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bookmarkIdSeed="2">
  <p:sldMasterIdLst>
    <p:sldMasterId id="2147483660" r:id="rId4"/>
    <p:sldMasterId id="2147483713" r:id="rId5"/>
  </p:sldMasterIdLst>
  <p:notesMasterIdLst>
    <p:notesMasterId r:id="rId103"/>
  </p:notesMasterIdLst>
  <p:handoutMasterIdLst>
    <p:handoutMasterId r:id="rId104"/>
  </p:handoutMasterIdLst>
  <p:sldIdLst>
    <p:sldId id="377" r:id="rId6"/>
    <p:sldId id="589" r:id="rId7"/>
    <p:sldId id="459" r:id="rId8"/>
    <p:sldId id="2130" r:id="rId9"/>
    <p:sldId id="581" r:id="rId10"/>
    <p:sldId id="495" r:id="rId11"/>
    <p:sldId id="382" r:id="rId12"/>
    <p:sldId id="282" r:id="rId13"/>
    <p:sldId id="497" r:id="rId14"/>
    <p:sldId id="283" r:id="rId15"/>
    <p:sldId id="493" r:id="rId16"/>
    <p:sldId id="399" r:id="rId17"/>
    <p:sldId id="442" r:id="rId18"/>
    <p:sldId id="529" r:id="rId19"/>
    <p:sldId id="273" r:id="rId20"/>
    <p:sldId id="2134960807" r:id="rId21"/>
    <p:sldId id="2134960808" r:id="rId22"/>
    <p:sldId id="2134960805" r:id="rId23"/>
    <p:sldId id="2134960809" r:id="rId24"/>
    <p:sldId id="2134960810" r:id="rId25"/>
    <p:sldId id="528" r:id="rId26"/>
    <p:sldId id="408" r:id="rId27"/>
    <p:sldId id="2134960811" r:id="rId28"/>
    <p:sldId id="2146846426" r:id="rId29"/>
    <p:sldId id="2146846427" r:id="rId30"/>
    <p:sldId id="527" r:id="rId31"/>
    <p:sldId id="506" r:id="rId32"/>
    <p:sldId id="530" r:id="rId33"/>
    <p:sldId id="532" r:id="rId34"/>
    <p:sldId id="533" r:id="rId35"/>
    <p:sldId id="534" r:id="rId36"/>
    <p:sldId id="535" r:id="rId37"/>
    <p:sldId id="536" r:id="rId38"/>
    <p:sldId id="293" r:id="rId39"/>
    <p:sldId id="294" r:id="rId40"/>
    <p:sldId id="2146847318" r:id="rId41"/>
    <p:sldId id="2146847322" r:id="rId42"/>
    <p:sldId id="2146847323" r:id="rId43"/>
    <p:sldId id="668" r:id="rId44"/>
    <p:sldId id="716" r:id="rId45"/>
    <p:sldId id="2146847325" r:id="rId46"/>
    <p:sldId id="2146847326" r:id="rId47"/>
    <p:sldId id="2146847324" r:id="rId48"/>
    <p:sldId id="2146847321" r:id="rId49"/>
    <p:sldId id="537" r:id="rId50"/>
    <p:sldId id="296" r:id="rId51"/>
    <p:sldId id="297" r:id="rId52"/>
    <p:sldId id="300" r:id="rId53"/>
    <p:sldId id="2146846428" r:id="rId54"/>
    <p:sldId id="540" r:id="rId55"/>
    <p:sldId id="541" r:id="rId56"/>
    <p:sldId id="542" r:id="rId57"/>
    <p:sldId id="409" r:id="rId58"/>
    <p:sldId id="410" r:id="rId59"/>
    <p:sldId id="599" r:id="rId60"/>
    <p:sldId id="586" r:id="rId61"/>
    <p:sldId id="449" r:id="rId62"/>
    <p:sldId id="598" r:id="rId63"/>
    <p:sldId id="2143" r:id="rId64"/>
    <p:sldId id="612" r:id="rId65"/>
    <p:sldId id="613" r:id="rId66"/>
    <p:sldId id="2146846429" r:id="rId67"/>
    <p:sldId id="2146846434" r:id="rId68"/>
    <p:sldId id="543" r:id="rId69"/>
    <p:sldId id="544" r:id="rId70"/>
    <p:sldId id="2146846425" r:id="rId71"/>
    <p:sldId id="2146846432" r:id="rId72"/>
    <p:sldId id="307" r:id="rId73"/>
    <p:sldId id="545" r:id="rId74"/>
    <p:sldId id="2146846433" r:id="rId75"/>
    <p:sldId id="546" r:id="rId76"/>
    <p:sldId id="547" r:id="rId77"/>
    <p:sldId id="548" r:id="rId78"/>
    <p:sldId id="549" r:id="rId79"/>
    <p:sldId id="550" r:id="rId80"/>
    <p:sldId id="2144" r:id="rId81"/>
    <p:sldId id="446" r:id="rId82"/>
    <p:sldId id="511" r:id="rId83"/>
    <p:sldId id="334" r:id="rId84"/>
    <p:sldId id="2134960804" r:id="rId85"/>
    <p:sldId id="335" r:id="rId86"/>
    <p:sldId id="551" r:id="rId87"/>
    <p:sldId id="2134960803" r:id="rId88"/>
    <p:sldId id="338" r:id="rId89"/>
    <p:sldId id="339" r:id="rId90"/>
    <p:sldId id="340" r:id="rId91"/>
    <p:sldId id="341" r:id="rId92"/>
    <p:sldId id="496" r:id="rId93"/>
    <p:sldId id="2134960788" r:id="rId94"/>
    <p:sldId id="429" r:id="rId95"/>
    <p:sldId id="2134960787" r:id="rId96"/>
    <p:sldId id="2134960789" r:id="rId97"/>
    <p:sldId id="2134960790" r:id="rId98"/>
    <p:sldId id="454" r:id="rId99"/>
    <p:sldId id="333" r:id="rId100"/>
    <p:sldId id="387" r:id="rId101"/>
    <p:sldId id="2131" r:id="rId102"/>
  </p:sldIdLst>
  <p:sldSz cx="12192000" cy="6858000"/>
  <p:notesSz cx="6858000" cy="9144000"/>
  <p:embeddedFontLst>
    <p:embeddedFont>
      <p:font typeface="Corbel" panose="020B0503020204020204" pitchFamily="34" charset="0"/>
      <p:regular r:id="rId105"/>
      <p:bold r:id="rId106"/>
      <p:italic r:id="rId107"/>
      <p:boldItalic r:id="rId108"/>
    </p:embeddedFont>
    <p:embeddedFont>
      <p:font typeface="Lora" pitchFamily="2" charset="0"/>
      <p:regular r:id="rId109"/>
      <p:bold r:id="rId110"/>
      <p:italic r:id="rId111"/>
      <p:boldItalic r:id="rId112"/>
    </p:embeddedFont>
    <p:embeddedFont>
      <p:font typeface="Neue Haas Grotesk Text Pro" panose="020B0504020202020204" pitchFamily="34" charset="0"/>
      <p:regular r:id="rId113"/>
      <p:bold r:id="rId114"/>
      <p:italic r:id="rId115"/>
      <p:boldItalic r:id="rId116"/>
    </p:embeddedFont>
    <p:embeddedFont>
      <p:font typeface="Roboto" panose="02000000000000000000" pitchFamily="2" charset="0"/>
      <p:regular r:id="rId117"/>
      <p:bold r:id="rId118"/>
      <p:italic r:id="rId119"/>
      <p:boldItalic r:id="rId120"/>
    </p:embeddedFont>
    <p:embeddedFont>
      <p:font typeface="Roboto Black" panose="02000000000000000000" pitchFamily="2" charset="0"/>
      <p:bold r:id="rId121"/>
      <p:italic r:id="rId122"/>
      <p:boldItalic r:id="rId123"/>
    </p:embeddedFont>
    <p:embeddedFont>
      <p:font typeface="Roboto Medium" panose="02000000000000000000" pitchFamily="2" charset="0"/>
      <p:regular r:id="rId124"/>
      <p:italic r:id="rId125"/>
    </p:embeddedFont>
    <p:embeddedFont>
      <p:font typeface="Times" panose="02020603050405020304" pitchFamily="18" charset="0"/>
      <p:regular r:id="rId126"/>
      <p:bold r:id="rId127"/>
      <p:italic r:id="rId128"/>
      <p:boldItalic r:id="rId1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Module 3" id="{A8667D0B-B6BD-4AFE-AE42-02F1DE54DB77}">
          <p14:sldIdLst>
            <p14:sldId id="377"/>
            <p14:sldId id="589"/>
            <p14:sldId id="459"/>
            <p14:sldId id="2130"/>
            <p14:sldId id="581"/>
            <p14:sldId id="495"/>
            <p14:sldId id="382"/>
            <p14:sldId id="282"/>
            <p14:sldId id="497"/>
            <p14:sldId id="283"/>
            <p14:sldId id="493"/>
            <p14:sldId id="399"/>
            <p14:sldId id="442"/>
            <p14:sldId id="529"/>
            <p14:sldId id="273"/>
            <p14:sldId id="2134960807"/>
            <p14:sldId id="2134960808"/>
            <p14:sldId id="2134960805"/>
            <p14:sldId id="2134960809"/>
            <p14:sldId id="2134960810"/>
            <p14:sldId id="528"/>
            <p14:sldId id="408"/>
            <p14:sldId id="2134960811"/>
            <p14:sldId id="2146846426"/>
            <p14:sldId id="2146846427"/>
            <p14:sldId id="527"/>
            <p14:sldId id="506"/>
            <p14:sldId id="530"/>
            <p14:sldId id="532"/>
            <p14:sldId id="533"/>
            <p14:sldId id="534"/>
            <p14:sldId id="535"/>
            <p14:sldId id="536"/>
            <p14:sldId id="293"/>
            <p14:sldId id="294"/>
            <p14:sldId id="2146847318"/>
            <p14:sldId id="2146847322"/>
            <p14:sldId id="2146847323"/>
            <p14:sldId id="668"/>
            <p14:sldId id="716"/>
            <p14:sldId id="2146847325"/>
            <p14:sldId id="2146847326"/>
            <p14:sldId id="2146847324"/>
            <p14:sldId id="2146847321"/>
            <p14:sldId id="537"/>
            <p14:sldId id="296"/>
            <p14:sldId id="297"/>
            <p14:sldId id="300"/>
            <p14:sldId id="2146846428"/>
            <p14:sldId id="540"/>
            <p14:sldId id="541"/>
            <p14:sldId id="542"/>
            <p14:sldId id="409"/>
            <p14:sldId id="410"/>
            <p14:sldId id="599"/>
            <p14:sldId id="586"/>
            <p14:sldId id="449"/>
            <p14:sldId id="598"/>
            <p14:sldId id="2143"/>
            <p14:sldId id="612"/>
            <p14:sldId id="613"/>
            <p14:sldId id="2146846429"/>
            <p14:sldId id="2146846434"/>
            <p14:sldId id="543"/>
            <p14:sldId id="544"/>
            <p14:sldId id="2146846425"/>
            <p14:sldId id="2146846432"/>
            <p14:sldId id="307"/>
            <p14:sldId id="545"/>
            <p14:sldId id="2146846433"/>
            <p14:sldId id="546"/>
            <p14:sldId id="547"/>
            <p14:sldId id="548"/>
            <p14:sldId id="549"/>
            <p14:sldId id="550"/>
            <p14:sldId id="2144"/>
            <p14:sldId id="446"/>
            <p14:sldId id="511"/>
            <p14:sldId id="334"/>
            <p14:sldId id="2134960804"/>
            <p14:sldId id="335"/>
            <p14:sldId id="551"/>
            <p14:sldId id="2134960803"/>
            <p14:sldId id="338"/>
            <p14:sldId id="339"/>
            <p14:sldId id="340"/>
            <p14:sldId id="341"/>
            <p14:sldId id="496"/>
            <p14:sldId id="2134960788"/>
            <p14:sldId id="429"/>
            <p14:sldId id="2134960787"/>
            <p14:sldId id="2134960789"/>
            <p14:sldId id="2134960790"/>
            <p14:sldId id="454"/>
            <p14:sldId id="333"/>
            <p14:sldId id="387"/>
            <p14:sldId id="2131"/>
          </p14:sldIdLst>
        </p14:section>
      </p14:sectionLst>
    </p:ext>
    <p:ext uri="{EFAFB233-063F-42B5-8137-9DF3F51BA10A}">
      <p15:sldGuideLst xmlns:p15="http://schemas.microsoft.com/office/powerpoint/2012/main"/>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486" roundtripDataSignature="AMtx7mifmtJaSvhIGmzEd273uFSL4F/iy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9FB910-2648-F79A-1EEC-04362AE3207C}" name="Jeske Verhoeven" initials="JV" userId="S::verhoeven@ircwash.org::53254696-ddf2-4aad-9bdc-403338f7558a" providerId="AD"/>
  <p188:author id="{36BE3318-1B64-918B-5BAC-CA79D21319AE}" name="Ismael Ousmane" initials="IO" userId="S::ousmane@ircwash.org::ab01b6d6-5715-48fd-92b4-59a54c03f442" providerId="AD"/>
  <p188:author id="{F06ABA5B-72CA-2192-6756-ED807EE52BCA}" name="Guest User" initials="GU" userId="S::urn:spo:tenantanon#0b30b577-c02c-48ec-b75b-0786694b620d::" providerId="AD"/>
  <p188:author id="{E2BD1A85-9A1D-09B0-146F-63A60F32EC46}" name="Arjen Naafs" initials="AN" userId="S::naafs@Ircwash.org::71577389-def5-469d-88bb-7515e703481d" providerId="AD"/>
  <p188:author id="{8AE042AE-1943-DBC1-474D-A2BCA34A0E91}" name="Dechan Dalrymple" initials="DD" userId="S::dalrymple@ircwash.org::5ca6f8ed-50d9-4a4f-8073-33e7336d2b88" providerId="AD"/>
  <p188:author id="{FD3F75D2-EB4F-B6C8-B19D-3E0C9AD85049}" name="Richard Ward" initials="RW" userId="S::ward@ircwash.org::de8cf0dd-f68f-4bd1-8cbd-8ddee9dd240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iteOne HP i7 9th G" initials="EHi9G" lastIdx="56" clrIdx="0">
    <p:extLst>
      <p:ext uri="{19B8F6BF-5375-455C-9EA6-DF929625EA0E}">
        <p15:presenceInfo xmlns:p15="http://schemas.microsoft.com/office/powerpoint/2012/main" userId="EliteOne HP i7 9th 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67BE"/>
    <a:srgbClr val="0A5FBA"/>
    <a:srgbClr val="00B0CE"/>
    <a:srgbClr val="9DCC62"/>
    <a:srgbClr val="DAED24"/>
    <a:srgbClr val="1B78B7"/>
    <a:srgbClr val="F0F3F8"/>
    <a:srgbClr val="F49100"/>
    <a:srgbClr val="DA24A3"/>
    <a:srgbClr val="C2DB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A4869C-48FC-4BDB-AFCD-8642BB561128}" v="72" dt="2026-02-13T22:10:17.1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99" autoAdjust="0"/>
    <p:restoredTop sz="70867" autoAdjust="0"/>
  </p:normalViewPr>
  <p:slideViewPr>
    <p:cSldViewPr snapToGrid="0">
      <p:cViewPr varScale="1">
        <p:scale>
          <a:sx n="75" d="100"/>
          <a:sy n="75" d="100"/>
        </p:scale>
        <p:origin x="151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font" Target="fonts/font13.fntdata"/><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6" Type="http://schemas.openxmlformats.org/officeDocument/2006/relationships/slide" Target="slides/slide11.xml"/><Relationship Id="rId107" Type="http://schemas.openxmlformats.org/officeDocument/2006/relationships/font" Target="fonts/font3.fntdata"/><Relationship Id="rId491" Type="http://schemas.openxmlformats.org/officeDocument/2006/relationships/tableStyles" Target="tableStyle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font" Target="fonts/font19.fntdata"/><Relationship Id="rId128" Type="http://schemas.openxmlformats.org/officeDocument/2006/relationships/font" Target="fonts/font24.fntdata"/><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486" Type="http://customschemas.google.com/relationships/presentationmetadata" Target="metadata"/><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font" Target="fonts/font9.fntdata"/><Relationship Id="rId118" Type="http://schemas.openxmlformats.org/officeDocument/2006/relationships/font" Target="fonts/font14.fntdata"/><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notesMaster" Target="notesMasters/notesMaster1.xml"/><Relationship Id="rId108" Type="http://schemas.openxmlformats.org/officeDocument/2006/relationships/font" Target="fonts/font4.fntdata"/><Relationship Id="rId124" Type="http://schemas.openxmlformats.org/officeDocument/2006/relationships/font" Target="fonts/font20.fntdata"/><Relationship Id="rId129" Type="http://schemas.openxmlformats.org/officeDocument/2006/relationships/font" Target="fonts/font25.fntdata"/><Relationship Id="rId492" Type="http://schemas.microsoft.com/office/2016/11/relationships/changesInfo" Target="changesInfos/changesInfo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487" Type="http://schemas.openxmlformats.org/officeDocument/2006/relationships/commentAuthors" Target="commentAuthors.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font" Target="fonts/font10.fntdata"/><Relationship Id="rId119" Type="http://schemas.openxmlformats.org/officeDocument/2006/relationships/font" Target="fonts/font15.fntdata"/><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font" Target="fonts/font5.fntdata"/><Relationship Id="rId493" Type="http://schemas.microsoft.com/office/2015/10/relationships/revisionInfo" Target="revisionInfo.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handoutMaster" Target="handoutMasters/handoutMaster1.xml"/><Relationship Id="rId120" Type="http://schemas.openxmlformats.org/officeDocument/2006/relationships/font" Target="fonts/font16.fntdata"/><Relationship Id="rId125" Type="http://schemas.openxmlformats.org/officeDocument/2006/relationships/font" Target="fonts/font21.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488" Type="http://schemas.openxmlformats.org/officeDocument/2006/relationships/presProps" Target="presProps.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font" Target="fonts/font6.fntdata"/><Relationship Id="rId115" Type="http://schemas.openxmlformats.org/officeDocument/2006/relationships/font" Target="fonts/font11.fntdata"/><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494" Type="http://schemas.microsoft.com/office/2018/10/relationships/authors" Target="authors.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font" Target="fonts/font1.fntdata"/><Relationship Id="rId126" Type="http://schemas.openxmlformats.org/officeDocument/2006/relationships/font" Target="fonts/font22.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font" Target="fonts/font17.fntdata"/><Relationship Id="rId3" Type="http://schemas.openxmlformats.org/officeDocument/2006/relationships/customXml" Target="../customXml/item3.xml"/><Relationship Id="rId489" Type="http://schemas.openxmlformats.org/officeDocument/2006/relationships/viewProps" Target="viewProps.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font" Target="fonts/font12.fntdata"/><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font" Target="fonts/font7.fntdata"/><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font" Target="fonts/font2.fntdata"/><Relationship Id="rId127" Type="http://schemas.openxmlformats.org/officeDocument/2006/relationships/font" Target="fonts/font23.fntdata"/><Relationship Id="rId490"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font" Target="fonts/font18.fntdata"/><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font" Target="fonts/font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mael Ousmane" userId="ab01b6d6-5715-48fd-92b4-59a54c03f442" providerId="ADAL" clId="{16291273-184F-4D1D-8232-755C7F6F25C9}"/>
    <pc:docChg chg="undo custSel addSld delSld modSld sldOrd delSection modSection">
      <pc:chgData name="Ismael Ousmane" userId="ab01b6d6-5715-48fd-92b4-59a54c03f442" providerId="ADAL" clId="{16291273-184F-4D1D-8232-755C7F6F25C9}" dt="2026-02-13T22:09:59.460" v="416"/>
      <pc:docMkLst>
        <pc:docMk/>
      </pc:docMkLst>
      <pc:sldChg chg="modSp mod modNotesTx">
        <pc:chgData name="Ismael Ousmane" userId="ab01b6d6-5715-48fd-92b4-59a54c03f442" providerId="ADAL" clId="{16291273-184F-4D1D-8232-755C7F6F25C9}" dt="2026-02-04T09:55:40.348" v="78" actId="20577"/>
        <pc:sldMkLst>
          <pc:docMk/>
          <pc:sldMk cId="0" sldId="293"/>
        </pc:sldMkLst>
        <pc:picChg chg="mod">
          <ac:chgData name="Ismael Ousmane" userId="ab01b6d6-5715-48fd-92b4-59a54c03f442" providerId="ADAL" clId="{16291273-184F-4D1D-8232-755C7F6F25C9}" dt="2026-02-04T09:53:02.369" v="76" actId="1076"/>
          <ac:picMkLst>
            <pc:docMk/>
            <pc:sldMk cId="0" sldId="293"/>
            <ac:picMk id="9" creationId="{85EFDD9D-9872-1263-7D08-3D19B7D55CB9}"/>
          </ac:picMkLst>
        </pc:picChg>
      </pc:sldChg>
      <pc:sldChg chg="addSp delSp modSp add del mod ord setBg modShow">
        <pc:chgData name="Ismael Ousmane" userId="ab01b6d6-5715-48fd-92b4-59a54c03f442" providerId="ADAL" clId="{16291273-184F-4D1D-8232-755C7F6F25C9}" dt="2026-02-04T10:34:21.781" v="267"/>
        <pc:sldMkLst>
          <pc:docMk/>
          <pc:sldMk cId="0" sldId="300"/>
        </pc:sldMkLst>
        <pc:spChg chg="mod">
          <ac:chgData name="Ismael Ousmane" userId="ab01b6d6-5715-48fd-92b4-59a54c03f442" providerId="ADAL" clId="{16291273-184F-4D1D-8232-755C7F6F25C9}" dt="2026-02-04T10:24:54.805" v="138"/>
          <ac:spMkLst>
            <pc:docMk/>
            <pc:sldMk cId="0" sldId="300"/>
            <ac:spMk id="3" creationId="{B92083BC-B0C0-DD3F-1177-19A74A52F172}"/>
          </ac:spMkLst>
        </pc:spChg>
        <pc:spChg chg="mod">
          <ac:chgData name="Ismael Ousmane" userId="ab01b6d6-5715-48fd-92b4-59a54c03f442" providerId="ADAL" clId="{16291273-184F-4D1D-8232-755C7F6F25C9}" dt="2026-02-04T10:28:24.771" v="153" actId="1076"/>
          <ac:spMkLst>
            <pc:docMk/>
            <pc:sldMk cId="0" sldId="300"/>
            <ac:spMk id="968" creationId="{00000000-0000-0000-0000-000000000000}"/>
          </ac:spMkLst>
        </pc:spChg>
        <pc:spChg chg="mod">
          <ac:chgData name="Ismael Ousmane" userId="ab01b6d6-5715-48fd-92b4-59a54c03f442" providerId="ADAL" clId="{16291273-184F-4D1D-8232-755C7F6F25C9}" dt="2026-02-04T10:32:24.897" v="230"/>
          <ac:spMkLst>
            <pc:docMk/>
            <pc:sldMk cId="0" sldId="300"/>
            <ac:spMk id="971" creationId="{00000000-0000-0000-0000-000000000000}"/>
          </ac:spMkLst>
        </pc:spChg>
        <pc:spChg chg="mod">
          <ac:chgData name="Ismael Ousmane" userId="ab01b6d6-5715-48fd-92b4-59a54c03f442" providerId="ADAL" clId="{16291273-184F-4D1D-8232-755C7F6F25C9}" dt="2026-02-04T10:29:50.132" v="191" actId="20577"/>
          <ac:spMkLst>
            <pc:docMk/>
            <pc:sldMk cId="0" sldId="300"/>
            <ac:spMk id="973" creationId="{00000000-0000-0000-0000-000000000000}"/>
          </ac:spMkLst>
        </pc:spChg>
        <pc:spChg chg="mod">
          <ac:chgData name="Ismael Ousmane" userId="ab01b6d6-5715-48fd-92b4-59a54c03f442" providerId="ADAL" clId="{16291273-184F-4D1D-8232-755C7F6F25C9}" dt="2026-02-04T10:31:17.089" v="225" actId="1035"/>
          <ac:spMkLst>
            <pc:docMk/>
            <pc:sldMk cId="0" sldId="300"/>
            <ac:spMk id="974" creationId="{00000000-0000-0000-0000-000000000000}"/>
          </ac:spMkLst>
        </pc:spChg>
        <pc:spChg chg="mod">
          <ac:chgData name="Ismael Ousmane" userId="ab01b6d6-5715-48fd-92b4-59a54c03f442" providerId="ADAL" clId="{16291273-184F-4D1D-8232-755C7F6F25C9}" dt="2026-02-04T10:31:02.604" v="218" actId="1036"/>
          <ac:spMkLst>
            <pc:docMk/>
            <pc:sldMk cId="0" sldId="300"/>
            <ac:spMk id="975" creationId="{00000000-0000-0000-0000-000000000000}"/>
          </ac:spMkLst>
        </pc:spChg>
        <pc:spChg chg="mod">
          <ac:chgData name="Ismael Ousmane" userId="ab01b6d6-5715-48fd-92b4-59a54c03f442" providerId="ADAL" clId="{16291273-184F-4D1D-8232-755C7F6F25C9}" dt="2026-02-04T10:31:02.604" v="218" actId="1036"/>
          <ac:spMkLst>
            <pc:docMk/>
            <pc:sldMk cId="0" sldId="300"/>
            <ac:spMk id="976" creationId="{00000000-0000-0000-0000-000000000000}"/>
          </ac:spMkLst>
        </pc:spChg>
        <pc:spChg chg="mod">
          <ac:chgData name="Ismael Ousmane" userId="ab01b6d6-5715-48fd-92b4-59a54c03f442" providerId="ADAL" clId="{16291273-184F-4D1D-8232-755C7F6F25C9}" dt="2026-02-04T10:31:02.604" v="218" actId="1036"/>
          <ac:spMkLst>
            <pc:docMk/>
            <pc:sldMk cId="0" sldId="300"/>
            <ac:spMk id="977" creationId="{00000000-0000-0000-0000-000000000000}"/>
          </ac:spMkLst>
        </pc:spChg>
        <pc:spChg chg="mod">
          <ac:chgData name="Ismael Ousmane" userId="ab01b6d6-5715-48fd-92b4-59a54c03f442" providerId="ADAL" clId="{16291273-184F-4D1D-8232-755C7F6F25C9}" dt="2026-02-04T10:28:44.168" v="165" actId="20577"/>
          <ac:spMkLst>
            <pc:docMk/>
            <pc:sldMk cId="0" sldId="300"/>
            <ac:spMk id="979" creationId="{00000000-0000-0000-0000-000000000000}"/>
          </ac:spMkLst>
        </pc:spChg>
        <pc:spChg chg="mod">
          <ac:chgData name="Ismael Ousmane" userId="ab01b6d6-5715-48fd-92b4-59a54c03f442" providerId="ADAL" clId="{16291273-184F-4D1D-8232-755C7F6F25C9}" dt="2026-02-04T10:28:58.236" v="171" actId="20577"/>
          <ac:spMkLst>
            <pc:docMk/>
            <pc:sldMk cId="0" sldId="300"/>
            <ac:spMk id="983" creationId="{00000000-0000-0000-0000-000000000000}"/>
          </ac:spMkLst>
        </pc:spChg>
        <pc:spChg chg="mod">
          <ac:chgData name="Ismael Ousmane" userId="ab01b6d6-5715-48fd-92b4-59a54c03f442" providerId="ADAL" clId="{16291273-184F-4D1D-8232-755C7F6F25C9}" dt="2026-02-04T10:28:21.866" v="152" actId="1076"/>
          <ac:spMkLst>
            <pc:docMk/>
            <pc:sldMk cId="0" sldId="300"/>
            <ac:spMk id="985" creationId="{00000000-0000-0000-0000-000000000000}"/>
          </ac:spMkLst>
        </pc:spChg>
        <pc:graphicFrameChg chg="mod modGraphic">
          <ac:chgData name="Ismael Ousmane" userId="ab01b6d6-5715-48fd-92b4-59a54c03f442" providerId="ADAL" clId="{16291273-184F-4D1D-8232-755C7F6F25C9}" dt="2026-02-04T10:34:21.781" v="267"/>
          <ac:graphicFrameMkLst>
            <pc:docMk/>
            <pc:sldMk cId="0" sldId="300"/>
            <ac:graphicFrameMk id="984" creationId="{00000000-0000-0000-0000-000000000000}"/>
          </ac:graphicFrameMkLst>
        </pc:graphicFrameChg>
      </pc:sldChg>
      <pc:sldChg chg="modSp mod">
        <pc:chgData name="Ismael Ousmane" userId="ab01b6d6-5715-48fd-92b4-59a54c03f442" providerId="ADAL" clId="{16291273-184F-4D1D-8232-755C7F6F25C9}" dt="2026-02-04T11:42:49.690" v="330" actId="20577"/>
        <pc:sldMkLst>
          <pc:docMk/>
          <pc:sldMk cId="0" sldId="333"/>
        </pc:sldMkLst>
        <pc:spChg chg="mod">
          <ac:chgData name="Ismael Ousmane" userId="ab01b6d6-5715-48fd-92b4-59a54c03f442" providerId="ADAL" clId="{16291273-184F-4D1D-8232-755C7F6F25C9}" dt="2026-02-04T11:42:49.690" v="330" actId="20577"/>
          <ac:spMkLst>
            <pc:docMk/>
            <pc:sldMk cId="0" sldId="333"/>
            <ac:spMk id="2" creationId="{663D4130-851F-6C03-4684-29C51F956846}"/>
          </ac:spMkLst>
        </pc:spChg>
      </pc:sldChg>
      <pc:sldChg chg="addSp delSp modSp mod modCm">
        <pc:chgData name="Ismael Ousmane" userId="ab01b6d6-5715-48fd-92b4-59a54c03f442" providerId="ADAL" clId="{16291273-184F-4D1D-8232-755C7F6F25C9}" dt="2026-02-04T09:31:03.006" v="54"/>
        <pc:sldMkLst>
          <pc:docMk/>
          <pc:sldMk cId="2573366030" sldId="399"/>
        </pc:sldMkLst>
        <pc:spChg chg="add mod">
          <ac:chgData name="Ismael Ousmane" userId="ab01b6d6-5715-48fd-92b4-59a54c03f442" providerId="ADAL" clId="{16291273-184F-4D1D-8232-755C7F6F25C9}" dt="2026-02-04T09:31:03.006" v="54"/>
          <ac:spMkLst>
            <pc:docMk/>
            <pc:sldMk cId="2573366030" sldId="399"/>
            <ac:spMk id="7" creationId="{45D3E44A-220A-FE48-450B-827333489E46}"/>
          </ac:spMkLst>
        </pc:spChg>
        <pc:picChg chg="add mod">
          <ac:chgData name="Ismael Ousmane" userId="ab01b6d6-5715-48fd-92b4-59a54c03f442" providerId="ADAL" clId="{16291273-184F-4D1D-8232-755C7F6F25C9}" dt="2026-02-04T09:31:02.263" v="53" actId="1076"/>
          <ac:picMkLst>
            <pc:docMk/>
            <pc:sldMk cId="2573366030" sldId="399"/>
            <ac:picMk id="5" creationId="{67BD867D-EB76-C056-FA40-04B05E7EEDAC}"/>
          </ac:picMkLst>
        </pc:picChg>
      </pc:sldChg>
      <pc:sldChg chg="mod modShow">
        <pc:chgData name="Ismael Ousmane" userId="ab01b6d6-5715-48fd-92b4-59a54c03f442" providerId="ADAL" clId="{16291273-184F-4D1D-8232-755C7F6F25C9}" dt="2026-02-05T22:50:33.465" v="376" actId="729"/>
        <pc:sldMkLst>
          <pc:docMk/>
          <pc:sldMk cId="2007371800" sldId="429"/>
        </pc:sldMkLst>
      </pc:sldChg>
      <pc:sldChg chg="modSp mod">
        <pc:chgData name="Ismael Ousmane" userId="ab01b6d6-5715-48fd-92b4-59a54c03f442" providerId="ADAL" clId="{16291273-184F-4D1D-8232-755C7F6F25C9}" dt="2026-02-04T11:41:16.591" v="324" actId="20577"/>
        <pc:sldMkLst>
          <pc:docMk/>
          <pc:sldMk cId="3025719415" sldId="446"/>
        </pc:sldMkLst>
        <pc:spChg chg="mod">
          <ac:chgData name="Ismael Ousmane" userId="ab01b6d6-5715-48fd-92b4-59a54c03f442" providerId="ADAL" clId="{16291273-184F-4D1D-8232-755C7F6F25C9}" dt="2026-02-04T11:41:16.591" v="324" actId="20577"/>
          <ac:spMkLst>
            <pc:docMk/>
            <pc:sldMk cId="3025719415" sldId="446"/>
            <ac:spMk id="4" creationId="{400C6AD7-9709-CAED-A518-340C709C283B}"/>
          </ac:spMkLst>
        </pc:spChg>
      </pc:sldChg>
      <pc:sldChg chg="mod modShow">
        <pc:chgData name="Ismael Ousmane" userId="ab01b6d6-5715-48fd-92b4-59a54c03f442" providerId="ADAL" clId="{16291273-184F-4D1D-8232-755C7F6F25C9}" dt="2026-02-05T22:50:33.465" v="376" actId="729"/>
        <pc:sldMkLst>
          <pc:docMk/>
          <pc:sldMk cId="2955976457" sldId="454"/>
        </pc:sldMkLst>
      </pc:sldChg>
      <pc:sldChg chg="modSp mod">
        <pc:chgData name="Ismael Ousmane" userId="ab01b6d6-5715-48fd-92b4-59a54c03f442" providerId="ADAL" clId="{16291273-184F-4D1D-8232-755C7F6F25C9}" dt="2026-02-05T22:51:11.199" v="377"/>
        <pc:sldMkLst>
          <pc:docMk/>
          <pc:sldMk cId="2056820583" sldId="459"/>
        </pc:sldMkLst>
        <pc:graphicFrameChg chg="mod modGraphic">
          <ac:chgData name="Ismael Ousmane" userId="ab01b6d6-5715-48fd-92b4-59a54c03f442" providerId="ADAL" clId="{16291273-184F-4D1D-8232-755C7F6F25C9}" dt="2026-02-05T22:51:11.199" v="377"/>
          <ac:graphicFrameMkLst>
            <pc:docMk/>
            <pc:sldMk cId="2056820583" sldId="459"/>
            <ac:graphicFrameMk id="4" creationId="{55001B5B-DAF5-221C-0AC4-16A1D0834840}"/>
          </ac:graphicFrameMkLst>
        </pc:graphicFrameChg>
      </pc:sldChg>
      <pc:sldChg chg="modSp mod">
        <pc:chgData name="Ismael Ousmane" userId="ab01b6d6-5715-48fd-92b4-59a54c03f442" providerId="ADAL" clId="{16291273-184F-4D1D-8232-755C7F6F25C9}" dt="2026-02-05T22:50:15.847" v="375" actId="20577"/>
        <pc:sldMkLst>
          <pc:docMk/>
          <pc:sldMk cId="2444489233" sldId="496"/>
        </pc:sldMkLst>
        <pc:spChg chg="mod">
          <ac:chgData name="Ismael Ousmane" userId="ab01b6d6-5715-48fd-92b4-59a54c03f442" providerId="ADAL" clId="{16291273-184F-4D1D-8232-755C7F6F25C9}" dt="2026-02-05T22:50:15.847" v="375" actId="20577"/>
          <ac:spMkLst>
            <pc:docMk/>
            <pc:sldMk cId="2444489233" sldId="496"/>
            <ac:spMk id="2" creationId="{BA682146-8E16-2C9E-5D84-BCC742C6C081}"/>
          </ac:spMkLst>
        </pc:spChg>
      </pc:sldChg>
      <pc:sldChg chg="modSp mod">
        <pc:chgData name="Ismael Ousmane" userId="ab01b6d6-5715-48fd-92b4-59a54c03f442" providerId="ADAL" clId="{16291273-184F-4D1D-8232-755C7F6F25C9}" dt="2026-02-05T22:48:02.025" v="343" actId="20577"/>
        <pc:sldMkLst>
          <pc:docMk/>
          <pc:sldMk cId="1735629067" sldId="511"/>
        </pc:sldMkLst>
        <pc:spChg chg="mod">
          <ac:chgData name="Ismael Ousmane" userId="ab01b6d6-5715-48fd-92b4-59a54c03f442" providerId="ADAL" clId="{16291273-184F-4D1D-8232-755C7F6F25C9}" dt="2026-02-05T22:48:02.025" v="343" actId="20577"/>
          <ac:spMkLst>
            <pc:docMk/>
            <pc:sldMk cId="1735629067" sldId="511"/>
            <ac:spMk id="2" creationId="{50455129-F403-38DC-094D-8274FF1ED188}"/>
          </ac:spMkLst>
        </pc:spChg>
      </pc:sldChg>
      <pc:sldChg chg="addSp delSp modSp mod">
        <pc:chgData name="Ismael Ousmane" userId="ab01b6d6-5715-48fd-92b4-59a54c03f442" providerId="ADAL" clId="{16291273-184F-4D1D-8232-755C7F6F25C9}" dt="2026-02-04T11:03:48.175" v="302" actId="14100"/>
        <pc:sldMkLst>
          <pc:docMk/>
          <pc:sldMk cId="0" sldId="546"/>
        </pc:sldMkLst>
        <pc:picChg chg="add mod">
          <ac:chgData name="Ismael Ousmane" userId="ab01b6d6-5715-48fd-92b4-59a54c03f442" providerId="ADAL" clId="{16291273-184F-4D1D-8232-755C7F6F25C9}" dt="2026-02-04T11:03:48.175" v="302" actId="14100"/>
          <ac:picMkLst>
            <pc:docMk/>
            <pc:sldMk cId="0" sldId="546"/>
            <ac:picMk id="3" creationId="{19A94EC4-4B74-F291-2A86-6CB04498DB81}"/>
          </ac:picMkLst>
        </pc:picChg>
      </pc:sldChg>
      <pc:sldChg chg="addSp delSp modSp mod">
        <pc:chgData name="Ismael Ousmane" userId="ab01b6d6-5715-48fd-92b4-59a54c03f442" providerId="ADAL" clId="{16291273-184F-4D1D-8232-755C7F6F25C9}" dt="2026-02-04T11:40:10.683" v="322" actId="14100"/>
        <pc:sldMkLst>
          <pc:docMk/>
          <pc:sldMk cId="0" sldId="547"/>
        </pc:sldMkLst>
        <pc:picChg chg="add mod">
          <ac:chgData name="Ismael Ousmane" userId="ab01b6d6-5715-48fd-92b4-59a54c03f442" providerId="ADAL" clId="{16291273-184F-4D1D-8232-755C7F6F25C9}" dt="2026-02-04T11:13:35.368" v="306" actId="1076"/>
          <ac:picMkLst>
            <pc:docMk/>
            <pc:sldMk cId="0" sldId="547"/>
            <ac:picMk id="3" creationId="{7F95D937-C161-9CE8-B863-F9CE31A7BE02}"/>
          </ac:picMkLst>
        </pc:picChg>
        <pc:picChg chg="add mod">
          <ac:chgData name="Ismael Ousmane" userId="ab01b6d6-5715-48fd-92b4-59a54c03f442" providerId="ADAL" clId="{16291273-184F-4D1D-8232-755C7F6F25C9}" dt="2026-02-04T11:27:14.034" v="315" actId="14100"/>
          <ac:picMkLst>
            <pc:docMk/>
            <pc:sldMk cId="0" sldId="547"/>
            <ac:picMk id="5" creationId="{B0A85665-A870-BD21-6F51-A3D9FB470403}"/>
          </ac:picMkLst>
        </pc:picChg>
        <pc:picChg chg="add mod">
          <ac:chgData name="Ismael Ousmane" userId="ab01b6d6-5715-48fd-92b4-59a54c03f442" providerId="ADAL" clId="{16291273-184F-4D1D-8232-755C7F6F25C9}" dt="2026-02-04T11:40:10.683" v="322" actId="14100"/>
          <ac:picMkLst>
            <pc:docMk/>
            <pc:sldMk cId="0" sldId="547"/>
            <ac:picMk id="7" creationId="{46ADB482-9553-27F8-1F59-99D8FDC3D3DC}"/>
          </ac:picMkLst>
        </pc:picChg>
      </pc:sldChg>
      <pc:sldChg chg="addSp modSp add del mod setBg modShow">
        <pc:chgData name="Ismael Ousmane" userId="ab01b6d6-5715-48fd-92b4-59a54c03f442" providerId="ADAL" clId="{16291273-184F-4D1D-8232-755C7F6F25C9}" dt="2026-02-13T22:09:59.460" v="416"/>
        <pc:sldMkLst>
          <pc:docMk/>
          <pc:sldMk cId="1665558251" sldId="581"/>
        </pc:sldMkLst>
        <pc:spChg chg="mod">
          <ac:chgData name="Ismael Ousmane" userId="ab01b6d6-5715-48fd-92b4-59a54c03f442" providerId="ADAL" clId="{16291273-184F-4D1D-8232-755C7F6F25C9}" dt="2026-02-13T22:08:57.232" v="413" actId="20577"/>
          <ac:spMkLst>
            <pc:docMk/>
            <pc:sldMk cId="1665558251" sldId="581"/>
            <ac:spMk id="2" creationId="{EDA25C09-B4FA-391E-371D-389BAEA39BFF}"/>
          </ac:spMkLst>
        </pc:spChg>
        <pc:spChg chg="mod">
          <ac:chgData name="Ismael Ousmane" userId="ab01b6d6-5715-48fd-92b4-59a54c03f442" providerId="ADAL" clId="{16291273-184F-4D1D-8232-755C7F6F25C9}" dt="2026-02-13T22:09:59.460" v="416"/>
          <ac:spMkLst>
            <pc:docMk/>
            <pc:sldMk cId="1665558251" sldId="581"/>
            <ac:spMk id="3" creationId="{3AA34B0C-9FD1-ED99-43C6-C774FBA4A60F}"/>
          </ac:spMkLst>
        </pc:spChg>
        <pc:spChg chg="add">
          <ac:chgData name="Ismael Ousmane" userId="ab01b6d6-5715-48fd-92b4-59a54c03f442" providerId="ADAL" clId="{16291273-184F-4D1D-8232-755C7F6F25C9}" dt="2026-02-13T22:09:34.938" v="414"/>
          <ac:spMkLst>
            <pc:docMk/>
            <pc:sldMk cId="1665558251" sldId="581"/>
            <ac:spMk id="4" creationId="{5FE6413A-36E3-DDCB-00FC-2F75B0338D1E}"/>
          </ac:spMkLst>
        </pc:spChg>
      </pc:sldChg>
      <pc:sldChg chg="mod modShow">
        <pc:chgData name="Ismael Ousmane" userId="ab01b6d6-5715-48fd-92b4-59a54c03f442" providerId="ADAL" clId="{16291273-184F-4D1D-8232-755C7F6F25C9}" dt="2026-02-13T22:05:24.293" v="386" actId="729"/>
        <pc:sldMkLst>
          <pc:docMk/>
          <pc:sldMk cId="996174363" sldId="589"/>
        </pc:sldMkLst>
      </pc:sldChg>
      <pc:sldChg chg="modSp mod modNotesTx">
        <pc:chgData name="Ismael Ousmane" userId="ab01b6d6-5715-48fd-92b4-59a54c03f442" providerId="ADAL" clId="{16291273-184F-4D1D-8232-755C7F6F25C9}" dt="2026-02-05T22:49:36.953" v="373" actId="20577"/>
        <pc:sldMkLst>
          <pc:docMk/>
          <pc:sldMk cId="355625987" sldId="2144"/>
        </pc:sldMkLst>
        <pc:spChg chg="mod">
          <ac:chgData name="Ismael Ousmane" userId="ab01b6d6-5715-48fd-92b4-59a54c03f442" providerId="ADAL" clId="{16291273-184F-4D1D-8232-755C7F6F25C9}" dt="2026-02-05T22:49:36.953" v="373" actId="20577"/>
          <ac:spMkLst>
            <pc:docMk/>
            <pc:sldMk cId="355625987" sldId="2144"/>
            <ac:spMk id="2" creationId="{AC0DAB93-B1CF-C99C-A792-6F763CE66B5C}"/>
          </ac:spMkLst>
        </pc:spChg>
      </pc:sldChg>
      <pc:sldChg chg="mod modShow">
        <pc:chgData name="Ismael Ousmane" userId="ab01b6d6-5715-48fd-92b4-59a54c03f442" providerId="ADAL" clId="{16291273-184F-4D1D-8232-755C7F6F25C9}" dt="2026-02-05T22:50:33.465" v="376" actId="729"/>
        <pc:sldMkLst>
          <pc:docMk/>
          <pc:sldMk cId="2408037240" sldId="2134960787"/>
        </pc:sldMkLst>
      </pc:sldChg>
      <pc:sldChg chg="mod modShow">
        <pc:chgData name="Ismael Ousmane" userId="ab01b6d6-5715-48fd-92b4-59a54c03f442" providerId="ADAL" clId="{16291273-184F-4D1D-8232-755C7F6F25C9}" dt="2026-02-05T22:50:33.465" v="376" actId="729"/>
        <pc:sldMkLst>
          <pc:docMk/>
          <pc:sldMk cId="134482460" sldId="2134960788"/>
        </pc:sldMkLst>
      </pc:sldChg>
      <pc:sldChg chg="mod modShow">
        <pc:chgData name="Ismael Ousmane" userId="ab01b6d6-5715-48fd-92b4-59a54c03f442" providerId="ADAL" clId="{16291273-184F-4D1D-8232-755C7F6F25C9}" dt="2026-02-05T22:50:33.465" v="376" actId="729"/>
        <pc:sldMkLst>
          <pc:docMk/>
          <pc:sldMk cId="3945393019" sldId="2134960789"/>
        </pc:sldMkLst>
      </pc:sldChg>
      <pc:sldChg chg="modSp mod modShow">
        <pc:chgData name="Ismael Ousmane" userId="ab01b6d6-5715-48fd-92b4-59a54c03f442" providerId="ADAL" clId="{16291273-184F-4D1D-8232-755C7F6F25C9}" dt="2026-02-12T11:51:02.749" v="385" actId="20577"/>
        <pc:sldMkLst>
          <pc:docMk/>
          <pc:sldMk cId="2120974667" sldId="2134960790"/>
        </pc:sldMkLst>
        <pc:spChg chg="mod">
          <ac:chgData name="Ismael Ousmane" userId="ab01b6d6-5715-48fd-92b4-59a54c03f442" providerId="ADAL" clId="{16291273-184F-4D1D-8232-755C7F6F25C9}" dt="2026-02-12T11:51:02.749" v="385" actId="20577"/>
          <ac:spMkLst>
            <pc:docMk/>
            <pc:sldMk cId="2120974667" sldId="2134960790"/>
            <ac:spMk id="3" creationId="{2D26E5EA-3105-B726-6E82-8D27D2543C61}"/>
          </ac:spMkLst>
        </pc:spChg>
      </pc:sldChg>
      <pc:sldChg chg="addSp delSp modSp mod">
        <pc:chgData name="Ismael Ousmane" userId="ab01b6d6-5715-48fd-92b4-59a54c03f442" providerId="ADAL" clId="{16291273-184F-4D1D-8232-755C7F6F25C9}" dt="2026-02-04T09:36:00.359" v="59" actId="1076"/>
        <pc:sldMkLst>
          <pc:docMk/>
          <pc:sldMk cId="2375406896" sldId="2134960807"/>
        </pc:sldMkLst>
        <pc:picChg chg="add mod">
          <ac:chgData name="Ismael Ousmane" userId="ab01b6d6-5715-48fd-92b4-59a54c03f442" providerId="ADAL" clId="{16291273-184F-4D1D-8232-755C7F6F25C9}" dt="2026-02-04T09:36:00.359" v="59" actId="1076"/>
          <ac:picMkLst>
            <pc:docMk/>
            <pc:sldMk cId="2375406896" sldId="2134960807"/>
            <ac:picMk id="4" creationId="{CA611161-1318-A184-29A1-9490981BB68A}"/>
          </ac:picMkLst>
        </pc:picChg>
      </pc:sldChg>
      <pc:sldChg chg="modSp mod">
        <pc:chgData name="Ismael Ousmane" userId="ab01b6d6-5715-48fd-92b4-59a54c03f442" providerId="ADAL" clId="{16291273-184F-4D1D-8232-755C7F6F25C9}" dt="2026-02-04T09:38:07.271" v="61" actId="1076"/>
        <pc:sldMkLst>
          <pc:docMk/>
          <pc:sldMk cId="1510387437" sldId="2134960810"/>
        </pc:sldMkLst>
        <pc:cxnChg chg="mod">
          <ac:chgData name="Ismael Ousmane" userId="ab01b6d6-5715-48fd-92b4-59a54c03f442" providerId="ADAL" clId="{16291273-184F-4D1D-8232-755C7F6F25C9}" dt="2026-02-04T09:38:07.271" v="61" actId="1076"/>
          <ac:cxnSpMkLst>
            <pc:docMk/>
            <pc:sldMk cId="1510387437" sldId="2134960810"/>
            <ac:cxnSpMk id="3" creationId="{579EEC76-4399-703B-C733-4FC7A5D159C5}"/>
          </ac:cxnSpMkLst>
        </pc:cxnChg>
      </pc:sldChg>
      <pc:sldChg chg="addSp delSp modSp mod">
        <pc:chgData name="Ismael Ousmane" userId="ab01b6d6-5715-48fd-92b4-59a54c03f442" providerId="ADAL" clId="{16291273-184F-4D1D-8232-755C7F6F25C9}" dt="2026-02-04T10:54:35.763" v="297" actId="1076"/>
        <pc:sldMkLst>
          <pc:docMk/>
          <pc:sldMk cId="1794944311" sldId="2146846425"/>
        </pc:sldMkLst>
        <pc:picChg chg="add mod">
          <ac:chgData name="Ismael Ousmane" userId="ab01b6d6-5715-48fd-92b4-59a54c03f442" providerId="ADAL" clId="{16291273-184F-4D1D-8232-755C7F6F25C9}" dt="2026-02-04T10:40:47.963" v="288" actId="1076"/>
          <ac:picMkLst>
            <pc:docMk/>
            <pc:sldMk cId="1794944311" sldId="2146846425"/>
            <ac:picMk id="8" creationId="{17988979-1330-3537-E397-3ED5298C4F0A}"/>
          </ac:picMkLst>
        </pc:picChg>
        <pc:picChg chg="add mod">
          <ac:chgData name="Ismael Ousmane" userId="ab01b6d6-5715-48fd-92b4-59a54c03f442" providerId="ADAL" clId="{16291273-184F-4D1D-8232-755C7F6F25C9}" dt="2026-02-04T10:54:35.763" v="297" actId="1076"/>
          <ac:picMkLst>
            <pc:docMk/>
            <pc:sldMk cId="1794944311" sldId="2146846425"/>
            <ac:picMk id="12" creationId="{AE33BEB1-A9C0-F14A-CE3E-EB526FDF4354}"/>
          </ac:picMkLst>
        </pc:picChg>
      </pc:sldChg>
      <pc:sldChg chg="addSp delSp modSp mod">
        <pc:chgData name="Ismael Ousmane" userId="ab01b6d6-5715-48fd-92b4-59a54c03f442" providerId="ADAL" clId="{16291273-184F-4D1D-8232-755C7F6F25C9}" dt="2026-02-04T09:43:31.172" v="70" actId="14100"/>
        <pc:sldMkLst>
          <pc:docMk/>
          <pc:sldMk cId="2013123026" sldId="2146846426"/>
        </pc:sldMkLst>
        <pc:spChg chg="mod">
          <ac:chgData name="Ismael Ousmane" userId="ab01b6d6-5715-48fd-92b4-59a54c03f442" providerId="ADAL" clId="{16291273-184F-4D1D-8232-755C7F6F25C9}" dt="2026-02-04T09:38:48.289" v="64" actId="1076"/>
          <ac:spMkLst>
            <pc:docMk/>
            <pc:sldMk cId="2013123026" sldId="2146846426"/>
            <ac:spMk id="554" creationId="{CC112674-3D1B-A3A8-57C5-4A7E4FFAD505}"/>
          </ac:spMkLst>
        </pc:spChg>
        <pc:picChg chg="add mod">
          <ac:chgData name="Ismael Ousmane" userId="ab01b6d6-5715-48fd-92b4-59a54c03f442" providerId="ADAL" clId="{16291273-184F-4D1D-8232-755C7F6F25C9}" dt="2026-02-04T09:43:31.172" v="70" actId="14100"/>
          <ac:picMkLst>
            <pc:docMk/>
            <pc:sldMk cId="2013123026" sldId="2146846426"/>
            <ac:picMk id="3" creationId="{E9EAB4C2-DDBE-E02B-39C8-CF37FAC7162D}"/>
          </ac:picMkLst>
        </pc:picChg>
      </pc:sldChg>
      <pc:sldChg chg="addSp delSp modSp mod">
        <pc:chgData name="Ismael Ousmane" userId="ab01b6d6-5715-48fd-92b4-59a54c03f442" providerId="ADAL" clId="{16291273-184F-4D1D-8232-755C7F6F25C9}" dt="2026-02-04T09:52:44.955" v="75" actId="14100"/>
        <pc:sldMkLst>
          <pc:docMk/>
          <pc:sldMk cId="1173284678" sldId="2146846427"/>
        </pc:sldMkLst>
        <pc:picChg chg="add mod">
          <ac:chgData name="Ismael Ousmane" userId="ab01b6d6-5715-48fd-92b4-59a54c03f442" providerId="ADAL" clId="{16291273-184F-4D1D-8232-755C7F6F25C9}" dt="2026-02-04T09:52:44.955" v="75" actId="14100"/>
          <ac:picMkLst>
            <pc:docMk/>
            <pc:sldMk cId="1173284678" sldId="2146846427"/>
            <ac:picMk id="4" creationId="{DF955B77-00E8-3BF4-A2DB-21DBC917F218}"/>
          </ac:picMkLst>
        </pc:picChg>
      </pc:sldChg>
      <pc:sldChg chg="addSp delSp modSp add del mod ord setBg">
        <pc:chgData name="Ismael Ousmane" userId="ab01b6d6-5715-48fd-92b4-59a54c03f442" providerId="ADAL" clId="{16291273-184F-4D1D-8232-755C7F6F25C9}" dt="2026-02-04T10:25:01.610" v="139"/>
        <pc:sldMkLst>
          <pc:docMk/>
          <pc:sldMk cId="1273881029" sldId="2146846428"/>
        </pc:sldMkLst>
        <pc:spChg chg="mod">
          <ac:chgData name="Ismael Ousmane" userId="ab01b6d6-5715-48fd-92b4-59a54c03f442" providerId="ADAL" clId="{16291273-184F-4D1D-8232-755C7F6F25C9}" dt="2026-02-04T10:25:01.610" v="139"/>
          <ac:spMkLst>
            <pc:docMk/>
            <pc:sldMk cId="1273881029" sldId="2146846428"/>
            <ac:spMk id="941" creationId="{2872CC00-5455-8604-E1C2-41607E599061}"/>
          </ac:spMkLst>
        </pc:spChg>
        <pc:spChg chg="mod">
          <ac:chgData name="Ismael Ousmane" userId="ab01b6d6-5715-48fd-92b4-59a54c03f442" providerId="ADAL" clId="{16291273-184F-4D1D-8232-755C7F6F25C9}" dt="2026-02-04T10:03:25.241" v="103" actId="20577"/>
          <ac:spMkLst>
            <pc:docMk/>
            <pc:sldMk cId="1273881029" sldId="2146846428"/>
            <ac:spMk id="945" creationId="{F1938AA2-926F-F57C-C635-6470928F058E}"/>
          </ac:spMkLst>
        </pc:spChg>
        <pc:spChg chg="mod">
          <ac:chgData name="Ismael Ousmane" userId="ab01b6d6-5715-48fd-92b4-59a54c03f442" providerId="ADAL" clId="{16291273-184F-4D1D-8232-755C7F6F25C9}" dt="2026-02-04T10:09:24.791" v="120" actId="20577"/>
          <ac:spMkLst>
            <pc:docMk/>
            <pc:sldMk cId="1273881029" sldId="2146846428"/>
            <ac:spMk id="949" creationId="{68B5061F-D27A-2BF3-4132-E6CD967EF8DA}"/>
          </ac:spMkLst>
        </pc:spChg>
        <pc:picChg chg="add mod">
          <ac:chgData name="Ismael Ousmane" userId="ab01b6d6-5715-48fd-92b4-59a54c03f442" providerId="ADAL" clId="{16291273-184F-4D1D-8232-755C7F6F25C9}" dt="2026-02-04T10:23:54.074" v="128" actId="1076"/>
          <ac:picMkLst>
            <pc:docMk/>
            <pc:sldMk cId="1273881029" sldId="2146846428"/>
            <ac:picMk id="8" creationId="{EE1D7DD9-80C2-1F5A-1E9D-721EFB51F610}"/>
          </ac:picMkLst>
        </pc:picChg>
      </pc:sldChg>
      <pc:sldChg chg="modSp mod">
        <pc:chgData name="Ismael Ousmane" userId="ab01b6d6-5715-48fd-92b4-59a54c03f442" providerId="ADAL" clId="{16291273-184F-4D1D-8232-755C7F6F25C9}" dt="2026-02-04T10:36:58.601" v="284" actId="20577"/>
        <pc:sldMkLst>
          <pc:docMk/>
          <pc:sldMk cId="2336328223" sldId="2146846434"/>
        </pc:sldMkLst>
        <pc:spChg chg="mod">
          <ac:chgData name="Ismael Ousmane" userId="ab01b6d6-5715-48fd-92b4-59a54c03f442" providerId="ADAL" clId="{16291273-184F-4D1D-8232-755C7F6F25C9}" dt="2026-02-04T10:36:58.601" v="284" actId="20577"/>
          <ac:spMkLst>
            <pc:docMk/>
            <pc:sldMk cId="2336328223" sldId="2146846434"/>
            <ac:spMk id="4" creationId="{AA045A0D-9EF1-BFB2-86D1-4959F652642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306BF5-026D-D9CA-557C-E1B9B54BFF8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0FC9401-268F-8FCF-BD19-F3560D03456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B27BD2C-78D7-4BA2-860C-2B3429A6C7ED}" type="datetimeFigureOut">
              <a:rPr lang="en-GB" smtClean="0"/>
              <a:t>16/03/2026</a:t>
            </a:fld>
            <a:endParaRPr lang="en-GB"/>
          </a:p>
        </p:txBody>
      </p:sp>
      <p:sp>
        <p:nvSpPr>
          <p:cNvPr id="4" name="Footer Placeholder 3">
            <a:extLst>
              <a:ext uri="{FF2B5EF4-FFF2-40B4-BE49-F238E27FC236}">
                <a16:creationId xmlns:a16="http://schemas.microsoft.com/office/drawing/2014/main" id="{FB0CEE08-4C74-0FAF-7433-94BC732FDCC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Tree>
    <p:extLst>
      <p:ext uri="{BB962C8B-B14F-4D97-AF65-F5344CB8AC3E}">
        <p14:creationId xmlns:p14="http://schemas.microsoft.com/office/powerpoint/2010/main" val="2418452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fr-FR"/>
          </a:p>
        </p:txBody>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conomicsofwater.watercommission.or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climate-adapt.eea.europa.eu/en/knowledge/tools/adaptation-support-tool/step-2-1"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iclei.org/activity/climate-vulnerability-assessment/" TargetMode="External"/><Relationship Id="rId5" Type="http://schemas.openxmlformats.org/officeDocument/2006/relationships/hyperlink" Target="https://www.c40knowledgehub.org/s/article/Climate-Change-Risk-Assessment-Guidance?language=en_US" TargetMode="External"/><Relationship Id="rId4" Type="http://schemas.openxmlformats.org/officeDocument/2006/relationships/hyperlink" Target="https://www.c40knowledgehub.org/s/article/Rapid-Climate-Change-Risk-Assessment-Module?language=en_US"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ashmatters.wateraid.org/sites/g/files/jkxoof256/files/programme-guidance-for-climate-resilient-water-sanitation-and-hygiene.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youtu.be/7XB4xOHNEPc"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data.opencity.in/dataset/f561b852-74bf-4ae7-b4a5-a8bf538ee52b/resource/4e38d17b-bcd1-42de-b671-3705d9ad3afa/download/vulnerability-assessment-report-mcap.pdf"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www.cdp.net/en/cities/climate-risk-vulnerability-assessment-training-guide-for-cities"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iwa-network.org/wp-content/uploads/2019/05/IWA-FDMT-Utilities-Report-ART-%E2%80%93-SML.pdf" TargetMode="External"/><Relationship Id="rId2" Type="http://schemas.openxmlformats.org/officeDocument/2006/relationships/slide" Target="../slides/slide53.xml"/><Relationship Id="rId1" Type="http://schemas.openxmlformats.org/officeDocument/2006/relationships/notesMaster" Target="../notesMasters/notesMaster1.xml"/><Relationship Id="rId5" Type="http://schemas.openxmlformats.org/officeDocument/2006/relationships/hyperlink" Target="https://washsystemsacademy.org/mod/resource/view.php?id=14625&amp;forceview=1" TargetMode="External"/><Relationship Id="rId4" Type="http://schemas.openxmlformats.org/officeDocument/2006/relationships/hyperlink" Target="https://washsystemsacademy.org/pluginfile.php/61169/mod_resource/content/1/Vulnerability%20assessment%20for%20climate%20strategy%20and%20action%20plan%20final.pdf"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s://www.mdpi.com/2071-1050/15/13/10473"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gca.org/reports/rapid-climate-risk-assessment-for-urban-adaptation-and-resilience-mukuru-nairobi-kenya/"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s://urban-leds.org/thane-and-nagpur-advance-on-climate-resilience-planning-with-completion-of-climate-risk-and-vulnerability-assessments/"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drive.google.com/file/d/1IwH7Ai8Zupn1rL6_RcgMlvS-N9LzPASN/view"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data.opencity.in/dataset/f561b852-74bf-4ae7-b4a5-a8bf538ee52b/resource/4e38d17b-bcd1-42de-b671-3705d9ad3afa/download/vulnerability-assessment-report-mcap.pdf"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www.c40.org/case-studies/ethekwini-story-map/" TargetMode="External"/><Relationship Id="rId2" Type="http://schemas.openxmlformats.org/officeDocument/2006/relationships/slide" Target="../slides/slide73.xml"/><Relationship Id="rId1" Type="http://schemas.openxmlformats.org/officeDocument/2006/relationships/notesMaster" Target="../notesMasters/notesMaster1.xml"/><Relationship Id="rId4" Type="http://schemas.openxmlformats.org/officeDocument/2006/relationships/hyperlink" Target="https://ethekwini.maps.arcgis.com/apps/MapSeries/index.html?appid=4c59620219d343a1aec468b87aa0ffc5" TargetMode="Externa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s://gca.org/wp-content/uploads/2025/06/Climate-Resilient-Infrastructure-Handbook_20250613.pdf"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s://www.climatecentre.org/wp-content/uploads/Decisions-for-the-Decade.pdf" TargetMode="External"/><Relationship Id="rId2" Type="http://schemas.openxmlformats.org/officeDocument/2006/relationships/slide" Target="../slides/slide79.xml"/><Relationship Id="rId1" Type="http://schemas.openxmlformats.org/officeDocument/2006/relationships/notesMaster" Target="../notesMasters/notesMaster1.xml"/><Relationship Id="rId6" Type="http://schemas.openxmlformats.org/officeDocument/2006/relationships/hyperlink" Target="https://www.climatecentre.org/wp-content/uploads/ConeFinal-for-Print-.pdf" TargetMode="External"/><Relationship Id="rId5" Type="http://schemas.openxmlformats.org/officeDocument/2006/relationships/hyperlink" Target="https://www.climatecentre.org/games/2520/decisions-for-the-decade/" TargetMode="External"/><Relationship Id="rId4" Type="http://schemas.openxmlformats.org/officeDocument/2006/relationships/hyperlink" Target="https://vimeo.com/215056621"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a:extLst>
            <a:ext uri="{FF2B5EF4-FFF2-40B4-BE49-F238E27FC236}">
              <a16:creationId xmlns:a16="http://schemas.microsoft.com/office/drawing/2014/main" id="{40F63D29-291F-97D3-82F5-3CBC807B559D}"/>
            </a:ext>
          </a:extLst>
        </p:cNvPr>
        <p:cNvGrpSpPr/>
        <p:nvPr/>
      </p:nvGrpSpPr>
      <p:grpSpPr>
        <a:xfrm>
          <a:off x="0" y="0"/>
          <a:ext cx="0" cy="0"/>
          <a:chOff x="0" y="0"/>
          <a:chExt cx="0" cy="0"/>
        </a:xfrm>
      </p:grpSpPr>
      <p:sp>
        <p:nvSpPr>
          <p:cNvPr id="319" name="Google Shape;319;p9:notes">
            <a:extLst>
              <a:ext uri="{FF2B5EF4-FFF2-40B4-BE49-F238E27FC236}">
                <a16:creationId xmlns:a16="http://schemas.microsoft.com/office/drawing/2014/main" id="{15ABD7E5-4967-E5DD-897D-A870FB4D72C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évaluations</a:t>
            </a:r>
            <a:r>
              <a:rPr lang="en-GB" sz="1200" b="1" i="0" u="none" strike="noStrike" cap="none" dirty="0">
                <a:solidFill>
                  <a:schemeClr val="dk1"/>
                </a:solidFill>
                <a:effectLst/>
                <a:latin typeface="Arial"/>
                <a:ea typeface="Arial"/>
                <a:cs typeface="Arial"/>
                <a:sym typeface="Arial"/>
              </a:rPr>
              <a:t> des </a:t>
            </a:r>
            <a:r>
              <a:rPr lang="en-GB" sz="1200" b="1" i="0" u="none" strike="noStrike" cap="none" dirty="0" err="1">
                <a:solidFill>
                  <a:schemeClr val="dk1"/>
                </a:solidFill>
                <a:effectLst/>
                <a:latin typeface="Arial"/>
                <a:ea typeface="Arial"/>
                <a:cs typeface="Arial"/>
                <a:sym typeface="Arial"/>
              </a:rPr>
              <a:t>risques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jouent</a:t>
            </a:r>
            <a:r>
              <a:rPr lang="en-GB" sz="1200" b="1" i="0" u="none" strike="noStrike" cap="none" dirty="0">
                <a:solidFill>
                  <a:schemeClr val="dk1"/>
                </a:solidFill>
                <a:effectLst/>
                <a:latin typeface="Arial"/>
                <a:ea typeface="Arial"/>
                <a:cs typeface="Arial"/>
                <a:sym typeface="Arial"/>
              </a:rPr>
              <a:t> un </a:t>
            </a:r>
            <a:r>
              <a:rPr lang="en-GB" sz="1200" b="1" i="0" u="none" strike="noStrike" cap="none" dirty="0" err="1">
                <a:solidFill>
                  <a:schemeClr val="dk1"/>
                </a:solidFill>
                <a:effectLst/>
                <a:latin typeface="Arial"/>
                <a:ea typeface="Arial"/>
                <a:cs typeface="Arial"/>
                <a:sym typeface="Arial"/>
              </a:rPr>
              <a:t>rôle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essentiel</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dans la gestion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tous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niveaux</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identifiant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vulnérabilités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aléas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orientant</a:t>
            </a:r>
            <a:r>
              <a:rPr lang="en-GB" sz="1200" b="0" i="0" u="none" strike="noStrike" cap="none" dirty="0">
                <a:solidFill>
                  <a:schemeClr val="dk1"/>
                </a:solidFill>
                <a:effectLst/>
                <a:latin typeface="Arial"/>
                <a:ea typeface="Arial"/>
                <a:cs typeface="Arial"/>
                <a:sym typeface="Arial"/>
              </a:rPr>
              <a:t> les interventions </a:t>
            </a:r>
            <a:r>
              <a:rPr lang="en-GB" sz="1200" b="0" i="0" u="none" strike="noStrike" cap="none" dirty="0" err="1">
                <a:solidFill>
                  <a:schemeClr val="dk1"/>
                </a:solidFill>
                <a:effectLst/>
                <a:latin typeface="Arial"/>
                <a:ea typeface="Arial"/>
                <a:cs typeface="Arial"/>
                <a:sym typeface="Arial"/>
              </a:rPr>
              <a:t>ciblées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De </a:t>
            </a:r>
            <a:r>
              <a:rPr lang="en-GB" sz="1200" b="0" i="0" u="none" strike="noStrike" cap="none" dirty="0" err="1">
                <a:solidFill>
                  <a:schemeClr val="dk1"/>
                </a:solidFill>
                <a:effectLst/>
                <a:latin typeface="Arial"/>
                <a:ea typeface="Arial"/>
                <a:cs typeface="Arial"/>
                <a:sym typeface="Arial"/>
              </a:rPr>
              <a:t>nombreux</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outils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développés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évaluer</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vulnérabilité</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aléas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globaux</a:t>
            </a:r>
            <a:r>
              <a:rPr lang="en-GB" sz="1200" b="0" i="0" u="none" strike="noStrike" cap="none" dirty="0">
                <a:solidFill>
                  <a:schemeClr val="dk1"/>
                </a:solidFill>
                <a:effectLst/>
                <a:latin typeface="Arial"/>
                <a:ea typeface="Arial"/>
                <a:cs typeface="Arial"/>
                <a:sym typeface="Arial"/>
              </a:rPr>
              <a:t> pour les services </a:t>
            </a:r>
            <a:r>
              <a:rPr lang="en-GB" sz="1200" b="0" i="0" u="none" strike="noStrike" cap="none" dirty="0" err="1">
                <a:solidFill>
                  <a:schemeClr val="dk1"/>
                </a:solidFill>
                <a:effectLst/>
                <a:latin typeface="Arial"/>
                <a:ea typeface="Arial"/>
                <a:cs typeface="Arial"/>
                <a:sym typeface="Arial"/>
              </a:rPr>
              <a:t>d'approvisionnement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et bien plus encore. </a:t>
            </a:r>
            <a:endParaRPr lang="en-GB" sz="1000" b="1" i="0" u="none" strike="noStrike" cap="none" dirty="0">
              <a:solidFill>
                <a:schemeClr val="dk1"/>
              </a:solidFill>
              <a:effectLst/>
              <a:latin typeface="Arial"/>
              <a:ea typeface="Arial"/>
              <a:cs typeface="Arial"/>
              <a:sym typeface="Arial"/>
            </a:endParaRPr>
          </a:p>
          <a:p>
            <a:endParaRPr lang="en-GB" sz="1000" b="1"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Dans </a:t>
            </a:r>
            <a:r>
              <a:rPr lang="en-GB" sz="1200" b="0" i="0" u="none" strike="noStrike" cap="none" dirty="0" err="1">
                <a:solidFill>
                  <a:schemeClr val="dk1"/>
                </a:solidFill>
                <a:effectLst/>
                <a:latin typeface="Arial"/>
                <a:ea typeface="Arial"/>
                <a:cs typeface="Arial"/>
                <a:sym typeface="Arial"/>
              </a:rPr>
              <a:t>ce</a:t>
            </a:r>
            <a:r>
              <a:rPr lang="en-GB" sz="1200" b="0" i="0" u="none" strike="noStrike" cap="none" dirty="0">
                <a:solidFill>
                  <a:schemeClr val="dk1"/>
                </a:solidFill>
                <a:effectLst/>
                <a:latin typeface="Arial"/>
                <a:ea typeface="Arial"/>
                <a:cs typeface="Arial"/>
                <a:sym typeface="Arial"/>
              </a:rPr>
              <a:t> module, les participants </a:t>
            </a:r>
            <a:r>
              <a:rPr lang="en-GB" sz="1200" b="0" i="0" u="none" strike="noStrike" cap="none" dirty="0" err="1">
                <a:solidFill>
                  <a:schemeClr val="dk1"/>
                </a:solidFill>
                <a:effectLst/>
                <a:latin typeface="Arial"/>
                <a:ea typeface="Arial"/>
                <a:cs typeface="Arial"/>
                <a:sym typeface="Arial"/>
              </a:rPr>
              <a:t>explorent</a:t>
            </a:r>
            <a:r>
              <a:rPr lang="en-GB" sz="1200" b="0" i="0" u="none" strike="noStrike" cap="none" dirty="0">
                <a:solidFill>
                  <a:schemeClr val="dk1"/>
                </a:solidFill>
                <a:effectLst/>
                <a:latin typeface="Arial"/>
                <a:ea typeface="Arial"/>
                <a:cs typeface="Arial"/>
                <a:sym typeface="Arial"/>
              </a:rPr>
              <a:t> les principes </a:t>
            </a:r>
            <a:r>
              <a:rPr lang="en-GB" sz="1200" b="0" i="0" u="none" strike="noStrike" cap="none" dirty="0" err="1">
                <a:solidFill>
                  <a:schemeClr val="dk1"/>
                </a:solidFill>
                <a:effectLst/>
                <a:latin typeface="Arial"/>
                <a:ea typeface="Arial"/>
                <a:cs typeface="Arial"/>
                <a:sym typeface="Arial"/>
              </a:rPr>
              <a:t>fondamentaux</a:t>
            </a:r>
            <a:r>
              <a:rPr lang="en-GB" sz="1200" b="0" i="0" u="none" strike="noStrike" cap="none" dirty="0">
                <a:solidFill>
                  <a:schemeClr val="dk1"/>
                </a:solidFill>
                <a:effectLst/>
                <a:latin typeface="Arial"/>
                <a:ea typeface="Arial"/>
                <a:cs typeface="Arial"/>
                <a:sym typeface="Arial"/>
              </a:rPr>
              <a:t> et les étapes pratiques </a:t>
            </a:r>
            <a:r>
              <a:rPr lang="en-GB" sz="1200" b="0" i="0" u="none" strike="noStrike" cap="none" dirty="0" err="1">
                <a:solidFill>
                  <a:schemeClr val="dk1"/>
                </a:solidFill>
                <a:effectLst/>
                <a:latin typeface="Arial"/>
                <a:ea typeface="Arial"/>
                <a:cs typeface="Arial"/>
                <a:sym typeface="Arial"/>
              </a:rPr>
              <a:t>nécessaires</a:t>
            </a:r>
            <a:r>
              <a:rPr lang="en-GB" sz="1200" b="0" i="0" u="none" strike="noStrike" cap="none" dirty="0">
                <a:solidFill>
                  <a:schemeClr val="dk1"/>
                </a:solidFill>
                <a:effectLst/>
                <a:latin typeface="Arial"/>
                <a:ea typeface="Arial"/>
                <a:cs typeface="Arial"/>
                <a:sym typeface="Arial"/>
              </a:rPr>
              <a:t> à la </a:t>
            </a:r>
            <a:r>
              <a:rPr lang="en-GB" sz="1200" b="0" i="0" u="none" strike="noStrike" cap="none" dirty="0" err="1">
                <a:solidFill>
                  <a:schemeClr val="dk1"/>
                </a:solidFill>
                <a:effectLst/>
                <a:latin typeface="Arial"/>
                <a:ea typeface="Arial"/>
                <a:cs typeface="Arial"/>
                <a:sym typeface="Arial"/>
              </a:rPr>
              <a:t>réalisation</a:t>
            </a:r>
            <a:r>
              <a:rPr lang="en-GB" sz="1200" b="0" i="0" u="none" strike="noStrike" cap="none" dirty="0">
                <a:solidFill>
                  <a:schemeClr val="dk1"/>
                </a:solidFill>
                <a:effectLst/>
                <a:latin typeface="Arial"/>
                <a:ea typeface="Arial"/>
                <a:cs typeface="Arial"/>
                <a:sym typeface="Arial"/>
              </a:rPr>
              <a:t>, à la mise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service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à la gestion </a:t>
            </a:r>
            <a:r>
              <a:rPr lang="en-GB" sz="1200" b="0" i="0" u="none" strike="noStrike" cap="none" dirty="0" err="1">
                <a:solidFill>
                  <a:schemeClr val="dk1"/>
                </a:solidFill>
                <a:effectLst/>
                <a:latin typeface="Arial"/>
                <a:ea typeface="Arial"/>
                <a:cs typeface="Arial"/>
                <a:sym typeface="Arial"/>
              </a:rPr>
              <a:t>d'évaluations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adaptées</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contextes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locaux</a:t>
            </a:r>
            <a:r>
              <a:rPr lang="en-GB" sz="1200" b="0" i="0" u="none" strike="noStrike" cap="none" dirty="0">
                <a:solidFill>
                  <a:schemeClr val="dk1"/>
                </a:solidFill>
                <a:effectLst/>
                <a:latin typeface="Arial"/>
                <a:ea typeface="Arial"/>
                <a:cs typeface="Arial"/>
                <a:sym typeface="Arial"/>
              </a:rPr>
              <a:t> et à des </a:t>
            </a:r>
            <a:r>
              <a:rPr lang="en-GB" sz="1200" b="0" i="0" u="none" strike="noStrike" cap="none" dirty="0" err="1">
                <a:solidFill>
                  <a:schemeClr val="dk1"/>
                </a:solidFill>
                <a:effectLst/>
                <a:latin typeface="Arial"/>
                <a:ea typeface="Arial"/>
                <a:cs typeface="Arial"/>
                <a:sym typeface="Arial"/>
              </a:rPr>
              <a:t>projets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spécifiques</a:t>
            </a:r>
            <a:r>
              <a:rPr lang="en-GB" sz="1200" b="0" i="0" u="none" strike="noStrike" cap="none" dirty="0">
                <a:solidFill>
                  <a:schemeClr val="dk1"/>
                </a:solidFill>
                <a:effectLst/>
                <a:latin typeface="Arial"/>
                <a:ea typeface="Arial"/>
                <a:cs typeface="Arial"/>
                <a:sym typeface="Arial"/>
              </a:rPr>
              <a:t>.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Ce module met </a:t>
            </a:r>
            <a:r>
              <a:rPr lang="en-GB" sz="1200" b="0" i="0" u="none" strike="noStrike" cap="none" dirty="0" err="1">
                <a:solidFill>
                  <a:schemeClr val="dk1"/>
                </a:solidFill>
                <a:effectLst/>
                <a:latin typeface="Arial"/>
                <a:ea typeface="Arial"/>
                <a:cs typeface="Arial"/>
                <a:sym typeface="Arial"/>
              </a:rPr>
              <a:t>également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l'accent</a:t>
            </a:r>
            <a:r>
              <a:rPr lang="en-GB" sz="1200" b="0" i="0" u="none" strike="noStrike" cap="none" dirty="0">
                <a:solidFill>
                  <a:schemeClr val="dk1"/>
                </a:solidFill>
                <a:effectLst/>
                <a:latin typeface="Arial"/>
                <a:ea typeface="Arial"/>
                <a:cs typeface="Arial"/>
                <a:sym typeface="Arial"/>
              </a:rPr>
              <a:t> sur les </a:t>
            </a:r>
            <a:r>
              <a:rPr lang="en-GB" sz="1200" b="0" i="0" u="none" strike="noStrike" cap="none" dirty="0" err="1">
                <a:solidFill>
                  <a:schemeClr val="dk1"/>
                </a:solidFill>
                <a:effectLst/>
                <a:latin typeface="Arial"/>
                <a:ea typeface="Arial"/>
                <a:cs typeface="Arial"/>
                <a:sym typeface="Arial"/>
              </a:rPr>
              <a:t>approches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ascendantes</a:t>
            </a:r>
            <a:r>
              <a:rPr lang="en-GB" sz="1200" b="0" i="0" u="none" strike="noStrike" cap="none" dirty="0">
                <a:solidFill>
                  <a:schemeClr val="dk1"/>
                </a:solidFill>
                <a:effectLst/>
                <a:latin typeface="Arial"/>
                <a:ea typeface="Arial"/>
                <a:cs typeface="Arial"/>
                <a:sym typeface="Arial"/>
              </a:rPr>
              <a:t>, DMDU, </a:t>
            </a:r>
            <a:r>
              <a:rPr lang="en-GB" sz="1200" b="0" i="0" u="none" strike="noStrike" cap="none" dirty="0" err="1">
                <a:solidFill>
                  <a:schemeClr val="dk1"/>
                </a:solidFill>
                <a:effectLst/>
                <a:latin typeface="Arial"/>
                <a:ea typeface="Arial"/>
                <a:cs typeface="Arial"/>
                <a:sym typeface="Arial"/>
              </a:rPr>
              <a:t>afin</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contribuer</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renforcer</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capacité</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impliquer</a:t>
            </a:r>
            <a:r>
              <a:rPr lang="en-GB" sz="1200" b="0" i="0" u="none" strike="noStrike" cap="none" dirty="0">
                <a:solidFill>
                  <a:schemeClr val="dk1"/>
                </a:solidFill>
                <a:effectLst/>
                <a:latin typeface="Arial"/>
                <a:ea typeface="Arial"/>
                <a:cs typeface="Arial"/>
                <a:sym typeface="Arial"/>
              </a:rPr>
              <a:t> les parties </a:t>
            </a:r>
            <a:r>
              <a:rPr lang="en-GB" sz="1200" b="0" i="0" u="none" strike="noStrike" cap="none" dirty="0" err="1">
                <a:solidFill>
                  <a:schemeClr val="dk1"/>
                </a:solidFill>
                <a:effectLst/>
                <a:latin typeface="Arial"/>
                <a:ea typeface="Arial"/>
                <a:cs typeface="Arial"/>
                <a:sym typeface="Arial"/>
              </a:rPr>
              <a:t>prenantes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nécessaire</a:t>
            </a:r>
            <a:r>
              <a:rPr lang="en-GB" sz="1200" b="0" i="0" u="none" strike="noStrike" cap="none" dirty="0">
                <a:solidFill>
                  <a:schemeClr val="dk1"/>
                </a:solidFill>
                <a:effectLst/>
                <a:latin typeface="Arial"/>
                <a:ea typeface="Arial"/>
                <a:cs typeface="Arial"/>
                <a:sym typeface="Arial"/>
              </a:rPr>
              <a:t> à de </a:t>
            </a:r>
            <a:r>
              <a:rPr lang="en-GB" sz="1200" b="0" i="0" u="none" strike="noStrike" cap="none" dirty="0" err="1">
                <a:solidFill>
                  <a:schemeClr val="dk1"/>
                </a:solidFill>
                <a:effectLst/>
                <a:latin typeface="Arial"/>
                <a:ea typeface="Arial"/>
                <a:cs typeface="Arial"/>
                <a:sym typeface="Arial"/>
              </a:rPr>
              <a:t>telles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approches</a:t>
            </a:r>
            <a:r>
              <a:rPr lang="en-GB" sz="1200" b="0" i="0" u="none" strike="noStrike" cap="none" dirty="0">
                <a:solidFill>
                  <a:schemeClr val="dk1"/>
                </a:solidFill>
                <a:effectLst/>
                <a:latin typeface="Arial"/>
                <a:ea typeface="Arial"/>
                <a:cs typeface="Arial"/>
                <a:sym typeface="Arial"/>
              </a:rPr>
              <a:t>. Nous </a:t>
            </a:r>
            <a:r>
              <a:rPr lang="en-GB" sz="1200" b="0" i="0" u="none" strike="noStrike" cap="none" dirty="0" err="1">
                <a:solidFill>
                  <a:schemeClr val="dk1"/>
                </a:solidFill>
                <a:effectLst/>
                <a:latin typeface="Arial"/>
                <a:ea typeface="Arial"/>
                <a:cs typeface="Arial"/>
                <a:sym typeface="Arial"/>
              </a:rPr>
              <a:t>soulignerons</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nécessité</a:t>
            </a:r>
            <a:r>
              <a:rPr lang="en-GB" sz="1200" b="0" i="0" u="none" strike="noStrike" cap="none" dirty="0">
                <a:solidFill>
                  <a:schemeClr val="dk1"/>
                </a:solidFill>
                <a:effectLst/>
                <a:latin typeface="Arial"/>
                <a:ea typeface="Arial"/>
                <a:cs typeface="Arial"/>
                <a:sym typeface="Arial"/>
              </a:rPr>
              <a:t> de disposer des </a:t>
            </a:r>
            <a:r>
              <a:rPr lang="en-GB" sz="1200" b="0" i="0" u="none" strike="noStrike" cap="none" dirty="0" err="1">
                <a:solidFill>
                  <a:schemeClr val="dk1"/>
                </a:solidFill>
                <a:effectLst/>
                <a:latin typeface="Arial"/>
                <a:ea typeface="Arial"/>
                <a:cs typeface="Arial"/>
                <a:sym typeface="Arial"/>
              </a:rPr>
              <a:t>capacités</a:t>
            </a:r>
            <a:r>
              <a:rPr lang="en-GB" sz="1200" b="0" i="0" u="none" strike="noStrike" cap="none" dirty="0">
                <a:solidFill>
                  <a:schemeClr val="dk1"/>
                </a:solidFill>
                <a:effectLst/>
                <a:latin typeface="Arial"/>
                <a:ea typeface="Arial"/>
                <a:cs typeface="Arial"/>
                <a:sym typeface="Arial"/>
              </a:rPr>
              <a:t> techniques pour </a:t>
            </a:r>
            <a:r>
              <a:rPr lang="en-GB" sz="1200" b="0" i="0" u="none" strike="noStrike" cap="none" dirty="0" err="1">
                <a:solidFill>
                  <a:schemeClr val="dk1"/>
                </a:solidFill>
                <a:effectLst/>
                <a:latin typeface="Arial"/>
                <a:ea typeface="Arial"/>
                <a:cs typeface="Arial"/>
                <a:sym typeface="Arial"/>
              </a:rPr>
              <a:t>réaliser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modélisation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ascendante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scénarios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futurs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Ce module met </a:t>
            </a:r>
            <a:r>
              <a:rPr lang="en-GB" sz="1200" b="0" i="0" u="none" strike="noStrike" cap="none" dirty="0" err="1">
                <a:solidFill>
                  <a:schemeClr val="dk1"/>
                </a:solidFill>
                <a:effectLst/>
                <a:latin typeface="Arial"/>
                <a:ea typeface="Arial"/>
                <a:cs typeface="Arial"/>
                <a:sym typeface="Arial"/>
              </a:rPr>
              <a:t>l'accent</a:t>
            </a:r>
            <a:r>
              <a:rPr lang="en-GB" sz="1200" b="0" i="0" u="none" strike="noStrike" cap="none" dirty="0">
                <a:solidFill>
                  <a:schemeClr val="dk1"/>
                </a:solidFill>
                <a:effectLst/>
                <a:latin typeface="Arial"/>
                <a:ea typeface="Arial"/>
                <a:cs typeface="Arial"/>
                <a:sym typeface="Arial"/>
              </a:rPr>
              <a:t> à la </a:t>
            </a:r>
            <a:r>
              <a:rPr lang="en-GB" sz="1200" b="0" i="0" u="none" strike="noStrike" cap="none" dirty="0" err="1">
                <a:solidFill>
                  <a:schemeClr val="dk1"/>
                </a:solidFill>
                <a:effectLst/>
                <a:latin typeface="Arial"/>
                <a:ea typeface="Arial"/>
                <a:cs typeface="Arial"/>
                <a:sym typeface="Arial"/>
              </a:rPr>
              <a:t>fois</a:t>
            </a:r>
            <a:r>
              <a:rPr lang="en-GB" sz="1200" b="0" i="0" u="none" strike="noStrike" cap="none" dirty="0">
                <a:solidFill>
                  <a:schemeClr val="dk1"/>
                </a:solidFill>
                <a:effectLst/>
                <a:latin typeface="Arial"/>
                <a:ea typeface="Arial"/>
                <a:cs typeface="Arial"/>
                <a:sym typeface="Arial"/>
              </a:rPr>
              <a:t> sur la </a:t>
            </a:r>
            <a:r>
              <a:rPr lang="en-GB" sz="1200" b="0" i="0" u="none" strike="noStrike" cap="none" dirty="0" err="1">
                <a:solidFill>
                  <a:schemeClr val="dk1"/>
                </a:solidFill>
                <a:effectLst/>
                <a:latin typeface="Arial"/>
                <a:ea typeface="Arial"/>
                <a:cs typeface="Arial"/>
                <a:sym typeface="Arial"/>
              </a:rPr>
              <a:t>compréhension</a:t>
            </a:r>
            <a:r>
              <a:rPr lang="en-GB" sz="1200" b="0" i="0" u="none" strike="noStrike" cap="none" dirty="0">
                <a:solidFill>
                  <a:schemeClr val="dk1"/>
                </a:solidFill>
                <a:effectLst/>
                <a:latin typeface="Arial"/>
                <a:ea typeface="Arial"/>
                <a:cs typeface="Arial"/>
                <a:sym typeface="Arial"/>
              </a:rPr>
              <a:t> technique et la </a:t>
            </a:r>
            <a:r>
              <a:rPr lang="en-GB" sz="1200" b="0" i="0" u="none" strike="noStrike" cap="none" dirty="0" err="1">
                <a:solidFill>
                  <a:schemeClr val="dk1"/>
                </a:solidFill>
                <a:effectLst/>
                <a:latin typeface="Arial"/>
                <a:ea typeface="Arial"/>
                <a:cs typeface="Arial"/>
                <a:sym typeface="Arial"/>
              </a:rPr>
              <a:t>sensibilité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sociale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afin</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permettre</a:t>
            </a:r>
            <a:r>
              <a:rPr lang="en-GB" sz="1200" b="0" i="0" u="none" strike="noStrike" cap="none" dirty="0">
                <a:solidFill>
                  <a:schemeClr val="dk1"/>
                </a:solidFill>
                <a:effectLst/>
                <a:latin typeface="Arial"/>
                <a:ea typeface="Arial"/>
                <a:cs typeface="Arial"/>
                <a:sym typeface="Arial"/>
              </a:rPr>
              <a:t> aux participants de </a:t>
            </a:r>
            <a:r>
              <a:rPr lang="en-GB" sz="1200" b="0" i="0" u="none" strike="noStrike" cap="none" dirty="0" err="1">
                <a:solidFill>
                  <a:schemeClr val="dk1"/>
                </a:solidFill>
                <a:effectLst/>
                <a:latin typeface="Arial"/>
                <a:ea typeface="Arial"/>
                <a:cs typeface="Arial"/>
                <a:sym typeface="Arial"/>
              </a:rPr>
              <a:t>réaliser</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évaluations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complètes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inclusives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a:t>
            </a:r>
            <a:endParaRPr lang="en-GB" sz="1000" b="1" i="0" u="none" strike="noStrike" cap="none" dirty="0">
              <a:solidFill>
                <a:schemeClr val="dk1"/>
              </a:solidFill>
              <a:effectLst/>
              <a:latin typeface="Arial"/>
              <a:ea typeface="Arial"/>
              <a:cs typeface="Arial"/>
              <a:sym typeface="Arial"/>
            </a:endParaRPr>
          </a:p>
          <a:p>
            <a:endParaRPr lang="en-GB" sz="1000" dirty="0"/>
          </a:p>
          <a:p>
            <a:r>
              <a:rPr lang="en-GB" sz="1000" b="1" i="0" u="none" strike="noStrike" cap="none" dirty="0" err="1">
                <a:solidFill>
                  <a:schemeClr val="dk1"/>
                </a:solidFill>
                <a:effectLst/>
                <a:latin typeface="Arial"/>
                <a:ea typeface="Arial"/>
                <a:cs typeface="Arial"/>
                <a:sym typeface="Arial"/>
              </a:rPr>
              <a:t>Exercice</a:t>
            </a:r>
            <a:r>
              <a:rPr lang="en-GB" sz="1000" b="1" i="0" u="none" strike="noStrike" cap="none" dirty="0">
                <a:solidFill>
                  <a:schemeClr val="dk1"/>
                </a:solidFill>
                <a:effectLst/>
                <a:latin typeface="Arial"/>
                <a:ea typeface="Arial"/>
                <a:cs typeface="Arial"/>
                <a:sym typeface="Arial"/>
              </a:rPr>
              <a:t> : Principes </a:t>
            </a:r>
            <a:r>
              <a:rPr lang="en-GB" sz="1000" b="1" i="0" u="none" strike="noStrike" cap="none" dirty="0" err="1">
                <a:solidFill>
                  <a:schemeClr val="dk1"/>
                </a:solidFill>
                <a:effectLst/>
                <a:latin typeface="Arial"/>
                <a:ea typeface="Arial"/>
                <a:cs typeface="Arial"/>
                <a:sym typeface="Arial"/>
              </a:rPr>
              <a:t>directeurs</a:t>
            </a:r>
            <a:r>
              <a:rPr lang="en-GB" sz="1000" b="1" i="0" u="none" strike="noStrike" cap="none" dirty="0">
                <a:solidFill>
                  <a:schemeClr val="dk1"/>
                </a:solidFill>
                <a:effectLst/>
                <a:latin typeface="Arial"/>
                <a:ea typeface="Arial"/>
                <a:cs typeface="Arial"/>
                <a:sym typeface="Arial"/>
              </a:rPr>
              <a:t> pour la participation</a:t>
            </a:r>
          </a:p>
          <a:p>
            <a:r>
              <a:rPr lang="en-GB" sz="1000" b="0" i="0" u="none" strike="noStrike" cap="none" dirty="0">
                <a:solidFill>
                  <a:schemeClr val="dk1"/>
                </a:solidFill>
                <a:effectLst/>
                <a:latin typeface="Arial"/>
                <a:ea typeface="Arial"/>
                <a:cs typeface="Arial"/>
                <a:sym typeface="Arial"/>
              </a:rPr>
              <a:t>Au début de </a:t>
            </a:r>
            <a:r>
              <a:rPr lang="en-GB" sz="1000" b="0" i="0" u="none" strike="noStrike" cap="none" dirty="0" err="1">
                <a:solidFill>
                  <a:schemeClr val="dk1"/>
                </a:solidFill>
                <a:effectLst/>
                <a:latin typeface="Arial"/>
                <a:ea typeface="Arial"/>
                <a:cs typeface="Arial"/>
                <a:sym typeface="Arial"/>
              </a:rPr>
              <a:t>chaque</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journée</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rappelez</a:t>
            </a:r>
            <a:r>
              <a:rPr lang="en-GB" sz="1000" b="0" i="0" u="none" strike="noStrike" cap="none" dirty="0">
                <a:solidFill>
                  <a:schemeClr val="dk1"/>
                </a:solidFill>
                <a:effectLst/>
                <a:latin typeface="Arial"/>
                <a:ea typeface="Arial"/>
                <a:cs typeface="Arial"/>
                <a:sym typeface="Arial"/>
              </a:rPr>
              <a:t> aux participants </a:t>
            </a:r>
            <a:r>
              <a:rPr lang="en-GB" sz="1000" b="0" i="0" u="none" strike="noStrike" cap="none" dirty="0" err="1">
                <a:solidFill>
                  <a:schemeClr val="dk1"/>
                </a:solidFill>
                <a:effectLst/>
                <a:latin typeface="Arial"/>
                <a:ea typeface="Arial"/>
                <a:cs typeface="Arial"/>
                <a:sym typeface="Arial"/>
              </a:rPr>
              <a:t>ces</a:t>
            </a:r>
            <a:r>
              <a:rPr lang="en-GB" sz="1000" b="0" i="0" u="none" strike="noStrike" cap="none" dirty="0">
                <a:solidFill>
                  <a:schemeClr val="dk1"/>
                </a:solidFill>
                <a:effectLst/>
                <a:latin typeface="Arial"/>
                <a:ea typeface="Arial"/>
                <a:cs typeface="Arial"/>
                <a:sym typeface="Arial"/>
              </a:rPr>
              <a:t> principes simples de « bonne </a:t>
            </a:r>
            <a:r>
              <a:rPr lang="en-GB" sz="1000" b="0" i="0" u="none" strike="noStrike" cap="none" dirty="0" err="1">
                <a:solidFill>
                  <a:schemeClr val="dk1"/>
                </a:solidFill>
                <a:effectLst/>
                <a:latin typeface="Arial"/>
                <a:ea typeface="Arial"/>
                <a:cs typeface="Arial"/>
                <a:sym typeface="Arial"/>
              </a:rPr>
              <a:t>conduite</a:t>
            </a:r>
            <a:r>
              <a:rPr lang="en-GB" sz="1000" b="0" i="0" u="none" strike="noStrike" cap="none" dirty="0">
                <a:solidFill>
                  <a:schemeClr val="dk1"/>
                </a:solidFill>
                <a:effectLst/>
                <a:latin typeface="Arial"/>
                <a:ea typeface="Arial"/>
                <a:cs typeface="Arial"/>
                <a:sym typeface="Arial"/>
              </a:rPr>
              <a:t> » :</a:t>
            </a:r>
          </a:p>
          <a:p>
            <a:pPr lvl="0">
              <a:buFont typeface="Arial" panose="020B0604020202020204" pitchFamily="34" charset="0"/>
              <a:buChar char="•"/>
            </a:pPr>
            <a:r>
              <a:rPr lang="en-GB" sz="1000" b="0" i="0" u="none" strike="noStrike" cap="none" dirty="0" err="1">
                <a:solidFill>
                  <a:schemeClr val="dk1"/>
                </a:solidFill>
                <a:effectLst/>
                <a:latin typeface="Arial"/>
                <a:ea typeface="Arial"/>
                <a:cs typeface="Arial"/>
                <a:sym typeface="Arial"/>
              </a:rPr>
              <a:t>Écoutez</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attentivement</a:t>
            </a:r>
            <a:r>
              <a:rPr lang="en-GB" sz="1000" b="0" i="0" u="none" strike="noStrike" cap="none" dirty="0">
                <a:solidFill>
                  <a:schemeClr val="dk1"/>
                </a:solidFill>
                <a:effectLst/>
                <a:latin typeface="Arial"/>
                <a:ea typeface="Arial"/>
                <a:cs typeface="Arial"/>
                <a:sym typeface="Arial"/>
              </a:rPr>
              <a:t>, suivez le </a:t>
            </a:r>
            <a:r>
              <a:rPr lang="en-GB" sz="1000" b="0" i="0" u="none" strike="noStrike" cap="none" dirty="0" err="1">
                <a:solidFill>
                  <a:schemeClr val="dk1"/>
                </a:solidFill>
                <a:effectLst/>
                <a:latin typeface="Arial"/>
                <a:ea typeface="Arial"/>
                <a:cs typeface="Arial"/>
                <a:sym typeface="Arial"/>
              </a:rPr>
              <a:t>cours</a:t>
            </a:r>
            <a:r>
              <a:rPr lang="en-GB" sz="1000" b="0" i="0" u="none" strike="noStrike" cap="none" dirty="0">
                <a:solidFill>
                  <a:schemeClr val="dk1"/>
                </a:solidFill>
                <a:effectLst/>
                <a:latin typeface="Arial"/>
                <a:ea typeface="Arial"/>
                <a:cs typeface="Arial"/>
                <a:sym typeface="Arial"/>
              </a:rPr>
              <a:t> et </a:t>
            </a:r>
            <a:r>
              <a:rPr lang="en-GB" sz="1000" b="0" i="0" u="none" strike="noStrike" cap="none" dirty="0" err="1">
                <a:solidFill>
                  <a:schemeClr val="dk1"/>
                </a:solidFill>
                <a:effectLst/>
                <a:latin typeface="Arial"/>
                <a:ea typeface="Arial"/>
                <a:cs typeface="Arial"/>
                <a:sym typeface="Arial"/>
              </a:rPr>
              <a:t>prenez</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vos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propres</a:t>
            </a:r>
            <a:r>
              <a:rPr lang="en-GB" sz="1000" b="0" i="0" u="none" strike="noStrike" cap="none" dirty="0">
                <a:solidFill>
                  <a:schemeClr val="dk1"/>
                </a:solidFill>
                <a:effectLst/>
                <a:latin typeface="Arial"/>
                <a:ea typeface="Arial"/>
                <a:cs typeface="Arial"/>
                <a:sym typeface="Arial"/>
              </a:rPr>
              <a:t> notes.</a:t>
            </a:r>
          </a:p>
          <a:p>
            <a:pPr lvl="0">
              <a:buFont typeface="Arial" panose="020B0604020202020204" pitchFamily="34" charset="0"/>
              <a:buChar char="•"/>
            </a:pPr>
            <a:r>
              <a:rPr lang="en-GB" sz="1000" b="0" i="0" u="none" strike="noStrike" cap="none" dirty="0" err="1">
                <a:solidFill>
                  <a:schemeClr val="dk1"/>
                </a:solidFill>
                <a:effectLst/>
                <a:latin typeface="Arial"/>
                <a:ea typeface="Arial"/>
                <a:cs typeface="Arial"/>
                <a:sym typeface="Arial"/>
              </a:rPr>
              <a:t>N'hésitez</a:t>
            </a:r>
            <a:r>
              <a:rPr lang="en-GB" sz="1000" b="0" i="0" u="none" strike="noStrike" cap="none" dirty="0">
                <a:solidFill>
                  <a:schemeClr val="dk1"/>
                </a:solidFill>
                <a:effectLst/>
                <a:latin typeface="Arial"/>
                <a:ea typeface="Arial"/>
                <a:cs typeface="Arial"/>
                <a:sym typeface="Arial"/>
              </a:rPr>
              <a:t> pas à poser des questions </a:t>
            </a:r>
            <a:r>
              <a:rPr lang="en-GB" sz="1000" b="0" i="0" u="none" strike="noStrike" cap="none" dirty="0" err="1">
                <a:solidFill>
                  <a:schemeClr val="dk1"/>
                </a:solidFill>
                <a:effectLst/>
                <a:latin typeface="Arial"/>
                <a:ea typeface="Arial"/>
                <a:cs typeface="Arial"/>
                <a:sym typeface="Arial"/>
              </a:rPr>
              <a:t>ou</a:t>
            </a:r>
            <a:r>
              <a:rPr lang="en-GB" sz="1000" b="0" i="0" u="none" strike="noStrike" cap="none" dirty="0">
                <a:solidFill>
                  <a:schemeClr val="dk1"/>
                </a:solidFill>
                <a:effectLst/>
                <a:latin typeface="Arial"/>
                <a:ea typeface="Arial"/>
                <a:cs typeface="Arial"/>
                <a:sym typeface="Arial"/>
              </a:rPr>
              <a:t> à demander des éclaircissements aux </a:t>
            </a:r>
            <a:r>
              <a:rPr lang="en-GB" sz="1000" b="0" i="0" u="none" strike="noStrike" cap="none" dirty="0" err="1">
                <a:solidFill>
                  <a:schemeClr val="dk1"/>
                </a:solidFill>
                <a:effectLst/>
                <a:latin typeface="Arial"/>
                <a:ea typeface="Arial"/>
                <a:cs typeface="Arial"/>
                <a:sym typeface="Arial"/>
              </a:rPr>
              <a:t>formateurs</a:t>
            </a:r>
            <a:r>
              <a:rPr lang="en-GB" sz="1000" b="0" i="0" u="none" strike="noStrike" cap="none" dirty="0">
                <a:solidFill>
                  <a:schemeClr val="dk1"/>
                </a:solidFill>
                <a:effectLst/>
                <a:latin typeface="Arial"/>
                <a:ea typeface="Arial"/>
                <a:cs typeface="Arial"/>
                <a:sym typeface="Arial"/>
              </a:rPr>
              <a:t> à tout moment.</a:t>
            </a:r>
          </a:p>
          <a:p>
            <a:pPr lvl="0">
              <a:buFont typeface="Arial" panose="020B0604020202020204" pitchFamily="34" charset="0"/>
              <a:buChar char="•"/>
            </a:pPr>
            <a:r>
              <a:rPr lang="en-GB" sz="1000" b="0" i="0" u="none" strike="noStrike" cap="none" dirty="0" err="1">
                <a:solidFill>
                  <a:schemeClr val="dk1"/>
                </a:solidFill>
                <a:effectLst/>
                <a:latin typeface="Arial"/>
                <a:ea typeface="Arial"/>
                <a:cs typeface="Arial"/>
                <a:sym typeface="Arial"/>
              </a:rPr>
              <a:t>Votre</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expérience</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personnelle</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est</a:t>
            </a:r>
            <a:r>
              <a:rPr lang="en-GB" sz="1000" b="0" i="0" u="none" strike="noStrike" cap="none" dirty="0">
                <a:solidFill>
                  <a:schemeClr val="dk1"/>
                </a:solidFill>
                <a:effectLst/>
                <a:latin typeface="Arial"/>
                <a:ea typeface="Arial"/>
                <a:cs typeface="Arial"/>
                <a:sym typeface="Arial"/>
              </a:rPr>
              <a:t> précieuse, et nous </a:t>
            </a:r>
            <a:r>
              <a:rPr lang="en-GB" sz="1000" b="0" i="0" u="none" strike="noStrike" cap="none" dirty="0" err="1">
                <a:solidFill>
                  <a:schemeClr val="dk1"/>
                </a:solidFill>
                <a:effectLst/>
                <a:latin typeface="Arial"/>
                <a:ea typeface="Arial"/>
                <a:cs typeface="Arial"/>
                <a:sym typeface="Arial"/>
              </a:rPr>
              <a:t>vous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encourageons</a:t>
            </a:r>
            <a:r>
              <a:rPr lang="en-GB" sz="1000" b="0" i="0" u="none" strike="noStrike" cap="none" dirty="0">
                <a:solidFill>
                  <a:schemeClr val="dk1"/>
                </a:solidFill>
                <a:effectLst/>
                <a:latin typeface="Arial"/>
                <a:ea typeface="Arial"/>
                <a:cs typeface="Arial"/>
                <a:sym typeface="Arial"/>
              </a:rPr>
              <a:t> à la </a:t>
            </a:r>
            <a:r>
              <a:rPr lang="en-GB" sz="1000" b="0" i="0" u="none" strike="noStrike" cap="none" dirty="0" err="1">
                <a:solidFill>
                  <a:schemeClr val="dk1"/>
                </a:solidFill>
                <a:effectLst/>
                <a:latin typeface="Arial"/>
                <a:ea typeface="Arial"/>
                <a:cs typeface="Arial"/>
                <a:sym typeface="Arial"/>
              </a:rPr>
              <a:t>partager</a:t>
            </a:r>
            <a:r>
              <a:rPr lang="en-GB" sz="1000" b="0" i="0" u="none" strike="noStrike" cap="none" dirty="0">
                <a:solidFill>
                  <a:schemeClr val="dk1"/>
                </a:solidFill>
                <a:effectLst/>
                <a:latin typeface="Arial"/>
                <a:ea typeface="Arial"/>
                <a:cs typeface="Arial"/>
                <a:sym typeface="Arial"/>
              </a:rPr>
              <a:t>.</a:t>
            </a:r>
          </a:p>
          <a:p>
            <a:pPr lvl="0">
              <a:buFont typeface="Arial" panose="020B0604020202020204" pitchFamily="34" charset="0"/>
              <a:buChar char="•"/>
            </a:pPr>
            <a:r>
              <a:rPr lang="en-GB" sz="1000" b="0" i="0" u="none" strike="noStrike" cap="none" dirty="0" err="1">
                <a:solidFill>
                  <a:schemeClr val="dk1"/>
                </a:solidFill>
                <a:effectLst/>
                <a:latin typeface="Arial"/>
                <a:ea typeface="Arial"/>
                <a:cs typeface="Arial"/>
                <a:sym typeface="Arial"/>
              </a:rPr>
              <a:t>Partagez</a:t>
            </a:r>
            <a:r>
              <a:rPr lang="en-GB" sz="1000" b="0" i="0" u="none" strike="noStrike" cap="none" dirty="0">
                <a:solidFill>
                  <a:schemeClr val="dk1"/>
                </a:solidFill>
                <a:effectLst/>
                <a:latin typeface="Arial"/>
                <a:ea typeface="Arial"/>
                <a:cs typeface="Arial"/>
                <a:sym typeface="Arial"/>
              </a:rPr>
              <a:t> et </a:t>
            </a:r>
            <a:r>
              <a:rPr lang="en-GB" sz="1000" b="0" i="0" u="none" strike="noStrike" cap="none" dirty="0" err="1">
                <a:solidFill>
                  <a:schemeClr val="dk1"/>
                </a:solidFill>
                <a:effectLst/>
                <a:latin typeface="Arial"/>
                <a:ea typeface="Arial"/>
                <a:cs typeface="Arial"/>
                <a:sym typeface="Arial"/>
              </a:rPr>
              <a:t>discutez</a:t>
            </a:r>
            <a:r>
              <a:rPr lang="en-GB" sz="1000" b="0" i="0" u="none" strike="noStrike" cap="none" dirty="0">
                <a:solidFill>
                  <a:schemeClr val="dk1"/>
                </a:solidFill>
                <a:effectLst/>
                <a:latin typeface="Arial"/>
                <a:ea typeface="Arial"/>
                <a:cs typeface="Arial"/>
                <a:sym typeface="Arial"/>
              </a:rPr>
              <a:t> avec les </a:t>
            </a:r>
            <a:r>
              <a:rPr lang="en-GB" sz="1000" b="0" i="0" u="none" strike="noStrike" cap="none" dirty="0" err="1">
                <a:solidFill>
                  <a:schemeClr val="dk1"/>
                </a:solidFill>
                <a:effectLst/>
                <a:latin typeface="Arial"/>
                <a:ea typeface="Arial"/>
                <a:cs typeface="Arial"/>
                <a:sym typeface="Arial"/>
              </a:rPr>
              <a:t>autres</a:t>
            </a:r>
            <a:r>
              <a:rPr lang="en-GB" sz="1000" b="0" i="0" u="none" strike="noStrike" cap="none" dirty="0">
                <a:solidFill>
                  <a:schemeClr val="dk1"/>
                </a:solidFill>
                <a:effectLst/>
                <a:latin typeface="Arial"/>
                <a:ea typeface="Arial"/>
                <a:cs typeface="Arial"/>
                <a:sym typeface="Arial"/>
              </a:rPr>
              <a:t> pendant les </a:t>
            </a:r>
            <a:r>
              <a:rPr lang="en-GB" sz="1000" b="0" i="0" u="none" strike="noStrike" cap="none" dirty="0" err="1">
                <a:solidFill>
                  <a:schemeClr val="dk1"/>
                </a:solidFill>
                <a:effectLst/>
                <a:latin typeface="Arial"/>
                <a:ea typeface="Arial"/>
                <a:cs typeface="Arial"/>
                <a:sym typeface="Arial"/>
              </a:rPr>
              <a:t>exercices</a:t>
            </a:r>
            <a:r>
              <a:rPr lang="en-GB" sz="1000" b="0" i="0" u="none" strike="noStrike" cap="none" dirty="0">
                <a:solidFill>
                  <a:schemeClr val="dk1"/>
                </a:solidFill>
                <a:effectLst/>
                <a:latin typeface="Arial"/>
                <a:ea typeface="Arial"/>
                <a:cs typeface="Arial"/>
                <a:sym typeface="Arial"/>
              </a:rPr>
              <a:t>, les pauses et les </a:t>
            </a:r>
            <a:r>
              <a:rPr lang="en-GB" sz="1000" b="0" i="0" u="none" strike="noStrike" cap="none" dirty="0" err="1">
                <a:solidFill>
                  <a:schemeClr val="dk1"/>
                </a:solidFill>
                <a:effectLst/>
                <a:latin typeface="Arial"/>
                <a:ea typeface="Arial"/>
                <a:cs typeface="Arial"/>
                <a:sym typeface="Arial"/>
              </a:rPr>
              <a:t>réflexions</a:t>
            </a:r>
            <a:r>
              <a:rPr lang="en-GB" sz="1000" b="0" i="0" u="none" strike="noStrike" cap="none" dirty="0">
                <a:solidFill>
                  <a:schemeClr val="dk1"/>
                </a:solidFill>
                <a:effectLst/>
                <a:latin typeface="Arial"/>
                <a:ea typeface="Arial"/>
                <a:cs typeface="Arial"/>
                <a:sym typeface="Arial"/>
              </a:rPr>
              <a:t>. </a:t>
            </a:r>
          </a:p>
          <a:p>
            <a:endParaRPr lang="en-GB" sz="1000" dirty="0"/>
          </a:p>
          <a:p>
            <a:endParaRPr lang="en-GB" sz="1000" dirty="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dirty="0">
              <a:solidFill>
                <a:srgbClr val="0B5FBA"/>
              </a:solidFill>
              <a:latin typeface="Roboto"/>
              <a:ea typeface="Roboto"/>
              <a:cs typeface="Roboto"/>
            </a:endParaRPr>
          </a:p>
          <a:p>
            <a:pPr marL="171450" marR="0" lvl="0" indent="-101600" algn="l" rtl="0">
              <a:lnSpc>
                <a:spcPct val="100000"/>
              </a:lnSpc>
              <a:spcBef>
                <a:spcPts val="0"/>
              </a:spcBef>
              <a:spcAft>
                <a:spcPts val="0"/>
              </a:spcAft>
              <a:buClr>
                <a:schemeClr val="dk1"/>
              </a:buClr>
              <a:buSzPts val="1100"/>
              <a:buFont typeface="Arial"/>
              <a:buNone/>
            </a:pPr>
            <a:endParaRPr sz="1000" dirty="0">
              <a:solidFill>
                <a:srgbClr val="0B5FBA"/>
              </a:solidFill>
              <a:latin typeface="Roboto"/>
              <a:ea typeface="Roboto"/>
              <a:cs typeface="Roboto"/>
              <a:sym typeface="Roboto"/>
            </a:endParaRPr>
          </a:p>
          <a:p>
            <a:pPr marL="171450" marR="0" lvl="0" indent="-101600" algn="l" rtl="0">
              <a:lnSpc>
                <a:spcPct val="100000"/>
              </a:lnSpc>
              <a:spcBef>
                <a:spcPts val="0"/>
              </a:spcBef>
              <a:spcAft>
                <a:spcPts val="0"/>
              </a:spcAft>
              <a:buClr>
                <a:schemeClr val="dk1"/>
              </a:buClr>
              <a:buSzPts val="1100"/>
              <a:buFont typeface="Arial"/>
              <a:buNone/>
            </a:pPr>
            <a:endParaRPr sz="800" dirty="0">
              <a:solidFill>
                <a:srgbClr val="000000"/>
              </a:solidFill>
              <a:latin typeface="Arial"/>
              <a:ea typeface="Arial"/>
              <a:cs typeface="Arial"/>
              <a:sym typeface="Arial"/>
            </a:endParaRPr>
          </a:p>
          <a:p>
            <a:pPr marL="171450" lvl="0" indent="-10160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p:txBody>
      </p:sp>
      <p:sp>
        <p:nvSpPr>
          <p:cNvPr id="320" name="Google Shape;320;p9:notes">
            <a:extLst>
              <a:ext uri="{FF2B5EF4-FFF2-40B4-BE49-F238E27FC236}">
                <a16:creationId xmlns:a16="http://schemas.microsoft.com/office/drawing/2014/main" id="{806C5EA4-D399-24D7-FB57-0D9AFAF97DC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657289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Roboto"/>
                <a:ea typeface="Roboto"/>
                <a:cs typeface="Roboto"/>
                <a:sym typeface="Roboto"/>
              </a:rPr>
              <a:t>Cette diapositive </a:t>
            </a:r>
            <a:r>
              <a:rPr lang="en-GB" sz="1200" dirty="0" err="1">
                <a:solidFill>
                  <a:schemeClr val="dk1"/>
                </a:solidFill>
                <a:latin typeface="Roboto"/>
                <a:ea typeface="Roboto"/>
                <a:cs typeface="Roboto"/>
                <a:sym typeface="Roboto"/>
              </a:rPr>
              <a:t>résume</a:t>
            </a:r>
            <a:r>
              <a:rPr lang="en-GB" sz="1200" dirty="0">
                <a:solidFill>
                  <a:schemeClr val="dk1"/>
                </a:solidFill>
                <a:latin typeface="Roboto"/>
                <a:ea typeface="Roboto"/>
                <a:cs typeface="Roboto"/>
                <a:sym typeface="Roboto"/>
              </a:rPr>
              <a:t> le </a:t>
            </a:r>
            <a:r>
              <a:rPr lang="en-GB" sz="1200" dirty="0" err="1">
                <a:solidFill>
                  <a:schemeClr val="dk1"/>
                </a:solidFill>
                <a:latin typeface="Roboto"/>
                <a:ea typeface="Roboto"/>
                <a:cs typeface="Roboto"/>
                <a:sym typeface="Roboto"/>
              </a:rPr>
              <a:t>contenu</a:t>
            </a:r>
            <a:r>
              <a:rPr lang="en-GB" sz="1200" dirty="0">
                <a:solidFill>
                  <a:schemeClr val="dk1"/>
                </a:solidFill>
                <a:latin typeface="Roboto"/>
                <a:ea typeface="Roboto"/>
                <a:cs typeface="Roboto"/>
                <a:sym typeface="Roboto"/>
              </a:rPr>
              <a:t> du </a:t>
            </a:r>
            <a:r>
              <a:rPr lang="en-GB" sz="1200" b="1" dirty="0">
                <a:solidFill>
                  <a:schemeClr val="dk1"/>
                </a:solidFill>
                <a:latin typeface="Roboto"/>
                <a:ea typeface="Roboto"/>
                <a:cs typeface="Roboto"/>
                <a:sym typeface="Roboto"/>
              </a:rPr>
              <a:t>module 3 : </a:t>
            </a:r>
            <a:endParaRPr lang="en-GB" dirty="0"/>
          </a:p>
          <a:p>
            <a:endParaRPr lang="en-GB" dirty="0"/>
          </a:p>
          <a:p>
            <a:pPr marL="114300" indent="0">
              <a:buNone/>
            </a:pPr>
            <a:endParaRPr lang="en-GB" dirty="0"/>
          </a:p>
          <a:p>
            <a:pPr marL="457200" indent="-457200">
              <a:buFont typeface="Arial" panose="020B0604020202020204" pitchFamily="34" charset="0"/>
              <a:buChar char="•"/>
            </a:pPr>
            <a:r>
              <a:rPr lang="en-GB" b="1" dirty="0" err="1"/>
              <a:t>Expliquer</a:t>
            </a:r>
            <a:r>
              <a:rPr lang="en-GB" b="1" dirty="0"/>
              <a:t> </a:t>
            </a:r>
            <a:r>
              <a:rPr lang="en-GB" dirty="0"/>
              <a:t>les principes </a:t>
            </a:r>
            <a:r>
              <a:rPr lang="en-GB" dirty="0" err="1"/>
              <a:t>fondamentaux</a:t>
            </a:r>
            <a:r>
              <a:rPr lang="en-GB" dirty="0"/>
              <a:t> de </a:t>
            </a:r>
            <a:r>
              <a:rPr lang="en-GB" dirty="0" err="1"/>
              <a:t>l'évaluation</a:t>
            </a:r>
            <a:r>
              <a:rPr lang="en-GB" dirty="0"/>
              <a:t> des </a:t>
            </a:r>
            <a:r>
              <a:rPr lang="en-GB" dirty="0" err="1"/>
              <a:t>risques</a:t>
            </a:r>
            <a:r>
              <a:rPr lang="en-GB" dirty="0"/>
              <a:t> </a:t>
            </a:r>
            <a:r>
              <a:rPr lang="en-GB" dirty="0" err="1"/>
              <a:t>climatiques</a:t>
            </a:r>
            <a:r>
              <a:rPr lang="en-GB" dirty="0"/>
              <a:t>, </a:t>
            </a:r>
            <a:r>
              <a:rPr lang="en-GB" dirty="0" err="1"/>
              <a:t>en</a:t>
            </a:r>
            <a:r>
              <a:rPr lang="en-GB" dirty="0"/>
              <a:t> </a:t>
            </a:r>
            <a:r>
              <a:rPr lang="en-GB" dirty="0" err="1"/>
              <a:t>mettant</a:t>
            </a:r>
            <a:r>
              <a:rPr lang="en-GB" dirty="0"/>
              <a:t> </a:t>
            </a:r>
            <a:r>
              <a:rPr lang="en-GB" dirty="0" err="1"/>
              <a:t>l'accent</a:t>
            </a:r>
            <a:r>
              <a:rPr lang="en-GB" dirty="0"/>
              <a:t> sur </a:t>
            </a:r>
            <a:r>
              <a:rPr lang="en-GB" dirty="0" err="1"/>
              <a:t>l'alignement</a:t>
            </a:r>
            <a:r>
              <a:rPr lang="en-GB" dirty="0"/>
              <a:t> des </a:t>
            </a:r>
            <a:r>
              <a:rPr lang="en-GB" dirty="0" err="1"/>
              <a:t>évaluations</a:t>
            </a:r>
            <a:r>
              <a:rPr lang="en-GB" dirty="0"/>
              <a:t> sur les conditions locales et les </a:t>
            </a:r>
            <a:r>
              <a:rPr lang="en-GB" dirty="0" err="1"/>
              <a:t>besoins</a:t>
            </a:r>
            <a:r>
              <a:rPr lang="en-GB" dirty="0"/>
              <a:t> </a:t>
            </a:r>
            <a:r>
              <a:rPr lang="en-GB" dirty="0" err="1"/>
              <a:t>spécifiques</a:t>
            </a:r>
            <a:r>
              <a:rPr lang="en-GB" dirty="0"/>
              <a:t> des </a:t>
            </a:r>
            <a:r>
              <a:rPr lang="en-GB" dirty="0" err="1"/>
              <a:t>projets</a:t>
            </a:r>
            <a:r>
              <a:rPr lang="en-GB" dirty="0"/>
              <a:t>.</a:t>
            </a:r>
          </a:p>
          <a:p>
            <a:pPr marL="457200" indent="-457200">
              <a:buFont typeface="Arial" panose="020B0604020202020204" pitchFamily="34" charset="0"/>
              <a:buChar char="•"/>
            </a:pPr>
            <a:r>
              <a:rPr lang="en-GB" b="1" dirty="0" err="1"/>
              <a:t>Décrire</a:t>
            </a:r>
            <a:r>
              <a:rPr lang="en-GB" b="1" dirty="0"/>
              <a:t> </a:t>
            </a:r>
            <a:r>
              <a:rPr lang="en-GB" dirty="0"/>
              <a:t>les </a:t>
            </a:r>
            <a:r>
              <a:rPr lang="en-GB" dirty="0" err="1"/>
              <a:t>principaux</a:t>
            </a:r>
            <a:r>
              <a:rPr lang="en-GB" dirty="0"/>
              <a:t> </a:t>
            </a:r>
            <a:r>
              <a:rPr lang="en-GB" dirty="0" err="1"/>
              <a:t>outils</a:t>
            </a:r>
            <a:r>
              <a:rPr lang="en-GB" dirty="0"/>
              <a:t> et </a:t>
            </a:r>
            <a:r>
              <a:rPr lang="en-GB" dirty="0" err="1"/>
              <a:t>ressources</a:t>
            </a:r>
            <a:r>
              <a:rPr lang="en-GB" dirty="0"/>
              <a:t> </a:t>
            </a:r>
            <a:r>
              <a:rPr lang="en-GB" dirty="0" err="1"/>
              <a:t>utilisés</a:t>
            </a:r>
            <a:r>
              <a:rPr lang="en-GB" dirty="0"/>
              <a:t> pour identifier et </a:t>
            </a:r>
            <a:r>
              <a:rPr lang="en-GB" dirty="0" err="1"/>
              <a:t>évaluer</a:t>
            </a:r>
            <a:r>
              <a:rPr lang="en-GB" dirty="0"/>
              <a:t> les </a:t>
            </a:r>
            <a:r>
              <a:rPr lang="en-GB" dirty="0" err="1"/>
              <a:t>risques</a:t>
            </a:r>
            <a:r>
              <a:rPr lang="en-GB" dirty="0"/>
              <a:t> </a:t>
            </a:r>
            <a:r>
              <a:rPr lang="en-GB" dirty="0" err="1"/>
              <a:t>climatiques</a:t>
            </a:r>
            <a:r>
              <a:rPr lang="en-GB" dirty="0"/>
              <a:t>.</a:t>
            </a:r>
          </a:p>
          <a:p>
            <a:pPr marL="457200" indent="-457200">
              <a:buFont typeface="Arial" panose="020B0604020202020204" pitchFamily="34" charset="0"/>
              <a:buChar char="•"/>
            </a:pPr>
            <a:r>
              <a:rPr lang="en-GB" b="1" dirty="0" err="1"/>
              <a:t>Inclure</a:t>
            </a:r>
            <a:r>
              <a:rPr lang="en-GB" b="1" dirty="0"/>
              <a:t> </a:t>
            </a:r>
            <a:r>
              <a:rPr lang="en-GB" dirty="0"/>
              <a:t>les </a:t>
            </a:r>
            <a:r>
              <a:rPr lang="en-GB" dirty="0" err="1"/>
              <a:t>groupes</a:t>
            </a:r>
            <a:r>
              <a:rPr lang="en-GB" dirty="0"/>
              <a:t> </a:t>
            </a:r>
            <a:r>
              <a:rPr lang="en-GB" dirty="0" err="1"/>
              <a:t>vulnérables</a:t>
            </a:r>
            <a:r>
              <a:rPr lang="en-GB" dirty="0"/>
              <a:t>, </a:t>
            </a:r>
            <a:r>
              <a:rPr lang="en-GB" dirty="0" err="1"/>
              <a:t>notamment</a:t>
            </a:r>
            <a:r>
              <a:rPr lang="en-GB" dirty="0"/>
              <a:t> les femmes et les populations </a:t>
            </a:r>
            <a:r>
              <a:rPr lang="en-GB" dirty="0" err="1"/>
              <a:t>marginalisées</a:t>
            </a:r>
            <a:r>
              <a:rPr lang="en-GB" dirty="0"/>
              <a:t>, </a:t>
            </a:r>
            <a:r>
              <a:rPr lang="en-GB" dirty="0" err="1"/>
              <a:t>afin</a:t>
            </a:r>
            <a:r>
              <a:rPr lang="en-GB" dirty="0"/>
              <a:t> de </a:t>
            </a:r>
            <a:r>
              <a:rPr lang="en-GB" dirty="0" err="1"/>
              <a:t>garantir</a:t>
            </a:r>
            <a:r>
              <a:rPr lang="en-GB" dirty="0"/>
              <a:t> </a:t>
            </a:r>
            <a:r>
              <a:rPr lang="en-GB" dirty="0" err="1"/>
              <a:t>une</a:t>
            </a:r>
            <a:r>
              <a:rPr lang="en-GB" dirty="0"/>
              <a:t> analyse des </a:t>
            </a:r>
            <a:r>
              <a:rPr lang="en-GB" dirty="0" err="1"/>
              <a:t>risques</a:t>
            </a:r>
            <a:r>
              <a:rPr lang="en-GB" dirty="0"/>
              <a:t> inclusive et </a:t>
            </a:r>
            <a:r>
              <a:rPr lang="en-GB" dirty="0" err="1"/>
              <a:t>équitable</a:t>
            </a:r>
            <a:r>
              <a:rPr lang="en-GB" dirty="0"/>
              <a:t>.</a:t>
            </a:r>
          </a:p>
          <a:p>
            <a:pPr marL="457200" indent="-457200">
              <a:buFont typeface="Arial" panose="020B0604020202020204" pitchFamily="34" charset="0"/>
              <a:buChar char="•"/>
            </a:pPr>
            <a:r>
              <a:rPr lang="en-GB" b="1" dirty="0" err="1"/>
              <a:t>Reconnaître</a:t>
            </a:r>
            <a:r>
              <a:rPr lang="en-GB" b="1" dirty="0"/>
              <a:t> </a:t>
            </a:r>
            <a:r>
              <a:rPr lang="en-GB" dirty="0"/>
              <a:t>les utilisations et les </a:t>
            </a:r>
            <a:r>
              <a:rPr lang="en-GB" dirty="0" err="1"/>
              <a:t>limites</a:t>
            </a:r>
            <a:r>
              <a:rPr lang="en-GB" dirty="0"/>
              <a:t> des </a:t>
            </a:r>
            <a:r>
              <a:rPr lang="en-GB" dirty="0" err="1"/>
              <a:t>modèles</a:t>
            </a:r>
            <a:r>
              <a:rPr lang="en-GB" dirty="0"/>
              <a:t> </a:t>
            </a:r>
            <a:r>
              <a:rPr lang="en-GB" dirty="0" err="1"/>
              <a:t>climatiques</a:t>
            </a:r>
            <a:r>
              <a:rPr lang="en-GB" dirty="0"/>
              <a:t>.</a:t>
            </a:r>
          </a:p>
          <a:p>
            <a:pPr marL="457200" indent="-457200">
              <a:buFont typeface="Arial" panose="020B0604020202020204" pitchFamily="34" charset="0"/>
              <a:buChar char="•"/>
            </a:pPr>
            <a:endParaRPr lang="en-GB" dirty="0"/>
          </a:p>
          <a:p>
            <a:pPr marL="457200" indent="-457200">
              <a:buFont typeface="Arial" panose="020B0604020202020204" pitchFamily="34" charset="0"/>
              <a:buChar char="•"/>
            </a:pPr>
            <a:endParaRPr lang="en-GB" dirty="0"/>
          </a:p>
          <a:p>
            <a:pPr marL="0" indent="0">
              <a:buFont typeface="Arial" panose="020B0604020202020204" pitchFamily="34" charset="0"/>
              <a:buNone/>
            </a:pPr>
            <a:r>
              <a:rPr lang="en-GB" dirty="0"/>
              <a:t>Il </a:t>
            </a:r>
            <a:r>
              <a:rPr lang="en-GB" dirty="0" err="1"/>
              <a:t>s'appuie</a:t>
            </a:r>
            <a:r>
              <a:rPr lang="en-GB" dirty="0"/>
              <a:t> sur le module 2 et </a:t>
            </a:r>
            <a:r>
              <a:rPr lang="en-GB" dirty="0" err="1"/>
              <a:t>alimente</a:t>
            </a:r>
            <a:r>
              <a:rPr lang="en-GB" dirty="0"/>
              <a:t> les modules 4 et 5.</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88995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55940-6C43-E5B5-B144-FA9ABB9AB9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504CB6-EA41-878F-CBAC-523269EEC40A}"/>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DA944438-194F-6192-9E82-180589C093B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9FCC734-AA40-A44A-F762-078A60086DF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40380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sz="1200" b="0" i="0" u="none" strike="noStrike" cap="none" dirty="0">
                <a:solidFill>
                  <a:schemeClr val="dk1"/>
                </a:solidFill>
                <a:effectLst/>
                <a:latin typeface="Arial"/>
                <a:ea typeface="Arial"/>
                <a:cs typeface="Arial"/>
                <a:sym typeface="Arial"/>
              </a:rPr>
              <a:t>Des services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contribuer</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améliorer</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sécurité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hydrique</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tous</a:t>
            </a:r>
            <a:r>
              <a:rPr lang="en-GB" sz="1200" b="0" i="0" u="none" strike="noStrike" cap="none" dirty="0">
                <a:solidFill>
                  <a:schemeClr val="dk1"/>
                </a:solidFill>
                <a:effectLst/>
                <a:latin typeface="Arial"/>
                <a:ea typeface="Arial"/>
                <a:cs typeface="Arial"/>
                <a:sym typeface="Arial"/>
              </a:rPr>
              <a:t> les usages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reconnaissant</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rôle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particulier des services </a:t>
            </a:r>
            <a:r>
              <a:rPr lang="en-GB" sz="1200" b="0" i="0" u="none" strike="noStrike" cap="none" dirty="0" err="1">
                <a:solidFill>
                  <a:schemeClr val="dk1"/>
                </a:solidFill>
                <a:effectLst/>
                <a:latin typeface="Arial"/>
                <a:ea typeface="Arial"/>
                <a:cs typeface="Arial"/>
                <a:sym typeface="Arial"/>
              </a:rPr>
              <a:t>d'assainissement</a:t>
            </a:r>
            <a:r>
              <a:rPr lang="en-GB" sz="1200" b="0" i="0" u="none" strike="noStrike" cap="none" dirty="0">
                <a:solidFill>
                  <a:schemeClr val="dk1"/>
                </a:solidFill>
                <a:effectLst/>
                <a:latin typeface="Arial"/>
                <a:ea typeface="Arial"/>
                <a:cs typeface="Arial"/>
                <a:sym typeface="Arial"/>
              </a:rPr>
              <a:t> dans la protection des </a:t>
            </a:r>
            <a:r>
              <a:rPr lang="en-GB" sz="1200" b="0" i="0" u="none" strike="noStrike" cap="none" dirty="0" err="1">
                <a:solidFill>
                  <a:schemeClr val="dk1"/>
                </a:solidFill>
                <a:effectLst/>
                <a:latin typeface="Arial"/>
                <a:ea typeface="Arial"/>
                <a:cs typeface="Arial"/>
                <a:sym typeface="Arial"/>
              </a:rPr>
              <a:t>ressources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de surface et </a:t>
            </a:r>
            <a:r>
              <a:rPr lang="en-GB" sz="1200" b="0" i="0" u="none" strike="noStrike" cap="none" dirty="0" err="1">
                <a:solidFill>
                  <a:schemeClr val="dk1"/>
                </a:solidFill>
                <a:effectLst/>
                <a:latin typeface="Arial"/>
                <a:ea typeface="Arial"/>
                <a:cs typeface="Arial"/>
                <a:sym typeface="Arial"/>
              </a:rPr>
              <a:t>souterraines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amont</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aval.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Cette Masterclass se </a:t>
            </a:r>
            <a:r>
              <a:rPr lang="en-GB" sz="1200" b="0" i="0" u="none" strike="noStrike" cap="none" dirty="0" err="1">
                <a:solidFill>
                  <a:schemeClr val="dk1"/>
                </a:solidFill>
                <a:effectLst/>
                <a:latin typeface="Arial"/>
                <a:ea typeface="Arial"/>
                <a:cs typeface="Arial"/>
                <a:sym typeface="Arial"/>
              </a:rPr>
              <a:t>concentrera</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davantage</a:t>
            </a:r>
            <a:r>
              <a:rPr lang="en-GB" sz="1200" b="0" i="0" u="none" strike="noStrike" cap="none" dirty="0">
                <a:solidFill>
                  <a:schemeClr val="dk1"/>
                </a:solidFill>
                <a:effectLst/>
                <a:latin typeface="Arial"/>
                <a:ea typeface="Arial"/>
                <a:cs typeface="Arial"/>
                <a:sym typeface="Arial"/>
              </a:rPr>
              <a:t> sur </a:t>
            </a:r>
            <a:r>
              <a:rPr lang="en-GB" sz="1200" b="0" i="0" u="none" strike="noStrike" cap="none" dirty="0" err="1">
                <a:solidFill>
                  <a:schemeClr val="dk1"/>
                </a:solidFill>
                <a:effectLst/>
                <a:latin typeface="Arial"/>
                <a:ea typeface="Arial"/>
                <a:cs typeface="Arial"/>
                <a:sym typeface="Arial"/>
              </a:rPr>
              <a:t>l'amont</a:t>
            </a:r>
            <a:r>
              <a:rPr lang="en-GB" sz="1200" b="0" i="0" u="none" strike="noStrike" cap="none" dirty="0">
                <a:solidFill>
                  <a:schemeClr val="dk1"/>
                </a:solidFill>
                <a:effectLst/>
                <a:latin typeface="Arial"/>
                <a:ea typeface="Arial"/>
                <a:cs typeface="Arial"/>
                <a:sym typeface="Arial"/>
              </a:rPr>
              <a:t> du cycle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à savoir la gestion des services </a:t>
            </a:r>
            <a:r>
              <a:rPr lang="en-GB" sz="1200" b="0" i="0" u="none" strike="noStrike" cap="none" dirty="0" err="1">
                <a:solidFill>
                  <a:schemeClr val="dk1"/>
                </a:solidFill>
                <a:effectLst/>
                <a:latin typeface="Arial"/>
                <a:ea typeface="Arial"/>
                <a:cs typeface="Arial"/>
                <a:sym typeface="Arial"/>
              </a:rPr>
              <a:t>liés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err="1">
                <a:solidFill>
                  <a:srgbClr val="0B5FBA"/>
                </a:solidFill>
                <a:latin typeface="Roboto"/>
                <a:ea typeface="Roboto"/>
                <a:cs typeface="Roboto"/>
              </a:rPr>
              <a:t>Ressources</a:t>
            </a:r>
            <a:r>
              <a:rPr lang="en-GB" sz="1200" b="1" dirty="0">
                <a:solidFill>
                  <a:srgbClr val="0B5FBA"/>
                </a:solidFill>
                <a:latin typeface="Roboto"/>
                <a:ea typeface="Roboto"/>
                <a:cs typeface="Roboto"/>
              </a:rPr>
              <a:t> </a:t>
            </a:r>
            <a:r>
              <a:rPr lang="en-GB" sz="1200" b="1" dirty="0" err="1">
                <a:solidFill>
                  <a:srgbClr val="0B5FBA"/>
                </a:solidFill>
                <a:latin typeface="Roboto"/>
                <a:ea typeface="Roboto"/>
                <a:cs typeface="Roboto"/>
              </a:rPr>
              <a:t>en</a:t>
            </a:r>
            <a:r>
              <a:rPr lang="en-GB" sz="1200" b="1" dirty="0">
                <a:solidFill>
                  <a:srgbClr val="0B5FBA"/>
                </a:solidFill>
                <a:latin typeface="Roboto"/>
                <a:ea typeface="Roboto"/>
                <a:cs typeface="Roboto"/>
              </a:rPr>
              <a:t> eau </a:t>
            </a:r>
            <a:r>
              <a:rPr lang="en-GB" sz="1200" b="1" dirty="0" err="1">
                <a:solidFill>
                  <a:srgbClr val="0B5FBA"/>
                </a:solidFill>
                <a:latin typeface="Roboto"/>
                <a:ea typeface="Roboto"/>
                <a:cs typeface="Roboto"/>
              </a:rPr>
              <a:t>en</a:t>
            </a:r>
            <a:r>
              <a:rPr lang="en-GB" sz="1200" b="1" dirty="0">
                <a:solidFill>
                  <a:srgbClr val="0B5FBA"/>
                </a:solidFill>
                <a:latin typeface="Roboto"/>
                <a:ea typeface="Roboto"/>
                <a:cs typeface="Roboto"/>
              </a:rPr>
              <a:t> </a:t>
            </a:r>
            <a:r>
              <a:rPr lang="en-GB" sz="1200" b="1" dirty="0" err="1">
                <a:solidFill>
                  <a:srgbClr val="0B5FBA"/>
                </a:solidFill>
                <a:latin typeface="Roboto"/>
                <a:ea typeface="Roboto"/>
                <a:cs typeface="Roboto"/>
              </a:rPr>
              <a:t>amont</a:t>
            </a:r>
            <a:r>
              <a:rPr lang="en-GB" sz="1200" b="1" dirty="0">
                <a:solidFill>
                  <a:srgbClr val="0B5FBA"/>
                </a:solidFill>
                <a:latin typeface="Roboto"/>
                <a:ea typeface="Roboto"/>
                <a:cs typeface="Roboto"/>
              </a:rPr>
              <a:t> et </a:t>
            </a:r>
            <a:r>
              <a:rPr lang="en-GB" sz="1200" b="1" dirty="0" err="1">
                <a:solidFill>
                  <a:srgbClr val="0B5FBA"/>
                </a:solidFill>
                <a:latin typeface="Roboto"/>
                <a:ea typeface="Roboto"/>
                <a:cs typeface="Roboto"/>
              </a:rPr>
              <a:t>en</a:t>
            </a:r>
            <a:r>
              <a:rPr lang="en-GB" sz="1200" b="1" dirty="0">
                <a:solidFill>
                  <a:srgbClr val="0B5FBA"/>
                </a:solidFill>
                <a:latin typeface="Roboto"/>
                <a:ea typeface="Roboto"/>
                <a:cs typeface="Roboto"/>
              </a:rPr>
              <a:t> aval</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Arial"/>
                <a:ea typeface="Arial"/>
                <a:cs typeface="Arial"/>
                <a:sym typeface="Arial"/>
              </a:rPr>
              <a:t>Dans le </a:t>
            </a:r>
            <a:r>
              <a:rPr lang="en-GB" sz="1200" b="1" i="0" u="none" strike="noStrike" cap="none" dirty="0">
                <a:solidFill>
                  <a:schemeClr val="dk1"/>
                </a:solidFill>
                <a:effectLst/>
                <a:latin typeface="Arial"/>
                <a:ea typeface="Arial"/>
                <a:cs typeface="Arial"/>
                <a:sym typeface="Arial"/>
              </a:rPr>
              <a:t>cycle de </a:t>
            </a:r>
            <a:r>
              <a:rPr lang="en-GB" sz="1200" b="1"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terme</a:t>
            </a:r>
            <a:r>
              <a:rPr lang="en-GB" sz="1200" b="0" i="0" u="none" strike="noStrike" cap="none" dirty="0">
                <a:solidFill>
                  <a:schemeClr val="dk1"/>
                </a:solidFill>
                <a:effectLst/>
                <a:latin typeface="Arial"/>
                <a:ea typeface="Arial"/>
                <a:cs typeface="Arial"/>
                <a:sym typeface="Arial"/>
              </a:rPr>
              <a:t> </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amont</a:t>
            </a:r>
            <a:r>
              <a:rPr lang="en-GB" sz="1200" b="1" i="0" u="none" strike="noStrike" cap="none" dirty="0">
                <a:solidFill>
                  <a:schemeClr val="dk1"/>
                </a:solidFill>
                <a:effectLst/>
                <a:latin typeface="Arial"/>
                <a:ea typeface="Arial"/>
                <a:cs typeface="Arial"/>
                <a:sym typeface="Arial"/>
              </a:rPr>
              <a:t> » </a:t>
            </a:r>
            <a:r>
              <a:rPr lang="en-GB" sz="1200" b="0" i="0" u="none" strike="noStrike" cap="none" dirty="0" err="1">
                <a:solidFill>
                  <a:schemeClr val="dk1"/>
                </a:solidFill>
                <a:effectLst/>
                <a:latin typeface="Arial"/>
                <a:ea typeface="Arial"/>
                <a:cs typeface="Arial"/>
                <a:sym typeface="Arial"/>
              </a:rPr>
              <a:t>n'est</a:t>
            </a:r>
            <a:r>
              <a:rPr lang="en-GB" sz="1200" b="0" i="0" u="none" strike="noStrike" cap="none" dirty="0">
                <a:solidFill>
                  <a:schemeClr val="dk1"/>
                </a:solidFill>
                <a:effectLst/>
                <a:latin typeface="Arial"/>
                <a:ea typeface="Arial"/>
                <a:cs typeface="Arial"/>
                <a:sym typeface="Arial"/>
              </a:rPr>
              <a:t> pas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appellation </a:t>
            </a:r>
            <a:r>
              <a:rPr lang="en-GB" sz="1200" b="0" i="0" u="none" strike="noStrike" cap="none" dirty="0" err="1">
                <a:solidFill>
                  <a:schemeClr val="dk1"/>
                </a:solidFill>
                <a:effectLst/>
                <a:latin typeface="Arial"/>
                <a:ea typeface="Arial"/>
                <a:cs typeface="Arial"/>
                <a:sym typeface="Arial"/>
              </a:rPr>
              <a:t>scientifique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officielle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mais</a:t>
            </a:r>
            <a:r>
              <a:rPr lang="en-GB" sz="1200" b="0" i="0" u="none" strike="noStrike" cap="none" dirty="0">
                <a:solidFill>
                  <a:schemeClr val="dk1"/>
                </a:solidFill>
                <a:effectLst/>
                <a:latin typeface="Arial"/>
                <a:ea typeface="Arial"/>
                <a:cs typeface="Arial"/>
                <a:sym typeface="Arial"/>
              </a:rPr>
              <a:t> il </a:t>
            </a:r>
            <a:r>
              <a:rPr lang="en-GB" sz="1200" b="0" i="0" u="none" strike="noStrike" cap="none" dirty="0" err="1">
                <a:solidFill>
                  <a:schemeClr val="dk1"/>
                </a:solidFill>
                <a:effectLst/>
                <a:latin typeface="Arial"/>
                <a:ea typeface="Arial"/>
                <a:cs typeface="Arial"/>
                <a:sym typeface="Arial"/>
              </a:rPr>
              <a:t>peut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utilisé</a:t>
            </a:r>
            <a:r>
              <a:rPr lang="en-GB" sz="1200" b="0" i="0" u="none" strike="noStrike" cap="none" dirty="0">
                <a:solidFill>
                  <a:schemeClr val="dk1"/>
                </a:solidFill>
                <a:effectLst/>
                <a:latin typeface="Arial"/>
                <a:ea typeface="Arial"/>
                <a:cs typeface="Arial"/>
                <a:sym typeface="Arial"/>
              </a:rPr>
              <a:t> de manière </a:t>
            </a:r>
            <a:r>
              <a:rPr lang="en-GB" sz="1200" b="0" i="0" u="none" strike="noStrike" cap="none" dirty="0" err="1">
                <a:solidFill>
                  <a:schemeClr val="dk1"/>
                </a:solidFill>
                <a:effectLst/>
                <a:latin typeface="Arial"/>
                <a:ea typeface="Arial"/>
                <a:cs typeface="Arial"/>
                <a:sym typeface="Arial"/>
              </a:rPr>
              <a:t>métaphorique</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décrire</a:t>
            </a:r>
            <a:r>
              <a:rPr lang="en-GB" sz="1200" b="0" i="0" u="none" strike="noStrike" cap="none" dirty="0">
                <a:solidFill>
                  <a:schemeClr val="dk1"/>
                </a:solidFill>
                <a:effectLst/>
                <a:latin typeface="Arial"/>
                <a:ea typeface="Arial"/>
                <a:cs typeface="Arial"/>
                <a:sym typeface="Arial"/>
              </a:rPr>
              <a:t> les </a:t>
            </a:r>
            <a:r>
              <a:rPr lang="en-GB" sz="1200" b="1" i="0" u="none" strike="noStrike" cap="none" dirty="0">
                <a:solidFill>
                  <a:schemeClr val="dk1"/>
                </a:solidFill>
                <a:effectLst/>
                <a:latin typeface="Arial"/>
                <a:ea typeface="Arial"/>
                <a:cs typeface="Arial"/>
                <a:sym typeface="Arial"/>
              </a:rPr>
              <a:t>premières étapes </a:t>
            </a:r>
            <a:r>
              <a:rPr lang="en-GB" sz="1200" b="0" i="0" u="none" strike="noStrike" cap="none" dirty="0">
                <a:solidFill>
                  <a:schemeClr val="dk1"/>
                </a:solidFill>
                <a:effectLst/>
                <a:latin typeface="Arial"/>
                <a:ea typeface="Arial"/>
                <a:cs typeface="Arial"/>
                <a:sym typeface="Arial"/>
              </a:rPr>
              <a:t>du cycle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là</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où</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commence son </a:t>
            </a:r>
            <a:r>
              <a:rPr lang="en-GB" sz="1200" b="0" i="0" u="none" strike="noStrike" cap="none" dirty="0" err="1">
                <a:solidFill>
                  <a:schemeClr val="dk1"/>
                </a:solidFill>
                <a:effectLst/>
                <a:latin typeface="Arial"/>
                <a:ea typeface="Arial"/>
                <a:cs typeface="Arial"/>
                <a:sym typeface="Arial"/>
              </a:rPr>
              <a:t>parcours</a:t>
            </a:r>
            <a:r>
              <a:rPr lang="en-GB" sz="1200" b="0" i="0" u="none" strike="noStrike" cap="none" dirty="0">
                <a:solidFill>
                  <a:schemeClr val="dk1"/>
                </a:solidFill>
                <a:effectLst/>
                <a:latin typeface="Arial"/>
                <a:ea typeface="Arial"/>
                <a:cs typeface="Arial"/>
                <a:sym typeface="Arial"/>
              </a:rPr>
              <a:t> dans </a:t>
            </a:r>
            <a:r>
              <a:rPr lang="en-GB" sz="1200" b="0" i="0" u="none" strike="noStrike" cap="none" dirty="0" err="1">
                <a:solidFill>
                  <a:schemeClr val="dk1"/>
                </a:solidFill>
                <a:effectLst/>
                <a:latin typeface="Arial"/>
                <a:ea typeface="Arial"/>
                <a:cs typeface="Arial"/>
                <a:sym typeface="Arial"/>
              </a:rPr>
              <a:t>l'environnement</a:t>
            </a:r>
            <a:r>
              <a:rPr lang="en-GB" sz="1200" b="0" i="0" u="none" strike="noStrike" cap="none" dirty="0">
                <a:solidFill>
                  <a:schemeClr val="dk1"/>
                </a:solidFill>
                <a:effectLst/>
                <a:latin typeface="Arial"/>
                <a:ea typeface="Arial"/>
                <a:cs typeface="Arial"/>
                <a:sym typeface="Arial"/>
              </a:rPr>
              <a:t>.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Il </a:t>
            </a:r>
            <a:r>
              <a:rPr lang="en-GB" sz="1200" b="0" i="0" u="none" strike="noStrike" cap="none" dirty="0" err="1">
                <a:solidFill>
                  <a:schemeClr val="dk1"/>
                </a:solidFill>
                <a:effectLst/>
                <a:latin typeface="Arial"/>
                <a:ea typeface="Arial"/>
                <a:cs typeface="Arial"/>
                <a:sym typeface="Arial"/>
              </a:rPr>
              <a:t>s'agit</a:t>
            </a:r>
            <a:r>
              <a:rPr lang="en-GB" sz="1200" b="0" i="0" u="none" strike="noStrike" cap="none" dirty="0">
                <a:solidFill>
                  <a:schemeClr val="dk1"/>
                </a:solidFill>
                <a:effectLst/>
                <a:latin typeface="Arial"/>
                <a:ea typeface="Arial"/>
                <a:cs typeface="Arial"/>
                <a:sym typeface="Arial"/>
              </a:rPr>
              <a:t> des sources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situées</a:t>
            </a:r>
            <a:r>
              <a:rPr lang="en-GB" sz="1200" b="0" i="0" u="none" strike="noStrike" cap="none" dirty="0">
                <a:solidFill>
                  <a:schemeClr val="dk1"/>
                </a:solidFill>
                <a:effectLst/>
                <a:latin typeface="Arial"/>
                <a:ea typeface="Arial"/>
                <a:cs typeface="Arial"/>
                <a:sym typeface="Arial"/>
              </a:rPr>
              <a:t> </a:t>
            </a:r>
            <a:r>
              <a:rPr lang="en-GB" sz="1200" b="1" i="0" u="none" strike="noStrike" cap="none" dirty="0">
                <a:solidFill>
                  <a:schemeClr val="dk1"/>
                </a:solidFill>
                <a:effectLst/>
                <a:latin typeface="Arial"/>
                <a:ea typeface="Arial"/>
                <a:cs typeface="Arial"/>
                <a:sym typeface="Arial"/>
              </a:rPr>
              <a:t>plus près de </a:t>
            </a:r>
            <a:r>
              <a:rPr lang="en-GB" sz="1200" b="1" i="0" u="none" strike="noStrike" cap="none" dirty="0" err="1">
                <a:solidFill>
                  <a:schemeClr val="dk1"/>
                </a:solidFill>
                <a:effectLst/>
                <a:latin typeface="Arial"/>
                <a:ea typeface="Arial"/>
                <a:cs typeface="Arial"/>
                <a:sym typeface="Arial"/>
              </a:rPr>
              <a:t>l'origine</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rivière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d'un </a:t>
            </a:r>
            <a:r>
              <a:rPr lang="en-GB" sz="1200" b="0" i="0" u="none" strike="noStrike" cap="none" dirty="0" err="1">
                <a:solidFill>
                  <a:schemeClr val="dk1"/>
                </a:solidFill>
                <a:effectLst/>
                <a:latin typeface="Arial"/>
                <a:ea typeface="Arial"/>
                <a:cs typeface="Arial"/>
                <a:sym typeface="Arial"/>
              </a:rPr>
              <a:t>ruisseau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généralement</a:t>
            </a:r>
            <a:r>
              <a:rPr lang="en-GB" sz="1200" b="0" i="0" u="none" strike="noStrike" cap="none" dirty="0">
                <a:solidFill>
                  <a:schemeClr val="dk1"/>
                </a:solidFill>
                <a:effectLst/>
                <a:latin typeface="Arial"/>
                <a:ea typeface="Arial"/>
                <a:cs typeface="Arial"/>
                <a:sym typeface="Arial"/>
              </a:rPr>
              <a:t> à </a:t>
            </a:r>
            <a:r>
              <a:rPr lang="en-GB" sz="1200" b="1" i="0" u="none" strike="noStrike" cap="none" dirty="0">
                <a:solidFill>
                  <a:schemeClr val="dk1"/>
                </a:solidFill>
                <a:effectLst/>
                <a:latin typeface="Arial"/>
                <a:ea typeface="Arial"/>
                <a:cs typeface="Arial"/>
                <a:sym typeface="Arial"/>
              </a:rPr>
              <a:t>des altitudes plus </a:t>
            </a:r>
            <a:r>
              <a:rPr lang="en-GB" sz="1200" b="1" i="0" u="none" strike="noStrike" cap="none" dirty="0" err="1">
                <a:solidFill>
                  <a:schemeClr val="dk1"/>
                </a:solidFill>
                <a:effectLst/>
                <a:latin typeface="Arial"/>
                <a:ea typeface="Arial"/>
                <a:cs typeface="Arial"/>
                <a:sym typeface="Arial"/>
              </a:rPr>
              <a:t>élevées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comme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montagnes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collines</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Exemples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d'amont</a:t>
            </a:r>
            <a:r>
              <a:rPr lang="en-GB" sz="1200" b="1"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Les sources des rivières</a:t>
            </a:r>
          </a:p>
          <a:p>
            <a:r>
              <a:rPr lang="en-GB" sz="1200" b="0" i="0" u="none" strike="noStrike" cap="none" dirty="0">
                <a:solidFill>
                  <a:schemeClr val="dk1"/>
                </a:solidFill>
                <a:effectLst/>
                <a:latin typeface="Arial"/>
                <a:ea typeface="Arial"/>
                <a:cs typeface="Arial"/>
                <a:sym typeface="Arial"/>
              </a:rPr>
              <a:t>Les lacs de </a:t>
            </a:r>
            <a:r>
              <a:rPr lang="en-GB" sz="1200" b="0" i="0" u="none" strike="noStrike" cap="none" dirty="0" err="1">
                <a:solidFill>
                  <a:schemeClr val="dk1"/>
                </a:solidFill>
                <a:effectLst/>
                <a:latin typeface="Arial"/>
                <a:ea typeface="Arial"/>
                <a:cs typeface="Arial"/>
                <a:sym typeface="Arial"/>
              </a:rPr>
              <a:t>montagne</a:t>
            </a:r>
            <a:r>
              <a:rPr lang="en-GB" sz="1200" b="0" i="0" u="none" strike="noStrike" cap="none" dirty="0">
                <a:solidFill>
                  <a:schemeClr val="dk1"/>
                </a:solidFill>
                <a:effectLst/>
                <a:latin typeface="Arial"/>
                <a:ea typeface="Arial"/>
                <a:cs typeface="Arial"/>
                <a:sym typeface="Arial"/>
              </a:rPr>
              <a:t> et les glaciers</a:t>
            </a:r>
          </a:p>
          <a:p>
            <a:r>
              <a:rPr lang="en-GB" sz="1200" b="0" i="0" u="none" strike="noStrike" cap="none" dirty="0">
                <a:solidFill>
                  <a:schemeClr val="dk1"/>
                </a:solidFill>
                <a:effectLst/>
                <a:latin typeface="Arial"/>
                <a:ea typeface="Arial"/>
                <a:cs typeface="Arial"/>
                <a:sym typeface="Arial"/>
              </a:rPr>
              <a:t>Les zones de </a:t>
            </a:r>
            <a:r>
              <a:rPr lang="en-GB" sz="1200" b="0" i="0" u="none" strike="noStrike" cap="none" dirty="0" err="1">
                <a:solidFill>
                  <a:schemeClr val="dk1"/>
                </a:solidFill>
                <a:effectLst/>
                <a:latin typeface="Arial"/>
                <a:ea typeface="Arial"/>
                <a:cs typeface="Arial"/>
                <a:sym typeface="Arial"/>
              </a:rPr>
              <a:t>captage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précipitations</a:t>
            </a:r>
            <a:r>
              <a:rPr lang="en-GB" sz="1200" b="0" i="0" u="none" strike="noStrike" cap="none" dirty="0">
                <a:solidFill>
                  <a:schemeClr val="dk1"/>
                </a:solidFill>
                <a:effectLst/>
                <a:latin typeface="Arial"/>
                <a:ea typeface="Arial"/>
                <a:cs typeface="Arial"/>
                <a:sym typeface="Arial"/>
              </a:rPr>
              <a:t> et de la </a:t>
            </a:r>
            <a:r>
              <a:rPr lang="en-GB" sz="1200" b="0" i="0" u="none" strike="noStrike" cap="none" dirty="0" err="1">
                <a:solidFill>
                  <a:schemeClr val="dk1"/>
                </a:solidFill>
                <a:effectLst/>
                <a:latin typeface="Arial"/>
                <a:ea typeface="Arial"/>
                <a:cs typeface="Arial"/>
                <a:sym typeface="Arial"/>
              </a:rPr>
              <a:t>fonte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neiges</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err="1">
                <a:solidFill>
                  <a:schemeClr val="dk1"/>
                </a:solidFill>
                <a:effectLst/>
                <a:latin typeface="Arial"/>
                <a:ea typeface="Arial"/>
                <a:cs typeface="Arial"/>
                <a:sym typeface="Arial"/>
              </a:rPr>
              <a:t>Bassins</a:t>
            </a:r>
            <a:r>
              <a:rPr lang="en-GB" sz="1200" b="0" i="0" u="none" strike="noStrike" cap="none" dirty="0">
                <a:solidFill>
                  <a:schemeClr val="dk1"/>
                </a:solidFill>
                <a:effectLst/>
                <a:latin typeface="Arial"/>
                <a:ea typeface="Arial"/>
                <a:cs typeface="Arial"/>
                <a:sym typeface="Arial"/>
              </a:rPr>
              <a:t> versants </a:t>
            </a:r>
            <a:r>
              <a:rPr lang="en-GB" sz="1200" b="0" i="0" u="none" strike="noStrike" cap="none" dirty="0" err="1">
                <a:solidFill>
                  <a:schemeClr val="dk1"/>
                </a:solidFill>
                <a:effectLst/>
                <a:latin typeface="Arial"/>
                <a:ea typeface="Arial"/>
                <a:cs typeface="Arial"/>
                <a:sym typeface="Arial"/>
              </a:rPr>
              <a:t>boisés</a:t>
            </a:r>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Arial"/>
                <a:ea typeface="Arial"/>
                <a:cs typeface="Arial"/>
                <a:sym typeface="Arial"/>
              </a:rPr>
              <a:t>Zones </a:t>
            </a:r>
            <a:r>
              <a:rPr lang="en-GB" sz="1200" b="0" i="0" u="none" strike="noStrike" cap="none" dirty="0" err="1">
                <a:solidFill>
                  <a:schemeClr val="dk1"/>
                </a:solidFill>
                <a:effectLst/>
                <a:latin typeface="Arial"/>
                <a:ea typeface="Arial"/>
                <a:cs typeface="Arial"/>
                <a:sym typeface="Arial"/>
              </a:rPr>
              <a:t>d'infiltration</a:t>
            </a:r>
            <a:r>
              <a:rPr lang="en-GB" sz="1200" b="0" i="0" u="none" strike="noStrike" cap="none" dirty="0">
                <a:solidFill>
                  <a:schemeClr val="dk1"/>
                </a:solidFill>
                <a:effectLst/>
                <a:latin typeface="Arial"/>
                <a:ea typeface="Arial"/>
                <a:cs typeface="Arial"/>
                <a:sym typeface="Arial"/>
              </a:rPr>
              <a:t> des eaux </a:t>
            </a:r>
            <a:r>
              <a:rPr lang="en-GB" sz="1200" b="0" i="0" u="none" strike="noStrike" cap="none" dirty="0" err="1">
                <a:solidFill>
                  <a:schemeClr val="dk1"/>
                </a:solidFill>
                <a:effectLst/>
                <a:latin typeface="Arial"/>
                <a:ea typeface="Arial"/>
                <a:cs typeface="Arial"/>
                <a:sym typeface="Arial"/>
              </a:rPr>
              <a:t>souterraines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marais</a:t>
            </a:r>
            <a:r>
              <a:rPr lang="en-GB" sz="1200" b="0" i="0" u="none" strike="noStrike" cap="none" dirty="0">
                <a:solidFill>
                  <a:schemeClr val="dk1"/>
                </a:solidFill>
                <a:effectLst/>
                <a:latin typeface="Arial"/>
                <a:ea typeface="Arial"/>
                <a:cs typeface="Arial"/>
                <a:sym typeface="Arial"/>
              </a:rPr>
              <a:t>,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a:t>
            </a:r>
            <a:endParaRPr lang="en-NL" sz="1200" b="0"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ea typeface="Arial"/>
              <a:cs typeface="Arial"/>
              <a:sym typeface="Arial"/>
            </a:endParaRP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Exemples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en</a:t>
            </a:r>
            <a:r>
              <a:rPr lang="en-GB" sz="1200" b="1" i="0" u="none" strike="noStrike" cap="none" dirty="0">
                <a:solidFill>
                  <a:schemeClr val="dk1"/>
                </a:solidFill>
                <a:effectLst/>
                <a:latin typeface="Arial"/>
                <a:ea typeface="Arial"/>
                <a:cs typeface="Arial"/>
                <a:sym typeface="Arial"/>
              </a:rPr>
              <a:t> aval :</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Sources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potable</a:t>
            </a:r>
          </a:p>
          <a:p>
            <a:r>
              <a:rPr lang="en-GB" sz="1200" b="0" i="0" u="none" strike="noStrike" cap="none" dirty="0">
                <a:solidFill>
                  <a:schemeClr val="dk1"/>
                </a:solidFill>
                <a:effectLst/>
                <a:latin typeface="Arial"/>
                <a:ea typeface="Arial"/>
                <a:cs typeface="Arial"/>
                <a:sym typeface="Arial"/>
              </a:rPr>
              <a:t>Production </a:t>
            </a:r>
            <a:r>
              <a:rPr lang="en-GB" sz="1200" b="0" i="0" u="none" strike="noStrike" cap="none" dirty="0" err="1">
                <a:solidFill>
                  <a:schemeClr val="dk1"/>
                </a:solidFill>
                <a:effectLst/>
                <a:latin typeface="Arial"/>
                <a:ea typeface="Arial"/>
                <a:cs typeface="Arial"/>
                <a:sym typeface="Arial"/>
              </a:rPr>
              <a:t>d'énergie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hydroélectrique</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err="1">
                <a:solidFill>
                  <a:schemeClr val="dk1"/>
                </a:solidFill>
                <a:effectLst/>
                <a:latin typeface="Arial"/>
                <a:ea typeface="Arial"/>
                <a:cs typeface="Arial"/>
                <a:sym typeface="Arial"/>
              </a:rPr>
              <a:t>Soutien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écosystèmes</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alpines)</a:t>
            </a:r>
          </a:p>
          <a:p>
            <a:r>
              <a:rPr lang="en-GB" sz="1200" b="0" i="0" u="none" strike="noStrike" cap="none" dirty="0" err="1">
                <a:solidFill>
                  <a:schemeClr val="dk1"/>
                </a:solidFill>
                <a:effectLst/>
                <a:latin typeface="Arial"/>
                <a:ea typeface="Arial"/>
                <a:cs typeface="Arial"/>
                <a:sym typeface="Arial"/>
              </a:rPr>
              <a:t>Régulation</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débit</a:t>
            </a:r>
            <a:r>
              <a:rPr lang="en-GB" sz="1200" b="0" i="0" u="none" strike="noStrike" cap="none" dirty="0">
                <a:solidFill>
                  <a:schemeClr val="dk1"/>
                </a:solidFill>
                <a:effectLst/>
                <a:latin typeface="Arial"/>
                <a:ea typeface="Arial"/>
                <a:cs typeface="Arial"/>
                <a:sym typeface="Arial"/>
              </a:rPr>
              <a:t> et de la </a:t>
            </a:r>
            <a:r>
              <a:rPr lang="en-GB" sz="1200" b="0" i="0" u="none" strike="noStrike" cap="none" dirty="0" err="1">
                <a:solidFill>
                  <a:schemeClr val="dk1"/>
                </a:solidFill>
                <a:effectLst/>
                <a:latin typeface="Arial"/>
                <a:ea typeface="Arial"/>
                <a:cs typeface="Arial"/>
                <a:sym typeface="Arial"/>
              </a:rPr>
              <a:t>qualité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aval</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err="1">
                <a:solidFill>
                  <a:schemeClr val="dk1"/>
                </a:solidFill>
                <a:effectLst/>
                <a:latin typeface="Arial"/>
                <a:ea typeface="Arial"/>
                <a:cs typeface="Arial"/>
                <a:sym typeface="Arial"/>
              </a:rPr>
              <a:t>Ressource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supplémentaire</a:t>
            </a:r>
            <a:r>
              <a:rPr lang="en-GB" sz="1200" b="0" i="0" u="none" strike="noStrike" cap="none" dirty="0">
                <a:solidFill>
                  <a:schemeClr val="dk1"/>
                </a:solidFill>
                <a:effectLst/>
                <a:latin typeface="Arial"/>
                <a:ea typeface="Arial"/>
                <a:cs typeface="Arial"/>
                <a:sym typeface="Arial"/>
              </a:rPr>
              <a:t> : </a:t>
            </a:r>
            <a:r>
              <a:rPr lang="en-GB" dirty="0" err="1">
                <a:hlinkClick r:id="rId3"/>
              </a:rPr>
              <a:t>L'économie</a:t>
            </a:r>
            <a:r>
              <a:rPr lang="en-GB" dirty="0">
                <a:hlinkClick r:id="rId3"/>
              </a:rPr>
              <a:t> de </a:t>
            </a:r>
            <a:r>
              <a:rPr lang="en-GB" dirty="0" err="1">
                <a:hlinkClick r:id="rId3"/>
              </a:rPr>
              <a:t>l'eau</a:t>
            </a:r>
            <a:r>
              <a:rPr lang="en-GB" dirty="0">
                <a:hlinkClick r:id="rId3"/>
              </a:rPr>
              <a:t> : </a:t>
            </a:r>
            <a:r>
              <a:rPr lang="en-GB" dirty="0" err="1">
                <a:hlinkClick r:id="rId3"/>
              </a:rPr>
              <a:t>valoriser</a:t>
            </a:r>
            <a:r>
              <a:rPr lang="en-GB" dirty="0">
                <a:hlinkClick r:id="rId3"/>
              </a:rPr>
              <a:t> le cycle </a:t>
            </a:r>
            <a:r>
              <a:rPr lang="en-GB" dirty="0" err="1">
                <a:hlinkClick r:id="rId3"/>
              </a:rPr>
              <a:t>hydrologique</a:t>
            </a:r>
            <a:r>
              <a:rPr lang="en-GB" dirty="0">
                <a:hlinkClick r:id="rId3"/>
              </a:rPr>
              <a:t> </a:t>
            </a:r>
            <a:r>
              <a:rPr lang="en-GB" dirty="0" err="1">
                <a:hlinkClick r:id="rId3"/>
              </a:rPr>
              <a:t>en</a:t>
            </a:r>
            <a:r>
              <a:rPr lang="en-GB" dirty="0">
                <a:hlinkClick r:id="rId3"/>
              </a:rPr>
              <a:t> tant que bien </a:t>
            </a:r>
            <a:r>
              <a:rPr lang="en-GB" dirty="0" err="1">
                <a:hlinkClick r:id="rId3"/>
              </a:rPr>
              <a:t>commun</a:t>
            </a:r>
            <a:r>
              <a:rPr lang="en-GB" dirty="0">
                <a:hlinkClick r:id="rId3"/>
              </a:rPr>
              <a:t> </a:t>
            </a:r>
            <a:r>
              <a:rPr lang="en-GB" dirty="0" err="1">
                <a:hlinkClick r:id="rId3"/>
              </a:rPr>
              <a:t>mondial</a:t>
            </a:r>
            <a:endParaRPr lang="en-GB" sz="1200" b="0" i="0" u="none" strike="noStrike" cap="none" dirty="0">
              <a:solidFill>
                <a:schemeClr val="dk1"/>
              </a:solidFill>
              <a:effectLst/>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85742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b="1"/>
              <a:t>Exercice</a:t>
            </a:r>
          </a:p>
          <a:p>
            <a:endParaRPr lang="en-GB"/>
          </a:p>
          <a:p>
            <a:r>
              <a:rPr lang="en-GB"/>
              <a:t>Placez une corde bleue sur le sol de la salle de réunion. Cette corde symbolisera une rivière et sera utilisée dans plusieurs exercices tout au long de la Masterclass. Vous pouvez laisser la corde sur le sol pendant le reste de la semaine.</a:t>
            </a:r>
          </a:p>
          <a:p>
            <a:endParaRPr lang="en-GB"/>
          </a:p>
          <a:p>
            <a:r>
              <a:rPr lang="en-GB"/>
              <a:t>Dans ce premier exercice, la corde servira à visualiser les services d'eau en amont et en aval.</a:t>
            </a:r>
          </a:p>
          <a:p>
            <a:endParaRPr lang="en-GB"/>
          </a:p>
          <a:p>
            <a:r>
              <a:rPr lang="en-GB"/>
              <a:t>Nous demanderons aux participants de réfléchir à des exemples de services liés à l'eau en amont et en aval, de les placer le long de la corde et de se positionner là où ils se sentent concernés par la discussion sur l'amont et l'aval.</a:t>
            </a:r>
          </a:p>
          <a:p>
            <a:endParaRPr lang="en-GB"/>
          </a:p>
          <a:p>
            <a:r>
              <a:rPr lang="en-GB"/>
              <a:t>L'idée est que lorsque les collègues se tiennent à leur place, nous leur demandons de regarder les notes autour d'eux et de voir si elles représentent leur travail. Y a-t-il des notes mal placées ? </a:t>
            </a:r>
          </a:p>
          <a:p>
            <a:endParaRPr lang="en-GB"/>
          </a:p>
          <a:p>
            <a:r>
              <a:rPr lang="en-GB"/>
              <a:t>Y a-t-il beaucoup de notes qui ne peuvent être placées nulle part ?</a:t>
            </a:r>
          </a:p>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13280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ED357-F3BF-DAA8-8053-9A85983CEB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0BC2F2-8A07-748A-3015-E916244BAC99}"/>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A5C4F7A-A6EC-17CD-684E-FBF283394BF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43BFD52-D0ED-335D-F41D-84659CA009A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54286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Roboto"/>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200"/>
              <a:buFont typeface="Roboto"/>
              <a:buNone/>
            </a:pPr>
            <a:endParaRPr sz="1000" b="1"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dirty="0">
                <a:solidFill>
                  <a:schemeClr val="dk1"/>
                </a:solidFill>
              </a:rPr>
              <a:t>Cette diapositive </a:t>
            </a:r>
            <a:r>
              <a:rPr lang="en-US" sz="1000" dirty="0" err="1">
                <a:solidFill>
                  <a:schemeClr val="dk1"/>
                </a:solidFill>
              </a:rPr>
              <a:t>récapitule</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présentés</a:t>
            </a:r>
            <a:r>
              <a:rPr lang="en-US" sz="1000" dirty="0">
                <a:solidFill>
                  <a:schemeClr val="dk1"/>
                </a:solidFill>
              </a:rPr>
              <a:t> dans le module 2. </a:t>
            </a:r>
            <a:r>
              <a:rPr lang="en-US" sz="1000" dirty="0" err="1">
                <a:solidFill>
                  <a:schemeClr val="dk1"/>
                </a:solidFill>
              </a:rPr>
              <a:t>Veuillez</a:t>
            </a:r>
            <a:r>
              <a:rPr lang="en-US" sz="1000" dirty="0">
                <a:solidFill>
                  <a:schemeClr val="dk1"/>
                </a:solidFill>
              </a:rPr>
              <a:t> passer </a:t>
            </a:r>
            <a:r>
              <a:rPr lang="en-US" sz="1000" dirty="0" err="1">
                <a:solidFill>
                  <a:schemeClr val="dk1"/>
                </a:solidFill>
              </a:rPr>
              <a:t>en</a:t>
            </a:r>
            <a:r>
              <a:rPr lang="en-US" sz="1000" dirty="0">
                <a:solidFill>
                  <a:schemeClr val="dk1"/>
                </a:solidFill>
              </a:rPr>
              <a:t> revue </a:t>
            </a:r>
            <a:r>
              <a:rPr lang="en-US" sz="1000" dirty="0" err="1">
                <a:solidFill>
                  <a:schemeClr val="dk1"/>
                </a:solidFill>
              </a:rPr>
              <a:t>ce</a:t>
            </a:r>
            <a:r>
              <a:rPr lang="en-US" sz="1000" dirty="0">
                <a:solidFill>
                  <a:schemeClr val="dk1"/>
                </a:solidFill>
              </a:rPr>
              <a:t> </a:t>
            </a:r>
            <a:r>
              <a:rPr lang="en-US" sz="1000" dirty="0" err="1">
                <a:solidFill>
                  <a:schemeClr val="dk1"/>
                </a:solidFill>
              </a:rPr>
              <a:t>contenu</a:t>
            </a:r>
            <a:r>
              <a:rPr lang="en-US" sz="1000" dirty="0">
                <a:solidFill>
                  <a:schemeClr val="dk1"/>
                </a:solidFill>
              </a:rPr>
              <a:t> </a:t>
            </a:r>
            <a:r>
              <a:rPr lang="en-US" sz="1000" dirty="0" err="1">
                <a:solidFill>
                  <a:schemeClr val="dk1"/>
                </a:solidFill>
              </a:rPr>
              <a:t>afin</a:t>
            </a:r>
            <a:r>
              <a:rPr lang="en-US" sz="1000" dirty="0">
                <a:solidFill>
                  <a:schemeClr val="dk1"/>
                </a:solidFill>
              </a:rPr>
              <a:t> que les participants </a:t>
            </a:r>
            <a:r>
              <a:rPr lang="en-US" sz="1000" dirty="0" err="1">
                <a:solidFill>
                  <a:schemeClr val="dk1"/>
                </a:solidFill>
              </a:rPr>
              <a:t>comprennent</a:t>
            </a:r>
            <a:r>
              <a:rPr lang="en-US" sz="1000" dirty="0">
                <a:solidFill>
                  <a:schemeClr val="dk1"/>
                </a:solidFill>
              </a:rPr>
              <a:t> que les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ne se </a:t>
            </a:r>
            <a:r>
              <a:rPr lang="en-US" sz="1000" dirty="0" err="1">
                <a:solidFill>
                  <a:schemeClr val="dk1"/>
                </a:solidFill>
              </a:rPr>
              <a:t>limitent</a:t>
            </a:r>
            <a:r>
              <a:rPr lang="en-US" sz="1000" dirty="0">
                <a:solidFill>
                  <a:schemeClr val="dk1"/>
                </a:solidFill>
              </a:rPr>
              <a:t> pas aux </a:t>
            </a:r>
            <a:r>
              <a:rPr lang="en-US" sz="1000" dirty="0" err="1">
                <a:solidFill>
                  <a:schemeClr val="dk1"/>
                </a:solidFill>
              </a:rPr>
              <a:t>aléas</a:t>
            </a:r>
            <a:r>
              <a:rPr lang="en-US" sz="1000" dirty="0">
                <a:solidFill>
                  <a:schemeClr val="dk1"/>
                </a:solidFill>
              </a:rPr>
              <a:t> </a:t>
            </a:r>
            <a:r>
              <a:rPr lang="en-US" sz="1000" dirty="0" err="1">
                <a:solidFill>
                  <a:schemeClr val="dk1"/>
                </a:solidFill>
              </a:rPr>
              <a:t>climatiques</a:t>
            </a:r>
            <a:r>
              <a:rPr lang="en-US" sz="1000" dirty="0">
                <a:solidFill>
                  <a:schemeClr val="dk1"/>
                </a:solidFill>
              </a:rPr>
              <a:t> qui </a:t>
            </a:r>
            <a:r>
              <a:rPr lang="en-US" sz="1000" dirty="0" err="1">
                <a:solidFill>
                  <a:schemeClr val="dk1"/>
                </a:solidFill>
              </a:rPr>
              <a:t>touchent</a:t>
            </a:r>
            <a:r>
              <a:rPr lang="en-US" sz="1000" dirty="0">
                <a:solidFill>
                  <a:schemeClr val="dk1"/>
                </a:solidFill>
              </a:rPr>
              <a:t> les villes, </a:t>
            </a:r>
            <a:r>
              <a:rPr lang="en-US" sz="1000" dirty="0" err="1">
                <a:solidFill>
                  <a:schemeClr val="dk1"/>
                </a:solidFill>
              </a:rPr>
              <a:t>mais</a:t>
            </a:r>
            <a:r>
              <a:rPr lang="en-US" sz="1000" dirty="0">
                <a:solidFill>
                  <a:schemeClr val="dk1"/>
                </a:solidFill>
              </a:rPr>
              <a:t> </a:t>
            </a:r>
            <a:r>
              <a:rPr lang="en-US" sz="1000" dirty="0" err="1">
                <a:solidFill>
                  <a:schemeClr val="dk1"/>
                </a:solidFill>
              </a:rPr>
              <a:t>qu'ils</a:t>
            </a:r>
            <a:r>
              <a:rPr lang="en-US" sz="1000" dirty="0">
                <a:solidFill>
                  <a:schemeClr val="dk1"/>
                </a:solidFill>
              </a:rPr>
              <a:t> constituent </a:t>
            </a:r>
            <a:r>
              <a:rPr lang="en-US" sz="1000" dirty="0" err="1">
                <a:solidFill>
                  <a:schemeClr val="dk1"/>
                </a:solidFill>
              </a:rPr>
              <a:t>plutôt</a:t>
            </a:r>
            <a:r>
              <a:rPr lang="en-US" sz="1000" dirty="0">
                <a:solidFill>
                  <a:schemeClr val="dk1"/>
                </a:solidFill>
              </a:rPr>
              <a:t> le lien entre les </a:t>
            </a:r>
            <a:r>
              <a:rPr lang="en-US" sz="1000" dirty="0" err="1">
                <a:solidFill>
                  <a:schemeClr val="dk1"/>
                </a:solidFill>
              </a:rPr>
              <a:t>aléas</a:t>
            </a:r>
            <a:r>
              <a:rPr lang="en-US" sz="1000" dirty="0">
                <a:solidFill>
                  <a:schemeClr val="dk1"/>
                </a:solidFill>
              </a:rPr>
              <a:t>, </a:t>
            </a:r>
            <a:r>
              <a:rPr lang="en-US" sz="1000" dirty="0" err="1">
                <a:solidFill>
                  <a:schemeClr val="dk1"/>
                </a:solidFill>
              </a:rPr>
              <a:t>l'exposition</a:t>
            </a:r>
            <a:r>
              <a:rPr lang="en-US" sz="1000" dirty="0">
                <a:solidFill>
                  <a:schemeClr val="dk1"/>
                </a:solidFill>
              </a:rPr>
              <a:t> et la </a:t>
            </a:r>
            <a:r>
              <a:rPr lang="en-US" sz="1000" dirty="0" err="1">
                <a:solidFill>
                  <a:schemeClr val="dk1"/>
                </a:solidFill>
              </a:rPr>
              <a:t>vulnérabilité</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Roboto"/>
              <a:buNone/>
            </a:pPr>
            <a:endParaRPr sz="1000" b="1"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b="1" dirty="0">
                <a:solidFill>
                  <a:schemeClr val="dk1"/>
                </a:solidFill>
              </a:rPr>
              <a:t>Le </a:t>
            </a:r>
            <a:r>
              <a:rPr lang="en-US" sz="1000" b="1" dirty="0" err="1">
                <a:solidFill>
                  <a:schemeClr val="dk1"/>
                </a:solidFill>
              </a:rPr>
              <a:t>risque</a:t>
            </a:r>
            <a:r>
              <a:rPr lang="en-US" sz="1000" b="1" dirty="0">
                <a:solidFill>
                  <a:schemeClr val="dk1"/>
                </a:solidFill>
              </a:rPr>
              <a:t> </a:t>
            </a:r>
            <a:r>
              <a:rPr lang="en-US" sz="1000" b="1" dirty="0" err="1">
                <a:solidFill>
                  <a:schemeClr val="dk1"/>
                </a:solidFill>
              </a:rPr>
              <a:t>climatique</a:t>
            </a:r>
            <a:r>
              <a:rPr lang="en-US" sz="1000" b="1" dirty="0">
                <a:solidFill>
                  <a:schemeClr val="dk1"/>
                </a:solidFill>
              </a:rPr>
              <a:t> </a:t>
            </a:r>
            <a:r>
              <a:rPr lang="en-US" sz="1000" dirty="0" err="1">
                <a:solidFill>
                  <a:schemeClr val="dk1"/>
                </a:solidFill>
              </a:rPr>
              <a:t>est</a:t>
            </a:r>
            <a:r>
              <a:rPr lang="en-US" sz="1000" dirty="0">
                <a:solidFill>
                  <a:schemeClr val="dk1"/>
                </a:solidFill>
              </a:rPr>
              <a:t> la </a:t>
            </a:r>
            <a:r>
              <a:rPr lang="en-US" sz="1000" dirty="0" err="1">
                <a:solidFill>
                  <a:schemeClr val="dk1"/>
                </a:solidFill>
              </a:rPr>
              <a:t>probabilité</a:t>
            </a:r>
            <a:r>
              <a:rPr lang="en-US" sz="1000" dirty="0">
                <a:solidFill>
                  <a:schemeClr val="dk1"/>
                </a:solidFill>
              </a:rPr>
              <a:t> que le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ait</a:t>
            </a:r>
            <a:r>
              <a:rPr lang="en-US" sz="1000" dirty="0">
                <a:solidFill>
                  <a:schemeClr val="dk1"/>
                </a:solidFill>
              </a:rPr>
              <a:t> des </a:t>
            </a:r>
            <a:r>
              <a:rPr lang="en-US" sz="1000" dirty="0" err="1">
                <a:solidFill>
                  <a:schemeClr val="dk1"/>
                </a:solidFill>
              </a:rPr>
              <a:t>conséquences</a:t>
            </a:r>
            <a:r>
              <a:rPr lang="en-US" sz="1000" dirty="0">
                <a:solidFill>
                  <a:schemeClr val="dk1"/>
                </a:solidFill>
              </a:rPr>
              <a:t> </a:t>
            </a:r>
            <a:r>
              <a:rPr lang="en-US" sz="1000" dirty="0" err="1">
                <a:solidFill>
                  <a:schemeClr val="dk1"/>
                </a:solidFill>
              </a:rPr>
              <a:t>négatives</a:t>
            </a:r>
            <a:r>
              <a:rPr lang="en-US" sz="1000" dirty="0">
                <a:solidFill>
                  <a:schemeClr val="dk1"/>
                </a:solidFill>
              </a:rPr>
              <a:t> pour les </a:t>
            </a:r>
            <a:r>
              <a:rPr lang="en-US" sz="1000" dirty="0" err="1">
                <a:solidFill>
                  <a:schemeClr val="dk1"/>
                </a:solidFill>
              </a:rPr>
              <a:t>personnes</a:t>
            </a:r>
            <a:r>
              <a:rPr lang="en-US" sz="1000" dirty="0">
                <a:solidFill>
                  <a:schemeClr val="dk1"/>
                </a:solidFill>
              </a:rPr>
              <a:t> et la nature. Les </a:t>
            </a:r>
            <a:r>
              <a:rPr lang="en-US" sz="1000" dirty="0" err="1">
                <a:solidFill>
                  <a:schemeClr val="dk1"/>
                </a:solidFill>
              </a:rPr>
              <a:t>risques</a:t>
            </a:r>
            <a:r>
              <a:rPr lang="en-US" sz="1000" dirty="0">
                <a:solidFill>
                  <a:schemeClr val="dk1"/>
                </a:solidFill>
              </a:rPr>
              <a:t> </a:t>
            </a:r>
            <a:r>
              <a:rPr lang="en-US" sz="1000" dirty="0" err="1">
                <a:solidFill>
                  <a:schemeClr val="dk1"/>
                </a:solidFill>
              </a:rPr>
              <a:t>surviennent</a:t>
            </a:r>
            <a:r>
              <a:rPr lang="en-US" sz="1000" dirty="0">
                <a:solidFill>
                  <a:schemeClr val="dk1"/>
                </a:solidFill>
              </a:rPr>
              <a:t> </a:t>
            </a:r>
            <a:r>
              <a:rPr lang="en-US" sz="1000" dirty="0" err="1">
                <a:solidFill>
                  <a:schemeClr val="dk1"/>
                </a:solidFill>
              </a:rPr>
              <a:t>lorsque</a:t>
            </a:r>
            <a:r>
              <a:rPr lang="en-US" sz="1000" dirty="0">
                <a:solidFill>
                  <a:schemeClr val="dk1"/>
                </a:solidFill>
              </a:rPr>
              <a:t> </a:t>
            </a:r>
            <a:r>
              <a:rPr lang="en-US" sz="1000" b="1" dirty="0">
                <a:solidFill>
                  <a:schemeClr val="dk1"/>
                </a:solidFill>
              </a:rPr>
              <a:t>les </a:t>
            </a:r>
            <a:r>
              <a:rPr lang="en-US" sz="1000" b="1" dirty="0" err="1">
                <a:solidFill>
                  <a:schemeClr val="dk1"/>
                </a:solidFill>
              </a:rPr>
              <a:t>aléas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affectent</a:t>
            </a:r>
            <a:r>
              <a:rPr lang="en-US" sz="1000" dirty="0">
                <a:solidFill>
                  <a:schemeClr val="dk1"/>
                </a:solidFill>
              </a:rPr>
              <a:t> des </a:t>
            </a:r>
            <a:r>
              <a:rPr lang="en-US" sz="1000" dirty="0" err="1">
                <a:solidFill>
                  <a:schemeClr val="dk1"/>
                </a:solidFill>
              </a:rPr>
              <a:t>personnes</a:t>
            </a:r>
            <a:r>
              <a:rPr lang="en-US" sz="1000" dirty="0">
                <a:solidFill>
                  <a:schemeClr val="dk1"/>
                </a:solidFill>
              </a:rPr>
              <a:t>, des </a:t>
            </a:r>
            <a:r>
              <a:rPr lang="en-US" sz="1000" dirty="0" err="1">
                <a:solidFill>
                  <a:schemeClr val="dk1"/>
                </a:solidFill>
              </a:rPr>
              <a:t>communautés</a:t>
            </a:r>
            <a:r>
              <a:rPr lang="en-US" sz="1000" dirty="0">
                <a:solidFill>
                  <a:schemeClr val="dk1"/>
                </a:solidFill>
              </a:rPr>
              <a:t> </a:t>
            </a:r>
            <a:r>
              <a:rPr lang="en-US" sz="1000" dirty="0" err="1">
                <a:solidFill>
                  <a:schemeClr val="dk1"/>
                </a:solidFill>
              </a:rPr>
              <a:t>ou</a:t>
            </a:r>
            <a:r>
              <a:rPr lang="en-US" sz="1000" dirty="0">
                <a:solidFill>
                  <a:schemeClr val="dk1"/>
                </a:solidFill>
              </a:rPr>
              <a:t> des </a:t>
            </a:r>
            <a:r>
              <a:rPr lang="en-US" sz="1000" dirty="0" err="1">
                <a:solidFill>
                  <a:schemeClr val="dk1"/>
                </a:solidFill>
              </a:rPr>
              <a:t>systèmes</a:t>
            </a:r>
            <a:r>
              <a:rPr lang="en-US" sz="1000" dirty="0">
                <a:solidFill>
                  <a:schemeClr val="dk1"/>
                </a:solidFill>
              </a:rPr>
              <a:t> </a:t>
            </a:r>
            <a:r>
              <a:rPr lang="en-US" sz="1000" b="1" dirty="0">
                <a:solidFill>
                  <a:schemeClr val="dk1"/>
                </a:solidFill>
              </a:rPr>
              <a:t>exposés </a:t>
            </a:r>
            <a:r>
              <a:rPr lang="en-US" sz="1000" dirty="0">
                <a:solidFill>
                  <a:schemeClr val="dk1"/>
                </a:solidFill>
              </a:rPr>
              <a:t>et </a:t>
            </a:r>
            <a:r>
              <a:rPr lang="en-US" sz="1000" b="1" dirty="0" err="1">
                <a:solidFill>
                  <a:schemeClr val="dk1"/>
                </a:solidFill>
              </a:rPr>
              <a:t>vulnérables</a:t>
            </a:r>
            <a:r>
              <a:rPr lang="en-US" sz="1000" dirty="0">
                <a:solidFill>
                  <a:schemeClr val="dk1"/>
                </a:solidFill>
              </a:rPr>
              <a:t>. Cela </a:t>
            </a:r>
            <a:r>
              <a:rPr lang="en-US" sz="1000" dirty="0" err="1">
                <a:solidFill>
                  <a:schemeClr val="dk1"/>
                </a:solidFill>
              </a:rPr>
              <a:t>signifie</a:t>
            </a:r>
            <a:r>
              <a:rPr lang="en-US" sz="1000" dirty="0">
                <a:solidFill>
                  <a:schemeClr val="dk1"/>
                </a:solidFill>
              </a:rPr>
              <a:t> que nous </a:t>
            </a:r>
            <a:r>
              <a:rPr lang="en-US" sz="1000" dirty="0" err="1">
                <a:solidFill>
                  <a:schemeClr val="dk1"/>
                </a:solidFill>
              </a:rPr>
              <a:t>pouvons</a:t>
            </a:r>
            <a:r>
              <a:rPr lang="en-US" sz="1000" dirty="0">
                <a:solidFill>
                  <a:schemeClr val="dk1"/>
                </a:solidFill>
              </a:rPr>
              <a:t> </a:t>
            </a:r>
            <a:r>
              <a:rPr lang="en-US" sz="1000" dirty="0" err="1">
                <a:solidFill>
                  <a:schemeClr val="dk1"/>
                </a:solidFill>
              </a:rPr>
              <a:t>définir</a:t>
            </a:r>
            <a:r>
              <a:rPr lang="en-US" sz="1000" dirty="0">
                <a:solidFill>
                  <a:schemeClr val="dk1"/>
                </a:solidFill>
              </a:rPr>
              <a:t> le </a:t>
            </a:r>
            <a:r>
              <a:rPr lang="en-US" sz="1000" dirty="0" err="1">
                <a:solidFill>
                  <a:schemeClr val="dk1"/>
                </a:solidFill>
              </a:rPr>
              <a:t>risque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identifiant</a:t>
            </a:r>
            <a:r>
              <a:rPr lang="en-US" sz="1000" dirty="0">
                <a:solidFill>
                  <a:schemeClr val="dk1"/>
                </a:solidFill>
              </a:rPr>
              <a:t> les </a:t>
            </a:r>
            <a:r>
              <a:rPr lang="en-US" sz="1000" dirty="0" err="1">
                <a:solidFill>
                  <a:schemeClr val="dk1"/>
                </a:solidFill>
              </a:rPr>
              <a:t>aléas</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cartographiant</a:t>
            </a:r>
            <a:r>
              <a:rPr lang="en-US" sz="1000" dirty="0">
                <a:solidFill>
                  <a:schemeClr val="dk1"/>
                </a:solidFill>
              </a:rPr>
              <a:t> </a:t>
            </a:r>
            <a:r>
              <a:rPr lang="en-US" sz="1000" dirty="0" err="1">
                <a:solidFill>
                  <a:schemeClr val="dk1"/>
                </a:solidFill>
              </a:rPr>
              <a:t>l'exposition</a:t>
            </a:r>
            <a:r>
              <a:rPr lang="en-US" sz="1000" dirty="0">
                <a:solidFill>
                  <a:schemeClr val="dk1"/>
                </a:solidFill>
              </a:rPr>
              <a:t> et </a:t>
            </a:r>
            <a:r>
              <a:rPr lang="en-US" sz="1000" dirty="0" err="1">
                <a:solidFill>
                  <a:schemeClr val="dk1"/>
                </a:solidFill>
              </a:rPr>
              <a:t>en</a:t>
            </a:r>
            <a:r>
              <a:rPr lang="en-US" sz="1000" dirty="0">
                <a:solidFill>
                  <a:schemeClr val="dk1"/>
                </a:solidFill>
              </a:rPr>
              <a:t> </a:t>
            </a:r>
            <a:r>
              <a:rPr lang="en-US" sz="1000" dirty="0" err="1">
                <a:solidFill>
                  <a:schemeClr val="dk1"/>
                </a:solidFill>
              </a:rPr>
              <a:t>comprenant</a:t>
            </a:r>
            <a:r>
              <a:rPr lang="en-US" sz="1000" dirty="0">
                <a:solidFill>
                  <a:schemeClr val="dk1"/>
                </a:solidFill>
              </a:rPr>
              <a:t> </a:t>
            </a:r>
            <a:r>
              <a:rPr lang="en-US" sz="1000" dirty="0" err="1">
                <a:solidFill>
                  <a:schemeClr val="dk1"/>
                </a:solidFill>
              </a:rPr>
              <a:t>ce</a:t>
            </a:r>
            <a:r>
              <a:rPr lang="en-US" sz="1000" dirty="0">
                <a:solidFill>
                  <a:schemeClr val="dk1"/>
                </a:solidFill>
              </a:rPr>
              <a:t> qui rend </a:t>
            </a:r>
            <a:r>
              <a:rPr lang="en-US" sz="1000" dirty="0" err="1">
                <a:solidFill>
                  <a:schemeClr val="dk1"/>
                </a:solidFill>
              </a:rPr>
              <a:t>une</a:t>
            </a:r>
            <a:r>
              <a:rPr lang="en-US" sz="1000" dirty="0">
                <a:solidFill>
                  <a:schemeClr val="dk1"/>
                </a:solidFill>
              </a:rPr>
              <a:t> </a:t>
            </a:r>
            <a:r>
              <a:rPr lang="en-US" sz="1000" dirty="0" err="1">
                <a:solidFill>
                  <a:schemeClr val="dk1"/>
                </a:solidFill>
              </a:rPr>
              <a:t>personne</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communauté</a:t>
            </a:r>
            <a:r>
              <a:rPr lang="en-US" sz="1000" dirty="0">
                <a:solidFill>
                  <a:schemeClr val="dk1"/>
                </a:solidFill>
              </a:rPr>
              <a:t> </a:t>
            </a:r>
            <a:r>
              <a:rPr lang="en-US" sz="1000" dirty="0" err="1">
                <a:solidFill>
                  <a:schemeClr val="dk1"/>
                </a:solidFill>
              </a:rPr>
              <a:t>ou</a:t>
            </a:r>
            <a:r>
              <a:rPr lang="en-US" sz="1000" dirty="0">
                <a:solidFill>
                  <a:schemeClr val="dk1"/>
                </a:solidFill>
              </a:rPr>
              <a:t> un </a:t>
            </a:r>
            <a:r>
              <a:rPr lang="en-US" sz="1000" dirty="0" err="1">
                <a:solidFill>
                  <a:schemeClr val="dk1"/>
                </a:solidFill>
              </a:rPr>
              <a:t>système</a:t>
            </a:r>
            <a:r>
              <a:rPr lang="en-US" sz="1000" dirty="0">
                <a:solidFill>
                  <a:schemeClr val="dk1"/>
                </a:solidFill>
              </a:rPr>
              <a:t> </a:t>
            </a:r>
            <a:r>
              <a:rPr lang="en-US" sz="1000" dirty="0" err="1">
                <a:solidFill>
                  <a:schemeClr val="dk1"/>
                </a:solidFill>
              </a:rPr>
              <a:t>vulnérable</a:t>
            </a:r>
            <a:r>
              <a:rPr lang="en-US" sz="1000" dirty="0">
                <a:solidFill>
                  <a:schemeClr val="dk1"/>
                </a:solidFill>
              </a:rPr>
              <a:t>. </a:t>
            </a:r>
            <a:r>
              <a:rPr lang="en-US" sz="1000" dirty="0" err="1">
                <a:solidFill>
                  <a:schemeClr val="dk1"/>
                </a:solidFill>
              </a:rPr>
              <a:t>Comprendre</a:t>
            </a:r>
            <a:r>
              <a:rPr lang="en-US" sz="1000" dirty="0">
                <a:solidFill>
                  <a:schemeClr val="dk1"/>
                </a:solidFill>
              </a:rPr>
              <a:t> le </a:t>
            </a:r>
            <a:r>
              <a:rPr lang="en-US" sz="1000" dirty="0" err="1">
                <a:solidFill>
                  <a:schemeClr val="dk1"/>
                </a:solidFill>
              </a:rPr>
              <a:t>risque</a:t>
            </a:r>
            <a:r>
              <a:rPr lang="en-US" sz="1000" dirty="0">
                <a:solidFill>
                  <a:schemeClr val="dk1"/>
                </a:solidFill>
              </a:rPr>
              <a:t> aide à </a:t>
            </a:r>
            <a:r>
              <a:rPr lang="en-US" sz="1000" dirty="0" err="1">
                <a:solidFill>
                  <a:schemeClr val="dk1"/>
                </a:solidFill>
              </a:rPr>
              <a:t>hiérarchiser</a:t>
            </a:r>
            <a:r>
              <a:rPr lang="en-US" sz="1000" dirty="0">
                <a:solidFill>
                  <a:schemeClr val="dk1"/>
                </a:solidFill>
              </a:rPr>
              <a:t> les </a:t>
            </a:r>
            <a:r>
              <a:rPr lang="en-US" sz="1000" dirty="0" err="1">
                <a:solidFill>
                  <a:schemeClr val="dk1"/>
                </a:solidFill>
              </a:rPr>
              <a:t>mesures</a:t>
            </a:r>
            <a:r>
              <a:rPr lang="en-US" sz="1000" dirty="0">
                <a:solidFill>
                  <a:schemeClr val="dk1"/>
                </a:solidFill>
              </a:rPr>
              <a:t> de </a:t>
            </a:r>
            <a:r>
              <a:rPr lang="en-US" sz="1000" dirty="0" err="1">
                <a:solidFill>
                  <a:schemeClr val="dk1"/>
                </a:solidFill>
              </a:rPr>
              <a:t>réduction</a:t>
            </a:r>
            <a:r>
              <a:rPr lang="en-US" sz="1000" dirty="0">
                <a:solidFill>
                  <a:schemeClr val="dk1"/>
                </a:solidFill>
              </a:rPr>
              <a:t> des </a:t>
            </a:r>
            <a:r>
              <a:rPr lang="en-US" sz="1000" dirty="0" err="1">
                <a:solidFill>
                  <a:schemeClr val="dk1"/>
                </a:solidFill>
              </a:rPr>
              <a:t>risques</a:t>
            </a:r>
            <a:r>
              <a:rPr lang="en-US" sz="1000" dirty="0">
                <a:solidFill>
                  <a:schemeClr val="dk1"/>
                </a:solidFill>
              </a:rPr>
              <a:t>. </a:t>
            </a:r>
            <a:endParaRPr sz="1000" dirty="0"/>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Le </a:t>
            </a:r>
            <a:r>
              <a:rPr lang="en-US" sz="1000" dirty="0" err="1">
                <a:solidFill>
                  <a:schemeClr val="dk1"/>
                </a:solidFill>
              </a:rPr>
              <a:t>risque</a:t>
            </a:r>
            <a:r>
              <a:rPr lang="en-US" sz="1000" dirty="0">
                <a:solidFill>
                  <a:schemeClr val="dk1"/>
                </a:solidFill>
              </a:rPr>
              <a:t> </a:t>
            </a:r>
            <a:r>
              <a:rPr lang="en-US" sz="1000" dirty="0" err="1">
                <a:solidFill>
                  <a:schemeClr val="dk1"/>
                </a:solidFill>
              </a:rPr>
              <a:t>est</a:t>
            </a:r>
            <a:r>
              <a:rPr lang="en-US" sz="1000" dirty="0">
                <a:solidFill>
                  <a:schemeClr val="dk1"/>
                </a:solidFill>
              </a:rPr>
              <a:t> au </a:t>
            </a:r>
            <a:r>
              <a:rPr lang="en-US" sz="1000" dirty="0" err="1">
                <a:solidFill>
                  <a:schemeClr val="dk1"/>
                </a:solidFill>
              </a:rPr>
              <a:t>cœur</a:t>
            </a:r>
            <a:r>
              <a:rPr lang="en-US" sz="1000" dirty="0">
                <a:solidFill>
                  <a:schemeClr val="dk1"/>
                </a:solidFill>
              </a:rPr>
              <a:t> de la </a:t>
            </a:r>
            <a:r>
              <a:rPr lang="en-US" sz="1000" dirty="0" err="1">
                <a:solidFill>
                  <a:schemeClr val="dk1"/>
                </a:solidFill>
              </a:rPr>
              <a:t>réflexion</a:t>
            </a:r>
            <a:r>
              <a:rPr lang="en-US" sz="1000" dirty="0">
                <a:solidFill>
                  <a:schemeClr val="dk1"/>
                </a:solidFill>
              </a:rPr>
              <a:t> </a:t>
            </a:r>
            <a:r>
              <a:rPr lang="en-US" sz="1000" dirty="0" err="1">
                <a:solidFill>
                  <a:schemeClr val="dk1"/>
                </a:solidFill>
              </a:rPr>
              <a:t>actuelle</a:t>
            </a:r>
            <a:r>
              <a:rPr lang="en-US" sz="1000" dirty="0">
                <a:solidFill>
                  <a:schemeClr val="dk1"/>
                </a:solidFill>
              </a:rPr>
              <a:t> sur la </a:t>
            </a:r>
            <a:r>
              <a:rPr lang="en-US" sz="1000" dirty="0" err="1">
                <a:solidFill>
                  <a:schemeClr val="dk1"/>
                </a:solidFill>
              </a:rPr>
              <a:t>prise</a:t>
            </a:r>
            <a:r>
              <a:rPr lang="en-US" sz="1000" dirty="0">
                <a:solidFill>
                  <a:schemeClr val="dk1"/>
                </a:solidFill>
              </a:rPr>
              <a:t> de </a:t>
            </a:r>
            <a:r>
              <a:rPr lang="en-US" sz="1000" dirty="0" err="1">
                <a:solidFill>
                  <a:schemeClr val="dk1"/>
                </a:solidFill>
              </a:rPr>
              <a:t>décision</a:t>
            </a:r>
            <a:r>
              <a:rPr lang="en-US" sz="1000" dirty="0">
                <a:solidFill>
                  <a:schemeClr val="dk1"/>
                </a:solidFill>
              </a:rPr>
              <a:t> </a:t>
            </a:r>
            <a:r>
              <a:rPr lang="en-US" sz="1000" dirty="0" err="1">
                <a:solidFill>
                  <a:schemeClr val="dk1"/>
                </a:solidFill>
              </a:rPr>
              <a:t>en</a:t>
            </a:r>
            <a:r>
              <a:rPr lang="en-US" sz="1000" dirty="0">
                <a:solidFill>
                  <a:schemeClr val="dk1"/>
                </a:solidFill>
              </a:rPr>
              <a:t> matière de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et le </a:t>
            </a:r>
            <a:r>
              <a:rPr lang="en-US" sz="1000" dirty="0" err="1">
                <a:solidFill>
                  <a:schemeClr val="dk1"/>
                </a:solidFill>
              </a:rPr>
              <a:t>renforcement</a:t>
            </a:r>
            <a:r>
              <a:rPr lang="en-US" sz="1000" dirty="0">
                <a:solidFill>
                  <a:schemeClr val="dk1"/>
                </a:solidFill>
              </a:rPr>
              <a:t> de la </a:t>
            </a:r>
            <a:r>
              <a:rPr lang="en-US" sz="1000" dirty="0" err="1">
                <a:solidFill>
                  <a:schemeClr val="dk1"/>
                </a:solidFill>
              </a:rPr>
              <a:t>résilience</a:t>
            </a:r>
            <a:r>
              <a:rPr lang="en-US" sz="1000" dirty="0">
                <a:solidFill>
                  <a:schemeClr val="dk1"/>
                </a:solidFill>
              </a:rPr>
              <a:t>. Le </a:t>
            </a:r>
            <a:r>
              <a:rPr lang="en-US" sz="1000" dirty="0" err="1">
                <a:solidFill>
                  <a:schemeClr val="dk1"/>
                </a:solidFill>
              </a:rPr>
              <a:t>risque</a:t>
            </a:r>
            <a:r>
              <a:rPr lang="en-US" sz="1000" dirty="0">
                <a:solidFill>
                  <a:schemeClr val="dk1"/>
                </a:solidFill>
              </a:rPr>
              <a:t> </a:t>
            </a:r>
            <a:r>
              <a:rPr lang="en-US" sz="1000" dirty="0" err="1">
                <a:solidFill>
                  <a:schemeClr val="dk1"/>
                </a:solidFill>
              </a:rPr>
              <a:t>lié</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provient</a:t>
            </a:r>
            <a:r>
              <a:rPr lang="en-US" sz="1000" dirty="0">
                <a:solidFill>
                  <a:schemeClr val="dk1"/>
                </a:solidFill>
              </a:rPr>
              <a:t> de la </a:t>
            </a:r>
            <a:r>
              <a:rPr lang="en-US" sz="1000" dirty="0" err="1">
                <a:solidFill>
                  <a:schemeClr val="dk1"/>
                </a:solidFill>
              </a:rPr>
              <a:t>vulnérabilité</a:t>
            </a:r>
            <a:r>
              <a:rPr lang="en-US" sz="1000" dirty="0">
                <a:solidFill>
                  <a:schemeClr val="dk1"/>
                </a:solidFill>
              </a:rPr>
              <a:t> (manque de </a:t>
            </a:r>
            <a:r>
              <a:rPr lang="en-US" sz="1000" dirty="0" err="1">
                <a:solidFill>
                  <a:schemeClr val="dk1"/>
                </a:solidFill>
              </a:rPr>
              <a:t>préparation</a:t>
            </a:r>
            <a:r>
              <a:rPr lang="en-US" sz="1000" dirty="0">
                <a:solidFill>
                  <a:schemeClr val="dk1"/>
                </a:solidFill>
              </a:rPr>
              <a:t>) et de </a:t>
            </a:r>
            <a:r>
              <a:rPr lang="en-US" sz="1000" dirty="0" err="1">
                <a:solidFill>
                  <a:schemeClr val="dk1"/>
                </a:solidFill>
              </a:rPr>
              <a:t>l'exposition</a:t>
            </a:r>
            <a:r>
              <a:rPr lang="en-US" sz="1000" dirty="0">
                <a:solidFill>
                  <a:schemeClr val="dk1"/>
                </a:solidFill>
              </a:rPr>
              <a:t> (</a:t>
            </a:r>
            <a:r>
              <a:rPr lang="en-US" sz="1000" dirty="0" err="1">
                <a:solidFill>
                  <a:schemeClr val="dk1"/>
                </a:solidFill>
              </a:rPr>
              <a:t>personnes</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biens</a:t>
            </a:r>
            <a:r>
              <a:rPr lang="en-US" sz="1000" dirty="0">
                <a:solidFill>
                  <a:schemeClr val="dk1"/>
                </a:solidFill>
              </a:rPr>
              <a:t> </a:t>
            </a:r>
            <a:r>
              <a:rPr lang="en-US" sz="1000" dirty="0" err="1">
                <a:solidFill>
                  <a:schemeClr val="dk1"/>
                </a:solidFill>
              </a:rPr>
              <a:t>en</a:t>
            </a:r>
            <a:r>
              <a:rPr lang="en-US" sz="1000" dirty="0">
                <a:solidFill>
                  <a:schemeClr val="dk1"/>
                </a:solidFill>
              </a:rPr>
              <a:t> danger) qui se </a:t>
            </a:r>
            <a:r>
              <a:rPr lang="en-US" sz="1000" dirty="0" err="1">
                <a:solidFill>
                  <a:schemeClr val="dk1"/>
                </a:solidFill>
              </a:rPr>
              <a:t>superposent</a:t>
            </a:r>
            <a:r>
              <a:rPr lang="en-US" sz="1000" dirty="0">
                <a:solidFill>
                  <a:schemeClr val="dk1"/>
                </a:solidFill>
              </a:rPr>
              <a:t> aux dangers (</a:t>
            </a:r>
            <a:r>
              <a:rPr lang="en-US" sz="1000" dirty="0" err="1">
                <a:solidFill>
                  <a:schemeClr val="dk1"/>
                </a:solidFill>
              </a:rPr>
              <a:t>événements</a:t>
            </a:r>
            <a:r>
              <a:rPr lang="en-US" sz="1000" dirty="0">
                <a:solidFill>
                  <a:schemeClr val="dk1"/>
                </a:solidFill>
              </a:rPr>
              <a:t> </a:t>
            </a:r>
            <a:r>
              <a:rPr lang="en-US" sz="1000" dirty="0" err="1">
                <a:solidFill>
                  <a:schemeClr val="dk1"/>
                </a:solidFill>
              </a:rPr>
              <a:t>ou</a:t>
            </a:r>
            <a:r>
              <a:rPr lang="en-US" sz="1000" dirty="0">
                <a:solidFill>
                  <a:schemeClr val="dk1"/>
                </a:solidFill>
              </a:rPr>
              <a:t> tendances </a:t>
            </a:r>
            <a:r>
              <a:rPr lang="en-US" sz="1000" dirty="0" err="1">
                <a:solidFill>
                  <a:schemeClr val="dk1"/>
                </a:solidFill>
              </a:rPr>
              <a:t>climatiques</a:t>
            </a:r>
            <a:r>
              <a:rPr lang="en-US" sz="1000" dirty="0">
                <a:solidFill>
                  <a:schemeClr val="dk1"/>
                </a:solidFill>
              </a:rPr>
              <a:t> </a:t>
            </a:r>
            <a:r>
              <a:rPr lang="en-US" sz="1000" dirty="0" err="1">
                <a:solidFill>
                  <a:schemeClr val="dk1"/>
                </a:solidFill>
              </a:rPr>
              <a:t>déclencheurs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285750" lvl="0" indent="-273050" algn="l" rtl="0">
              <a:lnSpc>
                <a:spcPct val="100000"/>
              </a:lnSpc>
              <a:spcBef>
                <a:spcPts val="0"/>
              </a:spcBef>
              <a:spcAft>
                <a:spcPts val="0"/>
              </a:spcAft>
              <a:buClr>
                <a:schemeClr val="dk1"/>
              </a:buClr>
              <a:buSzPts val="1000"/>
              <a:buChar char="•"/>
            </a:pPr>
            <a:r>
              <a:rPr lang="en-US" sz="1000" b="1" dirty="0" err="1">
                <a:solidFill>
                  <a:schemeClr val="dk1"/>
                </a:solidFill>
              </a:rPr>
              <a:t>Aléa</a:t>
            </a:r>
            <a:r>
              <a:rPr lang="en-US" sz="1000" b="1" dirty="0">
                <a:solidFill>
                  <a:schemeClr val="dk1"/>
                </a:solidFill>
              </a:rPr>
              <a:t> (</a:t>
            </a:r>
            <a:r>
              <a:rPr lang="en-US" sz="1000" b="1" dirty="0" err="1">
                <a:solidFill>
                  <a:schemeClr val="dk1"/>
                </a:solidFill>
              </a:rPr>
              <a:t>événements</a:t>
            </a:r>
            <a:r>
              <a:rPr lang="en-US" sz="1000" b="1" dirty="0">
                <a:solidFill>
                  <a:schemeClr val="dk1"/>
                </a:solidFill>
              </a:rPr>
              <a:t> </a:t>
            </a:r>
            <a:r>
              <a:rPr lang="en-US" sz="1000" b="1" dirty="0" err="1">
                <a:solidFill>
                  <a:schemeClr val="dk1"/>
                </a:solidFill>
              </a:rPr>
              <a:t>climatiques</a:t>
            </a:r>
            <a:r>
              <a:rPr lang="en-US" sz="1000" b="1" dirty="0">
                <a:solidFill>
                  <a:schemeClr val="dk1"/>
                </a:solidFill>
              </a:rPr>
              <a:t>) </a:t>
            </a:r>
            <a:r>
              <a:rPr lang="en-US" sz="1000" dirty="0">
                <a:solidFill>
                  <a:schemeClr val="dk1"/>
                </a:solidFill>
              </a:rPr>
              <a:t>: </a:t>
            </a:r>
            <a:r>
              <a:rPr lang="en-US" sz="1000" dirty="0" err="1">
                <a:solidFill>
                  <a:schemeClr val="dk1"/>
                </a:solidFill>
              </a:rPr>
              <a:t>événements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tels</a:t>
            </a:r>
            <a:r>
              <a:rPr lang="en-US" sz="1000" dirty="0">
                <a:solidFill>
                  <a:schemeClr val="dk1"/>
                </a:solidFill>
              </a:rPr>
              <a:t> que les </a:t>
            </a:r>
            <a:r>
              <a:rPr lang="en-US" sz="1000" dirty="0" err="1">
                <a:solidFill>
                  <a:schemeClr val="dk1"/>
                </a:solidFill>
              </a:rPr>
              <a:t>sécheresses</a:t>
            </a:r>
            <a:r>
              <a:rPr lang="en-US" sz="1000" dirty="0">
                <a:solidFill>
                  <a:schemeClr val="dk1"/>
                </a:solidFill>
              </a:rPr>
              <a:t>, les </a:t>
            </a:r>
            <a:r>
              <a:rPr lang="en-US" sz="1000" dirty="0" err="1">
                <a:solidFill>
                  <a:schemeClr val="dk1"/>
                </a:solidFill>
              </a:rPr>
              <a:t>inondations</a:t>
            </a:r>
            <a:r>
              <a:rPr lang="en-US" sz="1000" dirty="0">
                <a:solidFill>
                  <a:schemeClr val="dk1"/>
                </a:solidFill>
              </a:rPr>
              <a:t>, les </a:t>
            </a:r>
            <a:r>
              <a:rPr lang="en-US" sz="1000" dirty="0" err="1">
                <a:solidFill>
                  <a:schemeClr val="dk1"/>
                </a:solidFill>
              </a:rPr>
              <a:t>chaleurs</a:t>
            </a:r>
            <a:r>
              <a:rPr lang="en-US" sz="1000" dirty="0">
                <a:solidFill>
                  <a:schemeClr val="dk1"/>
                </a:solidFill>
              </a:rPr>
              <a:t> </a:t>
            </a:r>
            <a:r>
              <a:rPr lang="en-US" sz="1000" dirty="0" err="1">
                <a:solidFill>
                  <a:schemeClr val="dk1"/>
                </a:solidFill>
              </a:rPr>
              <a:t>extrêmes</a:t>
            </a:r>
            <a:r>
              <a:rPr lang="en-US" sz="1000" dirty="0">
                <a:solidFill>
                  <a:schemeClr val="dk1"/>
                </a:solidFill>
              </a:rPr>
              <a:t> et les </a:t>
            </a:r>
            <a:r>
              <a:rPr lang="en-US" sz="1000" dirty="0" err="1">
                <a:solidFill>
                  <a:schemeClr val="dk1"/>
                </a:solidFill>
              </a:rPr>
              <a:t>glissements</a:t>
            </a:r>
            <a:r>
              <a:rPr lang="en-US" sz="1000" dirty="0">
                <a:solidFill>
                  <a:schemeClr val="dk1"/>
                </a:solidFill>
              </a:rPr>
              <a:t> de terrain, qui </a:t>
            </a:r>
            <a:r>
              <a:rPr lang="en-US" sz="1000" dirty="0" err="1">
                <a:solidFill>
                  <a:schemeClr val="dk1"/>
                </a:solidFill>
              </a:rPr>
              <a:t>peuvent</a:t>
            </a:r>
            <a:r>
              <a:rPr lang="en-US" sz="1000" dirty="0">
                <a:solidFill>
                  <a:schemeClr val="dk1"/>
                </a:solidFill>
              </a:rPr>
              <a:t> causer des </a:t>
            </a:r>
            <a:r>
              <a:rPr lang="en-US" sz="1000" dirty="0" err="1">
                <a:solidFill>
                  <a:schemeClr val="dk1"/>
                </a:solidFill>
              </a:rPr>
              <a:t>pertes</a:t>
            </a:r>
            <a:r>
              <a:rPr lang="en-US" sz="1000" dirty="0">
                <a:solidFill>
                  <a:schemeClr val="dk1"/>
                </a:solidFill>
              </a:rPr>
              <a:t> </a:t>
            </a:r>
            <a:r>
              <a:rPr lang="en-US" sz="1000" dirty="0" err="1">
                <a:solidFill>
                  <a:schemeClr val="dk1"/>
                </a:solidFill>
              </a:rPr>
              <a:t>ou</a:t>
            </a:r>
            <a:r>
              <a:rPr lang="en-US" sz="1000" dirty="0">
                <a:solidFill>
                  <a:schemeClr val="dk1"/>
                </a:solidFill>
              </a:rPr>
              <a:t> des </a:t>
            </a:r>
            <a:r>
              <a:rPr lang="en-US" sz="1000" dirty="0" err="1">
                <a:solidFill>
                  <a:schemeClr val="dk1"/>
                </a:solidFill>
              </a:rPr>
              <a:t>dommages</a:t>
            </a:r>
            <a:r>
              <a:rPr lang="en-US" sz="1000" dirty="0">
                <a:solidFill>
                  <a:schemeClr val="dk1"/>
                </a:solidFill>
              </a:rPr>
              <a:t>. Les dangers </a:t>
            </a:r>
            <a:r>
              <a:rPr lang="en-US" sz="1000" dirty="0" err="1">
                <a:solidFill>
                  <a:schemeClr val="dk1"/>
                </a:solidFill>
              </a:rPr>
              <a:t>peuvent</a:t>
            </a:r>
            <a:r>
              <a:rPr lang="en-US" sz="1000" dirty="0">
                <a:solidFill>
                  <a:schemeClr val="dk1"/>
                </a:solidFill>
              </a:rPr>
              <a:t> </a:t>
            </a:r>
            <a:r>
              <a:rPr lang="en-US" sz="1000" dirty="0" err="1">
                <a:solidFill>
                  <a:schemeClr val="dk1"/>
                </a:solidFill>
              </a:rPr>
              <a:t>survenir</a:t>
            </a:r>
            <a:r>
              <a:rPr lang="en-US" sz="1000" dirty="0">
                <a:solidFill>
                  <a:schemeClr val="dk1"/>
                </a:solidFill>
              </a:rPr>
              <a:t> </a:t>
            </a:r>
            <a:r>
              <a:rPr lang="en-US" sz="1000" dirty="0" err="1">
                <a:solidFill>
                  <a:schemeClr val="dk1"/>
                </a:solidFill>
              </a:rPr>
              <a:t>rapidement</a:t>
            </a:r>
            <a:r>
              <a:rPr lang="en-US" sz="1000" dirty="0">
                <a:solidFill>
                  <a:schemeClr val="dk1"/>
                </a:solidFill>
              </a:rPr>
              <a:t> (par </a:t>
            </a:r>
            <a:r>
              <a:rPr lang="en-US" sz="1000" dirty="0" err="1">
                <a:solidFill>
                  <a:schemeClr val="dk1"/>
                </a:solidFill>
              </a:rPr>
              <a:t>exemple</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crue</a:t>
            </a:r>
            <a:r>
              <a:rPr lang="en-US" sz="1000" dirty="0">
                <a:solidFill>
                  <a:schemeClr val="dk1"/>
                </a:solidFill>
              </a:rPr>
              <a:t> </a:t>
            </a:r>
            <a:r>
              <a:rPr lang="en-US" sz="1000" dirty="0" err="1">
                <a:solidFill>
                  <a:schemeClr val="dk1"/>
                </a:solidFill>
              </a:rPr>
              <a:t>soudaine</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lentement</a:t>
            </a:r>
            <a:r>
              <a:rPr lang="en-US" sz="1000" dirty="0">
                <a:solidFill>
                  <a:schemeClr val="dk1"/>
                </a:solidFill>
              </a:rPr>
              <a:t> (par </a:t>
            </a:r>
            <a:r>
              <a:rPr lang="en-US" sz="1000" dirty="0" err="1">
                <a:solidFill>
                  <a:schemeClr val="dk1"/>
                </a:solidFill>
              </a:rPr>
              <a:t>exemple</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sécheresse</a:t>
            </a:r>
            <a:r>
              <a:rPr lang="en-US" sz="1000" dirty="0">
                <a:solidFill>
                  <a:schemeClr val="dk1"/>
                </a:solidFill>
              </a:rPr>
              <a:t>), et </a:t>
            </a:r>
            <a:r>
              <a:rPr lang="en-US" sz="1000" dirty="0" err="1">
                <a:solidFill>
                  <a:schemeClr val="dk1"/>
                </a:solidFill>
              </a:rPr>
              <a:t>différents</a:t>
            </a:r>
            <a:r>
              <a:rPr lang="en-US" sz="1000" dirty="0">
                <a:solidFill>
                  <a:schemeClr val="dk1"/>
                </a:solidFill>
              </a:rPr>
              <a:t> dangers </a:t>
            </a:r>
            <a:r>
              <a:rPr lang="en-US" sz="1000" dirty="0" err="1">
                <a:solidFill>
                  <a:schemeClr val="dk1"/>
                </a:solidFill>
              </a:rPr>
              <a:t>peuvent</a:t>
            </a:r>
            <a:r>
              <a:rPr lang="en-US" sz="1000" dirty="0">
                <a:solidFill>
                  <a:schemeClr val="dk1"/>
                </a:solidFill>
              </a:rPr>
              <a:t> </a:t>
            </a:r>
            <a:r>
              <a:rPr lang="en-US" sz="1000" dirty="0" err="1">
                <a:solidFill>
                  <a:schemeClr val="dk1"/>
                </a:solidFill>
              </a:rPr>
              <a:t>interagir</a:t>
            </a:r>
            <a:r>
              <a:rPr lang="en-US" sz="1000" dirty="0">
                <a:solidFill>
                  <a:schemeClr val="dk1"/>
                </a:solidFill>
              </a:rPr>
              <a:t> les </a:t>
            </a:r>
            <a:r>
              <a:rPr lang="en-US" sz="1000" dirty="0" err="1">
                <a:solidFill>
                  <a:schemeClr val="dk1"/>
                </a:solidFill>
              </a:rPr>
              <a:t>uns</a:t>
            </a:r>
            <a:r>
              <a:rPr lang="en-US" sz="1000" dirty="0">
                <a:solidFill>
                  <a:schemeClr val="dk1"/>
                </a:solidFill>
              </a:rPr>
              <a:t> avec les </a:t>
            </a:r>
            <a:r>
              <a:rPr lang="en-US" sz="1000" dirty="0" err="1">
                <a:solidFill>
                  <a:schemeClr val="dk1"/>
                </a:solidFill>
              </a:rPr>
              <a:t>autres</a:t>
            </a:r>
            <a:r>
              <a:rPr lang="en-US" sz="1000" dirty="0">
                <a:solidFill>
                  <a:schemeClr val="dk1"/>
                </a:solidFill>
              </a:rPr>
              <a:t>.</a:t>
            </a:r>
            <a:endParaRPr sz="1000" dirty="0">
              <a:solidFill>
                <a:schemeClr val="dk1"/>
              </a:solidFill>
            </a:endParaRPr>
          </a:p>
          <a:p>
            <a:pPr marL="285750" lvl="0" indent="-209550" algn="l" rtl="0">
              <a:lnSpc>
                <a:spcPct val="100000"/>
              </a:lnSpc>
              <a:spcBef>
                <a:spcPts val="0"/>
              </a:spcBef>
              <a:spcAft>
                <a:spcPts val="0"/>
              </a:spcAft>
              <a:buClr>
                <a:schemeClr val="dk1"/>
              </a:buClr>
              <a:buSzPts val="1000"/>
              <a:buFont typeface="Arial"/>
              <a:buNone/>
            </a:pPr>
            <a:endParaRPr sz="1000" dirty="0">
              <a:solidFill>
                <a:schemeClr val="dk1"/>
              </a:solidFill>
            </a:endParaRPr>
          </a:p>
          <a:p>
            <a:pPr marL="285750" lvl="0" indent="-273050" algn="l" rtl="0">
              <a:lnSpc>
                <a:spcPct val="100000"/>
              </a:lnSpc>
              <a:spcBef>
                <a:spcPts val="0"/>
              </a:spcBef>
              <a:spcAft>
                <a:spcPts val="0"/>
              </a:spcAft>
              <a:buClr>
                <a:schemeClr val="dk1"/>
              </a:buClr>
              <a:buSzPts val="1000"/>
              <a:buChar char="•"/>
            </a:pPr>
            <a:r>
              <a:rPr lang="en-US" sz="1000" b="1" dirty="0">
                <a:solidFill>
                  <a:schemeClr val="dk1"/>
                </a:solidFill>
              </a:rPr>
              <a:t>Exposition : </a:t>
            </a:r>
            <a:r>
              <a:rPr lang="en-US" sz="1000" dirty="0">
                <a:solidFill>
                  <a:schemeClr val="dk1"/>
                </a:solidFill>
              </a:rPr>
              <a:t>se </a:t>
            </a:r>
            <a:r>
              <a:rPr lang="en-US" sz="1000" dirty="0" err="1">
                <a:solidFill>
                  <a:schemeClr val="dk1"/>
                </a:solidFill>
              </a:rPr>
              <a:t>trouver</a:t>
            </a:r>
            <a:r>
              <a:rPr lang="en-US" sz="1000" dirty="0">
                <a:solidFill>
                  <a:schemeClr val="dk1"/>
                </a:solidFill>
              </a:rPr>
              <a:t> dans des </a:t>
            </a:r>
            <a:r>
              <a:rPr lang="en-US" sz="1000" dirty="0" err="1">
                <a:solidFill>
                  <a:schemeClr val="dk1"/>
                </a:solidFill>
              </a:rPr>
              <a:t>endroits</a:t>
            </a:r>
            <a:r>
              <a:rPr lang="en-US" sz="1000" dirty="0">
                <a:solidFill>
                  <a:schemeClr val="dk1"/>
                </a:solidFill>
              </a:rPr>
              <a:t> </a:t>
            </a:r>
            <a:r>
              <a:rPr lang="en-US" sz="1000" dirty="0" err="1">
                <a:solidFill>
                  <a:schemeClr val="dk1"/>
                </a:solidFill>
              </a:rPr>
              <a:t>susceptibles</a:t>
            </a:r>
            <a:r>
              <a:rPr lang="en-US" sz="1000" dirty="0">
                <a:solidFill>
                  <a:schemeClr val="dk1"/>
                </a:solidFill>
              </a:rPr>
              <a:t> d'être </a:t>
            </a:r>
            <a:r>
              <a:rPr lang="en-US" sz="1000" dirty="0" err="1">
                <a:solidFill>
                  <a:schemeClr val="dk1"/>
                </a:solidFill>
              </a:rPr>
              <a:t>affectés</a:t>
            </a:r>
            <a:r>
              <a:rPr lang="en-US" sz="1000" dirty="0">
                <a:solidFill>
                  <a:schemeClr val="dk1"/>
                </a:solidFill>
              </a:rPr>
              <a:t> </a:t>
            </a:r>
            <a:r>
              <a:rPr lang="en-US" sz="1000" dirty="0" err="1">
                <a:solidFill>
                  <a:schemeClr val="dk1"/>
                </a:solidFill>
              </a:rPr>
              <a:t>négativement</a:t>
            </a:r>
            <a:r>
              <a:rPr lang="en-US" sz="1000" dirty="0">
                <a:solidFill>
                  <a:schemeClr val="dk1"/>
                </a:solidFill>
              </a:rPr>
              <a:t> par le </a:t>
            </a:r>
            <a:r>
              <a:rPr lang="en-US" sz="1000" dirty="0" err="1">
                <a:solidFill>
                  <a:schemeClr val="dk1"/>
                </a:solidFill>
              </a:rPr>
              <a:t>ou</a:t>
            </a:r>
            <a:r>
              <a:rPr lang="en-US" sz="1000" dirty="0">
                <a:solidFill>
                  <a:schemeClr val="dk1"/>
                </a:solidFill>
              </a:rPr>
              <a:t> les dangers. </a:t>
            </a:r>
            <a:r>
              <a:rPr lang="en-US" sz="1000" i="1" dirty="0">
                <a:solidFill>
                  <a:schemeClr val="dk1"/>
                </a:solidFill>
              </a:rPr>
              <a:t>Par </a:t>
            </a:r>
            <a:r>
              <a:rPr lang="en-US" sz="1000" i="1" dirty="0" err="1">
                <a:solidFill>
                  <a:schemeClr val="dk1"/>
                </a:solidFill>
              </a:rPr>
              <a:t>exemple</a:t>
            </a:r>
            <a:r>
              <a:rPr lang="en-US" sz="1000" i="1" dirty="0">
                <a:solidFill>
                  <a:schemeClr val="dk1"/>
                </a:solidFill>
              </a:rPr>
              <a:t>, vivre dans </a:t>
            </a:r>
            <a:r>
              <a:rPr lang="en-US" sz="1000" i="1" dirty="0" err="1">
                <a:solidFill>
                  <a:schemeClr val="dk1"/>
                </a:solidFill>
              </a:rPr>
              <a:t>une</a:t>
            </a:r>
            <a:r>
              <a:rPr lang="en-US" sz="1000" i="1" dirty="0">
                <a:solidFill>
                  <a:schemeClr val="dk1"/>
                </a:solidFill>
              </a:rPr>
              <a:t> </a:t>
            </a:r>
            <a:r>
              <a:rPr lang="en-US" sz="1000" i="1" dirty="0" err="1">
                <a:solidFill>
                  <a:schemeClr val="dk1"/>
                </a:solidFill>
              </a:rPr>
              <a:t>plaine</a:t>
            </a:r>
            <a:r>
              <a:rPr lang="en-US" sz="1000" i="1" dirty="0">
                <a:solidFill>
                  <a:schemeClr val="dk1"/>
                </a:solidFill>
              </a:rPr>
              <a:t> </a:t>
            </a:r>
            <a:r>
              <a:rPr lang="en-US" sz="1000" i="1" dirty="0" err="1">
                <a:solidFill>
                  <a:schemeClr val="dk1"/>
                </a:solidFill>
              </a:rPr>
              <a:t>inondable</a:t>
            </a:r>
            <a:r>
              <a:rPr lang="en-US" sz="1000" i="1" dirty="0">
                <a:solidFill>
                  <a:schemeClr val="dk1"/>
                </a:solidFill>
              </a:rPr>
              <a:t>, sur </a:t>
            </a:r>
            <a:r>
              <a:rPr lang="en-US" sz="1000" i="1" dirty="0" err="1">
                <a:solidFill>
                  <a:schemeClr val="dk1"/>
                </a:solidFill>
              </a:rPr>
              <a:t>une</a:t>
            </a:r>
            <a:r>
              <a:rPr lang="en-US" sz="1000" i="1" dirty="0">
                <a:solidFill>
                  <a:schemeClr val="dk1"/>
                </a:solidFill>
              </a:rPr>
              <a:t> </a:t>
            </a:r>
            <a:r>
              <a:rPr lang="en-US" sz="1000" i="1" dirty="0" err="1">
                <a:solidFill>
                  <a:schemeClr val="dk1"/>
                </a:solidFill>
              </a:rPr>
              <a:t>pente</a:t>
            </a:r>
            <a:r>
              <a:rPr lang="en-US" sz="1000" i="1" dirty="0">
                <a:solidFill>
                  <a:schemeClr val="dk1"/>
                </a:solidFill>
              </a:rPr>
              <a:t> </a:t>
            </a:r>
            <a:r>
              <a:rPr lang="en-US" sz="1000" i="1" dirty="0" err="1">
                <a:solidFill>
                  <a:schemeClr val="dk1"/>
                </a:solidFill>
              </a:rPr>
              <a:t>raide</a:t>
            </a:r>
            <a:r>
              <a:rPr lang="en-US" sz="1000" i="1" dirty="0">
                <a:solidFill>
                  <a:schemeClr val="dk1"/>
                </a:solidFill>
              </a:rPr>
              <a:t>, sur des </a:t>
            </a:r>
            <a:r>
              <a:rPr lang="en-US" sz="1000" i="1" dirty="0" err="1">
                <a:solidFill>
                  <a:schemeClr val="dk1"/>
                </a:solidFill>
              </a:rPr>
              <a:t>terres</a:t>
            </a:r>
            <a:r>
              <a:rPr lang="en-US" sz="1000" i="1" dirty="0">
                <a:solidFill>
                  <a:schemeClr val="dk1"/>
                </a:solidFill>
              </a:rPr>
              <a:t> </a:t>
            </a:r>
            <a:r>
              <a:rPr lang="en-US" sz="1000" i="1" dirty="0" err="1">
                <a:solidFill>
                  <a:schemeClr val="dk1"/>
                </a:solidFill>
              </a:rPr>
              <a:t>contaminées</a:t>
            </a:r>
            <a:r>
              <a:rPr lang="en-US" sz="1000" i="1" dirty="0">
                <a:solidFill>
                  <a:schemeClr val="dk1"/>
                </a:solidFill>
              </a:rPr>
              <a:t> </a:t>
            </a:r>
            <a:r>
              <a:rPr lang="en-US" sz="1000" i="1" dirty="0" err="1">
                <a:solidFill>
                  <a:schemeClr val="dk1"/>
                </a:solidFill>
              </a:rPr>
              <a:t>ou</a:t>
            </a:r>
            <a:r>
              <a:rPr lang="en-US" sz="1000" i="1" dirty="0">
                <a:solidFill>
                  <a:schemeClr val="dk1"/>
                </a:solidFill>
              </a:rPr>
              <a:t> </a:t>
            </a:r>
            <a:r>
              <a:rPr lang="en-US" sz="1000" i="1" dirty="0" err="1">
                <a:solidFill>
                  <a:schemeClr val="dk1"/>
                </a:solidFill>
              </a:rPr>
              <a:t>polluées</a:t>
            </a:r>
            <a:r>
              <a:rPr lang="en-US" sz="1000" i="1" dirty="0">
                <a:solidFill>
                  <a:schemeClr val="dk1"/>
                </a:solidFill>
              </a:rPr>
              <a:t>.</a:t>
            </a:r>
            <a:endParaRPr sz="1000" dirty="0">
              <a:solidFill>
                <a:schemeClr val="dk1"/>
              </a:solidFill>
            </a:endParaRPr>
          </a:p>
          <a:p>
            <a:pPr marL="285750" lvl="0" indent="-209550" algn="l" rtl="0">
              <a:lnSpc>
                <a:spcPct val="100000"/>
              </a:lnSpc>
              <a:spcBef>
                <a:spcPts val="0"/>
              </a:spcBef>
              <a:spcAft>
                <a:spcPts val="0"/>
              </a:spcAft>
              <a:buClr>
                <a:schemeClr val="dk1"/>
              </a:buClr>
              <a:buSzPts val="1000"/>
              <a:buFont typeface="Arial"/>
              <a:buNone/>
            </a:pPr>
            <a:endParaRPr sz="1000" dirty="0">
              <a:solidFill>
                <a:schemeClr val="dk1"/>
              </a:solidFill>
            </a:endParaRPr>
          </a:p>
          <a:p>
            <a:pPr marL="285750" lvl="0" indent="-273050" algn="l" rtl="0">
              <a:lnSpc>
                <a:spcPct val="100000"/>
              </a:lnSpc>
              <a:spcBef>
                <a:spcPts val="0"/>
              </a:spcBef>
              <a:spcAft>
                <a:spcPts val="0"/>
              </a:spcAft>
              <a:buClr>
                <a:schemeClr val="dk1"/>
              </a:buClr>
              <a:buSzPts val="1000"/>
              <a:buChar char="•"/>
            </a:pPr>
            <a:r>
              <a:rPr lang="en-US" sz="1000" b="1" dirty="0" err="1">
                <a:solidFill>
                  <a:schemeClr val="dk1"/>
                </a:solidFill>
              </a:rPr>
              <a:t>Vulnérabilité</a:t>
            </a:r>
            <a:r>
              <a:rPr lang="en-US" sz="1000" b="1" dirty="0">
                <a:solidFill>
                  <a:schemeClr val="dk1"/>
                </a:solidFill>
              </a:rPr>
              <a:t> </a:t>
            </a:r>
            <a:r>
              <a:rPr lang="en-US" sz="1000" dirty="0">
                <a:solidFill>
                  <a:schemeClr val="dk1"/>
                </a:solidFill>
              </a:rPr>
              <a:t>: </a:t>
            </a:r>
            <a:r>
              <a:rPr lang="en-US" sz="1000" dirty="0" err="1">
                <a:solidFill>
                  <a:schemeClr val="dk1"/>
                </a:solidFill>
              </a:rPr>
              <a:t>Probabilité</a:t>
            </a:r>
            <a:r>
              <a:rPr lang="en-US" sz="1000" dirty="0">
                <a:solidFill>
                  <a:schemeClr val="dk1"/>
                </a:solidFill>
              </a:rPr>
              <a:t> d'être </a:t>
            </a:r>
            <a:r>
              <a:rPr lang="en-US" sz="1000" dirty="0" err="1">
                <a:solidFill>
                  <a:schemeClr val="dk1"/>
                </a:solidFill>
              </a:rPr>
              <a:t>affecté</a:t>
            </a:r>
            <a:r>
              <a:rPr lang="en-US" sz="1000" dirty="0">
                <a:solidFill>
                  <a:schemeClr val="dk1"/>
                </a:solidFill>
              </a:rPr>
              <a:t> </a:t>
            </a:r>
            <a:r>
              <a:rPr lang="en-US" sz="1000" dirty="0" err="1">
                <a:solidFill>
                  <a:schemeClr val="dk1"/>
                </a:solidFill>
              </a:rPr>
              <a:t>négativement</a:t>
            </a:r>
            <a:r>
              <a:rPr lang="en-US" sz="1000" dirty="0">
                <a:solidFill>
                  <a:schemeClr val="dk1"/>
                </a:solidFill>
              </a:rPr>
              <a:t>, </a:t>
            </a:r>
            <a:r>
              <a:rPr lang="en-US" sz="1000" dirty="0" err="1">
                <a:solidFill>
                  <a:schemeClr val="dk1"/>
                </a:solidFill>
              </a:rPr>
              <a:t>influencée</a:t>
            </a:r>
            <a:r>
              <a:rPr lang="en-US" sz="1000" dirty="0">
                <a:solidFill>
                  <a:schemeClr val="dk1"/>
                </a:solidFill>
              </a:rPr>
              <a:t> par des </a:t>
            </a:r>
            <a:r>
              <a:rPr lang="en-US" sz="1000" dirty="0" err="1">
                <a:solidFill>
                  <a:schemeClr val="dk1"/>
                </a:solidFill>
              </a:rPr>
              <a:t>facteurs</a:t>
            </a:r>
            <a:r>
              <a:rPr lang="en-US" sz="1000" dirty="0">
                <a:solidFill>
                  <a:schemeClr val="dk1"/>
                </a:solidFill>
              </a:rPr>
              <a:t> </a:t>
            </a:r>
            <a:r>
              <a:rPr lang="en-US" sz="1000" dirty="0" err="1">
                <a:solidFill>
                  <a:schemeClr val="dk1"/>
                </a:solidFill>
              </a:rPr>
              <a:t>tels</a:t>
            </a:r>
            <a:r>
              <a:rPr lang="en-US" sz="1000" dirty="0">
                <a:solidFill>
                  <a:schemeClr val="dk1"/>
                </a:solidFill>
              </a:rPr>
              <a:t> que la situation </a:t>
            </a:r>
            <a:r>
              <a:rPr lang="en-US" sz="1000" dirty="0" err="1">
                <a:solidFill>
                  <a:schemeClr val="dk1"/>
                </a:solidFill>
              </a:rPr>
              <a:t>économique</a:t>
            </a:r>
            <a:r>
              <a:rPr lang="en-US" sz="1000" dirty="0">
                <a:solidFill>
                  <a:schemeClr val="dk1"/>
                </a:solidFill>
              </a:rPr>
              <a:t>, </a:t>
            </a:r>
            <a:r>
              <a:rPr lang="en-US" sz="1000" dirty="0" err="1">
                <a:solidFill>
                  <a:schemeClr val="dk1"/>
                </a:solidFill>
              </a:rPr>
              <a:t>l'accès</a:t>
            </a:r>
            <a:r>
              <a:rPr lang="en-US" sz="1000" dirty="0">
                <a:solidFill>
                  <a:schemeClr val="dk1"/>
                </a:solidFill>
              </a:rPr>
              <a:t> aux </a:t>
            </a:r>
            <a:r>
              <a:rPr lang="en-US" sz="1000" dirty="0" err="1">
                <a:solidFill>
                  <a:schemeClr val="dk1"/>
                </a:solidFill>
              </a:rPr>
              <a:t>ressources</a:t>
            </a:r>
            <a:r>
              <a:rPr lang="en-US" sz="1000" dirty="0">
                <a:solidFill>
                  <a:schemeClr val="dk1"/>
                </a:solidFill>
              </a:rPr>
              <a:t>, la </a:t>
            </a:r>
            <a:r>
              <a:rPr lang="en-US" sz="1000" dirty="0" err="1">
                <a:solidFill>
                  <a:schemeClr val="dk1"/>
                </a:solidFill>
              </a:rPr>
              <a:t>qualité</a:t>
            </a:r>
            <a:r>
              <a:rPr lang="en-US" sz="1000" dirty="0">
                <a:solidFill>
                  <a:schemeClr val="dk1"/>
                </a:solidFill>
              </a:rPr>
              <a:t> des infrastructures, la </a:t>
            </a:r>
            <a:r>
              <a:rPr lang="en-US" sz="1000" dirty="0" err="1">
                <a:solidFill>
                  <a:schemeClr val="dk1"/>
                </a:solidFill>
              </a:rPr>
              <a:t>gouvernance</a:t>
            </a:r>
            <a:r>
              <a:rPr lang="en-US" sz="1000" dirty="0">
                <a:solidFill>
                  <a:schemeClr val="dk1"/>
                </a:solidFill>
              </a:rPr>
              <a:t> et la </a:t>
            </a:r>
            <a:r>
              <a:rPr lang="en-US" sz="1000" dirty="0" err="1">
                <a:solidFill>
                  <a:schemeClr val="dk1"/>
                </a:solidFill>
              </a:rPr>
              <a:t>capacité</a:t>
            </a:r>
            <a:r>
              <a:rPr lang="en-US" sz="1000" dirty="0">
                <a:solidFill>
                  <a:schemeClr val="dk1"/>
                </a:solidFill>
              </a:rPr>
              <a:t> à </a:t>
            </a:r>
            <a:r>
              <a:rPr lang="en-US" sz="1000" dirty="0" err="1">
                <a:solidFill>
                  <a:schemeClr val="dk1"/>
                </a:solidFill>
              </a:rPr>
              <a:t>s'adapter</a:t>
            </a:r>
            <a:r>
              <a:rPr lang="en-US" sz="1000" dirty="0">
                <a:solidFill>
                  <a:schemeClr val="dk1"/>
                </a:solidFill>
              </a:rPr>
              <a:t> aux </a:t>
            </a:r>
            <a:r>
              <a:rPr lang="en-US" sz="1000" dirty="0" err="1">
                <a:solidFill>
                  <a:schemeClr val="dk1"/>
                </a:solidFill>
              </a:rPr>
              <a:t>changements</a:t>
            </a:r>
            <a:r>
              <a:rPr lang="en-US" sz="1000" dirty="0">
                <a:solidFill>
                  <a:schemeClr val="dk1"/>
                </a:solidFill>
              </a:rPr>
              <a:t>. La </a:t>
            </a:r>
            <a:r>
              <a:rPr lang="en-US" sz="1000" dirty="0" err="1">
                <a:solidFill>
                  <a:schemeClr val="dk1"/>
                </a:solidFill>
              </a:rPr>
              <a:t>vulnérabilité</a:t>
            </a:r>
            <a:r>
              <a:rPr lang="en-US" sz="1000" dirty="0">
                <a:solidFill>
                  <a:schemeClr val="dk1"/>
                </a:solidFill>
              </a:rPr>
              <a:t> se compose de </a:t>
            </a:r>
            <a:r>
              <a:rPr lang="en-US" sz="1000" b="1" i="1" dirty="0">
                <a:solidFill>
                  <a:schemeClr val="dk1"/>
                </a:solidFill>
              </a:rPr>
              <a:t>la </a:t>
            </a:r>
            <a:r>
              <a:rPr lang="en-US" sz="1000" b="1" i="1" dirty="0" err="1">
                <a:solidFill>
                  <a:schemeClr val="dk1"/>
                </a:solidFill>
              </a:rPr>
              <a:t>sensibilité</a:t>
            </a:r>
            <a:r>
              <a:rPr lang="en-US" sz="1000" b="1" i="1" dirty="0">
                <a:solidFill>
                  <a:schemeClr val="dk1"/>
                </a:solidFill>
              </a:rPr>
              <a:t> </a:t>
            </a:r>
            <a:r>
              <a:rPr lang="en-US" sz="1000" dirty="0">
                <a:solidFill>
                  <a:schemeClr val="dk1"/>
                </a:solidFill>
              </a:rPr>
              <a:t>et de </a:t>
            </a:r>
            <a:r>
              <a:rPr lang="en-US" sz="1000" b="1" i="1" dirty="0">
                <a:solidFill>
                  <a:schemeClr val="dk1"/>
                </a:solidFill>
              </a:rPr>
              <a:t>la </a:t>
            </a:r>
            <a:r>
              <a:rPr lang="en-US" sz="1000" b="1" i="1" dirty="0" err="1">
                <a:solidFill>
                  <a:schemeClr val="dk1"/>
                </a:solidFill>
              </a:rPr>
              <a:t>capacité</a:t>
            </a:r>
            <a:r>
              <a:rPr lang="en-US" sz="1000" b="1" i="1" dirty="0">
                <a:solidFill>
                  <a:schemeClr val="dk1"/>
                </a:solidFill>
              </a:rPr>
              <a:t> </a:t>
            </a:r>
            <a:r>
              <a:rPr lang="en-US" sz="1000" b="1" i="1" dirty="0" err="1">
                <a:solidFill>
                  <a:schemeClr val="dk1"/>
                </a:solidFill>
              </a:rPr>
              <a:t>d'adaptation</a:t>
            </a:r>
            <a:r>
              <a:rPr lang="en-US" sz="1000" dirty="0">
                <a:solidFill>
                  <a:schemeClr val="dk1"/>
                </a:solidFill>
              </a:rPr>
              <a:t>. La </a:t>
            </a:r>
            <a:r>
              <a:rPr lang="en-US" sz="1000" dirty="0" err="1">
                <a:solidFill>
                  <a:schemeClr val="dk1"/>
                </a:solidFill>
              </a:rPr>
              <a:t>sensibilité</a:t>
            </a:r>
            <a:r>
              <a:rPr lang="en-US" sz="1000" dirty="0">
                <a:solidFill>
                  <a:schemeClr val="dk1"/>
                </a:solidFill>
              </a:rPr>
              <a:t> </a:t>
            </a:r>
            <a:r>
              <a:rPr lang="en-US" sz="1000" dirty="0" err="1">
                <a:solidFill>
                  <a:schemeClr val="dk1"/>
                </a:solidFill>
              </a:rPr>
              <a:t>est</a:t>
            </a:r>
            <a:r>
              <a:rPr lang="en-US" sz="1000" dirty="0">
                <a:solidFill>
                  <a:schemeClr val="dk1"/>
                </a:solidFill>
              </a:rPr>
              <a:t> le </a:t>
            </a:r>
            <a:r>
              <a:rPr lang="en-US" sz="1000" dirty="0" err="1">
                <a:solidFill>
                  <a:schemeClr val="dk1"/>
                </a:solidFill>
              </a:rPr>
              <a:t>degré</a:t>
            </a:r>
            <a:r>
              <a:rPr lang="en-US" sz="1000" dirty="0">
                <a:solidFill>
                  <a:schemeClr val="dk1"/>
                </a:solidFill>
              </a:rPr>
              <a:t> </a:t>
            </a:r>
            <a:r>
              <a:rPr lang="en-US" sz="1000" dirty="0" err="1">
                <a:solidFill>
                  <a:schemeClr val="dk1"/>
                </a:solidFill>
              </a:rPr>
              <a:t>auquel</a:t>
            </a:r>
            <a:r>
              <a:rPr lang="en-US" sz="1000" dirty="0">
                <a:solidFill>
                  <a:schemeClr val="dk1"/>
                </a:solidFill>
              </a:rPr>
              <a:t> les </a:t>
            </a:r>
            <a:r>
              <a:rPr lang="en-US" sz="1000" dirty="0" err="1">
                <a:solidFill>
                  <a:schemeClr val="dk1"/>
                </a:solidFill>
              </a:rPr>
              <a:t>personnes</a:t>
            </a:r>
            <a:r>
              <a:rPr lang="en-US" sz="1000" dirty="0">
                <a:solidFill>
                  <a:schemeClr val="dk1"/>
                </a:solidFill>
              </a:rPr>
              <a:t> et les </a:t>
            </a:r>
            <a:r>
              <a:rPr lang="en-US" sz="1000" dirty="0" err="1">
                <a:solidFill>
                  <a:schemeClr val="dk1"/>
                </a:solidFill>
              </a:rPr>
              <a:t>écosystèmes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affectés</a:t>
            </a:r>
            <a:r>
              <a:rPr lang="en-US" sz="1000" dirty="0">
                <a:solidFill>
                  <a:schemeClr val="dk1"/>
                </a:solidFill>
              </a:rPr>
              <a:t> par le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La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 des </a:t>
            </a:r>
            <a:r>
              <a:rPr lang="en-US" sz="1000" dirty="0" err="1">
                <a:solidFill>
                  <a:schemeClr val="dk1"/>
                </a:solidFill>
              </a:rPr>
              <a:t>systèmes</a:t>
            </a:r>
            <a:r>
              <a:rPr lang="en-US" sz="1000" dirty="0">
                <a:solidFill>
                  <a:schemeClr val="dk1"/>
                </a:solidFill>
              </a:rPr>
              <a:t> </a:t>
            </a:r>
            <a:r>
              <a:rPr lang="en-US" sz="1000" dirty="0" err="1">
                <a:solidFill>
                  <a:schemeClr val="dk1"/>
                </a:solidFill>
              </a:rPr>
              <a:t>humains</a:t>
            </a:r>
            <a:r>
              <a:rPr lang="en-US" sz="1000" dirty="0">
                <a:solidFill>
                  <a:schemeClr val="dk1"/>
                </a:solidFill>
              </a:rPr>
              <a:t> et </a:t>
            </a:r>
            <a:r>
              <a:rPr lang="en-US" sz="1000" dirty="0" err="1">
                <a:solidFill>
                  <a:schemeClr val="dk1"/>
                </a:solidFill>
              </a:rPr>
              <a:t>naturels</a:t>
            </a:r>
            <a:r>
              <a:rPr lang="en-US" sz="1000" dirty="0">
                <a:solidFill>
                  <a:schemeClr val="dk1"/>
                </a:solidFill>
              </a:rPr>
              <a:t> repose sur </a:t>
            </a:r>
            <a:r>
              <a:rPr lang="en-US" sz="1000" dirty="0" err="1">
                <a:solidFill>
                  <a:schemeClr val="dk1"/>
                </a:solidFill>
              </a:rPr>
              <a:t>leur</a:t>
            </a:r>
            <a:r>
              <a:rPr lang="en-US" sz="1000" dirty="0">
                <a:solidFill>
                  <a:schemeClr val="dk1"/>
                </a:solidFill>
              </a:rPr>
              <a:t> </a:t>
            </a:r>
            <a:r>
              <a:rPr lang="en-US" sz="1000" dirty="0" err="1">
                <a:solidFill>
                  <a:schemeClr val="dk1"/>
                </a:solidFill>
              </a:rPr>
              <a:t>potentiel</a:t>
            </a:r>
            <a:r>
              <a:rPr lang="en-US" sz="1000" dirty="0">
                <a:solidFill>
                  <a:schemeClr val="dk1"/>
                </a:solidFill>
              </a:rPr>
              <a:t> à </a:t>
            </a:r>
            <a:r>
              <a:rPr lang="en-US" sz="1000" dirty="0" err="1">
                <a:solidFill>
                  <a:schemeClr val="dk1"/>
                </a:solidFill>
              </a:rPr>
              <a:t>réagir</a:t>
            </a:r>
            <a:r>
              <a:rPr lang="en-US" sz="1000" dirty="0">
                <a:solidFill>
                  <a:schemeClr val="dk1"/>
                </a:solidFill>
              </a:rPr>
              <a:t> et/</a:t>
            </a:r>
            <a:r>
              <a:rPr lang="en-US" sz="1000" dirty="0" err="1">
                <a:solidFill>
                  <a:schemeClr val="dk1"/>
                </a:solidFill>
              </a:rPr>
              <a:t>ou</a:t>
            </a:r>
            <a:r>
              <a:rPr lang="en-US" sz="1000" dirty="0">
                <a:solidFill>
                  <a:schemeClr val="dk1"/>
                </a:solidFill>
              </a:rPr>
              <a:t> à </a:t>
            </a:r>
            <a:r>
              <a:rPr lang="en-US" sz="1000" dirty="0" err="1">
                <a:solidFill>
                  <a:schemeClr val="dk1"/>
                </a:solidFill>
              </a:rPr>
              <a:t>s'adapter</a:t>
            </a:r>
            <a:r>
              <a:rPr lang="en-US" sz="1000" dirty="0">
                <a:solidFill>
                  <a:schemeClr val="dk1"/>
                </a:solidFill>
              </a:rPr>
              <a:t> aux </a:t>
            </a:r>
            <a:r>
              <a:rPr lang="en-US" sz="1000" dirty="0" err="1">
                <a:solidFill>
                  <a:schemeClr val="dk1"/>
                </a:solidFill>
              </a:rPr>
              <a:t>effets</a:t>
            </a:r>
            <a:r>
              <a:rPr lang="en-US" sz="1000" dirty="0">
                <a:solidFill>
                  <a:schemeClr val="dk1"/>
                </a:solidFill>
              </a:rPr>
              <a:t>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ou</a:t>
            </a:r>
            <a:r>
              <a:rPr lang="en-US" sz="1000" dirty="0">
                <a:solidFill>
                  <a:schemeClr val="dk1"/>
                </a:solidFill>
              </a:rPr>
              <a:t> à </a:t>
            </a:r>
            <a:r>
              <a:rPr lang="en-US" sz="1000" dirty="0" err="1">
                <a:solidFill>
                  <a:schemeClr val="dk1"/>
                </a:solidFill>
              </a:rPr>
              <a:t>tirer</a:t>
            </a:r>
            <a:r>
              <a:rPr lang="en-US" sz="1000" dirty="0">
                <a:solidFill>
                  <a:schemeClr val="dk1"/>
                </a:solidFill>
              </a:rPr>
              <a:t> parti des </a:t>
            </a:r>
            <a:r>
              <a:rPr lang="en-US" sz="1000" dirty="0" err="1">
                <a:solidFill>
                  <a:schemeClr val="dk1"/>
                </a:solidFill>
              </a:rPr>
              <a:t>opportunités</a:t>
            </a:r>
            <a:r>
              <a:rPr lang="en-US" sz="1000" dirty="0">
                <a:solidFill>
                  <a:schemeClr val="dk1"/>
                </a:solidFill>
              </a:rPr>
              <a:t> qui </a:t>
            </a:r>
            <a:r>
              <a:rPr lang="en-US" sz="1000" dirty="0" err="1">
                <a:solidFill>
                  <a:schemeClr val="dk1"/>
                </a:solidFill>
              </a:rPr>
              <a:t>peuvent</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découler</a:t>
            </a:r>
            <a:r>
              <a:rPr lang="en-US" sz="1000" dirty="0">
                <a:solidFill>
                  <a:schemeClr val="dk1"/>
                </a:solidFill>
              </a:rPr>
              <a:t>. </a:t>
            </a:r>
            <a:endParaRPr sz="1000" dirty="0"/>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err="1">
                <a:solidFill>
                  <a:schemeClr val="dk1"/>
                </a:solidFill>
              </a:rPr>
              <a:t>Références</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hlinkClick r:id="rId3"/>
              </a:rPr>
              <a:t>https://climate-adapt.eea.europa.eu/en/knowledge/tools/adaptation-support-tool/step-2-1 </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hlinkClick r:id="rId4"/>
              </a:rPr>
              <a:t>https://www.c40knowledgehub.org/s/article/Rapid-Climate-Change-Risk-Assessment-Module?language=en_US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hlinkClick r:id="rId5"/>
              </a:rPr>
              <a:t>https://www.c40knowledgehub.org/s/article/Climate-Change-Risk-Assessment-Guidance?language=en_US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Noto Sans Symbols"/>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Noto Sans Symbols"/>
              <a:buNone/>
            </a:pPr>
            <a:r>
              <a:rPr lang="en-US" sz="1000" u="sng" dirty="0">
                <a:solidFill>
                  <a:schemeClr val="hlink"/>
                </a:solidFill>
                <a:hlinkClick r:id="rId6"/>
              </a:rPr>
              <a:t>https://iclei.org/activity/climate-vulnerability-assessment/</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a:extLst>
            <a:ext uri="{FF2B5EF4-FFF2-40B4-BE49-F238E27FC236}">
              <a16:creationId xmlns:a16="http://schemas.microsoft.com/office/drawing/2014/main" id="{C450B2FE-EE63-21D0-87C8-7207947146E4}"/>
            </a:ext>
          </a:extLst>
        </p:cNvPr>
        <p:cNvGrpSpPr/>
        <p:nvPr/>
      </p:nvGrpSpPr>
      <p:grpSpPr>
        <a:xfrm>
          <a:off x="0" y="0"/>
          <a:ext cx="0" cy="0"/>
          <a:chOff x="0" y="0"/>
          <a:chExt cx="0" cy="0"/>
        </a:xfrm>
      </p:grpSpPr>
      <p:sp>
        <p:nvSpPr>
          <p:cNvPr id="463" name="Google Shape;463;p48:notes">
            <a:extLst>
              <a:ext uri="{FF2B5EF4-FFF2-40B4-BE49-F238E27FC236}">
                <a16:creationId xmlns:a16="http://schemas.microsoft.com/office/drawing/2014/main" id="{7764D586-257E-600E-E98E-A181054C938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a:extLst>
              <a:ext uri="{FF2B5EF4-FFF2-40B4-BE49-F238E27FC236}">
                <a16:creationId xmlns:a16="http://schemas.microsoft.com/office/drawing/2014/main" id="{733B4BAC-2B9D-5F1F-602A-D62710905B5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Roboto"/>
              <a:buNone/>
            </a:pPr>
            <a:r>
              <a:rPr lang="en-US" sz="1000" b="1">
                <a:solidFill>
                  <a:schemeClr val="dk1"/>
                </a:solidFill>
              </a:rPr>
              <a:t>Notes du formateur :</a:t>
            </a:r>
            <a:endParaRPr sz="1000" b="1">
              <a:solidFill>
                <a:schemeClr val="dk1"/>
              </a:solidFill>
            </a:endParaRPr>
          </a:p>
          <a:p>
            <a:pPr marL="0" lvl="0" indent="0" algn="l" rtl="0">
              <a:lnSpc>
                <a:spcPct val="100000"/>
              </a:lnSpc>
              <a:spcBef>
                <a:spcPts val="0"/>
              </a:spcBef>
              <a:spcAft>
                <a:spcPts val="0"/>
              </a:spcAft>
              <a:buClr>
                <a:schemeClr val="dk1"/>
              </a:buClr>
              <a:buSzPts val="1200"/>
              <a:buFont typeface="Roboto"/>
              <a:buNone/>
            </a:pPr>
            <a:endParaRPr sz="1000" b="1">
              <a:solidFill>
                <a:schemeClr val="dk1"/>
              </a:solidFill>
            </a:endParaRPr>
          </a:p>
          <a:p>
            <a:pPr marL="0" lvl="0" indent="0" algn="l" rtl="0">
              <a:lnSpc>
                <a:spcPct val="100000"/>
              </a:lnSpc>
              <a:spcBef>
                <a:spcPts val="0"/>
              </a:spcBef>
              <a:spcAft>
                <a:spcPts val="0"/>
              </a:spcAft>
              <a:buSzPts val="1100"/>
              <a:buNone/>
            </a:pPr>
            <a:r>
              <a:rPr lang="en-GB" sz="1000"/>
              <a:t>Cette vidéo fournit davantage d'informations sur les risques : https://www.youtube.com/watch?v=7XB4xOHNEPc – elle n'est pas intégrée et doit être ouverte dans un navigateur séparé.</a:t>
            </a:r>
            <a:endParaRPr sz="1000"/>
          </a:p>
        </p:txBody>
      </p:sp>
    </p:spTree>
    <p:extLst>
      <p:ext uri="{BB962C8B-B14F-4D97-AF65-F5344CB8AC3E}">
        <p14:creationId xmlns:p14="http://schemas.microsoft.com/office/powerpoint/2010/main" val="17129217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DCE86-F0F3-6657-7148-D8DF498D6F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7C2DA6-00EA-D686-CCAB-E543A17E2A5D}"/>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8D843F09-623D-4358-998C-6A433F2833A8}"/>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évaluations</a:t>
            </a:r>
            <a:r>
              <a:rPr lang="en-GB" sz="1200" b="1" i="0" u="none" strike="noStrike" cap="none" dirty="0">
                <a:solidFill>
                  <a:schemeClr val="dk1"/>
                </a:solidFill>
                <a:effectLst/>
                <a:latin typeface="Arial"/>
                <a:ea typeface="Arial"/>
                <a:cs typeface="Arial"/>
                <a:sym typeface="Arial"/>
              </a:rPr>
              <a:t> des </a:t>
            </a:r>
            <a:r>
              <a:rPr lang="en-GB" sz="1200" b="1" i="0" u="none" strike="noStrike" cap="none" dirty="0" err="1">
                <a:solidFill>
                  <a:schemeClr val="dk1"/>
                </a:solidFill>
                <a:effectLst/>
                <a:latin typeface="Arial"/>
                <a:ea typeface="Arial"/>
                <a:cs typeface="Arial"/>
                <a:sym typeface="Arial"/>
              </a:rPr>
              <a:t>risques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jouent</a:t>
            </a:r>
            <a:r>
              <a:rPr lang="en-GB" sz="1200" b="1" i="0" u="none" strike="noStrike" cap="none" dirty="0">
                <a:solidFill>
                  <a:schemeClr val="dk1"/>
                </a:solidFill>
                <a:effectLst/>
                <a:latin typeface="Arial"/>
                <a:ea typeface="Arial"/>
                <a:cs typeface="Arial"/>
                <a:sym typeface="Arial"/>
              </a:rPr>
              <a:t> un </a:t>
            </a:r>
            <a:r>
              <a:rPr lang="en-GB" sz="1200" b="1" i="0" u="none" strike="noStrike" cap="none" dirty="0" err="1">
                <a:solidFill>
                  <a:schemeClr val="dk1"/>
                </a:solidFill>
                <a:effectLst/>
                <a:latin typeface="Arial"/>
                <a:ea typeface="Arial"/>
                <a:cs typeface="Arial"/>
                <a:sym typeface="Arial"/>
              </a:rPr>
              <a:t>rôle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essentiel</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dans la gestion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identifiant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vulnérabilités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aléas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orientant</a:t>
            </a:r>
            <a:r>
              <a:rPr lang="en-GB" sz="1200" b="0" i="0" u="none" strike="noStrike" cap="none" dirty="0">
                <a:solidFill>
                  <a:schemeClr val="dk1"/>
                </a:solidFill>
                <a:effectLst/>
                <a:latin typeface="Arial"/>
                <a:ea typeface="Arial"/>
                <a:cs typeface="Arial"/>
                <a:sym typeface="Arial"/>
              </a:rPr>
              <a:t> les interventions </a:t>
            </a:r>
            <a:r>
              <a:rPr lang="en-GB" sz="1200" b="0" i="0" u="none" strike="noStrike" cap="none" dirty="0" err="1">
                <a:solidFill>
                  <a:schemeClr val="dk1"/>
                </a:solidFill>
                <a:effectLst/>
                <a:latin typeface="Arial"/>
                <a:ea typeface="Arial"/>
                <a:cs typeface="Arial"/>
                <a:sym typeface="Arial"/>
              </a:rPr>
              <a:t>ciblées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 Groupe </a:t>
            </a:r>
            <a:r>
              <a:rPr lang="en-GB" sz="1200" b="0" i="0" u="none" strike="noStrike" cap="none" dirty="0" err="1">
                <a:solidFill>
                  <a:schemeClr val="dk1"/>
                </a:solidFill>
                <a:effectLst/>
                <a:latin typeface="Arial"/>
                <a:ea typeface="Arial"/>
                <a:cs typeface="Arial"/>
                <a:sym typeface="Arial"/>
              </a:rPr>
              <a:t>d'experts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intergouvernemental</a:t>
            </a:r>
            <a:r>
              <a:rPr lang="en-GB" sz="1200" b="0" i="0" u="none" strike="noStrike" cap="none" dirty="0">
                <a:solidFill>
                  <a:schemeClr val="dk1"/>
                </a:solidFill>
                <a:effectLst/>
                <a:latin typeface="Arial"/>
                <a:ea typeface="Arial"/>
                <a:cs typeface="Arial"/>
                <a:sym typeface="Arial"/>
              </a:rPr>
              <a:t> sur </a:t>
            </a:r>
            <a:r>
              <a:rPr lang="en-GB" sz="1200" b="0" i="0" u="none" strike="noStrike" cap="none" dirty="0" err="1">
                <a:solidFill>
                  <a:schemeClr val="dk1"/>
                </a:solidFill>
                <a:effectLst/>
                <a:latin typeface="Arial"/>
                <a:ea typeface="Arial"/>
                <a:cs typeface="Arial"/>
                <a:sym typeface="Arial"/>
              </a:rPr>
              <a:t>l'évolution</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(GIEC) a mis au point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formule</a:t>
            </a:r>
            <a:r>
              <a:rPr lang="en-GB" sz="1200" b="0" i="0" u="none" strike="noStrike" cap="none" dirty="0">
                <a:solidFill>
                  <a:schemeClr val="dk1"/>
                </a:solidFill>
                <a:effectLst/>
                <a:latin typeface="Arial"/>
                <a:ea typeface="Arial"/>
                <a:cs typeface="Arial"/>
                <a:sym typeface="Arial"/>
              </a:rPr>
              <a:t> simple, </a:t>
            </a:r>
            <a:r>
              <a:rPr lang="en-GB" sz="1200" b="0" i="0" u="none" strike="noStrike" cap="none" dirty="0" err="1">
                <a:solidFill>
                  <a:schemeClr val="dk1"/>
                </a:solidFill>
                <a:effectLst/>
                <a:latin typeface="Arial"/>
                <a:ea typeface="Arial"/>
                <a:cs typeface="Arial"/>
                <a:sym typeface="Arial"/>
              </a:rPr>
              <a:t>illustrée</a:t>
            </a:r>
            <a:r>
              <a:rPr lang="en-GB" sz="1200" b="0" i="0" u="none" strike="noStrike" cap="none" dirty="0">
                <a:solidFill>
                  <a:schemeClr val="dk1"/>
                </a:solidFill>
                <a:effectLst/>
                <a:latin typeface="Arial"/>
                <a:ea typeface="Arial"/>
                <a:cs typeface="Arial"/>
                <a:sym typeface="Arial"/>
              </a:rPr>
              <a:t> ci-dessous, qui </a:t>
            </a:r>
            <a:r>
              <a:rPr lang="en-GB" sz="1200" b="0" i="0" u="none" strike="noStrike" cap="none" dirty="0" err="1">
                <a:solidFill>
                  <a:schemeClr val="dk1"/>
                </a:solidFill>
                <a:effectLst/>
                <a:latin typeface="Arial"/>
                <a:ea typeface="Arial"/>
                <a:cs typeface="Arial"/>
                <a:sym typeface="Arial"/>
              </a:rPr>
              <a:t>permet</a:t>
            </a:r>
            <a:r>
              <a:rPr lang="en-GB" sz="1200" b="0" i="0" u="none" strike="noStrike" cap="none" dirty="0">
                <a:solidFill>
                  <a:schemeClr val="dk1"/>
                </a:solidFill>
                <a:effectLst/>
                <a:latin typeface="Arial"/>
                <a:ea typeface="Arial"/>
                <a:cs typeface="Arial"/>
                <a:sym typeface="Arial"/>
              </a:rPr>
              <a:t> de quantifier le </a:t>
            </a:r>
            <a:r>
              <a:rPr lang="en-GB" sz="1200" b="0" i="0" u="none" strike="noStrike" cap="none" dirty="0" err="1">
                <a:solidFill>
                  <a:schemeClr val="dk1"/>
                </a:solidFill>
                <a:effectLst/>
                <a:latin typeface="Arial"/>
                <a:ea typeface="Arial"/>
                <a:cs typeface="Arial"/>
                <a:sym typeface="Arial"/>
              </a:rPr>
              <a:t>risque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l'aide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notation numérique (de 1 à 3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5).</a:t>
            </a: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ea typeface="Arial"/>
                <a:cs typeface="Arial"/>
                <a:sym typeface="Arial"/>
              </a:rPr>
              <a:t>La </a:t>
            </a:r>
            <a:r>
              <a:rPr lang="en-GB" sz="1200" b="0" i="0" u="none" strike="noStrike" cap="none" dirty="0" err="1">
                <a:solidFill>
                  <a:schemeClr val="dk1"/>
                </a:solidFill>
                <a:effectLst/>
                <a:latin typeface="Arial"/>
                <a:ea typeface="Arial"/>
                <a:cs typeface="Arial"/>
                <a:sym typeface="Arial"/>
              </a:rPr>
              <a:t>vulnérabilité</a:t>
            </a:r>
            <a:r>
              <a:rPr lang="en-GB" sz="1200" b="0" i="0" u="none" strike="noStrike" cap="none" dirty="0">
                <a:solidFill>
                  <a:schemeClr val="dk1"/>
                </a:solidFill>
                <a:effectLst/>
                <a:latin typeface="Arial"/>
                <a:ea typeface="Arial"/>
                <a:cs typeface="Arial"/>
                <a:sym typeface="Arial"/>
              </a:rPr>
              <a:t> aux impacts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est </a:t>
            </a:r>
            <a:r>
              <a:rPr lang="en-GB" sz="1200" b="0" i="0" u="none" strike="noStrike" cap="none" dirty="0" err="1">
                <a:solidFill>
                  <a:schemeClr val="dk1"/>
                </a:solidFill>
                <a:effectLst/>
                <a:latin typeface="Arial"/>
                <a:ea typeface="Arial"/>
                <a:cs typeface="Arial"/>
                <a:sym typeface="Arial"/>
              </a:rPr>
              <a:t>directement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influencée</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l'exposition</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aléas</a:t>
            </a:r>
            <a:r>
              <a:rPr lang="en-GB" sz="1200" b="0" i="0" u="none" strike="noStrike" cap="none" dirty="0">
                <a:solidFill>
                  <a:schemeClr val="dk1"/>
                </a:solidFill>
                <a:effectLst/>
                <a:latin typeface="Arial"/>
                <a:ea typeface="Arial"/>
                <a:cs typeface="Arial"/>
                <a:sym typeface="Arial"/>
              </a:rPr>
              <a:t>. Il est </a:t>
            </a:r>
            <a:r>
              <a:rPr lang="en-GB" sz="1200" b="0" i="0" u="none" strike="noStrike" cap="none" dirty="0" err="1">
                <a:solidFill>
                  <a:schemeClr val="dk1"/>
                </a:solidFill>
                <a:effectLst/>
                <a:latin typeface="Arial"/>
                <a:ea typeface="Arial"/>
                <a:cs typeface="Arial"/>
                <a:sym typeface="Arial"/>
              </a:rPr>
              <a:t>donc</a:t>
            </a:r>
            <a:r>
              <a:rPr lang="en-GB" sz="1200" b="0" i="0" u="none" strike="noStrike" cap="none" dirty="0">
                <a:solidFill>
                  <a:schemeClr val="dk1"/>
                </a:solidFill>
                <a:effectLst/>
                <a:latin typeface="Arial"/>
                <a:ea typeface="Arial"/>
                <a:cs typeface="Arial"/>
                <a:sym typeface="Arial"/>
              </a:rPr>
              <a:t> important de noter </a:t>
            </a:r>
            <a:r>
              <a:rPr lang="en-GB" sz="1200" b="0" i="0" u="none" strike="noStrike" cap="none" dirty="0" err="1">
                <a:solidFill>
                  <a:schemeClr val="dk1"/>
                </a:solidFill>
                <a:effectLst/>
                <a:latin typeface="Arial"/>
                <a:ea typeface="Arial"/>
                <a:cs typeface="Arial"/>
                <a:sym typeface="Arial"/>
              </a:rPr>
              <a:t>que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aléas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interagissent</a:t>
            </a:r>
            <a:r>
              <a:rPr lang="en-GB" sz="1200" b="0" i="0" u="none" strike="noStrike" cap="none" dirty="0">
                <a:solidFill>
                  <a:schemeClr val="dk1"/>
                </a:solidFill>
                <a:effectLst/>
                <a:latin typeface="Arial"/>
                <a:ea typeface="Arial"/>
                <a:cs typeface="Arial"/>
                <a:sym typeface="Arial"/>
              </a:rPr>
              <a:t> avec </a:t>
            </a:r>
            <a:r>
              <a:rPr lang="en-GB" sz="1200" b="0" i="0" u="none" strike="noStrike" cap="none" dirty="0" err="1">
                <a:solidFill>
                  <a:schemeClr val="dk1"/>
                </a:solidFill>
                <a:effectLst/>
                <a:latin typeface="Arial"/>
                <a:ea typeface="Arial"/>
                <a:cs typeface="Arial"/>
                <a:sym typeface="Arial"/>
              </a:rPr>
              <a:t>d'autres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facteurs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sociaux</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souvent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disproportionnés</a:t>
            </a:r>
            <a:r>
              <a:rPr lang="en-GB" sz="1200" b="0" i="0" u="none" strike="noStrike" cap="none" dirty="0">
                <a:solidFill>
                  <a:schemeClr val="dk1"/>
                </a:solidFill>
                <a:effectLst/>
                <a:latin typeface="Arial"/>
                <a:ea typeface="Arial"/>
                <a:cs typeface="Arial"/>
                <a:sym typeface="Arial"/>
              </a:rPr>
              <a:t> sur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même</a:t>
            </a:r>
            <a:r>
              <a:rPr lang="en-GB" sz="1200" b="0" i="0" u="none" strike="noStrike" cap="none" dirty="0">
                <a:solidFill>
                  <a:schemeClr val="dk1"/>
                </a:solidFill>
                <a:effectLst/>
                <a:latin typeface="Arial"/>
                <a:ea typeface="Arial"/>
                <a:cs typeface="Arial"/>
                <a:sym typeface="Arial"/>
              </a:rPr>
              <a:t> menace,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que</a:t>
            </a:r>
            <a:r>
              <a:rPr lang="en-GB" sz="1200" b="0" i="0" u="none" strike="noStrike" cap="none" dirty="0">
                <a:solidFill>
                  <a:schemeClr val="dk1"/>
                </a:solidFill>
                <a:effectLst/>
                <a:latin typeface="Arial"/>
                <a:ea typeface="Arial"/>
                <a:cs typeface="Arial"/>
                <a:sym typeface="Arial"/>
              </a:rPr>
              <a:t> le genre, la race et </a:t>
            </a:r>
            <a:r>
              <a:rPr lang="en-GB" sz="1200" b="0" i="0" u="none" strike="noStrike" cap="none" dirty="0" err="1">
                <a:solidFill>
                  <a:schemeClr val="dk1"/>
                </a:solidFill>
                <a:effectLst/>
                <a:latin typeface="Arial"/>
                <a:ea typeface="Arial"/>
                <a:cs typeface="Arial"/>
                <a:sym typeface="Arial"/>
              </a:rPr>
              <a:t>l'ethnicité</a:t>
            </a:r>
            <a:r>
              <a:rPr lang="en-GB" sz="1200" b="0" i="0" u="none" strike="noStrike" cap="none" dirty="0">
                <a:solidFill>
                  <a:schemeClr val="dk1"/>
                </a:solidFill>
                <a:effectLst/>
                <a:latin typeface="Arial"/>
                <a:ea typeface="Arial"/>
                <a:cs typeface="Arial"/>
                <a:sym typeface="Arial"/>
              </a:rPr>
              <a:t>, et/</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capacités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groupes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individus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disposant</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moins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pouvoir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formel</a:t>
            </a:r>
            <a:r>
              <a:rPr lang="en-GB" sz="1200" b="0" i="0" u="none" strike="noStrike" cap="none" dirty="0">
                <a:solidFill>
                  <a:schemeClr val="dk1"/>
                </a:solidFill>
                <a:effectLst/>
                <a:latin typeface="Arial"/>
                <a:ea typeface="Arial"/>
                <a:cs typeface="Arial"/>
                <a:sym typeface="Arial"/>
              </a:rPr>
              <a:t> (politique, </a:t>
            </a:r>
            <a:r>
              <a:rPr lang="en-GB" sz="1200" b="0" i="0" u="none" strike="noStrike" cap="none" dirty="0" err="1">
                <a:solidFill>
                  <a:schemeClr val="dk1"/>
                </a:solidFill>
                <a:effectLst/>
                <a:latin typeface="Arial"/>
                <a:ea typeface="Arial"/>
                <a:cs typeface="Arial"/>
                <a:sym typeface="Arial"/>
              </a:rPr>
              <a:t>économique</a:t>
            </a:r>
            <a:r>
              <a:rPr lang="en-GB" sz="1200" b="0" i="0" u="none" strike="noStrike" cap="none" dirty="0">
                <a:solidFill>
                  <a:schemeClr val="dk1"/>
                </a:solidFill>
                <a:effectLst/>
                <a:latin typeface="Arial"/>
                <a:ea typeface="Arial"/>
                <a:cs typeface="Arial"/>
                <a:sym typeface="Arial"/>
              </a:rPr>
              <a:t>, social, familial)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susceptibles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subir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de manière plus </a:t>
            </a:r>
            <a:r>
              <a:rPr lang="en-GB" sz="1200" b="0" i="0" u="none" strike="noStrike" cap="none" dirty="0" err="1">
                <a:solidFill>
                  <a:schemeClr val="dk1"/>
                </a:solidFill>
                <a:effectLst/>
                <a:latin typeface="Arial"/>
                <a:ea typeface="Arial"/>
                <a:cs typeface="Arial"/>
                <a:sym typeface="Arial"/>
              </a:rPr>
              <a:t>sévère</a:t>
            </a:r>
            <a:r>
              <a:rPr lang="en-GB" sz="1200" b="0" i="0" u="none" strike="noStrike" cap="none" dirty="0">
                <a:solidFill>
                  <a:schemeClr val="dk1"/>
                </a:solidFill>
                <a:effectLst/>
                <a:latin typeface="Arial"/>
                <a:ea typeface="Arial"/>
                <a:cs typeface="Arial"/>
                <a:sym typeface="Arial"/>
              </a:rPr>
              <a:t>, car les </a:t>
            </a:r>
            <a:r>
              <a:rPr lang="en-GB" sz="1200" b="0" i="0" u="none" strike="noStrike" cap="none" dirty="0" err="1">
                <a:solidFill>
                  <a:schemeClr val="dk1"/>
                </a:solidFill>
                <a:effectLst/>
                <a:latin typeface="Arial"/>
                <a:ea typeface="Arial"/>
                <a:cs typeface="Arial"/>
                <a:sym typeface="Arial"/>
              </a:rPr>
              <a:t>inégalités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existantes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rôles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responsabilités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liés</a:t>
            </a:r>
            <a:r>
              <a:rPr lang="en-GB" sz="1200" b="0" i="0" u="none" strike="noStrike" cap="none" dirty="0">
                <a:solidFill>
                  <a:schemeClr val="dk1"/>
                </a:solidFill>
                <a:effectLst/>
                <a:latin typeface="Arial"/>
                <a:ea typeface="Arial"/>
                <a:cs typeface="Arial"/>
                <a:sym typeface="Arial"/>
              </a:rPr>
              <a:t> au genre, la discrimination </a:t>
            </a:r>
            <a:r>
              <a:rPr lang="en-GB" sz="1200" b="0" i="0" u="none" strike="noStrike" cap="none" dirty="0" err="1">
                <a:solidFill>
                  <a:schemeClr val="dk1"/>
                </a:solidFill>
                <a:effectLst/>
                <a:latin typeface="Arial"/>
                <a:ea typeface="Arial"/>
                <a:cs typeface="Arial"/>
                <a:sym typeface="Arial"/>
              </a:rPr>
              <a:t>sociale</a:t>
            </a:r>
            <a:r>
              <a:rPr lang="en-GB" sz="1200" b="0" i="0" u="none" strike="noStrike" cap="none" dirty="0">
                <a:solidFill>
                  <a:schemeClr val="dk1"/>
                </a:solidFill>
                <a:effectLst/>
                <a:latin typeface="Arial"/>
                <a:ea typeface="Arial"/>
                <a:cs typeface="Arial"/>
                <a:sym typeface="Arial"/>
              </a:rPr>
              <a:t> et politique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déséquilibres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pouvoir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augmentent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vulnérabilité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hlinkClick r:id="rId3" tooltip="WaterAid Programme Guide"/>
              </a:rPr>
              <a:t>Guide du programme WaterAid</a:t>
            </a:r>
            <a:r>
              <a:rPr lang="en-GB" sz="1200" b="0" i="0" u="none" strike="noStrike" cap="none" dirty="0">
                <a:solidFill>
                  <a:schemeClr val="dk1"/>
                </a:solidFill>
                <a:effectLst/>
                <a:latin typeface="Arial"/>
                <a:ea typeface="Arial"/>
                <a:cs typeface="Arial"/>
                <a:sym typeface="Arial"/>
              </a:rPr>
              <a:t>). La session 3 sur le genre et </a:t>
            </a:r>
            <a:r>
              <a:rPr lang="en-GB" sz="1200" b="0" i="0" u="none" strike="noStrike" cap="none" dirty="0" err="1">
                <a:solidFill>
                  <a:schemeClr val="dk1"/>
                </a:solidFill>
                <a:effectLst/>
                <a:latin typeface="Arial"/>
                <a:ea typeface="Arial"/>
                <a:cs typeface="Arial"/>
                <a:sym typeface="Arial"/>
              </a:rPr>
              <a:t>l'inclusion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sociale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aborde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sujet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détail</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Nous </a:t>
            </a:r>
            <a:r>
              <a:rPr lang="en-GB" sz="1200" b="0" i="0" u="none" strike="noStrike" cap="none" dirty="0" err="1">
                <a:solidFill>
                  <a:schemeClr val="dk1"/>
                </a:solidFill>
                <a:effectLst/>
                <a:latin typeface="Arial"/>
                <a:ea typeface="Arial"/>
                <a:cs typeface="Arial"/>
                <a:sym typeface="Arial"/>
              </a:rPr>
              <a:t>aborderons</a:t>
            </a:r>
            <a:r>
              <a:rPr lang="en-GB" sz="1200" b="0" i="0" u="none" strike="noStrike" cap="none" dirty="0">
                <a:solidFill>
                  <a:schemeClr val="dk1"/>
                </a:solidFill>
                <a:effectLst/>
                <a:latin typeface="Arial"/>
                <a:ea typeface="Arial"/>
                <a:cs typeface="Arial"/>
                <a:sym typeface="Arial"/>
              </a:rPr>
              <a:t> la question de la </a:t>
            </a:r>
            <a:r>
              <a:rPr lang="en-GB" sz="1200" b="0" i="0" u="none" strike="noStrike" cap="none" dirty="0" err="1">
                <a:solidFill>
                  <a:schemeClr val="dk1"/>
                </a:solidFill>
                <a:effectLst/>
                <a:latin typeface="Arial"/>
                <a:ea typeface="Arial"/>
                <a:cs typeface="Arial"/>
                <a:sym typeface="Arial"/>
              </a:rPr>
              <a:t>vulnérabilité</a:t>
            </a:r>
            <a:r>
              <a:rPr lang="en-GB" sz="1200" b="0" i="0" u="none" strike="noStrike" cap="none" dirty="0">
                <a:solidFill>
                  <a:schemeClr val="dk1"/>
                </a:solidFill>
                <a:effectLst/>
                <a:latin typeface="Arial"/>
                <a:ea typeface="Arial"/>
                <a:cs typeface="Arial"/>
                <a:sym typeface="Arial"/>
              </a:rPr>
              <a:t> de manière </a:t>
            </a:r>
            <a:r>
              <a:rPr lang="en-GB" sz="1200" b="0" i="0" u="none" strike="noStrike" cap="none" dirty="0" err="1">
                <a:solidFill>
                  <a:schemeClr val="dk1"/>
                </a:solidFill>
                <a:effectLst/>
                <a:latin typeface="Arial"/>
                <a:ea typeface="Arial"/>
                <a:cs typeface="Arial"/>
                <a:sym typeface="Arial"/>
              </a:rPr>
              <a:t>approfondie</a:t>
            </a:r>
            <a:r>
              <a:rPr lang="en-GB" sz="1200" b="0" i="0" u="none" strike="noStrike" cap="none" dirty="0">
                <a:solidFill>
                  <a:schemeClr val="dk1"/>
                </a:solidFill>
                <a:effectLst/>
                <a:latin typeface="Arial"/>
                <a:ea typeface="Arial"/>
                <a:cs typeface="Arial"/>
                <a:sym typeface="Arial"/>
              </a:rPr>
              <a:t> après le déjeuner.</a:t>
            </a:r>
          </a:p>
          <a:p>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évaluations</a:t>
            </a:r>
            <a:r>
              <a:rPr lang="en-GB" sz="1200" b="1" i="0" u="none" strike="noStrike" cap="none" dirty="0">
                <a:solidFill>
                  <a:schemeClr val="dk1"/>
                </a:solidFill>
                <a:effectLst/>
                <a:latin typeface="Arial"/>
                <a:ea typeface="Arial"/>
                <a:cs typeface="Arial"/>
                <a:sym typeface="Arial"/>
              </a:rPr>
              <a:t> des </a:t>
            </a:r>
            <a:r>
              <a:rPr lang="en-GB" sz="1200" b="1" i="0" u="none" strike="noStrike" cap="none" dirty="0" err="1">
                <a:solidFill>
                  <a:schemeClr val="dk1"/>
                </a:solidFill>
                <a:effectLst/>
                <a:latin typeface="Arial"/>
                <a:ea typeface="Arial"/>
                <a:cs typeface="Arial"/>
                <a:sym typeface="Arial"/>
              </a:rPr>
              <a:t>risques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sont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abordées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en</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détail</a:t>
            </a:r>
            <a:r>
              <a:rPr lang="en-GB" sz="1200" b="1" i="0" u="none" strike="noStrike" cap="none" dirty="0">
                <a:solidFill>
                  <a:schemeClr val="dk1"/>
                </a:solidFill>
                <a:effectLst/>
                <a:latin typeface="Arial"/>
                <a:ea typeface="Arial"/>
                <a:cs typeface="Arial"/>
                <a:sym typeface="Arial"/>
              </a:rPr>
              <a:t> dans le module 3.</a:t>
            </a:r>
          </a:p>
          <a:p>
            <a:endParaRPr lang="en-GB" dirty="0"/>
          </a:p>
        </p:txBody>
      </p:sp>
      <p:sp>
        <p:nvSpPr>
          <p:cNvPr id="4" name="Slide Number Placeholder 3">
            <a:extLst>
              <a:ext uri="{FF2B5EF4-FFF2-40B4-BE49-F238E27FC236}">
                <a16:creationId xmlns:a16="http://schemas.microsoft.com/office/drawing/2014/main" id="{52A94DF3-B73D-AE34-F50E-6816A891B26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36453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a:extLst>
            <a:ext uri="{FF2B5EF4-FFF2-40B4-BE49-F238E27FC236}">
              <a16:creationId xmlns:a16="http://schemas.microsoft.com/office/drawing/2014/main" id="{C71EB7D2-C58E-2E05-B971-032CD3B62FFA}"/>
            </a:ext>
          </a:extLst>
        </p:cNvPr>
        <p:cNvGrpSpPr/>
        <p:nvPr/>
      </p:nvGrpSpPr>
      <p:grpSpPr>
        <a:xfrm>
          <a:off x="0" y="0"/>
          <a:ext cx="0" cy="0"/>
          <a:chOff x="0" y="0"/>
          <a:chExt cx="0" cy="0"/>
        </a:xfrm>
      </p:grpSpPr>
      <p:sp>
        <p:nvSpPr>
          <p:cNvPr id="463" name="Google Shape;463;p48:notes">
            <a:extLst>
              <a:ext uri="{FF2B5EF4-FFF2-40B4-BE49-F238E27FC236}">
                <a16:creationId xmlns:a16="http://schemas.microsoft.com/office/drawing/2014/main" id="{FFF804AB-BE02-A96E-60B0-C2B2176516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a:extLst>
              <a:ext uri="{FF2B5EF4-FFF2-40B4-BE49-F238E27FC236}">
                <a16:creationId xmlns:a16="http://schemas.microsoft.com/office/drawing/2014/main" id="{853857A9-FF8A-1BF9-895C-CB18AA6CB2C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r>
              <a:rPr lang="en-GB" sz="1000" b="1" dirty="0"/>
              <a:t>1. </a:t>
            </a:r>
            <a:r>
              <a:rPr lang="en-GB" sz="1000" b="1" dirty="0" err="1"/>
              <a:t>Aléa</a:t>
            </a:r>
            <a:r>
              <a:rPr lang="en-GB" sz="1000" b="1" dirty="0"/>
              <a:t> (</a:t>
            </a:r>
            <a:r>
              <a:rPr lang="en-GB" sz="1000" b="1" dirty="0" err="1"/>
              <a:t>incluant</a:t>
            </a:r>
            <a:r>
              <a:rPr lang="en-GB" sz="1000" b="1" dirty="0"/>
              <a:t> la </a:t>
            </a:r>
            <a:r>
              <a:rPr lang="en-GB" sz="1000" b="1" dirty="0" err="1"/>
              <a:t>probabilité</a:t>
            </a:r>
            <a:r>
              <a:rPr lang="en-GB" sz="1000" b="1" dirty="0"/>
              <a:t> et la </a:t>
            </a:r>
            <a:r>
              <a:rPr lang="en-GB" sz="1000" b="1" dirty="0" err="1"/>
              <a:t>possibilité</a:t>
            </a:r>
            <a:r>
              <a:rPr lang="en-GB" sz="1000" b="1" dirty="0"/>
              <a:t>)</a:t>
            </a:r>
          </a:p>
          <a:p>
            <a:r>
              <a:rPr lang="en-GB" sz="1000" dirty="0"/>
              <a:t>Un </a:t>
            </a:r>
            <a:r>
              <a:rPr lang="en-GB" sz="1000" b="1" dirty="0" err="1"/>
              <a:t>aléa</a:t>
            </a:r>
            <a:r>
              <a:rPr lang="en-GB" sz="1000" b="1" dirty="0"/>
              <a:t> </a:t>
            </a:r>
            <a:r>
              <a:rPr lang="en-GB" sz="1000" dirty="0"/>
              <a:t>est un </a:t>
            </a:r>
            <a:r>
              <a:rPr lang="en-GB" sz="1000" dirty="0" err="1"/>
              <a:t>événement</a:t>
            </a:r>
            <a:r>
              <a:rPr lang="en-GB" sz="1000" dirty="0"/>
              <a:t> </a:t>
            </a:r>
            <a:r>
              <a:rPr lang="en-GB" sz="1000" dirty="0" err="1"/>
              <a:t>potentiellement</a:t>
            </a:r>
            <a:r>
              <a:rPr lang="en-GB" sz="1000" dirty="0"/>
              <a:t> </a:t>
            </a:r>
            <a:r>
              <a:rPr lang="en-GB" sz="1000" dirty="0" err="1"/>
              <a:t>dommageable</a:t>
            </a:r>
            <a:r>
              <a:rPr lang="en-GB" sz="1000" dirty="0"/>
              <a:t>, </a:t>
            </a:r>
            <a:r>
              <a:rPr lang="en-GB" sz="1000" dirty="0" err="1"/>
              <a:t>tel</a:t>
            </a:r>
            <a:r>
              <a:rPr lang="en-GB" sz="1000" dirty="0"/>
              <a:t> </a:t>
            </a:r>
            <a:r>
              <a:rPr lang="en-GB" sz="1000" dirty="0" err="1"/>
              <a:t>qu'une</a:t>
            </a:r>
            <a:r>
              <a:rPr lang="en-GB" sz="1000" dirty="0"/>
              <a:t> </a:t>
            </a:r>
            <a:r>
              <a:rPr lang="en-GB" sz="1000" dirty="0" err="1"/>
              <a:t>inondation</a:t>
            </a:r>
            <a:r>
              <a:rPr lang="en-GB" sz="1000" dirty="0"/>
              <a:t>, </a:t>
            </a:r>
            <a:r>
              <a:rPr lang="en-GB" sz="1000" dirty="0" err="1"/>
              <a:t>une</a:t>
            </a:r>
            <a:r>
              <a:rPr lang="en-GB" sz="1000" dirty="0"/>
              <a:t> </a:t>
            </a:r>
            <a:r>
              <a:rPr lang="en-GB" sz="1000" dirty="0" err="1"/>
              <a:t>sécheresse</a:t>
            </a:r>
            <a:r>
              <a:rPr lang="en-GB" sz="1000" dirty="0"/>
              <a:t>, </a:t>
            </a:r>
            <a:r>
              <a:rPr lang="en-GB" sz="1000" dirty="0" err="1"/>
              <a:t>une</a:t>
            </a:r>
            <a:r>
              <a:rPr lang="en-GB" sz="1000" dirty="0"/>
              <a:t> vague de </a:t>
            </a:r>
            <a:r>
              <a:rPr lang="en-GB" sz="1000" dirty="0" err="1"/>
              <a:t>chaleur</a:t>
            </a:r>
            <a:r>
              <a:rPr lang="en-GB" sz="1000" dirty="0"/>
              <a:t> </a:t>
            </a:r>
            <a:r>
              <a:rPr lang="en-GB" sz="1000" dirty="0" err="1"/>
              <a:t>ou</a:t>
            </a:r>
            <a:r>
              <a:rPr lang="en-GB" sz="1000" dirty="0"/>
              <a:t> un </a:t>
            </a:r>
            <a:r>
              <a:rPr lang="en-GB" sz="1000" dirty="0" err="1"/>
              <a:t>glissement</a:t>
            </a:r>
            <a:r>
              <a:rPr lang="en-GB" sz="1000" dirty="0"/>
              <a:t> de terrain.</a:t>
            </a:r>
          </a:p>
          <a:p>
            <a:r>
              <a:rPr lang="en-GB" sz="1000" dirty="0"/>
              <a:t>Un </a:t>
            </a:r>
            <a:r>
              <a:rPr lang="en-GB" sz="1000" dirty="0" err="1"/>
              <a:t>risque</a:t>
            </a:r>
            <a:r>
              <a:rPr lang="en-GB" sz="1000" dirty="0"/>
              <a:t> </a:t>
            </a:r>
            <a:r>
              <a:rPr lang="en-GB" sz="1000" dirty="0" err="1"/>
              <a:t>comporte</a:t>
            </a:r>
            <a:r>
              <a:rPr lang="en-GB" sz="1000" dirty="0"/>
              <a:t> deux aspects </a:t>
            </a:r>
            <a:r>
              <a:rPr lang="en-GB" sz="1000" dirty="0" err="1"/>
              <a:t>importants</a:t>
            </a:r>
            <a:r>
              <a:rPr lang="en-GB" sz="1000" dirty="0"/>
              <a:t> :</a:t>
            </a:r>
          </a:p>
          <a:p>
            <a:r>
              <a:rPr lang="en-GB" sz="1000" b="1" dirty="0" err="1"/>
              <a:t>Probabilité</a:t>
            </a:r>
            <a:r>
              <a:rPr lang="en-GB" sz="1000" b="1" dirty="0"/>
              <a:t> </a:t>
            </a:r>
            <a:r>
              <a:rPr lang="en-GB" sz="1000" dirty="0"/>
              <a:t>:</a:t>
            </a:r>
            <a:br>
              <a:rPr lang="en-GB" sz="1000" dirty="0"/>
            </a:br>
            <a:r>
              <a:rPr lang="en-GB" sz="1000" dirty="0" err="1"/>
              <a:t>Probabilité</a:t>
            </a:r>
            <a:r>
              <a:rPr lang="en-GB" sz="1000" dirty="0"/>
              <a:t> que </a:t>
            </a:r>
            <a:r>
              <a:rPr lang="en-GB" sz="1000" dirty="0" err="1"/>
              <a:t>l'événement</a:t>
            </a:r>
            <a:r>
              <a:rPr lang="en-GB" sz="1000" dirty="0"/>
              <a:t> se </a:t>
            </a:r>
            <a:r>
              <a:rPr lang="en-GB" sz="1000" dirty="0" err="1"/>
              <a:t>produise</a:t>
            </a:r>
            <a:br>
              <a:rPr lang="en-GB" sz="1000" dirty="0"/>
            </a:br>
            <a:r>
              <a:rPr lang="en-GB" sz="1000" i="1" dirty="0" err="1"/>
              <a:t>Exemple</a:t>
            </a:r>
            <a:r>
              <a:rPr lang="en-GB" sz="1000" i="1" dirty="0"/>
              <a:t> : </a:t>
            </a:r>
            <a:r>
              <a:rPr lang="en-GB" sz="1000" i="1" dirty="0" err="1"/>
              <a:t>une</a:t>
            </a:r>
            <a:r>
              <a:rPr lang="en-GB" sz="1000" i="1" dirty="0"/>
              <a:t> </a:t>
            </a:r>
            <a:r>
              <a:rPr lang="en-GB" sz="1000" i="1" dirty="0" err="1"/>
              <a:t>inondation</a:t>
            </a:r>
            <a:r>
              <a:rPr lang="en-GB" sz="1000" i="1" dirty="0"/>
              <a:t> qui se </a:t>
            </a:r>
            <a:r>
              <a:rPr lang="en-GB" sz="1000" i="1" dirty="0" err="1"/>
              <a:t>produit</a:t>
            </a:r>
            <a:r>
              <a:rPr lang="en-GB" sz="1000" i="1" dirty="0"/>
              <a:t> </a:t>
            </a:r>
            <a:r>
              <a:rPr lang="en-GB" sz="1000" i="1" dirty="0" err="1"/>
              <a:t>une</a:t>
            </a:r>
            <a:r>
              <a:rPr lang="en-GB" sz="1000" i="1" dirty="0"/>
              <a:t> </a:t>
            </a:r>
            <a:r>
              <a:rPr lang="en-GB" sz="1000" i="1" dirty="0" err="1"/>
              <a:t>fois</a:t>
            </a:r>
            <a:r>
              <a:rPr lang="en-GB" sz="1000" i="1" dirty="0"/>
              <a:t> </a:t>
            </a:r>
            <a:r>
              <a:rPr lang="en-GB" sz="1000" i="1" dirty="0" err="1"/>
              <a:t>tous</a:t>
            </a:r>
            <a:r>
              <a:rPr lang="en-GB" sz="1000" i="1" dirty="0"/>
              <a:t> les 10 </a:t>
            </a:r>
            <a:r>
              <a:rPr lang="en-GB" sz="1000" i="1" dirty="0" err="1"/>
              <a:t>ans</a:t>
            </a:r>
            <a:endParaRPr lang="en-GB" sz="1000" dirty="0"/>
          </a:p>
          <a:p>
            <a:r>
              <a:rPr lang="en-GB" sz="1000" b="1" dirty="0" err="1"/>
              <a:t>Intensité</a:t>
            </a:r>
            <a:r>
              <a:rPr lang="en-GB" sz="1000" b="1" dirty="0"/>
              <a:t> </a:t>
            </a:r>
            <a:r>
              <a:rPr lang="en-GB" sz="1000" dirty="0"/>
              <a:t>:</a:t>
            </a:r>
            <a:br>
              <a:rPr lang="en-GB" sz="1000" dirty="0"/>
            </a:br>
            <a:r>
              <a:rPr lang="en-GB" sz="1000" dirty="0"/>
              <a:t>La force </a:t>
            </a:r>
            <a:r>
              <a:rPr lang="en-GB" sz="1000" dirty="0" err="1"/>
              <a:t>ou</a:t>
            </a:r>
            <a:r>
              <a:rPr lang="en-GB" sz="1000" dirty="0"/>
              <a:t> la </a:t>
            </a:r>
            <a:r>
              <a:rPr lang="en-GB" sz="1000" dirty="0" err="1"/>
              <a:t>gravité</a:t>
            </a:r>
            <a:r>
              <a:rPr lang="en-GB" sz="1000" dirty="0"/>
              <a:t> de </a:t>
            </a:r>
            <a:r>
              <a:rPr lang="en-GB" sz="1000" dirty="0" err="1"/>
              <a:t>l'événement</a:t>
            </a:r>
            <a:br>
              <a:rPr lang="en-GB" sz="1000" dirty="0"/>
            </a:br>
            <a:r>
              <a:rPr lang="en-GB" sz="1000" i="1" dirty="0" err="1"/>
              <a:t>Exemple</a:t>
            </a:r>
            <a:r>
              <a:rPr lang="en-GB" sz="1000" i="1" dirty="0"/>
              <a:t> : </a:t>
            </a:r>
            <a:r>
              <a:rPr lang="en-GB" sz="1000" i="1" dirty="0" err="1"/>
              <a:t>profondeur</a:t>
            </a:r>
            <a:r>
              <a:rPr lang="en-GB" sz="1000" i="1" dirty="0"/>
              <a:t> de </a:t>
            </a:r>
            <a:r>
              <a:rPr lang="en-GB" sz="1000" i="1" dirty="0" err="1"/>
              <a:t>l'inondation</a:t>
            </a:r>
            <a:r>
              <a:rPr lang="en-GB" sz="1000" i="1" dirty="0"/>
              <a:t>, durée de la </a:t>
            </a:r>
            <a:r>
              <a:rPr lang="en-GB" sz="1000" i="1" dirty="0" err="1"/>
              <a:t>sécheresse</a:t>
            </a:r>
            <a:r>
              <a:rPr lang="en-GB" sz="1000" i="1" dirty="0"/>
              <a:t>, </a:t>
            </a:r>
            <a:r>
              <a:rPr lang="en-GB" sz="1000" i="1" dirty="0" err="1"/>
              <a:t>température</a:t>
            </a:r>
            <a:r>
              <a:rPr lang="en-GB" sz="1000" i="1" dirty="0"/>
              <a:t>.</a:t>
            </a:r>
            <a:endParaRPr lang="en-GB" sz="1000" dirty="0"/>
          </a:p>
          <a:p>
            <a:r>
              <a:rPr lang="en-GB" sz="1000" dirty="0"/>
              <a:t>👉 </a:t>
            </a:r>
            <a:r>
              <a:rPr lang="en-GB" sz="1000" b="1" dirty="0"/>
              <a:t>La </a:t>
            </a:r>
            <a:r>
              <a:rPr lang="en-GB" sz="1000" b="1" dirty="0" err="1"/>
              <a:t>probabilité</a:t>
            </a:r>
            <a:r>
              <a:rPr lang="en-GB" sz="1000" b="1" dirty="0"/>
              <a:t> et la vraisemblance font </a:t>
            </a:r>
            <a:r>
              <a:rPr lang="en-GB" sz="1000" b="1" dirty="0" err="1"/>
              <a:t>partie</a:t>
            </a:r>
            <a:r>
              <a:rPr lang="en-GB" sz="1000" b="1" dirty="0"/>
              <a:t> du </a:t>
            </a:r>
            <a:r>
              <a:rPr lang="en-GB" sz="1000" b="1" dirty="0" err="1"/>
              <a:t>risque</a:t>
            </a:r>
            <a:r>
              <a:rPr lang="en-GB" sz="1000" b="1" dirty="0"/>
              <a:t>.</a:t>
            </a:r>
            <a:br>
              <a:rPr lang="en-GB" sz="1000" dirty="0"/>
            </a:br>
            <a:r>
              <a:rPr lang="en-GB" sz="1000" dirty="0"/>
              <a:t>Elles </a:t>
            </a:r>
            <a:r>
              <a:rPr lang="en-GB" sz="1000" dirty="0" err="1"/>
              <a:t>décrivent</a:t>
            </a:r>
            <a:r>
              <a:rPr lang="en-GB" sz="1000" dirty="0"/>
              <a:t> la </a:t>
            </a:r>
            <a:r>
              <a:rPr lang="en-GB" sz="1000" dirty="0" err="1"/>
              <a:t>fréquence</a:t>
            </a:r>
            <a:r>
              <a:rPr lang="en-GB" sz="1000" dirty="0"/>
              <a:t> et la </a:t>
            </a:r>
            <a:r>
              <a:rPr lang="en-GB" sz="1000" dirty="0" err="1"/>
              <a:t>probabilité</a:t>
            </a:r>
            <a:r>
              <a:rPr lang="en-GB" sz="1000" dirty="0"/>
              <a:t> </a:t>
            </a:r>
            <a:r>
              <a:rPr lang="en-GB" sz="1000" dirty="0" err="1"/>
              <a:t>d'occurrence</a:t>
            </a:r>
            <a:r>
              <a:rPr lang="en-GB" sz="1000" dirty="0"/>
              <a:t> du </a:t>
            </a:r>
            <a:r>
              <a:rPr lang="en-GB" sz="1000" dirty="0" err="1"/>
              <a:t>risque</a:t>
            </a:r>
            <a:r>
              <a:rPr lang="en-GB" sz="1000" dirty="0"/>
              <a:t>.</a:t>
            </a:r>
          </a:p>
          <a:p>
            <a:endParaRPr lang="en-GB" sz="1000" dirty="0"/>
          </a:p>
          <a:p>
            <a:r>
              <a:rPr lang="en-GB" sz="1000" b="1" dirty="0" err="1"/>
              <a:t>Pourquoi</a:t>
            </a:r>
            <a:r>
              <a:rPr lang="en-GB" sz="1000" b="1" dirty="0"/>
              <a:t> la </a:t>
            </a:r>
            <a:r>
              <a:rPr lang="en-GB" sz="1000" b="1" dirty="0" err="1"/>
              <a:t>probabilité</a:t>
            </a:r>
            <a:r>
              <a:rPr lang="en-GB" sz="1000" b="1" dirty="0"/>
              <a:t> </a:t>
            </a:r>
            <a:r>
              <a:rPr lang="en-GB" sz="1000" b="1" dirty="0" err="1"/>
              <a:t>n'est-elle</a:t>
            </a:r>
            <a:r>
              <a:rPr lang="en-GB" sz="1000" b="1" dirty="0"/>
              <a:t> </a:t>
            </a:r>
            <a:r>
              <a:rPr lang="en-GB" sz="1000" b="1" dirty="0" err="1"/>
              <a:t>souvent</a:t>
            </a:r>
            <a:r>
              <a:rPr lang="en-GB" sz="1000" b="1" dirty="0"/>
              <a:t> pas </a:t>
            </a:r>
            <a:r>
              <a:rPr lang="en-GB" sz="1000" b="1" dirty="0" err="1"/>
              <a:t>mentionnée</a:t>
            </a:r>
            <a:r>
              <a:rPr lang="en-GB" sz="1000" b="1" dirty="0"/>
              <a:t> </a:t>
            </a:r>
            <a:r>
              <a:rPr lang="en-GB" sz="1000" b="1" dirty="0" err="1"/>
              <a:t>explicitement</a:t>
            </a:r>
            <a:r>
              <a:rPr lang="en-GB" sz="1000" b="1" dirty="0"/>
              <a:t> ?</a:t>
            </a:r>
          </a:p>
          <a:p>
            <a:r>
              <a:rPr lang="en-GB" sz="1000" dirty="0"/>
              <a:t>La </a:t>
            </a:r>
            <a:r>
              <a:rPr lang="en-GB" sz="1000" dirty="0" err="1"/>
              <a:t>formule</a:t>
            </a:r>
            <a:r>
              <a:rPr lang="en-GB" sz="1000" dirty="0"/>
              <a:t> </a:t>
            </a:r>
            <a:r>
              <a:rPr lang="en-GB" sz="1000" dirty="0" err="1"/>
              <a:t>compacte</a:t>
            </a:r>
            <a:r>
              <a:rPr lang="en-GB" sz="1000" dirty="0"/>
              <a:t> </a:t>
            </a:r>
            <a:r>
              <a:rPr lang="en-GB" sz="1000" dirty="0" err="1"/>
              <a:t>est</a:t>
            </a:r>
            <a:r>
              <a:rPr lang="en-GB" sz="1000" dirty="0"/>
              <a:t> </a:t>
            </a:r>
            <a:r>
              <a:rPr lang="en-GB" sz="1000" dirty="0" err="1"/>
              <a:t>utilisée</a:t>
            </a:r>
            <a:r>
              <a:rPr lang="en-GB" sz="1000" dirty="0"/>
              <a:t> pour les raisons </a:t>
            </a:r>
            <a:r>
              <a:rPr lang="en-GB" sz="1000" dirty="0" err="1"/>
              <a:t>suivantes</a:t>
            </a:r>
            <a:r>
              <a:rPr lang="en-GB" sz="1000" dirty="0"/>
              <a:t> :</a:t>
            </a:r>
          </a:p>
          <a:p>
            <a:r>
              <a:rPr lang="en-GB" sz="1000" dirty="0"/>
              <a:t>Elle </a:t>
            </a:r>
            <a:r>
              <a:rPr lang="en-GB" sz="1000" dirty="0" err="1"/>
              <a:t>est</a:t>
            </a:r>
            <a:r>
              <a:rPr lang="en-GB" sz="1000" dirty="0"/>
              <a:t> </a:t>
            </a:r>
            <a:r>
              <a:rPr lang="en-GB" sz="1000" b="1" dirty="0"/>
              <a:t>communicable </a:t>
            </a:r>
            <a:r>
              <a:rPr lang="en-GB" sz="1000" dirty="0"/>
              <a:t>et </a:t>
            </a:r>
            <a:r>
              <a:rPr lang="en-GB" sz="1000" dirty="0" err="1"/>
              <a:t>fonctionne</a:t>
            </a:r>
            <a:r>
              <a:rPr lang="en-GB" sz="1000" dirty="0"/>
              <a:t> pour les </a:t>
            </a:r>
            <a:r>
              <a:rPr lang="en-GB" sz="1000" dirty="0" err="1"/>
              <a:t>évaluations</a:t>
            </a:r>
            <a:r>
              <a:rPr lang="en-GB" sz="1000" dirty="0"/>
              <a:t> </a:t>
            </a:r>
            <a:r>
              <a:rPr lang="en-GB" sz="1000" dirty="0" err="1"/>
              <a:t>qualitatives</a:t>
            </a:r>
            <a:r>
              <a:rPr lang="en-GB" sz="1000" dirty="0"/>
              <a:t>, semi-</a:t>
            </a:r>
            <a:r>
              <a:rPr lang="en-GB" sz="1000" dirty="0" err="1"/>
              <a:t>quantitatives</a:t>
            </a:r>
            <a:r>
              <a:rPr lang="en-GB" sz="1000" dirty="0"/>
              <a:t> et </a:t>
            </a:r>
            <a:r>
              <a:rPr lang="en-GB" sz="1000" dirty="0" err="1"/>
              <a:t>quantitatives</a:t>
            </a:r>
            <a:endParaRPr lang="en-GB" sz="1000" dirty="0"/>
          </a:p>
          <a:p>
            <a:r>
              <a:rPr lang="en-GB" sz="1000" dirty="0"/>
              <a:t>La </a:t>
            </a:r>
            <a:r>
              <a:rPr lang="en-GB" sz="1000" dirty="0" err="1"/>
              <a:t>probabilité</a:t>
            </a:r>
            <a:r>
              <a:rPr lang="en-GB" sz="1000" dirty="0"/>
              <a:t> </a:t>
            </a:r>
            <a:r>
              <a:rPr lang="en-GB" sz="1000" dirty="0" err="1"/>
              <a:t>est</a:t>
            </a:r>
            <a:r>
              <a:rPr lang="en-GB" sz="1000" dirty="0"/>
              <a:t> </a:t>
            </a:r>
            <a:r>
              <a:rPr lang="en-GB" sz="1000" dirty="0" err="1"/>
              <a:t>souvent</a:t>
            </a:r>
            <a:r>
              <a:rPr lang="en-GB" sz="1000" dirty="0"/>
              <a:t> </a:t>
            </a:r>
            <a:r>
              <a:rPr lang="en-GB" sz="1000" b="1" dirty="0" err="1"/>
              <a:t>implicitement</a:t>
            </a:r>
            <a:r>
              <a:rPr lang="en-GB" sz="1000" b="1" dirty="0"/>
              <a:t> prise </a:t>
            </a:r>
            <a:r>
              <a:rPr lang="en-GB" sz="1000" b="1" dirty="0" err="1"/>
              <a:t>en</a:t>
            </a:r>
            <a:r>
              <a:rPr lang="en-GB" sz="1000" b="1" dirty="0"/>
              <a:t> </a:t>
            </a:r>
            <a:r>
              <a:rPr lang="en-GB" sz="1000" b="1" dirty="0" err="1"/>
              <a:t>compte</a:t>
            </a:r>
            <a:r>
              <a:rPr lang="en-GB" sz="1000" b="1" dirty="0"/>
              <a:t> </a:t>
            </a:r>
            <a:r>
              <a:rPr lang="en-GB" sz="1000" dirty="0"/>
              <a:t>dans les </a:t>
            </a:r>
            <a:r>
              <a:rPr lang="en-GB" sz="1000" dirty="0" err="1"/>
              <a:t>définitions</a:t>
            </a:r>
            <a:r>
              <a:rPr lang="en-GB" sz="1000" dirty="0"/>
              <a:t> des </a:t>
            </a:r>
            <a:r>
              <a:rPr lang="en-GB" sz="1000" dirty="0" err="1"/>
              <a:t>risques</a:t>
            </a:r>
            <a:r>
              <a:rPr lang="en-GB" sz="1000" dirty="0"/>
              <a:t> (</a:t>
            </a:r>
            <a:r>
              <a:rPr lang="en-GB" sz="1000" dirty="0" err="1"/>
              <a:t>périodes</a:t>
            </a:r>
            <a:r>
              <a:rPr lang="en-GB" sz="1000" dirty="0"/>
              <a:t> de retour, </a:t>
            </a:r>
            <a:r>
              <a:rPr lang="en-GB" sz="1000" dirty="0" err="1"/>
              <a:t>scénarios</a:t>
            </a:r>
            <a:r>
              <a:rPr lang="en-GB" sz="1000" dirty="0"/>
              <a:t>)</a:t>
            </a:r>
          </a:p>
          <a:p>
            <a:r>
              <a:rPr lang="en-GB" sz="1000" dirty="0"/>
              <a:t>Dans la pratique, les </a:t>
            </a:r>
            <a:r>
              <a:rPr lang="en-GB" sz="1000" dirty="0" err="1"/>
              <a:t>limites</a:t>
            </a:r>
            <a:r>
              <a:rPr lang="en-GB" sz="1000" dirty="0"/>
              <a:t> des données font que la </a:t>
            </a:r>
            <a:r>
              <a:rPr lang="en-GB" sz="1000" dirty="0" err="1"/>
              <a:t>probabilité</a:t>
            </a:r>
            <a:r>
              <a:rPr lang="en-GB" sz="1000" dirty="0"/>
              <a:t> </a:t>
            </a:r>
            <a:r>
              <a:rPr lang="en-GB" sz="1000" dirty="0" err="1"/>
              <a:t>est</a:t>
            </a:r>
            <a:r>
              <a:rPr lang="en-GB" sz="1000" dirty="0"/>
              <a:t> </a:t>
            </a:r>
            <a:r>
              <a:rPr lang="en-GB" sz="1000" dirty="0" err="1"/>
              <a:t>traitée</a:t>
            </a:r>
            <a:r>
              <a:rPr lang="en-GB" sz="1000" dirty="0"/>
              <a:t> à travers </a:t>
            </a:r>
            <a:r>
              <a:rPr lang="en-GB" sz="1000" b="1" dirty="0"/>
              <a:t>des </a:t>
            </a:r>
            <a:r>
              <a:rPr lang="en-GB" sz="1000" b="1" dirty="0" err="1"/>
              <a:t>scénarios</a:t>
            </a:r>
            <a:r>
              <a:rPr lang="en-GB" sz="1000" dirty="0"/>
              <a:t>, et non des </a:t>
            </a:r>
            <a:r>
              <a:rPr lang="en-GB" sz="1000" dirty="0" err="1"/>
              <a:t>calculs</a:t>
            </a:r>
            <a:r>
              <a:rPr lang="en-GB" sz="1000" dirty="0"/>
              <a:t> précis</a:t>
            </a:r>
          </a:p>
          <a:p>
            <a:endParaRPr lang="en-GB" sz="1000" dirty="0"/>
          </a:p>
          <a:p>
            <a:pPr marL="0" lvl="0" indent="0" algn="l" rtl="0">
              <a:lnSpc>
                <a:spcPct val="100000"/>
              </a:lnSpc>
              <a:spcBef>
                <a:spcPts val="0"/>
              </a:spcBef>
              <a:spcAft>
                <a:spcPts val="0"/>
              </a:spcAft>
              <a:buSzPts val="1100"/>
              <a:buNone/>
            </a:pPr>
            <a:endParaRPr sz="1000" dirty="0"/>
          </a:p>
        </p:txBody>
      </p:sp>
    </p:spTree>
    <p:extLst>
      <p:ext uri="{BB962C8B-B14F-4D97-AF65-F5344CB8AC3E}">
        <p14:creationId xmlns:p14="http://schemas.microsoft.com/office/powerpoint/2010/main" val="1657841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a:extLst>
            <a:ext uri="{FF2B5EF4-FFF2-40B4-BE49-F238E27FC236}">
              <a16:creationId xmlns:a16="http://schemas.microsoft.com/office/drawing/2014/main" id="{AA2F6C56-FD3E-AFA7-32F2-0974EFD8E176}"/>
            </a:ext>
          </a:extLst>
        </p:cNvPr>
        <p:cNvGrpSpPr/>
        <p:nvPr/>
      </p:nvGrpSpPr>
      <p:grpSpPr>
        <a:xfrm>
          <a:off x="0" y="0"/>
          <a:ext cx="0" cy="0"/>
          <a:chOff x="0" y="0"/>
          <a:chExt cx="0" cy="0"/>
        </a:xfrm>
      </p:grpSpPr>
      <p:sp>
        <p:nvSpPr>
          <p:cNvPr id="463" name="Google Shape;463;p48:notes">
            <a:extLst>
              <a:ext uri="{FF2B5EF4-FFF2-40B4-BE49-F238E27FC236}">
                <a16:creationId xmlns:a16="http://schemas.microsoft.com/office/drawing/2014/main" id="{F1FD6567-166C-DEE3-63CB-97F6D6517E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a:extLst>
              <a:ext uri="{FF2B5EF4-FFF2-40B4-BE49-F238E27FC236}">
                <a16:creationId xmlns:a16="http://schemas.microsoft.com/office/drawing/2014/main" id="{AA764980-3058-7917-FFD8-576BF69D4A8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000" b="1">
                <a:solidFill>
                  <a:schemeClr val="dk1"/>
                </a:solidFill>
                <a:latin typeface="Roboto"/>
                <a:ea typeface="Roboto"/>
                <a:cs typeface="Roboto"/>
                <a:sym typeface="Roboto"/>
              </a:rPr>
              <a:t>Notes du formateur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a:solidFill>
                <a:schemeClr val="dk1"/>
              </a:solidFill>
              <a:latin typeface="Roboto"/>
              <a:ea typeface="Roboto"/>
              <a:cs typeface="Roboto"/>
              <a:sym typeface="Roboto"/>
            </a:endParaRPr>
          </a:p>
          <a:p>
            <a:r>
              <a:rPr lang="en-GB" sz="1000" b="1"/>
              <a:t>1. 2. Exposition (ce qui est en danger)</a:t>
            </a:r>
          </a:p>
          <a:p>
            <a:r>
              <a:rPr lang="en-GB" sz="1000" b="1"/>
              <a:t>L'exposition </a:t>
            </a:r>
            <a:r>
              <a:rPr lang="en-GB" sz="1000"/>
              <a:t>désigne les personnes, les biens ou les services qui se trouvent à l'endroit où le danger peut se produire.</a:t>
            </a:r>
          </a:p>
          <a:p>
            <a:r>
              <a:rPr lang="en-GB" sz="1000"/>
              <a:t>Exemples :</a:t>
            </a:r>
          </a:p>
          <a:p>
            <a:r>
              <a:rPr lang="en-GB" sz="1000"/>
              <a:t>Personnes vivant dans une plaine inondable</a:t>
            </a:r>
          </a:p>
          <a:p>
            <a:r>
              <a:rPr lang="en-GB" sz="1000"/>
              <a:t>Une prise d'eau située dans une rivière</a:t>
            </a:r>
          </a:p>
          <a:p>
            <a:r>
              <a:rPr lang="en-GB" sz="1000"/>
              <a:t>Un pipeline traversant un terrain instable</a:t>
            </a:r>
          </a:p>
          <a:p>
            <a:r>
              <a:rPr lang="en-GB" sz="1000"/>
              <a:t>Si rien n'est exposé, il n'y a pas de risque, même si un danger survient.</a:t>
            </a:r>
          </a:p>
          <a:p>
            <a:pPr marL="0" lvl="0" indent="0" algn="l" rtl="0">
              <a:lnSpc>
                <a:spcPct val="100000"/>
              </a:lnSpc>
              <a:spcBef>
                <a:spcPts val="0"/>
              </a:spcBef>
              <a:spcAft>
                <a:spcPts val="0"/>
              </a:spcAft>
              <a:buSzPts val="1100"/>
              <a:buNone/>
            </a:pPr>
            <a:endParaRPr lang="en-GB" sz="1000"/>
          </a:p>
          <a:p>
            <a:r>
              <a:rPr lang="en-GB" sz="1000"/>
              <a:t>L'exposition est généralement considérée comme une </a:t>
            </a:r>
            <a:r>
              <a:rPr lang="en-GB" sz="1000" b="1"/>
              <a:t>quantité statique </a:t>
            </a:r>
            <a:r>
              <a:rPr lang="en-GB" sz="1000"/>
              <a:t>(par exemple, le nombre de personnes ou d'actifs exposés).</a:t>
            </a:r>
            <a:br>
              <a:rPr lang="en-GB" sz="1000"/>
            </a:br>
            <a:r>
              <a:rPr lang="en-GB" sz="1000"/>
              <a:t>Cependant, la probabilité peut entrer en jeu indirectement lorsque :</a:t>
            </a:r>
          </a:p>
          <a:p>
            <a:r>
              <a:rPr lang="en-GB" sz="1000"/>
              <a:t>L'exposition varie dans le temps (population saisonnière, utilisation intermittente du service)</a:t>
            </a:r>
          </a:p>
          <a:p>
            <a:r>
              <a:rPr lang="en-GB" sz="1000"/>
              <a:t>Des scénarios sont utilisés (par exemple, probabilité qu'un système soit opérationnel pendant un danger)</a:t>
            </a:r>
          </a:p>
          <a:p>
            <a:pPr marL="0" lvl="0" indent="0" algn="l" rtl="0">
              <a:lnSpc>
                <a:spcPct val="100000"/>
              </a:lnSpc>
              <a:spcBef>
                <a:spcPts val="0"/>
              </a:spcBef>
              <a:spcAft>
                <a:spcPts val="0"/>
              </a:spcAft>
              <a:buSzPts val="1100"/>
              <a:buNone/>
            </a:pPr>
            <a:endParaRPr sz="1000"/>
          </a:p>
        </p:txBody>
      </p:sp>
    </p:spTree>
    <p:extLst>
      <p:ext uri="{BB962C8B-B14F-4D97-AF65-F5344CB8AC3E}">
        <p14:creationId xmlns:p14="http://schemas.microsoft.com/office/powerpoint/2010/main" val="3074155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a:extLst>
            <a:ext uri="{FF2B5EF4-FFF2-40B4-BE49-F238E27FC236}">
              <a16:creationId xmlns:a16="http://schemas.microsoft.com/office/drawing/2014/main" id="{18ABEA45-1A32-C64D-00E7-1F4AFE6D4AD8}"/>
            </a:ext>
          </a:extLst>
        </p:cNvPr>
        <p:cNvGrpSpPr/>
        <p:nvPr/>
      </p:nvGrpSpPr>
      <p:grpSpPr>
        <a:xfrm>
          <a:off x="0" y="0"/>
          <a:ext cx="0" cy="0"/>
          <a:chOff x="0" y="0"/>
          <a:chExt cx="0" cy="0"/>
        </a:xfrm>
      </p:grpSpPr>
      <p:sp>
        <p:nvSpPr>
          <p:cNvPr id="109" name="Google Shape;109;g30954ad01f5_0_1:notes">
            <a:extLst>
              <a:ext uri="{FF2B5EF4-FFF2-40B4-BE49-F238E27FC236}">
                <a16:creationId xmlns:a16="http://schemas.microsoft.com/office/drawing/2014/main" id="{2331B904-55D7-99A7-2652-2CE811B755A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0" dirty="0">
                <a:solidFill>
                  <a:schemeClr val="dk1"/>
                </a:solidFill>
                <a:latin typeface="Roboto"/>
                <a:ea typeface="Roboto"/>
                <a:cs typeface="Roboto"/>
                <a:sym typeface="Roboto"/>
              </a:rPr>
              <a:t>Vous </a:t>
            </a:r>
            <a:r>
              <a:rPr lang="en-US" sz="1000" b="0" dirty="0" err="1">
                <a:solidFill>
                  <a:schemeClr val="dk1"/>
                </a:solidFill>
                <a:latin typeface="Roboto"/>
                <a:ea typeface="Roboto"/>
                <a:cs typeface="Roboto"/>
                <a:sym typeface="Roboto"/>
              </a:rPr>
              <a:t>pouvez</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ici</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remercier</a:t>
            </a:r>
            <a:r>
              <a:rPr lang="en-US" sz="1000" b="0" dirty="0">
                <a:solidFill>
                  <a:schemeClr val="dk1"/>
                </a:solidFill>
                <a:latin typeface="Roboto"/>
                <a:ea typeface="Roboto"/>
                <a:cs typeface="Roboto"/>
                <a:sym typeface="Roboto"/>
              </a:rPr>
              <a:t> les </a:t>
            </a:r>
            <a:r>
              <a:rPr lang="en-US" sz="1000" b="0" dirty="0" err="1">
                <a:solidFill>
                  <a:schemeClr val="dk1"/>
                </a:solidFill>
                <a:latin typeface="Roboto"/>
                <a:ea typeface="Roboto"/>
                <a:cs typeface="Roboto"/>
                <a:sym typeface="Roboto"/>
              </a:rPr>
              <a:t>personnes</a:t>
            </a:r>
            <a:r>
              <a:rPr lang="en-US" sz="1000" b="0" dirty="0">
                <a:solidFill>
                  <a:schemeClr val="dk1"/>
                </a:solidFill>
                <a:latin typeface="Roboto"/>
                <a:ea typeface="Roboto"/>
                <a:cs typeface="Roboto"/>
                <a:sym typeface="Roboto"/>
              </a:rPr>
              <a:t> qui </a:t>
            </a:r>
            <a:r>
              <a:rPr lang="en-US" sz="1000" b="0" dirty="0" err="1">
                <a:solidFill>
                  <a:schemeClr val="dk1"/>
                </a:solidFill>
                <a:latin typeface="Roboto"/>
                <a:ea typeface="Roboto"/>
                <a:cs typeface="Roboto"/>
                <a:sym typeface="Roboto"/>
              </a:rPr>
              <a:t>ont</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contribué</a:t>
            </a:r>
            <a:r>
              <a:rPr lang="en-US" sz="1000" b="0" dirty="0">
                <a:solidFill>
                  <a:schemeClr val="dk1"/>
                </a:solidFill>
                <a:latin typeface="Roboto"/>
                <a:ea typeface="Roboto"/>
                <a:cs typeface="Roboto"/>
                <a:sym typeface="Roboto"/>
              </a:rPr>
              <a:t> à </a:t>
            </a:r>
            <a:r>
              <a:rPr lang="en-US" sz="1000" b="0" dirty="0" err="1">
                <a:solidFill>
                  <a:schemeClr val="dk1"/>
                </a:solidFill>
                <a:latin typeface="Roboto"/>
                <a:ea typeface="Roboto"/>
                <a:cs typeface="Roboto"/>
                <a:sym typeface="Roboto"/>
              </a:rPr>
              <a:t>l'élaboration</a:t>
            </a:r>
            <a:r>
              <a:rPr lang="en-US" sz="1000" b="0" dirty="0">
                <a:solidFill>
                  <a:schemeClr val="dk1"/>
                </a:solidFill>
                <a:latin typeface="Roboto"/>
                <a:ea typeface="Roboto"/>
                <a:cs typeface="Roboto"/>
                <a:sym typeface="Roboto"/>
              </a:rPr>
              <a:t> de la Masterclass.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000" dirty="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dirty="0">
                <a:solidFill>
                  <a:schemeClr val="dk1"/>
                </a:solidFill>
              </a:rPr>
              <a:t>Nous tenons à </a:t>
            </a:r>
            <a:r>
              <a:rPr lang="en-US" sz="1000" dirty="0" err="1">
                <a:solidFill>
                  <a:schemeClr val="dk1"/>
                </a:solidFill>
              </a:rPr>
              <a:t>remercier</a:t>
            </a:r>
            <a:r>
              <a:rPr lang="en-US" sz="1000" dirty="0">
                <a:solidFill>
                  <a:schemeClr val="dk1"/>
                </a:solidFill>
              </a:rPr>
              <a:t> les </a:t>
            </a:r>
            <a:r>
              <a:rPr lang="en-US" sz="1000" dirty="0" err="1">
                <a:solidFill>
                  <a:schemeClr val="dk1"/>
                </a:solidFill>
              </a:rPr>
              <a:t>partenaires</a:t>
            </a:r>
            <a:r>
              <a:rPr lang="en-US" sz="1000" dirty="0">
                <a:solidFill>
                  <a:schemeClr val="dk1"/>
                </a:solidFill>
              </a:rPr>
              <a:t> et </a:t>
            </a:r>
            <a:r>
              <a:rPr lang="en-US" sz="1000" dirty="0" err="1">
                <a:solidFill>
                  <a:schemeClr val="dk1"/>
                </a:solidFill>
              </a:rPr>
              <a:t>bailleurs</a:t>
            </a:r>
            <a:r>
              <a:rPr lang="en-US" sz="1000" dirty="0">
                <a:solidFill>
                  <a:schemeClr val="dk1"/>
                </a:solidFill>
              </a:rPr>
              <a:t> de fonds </a:t>
            </a:r>
            <a:r>
              <a:rPr lang="en-US" sz="1000" dirty="0" err="1">
                <a:solidFill>
                  <a:schemeClr val="dk1"/>
                </a:solidFill>
              </a:rPr>
              <a:t>suivants</a:t>
            </a:r>
            <a:r>
              <a:rPr lang="en-US" sz="1000" dirty="0">
                <a:solidFill>
                  <a:schemeClr val="dk1"/>
                </a:solidFill>
              </a:rPr>
              <a:t> qui </a:t>
            </a:r>
            <a:r>
              <a:rPr lang="en-US" sz="1000" dirty="0" err="1">
                <a:solidFill>
                  <a:schemeClr val="dk1"/>
                </a:solidFill>
              </a:rPr>
              <a:t>ont</a:t>
            </a:r>
            <a:r>
              <a:rPr lang="en-US" sz="1000" dirty="0">
                <a:solidFill>
                  <a:schemeClr val="dk1"/>
                </a:solidFill>
              </a:rPr>
              <a:t> </a:t>
            </a:r>
            <a:r>
              <a:rPr lang="en-US" sz="1000" dirty="0" err="1">
                <a:solidFill>
                  <a:schemeClr val="dk1"/>
                </a:solidFill>
              </a:rPr>
              <a:t>participé</a:t>
            </a:r>
            <a:r>
              <a:rPr lang="en-US" sz="1000" dirty="0">
                <a:solidFill>
                  <a:schemeClr val="dk1"/>
                </a:solidFill>
              </a:rPr>
              <a:t> à la conception et à la mise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de la </a:t>
            </a:r>
            <a:r>
              <a:rPr lang="en-GB" sz="1000" b="0" dirty="0">
                <a:solidFill>
                  <a:srgbClr val="FFFFFF"/>
                </a:solidFill>
                <a:latin typeface="Roboto"/>
                <a:ea typeface="Roboto"/>
                <a:cs typeface="Roboto"/>
                <a:sym typeface="Roboto"/>
              </a:rPr>
              <a:t>Masterclass sur les services </a:t>
            </a:r>
            <a:r>
              <a:rPr lang="en-GB" sz="1000" b="0" dirty="0" err="1">
                <a:solidFill>
                  <a:srgbClr val="FFFFFF"/>
                </a:solidFill>
                <a:latin typeface="Roboto"/>
                <a:ea typeface="Roboto"/>
                <a:cs typeface="Roboto"/>
                <a:sym typeface="Roboto"/>
              </a:rPr>
              <a:t>d'approvisionnement</a:t>
            </a:r>
            <a:r>
              <a:rPr lang="en-GB" sz="1000" b="0" dirty="0">
                <a:solidFill>
                  <a:srgbClr val="FFFFFF"/>
                </a:solidFill>
                <a:latin typeface="Roboto"/>
                <a:ea typeface="Roboto"/>
                <a:cs typeface="Roboto"/>
                <a:sym typeface="Roboto"/>
              </a:rPr>
              <a:t> </a:t>
            </a:r>
            <a:r>
              <a:rPr lang="en-GB" sz="1000" b="0" dirty="0" err="1">
                <a:solidFill>
                  <a:srgbClr val="FFFFFF"/>
                </a:solidFill>
                <a:latin typeface="Roboto"/>
                <a:ea typeface="Roboto"/>
                <a:cs typeface="Roboto"/>
                <a:sym typeface="Roboto"/>
              </a:rPr>
              <a:t>en</a:t>
            </a:r>
            <a:r>
              <a:rPr lang="en-GB" sz="1000" b="0" dirty="0">
                <a:solidFill>
                  <a:srgbClr val="FFFFFF"/>
                </a:solidFill>
                <a:latin typeface="Roboto"/>
                <a:ea typeface="Roboto"/>
                <a:cs typeface="Roboto"/>
                <a:sym typeface="Roboto"/>
              </a:rPr>
              <a:t> eau </a:t>
            </a:r>
            <a:r>
              <a:rPr lang="en-GB" sz="1000" b="0" dirty="0" err="1">
                <a:solidFill>
                  <a:srgbClr val="FFFFFF"/>
                </a:solidFill>
                <a:latin typeface="Roboto"/>
                <a:ea typeface="Roboto"/>
                <a:cs typeface="Roboto"/>
                <a:sym typeface="Roboto"/>
              </a:rPr>
              <a:t>résilients</a:t>
            </a:r>
            <a:r>
              <a:rPr lang="en-GB" sz="1000" b="0" dirty="0">
                <a:solidFill>
                  <a:srgbClr val="FFFFFF"/>
                </a:solidFill>
                <a:latin typeface="Roboto"/>
                <a:ea typeface="Roboto"/>
                <a:cs typeface="Roboto"/>
                <a:sym typeface="Roboto"/>
              </a:rPr>
              <a:t> au </a:t>
            </a:r>
            <a:r>
              <a:rPr lang="en-GB" sz="1000" b="0" dirty="0" err="1">
                <a:solidFill>
                  <a:srgbClr val="FFFFFF"/>
                </a:solidFill>
                <a:latin typeface="Roboto"/>
                <a:ea typeface="Roboto"/>
                <a:cs typeface="Roboto"/>
                <a:sym typeface="Roboto"/>
              </a:rPr>
              <a:t>changement</a:t>
            </a:r>
            <a:r>
              <a:rPr lang="en-GB" sz="1000" b="0" dirty="0">
                <a:solidFill>
                  <a:srgbClr val="FFFFFF"/>
                </a:solidFill>
                <a:latin typeface="Roboto"/>
                <a:ea typeface="Roboto"/>
                <a:cs typeface="Roboto"/>
                <a:sym typeface="Roboto"/>
              </a:rPr>
              <a:t> </a:t>
            </a:r>
            <a:r>
              <a:rPr lang="en-GB" sz="1000" b="0" dirty="0" err="1">
                <a:solidFill>
                  <a:srgbClr val="FFFFFF"/>
                </a:solidFill>
                <a:latin typeface="Roboto"/>
                <a:ea typeface="Roboto"/>
                <a:cs typeface="Roboto"/>
                <a:sym typeface="Roboto"/>
              </a:rPr>
              <a:t>climatique</a:t>
            </a:r>
            <a:r>
              <a:rPr lang="en-GB" sz="1000" b="0" dirty="0">
                <a:solidFill>
                  <a:srgbClr val="FFFFFF"/>
                </a:solidFill>
                <a:latin typeface="Roboto"/>
                <a:ea typeface="Roboto"/>
                <a:cs typeface="Roboto"/>
                <a:sym typeface="Roboto"/>
              </a:rPr>
              <a:t> (MSAERCC)</a:t>
            </a:r>
            <a:r>
              <a:rPr lang="en-GB" sz="1000" b="0" dirty="0">
                <a:solidFill>
                  <a:schemeClr val="dk1"/>
                </a:solidFill>
                <a:latin typeface="Roboto"/>
                <a:ea typeface="Roboto"/>
                <a:cs typeface="Roboto"/>
                <a:sym typeface="Roboto"/>
              </a:rPr>
              <a:t>.</a:t>
            </a:r>
            <a:endParaRPr sz="1000" b="0" dirty="0">
              <a:solidFill>
                <a:srgbClr val="0B5FBA"/>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p:txBody>
      </p:sp>
      <p:sp>
        <p:nvSpPr>
          <p:cNvPr id="110" name="Google Shape;110;g30954ad01f5_0_1:notes">
            <a:extLst>
              <a:ext uri="{FF2B5EF4-FFF2-40B4-BE49-F238E27FC236}">
                <a16:creationId xmlns:a16="http://schemas.microsoft.com/office/drawing/2014/main" id="{03D355F4-5BCE-F3C5-0634-EB6F92AE450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1785881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a:extLst>
            <a:ext uri="{FF2B5EF4-FFF2-40B4-BE49-F238E27FC236}">
              <a16:creationId xmlns:a16="http://schemas.microsoft.com/office/drawing/2014/main" id="{5DB8B756-2A40-604C-B591-E688438EA12E}"/>
            </a:ext>
          </a:extLst>
        </p:cNvPr>
        <p:cNvGrpSpPr/>
        <p:nvPr/>
      </p:nvGrpSpPr>
      <p:grpSpPr>
        <a:xfrm>
          <a:off x="0" y="0"/>
          <a:ext cx="0" cy="0"/>
          <a:chOff x="0" y="0"/>
          <a:chExt cx="0" cy="0"/>
        </a:xfrm>
      </p:grpSpPr>
      <p:sp>
        <p:nvSpPr>
          <p:cNvPr id="463" name="Google Shape;463;p48:notes">
            <a:extLst>
              <a:ext uri="{FF2B5EF4-FFF2-40B4-BE49-F238E27FC236}">
                <a16:creationId xmlns:a16="http://schemas.microsoft.com/office/drawing/2014/main" id="{FA81B06F-A43F-A016-D745-CD1BC8C83FA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a:extLst>
              <a:ext uri="{FF2B5EF4-FFF2-40B4-BE49-F238E27FC236}">
                <a16:creationId xmlns:a16="http://schemas.microsoft.com/office/drawing/2014/main" id="{62AB534D-8709-CA89-3ABC-2EC4363C5AC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000" dirty="0">
                <a:solidFill>
                  <a:schemeClr val="dk1"/>
                </a:solidFill>
                <a:latin typeface="Roboto"/>
                <a:ea typeface="Roboto"/>
                <a:cs typeface="Roboto"/>
                <a:sym typeface="Roboto"/>
              </a:rPr>
              <a:t>La </a:t>
            </a:r>
            <a:r>
              <a:rPr lang="en-GB" sz="1000" dirty="0" err="1">
                <a:solidFill>
                  <a:schemeClr val="dk1"/>
                </a:solidFill>
                <a:latin typeface="Roboto"/>
                <a:ea typeface="Roboto"/>
                <a:cs typeface="Roboto"/>
                <a:sym typeface="Roboto"/>
              </a:rPr>
              <a:t>vulnérabilité</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est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étroitement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liée</a:t>
            </a:r>
            <a:r>
              <a:rPr lang="en-GB" sz="1000" dirty="0">
                <a:solidFill>
                  <a:schemeClr val="dk1"/>
                </a:solidFill>
                <a:latin typeface="Roboto"/>
                <a:ea typeface="Roboto"/>
                <a:cs typeface="Roboto"/>
                <a:sym typeface="Roboto"/>
              </a:rPr>
              <a:t> aux questions </a:t>
            </a:r>
            <a:r>
              <a:rPr lang="en-GB" sz="1000" dirty="0" err="1">
                <a:solidFill>
                  <a:schemeClr val="dk1"/>
                </a:solidFill>
                <a:latin typeface="Roboto"/>
                <a:ea typeface="Roboto"/>
                <a:cs typeface="Roboto"/>
                <a:sym typeface="Roboto"/>
              </a:rPr>
              <a:t>d'équité</a:t>
            </a:r>
            <a:r>
              <a:rPr lang="en-GB" sz="1000" dirty="0">
                <a:solidFill>
                  <a:schemeClr val="dk1"/>
                </a:solidFill>
                <a:latin typeface="Roboto"/>
                <a:ea typeface="Roboto"/>
                <a:cs typeface="Roboto"/>
                <a:sym typeface="Roboto"/>
              </a:rPr>
              <a:t> et </a:t>
            </a:r>
            <a:r>
              <a:rPr lang="en-GB" sz="1000" dirty="0" err="1">
                <a:solidFill>
                  <a:schemeClr val="dk1"/>
                </a:solidFill>
                <a:latin typeface="Roboto"/>
                <a:ea typeface="Roboto"/>
                <a:cs typeface="Roboto"/>
                <a:sym typeface="Roboto"/>
              </a:rPr>
              <a:t>d'inclusion</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sociale</a:t>
            </a:r>
            <a:r>
              <a:rPr lang="en-GB" sz="1000" dirty="0">
                <a:solidFill>
                  <a:schemeClr val="dk1"/>
                </a:solidFill>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000" dirty="0" err="1">
                <a:solidFill>
                  <a:schemeClr val="dk1"/>
                </a:solidFill>
                <a:latin typeface="Roboto"/>
                <a:ea typeface="Roboto"/>
                <a:cs typeface="Roboto"/>
                <a:sym typeface="Roboto"/>
              </a:rPr>
              <a:t>L'évaluation</a:t>
            </a:r>
            <a:r>
              <a:rPr lang="en-GB" sz="1000" dirty="0">
                <a:solidFill>
                  <a:schemeClr val="dk1"/>
                </a:solidFill>
                <a:latin typeface="Roboto"/>
                <a:ea typeface="Roboto"/>
                <a:cs typeface="Roboto"/>
                <a:sym typeface="Roboto"/>
              </a:rPr>
              <a:t> de la </a:t>
            </a:r>
            <a:r>
              <a:rPr lang="en-GB" sz="1000" dirty="0" err="1">
                <a:solidFill>
                  <a:schemeClr val="dk1"/>
                </a:solidFill>
                <a:latin typeface="Roboto"/>
                <a:ea typeface="Roboto"/>
                <a:cs typeface="Roboto"/>
                <a:sym typeface="Roboto"/>
              </a:rPr>
              <a:t>vulnérabilité</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peut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être</a:t>
            </a:r>
            <a:r>
              <a:rPr lang="en-GB" sz="1000" dirty="0">
                <a:solidFill>
                  <a:schemeClr val="dk1"/>
                </a:solidFill>
                <a:latin typeface="Roboto"/>
                <a:ea typeface="Roboto"/>
                <a:cs typeface="Roboto"/>
                <a:sym typeface="Roboto"/>
              </a:rPr>
              <a:t> un point de </a:t>
            </a:r>
            <a:r>
              <a:rPr lang="en-GB" sz="1000" dirty="0" err="1">
                <a:solidFill>
                  <a:schemeClr val="dk1"/>
                </a:solidFill>
                <a:latin typeface="Roboto"/>
                <a:ea typeface="Roboto"/>
                <a:cs typeface="Roboto"/>
                <a:sym typeface="Roboto"/>
              </a:rPr>
              <a:t>départ</a:t>
            </a:r>
            <a:r>
              <a:rPr lang="en-GB" sz="1000" dirty="0">
                <a:solidFill>
                  <a:schemeClr val="dk1"/>
                </a:solidFill>
                <a:latin typeface="Roboto"/>
                <a:ea typeface="Roboto"/>
                <a:cs typeface="Roboto"/>
                <a:sym typeface="Roboto"/>
              </a:rPr>
              <a:t> pour </a:t>
            </a:r>
            <a:r>
              <a:rPr lang="en-GB" sz="1000" dirty="0" err="1">
                <a:solidFill>
                  <a:schemeClr val="dk1"/>
                </a:solidFill>
                <a:latin typeface="Roboto"/>
                <a:ea typeface="Roboto"/>
                <a:cs typeface="Roboto"/>
                <a:sym typeface="Roboto"/>
              </a:rPr>
              <a:t>discuter</a:t>
            </a:r>
            <a:r>
              <a:rPr lang="en-GB" sz="1000" dirty="0">
                <a:solidFill>
                  <a:schemeClr val="dk1"/>
                </a:solidFill>
                <a:latin typeface="Roboto"/>
                <a:ea typeface="Roboto"/>
                <a:cs typeface="Roboto"/>
                <a:sym typeface="Roboto"/>
              </a:rPr>
              <a:t> et </a:t>
            </a:r>
            <a:r>
              <a:rPr lang="en-GB" sz="1000" dirty="0" err="1">
                <a:solidFill>
                  <a:schemeClr val="dk1"/>
                </a:solidFill>
                <a:latin typeface="Roboto"/>
                <a:ea typeface="Roboto"/>
                <a:cs typeface="Roboto"/>
                <a:sym typeface="Roboto"/>
              </a:rPr>
              <a:t>traiter</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inégalités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systémiques</a:t>
            </a:r>
            <a:r>
              <a:rPr lang="en-GB" sz="1000" dirty="0">
                <a:solidFill>
                  <a:schemeClr val="dk1"/>
                </a:solidFill>
                <a:latin typeface="Roboto"/>
                <a:ea typeface="Roboto"/>
                <a:cs typeface="Roboto"/>
                <a:sym typeface="Roboto"/>
              </a:rPr>
              <a:t> et </a:t>
            </a:r>
            <a:r>
              <a:rPr lang="en-GB" sz="1000" dirty="0" err="1">
                <a:solidFill>
                  <a:schemeClr val="dk1"/>
                </a:solidFill>
                <a:latin typeface="Roboto"/>
                <a:ea typeface="Roboto"/>
                <a:cs typeface="Roboto"/>
                <a:sym typeface="Roboto"/>
              </a:rPr>
              <a:t>promouvoir</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une</a:t>
            </a:r>
            <a:r>
              <a:rPr lang="en-GB" sz="1000" dirty="0">
                <a:solidFill>
                  <a:schemeClr val="dk1"/>
                </a:solidFill>
                <a:latin typeface="Roboto"/>
                <a:ea typeface="Roboto"/>
                <a:cs typeface="Roboto"/>
                <a:sym typeface="Roboto"/>
              </a:rPr>
              <a:t> action </a:t>
            </a:r>
            <a:r>
              <a:rPr lang="en-GB" sz="1000" dirty="0" err="1">
                <a:solidFill>
                  <a:schemeClr val="dk1"/>
                </a:solidFill>
                <a:latin typeface="Roboto"/>
                <a:ea typeface="Roboto"/>
                <a:cs typeface="Roboto"/>
                <a:sym typeface="Roboto"/>
              </a:rPr>
              <a:t>climatique</a:t>
            </a:r>
            <a:r>
              <a:rPr lang="en-GB" sz="1000" dirty="0">
                <a:solidFill>
                  <a:schemeClr val="dk1"/>
                </a:solidFill>
                <a:latin typeface="Roboto"/>
                <a:ea typeface="Roboto"/>
                <a:cs typeface="Roboto"/>
                <a:sym typeface="Roboto"/>
              </a:rPr>
              <a:t> inclusive. En </a:t>
            </a:r>
            <a:r>
              <a:rPr lang="en-GB" sz="1000" dirty="0" err="1">
                <a:solidFill>
                  <a:schemeClr val="dk1"/>
                </a:solidFill>
                <a:latin typeface="Roboto"/>
                <a:ea typeface="Roboto"/>
                <a:cs typeface="Roboto"/>
                <a:sym typeface="Roboto"/>
              </a:rPr>
              <a:t>réunissant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toutes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ces</a:t>
            </a:r>
            <a:r>
              <a:rPr lang="en-GB" sz="1000" dirty="0">
                <a:solidFill>
                  <a:schemeClr val="dk1"/>
                </a:solidFill>
                <a:latin typeface="Roboto"/>
                <a:ea typeface="Roboto"/>
                <a:cs typeface="Roboto"/>
                <a:sym typeface="Roboto"/>
              </a:rPr>
              <a:t> dimensions – </a:t>
            </a:r>
            <a:r>
              <a:rPr lang="en-GB" sz="1000" dirty="0" err="1">
                <a:solidFill>
                  <a:schemeClr val="dk1"/>
                </a:solidFill>
                <a:latin typeface="Roboto"/>
                <a:ea typeface="Roboto"/>
                <a:cs typeface="Roboto"/>
                <a:sym typeface="Roboto"/>
              </a:rPr>
              <a:t>risque</a:t>
            </a:r>
            <a:r>
              <a:rPr lang="en-GB" sz="1000" dirty="0">
                <a:solidFill>
                  <a:schemeClr val="dk1"/>
                </a:solidFill>
                <a:latin typeface="Roboto"/>
                <a:ea typeface="Roboto"/>
                <a:cs typeface="Roboto"/>
                <a:sym typeface="Roboto"/>
              </a:rPr>
              <a:t>, exposition et </a:t>
            </a:r>
            <a:r>
              <a:rPr lang="en-GB" sz="1000" dirty="0" err="1">
                <a:solidFill>
                  <a:schemeClr val="dk1"/>
                </a:solidFill>
                <a:latin typeface="Roboto"/>
                <a:ea typeface="Roboto"/>
                <a:cs typeface="Roboto"/>
                <a:sym typeface="Roboto"/>
              </a:rPr>
              <a:t>vulnérabilité</a:t>
            </a:r>
            <a:r>
              <a:rPr lang="en-GB" sz="1000" dirty="0">
                <a:solidFill>
                  <a:schemeClr val="dk1"/>
                </a:solidFill>
                <a:latin typeface="Roboto"/>
                <a:ea typeface="Roboto"/>
                <a:cs typeface="Roboto"/>
                <a:sym typeface="Roboto"/>
              </a:rPr>
              <a:t> –, nous </a:t>
            </a:r>
            <a:r>
              <a:rPr lang="en-GB" sz="1000" dirty="0" err="1">
                <a:solidFill>
                  <a:schemeClr val="dk1"/>
                </a:solidFill>
                <a:latin typeface="Roboto"/>
                <a:ea typeface="Roboto"/>
                <a:cs typeface="Roboto"/>
                <a:sym typeface="Roboto"/>
              </a:rPr>
              <a:t>créons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une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évaluation</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complète</a:t>
            </a:r>
            <a:r>
              <a:rPr lang="en-GB" sz="1000" dirty="0">
                <a:solidFill>
                  <a:schemeClr val="dk1"/>
                </a:solidFill>
                <a:latin typeface="Roboto"/>
                <a:ea typeface="Roboto"/>
                <a:cs typeface="Roboto"/>
                <a:sym typeface="Roboto"/>
              </a:rPr>
              <a:t> des </a:t>
            </a:r>
            <a:r>
              <a:rPr lang="en-GB" sz="1000" dirty="0" err="1">
                <a:solidFill>
                  <a:schemeClr val="dk1"/>
                </a:solidFill>
                <a:latin typeface="Roboto"/>
                <a:ea typeface="Roboto"/>
                <a:cs typeface="Roboto"/>
                <a:sym typeface="Roboto"/>
              </a:rPr>
              <a:t>risques</a:t>
            </a:r>
            <a:r>
              <a:rPr lang="en-GB" sz="1000" dirty="0">
                <a:solidFill>
                  <a:schemeClr val="dk1"/>
                </a:solidFill>
                <a:latin typeface="Roboto"/>
                <a:ea typeface="Roboto"/>
                <a:cs typeface="Roboto"/>
                <a:sym typeface="Roboto"/>
              </a:rPr>
              <a:t>. Cela nous aide à identifier les zones à haut </a:t>
            </a:r>
            <a:r>
              <a:rPr lang="en-GB" sz="1000" dirty="0" err="1">
                <a:solidFill>
                  <a:schemeClr val="dk1"/>
                </a:solidFill>
                <a:latin typeface="Roboto"/>
                <a:ea typeface="Roboto"/>
                <a:cs typeface="Roboto"/>
                <a:sym typeface="Roboto"/>
              </a:rPr>
              <a:t>risque</a:t>
            </a:r>
            <a:r>
              <a:rPr lang="en-GB" sz="1000" dirty="0">
                <a:solidFill>
                  <a:schemeClr val="dk1"/>
                </a:solidFill>
                <a:latin typeface="Roboto"/>
                <a:ea typeface="Roboto"/>
                <a:cs typeface="Roboto"/>
                <a:sym typeface="Roboto"/>
              </a:rPr>
              <a:t>, les populations </a:t>
            </a:r>
            <a:r>
              <a:rPr lang="en-GB" sz="1000" dirty="0" err="1">
                <a:solidFill>
                  <a:schemeClr val="dk1"/>
                </a:solidFill>
                <a:latin typeface="Roboto"/>
                <a:ea typeface="Roboto"/>
                <a:cs typeface="Roboto"/>
                <a:sym typeface="Roboto"/>
              </a:rPr>
              <a:t>vulnérables</a:t>
            </a:r>
            <a:r>
              <a:rPr lang="en-GB" sz="1000" dirty="0">
                <a:solidFill>
                  <a:schemeClr val="dk1"/>
                </a:solidFill>
                <a:latin typeface="Roboto"/>
                <a:ea typeface="Roboto"/>
                <a:cs typeface="Roboto"/>
                <a:sym typeface="Roboto"/>
              </a:rPr>
              <a:t> et les </a:t>
            </a:r>
            <a:r>
              <a:rPr lang="en-GB" sz="1000" dirty="0" err="1">
                <a:solidFill>
                  <a:schemeClr val="dk1"/>
                </a:solidFill>
                <a:latin typeface="Roboto"/>
                <a:ea typeface="Roboto"/>
                <a:cs typeface="Roboto"/>
                <a:sym typeface="Roboto"/>
              </a:rPr>
              <a:t>risques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potentiels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afin</a:t>
            </a:r>
            <a:r>
              <a:rPr lang="en-GB" sz="1000" dirty="0">
                <a:solidFill>
                  <a:schemeClr val="dk1"/>
                </a:solidFill>
                <a:latin typeface="Roboto"/>
                <a:ea typeface="Roboto"/>
                <a:cs typeface="Roboto"/>
                <a:sym typeface="Roboto"/>
              </a:rPr>
              <a:t> de </a:t>
            </a:r>
            <a:r>
              <a:rPr lang="en-GB" sz="1000" dirty="0" err="1">
                <a:solidFill>
                  <a:schemeClr val="dk1"/>
                </a:solidFill>
                <a:latin typeface="Roboto"/>
                <a:ea typeface="Roboto"/>
                <a:cs typeface="Roboto"/>
                <a:sym typeface="Roboto"/>
              </a:rPr>
              <a:t>pouvoir</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cibler</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nos</a:t>
            </a:r>
            <a:r>
              <a:rPr lang="en-GB" sz="1000" dirty="0">
                <a:solidFill>
                  <a:schemeClr val="dk1"/>
                </a:solidFill>
                <a:latin typeface="Roboto"/>
                <a:ea typeface="Roboto"/>
                <a:cs typeface="Roboto"/>
                <a:sym typeface="Roboto"/>
              </a:rPr>
              <a:t> efforts pour </a:t>
            </a:r>
            <a:r>
              <a:rPr lang="en-GB" sz="1000" dirty="0" err="1">
                <a:solidFill>
                  <a:schemeClr val="dk1"/>
                </a:solidFill>
                <a:latin typeface="Roboto"/>
                <a:ea typeface="Roboto"/>
                <a:cs typeface="Roboto"/>
                <a:sym typeface="Roboto"/>
              </a:rPr>
              <a:t>réduire</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risques</a:t>
            </a:r>
            <a:r>
              <a:rPr lang="en-GB" sz="1000" dirty="0">
                <a:solidFill>
                  <a:schemeClr val="dk1"/>
                </a:solidFill>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r>
              <a:rPr lang="en-GB" sz="1000" b="1" dirty="0" err="1"/>
              <a:t>Capacité</a:t>
            </a:r>
            <a:r>
              <a:rPr lang="en-GB" sz="1000" b="1" dirty="0"/>
              <a:t> (</a:t>
            </a:r>
            <a:r>
              <a:rPr lang="en-GB" sz="1000" b="1" dirty="0" err="1"/>
              <a:t>capacité</a:t>
            </a:r>
            <a:r>
              <a:rPr lang="en-GB" sz="1000" b="1" dirty="0"/>
              <a:t> à </a:t>
            </a:r>
            <a:r>
              <a:rPr lang="en-GB" sz="1000" b="1" dirty="0" err="1"/>
              <a:t>anticiper</a:t>
            </a:r>
            <a:r>
              <a:rPr lang="en-GB" sz="1000" b="1" dirty="0"/>
              <a:t>, faire face, </a:t>
            </a:r>
            <a:r>
              <a:rPr lang="en-GB" sz="1000" b="1" dirty="0" err="1"/>
              <a:t>réagir</a:t>
            </a:r>
            <a:r>
              <a:rPr lang="en-GB" sz="1000" b="1" dirty="0"/>
              <a:t> et se </a:t>
            </a:r>
            <a:r>
              <a:rPr lang="en-GB" sz="1000" b="1" dirty="0" err="1"/>
              <a:t>rétablir</a:t>
            </a:r>
            <a:r>
              <a:rPr lang="en-GB" sz="1000" b="1" dirty="0"/>
              <a:t>)</a:t>
            </a:r>
          </a:p>
          <a:p>
            <a:r>
              <a:rPr lang="en-GB" sz="1000" dirty="0"/>
              <a:t>La </a:t>
            </a:r>
            <a:r>
              <a:rPr lang="en-GB" sz="1000" dirty="0" err="1"/>
              <a:t>capacité</a:t>
            </a:r>
            <a:r>
              <a:rPr lang="en-GB" sz="1000" dirty="0"/>
              <a:t> </a:t>
            </a:r>
            <a:r>
              <a:rPr lang="en-GB" sz="1000" dirty="0" err="1"/>
              <a:t>comprend</a:t>
            </a:r>
            <a:r>
              <a:rPr lang="en-GB" sz="1000" dirty="0"/>
              <a:t> :</a:t>
            </a:r>
          </a:p>
          <a:p>
            <a:r>
              <a:rPr lang="en-GB" sz="1000" dirty="0" err="1"/>
              <a:t>Capacité</a:t>
            </a:r>
            <a:r>
              <a:rPr lang="en-GB" sz="1000" dirty="0"/>
              <a:t> technique (conception </a:t>
            </a:r>
            <a:r>
              <a:rPr lang="en-GB" sz="1000" dirty="0" err="1"/>
              <a:t>robuste</a:t>
            </a:r>
            <a:r>
              <a:rPr lang="en-GB" sz="1000" dirty="0"/>
              <a:t>, </a:t>
            </a:r>
            <a:r>
              <a:rPr lang="en-GB" sz="1000" dirty="0" err="1"/>
              <a:t>systèmes</a:t>
            </a:r>
            <a:r>
              <a:rPr lang="en-GB" sz="1000" dirty="0"/>
              <a:t> de secours)</a:t>
            </a:r>
          </a:p>
          <a:p>
            <a:r>
              <a:rPr lang="en-GB" sz="1000" dirty="0" err="1"/>
              <a:t>Capacité</a:t>
            </a:r>
            <a:r>
              <a:rPr lang="en-GB" sz="1000" dirty="0"/>
              <a:t> </a:t>
            </a:r>
            <a:r>
              <a:rPr lang="en-GB" sz="1000" dirty="0" err="1"/>
              <a:t>institutionnelle</a:t>
            </a:r>
            <a:r>
              <a:rPr lang="en-GB" sz="1000" dirty="0"/>
              <a:t> (exploitation et maintenance, personnel, </a:t>
            </a:r>
            <a:r>
              <a:rPr lang="en-GB" sz="1000" dirty="0" err="1"/>
              <a:t>gouvernance</a:t>
            </a:r>
            <a:r>
              <a:rPr lang="en-GB" sz="1000" dirty="0"/>
              <a:t>)</a:t>
            </a:r>
          </a:p>
          <a:p>
            <a:r>
              <a:rPr lang="en-GB" sz="1000" dirty="0" err="1"/>
              <a:t>Capacité</a:t>
            </a:r>
            <a:r>
              <a:rPr lang="en-GB" sz="1000" dirty="0"/>
              <a:t> financière (budgets de maintenance, fonds </a:t>
            </a:r>
            <a:r>
              <a:rPr lang="en-GB" sz="1000" dirty="0" err="1"/>
              <a:t>d'urgence</a:t>
            </a:r>
            <a:r>
              <a:rPr lang="en-GB" sz="1000" dirty="0"/>
              <a:t>)</a:t>
            </a:r>
          </a:p>
          <a:p>
            <a:r>
              <a:rPr lang="en-GB" sz="1000" dirty="0" err="1"/>
              <a:t>Capacité</a:t>
            </a:r>
            <a:r>
              <a:rPr lang="en-GB" sz="1000" dirty="0"/>
              <a:t> </a:t>
            </a:r>
            <a:r>
              <a:rPr lang="en-GB" sz="1000" dirty="0" err="1"/>
              <a:t>sociale</a:t>
            </a:r>
            <a:r>
              <a:rPr lang="en-GB" sz="1000" dirty="0"/>
              <a:t> (sensibilisation des </a:t>
            </a:r>
            <a:r>
              <a:rPr lang="en-GB" sz="1000" dirty="0" err="1"/>
              <a:t>utilisateurs</a:t>
            </a:r>
            <a:r>
              <a:rPr lang="en-GB" sz="1000" dirty="0"/>
              <a:t>, gestion de la </a:t>
            </a:r>
            <a:r>
              <a:rPr lang="en-GB" sz="1000" dirty="0" err="1"/>
              <a:t>demande</a:t>
            </a:r>
            <a:r>
              <a:rPr lang="en-GB" sz="1000" dirty="0"/>
              <a:t>)</a:t>
            </a:r>
          </a:p>
          <a:p>
            <a:r>
              <a:rPr lang="en-GB" sz="1000" dirty="0"/>
              <a:t>En </a:t>
            </a:r>
            <a:r>
              <a:rPr lang="en-GB" sz="1000" dirty="0" err="1"/>
              <a:t>termes</a:t>
            </a:r>
            <a:r>
              <a:rPr lang="en-GB" sz="1000" dirty="0"/>
              <a:t> </a:t>
            </a:r>
            <a:r>
              <a:rPr lang="en-GB" sz="1000" dirty="0" err="1"/>
              <a:t>probabilistes</a:t>
            </a:r>
            <a:r>
              <a:rPr lang="en-GB" sz="1000" dirty="0"/>
              <a:t>, la </a:t>
            </a:r>
            <a:r>
              <a:rPr lang="en-GB" sz="1000" dirty="0" err="1"/>
              <a:t>capacité</a:t>
            </a:r>
            <a:r>
              <a:rPr lang="en-GB" sz="1000" dirty="0"/>
              <a:t> :</a:t>
            </a:r>
          </a:p>
          <a:p>
            <a:r>
              <a:rPr lang="en-GB" sz="1000" b="1" dirty="0" err="1"/>
              <a:t>Réduit</a:t>
            </a:r>
            <a:r>
              <a:rPr lang="en-GB" sz="1000" b="1" dirty="0"/>
              <a:t> la </a:t>
            </a:r>
            <a:r>
              <a:rPr lang="en-GB" sz="1000" b="1" dirty="0" err="1"/>
              <a:t>probabilité</a:t>
            </a:r>
            <a:r>
              <a:rPr lang="en-GB" sz="1000" b="1" dirty="0"/>
              <a:t> de </a:t>
            </a:r>
            <a:r>
              <a:rPr lang="en-GB" sz="1000" b="1" dirty="0" err="1"/>
              <a:t>défaillance</a:t>
            </a:r>
            <a:r>
              <a:rPr lang="en-GB" sz="1000" dirty="0"/>
              <a:t>, </a:t>
            </a:r>
            <a:r>
              <a:rPr lang="en-GB" sz="1000" dirty="0" err="1"/>
              <a:t>compte</a:t>
            </a:r>
            <a:r>
              <a:rPr lang="en-GB" sz="1000" dirty="0"/>
              <a:t> </a:t>
            </a:r>
            <a:r>
              <a:rPr lang="en-GB" sz="1000" dirty="0" err="1"/>
              <a:t>tenu</a:t>
            </a:r>
            <a:r>
              <a:rPr lang="en-GB" sz="1000" dirty="0"/>
              <a:t> d'un danger</a:t>
            </a:r>
          </a:p>
          <a:p>
            <a:r>
              <a:rPr lang="en-GB" sz="1000" b="1" dirty="0" err="1"/>
              <a:t>Réduit</a:t>
            </a:r>
            <a:r>
              <a:rPr lang="en-GB" sz="1000" b="1" dirty="0"/>
              <a:t> la durée et la </a:t>
            </a:r>
            <a:r>
              <a:rPr lang="en-GB" sz="1000" b="1" dirty="0" err="1"/>
              <a:t>gravité</a:t>
            </a:r>
            <a:r>
              <a:rPr lang="en-GB" sz="1000" b="1" dirty="0"/>
              <a:t> des impacts</a:t>
            </a:r>
            <a:endParaRPr lang="en-GB" sz="1000" dirty="0"/>
          </a:p>
          <a:p>
            <a:r>
              <a:rPr lang="en-GB" sz="1000" b="1" dirty="0" err="1"/>
              <a:t>Améliore</a:t>
            </a:r>
            <a:r>
              <a:rPr lang="en-GB" sz="1000" b="1" dirty="0"/>
              <a:t> le temps de </a:t>
            </a:r>
            <a:r>
              <a:rPr lang="en-GB" sz="1000" b="1" dirty="0" err="1"/>
              <a:t>récupération</a:t>
            </a:r>
            <a:endParaRPr lang="en-GB" sz="1000" dirty="0"/>
          </a:p>
          <a:p>
            <a:r>
              <a:rPr lang="en-GB" sz="1000" dirty="0"/>
              <a:t>La </a:t>
            </a:r>
            <a:r>
              <a:rPr lang="en-GB" sz="1000" dirty="0" err="1"/>
              <a:t>capacité</a:t>
            </a:r>
            <a:r>
              <a:rPr lang="en-GB" sz="1000" dirty="0"/>
              <a:t> </a:t>
            </a:r>
            <a:r>
              <a:rPr lang="en-GB" sz="1000" b="1" dirty="0" err="1"/>
              <a:t>réduit</a:t>
            </a:r>
            <a:r>
              <a:rPr lang="en-GB" sz="1000" dirty="0"/>
              <a:t> </a:t>
            </a:r>
            <a:r>
              <a:rPr lang="en-GB" sz="1000" dirty="0" err="1"/>
              <a:t>donc</a:t>
            </a:r>
            <a:r>
              <a:rPr lang="en-GB" sz="1000" dirty="0"/>
              <a:t> </a:t>
            </a:r>
            <a:r>
              <a:rPr lang="en-GB" sz="1000" b="1" dirty="0"/>
              <a:t>la </a:t>
            </a:r>
            <a:r>
              <a:rPr lang="en-GB" sz="1000" b="1" dirty="0" err="1"/>
              <a:t>vulnérabilité</a:t>
            </a:r>
            <a:r>
              <a:rPr lang="en-GB" sz="1000" b="1" dirty="0"/>
              <a:t> effective</a:t>
            </a:r>
            <a:r>
              <a:rPr lang="en-GB" sz="1000" dirty="0"/>
              <a:t>.</a:t>
            </a:r>
          </a:p>
          <a:p>
            <a:endParaRPr lang="en-GB" sz="1000" dirty="0"/>
          </a:p>
          <a:p>
            <a:r>
              <a:rPr lang="en-GB" sz="1000" b="1" dirty="0"/>
              <a:t>5. </a:t>
            </a:r>
            <a:r>
              <a:rPr lang="en-GB" sz="1000" b="1" dirty="0" err="1"/>
              <a:t>Pourquoi</a:t>
            </a:r>
            <a:r>
              <a:rPr lang="en-GB" sz="1000" b="1" dirty="0"/>
              <a:t> la </a:t>
            </a:r>
            <a:r>
              <a:rPr lang="en-GB" sz="1000" b="1" dirty="0" err="1"/>
              <a:t>capacité</a:t>
            </a:r>
            <a:r>
              <a:rPr lang="en-GB" sz="1000" b="1" dirty="0"/>
              <a:t> </a:t>
            </a:r>
            <a:r>
              <a:rPr lang="en-GB" sz="1000" b="1" dirty="0" err="1"/>
              <a:t>est</a:t>
            </a:r>
            <a:r>
              <a:rPr lang="en-GB" sz="1000" b="1" dirty="0"/>
              <a:t> </a:t>
            </a:r>
            <a:r>
              <a:rPr lang="en-GB" sz="1000" b="1" dirty="0" err="1"/>
              <a:t>parfois</a:t>
            </a:r>
            <a:r>
              <a:rPr lang="en-GB" sz="1000" b="1" dirty="0"/>
              <a:t> </a:t>
            </a:r>
            <a:r>
              <a:rPr lang="en-GB" sz="1000" b="1" dirty="0" err="1"/>
              <a:t>omise</a:t>
            </a:r>
            <a:r>
              <a:rPr lang="en-GB" sz="1000" b="1" dirty="0"/>
              <a:t> dans les </a:t>
            </a:r>
            <a:r>
              <a:rPr lang="en-GB" sz="1000" b="1" dirty="0" err="1"/>
              <a:t>formules</a:t>
            </a:r>
            <a:r>
              <a:rPr lang="en-GB" sz="1000" b="1" dirty="0"/>
              <a:t> simples</a:t>
            </a:r>
          </a:p>
          <a:p>
            <a:r>
              <a:rPr lang="en-GB" sz="1000" dirty="0"/>
              <a:t>La </a:t>
            </a:r>
            <a:r>
              <a:rPr lang="en-GB" sz="1000" dirty="0" err="1"/>
              <a:t>capacité</a:t>
            </a:r>
            <a:r>
              <a:rPr lang="en-GB" sz="1000" dirty="0"/>
              <a:t> </a:t>
            </a:r>
            <a:r>
              <a:rPr lang="en-GB" sz="1000" dirty="0" err="1"/>
              <a:t>est</a:t>
            </a:r>
            <a:r>
              <a:rPr lang="en-GB" sz="1000" dirty="0"/>
              <a:t> </a:t>
            </a:r>
            <a:r>
              <a:rPr lang="en-GB" sz="1000" dirty="0" err="1"/>
              <a:t>souvent</a:t>
            </a:r>
            <a:r>
              <a:rPr lang="en-GB" sz="1000" dirty="0"/>
              <a:t> </a:t>
            </a:r>
            <a:r>
              <a:rPr lang="en-GB" sz="1000" dirty="0" err="1"/>
              <a:t>omise</a:t>
            </a:r>
            <a:r>
              <a:rPr lang="en-GB" sz="1000" dirty="0"/>
              <a:t> pour les raisons </a:t>
            </a:r>
            <a:r>
              <a:rPr lang="en-GB" sz="1000" dirty="0" err="1"/>
              <a:t>suivantes</a:t>
            </a:r>
            <a:r>
              <a:rPr lang="en-GB" sz="1000" dirty="0"/>
              <a:t> :</a:t>
            </a:r>
          </a:p>
          <a:p>
            <a:r>
              <a:rPr lang="en-GB" sz="1000" dirty="0"/>
              <a:t>Elle </a:t>
            </a:r>
            <a:r>
              <a:rPr lang="en-GB" sz="1000" dirty="0" err="1"/>
              <a:t>est</a:t>
            </a:r>
            <a:r>
              <a:rPr lang="en-GB" sz="1000" dirty="0"/>
              <a:t> plus difficile à quantifier que le danger </a:t>
            </a:r>
            <a:r>
              <a:rPr lang="en-GB" sz="1000" dirty="0" err="1"/>
              <a:t>ou</a:t>
            </a:r>
            <a:r>
              <a:rPr lang="en-GB" sz="1000" dirty="0"/>
              <a:t> </a:t>
            </a:r>
            <a:r>
              <a:rPr lang="en-GB" sz="1000" dirty="0" err="1"/>
              <a:t>l'exposition</a:t>
            </a:r>
            <a:endParaRPr lang="en-GB" sz="1000" dirty="0"/>
          </a:p>
          <a:p>
            <a:r>
              <a:rPr lang="en-GB" sz="1000" dirty="0"/>
              <a:t>Elle </a:t>
            </a:r>
            <a:r>
              <a:rPr lang="en-GB" sz="1000" dirty="0" err="1"/>
              <a:t>recoupe</a:t>
            </a:r>
            <a:r>
              <a:rPr lang="en-GB" sz="1000" dirty="0"/>
              <a:t> </a:t>
            </a:r>
            <a:r>
              <a:rPr lang="en-GB" sz="1000" dirty="0" err="1"/>
              <a:t>conceptuellement</a:t>
            </a:r>
            <a:r>
              <a:rPr lang="en-GB" sz="1000" dirty="0"/>
              <a:t> la </a:t>
            </a:r>
            <a:r>
              <a:rPr lang="en-GB" sz="1000" dirty="0" err="1"/>
              <a:t>vulnérabilité</a:t>
            </a:r>
            <a:endParaRPr lang="en-GB" sz="1000" dirty="0"/>
          </a:p>
          <a:p>
            <a:r>
              <a:rPr lang="en-GB" sz="1000" dirty="0"/>
              <a:t>De </a:t>
            </a:r>
            <a:r>
              <a:rPr lang="en-GB" sz="1000" dirty="0" err="1"/>
              <a:t>nombreuses</a:t>
            </a:r>
            <a:r>
              <a:rPr lang="en-GB" sz="1000" dirty="0"/>
              <a:t> </a:t>
            </a:r>
            <a:r>
              <a:rPr lang="en-GB" sz="1000" dirty="0" err="1"/>
              <a:t>évaluations</a:t>
            </a:r>
            <a:r>
              <a:rPr lang="en-GB" sz="1000" dirty="0"/>
              <a:t> </a:t>
            </a:r>
            <a:r>
              <a:rPr lang="en-GB" sz="1000" dirty="0" err="1"/>
              <a:t>supposent</a:t>
            </a:r>
            <a:r>
              <a:rPr lang="en-GB" sz="1000" dirty="0"/>
              <a:t> </a:t>
            </a:r>
            <a:r>
              <a:rPr lang="en-GB" sz="1000" dirty="0" err="1"/>
              <a:t>implicitement</a:t>
            </a:r>
            <a:r>
              <a:rPr lang="en-GB" sz="1000" dirty="0"/>
              <a:t> </a:t>
            </a:r>
            <a:r>
              <a:rPr lang="en-GB" sz="1000" dirty="0" err="1"/>
              <a:t>une</a:t>
            </a:r>
            <a:r>
              <a:rPr lang="en-GB" sz="1000" dirty="0"/>
              <a:t> « </a:t>
            </a:r>
            <a:r>
              <a:rPr lang="en-GB" sz="1000" dirty="0" err="1"/>
              <a:t>capacité</a:t>
            </a:r>
            <a:r>
              <a:rPr lang="en-GB" sz="1000" dirty="0"/>
              <a:t> </a:t>
            </a:r>
            <a:r>
              <a:rPr lang="en-GB" sz="1000" dirty="0" err="1"/>
              <a:t>actuelle</a:t>
            </a:r>
            <a:r>
              <a:rPr lang="en-GB" sz="1000" dirty="0"/>
              <a:t> »</a:t>
            </a:r>
          </a:p>
          <a:p>
            <a:r>
              <a:rPr lang="en-GB" sz="1000" dirty="0" err="1"/>
              <a:t>Cependant</a:t>
            </a:r>
            <a:r>
              <a:rPr lang="en-GB" sz="1000" dirty="0"/>
              <a:t>, pour </a:t>
            </a:r>
            <a:r>
              <a:rPr lang="en-GB" sz="1000" b="1" dirty="0"/>
              <a:t>la </a:t>
            </a:r>
            <a:r>
              <a:rPr lang="en-GB" sz="1000" b="1" dirty="0" err="1"/>
              <a:t>résilience</a:t>
            </a:r>
            <a:r>
              <a:rPr lang="en-GB" sz="1000" b="1" dirty="0"/>
              <a:t> </a:t>
            </a:r>
            <a:r>
              <a:rPr lang="en-GB" sz="1000" b="1" dirty="0" err="1"/>
              <a:t>climatique</a:t>
            </a:r>
            <a:r>
              <a:rPr lang="en-GB" sz="1000" b="1" dirty="0"/>
              <a:t> et les </a:t>
            </a:r>
            <a:r>
              <a:rPr lang="en-GB" sz="1000" b="1" dirty="0" err="1"/>
              <a:t>systèmes</a:t>
            </a:r>
            <a:r>
              <a:rPr lang="en-GB" sz="1000" b="1" dirty="0"/>
              <a:t> WASH</a:t>
            </a:r>
            <a:r>
              <a:rPr lang="en-GB" sz="1000" dirty="0"/>
              <a:t>, il </a:t>
            </a:r>
            <a:r>
              <a:rPr lang="en-GB" sz="1000" dirty="0" err="1"/>
              <a:t>est</a:t>
            </a:r>
            <a:r>
              <a:rPr lang="en-GB" sz="1000" dirty="0"/>
              <a:t> </a:t>
            </a:r>
            <a:r>
              <a:rPr lang="en-GB" sz="1000" dirty="0" err="1"/>
              <a:t>essentiel</a:t>
            </a:r>
            <a:r>
              <a:rPr lang="en-GB" sz="1000" dirty="0"/>
              <a:t> de </a:t>
            </a:r>
            <a:r>
              <a:rPr lang="en-GB" sz="1000" dirty="0" err="1"/>
              <a:t>rendre</a:t>
            </a:r>
            <a:r>
              <a:rPr lang="en-GB" sz="1000" dirty="0"/>
              <a:t> la </a:t>
            </a:r>
            <a:r>
              <a:rPr lang="en-GB" sz="1000" dirty="0" err="1"/>
              <a:t>capacité</a:t>
            </a:r>
            <a:r>
              <a:rPr lang="en-GB" sz="1000" dirty="0"/>
              <a:t> </a:t>
            </a:r>
            <a:r>
              <a:rPr lang="en-GB" sz="1000" dirty="0" err="1"/>
              <a:t>explicite</a:t>
            </a:r>
            <a:r>
              <a:rPr lang="en-GB" sz="1000" dirty="0"/>
              <a:t>, car :</a:t>
            </a:r>
          </a:p>
          <a:p>
            <a:r>
              <a:rPr lang="en-GB" sz="1000" dirty="0"/>
              <a:t>La </a:t>
            </a:r>
            <a:r>
              <a:rPr lang="en-GB" sz="1000" dirty="0" err="1"/>
              <a:t>capacité</a:t>
            </a:r>
            <a:r>
              <a:rPr lang="en-GB" sz="1000" dirty="0"/>
              <a:t> </a:t>
            </a:r>
            <a:r>
              <a:rPr lang="en-GB" sz="1000" dirty="0" err="1"/>
              <a:t>est</a:t>
            </a:r>
            <a:r>
              <a:rPr lang="en-GB" sz="1000" dirty="0"/>
              <a:t> </a:t>
            </a:r>
            <a:r>
              <a:rPr lang="en-GB" sz="1000" b="1" dirty="0"/>
              <a:t>exploitable</a:t>
            </a:r>
            <a:endParaRPr lang="en-GB" sz="1000" dirty="0"/>
          </a:p>
          <a:p>
            <a:r>
              <a:rPr lang="en-GB" sz="1000" dirty="0"/>
              <a:t>Elle </a:t>
            </a:r>
            <a:r>
              <a:rPr lang="en-GB" sz="1000" dirty="0" err="1"/>
              <a:t>s'aligne</a:t>
            </a:r>
            <a:r>
              <a:rPr lang="en-GB" sz="1000" dirty="0"/>
              <a:t> sur le </a:t>
            </a:r>
            <a:r>
              <a:rPr lang="en-GB" sz="1000" dirty="0" err="1"/>
              <a:t>renforcement</a:t>
            </a:r>
            <a:r>
              <a:rPr lang="en-GB" sz="1000" dirty="0"/>
              <a:t> des </a:t>
            </a:r>
            <a:r>
              <a:rPr lang="en-GB" sz="1000" dirty="0" err="1"/>
              <a:t>systèmes</a:t>
            </a:r>
            <a:endParaRPr lang="en-GB" sz="1000" dirty="0"/>
          </a:p>
          <a:p>
            <a:r>
              <a:rPr lang="en-GB" sz="1000" dirty="0"/>
              <a:t>Elle met </a:t>
            </a:r>
            <a:r>
              <a:rPr lang="en-GB" sz="1000" dirty="0" err="1"/>
              <a:t>en</a:t>
            </a:r>
            <a:r>
              <a:rPr lang="en-GB" sz="1000" dirty="0"/>
              <a:t> </a:t>
            </a:r>
            <a:r>
              <a:rPr lang="en-GB" sz="1000" dirty="0" err="1"/>
              <a:t>évidence</a:t>
            </a:r>
            <a:r>
              <a:rPr lang="en-GB" sz="1000" dirty="0"/>
              <a:t> les options </a:t>
            </a:r>
            <a:r>
              <a:rPr lang="en-GB" sz="1000" dirty="0" err="1"/>
              <a:t>d'adaptation</a:t>
            </a:r>
            <a:r>
              <a:rPr lang="en-GB" sz="1000" dirty="0"/>
              <a:t> au-</a:t>
            </a:r>
            <a:r>
              <a:rPr lang="en-GB" sz="1000" dirty="0" err="1"/>
              <a:t>delà</a:t>
            </a:r>
            <a:r>
              <a:rPr lang="en-GB" sz="1000" dirty="0"/>
              <a:t> des infrastructures</a:t>
            </a:r>
          </a:p>
          <a:p>
            <a:endParaRPr lang="en-GB" sz="1000" dirty="0"/>
          </a:p>
          <a:p>
            <a:r>
              <a:rPr lang="en-GB" sz="1000" dirty="0"/>
              <a:t>Explication </a:t>
            </a:r>
            <a:r>
              <a:rPr lang="en-GB" sz="1000" dirty="0" err="1"/>
              <a:t>supplémentaire</a:t>
            </a:r>
            <a:r>
              <a:rPr lang="en-GB" sz="1000" dirty="0"/>
              <a:t>, </a:t>
            </a:r>
            <a:r>
              <a:rPr lang="en-GB" sz="1000" dirty="0" err="1"/>
              <a:t>si</a:t>
            </a:r>
            <a:r>
              <a:rPr lang="en-GB" sz="1000" dirty="0"/>
              <a:t> </a:t>
            </a:r>
            <a:r>
              <a:rPr lang="en-GB" sz="1000" dirty="0" err="1"/>
              <a:t>nécessaire</a:t>
            </a:r>
            <a:endParaRPr lang="en-GB" sz="1000" dirty="0"/>
          </a:p>
          <a:p>
            <a:r>
              <a:rPr lang="en-GB" sz="1000" b="1" dirty="0"/>
              <a:t>La </a:t>
            </a:r>
            <a:r>
              <a:rPr lang="en-GB" sz="1000" b="1" dirty="0" err="1"/>
              <a:t>sensibilité</a:t>
            </a:r>
            <a:r>
              <a:rPr lang="en-GB" sz="1000" b="1" dirty="0"/>
              <a:t> </a:t>
            </a:r>
            <a:r>
              <a:rPr lang="en-GB" sz="1000" dirty="0" err="1"/>
              <a:t>décrit</a:t>
            </a:r>
            <a:r>
              <a:rPr lang="en-GB" sz="1000" dirty="0"/>
              <a:t> </a:t>
            </a:r>
            <a:r>
              <a:rPr lang="en-GB" sz="1000" b="1" dirty="0"/>
              <a:t>dans quelle </a:t>
            </a:r>
            <a:r>
              <a:rPr lang="en-GB" sz="1000" b="1" dirty="0" err="1"/>
              <a:t>mesure</a:t>
            </a:r>
            <a:r>
              <a:rPr lang="en-GB" sz="1000" b="1" dirty="0"/>
              <a:t> les </a:t>
            </a:r>
            <a:r>
              <a:rPr lang="en-GB" sz="1000" b="1" dirty="0" err="1"/>
              <a:t>personnes</a:t>
            </a:r>
            <a:r>
              <a:rPr lang="en-GB" sz="1000" b="1" dirty="0"/>
              <a:t> </a:t>
            </a:r>
            <a:r>
              <a:rPr lang="en-GB" sz="1000" b="1" dirty="0" err="1"/>
              <a:t>ou</a:t>
            </a:r>
            <a:r>
              <a:rPr lang="en-GB" sz="1000" b="1" dirty="0"/>
              <a:t> les </a:t>
            </a:r>
            <a:r>
              <a:rPr lang="en-GB" sz="1000" b="1" dirty="0" err="1"/>
              <a:t>systèmes</a:t>
            </a:r>
            <a:r>
              <a:rPr lang="en-GB" sz="1000" b="1" dirty="0"/>
              <a:t> exposés </a:t>
            </a:r>
            <a:r>
              <a:rPr lang="en-GB" sz="1000" b="1" dirty="0" err="1"/>
              <a:t>sont</a:t>
            </a:r>
            <a:r>
              <a:rPr lang="en-GB" sz="1000" b="1" dirty="0"/>
              <a:t> </a:t>
            </a:r>
            <a:r>
              <a:rPr lang="en-GB" sz="1000" b="1" dirty="0" err="1"/>
              <a:t>affectés</a:t>
            </a:r>
            <a:r>
              <a:rPr lang="en-GB" sz="1000" b="1" dirty="0"/>
              <a:t> </a:t>
            </a:r>
            <a:r>
              <a:rPr lang="en-GB" sz="1000" dirty="0"/>
              <a:t>par un danger.</a:t>
            </a:r>
          </a:p>
          <a:p>
            <a:r>
              <a:rPr lang="en-GB" sz="1000" dirty="0"/>
              <a:t>Elle </a:t>
            </a:r>
            <a:r>
              <a:rPr lang="en-GB" sz="1000" dirty="0" err="1"/>
              <a:t>est</a:t>
            </a:r>
            <a:r>
              <a:rPr lang="en-GB" sz="1000" dirty="0"/>
              <a:t> un </a:t>
            </a:r>
            <a:r>
              <a:rPr lang="en-GB" sz="1000" dirty="0" err="1"/>
              <a:t>élément</a:t>
            </a:r>
            <a:r>
              <a:rPr lang="en-GB" sz="1000" dirty="0"/>
              <a:t> </a:t>
            </a:r>
            <a:r>
              <a:rPr lang="en-GB" sz="1000" dirty="0" err="1"/>
              <a:t>clé</a:t>
            </a:r>
            <a:r>
              <a:rPr lang="en-GB" sz="1000" dirty="0"/>
              <a:t> de </a:t>
            </a:r>
            <a:r>
              <a:rPr lang="en-GB" sz="1000" b="1" dirty="0"/>
              <a:t>la </a:t>
            </a:r>
            <a:r>
              <a:rPr lang="en-GB" sz="1000" b="1" dirty="0" err="1"/>
              <a:t>vulnérabilité</a:t>
            </a:r>
            <a:r>
              <a:rPr lang="en-GB" sz="1000" dirty="0"/>
              <a:t>.</a:t>
            </a:r>
          </a:p>
          <a:p>
            <a:r>
              <a:rPr lang="en-GB" sz="1000" dirty="0" err="1"/>
              <a:t>Exemples</a:t>
            </a:r>
            <a:r>
              <a:rPr lang="en-GB" sz="1000" dirty="0"/>
              <a:t> :</a:t>
            </a:r>
          </a:p>
          <a:p>
            <a:r>
              <a:rPr lang="en-GB" sz="1000" dirty="0"/>
              <a:t>Les </a:t>
            </a:r>
            <a:r>
              <a:rPr lang="en-GB" sz="1000" dirty="0" err="1"/>
              <a:t>puits</a:t>
            </a:r>
            <a:r>
              <a:rPr lang="en-GB" sz="1000" dirty="0"/>
              <a:t> peu </a:t>
            </a:r>
            <a:r>
              <a:rPr lang="en-GB" sz="1000" dirty="0" err="1"/>
              <a:t>profonds</a:t>
            </a:r>
            <a:r>
              <a:rPr lang="en-GB" sz="1000" dirty="0"/>
              <a:t> </a:t>
            </a:r>
            <a:r>
              <a:rPr lang="en-GB" sz="1000" dirty="0" err="1"/>
              <a:t>sont</a:t>
            </a:r>
            <a:r>
              <a:rPr lang="en-GB" sz="1000" dirty="0"/>
              <a:t> plus </a:t>
            </a:r>
            <a:r>
              <a:rPr lang="en-GB" sz="1000" dirty="0" err="1"/>
              <a:t>sensibles</a:t>
            </a:r>
            <a:r>
              <a:rPr lang="en-GB" sz="1000" dirty="0"/>
              <a:t> à la </a:t>
            </a:r>
            <a:r>
              <a:rPr lang="en-GB" sz="1000" dirty="0" err="1"/>
              <a:t>sécheresse</a:t>
            </a:r>
            <a:r>
              <a:rPr lang="en-GB" sz="1000" dirty="0"/>
              <a:t> que les forages </a:t>
            </a:r>
            <a:r>
              <a:rPr lang="en-GB" sz="1000" dirty="0" err="1"/>
              <a:t>profonds</a:t>
            </a:r>
            <a:endParaRPr lang="en-GB" sz="1000" dirty="0"/>
          </a:p>
          <a:p>
            <a:r>
              <a:rPr lang="en-GB" sz="1000" dirty="0"/>
              <a:t>Les </a:t>
            </a:r>
            <a:r>
              <a:rPr lang="en-GB" sz="1000" dirty="0" err="1"/>
              <a:t>vieilles</a:t>
            </a:r>
            <a:r>
              <a:rPr lang="en-GB" sz="1000" dirty="0"/>
              <a:t> canalisations </a:t>
            </a:r>
            <a:r>
              <a:rPr lang="en-GB" sz="1000" dirty="0" err="1"/>
              <a:t>sont</a:t>
            </a:r>
            <a:r>
              <a:rPr lang="en-GB" sz="1000" dirty="0"/>
              <a:t> plus </a:t>
            </a:r>
            <a:r>
              <a:rPr lang="en-GB" sz="1000" dirty="0" err="1"/>
              <a:t>sensibles</a:t>
            </a:r>
            <a:r>
              <a:rPr lang="en-GB" sz="1000" dirty="0"/>
              <a:t> aux </a:t>
            </a:r>
            <a:r>
              <a:rPr lang="en-GB" sz="1000" dirty="0" err="1"/>
              <a:t>mouvements</a:t>
            </a:r>
            <a:r>
              <a:rPr lang="en-GB" sz="1000" dirty="0"/>
              <a:t> du sol que les canalisations flexibles</a:t>
            </a:r>
          </a:p>
          <a:p>
            <a:r>
              <a:rPr lang="en-GB" sz="1000" dirty="0"/>
              <a:t>Les </a:t>
            </a:r>
            <a:r>
              <a:rPr lang="en-GB" sz="1000" dirty="0" err="1"/>
              <a:t>systèmes</a:t>
            </a:r>
            <a:r>
              <a:rPr lang="en-GB" sz="1000" dirty="0"/>
              <a:t> </a:t>
            </a:r>
            <a:r>
              <a:rPr lang="en-GB" sz="1000" dirty="0" err="1"/>
              <a:t>d'approvisionnement</a:t>
            </a:r>
            <a:r>
              <a:rPr lang="en-GB" sz="1000" dirty="0"/>
              <a:t> </a:t>
            </a:r>
            <a:r>
              <a:rPr lang="en-GB" sz="1000" dirty="0" err="1"/>
              <a:t>en</a:t>
            </a:r>
            <a:r>
              <a:rPr lang="en-GB" sz="1000" dirty="0"/>
              <a:t> eau de </a:t>
            </a:r>
            <a:r>
              <a:rPr lang="en-GB" sz="1000" dirty="0" err="1"/>
              <a:t>mauvaise</a:t>
            </a:r>
            <a:r>
              <a:rPr lang="en-GB" sz="1000" dirty="0"/>
              <a:t> </a:t>
            </a:r>
            <a:r>
              <a:rPr lang="en-GB" sz="1000" dirty="0" err="1"/>
              <a:t>qualité</a:t>
            </a:r>
            <a:r>
              <a:rPr lang="en-GB" sz="1000" dirty="0"/>
              <a:t> </a:t>
            </a:r>
            <a:r>
              <a:rPr lang="en-GB" sz="1000" dirty="0" err="1"/>
              <a:t>sont</a:t>
            </a:r>
            <a:r>
              <a:rPr lang="en-GB" sz="1000" dirty="0"/>
              <a:t> plus </a:t>
            </a:r>
            <a:r>
              <a:rPr lang="en-GB" sz="1000" dirty="0" err="1"/>
              <a:t>sensibles</a:t>
            </a:r>
            <a:r>
              <a:rPr lang="en-GB" sz="1000" dirty="0"/>
              <a:t> aux </a:t>
            </a:r>
            <a:r>
              <a:rPr lang="en-GB" sz="1000" dirty="0" err="1"/>
              <a:t>inondations</a:t>
            </a:r>
            <a:r>
              <a:rPr lang="en-GB" sz="1000" dirty="0"/>
              <a:t>.</a:t>
            </a:r>
          </a:p>
          <a:p>
            <a:r>
              <a:rPr lang="en-GB" sz="1000" dirty="0"/>
              <a:t>👉 </a:t>
            </a:r>
            <a:r>
              <a:rPr lang="en-GB" sz="1000" dirty="0" err="1"/>
              <a:t>Réponses</a:t>
            </a:r>
            <a:r>
              <a:rPr lang="en-GB" sz="1000" dirty="0"/>
              <a:t> relatives à la </a:t>
            </a:r>
            <a:r>
              <a:rPr lang="en-GB" sz="1000" dirty="0" err="1"/>
              <a:t>sensibilité</a:t>
            </a:r>
            <a:r>
              <a:rPr lang="en-GB" sz="1000" dirty="0"/>
              <a:t> :</a:t>
            </a:r>
            <a:br>
              <a:rPr lang="en-GB" sz="1000" dirty="0"/>
            </a:br>
            <a:r>
              <a:rPr lang="en-GB" sz="1000" b="1" dirty="0"/>
              <a:t>« En </a:t>
            </a:r>
            <a:r>
              <a:rPr lang="en-GB" sz="1000" b="1" dirty="0" err="1"/>
              <a:t>cas</a:t>
            </a:r>
            <a:r>
              <a:rPr lang="en-GB" sz="1000" b="1" dirty="0"/>
              <a:t> </a:t>
            </a:r>
            <a:r>
              <a:rPr lang="en-GB" sz="1000" b="1" dirty="0" err="1"/>
              <a:t>d'exposition</a:t>
            </a:r>
            <a:r>
              <a:rPr lang="en-GB" sz="1000" b="1" dirty="0"/>
              <a:t>, dans quelle </a:t>
            </a:r>
            <a:r>
              <a:rPr lang="en-GB" sz="1000" b="1" dirty="0" err="1"/>
              <a:t>mesure</a:t>
            </a:r>
            <a:r>
              <a:rPr lang="en-GB" sz="1000" b="1" dirty="0"/>
              <a:t> </a:t>
            </a:r>
            <a:r>
              <a:rPr lang="en-GB" sz="1000" b="1" dirty="0" err="1"/>
              <a:t>l’élément</a:t>
            </a:r>
            <a:r>
              <a:rPr lang="en-GB" sz="1000" b="1" dirty="0"/>
              <a:t> sera-t-il </a:t>
            </a:r>
            <a:r>
              <a:rPr lang="en-GB" sz="1000" b="1" dirty="0" err="1"/>
              <a:t>affecté</a:t>
            </a:r>
            <a:r>
              <a:rPr lang="en-GB" sz="1000" b="1" dirty="0"/>
              <a:t> ? »</a:t>
            </a:r>
            <a:endParaRPr lang="en-GB" sz="1000" dirty="0"/>
          </a:p>
          <a:p>
            <a:endParaRPr lang="en-GB" sz="1000" dirty="0"/>
          </a:p>
          <a:p>
            <a:endParaRPr lang="en-GB" sz="1000" dirty="0"/>
          </a:p>
          <a:p>
            <a:pPr marL="0" lvl="0" indent="0" algn="l" rtl="0">
              <a:lnSpc>
                <a:spcPct val="100000"/>
              </a:lnSpc>
              <a:spcBef>
                <a:spcPts val="0"/>
              </a:spcBef>
              <a:spcAft>
                <a:spcPts val="0"/>
              </a:spcAft>
              <a:buSzPts val="1100"/>
              <a:buNone/>
            </a:pPr>
            <a:endParaRPr sz="1000" dirty="0"/>
          </a:p>
        </p:txBody>
      </p:sp>
    </p:spTree>
    <p:extLst>
      <p:ext uri="{BB962C8B-B14F-4D97-AF65-F5344CB8AC3E}">
        <p14:creationId xmlns:p14="http://schemas.microsoft.com/office/powerpoint/2010/main" val="26826300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Cette diapositive examine les impacts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sur les </a:t>
            </a:r>
            <a:r>
              <a:rPr lang="en-US" sz="1000" dirty="0" err="1">
                <a:solidFill>
                  <a:schemeClr val="dk1"/>
                </a:solidFill>
              </a:rPr>
              <a:t>groupes</a:t>
            </a:r>
            <a:r>
              <a:rPr lang="en-US" sz="1000" dirty="0">
                <a:solidFill>
                  <a:schemeClr val="dk1"/>
                </a:solidFill>
              </a:rPr>
              <a:t> </a:t>
            </a:r>
            <a:r>
              <a:rPr lang="en-US" sz="1000" dirty="0" err="1">
                <a:solidFill>
                  <a:schemeClr val="dk1"/>
                </a:solidFill>
              </a:rPr>
              <a:t>marginalisés</a:t>
            </a:r>
            <a:r>
              <a:rPr lang="en-US" sz="1000" dirty="0">
                <a:solidFill>
                  <a:schemeClr val="dk1"/>
                </a:solidFill>
              </a:rPr>
              <a:t>. </a:t>
            </a:r>
            <a:r>
              <a:rPr lang="en-US" sz="1000" dirty="0" err="1">
                <a:solidFill>
                  <a:schemeClr val="dk1"/>
                </a:solidFill>
              </a:rPr>
              <a:t>Rappelez</a:t>
            </a:r>
            <a:r>
              <a:rPr lang="en-US" sz="1000" dirty="0">
                <a:solidFill>
                  <a:schemeClr val="dk1"/>
                </a:solidFill>
              </a:rPr>
              <a:t> aux participants que la </a:t>
            </a:r>
            <a:r>
              <a:rPr lang="en-US" sz="1000" dirty="0" err="1">
                <a:solidFill>
                  <a:schemeClr val="dk1"/>
                </a:solidFill>
              </a:rPr>
              <a:t>vulnérabilité</a:t>
            </a:r>
            <a:r>
              <a:rPr lang="en-US" sz="1000" dirty="0">
                <a:solidFill>
                  <a:schemeClr val="dk1"/>
                </a:solidFill>
              </a:rPr>
              <a:t> </a:t>
            </a:r>
            <a:r>
              <a:rPr lang="en-US" sz="1000" dirty="0" err="1">
                <a:solidFill>
                  <a:schemeClr val="dk1"/>
                </a:solidFill>
              </a:rPr>
              <a:t>est</a:t>
            </a:r>
            <a:r>
              <a:rPr lang="en-US" sz="1000" dirty="0">
                <a:solidFill>
                  <a:schemeClr val="dk1"/>
                </a:solidFill>
              </a:rPr>
              <a:t> </a:t>
            </a:r>
            <a:r>
              <a:rPr lang="en-US" sz="1000" dirty="0" err="1">
                <a:solidFill>
                  <a:schemeClr val="dk1"/>
                </a:solidFill>
              </a:rPr>
              <a:t>l'un</a:t>
            </a:r>
            <a:r>
              <a:rPr lang="en-US" sz="1000" dirty="0">
                <a:solidFill>
                  <a:schemeClr val="dk1"/>
                </a:solidFill>
              </a:rPr>
              <a:t> des trois </a:t>
            </a:r>
            <a:r>
              <a:rPr lang="en-US" sz="1000" dirty="0" err="1">
                <a:solidFill>
                  <a:schemeClr val="dk1"/>
                </a:solidFill>
              </a:rPr>
              <a:t>éléments</a:t>
            </a:r>
            <a:r>
              <a:rPr lang="en-US" sz="1000" dirty="0">
                <a:solidFill>
                  <a:schemeClr val="dk1"/>
                </a:solidFill>
              </a:rPr>
              <a:t> du </a:t>
            </a:r>
            <a:r>
              <a:rPr lang="en-US" sz="1000" dirty="0" err="1">
                <a:solidFill>
                  <a:schemeClr val="dk1"/>
                </a:solidFill>
              </a:rPr>
              <a:t>risque</a:t>
            </a:r>
            <a:r>
              <a:rPr lang="en-US" sz="1000" dirty="0">
                <a:solidFill>
                  <a:schemeClr val="dk1"/>
                </a:solidFill>
              </a:rPr>
              <a:t> </a:t>
            </a:r>
            <a:r>
              <a:rPr lang="en-US" sz="1000" dirty="0" err="1">
                <a:solidFill>
                  <a:schemeClr val="dk1"/>
                </a:solidFill>
              </a:rPr>
              <a:t>climatique</a:t>
            </a:r>
            <a:r>
              <a:rPr lang="en-US" sz="1000" dirty="0">
                <a:solidFill>
                  <a:schemeClr val="dk1"/>
                </a:solidFill>
              </a:rPr>
              <a:t> (qui </a:t>
            </a:r>
            <a:r>
              <a:rPr lang="en-US" sz="1000" dirty="0" err="1">
                <a:solidFill>
                  <a:schemeClr val="dk1"/>
                </a:solidFill>
              </a:rPr>
              <a:t>comprend</a:t>
            </a:r>
            <a:r>
              <a:rPr lang="en-US" sz="1000" dirty="0">
                <a:solidFill>
                  <a:schemeClr val="dk1"/>
                </a:solidFill>
              </a:rPr>
              <a:t> </a:t>
            </a:r>
            <a:r>
              <a:rPr lang="en-US" sz="1000" dirty="0" err="1">
                <a:solidFill>
                  <a:schemeClr val="dk1"/>
                </a:solidFill>
              </a:rPr>
              <a:t>également</a:t>
            </a:r>
            <a:r>
              <a:rPr lang="en-US" sz="1000" dirty="0">
                <a:solidFill>
                  <a:schemeClr val="dk1"/>
                </a:solidFill>
              </a:rPr>
              <a:t> les </a:t>
            </a:r>
            <a:r>
              <a:rPr lang="en-US" sz="1000" dirty="0" err="1">
                <a:solidFill>
                  <a:schemeClr val="dk1"/>
                </a:solidFill>
              </a:rPr>
              <a:t>aléas</a:t>
            </a:r>
            <a:r>
              <a:rPr lang="en-US" sz="1000" dirty="0">
                <a:solidFill>
                  <a:schemeClr val="dk1"/>
                </a:solidFill>
              </a:rPr>
              <a:t> </a:t>
            </a:r>
            <a:r>
              <a:rPr lang="en-US" sz="1000" dirty="0" err="1">
                <a:solidFill>
                  <a:schemeClr val="dk1"/>
                </a:solidFill>
              </a:rPr>
              <a:t>climatiques</a:t>
            </a:r>
            <a:r>
              <a:rPr lang="en-US" sz="1000" dirty="0">
                <a:solidFill>
                  <a:schemeClr val="dk1"/>
                </a:solidFill>
              </a:rPr>
              <a:t> et </a:t>
            </a:r>
            <a:r>
              <a:rPr lang="en-US" sz="1000" dirty="0" err="1">
                <a:solidFill>
                  <a:schemeClr val="dk1"/>
                </a:solidFill>
              </a:rPr>
              <a:t>l'exposition</a:t>
            </a:r>
            <a:r>
              <a:rPr lang="en-US" sz="1000" dirty="0">
                <a:solidFill>
                  <a:schemeClr val="dk1"/>
                </a:solidFill>
              </a:rPr>
              <a:t>). Cette diapositive montre comment les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ont</a:t>
            </a:r>
            <a:r>
              <a:rPr lang="en-US" sz="1000" dirty="0">
                <a:solidFill>
                  <a:schemeClr val="dk1"/>
                </a:solidFill>
              </a:rPr>
              <a:t> un impact sur </a:t>
            </a:r>
            <a:r>
              <a:rPr lang="en-US" sz="1000" b="1" dirty="0">
                <a:solidFill>
                  <a:schemeClr val="dk1"/>
                </a:solidFill>
              </a:rPr>
              <a:t>les femmes et les filles </a:t>
            </a:r>
            <a:r>
              <a:rPr lang="en-US" sz="1000" dirty="0" err="1">
                <a:solidFill>
                  <a:schemeClr val="dk1"/>
                </a:solidFill>
              </a:rPr>
              <a:t>ainsi</a:t>
            </a:r>
            <a:r>
              <a:rPr lang="en-US" sz="1000" dirty="0">
                <a:solidFill>
                  <a:schemeClr val="dk1"/>
                </a:solidFill>
              </a:rPr>
              <a:t> que sur </a:t>
            </a:r>
            <a:r>
              <a:rPr lang="en-US" sz="1000" b="1" dirty="0">
                <a:solidFill>
                  <a:schemeClr val="dk1"/>
                </a:solidFill>
              </a:rPr>
              <a:t>les </a:t>
            </a:r>
            <a:r>
              <a:rPr lang="en-US" sz="1000" b="1" dirty="0" err="1">
                <a:solidFill>
                  <a:schemeClr val="dk1"/>
                </a:solidFill>
              </a:rPr>
              <a:t>personnes</a:t>
            </a:r>
            <a:r>
              <a:rPr lang="en-US" sz="1000" b="1" dirty="0">
                <a:solidFill>
                  <a:schemeClr val="dk1"/>
                </a:solidFill>
              </a:rPr>
              <a:t> </a:t>
            </a:r>
            <a:r>
              <a:rPr lang="en-US" sz="1000" b="1" dirty="0" err="1">
                <a:solidFill>
                  <a:schemeClr val="dk1"/>
                </a:solidFill>
              </a:rPr>
              <a:t>handicapées</a:t>
            </a:r>
            <a:r>
              <a:rPr lang="en-US" sz="1000" dirty="0">
                <a:solidFill>
                  <a:schemeClr val="dk1"/>
                </a:solidFill>
              </a:rPr>
              <a:t>.</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La </a:t>
            </a:r>
            <a:r>
              <a:rPr lang="en-US" sz="1000" b="1" dirty="0" err="1">
                <a:solidFill>
                  <a:schemeClr val="dk1"/>
                </a:solidFill>
              </a:rPr>
              <a:t>vulnérabilité</a:t>
            </a:r>
            <a:r>
              <a:rPr lang="en-US" sz="1000" b="1" dirty="0">
                <a:solidFill>
                  <a:schemeClr val="dk1"/>
                </a:solidFill>
              </a:rPr>
              <a:t> des femmes </a:t>
            </a:r>
            <a:r>
              <a:rPr lang="en-US" sz="1000" b="1" dirty="0" err="1">
                <a:solidFill>
                  <a:schemeClr val="dk1"/>
                </a:solidFill>
              </a:rPr>
              <a:t>est</a:t>
            </a:r>
            <a:r>
              <a:rPr lang="en-US" sz="1000" b="1" dirty="0">
                <a:solidFill>
                  <a:schemeClr val="dk1"/>
                </a:solidFill>
              </a:rPr>
              <a:t> </a:t>
            </a:r>
            <a:r>
              <a:rPr lang="en-US" sz="1000" b="1" dirty="0" err="1">
                <a:solidFill>
                  <a:schemeClr val="dk1"/>
                </a:solidFill>
              </a:rPr>
              <a:t>influencée</a:t>
            </a:r>
            <a:r>
              <a:rPr lang="en-US" sz="1000" b="1" dirty="0">
                <a:solidFill>
                  <a:schemeClr val="dk1"/>
                </a:solidFill>
              </a:rPr>
              <a:t> par :</a:t>
            </a:r>
            <a:br>
              <a:rPr lang="en-US" sz="1000" b="1" dirty="0">
                <a:solidFill>
                  <a:schemeClr val="dk1"/>
                </a:solidFill>
              </a:rPr>
            </a:b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a:solidFill>
                  <a:schemeClr val="dk1"/>
                </a:solidFill>
              </a:rPr>
              <a:t>Les </a:t>
            </a:r>
            <a:r>
              <a:rPr lang="en-US" sz="1000" b="1" dirty="0" err="1">
                <a:solidFill>
                  <a:schemeClr val="dk1"/>
                </a:solidFill>
              </a:rPr>
              <a:t>rôles</a:t>
            </a:r>
            <a:r>
              <a:rPr lang="en-US" sz="1000" b="1" dirty="0">
                <a:solidFill>
                  <a:schemeClr val="dk1"/>
                </a:solidFill>
              </a:rPr>
              <a:t> et </a:t>
            </a:r>
            <a:r>
              <a:rPr lang="en-US" sz="1000" b="1" dirty="0" err="1">
                <a:solidFill>
                  <a:schemeClr val="dk1"/>
                </a:solidFill>
              </a:rPr>
              <a:t>responsabilités</a:t>
            </a:r>
            <a:r>
              <a:rPr lang="en-US" sz="1000" b="1" dirty="0">
                <a:solidFill>
                  <a:schemeClr val="dk1"/>
                </a:solidFill>
              </a:rPr>
              <a:t> </a:t>
            </a:r>
            <a:r>
              <a:rPr lang="en-US" sz="1000" b="1" dirty="0" err="1">
                <a:solidFill>
                  <a:schemeClr val="dk1"/>
                </a:solidFill>
              </a:rPr>
              <a:t>liés</a:t>
            </a:r>
            <a:r>
              <a:rPr lang="en-US" sz="1000" b="1" dirty="0">
                <a:solidFill>
                  <a:schemeClr val="dk1"/>
                </a:solidFill>
              </a:rPr>
              <a:t> au genre </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général</a:t>
            </a:r>
            <a:r>
              <a:rPr lang="en-US" sz="1000" dirty="0">
                <a:solidFill>
                  <a:schemeClr val="dk1"/>
                </a:solidFill>
              </a:rPr>
              <a:t>, les femmes </a:t>
            </a:r>
            <a:r>
              <a:rPr lang="en-US" sz="1000" dirty="0" err="1">
                <a:solidFill>
                  <a:schemeClr val="dk1"/>
                </a:solidFill>
              </a:rPr>
              <a:t>sont</a:t>
            </a:r>
            <a:r>
              <a:rPr lang="en-US" sz="1000" dirty="0">
                <a:solidFill>
                  <a:schemeClr val="dk1"/>
                </a:solidFill>
              </a:rPr>
              <a:t> </a:t>
            </a:r>
            <a:r>
              <a:rPr lang="en-US" sz="1000" dirty="0" err="1">
                <a:solidFill>
                  <a:schemeClr val="dk1"/>
                </a:solidFill>
              </a:rPr>
              <a:t>principalement</a:t>
            </a:r>
            <a:r>
              <a:rPr lang="en-US" sz="1000" dirty="0">
                <a:solidFill>
                  <a:schemeClr val="dk1"/>
                </a:solidFill>
              </a:rPr>
              <a:t> </a:t>
            </a:r>
            <a:r>
              <a:rPr lang="en-US" sz="1000" dirty="0" err="1">
                <a:solidFill>
                  <a:schemeClr val="dk1"/>
                </a:solidFill>
              </a:rPr>
              <a:t>responsables</a:t>
            </a:r>
            <a:r>
              <a:rPr lang="en-US" sz="1000" dirty="0">
                <a:solidFill>
                  <a:schemeClr val="dk1"/>
                </a:solidFill>
              </a:rPr>
              <a:t> des </a:t>
            </a:r>
            <a:r>
              <a:rPr lang="en-US" sz="1000" dirty="0" err="1">
                <a:solidFill>
                  <a:schemeClr val="dk1"/>
                </a:solidFill>
              </a:rPr>
              <a:t>tâches</a:t>
            </a:r>
            <a:r>
              <a:rPr lang="en-US" sz="1000" dirty="0">
                <a:solidFill>
                  <a:schemeClr val="dk1"/>
                </a:solidFill>
              </a:rPr>
              <a:t> </a:t>
            </a:r>
            <a:r>
              <a:rPr lang="en-US" sz="1000" dirty="0" err="1">
                <a:solidFill>
                  <a:schemeClr val="dk1"/>
                </a:solidFill>
              </a:rPr>
              <a:t>ménagères</a:t>
            </a:r>
            <a:r>
              <a:rPr lang="en-US" sz="1000" dirty="0">
                <a:solidFill>
                  <a:schemeClr val="dk1"/>
                </a:solidFill>
              </a:rPr>
              <a:t> </a:t>
            </a:r>
            <a:r>
              <a:rPr lang="en-US" sz="1000" dirty="0" err="1">
                <a:solidFill>
                  <a:schemeClr val="dk1"/>
                </a:solidFill>
              </a:rPr>
              <a:t>telles</a:t>
            </a:r>
            <a:r>
              <a:rPr lang="en-US" sz="1000" dirty="0">
                <a:solidFill>
                  <a:schemeClr val="dk1"/>
                </a:solidFill>
              </a:rPr>
              <a:t> que la </a:t>
            </a:r>
            <a:r>
              <a:rPr lang="en-US" sz="1000" dirty="0" err="1">
                <a:solidFill>
                  <a:schemeClr val="dk1"/>
                </a:solidFill>
              </a:rPr>
              <a:t>collecte</a:t>
            </a:r>
            <a:r>
              <a:rPr lang="en-US" sz="1000" dirty="0">
                <a:solidFill>
                  <a:schemeClr val="dk1"/>
                </a:solidFill>
              </a:rPr>
              <a:t> de </a:t>
            </a:r>
            <a:r>
              <a:rPr lang="en-US" sz="1000" dirty="0" err="1">
                <a:solidFill>
                  <a:schemeClr val="dk1"/>
                </a:solidFill>
              </a:rPr>
              <a:t>l'eau</a:t>
            </a:r>
            <a:r>
              <a:rPr lang="en-US" sz="1000" dirty="0">
                <a:solidFill>
                  <a:schemeClr val="dk1"/>
                </a:solidFill>
              </a:rPr>
              <a:t>, la cuisine et les </a:t>
            </a:r>
            <a:r>
              <a:rPr lang="en-US" sz="1000" dirty="0" err="1">
                <a:solidFill>
                  <a:schemeClr val="dk1"/>
                </a:solidFill>
              </a:rPr>
              <a:t>soins</a:t>
            </a:r>
            <a:r>
              <a:rPr lang="en-US" sz="1000" dirty="0">
                <a:solidFill>
                  <a:schemeClr val="dk1"/>
                </a:solidFill>
              </a:rPr>
              <a:t> aux enfants et aux </a:t>
            </a:r>
            <a:r>
              <a:rPr lang="en-US" sz="1000" dirty="0" err="1">
                <a:solidFill>
                  <a:schemeClr val="dk1"/>
                </a:solidFill>
              </a:rPr>
              <a:t>personnes</a:t>
            </a:r>
            <a:r>
              <a:rPr lang="en-US" sz="1000" dirty="0">
                <a:solidFill>
                  <a:schemeClr val="dk1"/>
                </a:solidFill>
              </a:rPr>
              <a:t> </a:t>
            </a:r>
            <a:r>
              <a:rPr lang="en-US" sz="1000" dirty="0" err="1">
                <a:solidFill>
                  <a:schemeClr val="dk1"/>
                </a:solidFill>
              </a:rPr>
              <a:t>âgées</a:t>
            </a:r>
            <a:r>
              <a:rPr lang="en-US" sz="1000" dirty="0">
                <a:solidFill>
                  <a:schemeClr val="dk1"/>
                </a:solidFill>
              </a:rPr>
              <a:t>. Le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exacerbe</a:t>
            </a:r>
            <a:r>
              <a:rPr lang="en-US" sz="1000" dirty="0">
                <a:solidFill>
                  <a:schemeClr val="dk1"/>
                </a:solidFill>
              </a:rPr>
              <a:t> </a:t>
            </a:r>
            <a:r>
              <a:rPr lang="en-US" sz="1000" dirty="0" err="1">
                <a:solidFill>
                  <a:schemeClr val="dk1"/>
                </a:solidFill>
              </a:rPr>
              <a:t>ces</a:t>
            </a:r>
            <a:r>
              <a:rPr lang="en-US" sz="1000" dirty="0">
                <a:solidFill>
                  <a:schemeClr val="dk1"/>
                </a:solidFill>
              </a:rPr>
              <a:t> </a:t>
            </a:r>
            <a:r>
              <a:rPr lang="en-US" sz="1000" dirty="0" err="1">
                <a:solidFill>
                  <a:schemeClr val="dk1"/>
                </a:solidFill>
              </a:rPr>
              <a:t>responsabilités</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augmentant</a:t>
            </a:r>
            <a:r>
              <a:rPr lang="en-US" sz="1000" dirty="0">
                <a:solidFill>
                  <a:schemeClr val="dk1"/>
                </a:solidFill>
              </a:rPr>
              <a:t> le temps et les efforts </a:t>
            </a:r>
            <a:r>
              <a:rPr lang="en-US" sz="1000" dirty="0" err="1">
                <a:solidFill>
                  <a:schemeClr val="dk1"/>
                </a:solidFill>
              </a:rPr>
              <a:t>nécessaires</a:t>
            </a:r>
            <a:r>
              <a:rPr lang="en-US" sz="1000" dirty="0">
                <a:solidFill>
                  <a:schemeClr val="dk1"/>
                </a:solidFill>
              </a:rPr>
              <a:t> pour </a:t>
            </a:r>
            <a:r>
              <a:rPr lang="en-US" sz="1000" dirty="0" err="1">
                <a:solidFill>
                  <a:schemeClr val="dk1"/>
                </a:solidFill>
              </a:rPr>
              <a:t>accomplir</a:t>
            </a:r>
            <a:r>
              <a:rPr lang="en-US" sz="1000" dirty="0">
                <a:solidFill>
                  <a:schemeClr val="dk1"/>
                </a:solidFill>
              </a:rPr>
              <a:t> des </a:t>
            </a:r>
            <a:r>
              <a:rPr lang="en-US" sz="1000" dirty="0" err="1">
                <a:solidFill>
                  <a:schemeClr val="dk1"/>
                </a:solidFill>
              </a:rPr>
              <a:t>tâches</a:t>
            </a:r>
            <a:r>
              <a:rPr lang="en-US" sz="1000" dirty="0">
                <a:solidFill>
                  <a:schemeClr val="dk1"/>
                </a:solidFill>
              </a:rPr>
              <a:t> </a:t>
            </a:r>
            <a:r>
              <a:rPr lang="en-US" sz="1000" dirty="0" err="1">
                <a:solidFill>
                  <a:schemeClr val="dk1"/>
                </a:solidFill>
              </a:rPr>
              <a:t>telles</a:t>
            </a:r>
            <a:r>
              <a:rPr lang="en-US" sz="1000" dirty="0">
                <a:solidFill>
                  <a:schemeClr val="dk1"/>
                </a:solidFill>
              </a:rPr>
              <a:t> que la </a:t>
            </a:r>
            <a:r>
              <a:rPr lang="en-US" sz="1000" dirty="0" err="1">
                <a:solidFill>
                  <a:schemeClr val="dk1"/>
                </a:solidFill>
              </a:rPr>
              <a:t>collecte</a:t>
            </a:r>
            <a:r>
              <a:rPr lang="en-US" sz="1000" dirty="0">
                <a:solidFill>
                  <a:schemeClr val="dk1"/>
                </a:solidFill>
              </a:rPr>
              <a:t> de </a:t>
            </a:r>
            <a:r>
              <a:rPr lang="en-US" sz="1000" dirty="0" err="1">
                <a:solidFill>
                  <a:schemeClr val="dk1"/>
                </a:solidFill>
              </a:rPr>
              <a:t>l'eau</a:t>
            </a:r>
            <a:r>
              <a:rPr lang="en-US" sz="1000" dirty="0">
                <a:solidFill>
                  <a:schemeClr val="dk1"/>
                </a:solidFill>
              </a:rPr>
              <a:t>, car les sources </a:t>
            </a:r>
            <a:r>
              <a:rPr lang="en-US" sz="1000" dirty="0" err="1">
                <a:solidFill>
                  <a:schemeClr val="dk1"/>
                </a:solidFill>
              </a:rPr>
              <a:t>d'eau</a:t>
            </a:r>
            <a:r>
              <a:rPr lang="en-US" sz="1000" dirty="0">
                <a:solidFill>
                  <a:schemeClr val="dk1"/>
                </a:solidFill>
              </a:rPr>
              <a:t> se </a:t>
            </a:r>
            <a:r>
              <a:rPr lang="en-US" sz="1000" dirty="0" err="1">
                <a:solidFill>
                  <a:schemeClr val="dk1"/>
                </a:solidFill>
              </a:rPr>
              <a:t>raréfient</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s'éloignent</a:t>
            </a:r>
            <a:r>
              <a:rPr lang="en-US" sz="1000" dirty="0">
                <a:solidFill>
                  <a:schemeClr val="dk1"/>
                </a:solidFill>
              </a:rPr>
              <a:t>.</a:t>
            </a:r>
            <a:br>
              <a:rPr lang="en-US" sz="1000" dirty="0">
                <a:solidFill>
                  <a:schemeClr val="dk1"/>
                </a:solidFill>
              </a:rPr>
            </a:b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err="1">
                <a:solidFill>
                  <a:schemeClr val="dk1"/>
                </a:solidFill>
              </a:rPr>
              <a:t>Accès</a:t>
            </a:r>
            <a:r>
              <a:rPr lang="en-US" sz="1000" b="1" dirty="0">
                <a:solidFill>
                  <a:schemeClr val="dk1"/>
                </a:solidFill>
              </a:rPr>
              <a:t> </a:t>
            </a:r>
            <a:r>
              <a:rPr lang="en-US" sz="1000" b="1" dirty="0" err="1">
                <a:solidFill>
                  <a:schemeClr val="dk1"/>
                </a:solidFill>
              </a:rPr>
              <a:t>limité</a:t>
            </a:r>
            <a:r>
              <a:rPr lang="en-US" sz="1000" b="1" dirty="0">
                <a:solidFill>
                  <a:schemeClr val="dk1"/>
                </a:solidFill>
              </a:rPr>
              <a:t> aux </a:t>
            </a:r>
            <a:r>
              <a:rPr lang="en-US" sz="1000" b="1" dirty="0" err="1">
                <a:solidFill>
                  <a:schemeClr val="dk1"/>
                </a:solidFill>
              </a:rPr>
              <a:t>ressources</a:t>
            </a:r>
            <a:r>
              <a:rPr lang="en-US" sz="1000" b="1" dirty="0">
                <a:solidFill>
                  <a:schemeClr val="dk1"/>
                </a:solidFill>
              </a:rPr>
              <a:t> </a:t>
            </a:r>
            <a:r>
              <a:rPr lang="en-US" sz="1000" dirty="0">
                <a:solidFill>
                  <a:schemeClr val="dk1"/>
                </a:solidFill>
              </a:rPr>
              <a:t>: les femmes </a:t>
            </a:r>
            <a:r>
              <a:rPr lang="en-US" sz="1000" dirty="0" err="1">
                <a:solidFill>
                  <a:schemeClr val="dk1"/>
                </a:solidFill>
              </a:rPr>
              <a:t>ont</a:t>
            </a:r>
            <a:r>
              <a:rPr lang="en-US" sz="1000" dirty="0">
                <a:solidFill>
                  <a:schemeClr val="dk1"/>
                </a:solidFill>
              </a:rPr>
              <a:t> </a:t>
            </a:r>
            <a:r>
              <a:rPr lang="en-US" sz="1000" dirty="0" err="1">
                <a:solidFill>
                  <a:schemeClr val="dk1"/>
                </a:solidFill>
              </a:rPr>
              <a:t>souvent</a:t>
            </a:r>
            <a:r>
              <a:rPr lang="en-US" sz="1000" dirty="0">
                <a:solidFill>
                  <a:schemeClr val="dk1"/>
                </a:solidFill>
              </a:rPr>
              <a:t> </a:t>
            </a:r>
            <a:r>
              <a:rPr lang="en-US" sz="1000" dirty="0" err="1">
                <a:solidFill>
                  <a:schemeClr val="dk1"/>
                </a:solidFill>
              </a:rPr>
              <a:t>moins</a:t>
            </a:r>
            <a:r>
              <a:rPr lang="en-US" sz="1000" dirty="0">
                <a:solidFill>
                  <a:schemeClr val="dk1"/>
                </a:solidFill>
              </a:rPr>
              <a:t> </a:t>
            </a:r>
            <a:r>
              <a:rPr lang="en-US" sz="1000" dirty="0" err="1">
                <a:solidFill>
                  <a:schemeClr val="dk1"/>
                </a:solidFill>
              </a:rPr>
              <a:t>accès</a:t>
            </a:r>
            <a:r>
              <a:rPr lang="en-US" sz="1000" dirty="0">
                <a:solidFill>
                  <a:schemeClr val="dk1"/>
                </a:solidFill>
              </a:rPr>
              <a:t> aux </a:t>
            </a:r>
            <a:r>
              <a:rPr lang="en-US" sz="1000" dirty="0" err="1">
                <a:solidFill>
                  <a:schemeClr val="dk1"/>
                </a:solidFill>
              </a:rPr>
              <a:t>ressources</a:t>
            </a:r>
            <a:r>
              <a:rPr lang="en-US" sz="1000" dirty="0">
                <a:solidFill>
                  <a:schemeClr val="dk1"/>
                </a:solidFill>
              </a:rPr>
              <a:t> </a:t>
            </a:r>
            <a:r>
              <a:rPr lang="en-US" sz="1000" dirty="0" err="1">
                <a:solidFill>
                  <a:schemeClr val="dk1"/>
                </a:solidFill>
              </a:rPr>
              <a:t>telles</a:t>
            </a:r>
            <a:r>
              <a:rPr lang="en-US" sz="1000" dirty="0">
                <a:solidFill>
                  <a:schemeClr val="dk1"/>
                </a:solidFill>
              </a:rPr>
              <a:t> que la terre, le </a:t>
            </a:r>
            <a:r>
              <a:rPr lang="en-US" sz="1000" dirty="0" err="1">
                <a:solidFill>
                  <a:schemeClr val="dk1"/>
                </a:solidFill>
              </a:rPr>
              <a:t>crédit</a:t>
            </a:r>
            <a:r>
              <a:rPr lang="en-US" sz="1000" dirty="0">
                <a:solidFill>
                  <a:schemeClr val="dk1"/>
                </a:solidFill>
              </a:rPr>
              <a:t>, la </a:t>
            </a:r>
            <a:r>
              <a:rPr lang="en-US" sz="1000" dirty="0" err="1">
                <a:solidFill>
                  <a:schemeClr val="dk1"/>
                </a:solidFill>
              </a:rPr>
              <a:t>technologie</a:t>
            </a:r>
            <a:r>
              <a:rPr lang="en-US" sz="1000" dirty="0">
                <a:solidFill>
                  <a:schemeClr val="dk1"/>
                </a:solidFill>
              </a:rPr>
              <a:t> et </a:t>
            </a:r>
            <a:r>
              <a:rPr lang="en-US" sz="1000" dirty="0" err="1">
                <a:solidFill>
                  <a:schemeClr val="dk1"/>
                </a:solidFill>
              </a:rPr>
              <a:t>l'éducation</a:t>
            </a:r>
            <a:r>
              <a:rPr lang="en-US" sz="1000" dirty="0">
                <a:solidFill>
                  <a:schemeClr val="dk1"/>
                </a:solidFill>
              </a:rPr>
              <a:t> que les hommes. Cela </a:t>
            </a:r>
            <a:r>
              <a:rPr lang="en-US" sz="1000" dirty="0" err="1">
                <a:solidFill>
                  <a:schemeClr val="dk1"/>
                </a:solidFill>
              </a:rPr>
              <a:t>limite</a:t>
            </a:r>
            <a:r>
              <a:rPr lang="en-US" sz="1000" dirty="0">
                <a:solidFill>
                  <a:schemeClr val="dk1"/>
                </a:solidFill>
              </a:rPr>
              <a:t> </a:t>
            </a:r>
            <a:r>
              <a:rPr lang="en-US" sz="1000" dirty="0" err="1">
                <a:solidFill>
                  <a:schemeClr val="dk1"/>
                </a:solidFill>
              </a:rPr>
              <a:t>leur</a:t>
            </a:r>
            <a:r>
              <a:rPr lang="en-US" sz="1000" dirty="0">
                <a:solidFill>
                  <a:schemeClr val="dk1"/>
                </a:solidFill>
              </a:rPr>
              <a:t> </a:t>
            </a:r>
            <a:r>
              <a:rPr lang="en-US" sz="1000" dirty="0" err="1">
                <a:solidFill>
                  <a:schemeClr val="dk1"/>
                </a:solidFill>
              </a:rPr>
              <a:t>capacité</a:t>
            </a:r>
            <a:r>
              <a:rPr lang="en-US" sz="1000" dirty="0">
                <a:solidFill>
                  <a:schemeClr val="dk1"/>
                </a:solidFill>
              </a:rPr>
              <a:t> à </a:t>
            </a:r>
            <a:r>
              <a:rPr lang="en-US" sz="1000" dirty="0" err="1">
                <a:solidFill>
                  <a:schemeClr val="dk1"/>
                </a:solidFill>
              </a:rPr>
              <a:t>s'adapter</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à </a:t>
            </a:r>
            <a:r>
              <a:rPr lang="en-US" sz="1000" dirty="0" err="1">
                <a:solidFill>
                  <a:schemeClr val="dk1"/>
                </a:solidFill>
              </a:rPr>
              <a:t>investir</a:t>
            </a:r>
            <a:r>
              <a:rPr lang="en-US" sz="1000" dirty="0">
                <a:solidFill>
                  <a:schemeClr val="dk1"/>
                </a:solidFill>
              </a:rPr>
              <a:t> dans des </a:t>
            </a:r>
            <a:r>
              <a:rPr lang="en-US" sz="1000" dirty="0" err="1">
                <a:solidFill>
                  <a:schemeClr val="dk1"/>
                </a:solidFill>
              </a:rPr>
              <a:t>mesures</a:t>
            </a:r>
            <a:r>
              <a:rPr lang="en-US" sz="1000" dirty="0">
                <a:solidFill>
                  <a:schemeClr val="dk1"/>
                </a:solidFill>
              </a:rPr>
              <a:t> </a:t>
            </a:r>
            <a:r>
              <a:rPr lang="en-US" sz="1000" dirty="0" err="1">
                <a:solidFill>
                  <a:schemeClr val="dk1"/>
                </a:solidFill>
              </a:rPr>
              <a:t>d'adaptation</a:t>
            </a:r>
            <a:r>
              <a:rPr lang="en-US" sz="1000" dirty="0">
                <a:solidFill>
                  <a:schemeClr val="dk1"/>
                </a:solidFill>
              </a:rPr>
              <a:t> au </a:t>
            </a:r>
            <a:r>
              <a:rPr lang="en-US" sz="1000" dirty="0" err="1">
                <a:solidFill>
                  <a:schemeClr val="dk1"/>
                </a:solidFill>
              </a:rPr>
              <a:t>climat</a:t>
            </a:r>
            <a:r>
              <a:rPr lang="en-US" sz="1000" dirty="0">
                <a:solidFill>
                  <a:schemeClr val="dk1"/>
                </a:solidFill>
              </a:rPr>
              <a:t> </a:t>
            </a:r>
            <a:r>
              <a:rPr lang="en-US" sz="1000" dirty="0" err="1">
                <a:solidFill>
                  <a:schemeClr val="dk1"/>
                </a:solidFill>
              </a:rPr>
              <a:t>ou</a:t>
            </a:r>
            <a:r>
              <a:rPr lang="en-US" sz="1000" dirty="0">
                <a:solidFill>
                  <a:schemeClr val="dk1"/>
                </a:solidFill>
              </a:rPr>
              <a:t> à </a:t>
            </a:r>
            <a:r>
              <a:rPr lang="en-US" sz="1000" dirty="0" err="1">
                <a:solidFill>
                  <a:schemeClr val="dk1"/>
                </a:solidFill>
              </a:rPr>
              <a:t>rechercher</a:t>
            </a:r>
            <a:r>
              <a:rPr lang="en-US" sz="1000" dirty="0">
                <a:solidFill>
                  <a:schemeClr val="dk1"/>
                </a:solidFill>
              </a:rPr>
              <a:t> </a:t>
            </a:r>
            <a:r>
              <a:rPr lang="en-US" sz="1000" dirty="0" err="1">
                <a:solidFill>
                  <a:schemeClr val="dk1"/>
                </a:solidFill>
              </a:rPr>
              <a:t>d'autres</a:t>
            </a:r>
            <a:r>
              <a:rPr lang="en-US" sz="1000" dirty="0">
                <a:solidFill>
                  <a:schemeClr val="dk1"/>
                </a:solidFill>
              </a:rPr>
              <a:t> moyens de </a:t>
            </a:r>
            <a:r>
              <a:rPr lang="en-US" sz="1000" dirty="0" err="1">
                <a:solidFill>
                  <a:schemeClr val="dk1"/>
                </a:solidFill>
              </a:rPr>
              <a:t>subsistance</a:t>
            </a:r>
            <a:r>
              <a:rPr lang="en-US" sz="1000" dirty="0">
                <a:solidFill>
                  <a:schemeClr val="dk1"/>
                </a:solidFill>
              </a:rPr>
              <a:t>. </a:t>
            </a:r>
            <a:br>
              <a:rPr lang="en-US" sz="1000" dirty="0">
                <a:solidFill>
                  <a:schemeClr val="dk1"/>
                </a:solidFill>
              </a:rPr>
            </a:b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err="1">
                <a:solidFill>
                  <a:schemeClr val="dk1"/>
                </a:solidFill>
              </a:rPr>
              <a:t>Dépendance</a:t>
            </a:r>
            <a:r>
              <a:rPr lang="en-US" sz="1000" b="1" dirty="0">
                <a:solidFill>
                  <a:schemeClr val="dk1"/>
                </a:solidFill>
              </a:rPr>
              <a:t> </a:t>
            </a:r>
            <a:r>
              <a:rPr lang="en-US" sz="1000" b="1" dirty="0" err="1">
                <a:solidFill>
                  <a:schemeClr val="dk1"/>
                </a:solidFill>
              </a:rPr>
              <a:t>économique</a:t>
            </a:r>
            <a:r>
              <a:rPr lang="en-US" sz="1000" b="1" dirty="0">
                <a:solidFill>
                  <a:schemeClr val="dk1"/>
                </a:solidFill>
              </a:rPr>
              <a:t> </a:t>
            </a:r>
            <a:r>
              <a:rPr lang="en-US" sz="1000" dirty="0">
                <a:solidFill>
                  <a:schemeClr val="dk1"/>
                </a:solidFill>
              </a:rPr>
              <a:t>: les femmes </a:t>
            </a:r>
            <a:r>
              <a:rPr lang="en-US" sz="1000" dirty="0" err="1">
                <a:solidFill>
                  <a:schemeClr val="dk1"/>
                </a:solidFill>
              </a:rPr>
              <a:t>sont</a:t>
            </a:r>
            <a:r>
              <a:rPr lang="en-US" sz="1000" dirty="0">
                <a:solidFill>
                  <a:schemeClr val="dk1"/>
                </a:solidFill>
              </a:rPr>
              <a:t> plus </a:t>
            </a:r>
            <a:r>
              <a:rPr lang="en-US" sz="1000" dirty="0" err="1">
                <a:solidFill>
                  <a:schemeClr val="dk1"/>
                </a:solidFill>
              </a:rPr>
              <a:t>susceptibles</a:t>
            </a:r>
            <a:r>
              <a:rPr lang="en-US" sz="1000" dirty="0">
                <a:solidFill>
                  <a:schemeClr val="dk1"/>
                </a:solidFill>
              </a:rPr>
              <a:t> d'être </a:t>
            </a:r>
            <a:r>
              <a:rPr lang="en-US" sz="1000" dirty="0" err="1">
                <a:solidFill>
                  <a:schemeClr val="dk1"/>
                </a:solidFill>
              </a:rPr>
              <a:t>économiquement</a:t>
            </a:r>
            <a:r>
              <a:rPr lang="en-US" sz="1000" dirty="0">
                <a:solidFill>
                  <a:schemeClr val="dk1"/>
                </a:solidFill>
              </a:rPr>
              <a:t> </a:t>
            </a:r>
            <a:r>
              <a:rPr lang="en-US" sz="1000" dirty="0" err="1">
                <a:solidFill>
                  <a:schemeClr val="dk1"/>
                </a:solidFill>
              </a:rPr>
              <a:t>dépendantes</a:t>
            </a:r>
            <a:r>
              <a:rPr lang="en-US" sz="1000" dirty="0">
                <a:solidFill>
                  <a:schemeClr val="dk1"/>
                </a:solidFill>
              </a:rPr>
              <a:t> des </a:t>
            </a:r>
            <a:r>
              <a:rPr lang="en-US" sz="1000" dirty="0" err="1">
                <a:solidFill>
                  <a:schemeClr val="dk1"/>
                </a:solidFill>
              </a:rPr>
              <a:t>ressources</a:t>
            </a:r>
            <a:r>
              <a:rPr lang="en-US" sz="1000" dirty="0">
                <a:solidFill>
                  <a:schemeClr val="dk1"/>
                </a:solidFill>
              </a:rPr>
              <a:t> </a:t>
            </a:r>
            <a:r>
              <a:rPr lang="en-US" sz="1000" dirty="0" err="1">
                <a:solidFill>
                  <a:schemeClr val="dk1"/>
                </a:solidFill>
              </a:rPr>
              <a:t>naturelles</a:t>
            </a:r>
            <a:r>
              <a:rPr lang="en-US" sz="1000" dirty="0">
                <a:solidFill>
                  <a:schemeClr val="dk1"/>
                </a:solidFill>
              </a:rPr>
              <a:t> et de </a:t>
            </a:r>
            <a:r>
              <a:rPr lang="en-US" sz="1000" dirty="0" err="1">
                <a:solidFill>
                  <a:schemeClr val="dk1"/>
                </a:solidFill>
              </a:rPr>
              <a:t>l'agriculture</a:t>
            </a:r>
            <a:r>
              <a:rPr lang="en-US" sz="1000" dirty="0">
                <a:solidFill>
                  <a:schemeClr val="dk1"/>
                </a:solidFill>
              </a:rPr>
              <a:t>. Le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peut</a:t>
            </a:r>
            <a:r>
              <a:rPr lang="en-US" sz="1000" dirty="0">
                <a:solidFill>
                  <a:schemeClr val="dk1"/>
                </a:solidFill>
              </a:rPr>
              <a:t> </a:t>
            </a:r>
            <a:r>
              <a:rPr lang="en-US" sz="1000" dirty="0" err="1">
                <a:solidFill>
                  <a:schemeClr val="dk1"/>
                </a:solidFill>
              </a:rPr>
              <a:t>perturber</a:t>
            </a:r>
            <a:r>
              <a:rPr lang="en-US" sz="1000" dirty="0">
                <a:solidFill>
                  <a:schemeClr val="dk1"/>
                </a:solidFill>
              </a:rPr>
              <a:t> les </a:t>
            </a:r>
            <a:r>
              <a:rPr lang="en-US" sz="1000" dirty="0" err="1">
                <a:solidFill>
                  <a:schemeClr val="dk1"/>
                </a:solidFill>
              </a:rPr>
              <a:t>modèles</a:t>
            </a:r>
            <a:r>
              <a:rPr lang="en-US" sz="1000" dirty="0">
                <a:solidFill>
                  <a:schemeClr val="dk1"/>
                </a:solidFill>
              </a:rPr>
              <a:t> </a:t>
            </a:r>
            <a:r>
              <a:rPr lang="en-US" sz="1000" dirty="0" err="1">
                <a:solidFill>
                  <a:schemeClr val="dk1"/>
                </a:solidFill>
              </a:rPr>
              <a:t>agricoles</a:t>
            </a:r>
            <a:r>
              <a:rPr lang="en-US" sz="1000" dirty="0">
                <a:solidFill>
                  <a:schemeClr val="dk1"/>
                </a:solidFill>
              </a:rPr>
              <a:t>, </a:t>
            </a:r>
            <a:r>
              <a:rPr lang="en-US" sz="1000" dirty="0" err="1">
                <a:solidFill>
                  <a:schemeClr val="dk1"/>
                </a:solidFill>
              </a:rPr>
              <a:t>entraînant</a:t>
            </a:r>
            <a:r>
              <a:rPr lang="en-US" sz="1000" dirty="0">
                <a:solidFill>
                  <a:schemeClr val="dk1"/>
                </a:solidFill>
              </a:rPr>
              <a:t> des </a:t>
            </a:r>
            <a:r>
              <a:rPr lang="en-US" sz="1000" dirty="0" err="1">
                <a:solidFill>
                  <a:schemeClr val="dk1"/>
                </a:solidFill>
              </a:rPr>
              <a:t>mauvaises</a:t>
            </a:r>
            <a:r>
              <a:rPr lang="en-US" sz="1000" dirty="0">
                <a:solidFill>
                  <a:schemeClr val="dk1"/>
                </a:solidFill>
              </a:rPr>
              <a:t> </a:t>
            </a:r>
            <a:r>
              <a:rPr lang="en-US" sz="1000" dirty="0" err="1">
                <a:solidFill>
                  <a:schemeClr val="dk1"/>
                </a:solidFill>
              </a:rPr>
              <a:t>récoltes</a:t>
            </a:r>
            <a:r>
              <a:rPr lang="en-US" sz="1000" dirty="0">
                <a:solidFill>
                  <a:schemeClr val="dk1"/>
                </a:solidFill>
              </a:rPr>
              <a:t>, la </a:t>
            </a:r>
            <a:r>
              <a:rPr lang="en-US" sz="1000" dirty="0" err="1">
                <a:solidFill>
                  <a:schemeClr val="dk1"/>
                </a:solidFill>
              </a:rPr>
              <a:t>perte</a:t>
            </a:r>
            <a:r>
              <a:rPr lang="en-US" sz="1000" dirty="0">
                <a:solidFill>
                  <a:schemeClr val="dk1"/>
                </a:solidFill>
              </a:rPr>
              <a:t> de </a:t>
            </a:r>
            <a:r>
              <a:rPr lang="en-US" sz="1000" dirty="0" err="1">
                <a:solidFill>
                  <a:schemeClr val="dk1"/>
                </a:solidFill>
              </a:rPr>
              <a:t>bétail</a:t>
            </a:r>
            <a:r>
              <a:rPr lang="en-US" sz="1000" dirty="0">
                <a:solidFill>
                  <a:schemeClr val="dk1"/>
                </a:solidFill>
              </a:rPr>
              <a:t> et </a:t>
            </a:r>
            <a:r>
              <a:rPr lang="en-US" sz="1000" dirty="0" err="1">
                <a:solidFill>
                  <a:schemeClr val="dk1"/>
                </a:solidFill>
              </a:rPr>
              <a:t>une</a:t>
            </a:r>
            <a:r>
              <a:rPr lang="en-US" sz="1000" dirty="0">
                <a:solidFill>
                  <a:schemeClr val="dk1"/>
                </a:solidFill>
              </a:rPr>
              <a:t> </a:t>
            </a:r>
            <a:r>
              <a:rPr lang="en-US" sz="1000" dirty="0" err="1">
                <a:solidFill>
                  <a:schemeClr val="dk1"/>
                </a:solidFill>
              </a:rPr>
              <a:t>baisse</a:t>
            </a:r>
            <a:r>
              <a:rPr lang="en-US" sz="1000" dirty="0">
                <a:solidFill>
                  <a:schemeClr val="dk1"/>
                </a:solidFill>
              </a:rPr>
              <a:t> des </a:t>
            </a:r>
            <a:r>
              <a:rPr lang="en-US" sz="1000" dirty="0" err="1">
                <a:solidFill>
                  <a:schemeClr val="dk1"/>
                </a:solidFill>
              </a:rPr>
              <a:t>revenus</a:t>
            </a:r>
            <a:r>
              <a:rPr lang="en-US" sz="1000" dirty="0">
                <a:solidFill>
                  <a:schemeClr val="dk1"/>
                </a:solidFill>
              </a:rPr>
              <a:t> pour les </a:t>
            </a:r>
            <a:r>
              <a:rPr lang="en-US" sz="1000" dirty="0" err="1">
                <a:solidFill>
                  <a:schemeClr val="dk1"/>
                </a:solidFill>
              </a:rPr>
              <a:t>agricultrices</a:t>
            </a:r>
            <a:r>
              <a:rPr lang="en-US" sz="1000" dirty="0">
                <a:solidFill>
                  <a:schemeClr val="dk1"/>
                </a:solidFill>
              </a:rPr>
              <a:t> et les </a:t>
            </a:r>
            <a:r>
              <a:rPr lang="en-US" sz="1000" dirty="0" err="1">
                <a:solidFill>
                  <a:schemeClr val="dk1"/>
                </a:solidFill>
              </a:rPr>
              <a:t>éleveuses</a:t>
            </a:r>
            <a:r>
              <a:rPr lang="en-US" sz="1000" dirty="0">
                <a:solidFill>
                  <a:schemeClr val="dk1"/>
                </a:solidFill>
              </a:rPr>
              <a:t>, </a:t>
            </a:r>
            <a:r>
              <a:rPr lang="en-US" sz="1000" dirty="0" err="1">
                <a:solidFill>
                  <a:schemeClr val="dk1"/>
                </a:solidFill>
              </a:rPr>
              <a:t>ce</a:t>
            </a:r>
            <a:r>
              <a:rPr lang="en-US" sz="1000" dirty="0">
                <a:solidFill>
                  <a:schemeClr val="dk1"/>
                </a:solidFill>
              </a:rPr>
              <a:t> qui </a:t>
            </a:r>
            <a:r>
              <a:rPr lang="en-US" sz="1000" dirty="0" err="1">
                <a:solidFill>
                  <a:schemeClr val="dk1"/>
                </a:solidFill>
              </a:rPr>
              <a:t>accroît</a:t>
            </a:r>
            <a:r>
              <a:rPr lang="en-US" sz="1000" dirty="0">
                <a:solidFill>
                  <a:schemeClr val="dk1"/>
                </a:solidFill>
              </a:rPr>
              <a:t> </a:t>
            </a:r>
            <a:r>
              <a:rPr lang="en-US" sz="1000" dirty="0" err="1">
                <a:solidFill>
                  <a:schemeClr val="dk1"/>
                </a:solidFill>
              </a:rPr>
              <a:t>leur</a:t>
            </a:r>
            <a:r>
              <a:rPr lang="en-US" sz="1000" dirty="0">
                <a:solidFill>
                  <a:schemeClr val="dk1"/>
                </a:solidFill>
              </a:rPr>
              <a:t> </a:t>
            </a:r>
            <a:r>
              <a:rPr lang="en-US" sz="1000" dirty="0" err="1">
                <a:solidFill>
                  <a:schemeClr val="dk1"/>
                </a:solidFill>
              </a:rPr>
              <a:t>vulnérabilité</a:t>
            </a:r>
            <a:r>
              <a:rPr lang="en-US" sz="1000" dirty="0">
                <a:solidFill>
                  <a:schemeClr val="dk1"/>
                </a:solidFill>
              </a:rPr>
              <a:t> </a:t>
            </a:r>
            <a:r>
              <a:rPr lang="en-US" sz="1000" dirty="0" err="1">
                <a:solidFill>
                  <a:schemeClr val="dk1"/>
                </a:solidFill>
              </a:rPr>
              <a:t>économique</a:t>
            </a:r>
            <a:r>
              <a:rPr lang="en-US" sz="1000" dirty="0">
                <a:solidFill>
                  <a:schemeClr val="dk1"/>
                </a:solidFill>
              </a:rPr>
              <a:t>.</a:t>
            </a:r>
            <a:br>
              <a:rPr lang="en-US" sz="1000" dirty="0">
                <a:solidFill>
                  <a:schemeClr val="dk1"/>
                </a:solidFill>
              </a:rPr>
            </a:b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err="1">
                <a:solidFill>
                  <a:schemeClr val="dk1"/>
                </a:solidFill>
              </a:rPr>
              <a:t>Risques</a:t>
            </a:r>
            <a:r>
              <a:rPr lang="en-US" sz="1000" b="1" dirty="0">
                <a:solidFill>
                  <a:schemeClr val="dk1"/>
                </a:solidFill>
              </a:rPr>
              <a:t> pour la santé </a:t>
            </a:r>
            <a:r>
              <a:rPr lang="en-US" sz="1000" dirty="0">
                <a:solidFill>
                  <a:schemeClr val="dk1"/>
                </a:solidFill>
              </a:rPr>
              <a:t>: la santé des femmes </a:t>
            </a:r>
            <a:r>
              <a:rPr lang="en-US" sz="1000" dirty="0" err="1">
                <a:solidFill>
                  <a:schemeClr val="dk1"/>
                </a:solidFill>
              </a:rPr>
              <a:t>peut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touchée</a:t>
            </a:r>
            <a:r>
              <a:rPr lang="en-US" sz="1000" dirty="0">
                <a:solidFill>
                  <a:schemeClr val="dk1"/>
                </a:solidFill>
              </a:rPr>
              <a:t> de manière </a:t>
            </a:r>
            <a:r>
              <a:rPr lang="en-US" sz="1000" dirty="0" err="1">
                <a:solidFill>
                  <a:schemeClr val="dk1"/>
                </a:solidFill>
              </a:rPr>
              <a:t>disproportionnée</a:t>
            </a:r>
            <a:r>
              <a:rPr lang="en-US" sz="1000" dirty="0">
                <a:solidFill>
                  <a:schemeClr val="dk1"/>
                </a:solidFill>
              </a:rPr>
              <a:t> par les </a:t>
            </a:r>
            <a:r>
              <a:rPr lang="en-US" sz="1000" dirty="0" err="1">
                <a:solidFill>
                  <a:schemeClr val="dk1"/>
                </a:solidFill>
              </a:rPr>
              <a:t>risques</a:t>
            </a:r>
            <a:r>
              <a:rPr lang="en-US" sz="1000" dirty="0">
                <a:solidFill>
                  <a:schemeClr val="dk1"/>
                </a:solidFill>
              </a:rPr>
              <a:t> sanitaires </a:t>
            </a:r>
            <a:r>
              <a:rPr lang="en-US" sz="1000" dirty="0" err="1">
                <a:solidFill>
                  <a:schemeClr val="dk1"/>
                </a:solidFill>
              </a:rPr>
              <a:t>liés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Par </a:t>
            </a:r>
            <a:r>
              <a:rPr lang="en-US" sz="1000" dirty="0" err="1">
                <a:solidFill>
                  <a:schemeClr val="dk1"/>
                </a:solidFill>
              </a:rPr>
              <a:t>exemple</a:t>
            </a:r>
            <a:r>
              <a:rPr lang="en-US" sz="1000" dirty="0">
                <a:solidFill>
                  <a:schemeClr val="dk1"/>
                </a:solidFill>
              </a:rPr>
              <a:t>, les femmes enceintes et les mères </a:t>
            </a:r>
            <a:r>
              <a:rPr lang="en-US" sz="1000" dirty="0" err="1">
                <a:solidFill>
                  <a:schemeClr val="dk1"/>
                </a:solidFill>
              </a:rPr>
              <a:t>allaitantes</a:t>
            </a:r>
            <a:r>
              <a:rPr lang="en-US" sz="1000" dirty="0">
                <a:solidFill>
                  <a:schemeClr val="dk1"/>
                </a:solidFill>
              </a:rPr>
              <a:t> </a:t>
            </a:r>
            <a:r>
              <a:rPr lang="en-US" sz="1000" dirty="0" err="1">
                <a:solidFill>
                  <a:schemeClr val="dk1"/>
                </a:solidFill>
              </a:rPr>
              <a:t>peuvent</a:t>
            </a:r>
            <a:r>
              <a:rPr lang="en-US" sz="1000" dirty="0">
                <a:solidFill>
                  <a:schemeClr val="dk1"/>
                </a:solidFill>
              </a:rPr>
              <a:t> </a:t>
            </a:r>
            <a:r>
              <a:rPr lang="en-US" sz="1000" dirty="0" err="1">
                <a:solidFill>
                  <a:schemeClr val="dk1"/>
                </a:solidFill>
              </a:rPr>
              <a:t>être</a:t>
            </a:r>
            <a:r>
              <a:rPr lang="en-US" sz="1000" dirty="0">
                <a:solidFill>
                  <a:schemeClr val="dk1"/>
                </a:solidFill>
              </a:rPr>
              <a:t> plus </a:t>
            </a:r>
            <a:r>
              <a:rPr lang="en-US" sz="1000" dirty="0" err="1">
                <a:solidFill>
                  <a:schemeClr val="dk1"/>
                </a:solidFill>
              </a:rPr>
              <a:t>vulnérables</a:t>
            </a:r>
            <a:r>
              <a:rPr lang="en-US" sz="1000" dirty="0">
                <a:solidFill>
                  <a:schemeClr val="dk1"/>
                </a:solidFill>
              </a:rPr>
              <a:t> aux maladies </a:t>
            </a:r>
            <a:r>
              <a:rPr lang="en-US" sz="1000" dirty="0" err="1">
                <a:solidFill>
                  <a:schemeClr val="dk1"/>
                </a:solidFill>
              </a:rPr>
              <a:t>liées</a:t>
            </a:r>
            <a:r>
              <a:rPr lang="en-US" sz="1000" dirty="0">
                <a:solidFill>
                  <a:schemeClr val="dk1"/>
                </a:solidFill>
              </a:rPr>
              <a:t> à la </a:t>
            </a:r>
            <a:r>
              <a:rPr lang="en-US" sz="1000" dirty="0" err="1">
                <a:solidFill>
                  <a:schemeClr val="dk1"/>
                </a:solidFill>
              </a:rPr>
              <a:t>chaleur</a:t>
            </a:r>
            <a:r>
              <a:rPr lang="en-US" sz="1000" dirty="0">
                <a:solidFill>
                  <a:schemeClr val="dk1"/>
                </a:solidFill>
              </a:rPr>
              <a:t> et à la malnutrition pendant les </a:t>
            </a:r>
            <a:r>
              <a:rPr lang="en-US" sz="1000" dirty="0" err="1">
                <a:solidFill>
                  <a:schemeClr val="dk1"/>
                </a:solidFill>
              </a:rPr>
              <a:t>sécheresses</a:t>
            </a:r>
            <a:r>
              <a:rPr lang="en-US" sz="1000" dirty="0">
                <a:solidFill>
                  <a:schemeClr val="dk1"/>
                </a:solidFill>
              </a:rPr>
              <a:t> </a:t>
            </a:r>
            <a:r>
              <a:rPr lang="en-US" sz="1000" dirty="0" err="1">
                <a:solidFill>
                  <a:schemeClr val="dk1"/>
                </a:solidFill>
              </a:rPr>
              <a:t>ou</a:t>
            </a:r>
            <a:r>
              <a:rPr lang="en-US" sz="1000" dirty="0">
                <a:solidFill>
                  <a:schemeClr val="dk1"/>
                </a:solidFill>
              </a:rPr>
              <a:t> les </a:t>
            </a:r>
            <a:r>
              <a:rPr lang="en-US" sz="1000" dirty="0" err="1">
                <a:solidFill>
                  <a:schemeClr val="dk1"/>
                </a:solidFill>
              </a:rPr>
              <a:t>pénuries</a:t>
            </a:r>
            <a:r>
              <a:rPr lang="en-US" sz="1000" dirty="0">
                <a:solidFill>
                  <a:schemeClr val="dk1"/>
                </a:solidFill>
              </a:rPr>
              <a:t> </a:t>
            </a:r>
            <a:r>
              <a:rPr lang="en-US" sz="1000" dirty="0" err="1">
                <a:solidFill>
                  <a:schemeClr val="dk1"/>
                </a:solidFill>
              </a:rPr>
              <a:t>alimentaires</a:t>
            </a:r>
            <a:r>
              <a:rPr lang="en-US" sz="1000" dirty="0">
                <a:solidFill>
                  <a:schemeClr val="dk1"/>
                </a:solidFill>
              </a:rPr>
              <a:t>. En </a:t>
            </a:r>
            <a:r>
              <a:rPr lang="en-US" sz="1000" dirty="0" err="1">
                <a:solidFill>
                  <a:schemeClr val="dk1"/>
                </a:solidFill>
              </a:rPr>
              <a:t>outre</a:t>
            </a:r>
            <a:r>
              <a:rPr lang="en-US" sz="1000" dirty="0">
                <a:solidFill>
                  <a:schemeClr val="dk1"/>
                </a:solidFill>
              </a:rPr>
              <a:t>, les femmes </a:t>
            </a:r>
            <a:r>
              <a:rPr lang="en-US" sz="1000" dirty="0" err="1">
                <a:solidFill>
                  <a:schemeClr val="dk1"/>
                </a:solidFill>
              </a:rPr>
              <a:t>peuvent</a:t>
            </a:r>
            <a:r>
              <a:rPr lang="en-US" sz="1000" dirty="0">
                <a:solidFill>
                  <a:schemeClr val="dk1"/>
                </a:solidFill>
              </a:rPr>
              <a:t> </a:t>
            </a:r>
            <a:r>
              <a:rPr lang="en-US" sz="1000" dirty="0" err="1">
                <a:solidFill>
                  <a:schemeClr val="dk1"/>
                </a:solidFill>
              </a:rPr>
              <a:t>rencontrer</a:t>
            </a:r>
            <a:r>
              <a:rPr lang="en-US" sz="1000" dirty="0">
                <a:solidFill>
                  <a:schemeClr val="dk1"/>
                </a:solidFill>
              </a:rPr>
              <a:t> des </a:t>
            </a:r>
            <a:r>
              <a:rPr lang="en-US" sz="1000" dirty="0" err="1">
                <a:solidFill>
                  <a:schemeClr val="dk1"/>
                </a:solidFill>
              </a:rPr>
              <a:t>difficultés</a:t>
            </a:r>
            <a:r>
              <a:rPr lang="en-US" sz="1000" dirty="0">
                <a:solidFill>
                  <a:schemeClr val="dk1"/>
                </a:solidFill>
              </a:rPr>
              <a:t> pour </a:t>
            </a:r>
            <a:r>
              <a:rPr lang="en-US" sz="1000" dirty="0" err="1">
                <a:solidFill>
                  <a:schemeClr val="dk1"/>
                </a:solidFill>
              </a:rPr>
              <a:t>accéder</a:t>
            </a:r>
            <a:r>
              <a:rPr lang="en-US" sz="1000" dirty="0">
                <a:solidFill>
                  <a:schemeClr val="dk1"/>
                </a:solidFill>
              </a:rPr>
              <a:t> aux services de santé reproductive à la suite de catastrophes </a:t>
            </a:r>
            <a:r>
              <a:rPr lang="en-US" sz="1000" dirty="0" err="1">
                <a:solidFill>
                  <a:schemeClr val="dk1"/>
                </a:solidFill>
              </a:rPr>
              <a:t>liées</a:t>
            </a:r>
            <a:r>
              <a:rPr lang="en-US" sz="1000" dirty="0">
                <a:solidFill>
                  <a:schemeClr val="dk1"/>
                </a:solidFill>
              </a:rPr>
              <a:t> au </a:t>
            </a:r>
            <a:r>
              <a:rPr lang="en-US" sz="1000" dirty="0" err="1">
                <a:solidFill>
                  <a:schemeClr val="dk1"/>
                </a:solidFill>
              </a:rPr>
              <a:t>climat</a:t>
            </a:r>
            <a:r>
              <a:rPr lang="en-US" sz="1000" dirty="0">
                <a:solidFill>
                  <a:schemeClr val="dk1"/>
                </a:solidFill>
              </a:rPr>
              <a:t>.</a:t>
            </a:r>
            <a:br>
              <a:rPr lang="en-US" sz="1000" dirty="0">
                <a:solidFill>
                  <a:schemeClr val="dk1"/>
                </a:solidFill>
              </a:rPr>
            </a:b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a:solidFill>
                  <a:schemeClr val="dk1"/>
                </a:solidFill>
              </a:rPr>
              <a:t>Violence </a:t>
            </a:r>
            <a:r>
              <a:rPr lang="en-US" sz="1000" b="1" dirty="0" err="1">
                <a:solidFill>
                  <a:schemeClr val="dk1"/>
                </a:solidFill>
              </a:rPr>
              <a:t>sexiste</a:t>
            </a:r>
            <a:r>
              <a:rPr lang="en-US" sz="1000" b="1" dirty="0">
                <a:solidFill>
                  <a:schemeClr val="dk1"/>
                </a:solidFill>
              </a:rPr>
              <a:t> </a:t>
            </a:r>
            <a:r>
              <a:rPr lang="en-US" sz="1000" dirty="0">
                <a:solidFill>
                  <a:schemeClr val="dk1"/>
                </a:solidFill>
              </a:rPr>
              <a:t>: le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peut</a:t>
            </a:r>
            <a:r>
              <a:rPr lang="en-US" sz="1000" dirty="0">
                <a:solidFill>
                  <a:schemeClr val="dk1"/>
                </a:solidFill>
              </a:rPr>
              <a:t> </a:t>
            </a:r>
            <a:r>
              <a:rPr lang="en-US" sz="1000" dirty="0" err="1">
                <a:solidFill>
                  <a:schemeClr val="dk1"/>
                </a:solidFill>
              </a:rPr>
              <a:t>exacerber</a:t>
            </a:r>
            <a:r>
              <a:rPr lang="en-US" sz="1000" dirty="0">
                <a:solidFill>
                  <a:schemeClr val="dk1"/>
                </a:solidFill>
              </a:rPr>
              <a:t> la violence </a:t>
            </a:r>
            <a:r>
              <a:rPr lang="en-US" sz="1000" dirty="0" err="1">
                <a:solidFill>
                  <a:schemeClr val="dk1"/>
                </a:solidFill>
              </a:rPr>
              <a:t>sexiste</a:t>
            </a:r>
            <a:r>
              <a:rPr lang="en-US" sz="1000" dirty="0">
                <a:solidFill>
                  <a:schemeClr val="dk1"/>
                </a:solidFill>
              </a:rPr>
              <a:t>, </a:t>
            </a:r>
            <a:r>
              <a:rPr lang="en-US" sz="1000" dirty="0" err="1">
                <a:solidFill>
                  <a:schemeClr val="dk1"/>
                </a:solidFill>
              </a:rPr>
              <a:t>en</a:t>
            </a:r>
            <a:r>
              <a:rPr lang="en-US" sz="1000" dirty="0">
                <a:solidFill>
                  <a:schemeClr val="dk1"/>
                </a:solidFill>
              </a:rPr>
              <a:t> particulier dans les situations de </a:t>
            </a:r>
            <a:r>
              <a:rPr lang="en-US" sz="1000" dirty="0" err="1">
                <a:solidFill>
                  <a:schemeClr val="dk1"/>
                </a:solidFill>
              </a:rPr>
              <a:t>déplacement</a:t>
            </a:r>
            <a:r>
              <a:rPr lang="en-US" sz="1000" dirty="0">
                <a:solidFill>
                  <a:schemeClr val="dk1"/>
                </a:solidFill>
              </a:rPr>
              <a:t> </a:t>
            </a:r>
            <a:r>
              <a:rPr lang="en-US" sz="1000" dirty="0" err="1">
                <a:solidFill>
                  <a:schemeClr val="dk1"/>
                </a:solidFill>
              </a:rPr>
              <a:t>ou</a:t>
            </a:r>
            <a:r>
              <a:rPr lang="en-US" sz="1000" dirty="0">
                <a:solidFill>
                  <a:schemeClr val="dk1"/>
                </a:solidFill>
              </a:rPr>
              <a:t> de </a:t>
            </a:r>
            <a:r>
              <a:rPr lang="en-US" sz="1000" dirty="0" err="1">
                <a:solidFill>
                  <a:schemeClr val="dk1"/>
                </a:solidFill>
              </a:rPr>
              <a:t>pénurie</a:t>
            </a:r>
            <a:r>
              <a:rPr lang="en-US" sz="1000" dirty="0">
                <a:solidFill>
                  <a:schemeClr val="dk1"/>
                </a:solidFill>
              </a:rPr>
              <a:t> de </a:t>
            </a:r>
            <a:r>
              <a:rPr lang="en-US" sz="1000" dirty="0" err="1">
                <a:solidFill>
                  <a:schemeClr val="dk1"/>
                </a:solidFill>
              </a:rPr>
              <a:t>ressources</a:t>
            </a:r>
            <a:r>
              <a:rPr lang="en-US" sz="1000" dirty="0">
                <a:solidFill>
                  <a:schemeClr val="dk1"/>
                </a:solidFill>
              </a:rPr>
              <a:t>. Les femmes et les filles </a:t>
            </a:r>
            <a:r>
              <a:rPr lang="en-US" sz="1000" dirty="0" err="1">
                <a:solidFill>
                  <a:schemeClr val="dk1"/>
                </a:solidFill>
              </a:rPr>
              <a:t>sont</a:t>
            </a:r>
            <a:r>
              <a:rPr lang="en-US" sz="1000" dirty="0">
                <a:solidFill>
                  <a:schemeClr val="dk1"/>
                </a:solidFill>
              </a:rPr>
              <a:t> </a:t>
            </a:r>
            <a:r>
              <a:rPr lang="en-US" sz="1000" dirty="0" err="1">
                <a:solidFill>
                  <a:schemeClr val="dk1"/>
                </a:solidFill>
              </a:rPr>
              <a:t>exposées</a:t>
            </a:r>
            <a:r>
              <a:rPr lang="en-US" sz="1000" dirty="0">
                <a:solidFill>
                  <a:schemeClr val="dk1"/>
                </a:solidFill>
              </a:rPr>
              <a:t> à un </a:t>
            </a:r>
            <a:r>
              <a:rPr lang="en-US" sz="1000" dirty="0" err="1">
                <a:solidFill>
                  <a:schemeClr val="dk1"/>
                </a:solidFill>
              </a:rPr>
              <a:t>risque</a:t>
            </a:r>
            <a:r>
              <a:rPr lang="en-US" sz="1000" dirty="0">
                <a:solidFill>
                  <a:schemeClr val="dk1"/>
                </a:solidFill>
              </a:rPr>
              <a:t> </a:t>
            </a:r>
            <a:r>
              <a:rPr lang="en-US" sz="1000" dirty="0" err="1">
                <a:solidFill>
                  <a:schemeClr val="dk1"/>
                </a:solidFill>
              </a:rPr>
              <a:t>accru</a:t>
            </a:r>
            <a:r>
              <a:rPr lang="en-US" sz="1000" dirty="0">
                <a:solidFill>
                  <a:schemeClr val="dk1"/>
                </a:solidFill>
              </a:rPr>
              <a:t> </a:t>
            </a:r>
            <a:r>
              <a:rPr lang="en-US" sz="1000" dirty="0" err="1">
                <a:solidFill>
                  <a:schemeClr val="dk1"/>
                </a:solidFill>
              </a:rPr>
              <a:t>d'exploitation</a:t>
            </a:r>
            <a:r>
              <a:rPr lang="en-US" sz="1000" dirty="0">
                <a:solidFill>
                  <a:schemeClr val="dk1"/>
                </a:solidFill>
              </a:rPr>
              <a:t>, de violence </a:t>
            </a:r>
            <a:r>
              <a:rPr lang="en-US" sz="1000" dirty="0" err="1">
                <a:solidFill>
                  <a:schemeClr val="dk1"/>
                </a:solidFill>
              </a:rPr>
              <a:t>sexuelle</a:t>
            </a:r>
            <a:r>
              <a:rPr lang="en-US" sz="1000" dirty="0">
                <a:solidFill>
                  <a:schemeClr val="dk1"/>
                </a:solidFill>
              </a:rPr>
              <a:t> et de </a:t>
            </a:r>
            <a:r>
              <a:rPr lang="en-US" sz="1000" dirty="0" err="1">
                <a:solidFill>
                  <a:schemeClr val="dk1"/>
                </a:solidFill>
              </a:rPr>
              <a:t>mariage</a:t>
            </a:r>
            <a:r>
              <a:rPr lang="en-US" sz="1000" dirty="0">
                <a:solidFill>
                  <a:schemeClr val="dk1"/>
                </a:solidFill>
              </a:rPr>
              <a:t> </a:t>
            </a:r>
            <a:r>
              <a:rPr lang="en-US" sz="1000" dirty="0" err="1">
                <a:solidFill>
                  <a:schemeClr val="dk1"/>
                </a:solidFill>
              </a:rPr>
              <a:t>forcé</a:t>
            </a:r>
            <a:r>
              <a:rPr lang="en-US" sz="1000" dirty="0">
                <a:solidFill>
                  <a:schemeClr val="dk1"/>
                </a:solidFill>
              </a:rPr>
              <a:t> à la suite de catastrophes </a:t>
            </a:r>
            <a:r>
              <a:rPr lang="en-US" sz="1000" dirty="0" err="1">
                <a:solidFill>
                  <a:schemeClr val="dk1"/>
                </a:solidFill>
              </a:rPr>
              <a:t>climatiques</a:t>
            </a:r>
            <a:r>
              <a:rPr lang="en-US" sz="1000" dirty="0">
                <a:solidFill>
                  <a:schemeClr val="dk1"/>
                </a:solidFill>
              </a:rPr>
              <a:t> </a:t>
            </a:r>
            <a:r>
              <a:rPr lang="en-US" sz="1000" dirty="0" err="1">
                <a:solidFill>
                  <a:schemeClr val="dk1"/>
                </a:solidFill>
              </a:rPr>
              <a:t>ou</a:t>
            </a:r>
            <a:r>
              <a:rPr lang="en-US" sz="1000" dirty="0">
                <a:solidFill>
                  <a:schemeClr val="dk1"/>
                </a:solidFill>
              </a:rPr>
              <a:t> de </a:t>
            </a:r>
            <a:r>
              <a:rPr lang="en-US" sz="1000" dirty="0" err="1">
                <a:solidFill>
                  <a:schemeClr val="dk1"/>
                </a:solidFill>
              </a:rPr>
              <a:t>conflits</a:t>
            </a:r>
            <a:r>
              <a:rPr lang="en-US" sz="1000" dirty="0">
                <a:solidFill>
                  <a:schemeClr val="dk1"/>
                </a:solidFill>
              </a:rPr>
              <a:t> </a:t>
            </a:r>
            <a:r>
              <a:rPr lang="en-US" sz="1000" dirty="0" err="1">
                <a:solidFill>
                  <a:schemeClr val="dk1"/>
                </a:solidFill>
              </a:rPr>
              <a:t>liés</a:t>
            </a:r>
            <a:r>
              <a:rPr lang="en-US" sz="1000" dirty="0">
                <a:solidFill>
                  <a:schemeClr val="dk1"/>
                </a:solidFill>
              </a:rPr>
              <a:t> à la </a:t>
            </a:r>
            <a:r>
              <a:rPr lang="en-US" sz="1000" dirty="0" err="1">
                <a:solidFill>
                  <a:schemeClr val="dk1"/>
                </a:solidFill>
              </a:rPr>
              <a:t>rareté</a:t>
            </a:r>
            <a:r>
              <a:rPr lang="en-US" sz="1000" dirty="0">
                <a:solidFill>
                  <a:schemeClr val="dk1"/>
                </a:solidFill>
              </a:rPr>
              <a:t> des </a:t>
            </a:r>
            <a:r>
              <a:rPr lang="en-US" sz="1000" dirty="0" err="1">
                <a:solidFill>
                  <a:schemeClr val="dk1"/>
                </a:solidFill>
              </a:rPr>
              <a:t>ressources</a:t>
            </a:r>
            <a:r>
              <a:rPr lang="en-US" sz="1000" dirty="0">
                <a:solidFill>
                  <a:schemeClr val="dk1"/>
                </a:solidFill>
              </a:rPr>
              <a:t> </a:t>
            </a:r>
            <a:r>
              <a:rPr lang="en-US" sz="1000" dirty="0" err="1">
                <a:solidFill>
                  <a:schemeClr val="dk1"/>
                </a:solidFill>
              </a:rPr>
              <a:t>telles</a:t>
            </a:r>
            <a:r>
              <a:rPr lang="en-US" sz="1000" dirty="0">
                <a:solidFill>
                  <a:schemeClr val="dk1"/>
                </a:solidFill>
              </a:rPr>
              <a:t> que </a:t>
            </a:r>
            <a:r>
              <a:rPr lang="en-US" sz="1000" dirty="0" err="1">
                <a:solidFill>
                  <a:schemeClr val="dk1"/>
                </a:solidFill>
              </a:rPr>
              <a:t>l'eau</a:t>
            </a:r>
            <a:r>
              <a:rPr lang="en-US" sz="1000" dirty="0">
                <a:solidFill>
                  <a:schemeClr val="dk1"/>
                </a:solidFill>
              </a:rPr>
              <a:t> </a:t>
            </a:r>
            <a:r>
              <a:rPr lang="en-US" sz="1000" dirty="0" err="1">
                <a:solidFill>
                  <a:schemeClr val="dk1"/>
                </a:solidFill>
              </a:rPr>
              <a:t>ou</a:t>
            </a:r>
            <a:r>
              <a:rPr lang="en-US" sz="1000" dirty="0">
                <a:solidFill>
                  <a:schemeClr val="dk1"/>
                </a:solidFill>
              </a:rPr>
              <a:t> la terre.</a:t>
            </a:r>
            <a:br>
              <a:rPr lang="en-US" sz="1000" dirty="0">
                <a:solidFill>
                  <a:schemeClr val="dk1"/>
                </a:solidFill>
              </a:rPr>
            </a:b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err="1">
                <a:solidFill>
                  <a:schemeClr val="dk1"/>
                </a:solidFill>
              </a:rPr>
              <a:t>Pouvoir</a:t>
            </a:r>
            <a:r>
              <a:rPr lang="en-US" sz="1000" b="1" dirty="0">
                <a:solidFill>
                  <a:schemeClr val="dk1"/>
                </a:solidFill>
              </a:rPr>
              <a:t> </a:t>
            </a:r>
            <a:r>
              <a:rPr lang="en-US" sz="1000" b="1" dirty="0" err="1">
                <a:solidFill>
                  <a:schemeClr val="dk1"/>
                </a:solidFill>
              </a:rPr>
              <a:t>décisionnel</a:t>
            </a:r>
            <a:r>
              <a:rPr lang="en-US" sz="1000" b="1" dirty="0">
                <a:solidFill>
                  <a:schemeClr val="dk1"/>
                </a:solidFill>
              </a:rPr>
              <a:t> </a:t>
            </a:r>
            <a:r>
              <a:rPr lang="en-US" sz="1000" b="1" dirty="0" err="1">
                <a:solidFill>
                  <a:schemeClr val="dk1"/>
                </a:solidFill>
              </a:rPr>
              <a:t>limité</a:t>
            </a:r>
            <a:r>
              <a:rPr lang="en-US" sz="1000" b="1" dirty="0">
                <a:solidFill>
                  <a:schemeClr val="dk1"/>
                </a:solidFill>
              </a:rPr>
              <a:t> </a:t>
            </a:r>
            <a:r>
              <a:rPr lang="en-US" sz="1000" dirty="0">
                <a:solidFill>
                  <a:schemeClr val="dk1"/>
                </a:solidFill>
              </a:rPr>
              <a:t>: les </a:t>
            </a:r>
            <a:r>
              <a:rPr lang="en-US" sz="1000" dirty="0" err="1">
                <a:solidFill>
                  <a:schemeClr val="dk1"/>
                </a:solidFill>
              </a:rPr>
              <a:t>inégalités</a:t>
            </a:r>
            <a:r>
              <a:rPr lang="en-US" sz="1000" dirty="0">
                <a:solidFill>
                  <a:schemeClr val="dk1"/>
                </a:solidFill>
              </a:rPr>
              <a:t> entre les sexes dans les processus </a:t>
            </a:r>
            <a:r>
              <a:rPr lang="en-US" sz="1000" dirty="0" err="1">
                <a:solidFill>
                  <a:schemeClr val="dk1"/>
                </a:solidFill>
              </a:rPr>
              <a:t>décisionnels</a:t>
            </a:r>
            <a:r>
              <a:rPr lang="en-US" sz="1000" dirty="0">
                <a:solidFill>
                  <a:schemeClr val="dk1"/>
                </a:solidFill>
              </a:rPr>
              <a:t> au </a:t>
            </a:r>
            <a:r>
              <a:rPr lang="en-US" sz="1000" dirty="0" err="1">
                <a:solidFill>
                  <a:schemeClr val="dk1"/>
                </a:solidFill>
              </a:rPr>
              <a:t>niveau</a:t>
            </a:r>
            <a:r>
              <a:rPr lang="en-US" sz="1000" dirty="0">
                <a:solidFill>
                  <a:schemeClr val="dk1"/>
                </a:solidFill>
              </a:rPr>
              <a:t> des ménages, des </a:t>
            </a:r>
            <a:r>
              <a:rPr lang="en-US" sz="1000" dirty="0" err="1">
                <a:solidFill>
                  <a:schemeClr val="dk1"/>
                </a:solidFill>
              </a:rPr>
              <a:t>communautés</a:t>
            </a:r>
            <a:r>
              <a:rPr lang="en-US" sz="1000" dirty="0">
                <a:solidFill>
                  <a:schemeClr val="dk1"/>
                </a:solidFill>
              </a:rPr>
              <a:t> et des institutions </a:t>
            </a:r>
            <a:r>
              <a:rPr lang="en-US" sz="1000" dirty="0" err="1">
                <a:solidFill>
                  <a:schemeClr val="dk1"/>
                </a:solidFill>
              </a:rPr>
              <a:t>peuvent</a:t>
            </a:r>
            <a:r>
              <a:rPr lang="en-US" sz="1000" dirty="0">
                <a:solidFill>
                  <a:schemeClr val="dk1"/>
                </a:solidFill>
              </a:rPr>
              <a:t> </a:t>
            </a:r>
            <a:r>
              <a:rPr lang="en-US" sz="1000" dirty="0" err="1">
                <a:solidFill>
                  <a:schemeClr val="dk1"/>
                </a:solidFill>
              </a:rPr>
              <a:t>compromettre</a:t>
            </a:r>
            <a:r>
              <a:rPr lang="en-US" sz="1000" dirty="0">
                <a:solidFill>
                  <a:schemeClr val="dk1"/>
                </a:solidFill>
              </a:rPr>
              <a:t> la </a:t>
            </a:r>
            <a:r>
              <a:rPr lang="en-US" sz="1000" dirty="0" err="1">
                <a:solidFill>
                  <a:schemeClr val="dk1"/>
                </a:solidFill>
              </a:rPr>
              <a:t>capacité</a:t>
            </a:r>
            <a:r>
              <a:rPr lang="en-US" sz="1000" dirty="0">
                <a:solidFill>
                  <a:schemeClr val="dk1"/>
                </a:solidFill>
              </a:rPr>
              <a:t> des femmes à influencer les politiques et les interventions </a:t>
            </a:r>
            <a:r>
              <a:rPr lang="en-US" sz="1000" dirty="0" err="1">
                <a:solidFill>
                  <a:schemeClr val="dk1"/>
                </a:solidFill>
              </a:rPr>
              <a:t>visant</a:t>
            </a:r>
            <a:r>
              <a:rPr lang="en-US" sz="1000" dirty="0">
                <a:solidFill>
                  <a:schemeClr val="dk1"/>
                </a:solidFill>
              </a:rPr>
              <a:t> à </a:t>
            </a:r>
            <a:r>
              <a:rPr lang="en-US" sz="1000" dirty="0" err="1">
                <a:solidFill>
                  <a:schemeClr val="dk1"/>
                </a:solidFill>
              </a:rPr>
              <a:t>lutter</a:t>
            </a:r>
            <a:r>
              <a:rPr lang="en-US" sz="1000" dirty="0">
                <a:solidFill>
                  <a:schemeClr val="dk1"/>
                </a:solidFill>
              </a:rPr>
              <a:t> </a:t>
            </a:r>
            <a:r>
              <a:rPr lang="en-US" sz="1000" dirty="0" err="1">
                <a:solidFill>
                  <a:schemeClr val="dk1"/>
                </a:solidFill>
              </a:rPr>
              <a:t>contre</a:t>
            </a:r>
            <a:r>
              <a:rPr lang="en-US" sz="1000" dirty="0">
                <a:solidFill>
                  <a:schemeClr val="dk1"/>
                </a:solidFill>
              </a:rPr>
              <a:t> les </a:t>
            </a:r>
            <a:r>
              <a:rPr lang="en-US" sz="1000" dirty="0" err="1">
                <a:solidFill>
                  <a:schemeClr val="dk1"/>
                </a:solidFill>
              </a:rPr>
              <a:t>effets</a:t>
            </a:r>
            <a:r>
              <a:rPr lang="en-US" sz="1000" dirty="0">
                <a:solidFill>
                  <a:schemeClr val="dk1"/>
                </a:solidFill>
              </a:rPr>
              <a:t>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Cela </a:t>
            </a:r>
            <a:r>
              <a:rPr lang="en-US" sz="1000" dirty="0" err="1">
                <a:solidFill>
                  <a:schemeClr val="dk1"/>
                </a:solidFill>
              </a:rPr>
              <a:t>peut</a:t>
            </a:r>
            <a:r>
              <a:rPr lang="en-US" sz="1000" dirty="0">
                <a:solidFill>
                  <a:schemeClr val="dk1"/>
                </a:solidFill>
              </a:rPr>
              <a:t> </a:t>
            </a:r>
            <a:r>
              <a:rPr lang="en-US" sz="1000" dirty="0" err="1">
                <a:solidFill>
                  <a:schemeClr val="dk1"/>
                </a:solidFill>
              </a:rPr>
              <a:t>entraîner</a:t>
            </a:r>
            <a:r>
              <a:rPr lang="en-US" sz="1000" dirty="0">
                <a:solidFill>
                  <a:schemeClr val="dk1"/>
                </a:solidFill>
              </a:rPr>
              <a:t> la </a:t>
            </a:r>
            <a:r>
              <a:rPr lang="en-US" sz="1000" dirty="0" err="1">
                <a:solidFill>
                  <a:schemeClr val="dk1"/>
                </a:solidFill>
              </a:rPr>
              <a:t>négligence</a:t>
            </a:r>
            <a:r>
              <a:rPr lang="en-US" sz="1000" dirty="0">
                <a:solidFill>
                  <a:schemeClr val="dk1"/>
                </a:solidFill>
              </a:rPr>
              <a:t> des </a:t>
            </a:r>
            <a:r>
              <a:rPr lang="en-US" sz="1000" dirty="0" err="1">
                <a:solidFill>
                  <a:schemeClr val="dk1"/>
                </a:solidFill>
              </a:rPr>
              <a:t>besoins</a:t>
            </a:r>
            <a:r>
              <a:rPr lang="en-US" sz="1000" dirty="0">
                <a:solidFill>
                  <a:schemeClr val="dk1"/>
                </a:solidFill>
              </a:rPr>
              <a:t> et des </a:t>
            </a:r>
            <a:r>
              <a:rPr lang="en-US" sz="1000" dirty="0" err="1">
                <a:solidFill>
                  <a:schemeClr val="dk1"/>
                </a:solidFill>
              </a:rPr>
              <a:t>priorités</a:t>
            </a:r>
            <a:r>
              <a:rPr lang="en-US" sz="1000" dirty="0">
                <a:solidFill>
                  <a:schemeClr val="dk1"/>
                </a:solidFill>
              </a:rPr>
              <a:t> des femmes dans les </a:t>
            </a:r>
            <a:r>
              <a:rPr lang="en-US" sz="1000" dirty="0" err="1">
                <a:solidFill>
                  <a:schemeClr val="dk1"/>
                </a:solidFill>
              </a:rPr>
              <a:t>stratégies</a:t>
            </a:r>
            <a:r>
              <a:rPr lang="en-US" sz="1000" dirty="0">
                <a:solidFill>
                  <a:schemeClr val="dk1"/>
                </a:solidFill>
              </a:rPr>
              <a:t> </a:t>
            </a:r>
            <a:r>
              <a:rPr lang="en-US" sz="1000" dirty="0" err="1">
                <a:solidFill>
                  <a:schemeClr val="dk1"/>
                </a:solidFill>
              </a:rPr>
              <a:t>d'adaptation</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et </a:t>
            </a:r>
            <a:r>
              <a:rPr lang="en-US" sz="1000" dirty="0" err="1">
                <a:solidFill>
                  <a:schemeClr val="dk1"/>
                </a:solidFill>
              </a:rPr>
              <a:t>d'atténuation</a:t>
            </a:r>
            <a:r>
              <a:rPr lang="en-US" sz="1000" dirty="0">
                <a:solidFill>
                  <a:schemeClr val="dk1"/>
                </a:solidFill>
              </a:rPr>
              <a:t> de </a:t>
            </a:r>
            <a:r>
              <a:rPr lang="en-US" sz="1000" dirty="0" err="1">
                <a:solidFill>
                  <a:schemeClr val="dk1"/>
                </a:solidFill>
              </a:rPr>
              <a:t>ses</a:t>
            </a:r>
            <a:r>
              <a:rPr lang="en-US" sz="1000" dirty="0">
                <a:solidFill>
                  <a:schemeClr val="dk1"/>
                </a:solidFill>
              </a:rPr>
              <a:t> </a:t>
            </a:r>
            <a:r>
              <a:rPr lang="en-US" sz="1000" dirty="0" err="1">
                <a:solidFill>
                  <a:schemeClr val="dk1"/>
                </a:solidFill>
              </a:rPr>
              <a:t>effets</a:t>
            </a:r>
            <a:r>
              <a:rPr lang="en-US" sz="1000" dirty="0">
                <a:solidFill>
                  <a:schemeClr val="dk1"/>
                </a:solidFill>
              </a:rPr>
              <a:t>.</a:t>
            </a:r>
            <a:endParaRPr sz="1000" dirty="0">
              <a:solidFill>
                <a:schemeClr val="dk1"/>
              </a:solidFill>
            </a:endParaRPr>
          </a:p>
          <a:p>
            <a:pPr marL="15875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Les </a:t>
            </a:r>
            <a:r>
              <a:rPr lang="en-US" sz="1000" b="1" dirty="0" err="1">
                <a:solidFill>
                  <a:schemeClr val="dk1"/>
                </a:solidFill>
              </a:rPr>
              <a:t>personnes</a:t>
            </a:r>
            <a:r>
              <a:rPr lang="en-US" sz="1000" b="1" dirty="0">
                <a:solidFill>
                  <a:schemeClr val="dk1"/>
                </a:solidFill>
              </a:rPr>
              <a:t> </a:t>
            </a:r>
            <a:r>
              <a:rPr lang="en-US" sz="1000" b="1" dirty="0" err="1">
                <a:solidFill>
                  <a:schemeClr val="dk1"/>
                </a:solidFill>
              </a:rPr>
              <a:t>handicapées</a:t>
            </a:r>
            <a:r>
              <a:rPr lang="en-US" sz="1000" b="1" dirty="0">
                <a:solidFill>
                  <a:schemeClr val="dk1"/>
                </a:solidFill>
              </a:rPr>
              <a:t> </a:t>
            </a:r>
            <a:r>
              <a:rPr lang="en-US" sz="1000" dirty="0" err="1">
                <a:solidFill>
                  <a:schemeClr val="dk1"/>
                </a:solidFill>
              </a:rPr>
              <a:t>sont</a:t>
            </a:r>
            <a:r>
              <a:rPr lang="en-US" sz="1000" b="1" dirty="0">
                <a:solidFill>
                  <a:schemeClr val="dk1"/>
                </a:solidFill>
              </a:rPr>
              <a:t> </a:t>
            </a:r>
            <a:r>
              <a:rPr lang="en-US" sz="1000" b="1" dirty="0" err="1">
                <a:solidFill>
                  <a:schemeClr val="dk1"/>
                </a:solidFill>
              </a:rPr>
              <a:t>également</a:t>
            </a:r>
            <a:r>
              <a:rPr lang="en-US" sz="1000" b="1" dirty="0">
                <a:solidFill>
                  <a:schemeClr val="dk1"/>
                </a:solidFill>
              </a:rPr>
              <a:t> </a:t>
            </a:r>
            <a:r>
              <a:rPr lang="en-US" sz="1000" dirty="0" err="1">
                <a:solidFill>
                  <a:schemeClr val="dk1"/>
                </a:solidFill>
              </a:rPr>
              <a:t>exposées</a:t>
            </a:r>
            <a:r>
              <a:rPr lang="en-US" sz="1000" dirty="0">
                <a:solidFill>
                  <a:schemeClr val="dk1"/>
                </a:solidFill>
              </a:rPr>
              <a:t> aux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en</a:t>
            </a:r>
            <a:r>
              <a:rPr lang="en-US" sz="1000" dirty="0">
                <a:solidFill>
                  <a:schemeClr val="dk1"/>
                </a:solidFill>
              </a:rPr>
              <a:t> raison de </a:t>
            </a:r>
            <a:r>
              <a:rPr lang="en-US" sz="1000" dirty="0" err="1">
                <a:solidFill>
                  <a:schemeClr val="dk1"/>
                </a:solidFill>
              </a:rPr>
              <a:t>leur</a:t>
            </a:r>
            <a:r>
              <a:rPr lang="en-US" sz="1000" dirty="0">
                <a:solidFill>
                  <a:schemeClr val="dk1"/>
                </a:solidFill>
              </a:rPr>
              <a:t> </a:t>
            </a:r>
            <a:r>
              <a:rPr lang="en-US" sz="1000" dirty="0" err="1">
                <a:solidFill>
                  <a:schemeClr val="dk1"/>
                </a:solidFill>
              </a:rPr>
              <a:t>vulnérabilité</a:t>
            </a:r>
            <a:r>
              <a:rPr lang="en-US" sz="1000" dirty="0">
                <a:solidFill>
                  <a:schemeClr val="dk1"/>
                </a:solidFill>
              </a:rPr>
              <a:t> </a:t>
            </a:r>
            <a:r>
              <a:rPr lang="en-US" sz="1000" dirty="0" err="1">
                <a:solidFill>
                  <a:schemeClr val="dk1"/>
                </a:solidFill>
              </a:rPr>
              <a:t>particulière</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err="1">
                <a:solidFill>
                  <a:schemeClr val="dk1"/>
                </a:solidFill>
              </a:rPr>
              <a:t>Pauvreté</a:t>
            </a:r>
            <a:r>
              <a:rPr lang="en-US" sz="1000" b="1" dirty="0">
                <a:solidFill>
                  <a:schemeClr val="dk1"/>
                </a:solidFill>
              </a:rPr>
              <a:t> : </a:t>
            </a:r>
            <a:r>
              <a:rPr lang="en-US" sz="1000" dirty="0">
                <a:solidFill>
                  <a:schemeClr val="dk1"/>
                </a:solidFill>
              </a:rPr>
              <a:t>les </a:t>
            </a:r>
            <a:r>
              <a:rPr lang="en-US" sz="1000" dirty="0" err="1">
                <a:solidFill>
                  <a:schemeClr val="dk1"/>
                </a:solidFill>
              </a:rPr>
              <a:t>personnes</a:t>
            </a:r>
            <a:r>
              <a:rPr lang="en-US" sz="1000" dirty="0">
                <a:solidFill>
                  <a:schemeClr val="dk1"/>
                </a:solidFill>
              </a:rPr>
              <a:t> </a:t>
            </a:r>
            <a:r>
              <a:rPr lang="en-US" sz="1000" dirty="0" err="1">
                <a:solidFill>
                  <a:schemeClr val="dk1"/>
                </a:solidFill>
              </a:rPr>
              <a:t>handicapées</a:t>
            </a:r>
            <a:r>
              <a:rPr lang="en-US" sz="1000" dirty="0">
                <a:solidFill>
                  <a:schemeClr val="dk1"/>
                </a:solidFill>
              </a:rPr>
              <a:t> </a:t>
            </a:r>
            <a:r>
              <a:rPr lang="en-US" sz="1000" dirty="0" err="1">
                <a:solidFill>
                  <a:schemeClr val="dk1"/>
                </a:solidFill>
              </a:rPr>
              <a:t>sont</a:t>
            </a:r>
            <a:r>
              <a:rPr lang="en-US" sz="1000" dirty="0">
                <a:solidFill>
                  <a:schemeClr val="dk1"/>
                </a:solidFill>
              </a:rPr>
              <a:t> plus </a:t>
            </a:r>
            <a:r>
              <a:rPr lang="en-US" sz="1000" dirty="0" err="1">
                <a:solidFill>
                  <a:schemeClr val="dk1"/>
                </a:solidFill>
              </a:rPr>
              <a:t>susceptibles</a:t>
            </a:r>
            <a:r>
              <a:rPr lang="en-US" sz="1000" dirty="0">
                <a:solidFill>
                  <a:schemeClr val="dk1"/>
                </a:solidFill>
              </a:rPr>
              <a:t> de </a:t>
            </a:r>
            <a:r>
              <a:rPr lang="en-US" sz="1000" dirty="0" err="1">
                <a:solidFill>
                  <a:schemeClr val="dk1"/>
                </a:solidFill>
              </a:rPr>
              <a:t>connaître</a:t>
            </a:r>
            <a:r>
              <a:rPr lang="en-US" sz="1000" dirty="0">
                <a:solidFill>
                  <a:schemeClr val="dk1"/>
                </a:solidFill>
              </a:rPr>
              <a:t> la </a:t>
            </a:r>
            <a:r>
              <a:rPr lang="en-US" sz="1000" dirty="0" err="1">
                <a:solidFill>
                  <a:schemeClr val="dk1"/>
                </a:solidFill>
              </a:rPr>
              <a:t>pauvreté</a:t>
            </a:r>
            <a:r>
              <a:rPr lang="en-US" sz="1000" dirty="0">
                <a:solidFill>
                  <a:schemeClr val="dk1"/>
                </a:solidFill>
              </a:rPr>
              <a:t> et la </a:t>
            </a:r>
            <a:r>
              <a:rPr lang="en-US" sz="1000" dirty="0" err="1">
                <a:solidFill>
                  <a:schemeClr val="dk1"/>
                </a:solidFill>
              </a:rPr>
              <a:t>marginalisation</a:t>
            </a:r>
            <a:r>
              <a:rPr lang="en-US" sz="1000" dirty="0">
                <a:solidFill>
                  <a:schemeClr val="dk1"/>
                </a:solidFill>
              </a:rPr>
              <a:t> </a:t>
            </a:r>
            <a:r>
              <a:rPr lang="en-US" sz="1000" dirty="0" err="1">
                <a:solidFill>
                  <a:schemeClr val="dk1"/>
                </a:solidFill>
              </a:rPr>
              <a:t>économique</a:t>
            </a:r>
            <a:r>
              <a:rPr lang="en-US" sz="1000" dirty="0">
                <a:solidFill>
                  <a:schemeClr val="dk1"/>
                </a:solidFill>
              </a:rPr>
              <a:t>, </a:t>
            </a:r>
            <a:r>
              <a:rPr lang="en-US" sz="1000" dirty="0" err="1">
                <a:solidFill>
                  <a:schemeClr val="dk1"/>
                </a:solidFill>
              </a:rPr>
              <a:t>ce</a:t>
            </a:r>
            <a:r>
              <a:rPr lang="en-US" sz="1000" dirty="0">
                <a:solidFill>
                  <a:schemeClr val="dk1"/>
                </a:solidFill>
              </a:rPr>
              <a:t> qui </a:t>
            </a:r>
            <a:r>
              <a:rPr lang="en-US" sz="1000" dirty="0" err="1">
                <a:solidFill>
                  <a:schemeClr val="dk1"/>
                </a:solidFill>
              </a:rPr>
              <a:t>peut</a:t>
            </a:r>
            <a:r>
              <a:rPr lang="en-US" sz="1000" dirty="0">
                <a:solidFill>
                  <a:schemeClr val="dk1"/>
                </a:solidFill>
              </a:rPr>
              <a:t> limiter </a:t>
            </a:r>
            <a:r>
              <a:rPr lang="en-US" sz="1000" dirty="0" err="1">
                <a:solidFill>
                  <a:schemeClr val="dk1"/>
                </a:solidFill>
              </a:rPr>
              <a:t>leur</a:t>
            </a:r>
            <a:r>
              <a:rPr lang="en-US" sz="1000" dirty="0">
                <a:solidFill>
                  <a:schemeClr val="dk1"/>
                </a:solidFill>
              </a:rPr>
              <a:t> </a:t>
            </a:r>
            <a:r>
              <a:rPr lang="en-US" sz="1000" dirty="0" err="1">
                <a:solidFill>
                  <a:schemeClr val="dk1"/>
                </a:solidFill>
              </a:rPr>
              <a:t>capacité</a:t>
            </a:r>
            <a:r>
              <a:rPr lang="en-US" sz="1000" dirty="0">
                <a:solidFill>
                  <a:schemeClr val="dk1"/>
                </a:solidFill>
              </a:rPr>
              <a:t> à se </a:t>
            </a:r>
            <a:r>
              <a:rPr lang="en-US" sz="1000" dirty="0" err="1">
                <a:solidFill>
                  <a:schemeClr val="dk1"/>
                </a:solidFill>
              </a:rPr>
              <a:t>préparer</a:t>
            </a:r>
            <a:r>
              <a:rPr lang="en-US" sz="1000" dirty="0">
                <a:solidFill>
                  <a:schemeClr val="dk1"/>
                </a:solidFill>
              </a:rPr>
              <a:t> et à se </a:t>
            </a:r>
            <a:r>
              <a:rPr lang="en-US" sz="1000" dirty="0" err="1">
                <a:solidFill>
                  <a:schemeClr val="dk1"/>
                </a:solidFill>
              </a:rPr>
              <a:t>remettre</a:t>
            </a:r>
            <a:r>
              <a:rPr lang="en-US" sz="1000" dirty="0">
                <a:solidFill>
                  <a:schemeClr val="dk1"/>
                </a:solidFill>
              </a:rPr>
              <a:t> des </a:t>
            </a:r>
            <a:r>
              <a:rPr lang="en-US" sz="1000" dirty="0" err="1">
                <a:solidFill>
                  <a:schemeClr val="dk1"/>
                </a:solidFill>
              </a:rPr>
              <a:t>effets</a:t>
            </a:r>
            <a:r>
              <a:rPr lang="en-US" sz="1000" dirty="0">
                <a:solidFill>
                  <a:schemeClr val="dk1"/>
                </a:solidFill>
              </a:rPr>
              <a:t> </a:t>
            </a:r>
            <a:r>
              <a:rPr lang="en-US" sz="1000" dirty="0" err="1">
                <a:solidFill>
                  <a:schemeClr val="dk1"/>
                </a:solidFill>
              </a:rPr>
              <a:t>liés</a:t>
            </a:r>
            <a:r>
              <a:rPr lang="en-US" sz="1000" dirty="0">
                <a:solidFill>
                  <a:schemeClr val="dk1"/>
                </a:solidFill>
              </a:rPr>
              <a:t> au </a:t>
            </a:r>
            <a:r>
              <a:rPr lang="en-US" sz="1000" dirty="0" err="1">
                <a:solidFill>
                  <a:schemeClr val="dk1"/>
                </a:solidFill>
              </a:rPr>
              <a:t>climat</a:t>
            </a:r>
            <a:r>
              <a:rPr lang="en-US" sz="1000" dirty="0">
                <a:solidFill>
                  <a:schemeClr val="dk1"/>
                </a:solidFill>
              </a:rPr>
              <a:t>.</a:t>
            </a:r>
            <a:br>
              <a:rPr lang="en-US" sz="1000" b="1" dirty="0">
                <a:solidFill>
                  <a:schemeClr val="dk1"/>
                </a:solidFill>
              </a:rPr>
            </a:br>
            <a:endParaRPr sz="1000" b="1"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a:solidFill>
                  <a:schemeClr val="dk1"/>
                </a:solidFill>
              </a:rPr>
              <a:t>Obstacles à </a:t>
            </a:r>
            <a:r>
              <a:rPr lang="en-US" sz="1000" dirty="0" err="1">
                <a:solidFill>
                  <a:schemeClr val="dk1"/>
                </a:solidFill>
              </a:rPr>
              <a:t>l'accès</a:t>
            </a:r>
            <a:r>
              <a:rPr lang="en-US" sz="1000" dirty="0">
                <a:solidFill>
                  <a:schemeClr val="dk1"/>
                </a:solidFill>
              </a:rPr>
              <a:t> à</a:t>
            </a:r>
            <a:r>
              <a:rPr lang="en-US" sz="1000" b="1" dirty="0">
                <a:solidFill>
                  <a:schemeClr val="dk1"/>
                </a:solidFill>
              </a:rPr>
              <a:t> </a:t>
            </a:r>
            <a:r>
              <a:rPr lang="en-US" sz="1000" b="1" dirty="0" err="1">
                <a:solidFill>
                  <a:schemeClr val="dk1"/>
                </a:solidFill>
              </a:rPr>
              <a:t>l'information</a:t>
            </a:r>
            <a:r>
              <a:rPr lang="en-US" sz="1000" b="1" dirty="0">
                <a:solidFill>
                  <a:schemeClr val="dk1"/>
                </a:solidFill>
              </a:rPr>
              <a:t> sur le </a:t>
            </a:r>
            <a:r>
              <a:rPr lang="en-US" sz="1000" b="1" dirty="0" err="1">
                <a:solidFill>
                  <a:schemeClr val="dk1"/>
                </a:solidFill>
              </a:rPr>
              <a:t>climat</a:t>
            </a:r>
            <a:r>
              <a:rPr lang="en-US" sz="1000" b="1" dirty="0">
                <a:solidFill>
                  <a:schemeClr val="dk1"/>
                </a:solidFill>
              </a:rPr>
              <a:t> : </a:t>
            </a:r>
            <a:r>
              <a:rPr lang="en-US" sz="1000" dirty="0">
                <a:solidFill>
                  <a:schemeClr val="dk1"/>
                </a:solidFill>
              </a:rPr>
              <a:t>obstacles à </a:t>
            </a:r>
            <a:r>
              <a:rPr lang="en-US" sz="1000" dirty="0" err="1">
                <a:solidFill>
                  <a:schemeClr val="dk1"/>
                </a:solidFill>
              </a:rPr>
              <a:t>l'accès</a:t>
            </a:r>
            <a:r>
              <a:rPr lang="en-US" sz="1000" dirty="0">
                <a:solidFill>
                  <a:schemeClr val="dk1"/>
                </a:solidFill>
              </a:rPr>
              <a:t> à des </a:t>
            </a:r>
            <a:r>
              <a:rPr lang="en-US" sz="1000" dirty="0" err="1">
                <a:solidFill>
                  <a:schemeClr val="dk1"/>
                </a:solidFill>
              </a:rPr>
              <a:t>informations</a:t>
            </a:r>
            <a:r>
              <a:rPr lang="en-US" sz="1000" dirty="0">
                <a:solidFill>
                  <a:schemeClr val="dk1"/>
                </a:solidFill>
              </a:rPr>
              <a:t> </a:t>
            </a:r>
            <a:r>
              <a:rPr lang="en-US" sz="1000" dirty="0" err="1">
                <a:solidFill>
                  <a:schemeClr val="dk1"/>
                </a:solidFill>
              </a:rPr>
              <a:t>pertinentes</a:t>
            </a:r>
            <a:r>
              <a:rPr lang="en-US" sz="1000" dirty="0">
                <a:solidFill>
                  <a:schemeClr val="dk1"/>
                </a:solidFill>
              </a:rPr>
              <a:t> et </a:t>
            </a:r>
            <a:r>
              <a:rPr lang="en-US" sz="1000" dirty="0" err="1">
                <a:solidFill>
                  <a:schemeClr val="dk1"/>
                </a:solidFill>
              </a:rPr>
              <a:t>actualisées</a:t>
            </a:r>
            <a:r>
              <a:rPr lang="en-US" sz="1000" dirty="0">
                <a:solidFill>
                  <a:schemeClr val="dk1"/>
                </a:solidFill>
              </a:rPr>
              <a:t> sur les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les </a:t>
            </a:r>
            <a:r>
              <a:rPr lang="en-US" sz="1000" dirty="0" err="1">
                <a:solidFill>
                  <a:schemeClr val="dk1"/>
                </a:solidFill>
              </a:rPr>
              <a:t>mesures</a:t>
            </a:r>
            <a:r>
              <a:rPr lang="en-US" sz="1000" dirty="0">
                <a:solidFill>
                  <a:schemeClr val="dk1"/>
                </a:solidFill>
              </a:rPr>
              <a:t> de </a:t>
            </a:r>
            <a:r>
              <a:rPr lang="en-US" sz="1000" dirty="0" err="1">
                <a:solidFill>
                  <a:schemeClr val="dk1"/>
                </a:solidFill>
              </a:rPr>
              <a:t>préparation</a:t>
            </a:r>
            <a:r>
              <a:rPr lang="en-US" sz="1000" dirty="0">
                <a:solidFill>
                  <a:schemeClr val="dk1"/>
                </a:solidFill>
              </a:rPr>
              <a:t> et les </a:t>
            </a:r>
            <a:r>
              <a:rPr lang="en-US" sz="1000" dirty="0" err="1">
                <a:solidFill>
                  <a:schemeClr val="dk1"/>
                </a:solidFill>
              </a:rPr>
              <a:t>procédures</a:t>
            </a:r>
            <a:r>
              <a:rPr lang="en-US" sz="1000" dirty="0">
                <a:solidFill>
                  <a:schemeClr val="dk1"/>
                </a:solidFill>
              </a:rPr>
              <a:t> </a:t>
            </a:r>
            <a:r>
              <a:rPr lang="en-US" sz="1000" dirty="0" err="1">
                <a:solidFill>
                  <a:schemeClr val="dk1"/>
                </a:solidFill>
              </a:rPr>
              <a:t>d'évacuation</a:t>
            </a:r>
            <a:r>
              <a:rPr lang="en-US" sz="1000" dirty="0">
                <a:solidFill>
                  <a:schemeClr val="dk1"/>
                </a:solidFill>
              </a:rPr>
              <a:t>. Les </a:t>
            </a:r>
            <a:r>
              <a:rPr lang="en-US" sz="1000" dirty="0" err="1">
                <a:solidFill>
                  <a:schemeClr val="dk1"/>
                </a:solidFill>
              </a:rPr>
              <a:t>canaux</a:t>
            </a:r>
            <a:r>
              <a:rPr lang="en-US" sz="1000" dirty="0">
                <a:solidFill>
                  <a:schemeClr val="dk1"/>
                </a:solidFill>
              </a:rPr>
              <a:t> de communication </a:t>
            </a:r>
            <a:r>
              <a:rPr lang="en-US" sz="1000" dirty="0" err="1">
                <a:solidFill>
                  <a:schemeClr val="dk1"/>
                </a:solidFill>
              </a:rPr>
              <a:t>tels</a:t>
            </a:r>
            <a:r>
              <a:rPr lang="en-US" sz="1000" dirty="0">
                <a:solidFill>
                  <a:schemeClr val="dk1"/>
                </a:solidFill>
              </a:rPr>
              <a:t> que les </a:t>
            </a:r>
            <a:r>
              <a:rPr lang="en-US" sz="1000" dirty="0" err="1">
                <a:solidFill>
                  <a:schemeClr val="dk1"/>
                </a:solidFill>
              </a:rPr>
              <a:t>alertes</a:t>
            </a:r>
            <a:r>
              <a:rPr lang="en-US" sz="1000" dirty="0">
                <a:solidFill>
                  <a:schemeClr val="dk1"/>
                </a:solidFill>
              </a:rPr>
              <a:t> </a:t>
            </a:r>
            <a:r>
              <a:rPr lang="en-US" sz="1000" dirty="0" err="1">
                <a:solidFill>
                  <a:schemeClr val="dk1"/>
                </a:solidFill>
              </a:rPr>
              <a:t>d'urgence</a:t>
            </a:r>
            <a:r>
              <a:rPr lang="en-US" sz="1000" dirty="0">
                <a:solidFill>
                  <a:schemeClr val="dk1"/>
                </a:solidFill>
              </a:rPr>
              <a:t>, les </a:t>
            </a:r>
            <a:r>
              <a:rPr lang="en-US" sz="1000" dirty="0" err="1">
                <a:solidFill>
                  <a:schemeClr val="dk1"/>
                </a:solidFill>
              </a:rPr>
              <a:t>systèmes</a:t>
            </a:r>
            <a:r>
              <a:rPr lang="en-US" sz="1000" dirty="0">
                <a:solidFill>
                  <a:schemeClr val="dk1"/>
                </a:solidFill>
              </a:rPr>
              <a:t> </a:t>
            </a:r>
            <a:r>
              <a:rPr lang="en-US" sz="1000" dirty="0" err="1">
                <a:solidFill>
                  <a:schemeClr val="dk1"/>
                </a:solidFill>
              </a:rPr>
              <a:t>d'alerte</a:t>
            </a:r>
            <a:r>
              <a:rPr lang="en-US" sz="1000" dirty="0">
                <a:solidFill>
                  <a:schemeClr val="dk1"/>
                </a:solidFill>
              </a:rPr>
              <a:t> et les </a:t>
            </a:r>
            <a:r>
              <a:rPr lang="en-US" sz="1000" dirty="0" err="1">
                <a:solidFill>
                  <a:schemeClr val="dk1"/>
                </a:solidFill>
              </a:rPr>
              <a:t>annonces</a:t>
            </a:r>
            <a:r>
              <a:rPr lang="en-US" sz="1000" dirty="0">
                <a:solidFill>
                  <a:schemeClr val="dk1"/>
                </a:solidFill>
              </a:rPr>
              <a:t> </a:t>
            </a:r>
            <a:r>
              <a:rPr lang="en-US" sz="1000" dirty="0" err="1">
                <a:solidFill>
                  <a:schemeClr val="dk1"/>
                </a:solidFill>
              </a:rPr>
              <a:t>publiques</a:t>
            </a:r>
            <a:r>
              <a:rPr lang="en-US" sz="1000" dirty="0">
                <a:solidFill>
                  <a:schemeClr val="dk1"/>
                </a:solidFill>
              </a:rPr>
              <a:t> </a:t>
            </a:r>
            <a:r>
              <a:rPr lang="en-US" sz="1000" dirty="0" err="1">
                <a:solidFill>
                  <a:schemeClr val="dk1"/>
                </a:solidFill>
              </a:rPr>
              <a:t>peuvent</a:t>
            </a:r>
            <a:r>
              <a:rPr lang="en-US" sz="1000" dirty="0">
                <a:solidFill>
                  <a:schemeClr val="dk1"/>
                </a:solidFill>
              </a:rPr>
              <a:t> ne pas </a:t>
            </a:r>
            <a:r>
              <a:rPr lang="en-US" sz="1000" dirty="0" err="1">
                <a:solidFill>
                  <a:schemeClr val="dk1"/>
                </a:solidFill>
              </a:rPr>
              <a:t>être</a:t>
            </a:r>
            <a:r>
              <a:rPr lang="en-US" sz="1000" dirty="0">
                <a:solidFill>
                  <a:schemeClr val="dk1"/>
                </a:solidFill>
              </a:rPr>
              <a:t> </a:t>
            </a:r>
            <a:r>
              <a:rPr lang="en-US" sz="1000" dirty="0" err="1">
                <a:solidFill>
                  <a:schemeClr val="dk1"/>
                </a:solidFill>
              </a:rPr>
              <a:t>accessibles</a:t>
            </a:r>
            <a:r>
              <a:rPr lang="en-US" sz="1000" dirty="0">
                <a:solidFill>
                  <a:schemeClr val="dk1"/>
                </a:solidFill>
              </a:rPr>
              <a:t> aux </a:t>
            </a:r>
            <a:r>
              <a:rPr lang="en-US" sz="1000" dirty="0" err="1">
                <a:solidFill>
                  <a:schemeClr val="dk1"/>
                </a:solidFill>
              </a:rPr>
              <a:t>personnes</a:t>
            </a:r>
            <a:r>
              <a:rPr lang="en-US" sz="1000" dirty="0">
                <a:solidFill>
                  <a:schemeClr val="dk1"/>
                </a:solidFill>
              </a:rPr>
              <a:t> </a:t>
            </a:r>
            <a:r>
              <a:rPr lang="en-US" sz="1000" dirty="0" err="1">
                <a:solidFill>
                  <a:schemeClr val="dk1"/>
                </a:solidFill>
              </a:rPr>
              <a:t>souffrant</a:t>
            </a:r>
            <a:r>
              <a:rPr lang="en-US" sz="1000" dirty="0">
                <a:solidFill>
                  <a:schemeClr val="dk1"/>
                </a:solidFill>
              </a:rPr>
              <a:t> de </a:t>
            </a:r>
            <a:r>
              <a:rPr lang="en-US" sz="1000" dirty="0" err="1">
                <a:solidFill>
                  <a:schemeClr val="dk1"/>
                </a:solidFill>
              </a:rPr>
              <a:t>déficiences</a:t>
            </a:r>
            <a:r>
              <a:rPr lang="en-US" sz="1000" dirty="0">
                <a:solidFill>
                  <a:schemeClr val="dk1"/>
                </a:solidFill>
              </a:rPr>
              <a:t> </a:t>
            </a:r>
            <a:r>
              <a:rPr lang="en-US" sz="1000" dirty="0" err="1">
                <a:solidFill>
                  <a:schemeClr val="dk1"/>
                </a:solidFill>
              </a:rPr>
              <a:t>sensorielles</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cognitives</a:t>
            </a:r>
            <a:r>
              <a:rPr lang="en-US" sz="1000" dirty="0">
                <a:solidFill>
                  <a:schemeClr val="dk1"/>
                </a:solidFill>
              </a:rPr>
              <a:t>, </a:t>
            </a:r>
            <a:r>
              <a:rPr lang="en-US" sz="1000" dirty="0" err="1">
                <a:solidFill>
                  <a:schemeClr val="dk1"/>
                </a:solidFill>
              </a:rPr>
              <a:t>ce</a:t>
            </a:r>
            <a:r>
              <a:rPr lang="en-US" sz="1000" dirty="0">
                <a:solidFill>
                  <a:schemeClr val="dk1"/>
                </a:solidFill>
              </a:rPr>
              <a:t> qui les expose à un </a:t>
            </a:r>
            <a:r>
              <a:rPr lang="en-US" sz="1000" dirty="0" err="1">
                <a:solidFill>
                  <a:schemeClr val="dk1"/>
                </a:solidFill>
              </a:rPr>
              <a:t>risque</a:t>
            </a:r>
            <a:r>
              <a:rPr lang="en-US" sz="1000" dirty="0">
                <a:solidFill>
                  <a:schemeClr val="dk1"/>
                </a:solidFill>
              </a:rPr>
              <a:t> </a:t>
            </a:r>
            <a:r>
              <a:rPr lang="en-US" sz="1000" dirty="0" err="1">
                <a:solidFill>
                  <a:schemeClr val="dk1"/>
                </a:solidFill>
              </a:rPr>
              <a:t>accru</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cas</a:t>
            </a:r>
            <a:r>
              <a:rPr lang="en-US" sz="1000" dirty="0">
                <a:solidFill>
                  <a:schemeClr val="dk1"/>
                </a:solidFill>
              </a:rPr>
              <a:t> de catastrophe.</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p:txBody>
      </p:sp>
      <p:sp>
        <p:nvSpPr>
          <p:cNvPr id="657" name="Google Shape;657;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dirty="0" err="1"/>
              <a:t>Voici</a:t>
            </a:r>
            <a:r>
              <a:rPr lang="en-GB" dirty="0"/>
              <a:t> un </a:t>
            </a:r>
            <a:r>
              <a:rPr lang="en-GB" dirty="0" err="1"/>
              <a:t>exemple</a:t>
            </a:r>
            <a:r>
              <a:rPr lang="en-GB" dirty="0"/>
              <a:t> </a:t>
            </a:r>
            <a:r>
              <a:rPr lang="en-GB" dirty="0" err="1"/>
              <a:t>illustrant</a:t>
            </a:r>
            <a:r>
              <a:rPr lang="en-GB" dirty="0"/>
              <a:t> comment </a:t>
            </a:r>
            <a:r>
              <a:rPr lang="en-GB" dirty="0" err="1"/>
              <a:t>procéder</a:t>
            </a:r>
            <a:r>
              <a:rPr lang="en-GB" dirty="0"/>
              <a:t> à </a:t>
            </a:r>
            <a:r>
              <a:rPr lang="en-GB" dirty="0" err="1"/>
              <a:t>une</a:t>
            </a:r>
            <a:r>
              <a:rPr lang="en-GB" dirty="0"/>
              <a:t> </a:t>
            </a:r>
            <a:r>
              <a:rPr lang="en-GB" dirty="0" err="1"/>
              <a:t>évaluation</a:t>
            </a:r>
            <a:r>
              <a:rPr lang="en-GB" dirty="0"/>
              <a:t> des </a:t>
            </a:r>
            <a:r>
              <a:rPr lang="en-GB" dirty="0" err="1"/>
              <a:t>risques</a:t>
            </a:r>
            <a:r>
              <a:rPr lang="en-GB" dirty="0"/>
              <a:t> et comment la </a:t>
            </a:r>
            <a:r>
              <a:rPr lang="en-GB" dirty="0" err="1"/>
              <a:t>capacité</a:t>
            </a:r>
            <a:r>
              <a:rPr lang="en-GB" dirty="0"/>
              <a:t> </a:t>
            </a:r>
            <a:r>
              <a:rPr lang="en-GB" dirty="0" err="1"/>
              <a:t>réduit</a:t>
            </a:r>
            <a:r>
              <a:rPr lang="en-GB" dirty="0"/>
              <a:t> la </a:t>
            </a:r>
            <a:r>
              <a:rPr lang="en-GB" dirty="0" err="1"/>
              <a:t>vulnérabilité</a:t>
            </a:r>
            <a:r>
              <a:rPr lang="en-GB" dirty="0"/>
              <a:t>.</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624098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5A49A-5FC9-0C50-C831-F269D5F22B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451402-48B4-F3C2-8BDB-8F22FA95823D}"/>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338CAA2-A93F-823A-5474-17A696160CBC}"/>
              </a:ext>
            </a:extLst>
          </p:cNvPr>
          <p:cNvSpPr>
            <a:spLocks noGrp="1"/>
          </p:cNvSpPr>
          <p:nvPr>
            <p:ph type="body" idx="1"/>
          </p:nvPr>
        </p:nvSpPr>
        <p:spPr/>
        <p:txBody>
          <a:bodyPr/>
          <a:lstStyle/>
          <a:p>
            <a:r>
              <a:rPr lang="en-GB" b="1" dirty="0"/>
              <a:t>Bon à savoir </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Les institutions </a:t>
            </a:r>
            <a:r>
              <a:rPr lang="en-GB" sz="1200" b="0" i="0" u="none" strike="noStrike" cap="none" dirty="0" err="1">
                <a:solidFill>
                  <a:schemeClr val="dk1"/>
                </a:solidFill>
                <a:effectLst/>
                <a:latin typeface="Arial"/>
                <a:ea typeface="Arial"/>
                <a:cs typeface="Arial"/>
                <a:sym typeface="Arial"/>
              </a:rPr>
              <a:t>financières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recours</a:t>
            </a:r>
            <a:r>
              <a:rPr lang="en-GB" sz="1200" b="0" i="0" u="none" strike="noStrike" cap="none" dirty="0">
                <a:solidFill>
                  <a:schemeClr val="dk1"/>
                </a:solidFill>
                <a:effectLst/>
                <a:latin typeface="Arial"/>
                <a:ea typeface="Arial"/>
                <a:cs typeface="Arial"/>
                <a:sym typeface="Arial"/>
              </a:rPr>
              <a:t> à des </a:t>
            </a:r>
            <a:r>
              <a:rPr lang="en-GB" sz="1200" b="0" i="0" u="none" strike="noStrike" cap="none" dirty="0" err="1">
                <a:solidFill>
                  <a:schemeClr val="dk1"/>
                </a:solidFill>
                <a:effectLst/>
                <a:latin typeface="Arial"/>
                <a:ea typeface="Arial"/>
                <a:cs typeface="Arial"/>
                <a:sym typeface="Arial"/>
              </a:rPr>
              <a:t>évaluations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comprendre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financiers </a:t>
            </a:r>
            <a:r>
              <a:rPr lang="en-GB" sz="1200" b="0" i="0" u="none" strike="noStrike" cap="none" dirty="0" err="1">
                <a:solidFill>
                  <a:schemeClr val="dk1"/>
                </a:solidFill>
                <a:effectLst/>
                <a:latin typeface="Arial"/>
                <a:ea typeface="Arial"/>
                <a:cs typeface="Arial"/>
                <a:sym typeface="Arial"/>
              </a:rPr>
              <a:t>liés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investissements</a:t>
            </a:r>
            <a:r>
              <a:rPr lang="en-GB" sz="1200" b="0" i="0" u="none" strike="noStrike" cap="none" dirty="0">
                <a:solidFill>
                  <a:schemeClr val="dk1"/>
                </a:solidFill>
                <a:effectLst/>
                <a:latin typeface="Arial"/>
                <a:ea typeface="Arial"/>
                <a:cs typeface="Arial"/>
                <a:sym typeface="Arial"/>
              </a:rPr>
              <a:t>. En </a:t>
            </a:r>
            <a:r>
              <a:rPr lang="en-GB" sz="1200" b="0" i="0" u="none" strike="noStrike" cap="none" dirty="0" err="1">
                <a:solidFill>
                  <a:schemeClr val="dk1"/>
                </a:solidFill>
                <a:effectLst/>
                <a:latin typeface="Arial"/>
                <a:ea typeface="Arial"/>
                <a:cs typeface="Arial"/>
                <a:sym typeface="Arial"/>
              </a:rPr>
              <a:t>intégrant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l'évaluation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dans </a:t>
            </a:r>
            <a:r>
              <a:rPr lang="en-GB" sz="1200" b="0" i="0" u="none" strike="noStrike" cap="none" dirty="0" err="1">
                <a:solidFill>
                  <a:schemeClr val="dk1"/>
                </a:solidFill>
                <a:effectLst/>
                <a:latin typeface="Arial"/>
                <a:ea typeface="Arial"/>
                <a:cs typeface="Arial"/>
                <a:sym typeface="Arial"/>
              </a:rPr>
              <a:t>votre</a:t>
            </a:r>
            <a:r>
              <a:rPr lang="en-GB" sz="1200" b="0" i="0" u="none" strike="noStrike" cap="none" dirty="0">
                <a:solidFill>
                  <a:schemeClr val="dk1"/>
                </a:solidFill>
                <a:effectLst/>
                <a:latin typeface="Arial"/>
                <a:ea typeface="Arial"/>
                <a:cs typeface="Arial"/>
                <a:sym typeface="Arial"/>
              </a:rPr>
              <a:t> programme, </a:t>
            </a:r>
            <a:r>
              <a:rPr lang="en-GB" sz="1200" b="0" i="0" u="none" strike="noStrike" cap="none" dirty="0" err="1">
                <a:solidFill>
                  <a:schemeClr val="dk1"/>
                </a:solidFill>
                <a:effectLst/>
                <a:latin typeface="Arial"/>
                <a:ea typeface="Arial"/>
                <a:cs typeface="Arial"/>
                <a:sym typeface="Arial"/>
              </a:rPr>
              <a:t>vous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pouvez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également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renforcer</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confiance</a:t>
            </a:r>
            <a:r>
              <a:rPr lang="en-GB" sz="1200" b="0" i="0" u="none" strike="noStrike" cap="none" dirty="0">
                <a:solidFill>
                  <a:schemeClr val="dk1"/>
                </a:solidFill>
                <a:effectLst/>
                <a:latin typeface="Arial"/>
                <a:ea typeface="Arial"/>
                <a:cs typeface="Arial"/>
                <a:sym typeface="Arial"/>
              </a:rPr>
              <a:t> des institutions </a:t>
            </a:r>
            <a:r>
              <a:rPr lang="en-GB" sz="1200" b="0" i="0" u="none" strike="noStrike" cap="none" dirty="0" err="1">
                <a:solidFill>
                  <a:schemeClr val="dk1"/>
                </a:solidFill>
                <a:effectLst/>
                <a:latin typeface="Arial"/>
                <a:ea typeface="Arial"/>
                <a:cs typeface="Arial"/>
                <a:sym typeface="Arial"/>
              </a:rPr>
              <a:t>financières</a:t>
            </a:r>
            <a:r>
              <a:rPr lang="en-GB" sz="1200" b="0" i="0" u="none" strike="noStrike" cap="none" dirty="0">
                <a:solidFill>
                  <a:schemeClr val="dk1"/>
                </a:solidFill>
                <a:effectLst/>
                <a:latin typeface="Arial"/>
                <a:ea typeface="Arial"/>
                <a:cs typeface="Arial"/>
                <a:sym typeface="Arial"/>
              </a:rPr>
              <a:t> dans </a:t>
            </a:r>
            <a:r>
              <a:rPr lang="en-GB" sz="1200" b="0" i="0" u="none" strike="noStrike" cap="none" dirty="0" err="1">
                <a:solidFill>
                  <a:schemeClr val="dk1"/>
                </a:solidFill>
                <a:effectLst/>
                <a:latin typeface="Arial"/>
                <a:ea typeface="Arial"/>
                <a:cs typeface="Arial"/>
                <a:sym typeface="Arial"/>
              </a:rPr>
              <a:t>votre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approche</a:t>
            </a:r>
            <a:r>
              <a:rPr lang="en-GB" sz="1200" b="0" i="0" u="none" strike="noStrike" cap="none" dirty="0">
                <a:solidFill>
                  <a:schemeClr val="dk1"/>
                </a:solidFill>
                <a:effectLst/>
                <a:latin typeface="Arial"/>
                <a:ea typeface="Arial"/>
                <a:cs typeface="Arial"/>
                <a:sym typeface="Arial"/>
              </a:rPr>
              <a:t>. </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évaluations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ne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pas </a:t>
            </a:r>
            <a:r>
              <a:rPr lang="en-GB" sz="1200" b="0" i="0" u="none" strike="noStrike" cap="none" dirty="0" err="1">
                <a:solidFill>
                  <a:schemeClr val="dk1"/>
                </a:solidFill>
                <a:effectLst/>
                <a:latin typeface="Arial"/>
                <a:ea typeface="Arial"/>
                <a:cs typeface="Arial"/>
                <a:sym typeface="Arial"/>
              </a:rPr>
              <a:t>statiques</a:t>
            </a:r>
            <a:r>
              <a:rPr lang="en-GB" sz="1200" b="0" i="0" u="none" strike="noStrike" cap="none" dirty="0">
                <a:solidFill>
                  <a:schemeClr val="dk1"/>
                </a:solidFill>
                <a:effectLst/>
                <a:latin typeface="Arial"/>
                <a:ea typeface="Arial"/>
                <a:cs typeface="Arial"/>
                <a:sym typeface="Arial"/>
              </a:rPr>
              <a:t>. Compte </a:t>
            </a:r>
            <a:r>
              <a:rPr lang="en-GB" sz="1200" b="0" i="0" u="none" strike="noStrike" cap="none" dirty="0" err="1">
                <a:solidFill>
                  <a:schemeClr val="dk1"/>
                </a:solidFill>
                <a:effectLst/>
                <a:latin typeface="Arial"/>
                <a:ea typeface="Arial"/>
                <a:cs typeface="Arial"/>
                <a:sym typeface="Arial"/>
              </a:rPr>
              <a:t>tenu</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changements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meilleure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compréhension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enjeux</a:t>
            </a:r>
            <a:r>
              <a:rPr lang="en-GB" sz="1200" b="0" i="0" u="none" strike="noStrike" cap="none" dirty="0">
                <a:solidFill>
                  <a:schemeClr val="dk1"/>
                </a:solidFill>
                <a:effectLst/>
                <a:latin typeface="Arial"/>
                <a:ea typeface="Arial"/>
                <a:cs typeface="Arial"/>
                <a:sym typeface="Arial"/>
              </a:rPr>
              <a:t>, il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recommandé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prévoir</a:t>
            </a:r>
            <a:r>
              <a:rPr lang="en-GB" sz="1200" b="0" i="0" u="none" strike="noStrike" cap="none" dirty="0">
                <a:solidFill>
                  <a:schemeClr val="dk1"/>
                </a:solidFill>
                <a:effectLst/>
                <a:latin typeface="Arial"/>
                <a:ea typeface="Arial"/>
                <a:cs typeface="Arial"/>
                <a:sym typeface="Arial"/>
              </a:rPr>
              <a:t> un examen </a:t>
            </a:r>
            <a:r>
              <a:rPr lang="en-GB" sz="1200" b="0" i="0" u="none" strike="noStrike" cap="none" dirty="0" err="1">
                <a:solidFill>
                  <a:schemeClr val="dk1"/>
                </a:solidFill>
                <a:effectLst/>
                <a:latin typeface="Arial"/>
                <a:ea typeface="Arial"/>
                <a:cs typeface="Arial"/>
                <a:sym typeface="Arial"/>
              </a:rPr>
              <a:t>régulier</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votre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profil</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risque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L'évaluation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effectuée</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niveau</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projet</a:t>
            </a:r>
            <a:r>
              <a:rPr lang="en-GB" sz="1200" b="0" i="0" u="none" strike="noStrike" cap="none" dirty="0">
                <a:solidFill>
                  <a:schemeClr val="dk1"/>
                </a:solidFill>
                <a:effectLst/>
                <a:latin typeface="Arial"/>
                <a:ea typeface="Arial"/>
                <a:cs typeface="Arial"/>
                <a:sym typeface="Arial"/>
              </a:rPr>
              <a:t>, des infrastructures, du district, de la </a:t>
            </a:r>
            <a:r>
              <a:rPr lang="en-GB" sz="1200" b="0" i="0" u="none" strike="noStrike" cap="none" dirty="0" err="1">
                <a:solidFill>
                  <a:schemeClr val="dk1"/>
                </a:solidFill>
                <a:effectLst/>
                <a:latin typeface="Arial"/>
                <a:ea typeface="Arial"/>
                <a:cs typeface="Arial"/>
                <a:sym typeface="Arial"/>
              </a:rPr>
              <a:t>région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du pays.</a:t>
            </a:r>
            <a:endParaRPr lang="en-GB" sz="1200" b="0" i="0" u="none" strike="noStrike" cap="none" dirty="0">
              <a:solidFill>
                <a:schemeClr val="dk1"/>
              </a:solidFill>
              <a:effectLst/>
              <a:latin typeface="Arial"/>
              <a:cs typeface="Arial"/>
              <a:sym typeface="Arial"/>
            </a:endParaRP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De </a:t>
            </a:r>
            <a:r>
              <a:rPr lang="en-GB" sz="1200" b="0" i="0" u="none" strike="noStrike" cap="none" dirty="0" err="1">
                <a:solidFill>
                  <a:schemeClr val="dk1"/>
                </a:solidFill>
                <a:effectLst/>
                <a:latin typeface="Arial"/>
                <a:ea typeface="Arial"/>
                <a:cs typeface="Arial"/>
                <a:sym typeface="Arial"/>
              </a:rPr>
              <a:t>l'infrastructure</a:t>
            </a:r>
            <a:r>
              <a:rPr lang="en-GB" sz="1200" b="0" i="0" u="none" strike="noStrike" cap="none" dirty="0">
                <a:solidFill>
                  <a:schemeClr val="dk1"/>
                </a:solidFill>
                <a:effectLst/>
                <a:latin typeface="Arial"/>
                <a:ea typeface="Arial"/>
                <a:cs typeface="Arial"/>
                <a:sym typeface="Arial"/>
              </a:rPr>
              <a:t> de prestation de services à la planification et aux arrangements </a:t>
            </a:r>
            <a:r>
              <a:rPr lang="en-GB" sz="1200" b="0" i="0" u="none" strike="noStrike" cap="none" dirty="0" err="1">
                <a:solidFill>
                  <a:schemeClr val="dk1"/>
                </a:solidFill>
                <a:effectLst/>
                <a:latin typeface="Arial"/>
                <a:ea typeface="Arial"/>
                <a:cs typeface="Arial"/>
                <a:sym typeface="Arial"/>
              </a:rPr>
              <a:t>institutionnels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évaluations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s'alignent</a:t>
            </a:r>
            <a:r>
              <a:rPr lang="en-GB" sz="1200" b="0" i="0" u="none" strike="noStrike" cap="none" dirty="0">
                <a:solidFill>
                  <a:schemeClr val="dk1"/>
                </a:solidFill>
                <a:effectLst/>
                <a:latin typeface="Arial"/>
                <a:ea typeface="Arial"/>
                <a:cs typeface="Arial"/>
                <a:sym typeface="Arial"/>
              </a:rPr>
              <a:t> sur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approche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renforcement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promouvant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stratégies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holistiques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intégrées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adaptatives</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renforcent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garantissent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utilisation durable des </a:t>
            </a:r>
            <a:r>
              <a:rPr lang="en-GB" sz="1200" b="0" i="0" u="none" strike="noStrike" cap="none" dirty="0" err="1">
                <a:solidFill>
                  <a:schemeClr val="dk1"/>
                </a:solidFill>
                <a:effectLst/>
                <a:latin typeface="Arial"/>
                <a:ea typeface="Arial"/>
                <a:cs typeface="Arial"/>
                <a:sym typeface="Arial"/>
              </a:rPr>
              <a:t>ressources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améliorent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l'efficacité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globale</a:t>
            </a:r>
            <a:r>
              <a:rPr lang="en-GB" sz="1200" b="0" i="0" u="none" strike="noStrike" cap="none" dirty="0">
                <a:solidFill>
                  <a:schemeClr val="dk1"/>
                </a:solidFill>
                <a:effectLst/>
                <a:latin typeface="Arial"/>
                <a:ea typeface="Arial"/>
                <a:cs typeface="Arial"/>
                <a:sym typeface="Arial"/>
              </a:rPr>
              <a:t> des services. </a:t>
            </a:r>
          </a:p>
          <a:p>
            <a:pPr>
              <a:buFont typeface="Arial" panose="020B0604020202020204" pitchFamily="34" charset="0"/>
              <a:buChar char="•"/>
            </a:pPr>
            <a:endParaRPr lang="en-GB" sz="1200" b="0" i="0" u="none" strike="noStrike" cap="none" dirty="0">
              <a:solidFill>
                <a:schemeClr val="dk1"/>
              </a:solidFill>
              <a:effectLst/>
              <a:latin typeface="Arial"/>
              <a:cs typeface="Arial"/>
              <a:sym typeface="Arial"/>
            </a:endParaRPr>
          </a:p>
          <a:p>
            <a:pPr marL="228600" indent="0">
              <a:buFont typeface="Arial" panose="020B0604020202020204" pitchFamily="34" charset="0"/>
              <a:buNone/>
            </a:pPr>
            <a:r>
              <a:rPr lang="en-GB" sz="1200" b="0" i="0" u="none" strike="noStrike" cap="none" dirty="0">
                <a:solidFill>
                  <a:schemeClr val="dk1"/>
                </a:solidFill>
                <a:effectLst/>
                <a:latin typeface="Arial"/>
                <a:cs typeface="Arial"/>
                <a:sym typeface="Arial"/>
              </a:rPr>
              <a:t>Mais </a:t>
            </a:r>
            <a:r>
              <a:rPr lang="en-GB" sz="1200" b="0" i="0" u="none" strike="noStrike" cap="none" dirty="0" err="1">
                <a:solidFill>
                  <a:schemeClr val="dk1"/>
                </a:solidFill>
                <a:effectLst/>
                <a:latin typeface="Arial"/>
                <a:cs typeface="Arial"/>
                <a:sym typeface="Arial"/>
              </a:rPr>
              <a:t>veillez</a:t>
            </a:r>
            <a:r>
              <a:rPr lang="en-GB" sz="1200" b="0" i="0" u="none" strike="noStrike" cap="none" dirty="0">
                <a:solidFill>
                  <a:schemeClr val="dk1"/>
                </a:solidFill>
                <a:effectLst/>
                <a:latin typeface="Arial"/>
                <a:cs typeface="Arial"/>
                <a:sym typeface="Arial"/>
              </a:rPr>
              <a:t> à </a:t>
            </a:r>
            <a:r>
              <a:rPr lang="en-GB" sz="1200" b="0" i="0" u="none" strike="noStrike" cap="none" dirty="0" err="1">
                <a:solidFill>
                  <a:schemeClr val="dk1"/>
                </a:solidFill>
                <a:effectLst/>
                <a:latin typeface="Arial"/>
                <a:cs typeface="Arial"/>
                <a:sym typeface="Arial"/>
              </a:rPr>
              <a:t>effectuer</a:t>
            </a:r>
            <a:r>
              <a:rPr lang="en-GB" sz="1200" b="0" i="0" u="none" strike="noStrike" cap="none" dirty="0">
                <a:solidFill>
                  <a:schemeClr val="dk1"/>
                </a:solidFill>
                <a:effectLst/>
                <a:latin typeface="Arial"/>
                <a:cs typeface="Arial"/>
                <a:sym typeface="Arial"/>
              </a:rPr>
              <a:t> des </a:t>
            </a:r>
            <a:r>
              <a:rPr lang="en-GB" sz="1200" b="0" i="0" u="none" strike="noStrike" cap="none" dirty="0" err="1">
                <a:solidFill>
                  <a:schemeClr val="dk1"/>
                </a:solidFill>
                <a:effectLst/>
                <a:latin typeface="Arial"/>
                <a:cs typeface="Arial"/>
                <a:sym typeface="Arial"/>
              </a:rPr>
              <a:t>évaluations</a:t>
            </a:r>
            <a:r>
              <a:rPr lang="en-GB" sz="1200" b="0" i="0" u="none" strike="noStrike" cap="none" dirty="0">
                <a:solidFill>
                  <a:schemeClr val="dk1"/>
                </a:solidFill>
                <a:effectLst/>
                <a:latin typeface="Arial"/>
                <a:cs typeface="Arial"/>
                <a:sym typeface="Arial"/>
              </a:rPr>
              <a:t> des </a:t>
            </a:r>
            <a:r>
              <a:rPr lang="en-GB" sz="1200" b="0" i="0" u="none" strike="noStrike" cap="none" dirty="0" err="1">
                <a:solidFill>
                  <a:schemeClr val="dk1"/>
                </a:solidFill>
                <a:effectLst/>
                <a:latin typeface="Arial"/>
                <a:cs typeface="Arial"/>
                <a:sym typeface="Arial"/>
              </a:rPr>
              <a:t>risques</a:t>
            </a:r>
            <a:r>
              <a:rPr lang="en-GB" sz="1200" b="0" i="0" u="none" strike="noStrike" cap="none" dirty="0">
                <a:solidFill>
                  <a:schemeClr val="dk1"/>
                </a:solidFill>
                <a:effectLst/>
                <a:latin typeface="Arial"/>
                <a:cs typeface="Arial"/>
                <a:sym typeface="Arial"/>
              </a:rPr>
              <a:t> pour tout le monde, pas </a:t>
            </a:r>
            <a:r>
              <a:rPr lang="en-GB" sz="1200" b="0" i="0" u="none" strike="noStrike" cap="none" dirty="0" err="1">
                <a:solidFill>
                  <a:schemeClr val="dk1"/>
                </a:solidFill>
                <a:effectLst/>
                <a:latin typeface="Arial"/>
                <a:cs typeface="Arial"/>
                <a:sym typeface="Arial"/>
              </a:rPr>
              <a:t>seulement</a:t>
            </a:r>
            <a:r>
              <a:rPr lang="en-GB" sz="1200" b="0" i="0" u="none" strike="noStrike" cap="none" dirty="0">
                <a:solidFill>
                  <a:schemeClr val="dk1"/>
                </a:solidFill>
                <a:effectLst/>
                <a:latin typeface="Arial"/>
                <a:cs typeface="Arial"/>
                <a:sym typeface="Arial"/>
              </a:rPr>
              <a:t> pour les </a:t>
            </a:r>
            <a:r>
              <a:rPr lang="en-GB" sz="1200" b="0" i="0" u="none" strike="noStrike" cap="none" dirty="0" err="1">
                <a:solidFill>
                  <a:schemeClr val="dk1"/>
                </a:solidFill>
                <a:effectLst/>
                <a:latin typeface="Arial"/>
                <a:cs typeface="Arial"/>
                <a:sym typeface="Arial"/>
              </a:rPr>
              <a:t>groupes</a:t>
            </a:r>
            <a:r>
              <a:rPr lang="en-GB" sz="1200" b="0" i="0" u="none" strike="noStrike" cap="none" dirty="0">
                <a:solidFill>
                  <a:schemeClr val="dk1"/>
                </a:solidFill>
                <a:effectLst/>
                <a:latin typeface="Arial"/>
                <a:cs typeface="Arial"/>
                <a:sym typeface="Arial"/>
              </a:rPr>
              <a:t> </a:t>
            </a:r>
            <a:r>
              <a:rPr lang="en-GB" sz="1200" b="0" i="0" u="none" strike="noStrike" cap="none" dirty="0" err="1">
                <a:solidFill>
                  <a:schemeClr val="dk1"/>
                </a:solidFill>
                <a:effectLst/>
                <a:latin typeface="Arial"/>
                <a:cs typeface="Arial"/>
                <a:sym typeface="Arial"/>
              </a:rPr>
              <a:t>vulnérables</a:t>
            </a:r>
            <a:r>
              <a:rPr lang="en-GB" sz="1200" b="0" i="0" u="none" strike="noStrike" cap="none" dirty="0">
                <a:solidFill>
                  <a:schemeClr val="dk1"/>
                </a:solidFill>
                <a:effectLst/>
                <a:latin typeface="Arial"/>
                <a:cs typeface="Arial"/>
                <a:sym typeface="Arial"/>
              </a:rPr>
              <a:t>.</a:t>
            </a:r>
            <a:endParaRPr lang="en-GB" dirty="0"/>
          </a:p>
        </p:txBody>
      </p:sp>
      <p:sp>
        <p:nvSpPr>
          <p:cNvPr id="4" name="Slide Number Placeholder 3">
            <a:extLst>
              <a:ext uri="{FF2B5EF4-FFF2-40B4-BE49-F238E27FC236}">
                <a16:creationId xmlns:a16="http://schemas.microsoft.com/office/drawing/2014/main" id="{6ACE5E9F-4BA5-516F-3C5C-343282433A8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001337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a:extLst>
            <a:ext uri="{FF2B5EF4-FFF2-40B4-BE49-F238E27FC236}">
              <a16:creationId xmlns:a16="http://schemas.microsoft.com/office/drawing/2014/main" id="{E8CA5315-31F3-6329-12EC-C8BC64956B83}"/>
            </a:ext>
          </a:extLst>
        </p:cNvPr>
        <p:cNvGrpSpPr/>
        <p:nvPr/>
      </p:nvGrpSpPr>
      <p:grpSpPr>
        <a:xfrm>
          <a:off x="0" y="0"/>
          <a:ext cx="0" cy="0"/>
          <a:chOff x="0" y="0"/>
          <a:chExt cx="0" cy="0"/>
        </a:xfrm>
      </p:grpSpPr>
      <p:sp>
        <p:nvSpPr>
          <p:cNvPr id="536" name="Google Shape;536;p18:notes">
            <a:extLst>
              <a:ext uri="{FF2B5EF4-FFF2-40B4-BE49-F238E27FC236}">
                <a16:creationId xmlns:a16="http://schemas.microsoft.com/office/drawing/2014/main" id="{ABFF2252-CD56-2992-C21B-DCBB0330B1D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000" dirty="0" err="1">
                <a:solidFill>
                  <a:schemeClr val="dk1"/>
                </a:solidFill>
              </a:rPr>
              <a:t>Demandez</a:t>
            </a:r>
            <a:r>
              <a:rPr lang="en-GB" sz="1000" dirty="0">
                <a:solidFill>
                  <a:schemeClr val="dk1"/>
                </a:solidFill>
              </a:rPr>
              <a:t> aux participants de </a:t>
            </a:r>
            <a:r>
              <a:rPr lang="en-GB" sz="1000" dirty="0" err="1">
                <a:solidFill>
                  <a:schemeClr val="dk1"/>
                </a:solidFill>
              </a:rPr>
              <a:t>décrire</a:t>
            </a:r>
            <a:r>
              <a:rPr lang="en-GB" sz="1000" dirty="0">
                <a:solidFill>
                  <a:schemeClr val="dk1"/>
                </a:solidFill>
              </a:rPr>
              <a:t> </a:t>
            </a:r>
            <a:r>
              <a:rPr lang="en-GB" sz="1000" dirty="0" err="1">
                <a:solidFill>
                  <a:schemeClr val="dk1"/>
                </a:solidFill>
              </a:rPr>
              <a:t>ce</a:t>
            </a:r>
            <a:r>
              <a:rPr lang="en-GB" sz="1000" dirty="0">
                <a:solidFill>
                  <a:schemeClr val="dk1"/>
                </a:solidFill>
              </a:rPr>
              <a:t> qui </a:t>
            </a:r>
            <a:r>
              <a:rPr lang="en-GB" sz="1000" dirty="0" err="1">
                <a:solidFill>
                  <a:schemeClr val="dk1"/>
                </a:solidFill>
              </a:rPr>
              <a:t>s'est</a:t>
            </a:r>
            <a:r>
              <a:rPr lang="en-GB" sz="1000" dirty="0">
                <a:solidFill>
                  <a:schemeClr val="dk1"/>
                </a:solidFill>
              </a:rPr>
              <a:t> passé </a:t>
            </a:r>
            <a:r>
              <a:rPr lang="en-GB" sz="1000" dirty="0" err="1">
                <a:solidFill>
                  <a:schemeClr val="dk1"/>
                </a:solidFill>
              </a:rPr>
              <a:t>ici</a:t>
            </a:r>
            <a:r>
              <a:rPr lang="en-GB" sz="1000" dirty="0">
                <a:solidFill>
                  <a:schemeClr val="dk1"/>
                </a:solidFill>
              </a:rPr>
              <a:t> </a:t>
            </a:r>
            <a:r>
              <a:rPr lang="en-GB" sz="1000" dirty="0" err="1">
                <a:solidFill>
                  <a:schemeClr val="dk1"/>
                </a:solidFill>
              </a:rPr>
              <a:t>en</a:t>
            </a:r>
            <a:r>
              <a:rPr lang="en-GB" sz="1000" dirty="0">
                <a:solidFill>
                  <a:schemeClr val="dk1"/>
                </a:solidFill>
              </a:rPr>
              <a:t> </a:t>
            </a:r>
            <a:r>
              <a:rPr lang="en-GB" sz="1000" dirty="0" err="1">
                <a:solidFill>
                  <a:schemeClr val="dk1"/>
                </a:solidFill>
              </a:rPr>
              <a:t>termes</a:t>
            </a:r>
            <a:r>
              <a:rPr lang="en-GB" sz="1000" dirty="0">
                <a:solidFill>
                  <a:schemeClr val="dk1"/>
                </a:solidFill>
              </a:rPr>
              <a:t> de </a:t>
            </a:r>
            <a:r>
              <a:rPr lang="en-GB" sz="1000" dirty="0" err="1">
                <a:solidFill>
                  <a:schemeClr val="dk1"/>
                </a:solidFill>
              </a:rPr>
              <a:t>risques</a:t>
            </a:r>
            <a:r>
              <a:rPr lang="en-GB" sz="1000" dirty="0">
                <a:solidFill>
                  <a:schemeClr val="dk1"/>
                </a:solidFill>
              </a:rPr>
              <a:t>. </a:t>
            </a:r>
            <a:r>
              <a:rPr lang="en-GB" sz="1000" dirty="0" err="1">
                <a:solidFill>
                  <a:schemeClr val="dk1"/>
                </a:solidFill>
              </a:rPr>
              <a:t>Demandez-leur</a:t>
            </a:r>
            <a:r>
              <a:rPr lang="en-GB" sz="1000" dirty="0">
                <a:solidFill>
                  <a:schemeClr val="dk1"/>
                </a:solidFill>
              </a:rPr>
              <a:t> </a:t>
            </a:r>
            <a:r>
              <a:rPr lang="en-GB" sz="1000" dirty="0" err="1">
                <a:solidFill>
                  <a:schemeClr val="dk1"/>
                </a:solidFill>
              </a:rPr>
              <a:t>d'expliquer</a:t>
            </a:r>
            <a:r>
              <a:rPr lang="en-GB" sz="1000" dirty="0">
                <a:solidFill>
                  <a:schemeClr val="dk1"/>
                </a:solidFill>
              </a:rPr>
              <a:t> </a:t>
            </a:r>
            <a:r>
              <a:rPr lang="en-GB" sz="1000" dirty="0" err="1">
                <a:solidFill>
                  <a:schemeClr val="dk1"/>
                </a:solidFill>
              </a:rPr>
              <a:t>que</a:t>
            </a:r>
            <a:r>
              <a:rPr lang="en-GB" sz="1000" dirty="0">
                <a:solidFill>
                  <a:schemeClr val="dk1"/>
                </a:solidFill>
              </a:rPr>
              <a:t> </a:t>
            </a:r>
            <a:r>
              <a:rPr lang="en-GB" sz="1000" dirty="0" err="1">
                <a:solidFill>
                  <a:schemeClr val="dk1"/>
                </a:solidFill>
              </a:rPr>
              <a:t>l’aléa</a:t>
            </a:r>
            <a:r>
              <a:rPr lang="en-GB" sz="1000" dirty="0">
                <a:solidFill>
                  <a:schemeClr val="dk1"/>
                </a:solidFill>
              </a:rPr>
              <a:t> est </a:t>
            </a:r>
            <a:r>
              <a:rPr lang="en-GB" sz="1000" dirty="0" err="1">
                <a:solidFill>
                  <a:schemeClr val="dk1"/>
                </a:solidFill>
              </a:rPr>
              <a:t>resté</a:t>
            </a:r>
            <a:r>
              <a:rPr lang="en-GB" sz="1000" dirty="0">
                <a:solidFill>
                  <a:schemeClr val="dk1"/>
                </a:solidFill>
              </a:rPr>
              <a:t> le </a:t>
            </a:r>
            <a:r>
              <a:rPr lang="en-GB" sz="1000" dirty="0" err="1">
                <a:solidFill>
                  <a:schemeClr val="dk1"/>
                </a:solidFill>
              </a:rPr>
              <a:t>même</a:t>
            </a:r>
            <a:r>
              <a:rPr lang="en-GB" sz="1000" dirty="0">
                <a:solidFill>
                  <a:schemeClr val="dk1"/>
                </a:solidFill>
              </a:rPr>
              <a:t>, </a:t>
            </a:r>
            <a:r>
              <a:rPr lang="en-GB" sz="1000" dirty="0" err="1">
                <a:solidFill>
                  <a:schemeClr val="dk1"/>
                </a:solidFill>
              </a:rPr>
              <a:t>mais</a:t>
            </a:r>
            <a:r>
              <a:rPr lang="en-GB" sz="1000" dirty="0">
                <a:solidFill>
                  <a:schemeClr val="dk1"/>
                </a:solidFill>
              </a:rPr>
              <a:t> que la </a:t>
            </a:r>
            <a:r>
              <a:rPr lang="en-GB" sz="1000" dirty="0" err="1">
                <a:solidFill>
                  <a:schemeClr val="dk1"/>
                </a:solidFill>
              </a:rPr>
              <a:t>vulnérabilité</a:t>
            </a:r>
            <a:r>
              <a:rPr lang="en-GB" sz="1000" dirty="0">
                <a:solidFill>
                  <a:schemeClr val="dk1"/>
                </a:solidFill>
              </a:rPr>
              <a:t> a </a:t>
            </a:r>
            <a:r>
              <a:rPr lang="en-GB" sz="1000" dirty="0" err="1">
                <a:solidFill>
                  <a:schemeClr val="dk1"/>
                </a:solidFill>
              </a:rPr>
              <a:t>été</a:t>
            </a:r>
            <a:r>
              <a:rPr lang="en-GB" sz="1000" dirty="0">
                <a:solidFill>
                  <a:schemeClr val="dk1"/>
                </a:solidFill>
              </a:rPr>
              <a:t> </a:t>
            </a:r>
            <a:r>
              <a:rPr lang="en-GB" sz="1000" dirty="0" err="1">
                <a:solidFill>
                  <a:schemeClr val="dk1"/>
                </a:solidFill>
              </a:rPr>
              <a:t>réduite</a:t>
            </a:r>
            <a:r>
              <a:rPr lang="en-GB"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Si </a:t>
            </a:r>
            <a:r>
              <a:rPr lang="en-US" sz="1000" dirty="0" err="1">
                <a:solidFill>
                  <a:schemeClr val="dk1"/>
                </a:solidFill>
              </a:rPr>
              <a:t>nécessaire</a:t>
            </a:r>
            <a:r>
              <a:rPr lang="en-US" sz="1000" dirty="0">
                <a:solidFill>
                  <a:schemeClr val="dk1"/>
                </a:solidFill>
              </a:rPr>
              <a:t>, vous </a:t>
            </a:r>
            <a:r>
              <a:rPr lang="en-US" sz="1000" dirty="0" err="1">
                <a:solidFill>
                  <a:schemeClr val="dk1"/>
                </a:solidFill>
              </a:rPr>
              <a:t>pouvez</a:t>
            </a:r>
            <a:r>
              <a:rPr lang="en-US" sz="1000" dirty="0">
                <a:solidFill>
                  <a:schemeClr val="dk1"/>
                </a:solidFill>
              </a:rPr>
              <a:t> vous </a:t>
            </a:r>
            <a:r>
              <a:rPr lang="en-US" sz="1000" dirty="0" err="1">
                <a:solidFill>
                  <a:schemeClr val="dk1"/>
                </a:solidFill>
              </a:rPr>
              <a:t>référer</a:t>
            </a:r>
            <a:r>
              <a:rPr lang="en-US" sz="1000" dirty="0">
                <a:solidFill>
                  <a:schemeClr val="dk1"/>
                </a:solidFill>
              </a:rPr>
              <a:t> au </a:t>
            </a:r>
            <a:r>
              <a:rPr lang="en-US" sz="1000" dirty="0" err="1">
                <a:solidFill>
                  <a:schemeClr val="dk1"/>
                </a:solidFill>
              </a:rPr>
              <a:t>diagramme</a:t>
            </a:r>
            <a:r>
              <a:rPr lang="en-US" sz="1000" dirty="0">
                <a:solidFill>
                  <a:schemeClr val="dk1"/>
                </a:solidFill>
              </a:rPr>
              <a:t> </a:t>
            </a:r>
            <a:r>
              <a:rPr lang="en-US" sz="1000" dirty="0" err="1">
                <a:solidFill>
                  <a:schemeClr val="dk1"/>
                </a:solidFill>
              </a:rPr>
              <a:t>illustrant</a:t>
            </a:r>
            <a:r>
              <a:rPr lang="en-US" sz="1000" dirty="0">
                <a:solidFill>
                  <a:schemeClr val="dk1"/>
                </a:solidFill>
              </a:rPr>
              <a:t> les trois </a:t>
            </a:r>
            <a:r>
              <a:rPr lang="en-US" sz="1000" dirty="0" err="1">
                <a:solidFill>
                  <a:schemeClr val="dk1"/>
                </a:solidFill>
              </a:rPr>
              <a:t>composantes</a:t>
            </a:r>
            <a:r>
              <a:rPr lang="en-US" sz="1000" dirty="0">
                <a:solidFill>
                  <a:schemeClr val="dk1"/>
                </a:solidFill>
              </a:rPr>
              <a:t> </a:t>
            </a:r>
            <a:r>
              <a:rPr lang="en-US" sz="1000" dirty="0" err="1">
                <a:solidFill>
                  <a:schemeClr val="dk1"/>
                </a:solidFill>
              </a:rPr>
              <a:t>interdépendantes</a:t>
            </a:r>
            <a:r>
              <a:rPr lang="en-US" sz="1000" dirty="0">
                <a:solidFill>
                  <a:schemeClr val="dk1"/>
                </a:solidFill>
              </a:rPr>
              <a:t> du </a:t>
            </a:r>
            <a:r>
              <a:rPr lang="en-US" sz="1000" dirty="0" err="1">
                <a:solidFill>
                  <a:schemeClr val="dk1"/>
                </a:solidFill>
              </a:rPr>
              <a:t>risque</a:t>
            </a:r>
            <a:r>
              <a:rPr lang="en-US" sz="1000" dirty="0">
                <a:solidFill>
                  <a:schemeClr val="dk1"/>
                </a:solidFill>
              </a:rPr>
              <a:t> </a:t>
            </a:r>
            <a:r>
              <a:rPr lang="en-US" sz="1000" dirty="0" err="1">
                <a:solidFill>
                  <a:schemeClr val="dk1"/>
                </a:solidFill>
              </a:rPr>
              <a:t>climatique</a:t>
            </a:r>
            <a:r>
              <a:rPr lang="en-US" sz="1000" dirty="0">
                <a:solidFill>
                  <a:schemeClr val="dk1"/>
                </a:solidFill>
              </a:rPr>
              <a:t> pour rappeler aux participants que le </a:t>
            </a:r>
            <a:r>
              <a:rPr lang="en-US" sz="1000" dirty="0" err="1">
                <a:solidFill>
                  <a:schemeClr val="dk1"/>
                </a:solidFill>
              </a:rPr>
              <a:t>risque</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n'est</a:t>
            </a:r>
            <a:r>
              <a:rPr lang="en-US" sz="1000" dirty="0">
                <a:solidFill>
                  <a:schemeClr val="dk1"/>
                </a:solidFill>
              </a:rPr>
              <a:t> pas </a:t>
            </a:r>
            <a:r>
              <a:rPr lang="en-US" sz="1000" dirty="0" err="1">
                <a:solidFill>
                  <a:schemeClr val="dk1"/>
                </a:solidFill>
              </a:rPr>
              <a:t>seulement</a:t>
            </a:r>
            <a:r>
              <a:rPr lang="en-US" sz="1000" dirty="0">
                <a:solidFill>
                  <a:schemeClr val="dk1"/>
                </a:solidFill>
              </a:rPr>
              <a:t> </a:t>
            </a:r>
            <a:r>
              <a:rPr lang="en-US" sz="1000" dirty="0" err="1">
                <a:solidFill>
                  <a:schemeClr val="dk1"/>
                </a:solidFill>
              </a:rPr>
              <a:t>l’aléa</a:t>
            </a:r>
            <a:r>
              <a:rPr lang="en-US" sz="1000" dirty="0">
                <a:solidFill>
                  <a:schemeClr val="dk1"/>
                </a:solidFill>
              </a:rPr>
              <a:t> (</a:t>
            </a:r>
            <a:r>
              <a:rPr lang="en-US" sz="1000" dirty="0" err="1">
                <a:solidFill>
                  <a:schemeClr val="dk1"/>
                </a:solidFill>
              </a:rPr>
              <a:t>composante</a:t>
            </a:r>
            <a:r>
              <a:rPr lang="en-US" sz="1000" dirty="0">
                <a:solidFill>
                  <a:schemeClr val="dk1"/>
                </a:solidFill>
              </a:rPr>
              <a:t> </a:t>
            </a:r>
            <a:r>
              <a:rPr lang="en-US" sz="1000" dirty="0" err="1">
                <a:solidFill>
                  <a:schemeClr val="dk1"/>
                </a:solidFill>
              </a:rPr>
              <a:t>climatique</a:t>
            </a:r>
            <a:r>
              <a:rPr lang="en-US" sz="1000" dirty="0">
                <a:solidFill>
                  <a:schemeClr val="dk1"/>
                </a:solidFill>
              </a:rPr>
              <a:t>) qui cause le </a:t>
            </a:r>
            <a:r>
              <a:rPr lang="en-US" sz="1000" dirty="0" err="1">
                <a:solidFill>
                  <a:schemeClr val="dk1"/>
                </a:solidFill>
              </a:rPr>
              <a:t>risque</a:t>
            </a:r>
            <a:r>
              <a:rPr lang="en-US" sz="1000" dirty="0">
                <a:solidFill>
                  <a:schemeClr val="dk1"/>
                </a:solidFill>
              </a:rPr>
              <a:t>, </a:t>
            </a:r>
            <a:r>
              <a:rPr lang="en-US" sz="1000" dirty="0" err="1">
                <a:solidFill>
                  <a:schemeClr val="dk1"/>
                </a:solidFill>
              </a:rPr>
              <a:t>mais</a:t>
            </a:r>
            <a:r>
              <a:rPr lang="en-US" sz="1000" dirty="0">
                <a:solidFill>
                  <a:schemeClr val="dk1"/>
                </a:solidFill>
              </a:rPr>
              <a:t> </a:t>
            </a:r>
            <a:r>
              <a:rPr lang="en-US" sz="1000" dirty="0" err="1">
                <a:solidFill>
                  <a:schemeClr val="dk1"/>
                </a:solidFill>
              </a:rPr>
              <a:t>aussi</a:t>
            </a:r>
            <a:r>
              <a:rPr lang="en-US" sz="1000" dirty="0">
                <a:solidFill>
                  <a:schemeClr val="dk1"/>
                </a:solidFill>
              </a:rPr>
              <a:t> </a:t>
            </a:r>
            <a:r>
              <a:rPr lang="en-US" sz="1000" dirty="0" err="1">
                <a:solidFill>
                  <a:schemeClr val="dk1"/>
                </a:solidFill>
              </a:rPr>
              <a:t>l'interaction</a:t>
            </a:r>
            <a:r>
              <a:rPr lang="en-US" sz="1000" dirty="0">
                <a:solidFill>
                  <a:schemeClr val="dk1"/>
                </a:solidFill>
              </a:rPr>
              <a:t> de </a:t>
            </a:r>
            <a:r>
              <a:rPr lang="en-US" sz="1000" dirty="0" err="1">
                <a:solidFill>
                  <a:schemeClr val="dk1"/>
                </a:solidFill>
              </a:rPr>
              <a:t>cet</a:t>
            </a:r>
            <a:r>
              <a:rPr lang="en-US" sz="1000" dirty="0">
                <a:solidFill>
                  <a:schemeClr val="dk1"/>
                </a:solidFill>
              </a:rPr>
              <a:t> </a:t>
            </a:r>
            <a:r>
              <a:rPr lang="en-US" sz="1000" dirty="0" err="1">
                <a:solidFill>
                  <a:schemeClr val="dk1"/>
                </a:solidFill>
              </a:rPr>
              <a:t>aléa</a:t>
            </a:r>
            <a:r>
              <a:rPr lang="en-US" sz="1000" dirty="0">
                <a:solidFill>
                  <a:schemeClr val="dk1"/>
                </a:solidFill>
              </a:rPr>
              <a:t> avec les </a:t>
            </a:r>
            <a:r>
              <a:rPr lang="en-US" sz="1000" dirty="0" err="1">
                <a:solidFill>
                  <a:schemeClr val="dk1"/>
                </a:solidFill>
              </a:rPr>
              <a:t>facteurs</a:t>
            </a:r>
            <a:r>
              <a:rPr lang="en-US" sz="1000" dirty="0">
                <a:solidFill>
                  <a:schemeClr val="dk1"/>
                </a:solidFill>
              </a:rPr>
              <a:t> de </a:t>
            </a:r>
            <a:r>
              <a:rPr lang="en-US" sz="1000" dirty="0" err="1">
                <a:solidFill>
                  <a:schemeClr val="dk1"/>
                </a:solidFill>
              </a:rPr>
              <a:t>vulnérabilité</a:t>
            </a:r>
            <a:r>
              <a:rPr lang="en-US" sz="1000" dirty="0">
                <a:solidFill>
                  <a:schemeClr val="dk1"/>
                </a:solidFill>
              </a:rPr>
              <a:t> et </a:t>
            </a:r>
            <a:r>
              <a:rPr lang="en-US" sz="1000" dirty="0" err="1">
                <a:solidFill>
                  <a:schemeClr val="dk1"/>
                </a:solidFill>
              </a:rPr>
              <a:t>d'exposition</a:t>
            </a:r>
            <a:r>
              <a:rPr lang="en-US" sz="1000" dirty="0">
                <a:solidFill>
                  <a:schemeClr val="dk1"/>
                </a:solidFill>
              </a:rPr>
              <a:t>.</a:t>
            </a:r>
            <a:endParaRPr sz="1000" b="1" dirty="0">
              <a:solidFill>
                <a:schemeClr val="dk1"/>
              </a:solidFill>
              <a:latin typeface="Roboto"/>
              <a:ea typeface="Roboto"/>
              <a:cs typeface="Roboto"/>
              <a:sym typeface="Roboto"/>
            </a:endParaRPr>
          </a:p>
        </p:txBody>
      </p:sp>
      <p:sp>
        <p:nvSpPr>
          <p:cNvPr id="537" name="Google Shape;537;p18:notes">
            <a:extLst>
              <a:ext uri="{FF2B5EF4-FFF2-40B4-BE49-F238E27FC236}">
                <a16:creationId xmlns:a16="http://schemas.microsoft.com/office/drawing/2014/main" id="{96DF19CA-AA83-1B64-0DFF-A2F531FB631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6187674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a:extLst>
            <a:ext uri="{FF2B5EF4-FFF2-40B4-BE49-F238E27FC236}">
              <a16:creationId xmlns:a16="http://schemas.microsoft.com/office/drawing/2014/main" id="{0896515E-4EEB-B176-71A0-21681F8347BF}"/>
            </a:ext>
          </a:extLst>
        </p:cNvPr>
        <p:cNvGrpSpPr/>
        <p:nvPr/>
      </p:nvGrpSpPr>
      <p:grpSpPr>
        <a:xfrm>
          <a:off x="0" y="0"/>
          <a:ext cx="0" cy="0"/>
          <a:chOff x="0" y="0"/>
          <a:chExt cx="0" cy="0"/>
        </a:xfrm>
      </p:grpSpPr>
      <p:sp>
        <p:nvSpPr>
          <p:cNvPr id="536" name="Google Shape;536;p18:notes">
            <a:extLst>
              <a:ext uri="{FF2B5EF4-FFF2-40B4-BE49-F238E27FC236}">
                <a16:creationId xmlns:a16="http://schemas.microsoft.com/office/drawing/2014/main" id="{F81ED66D-37D1-0CDC-49D0-7037B7EBF16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fr-FR" sz="1000" b="1" dirty="0">
                <a:solidFill>
                  <a:schemeClr val="dk1"/>
                </a:solidFill>
              </a:rPr>
              <a:t>Notes du formateur :</a:t>
            </a:r>
            <a:endParaRPr lang="fr-F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fr-FR" sz="1000" dirty="0">
                <a:solidFill>
                  <a:schemeClr val="dk1"/>
                </a:solidFill>
              </a:rPr>
              <a:t>Demandez aux participants de décrire ce qui s'est passé ici en termes de risques. Demandez-leur d'expliquer que l’aléa est resté le même, mais que la vulnérabilité a été réduite.</a:t>
            </a:r>
          </a:p>
          <a:p>
            <a:pPr marL="0" lvl="0" indent="0" algn="l" rtl="0">
              <a:lnSpc>
                <a:spcPct val="100000"/>
              </a:lnSpc>
              <a:spcBef>
                <a:spcPts val="0"/>
              </a:spcBef>
              <a:spcAft>
                <a:spcPts val="0"/>
              </a:spcAft>
              <a:buClr>
                <a:schemeClr val="dk1"/>
              </a:buClr>
              <a:buSzPts val="1100"/>
              <a:buFont typeface="Arial"/>
              <a:buNone/>
            </a:pPr>
            <a:endParaRPr lang="fr-FR" sz="1000" dirty="0">
              <a:solidFill>
                <a:schemeClr val="dk1"/>
              </a:solidFill>
            </a:endParaRPr>
          </a:p>
          <a:p>
            <a:pPr marL="0" lvl="0" indent="0" algn="l" rtl="0">
              <a:lnSpc>
                <a:spcPct val="100000"/>
              </a:lnSpc>
              <a:spcBef>
                <a:spcPts val="0"/>
              </a:spcBef>
              <a:spcAft>
                <a:spcPts val="0"/>
              </a:spcAft>
              <a:buSzPts val="1100"/>
              <a:buNone/>
            </a:pPr>
            <a:r>
              <a:rPr lang="fr-FR" sz="1000" dirty="0">
                <a:solidFill>
                  <a:schemeClr val="dk1"/>
                </a:solidFill>
              </a:rPr>
              <a:t>Si nécessaire, vous pouvez vous référer au diagramme illustrant les trois composantes interdépendantes du risque climatique pour rappeler aux participants que le risque climatique n'est pas seulement l’aléa (composante climatique) qui cause le risque, mais aussi l'interaction de cet aléa avec les facteurs de vulnérabilité et d'exposition.</a:t>
            </a:r>
            <a:endParaRPr lang="fr-FR" sz="1000" b="1" dirty="0">
              <a:solidFill>
                <a:schemeClr val="dk1"/>
              </a:solidFill>
              <a:latin typeface="Roboto"/>
              <a:ea typeface="Roboto"/>
              <a:cs typeface="Roboto"/>
              <a:sym typeface="Roboto"/>
            </a:endParaRPr>
          </a:p>
        </p:txBody>
      </p:sp>
      <p:sp>
        <p:nvSpPr>
          <p:cNvPr id="537" name="Google Shape;537;p18:notes">
            <a:extLst>
              <a:ext uri="{FF2B5EF4-FFF2-40B4-BE49-F238E27FC236}">
                <a16:creationId xmlns:a16="http://schemas.microsoft.com/office/drawing/2014/main" id="{3ED6CC05-4CBE-0947-CA2E-046C055E60F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512585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dirty="0"/>
              <a:t>Notes du </a:t>
            </a:r>
            <a:r>
              <a:rPr lang="en-US" sz="1000" b="1" dirty="0" err="1"/>
              <a:t>formateur</a:t>
            </a:r>
            <a:r>
              <a:rPr lang="en-US" sz="1000" b="1" dirty="0"/>
              <a:t> :</a:t>
            </a:r>
            <a:endParaRPr sz="1000" dirty="0"/>
          </a:p>
          <a:p>
            <a:pPr marL="0" lvl="0" indent="0" algn="l" rtl="0">
              <a:lnSpc>
                <a:spcPct val="100000"/>
              </a:lnSpc>
              <a:spcBef>
                <a:spcPts val="0"/>
              </a:spcBef>
              <a:spcAft>
                <a:spcPts val="0"/>
              </a:spcAft>
              <a:buSzPts val="1100"/>
              <a:buNone/>
            </a:pPr>
            <a:endParaRPr sz="1000" dirty="0"/>
          </a:p>
          <a:p>
            <a:r>
              <a:rPr lang="en-GB" sz="1200" b="1" i="0" u="none" strike="noStrike" cap="none" dirty="0" err="1">
                <a:solidFill>
                  <a:schemeClr val="dk1"/>
                </a:solidFill>
                <a:effectLst/>
                <a:latin typeface="Arial"/>
                <a:ea typeface="Arial"/>
                <a:cs typeface="Arial"/>
                <a:sym typeface="Arial"/>
              </a:rPr>
              <a:t>Exercice</a:t>
            </a:r>
            <a:r>
              <a:rPr lang="en-GB" sz="1200" b="1" i="0" u="none" strike="noStrike" cap="none" dirty="0">
                <a:solidFill>
                  <a:schemeClr val="dk1"/>
                </a:solidFill>
                <a:effectLst/>
                <a:latin typeface="Arial"/>
                <a:ea typeface="Arial"/>
                <a:cs typeface="Arial"/>
                <a:sym typeface="Arial"/>
              </a:rPr>
              <a:t> : Quels </a:t>
            </a:r>
            <a:r>
              <a:rPr lang="en-GB" sz="1200" b="1" i="0" u="none" strike="noStrike" cap="none" dirty="0" err="1">
                <a:solidFill>
                  <a:schemeClr val="dk1"/>
                </a:solidFill>
                <a:effectLst/>
                <a:latin typeface="Arial"/>
                <a:ea typeface="Arial"/>
                <a:cs typeface="Arial"/>
                <a:sym typeface="Arial"/>
              </a:rPr>
              <a:t>sont</a:t>
            </a:r>
            <a:r>
              <a:rPr lang="en-GB" sz="1200" b="1" i="0" u="none" strike="noStrike" cap="none" dirty="0">
                <a:solidFill>
                  <a:schemeClr val="dk1"/>
                </a:solidFill>
                <a:effectLst/>
                <a:latin typeface="Arial"/>
                <a:ea typeface="Arial"/>
                <a:cs typeface="Arial"/>
                <a:sym typeface="Arial"/>
              </a:rPr>
              <a:t> les </a:t>
            </a:r>
            <a:r>
              <a:rPr lang="en-GB" sz="1200" b="1" i="0" u="none" strike="noStrike" cap="none" dirty="0" err="1">
                <a:solidFill>
                  <a:schemeClr val="dk1"/>
                </a:solidFill>
                <a:effectLst/>
                <a:latin typeface="Arial"/>
                <a:ea typeface="Arial"/>
                <a:cs typeface="Arial"/>
                <a:sym typeface="Arial"/>
              </a:rPr>
              <a:t>risques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climatiques</a:t>
            </a:r>
            <a:r>
              <a:rPr lang="en-GB" sz="1200" b="1" i="0" u="none" strike="noStrike" cap="none" dirty="0">
                <a:solidFill>
                  <a:schemeClr val="dk1"/>
                </a:solidFill>
                <a:effectLst/>
                <a:latin typeface="Arial"/>
                <a:ea typeface="Arial"/>
                <a:cs typeface="Arial"/>
                <a:sym typeface="Arial"/>
              </a:rPr>
              <a:t> dans </a:t>
            </a:r>
            <a:r>
              <a:rPr lang="en-GB" sz="1200" b="1" i="0" u="none" strike="noStrike" cap="none" dirty="0" err="1">
                <a:solidFill>
                  <a:schemeClr val="dk1"/>
                </a:solidFill>
                <a:effectLst/>
                <a:latin typeface="Arial"/>
                <a:ea typeface="Arial"/>
                <a:cs typeface="Arial"/>
                <a:sym typeface="Arial"/>
              </a:rPr>
              <a:t>votre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contexte</a:t>
            </a:r>
            <a:r>
              <a:rPr lang="en-GB" sz="1200" b="1" i="0" u="none" strike="noStrike" cap="none" dirty="0">
                <a:solidFill>
                  <a:schemeClr val="dk1"/>
                </a:solidFill>
                <a:effectLst/>
                <a:latin typeface="Arial"/>
                <a:ea typeface="Arial"/>
                <a:cs typeface="Arial"/>
                <a:sym typeface="Arial"/>
              </a:rPr>
              <a:t> ?</a:t>
            </a:r>
          </a:p>
          <a:p>
            <a:r>
              <a:rPr lang="en-GB" sz="1200" b="0" i="0" u="none" strike="noStrike" cap="none" dirty="0">
                <a:solidFill>
                  <a:schemeClr val="dk1"/>
                </a:solidFill>
                <a:effectLst/>
                <a:latin typeface="Arial"/>
                <a:ea typeface="Arial"/>
                <a:cs typeface="Arial"/>
                <a:sym typeface="Arial"/>
              </a:rPr>
              <a:t>Durée : 15 minutes</a:t>
            </a:r>
          </a:p>
          <a:p>
            <a:r>
              <a:rPr lang="en-GB" sz="1200" b="0" i="0" u="none" strike="noStrike" cap="none" dirty="0" err="1">
                <a:solidFill>
                  <a:schemeClr val="dk1"/>
                </a:solidFill>
                <a:effectLst/>
                <a:latin typeface="Arial"/>
                <a:ea typeface="Arial"/>
                <a:cs typeface="Arial"/>
                <a:sym typeface="Arial"/>
              </a:rPr>
              <a:t>Prenez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quelques</a:t>
            </a:r>
            <a:r>
              <a:rPr lang="en-GB" sz="1200" b="0" i="0" u="none" strike="noStrike" cap="none" dirty="0">
                <a:solidFill>
                  <a:schemeClr val="dk1"/>
                </a:solidFill>
                <a:effectLst/>
                <a:latin typeface="Arial"/>
                <a:ea typeface="Arial"/>
                <a:cs typeface="Arial"/>
                <a:sym typeface="Arial"/>
              </a:rPr>
              <a:t> minutes pour lancer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discussion avec les participants. </a:t>
            </a:r>
            <a:r>
              <a:rPr lang="en-GB" sz="1200" b="0" i="0" u="none" strike="noStrike" cap="none" dirty="0" err="1">
                <a:solidFill>
                  <a:schemeClr val="dk1"/>
                </a:solidFill>
                <a:effectLst/>
                <a:latin typeface="Arial"/>
                <a:ea typeface="Arial"/>
                <a:cs typeface="Arial"/>
                <a:sym typeface="Arial"/>
              </a:rPr>
              <a:t>Discutez</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différents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auxquels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ils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confrontés</a:t>
            </a:r>
            <a:r>
              <a:rPr lang="en-GB" sz="1200" b="0" i="0" u="none" strike="noStrike" cap="none" dirty="0">
                <a:solidFill>
                  <a:schemeClr val="dk1"/>
                </a:solidFill>
                <a:effectLst/>
                <a:latin typeface="Arial"/>
                <a:ea typeface="Arial"/>
                <a:cs typeface="Arial"/>
                <a:sym typeface="Arial"/>
              </a:rPr>
              <a:t> dans </a:t>
            </a:r>
            <a:r>
              <a:rPr lang="en-GB" sz="1200" b="0" i="0" u="none" strike="noStrike" cap="none" dirty="0" err="1">
                <a:solidFill>
                  <a:schemeClr val="dk1"/>
                </a:solidFill>
                <a:effectLst/>
                <a:latin typeface="Arial"/>
                <a:ea typeface="Arial"/>
                <a:cs typeface="Arial"/>
                <a:sym typeface="Arial"/>
              </a:rPr>
              <a:t>leur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contexte</a:t>
            </a:r>
            <a:r>
              <a:rPr lang="en-GB" sz="1200" b="0" i="0" u="none" strike="noStrike" cap="none" dirty="0">
                <a:solidFill>
                  <a:schemeClr val="dk1"/>
                </a:solidFill>
                <a:effectLst/>
                <a:latin typeface="Arial"/>
                <a:ea typeface="Arial"/>
                <a:cs typeface="Arial"/>
                <a:sym typeface="Arial"/>
              </a:rPr>
              <a:t>. </a:t>
            </a:r>
            <a:r>
              <a:rPr lang="en-GB" sz="1200" b="1" i="0" u="none" strike="noStrike" cap="none" dirty="0">
                <a:solidFill>
                  <a:schemeClr val="dk1"/>
                </a:solidFill>
                <a:effectLst/>
                <a:latin typeface="Arial"/>
                <a:ea typeface="Arial"/>
                <a:cs typeface="Arial"/>
                <a:sym typeface="Arial"/>
              </a:rPr>
              <a:t> Quel </a:t>
            </a:r>
            <a:r>
              <a:rPr lang="en-GB" sz="1200" b="1" i="0" u="none" strike="noStrike" cap="none" dirty="0" err="1">
                <a:solidFill>
                  <a:schemeClr val="dk1"/>
                </a:solidFill>
                <a:effectLst/>
                <a:latin typeface="Arial"/>
                <a:ea typeface="Arial"/>
                <a:cs typeface="Arial"/>
                <a:sym typeface="Arial"/>
              </a:rPr>
              <a:t>risque</a:t>
            </a:r>
            <a:r>
              <a:rPr lang="en-GB" sz="1200" b="1" i="0" u="none" strike="noStrike" cap="none" dirty="0">
                <a:solidFill>
                  <a:schemeClr val="dk1"/>
                </a:solidFill>
                <a:effectLst/>
                <a:latin typeface="Arial"/>
                <a:ea typeface="Arial"/>
                <a:cs typeface="Arial"/>
                <a:sym typeface="Arial"/>
              </a:rPr>
              <a:t> le </a:t>
            </a:r>
            <a:r>
              <a:rPr lang="en-GB" sz="1200" b="1" i="0" u="none" strike="noStrike" cap="none" dirty="0" err="1">
                <a:solidFill>
                  <a:schemeClr val="dk1"/>
                </a:solidFill>
                <a:effectLst/>
                <a:latin typeface="Arial"/>
                <a:ea typeface="Arial"/>
                <a:cs typeface="Arial"/>
                <a:sym typeface="Arial"/>
              </a:rPr>
              <a:t>changement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représente</a:t>
            </a:r>
            <a:r>
              <a:rPr lang="en-GB" sz="1200" b="1" i="0" u="none" strike="noStrike" cap="none" dirty="0">
                <a:solidFill>
                  <a:schemeClr val="dk1"/>
                </a:solidFill>
                <a:effectLst/>
                <a:latin typeface="Arial"/>
                <a:ea typeface="Arial"/>
                <a:cs typeface="Arial"/>
                <a:sym typeface="Arial"/>
              </a:rPr>
              <a:t>-t-il pour les services </a:t>
            </a:r>
            <a:r>
              <a:rPr lang="en-GB" sz="1200" b="1" i="0" u="none" strike="noStrike" cap="none" dirty="0" err="1">
                <a:solidFill>
                  <a:schemeClr val="dk1"/>
                </a:solidFill>
                <a:effectLst/>
                <a:latin typeface="Arial"/>
                <a:ea typeface="Arial"/>
                <a:cs typeface="Arial"/>
                <a:sym typeface="Arial"/>
              </a:rPr>
              <a:t>d'approvisionnement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en</a:t>
            </a:r>
            <a:r>
              <a:rPr lang="en-GB" sz="1200" b="1" i="0" u="none" strike="noStrike" cap="none" dirty="0">
                <a:solidFill>
                  <a:schemeClr val="dk1"/>
                </a:solidFill>
                <a:effectLst/>
                <a:latin typeface="Arial"/>
                <a:ea typeface="Arial"/>
                <a:cs typeface="Arial"/>
                <a:sym typeface="Arial"/>
              </a:rPr>
              <a:t> eau ? </a:t>
            </a:r>
            <a:r>
              <a:rPr lang="en-GB" sz="1200" b="0" i="0" u="none" strike="noStrike" cap="none" dirty="0">
                <a:solidFill>
                  <a:schemeClr val="dk1"/>
                </a:solidFill>
                <a:effectLst/>
                <a:latin typeface="Arial"/>
                <a:ea typeface="Arial"/>
                <a:cs typeface="Arial"/>
                <a:sym typeface="Arial"/>
              </a:rPr>
              <a:t>Cette question est au </a:t>
            </a:r>
            <a:r>
              <a:rPr lang="en-GB" sz="1200" b="0" i="0" u="none" strike="noStrike" cap="none" dirty="0" err="1">
                <a:solidFill>
                  <a:schemeClr val="dk1"/>
                </a:solidFill>
                <a:effectLst/>
                <a:latin typeface="Arial"/>
                <a:ea typeface="Arial"/>
                <a:cs typeface="Arial"/>
                <a:sym typeface="Arial"/>
              </a:rPr>
              <a:t>cœur</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évaluations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a:t>
            </a:r>
          </a:p>
          <a:p>
            <a:r>
              <a:rPr lang="en-GB" sz="1200" b="0" i="0" u="none" strike="noStrike" cap="none" dirty="0">
                <a:solidFill>
                  <a:schemeClr val="dk1"/>
                </a:solidFill>
                <a:effectLst/>
                <a:latin typeface="Arial"/>
                <a:ea typeface="Arial"/>
                <a:cs typeface="Arial"/>
                <a:sym typeface="Arial"/>
              </a:rPr>
              <a:t>Vous </a:t>
            </a:r>
            <a:r>
              <a:rPr lang="en-GB" sz="1200" b="0" i="0" u="none" strike="noStrike" cap="none" dirty="0" err="1">
                <a:solidFill>
                  <a:schemeClr val="dk1"/>
                </a:solidFill>
                <a:effectLst/>
                <a:latin typeface="Arial"/>
                <a:ea typeface="Arial"/>
                <a:cs typeface="Arial"/>
                <a:sym typeface="Arial"/>
              </a:rPr>
              <a:t>pouvez</a:t>
            </a:r>
            <a:r>
              <a:rPr lang="en-GB" sz="1200" b="0" i="0" u="none" strike="noStrike" cap="none" dirty="0">
                <a:solidFill>
                  <a:schemeClr val="dk1"/>
                </a:solidFill>
                <a:effectLst/>
                <a:latin typeface="Arial"/>
                <a:ea typeface="Arial"/>
                <a:cs typeface="Arial"/>
                <a:sym typeface="Arial"/>
              </a:rPr>
              <a:t> utiliser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questions pour </a:t>
            </a:r>
            <a:r>
              <a:rPr lang="en-GB" sz="1200" b="0" i="0" u="none" strike="noStrike" cap="none" dirty="0" err="1">
                <a:solidFill>
                  <a:schemeClr val="dk1"/>
                </a:solidFill>
                <a:effectLst/>
                <a:latin typeface="Arial"/>
                <a:ea typeface="Arial"/>
                <a:cs typeface="Arial"/>
                <a:sym typeface="Arial"/>
              </a:rPr>
              <a:t>susciter</a:t>
            </a:r>
            <a:r>
              <a:rPr lang="en-GB" sz="1200" b="0" i="0" u="none" strike="noStrike" cap="none" dirty="0">
                <a:solidFill>
                  <a:schemeClr val="dk1"/>
                </a:solidFill>
                <a:effectLst/>
                <a:latin typeface="Arial"/>
                <a:ea typeface="Arial"/>
                <a:cs typeface="Arial"/>
                <a:sym typeface="Arial"/>
              </a:rPr>
              <a:t> la discussion avec les participants.</a:t>
            </a:r>
          </a:p>
          <a:p>
            <a:pPr lv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Quels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auxquels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votre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contexte</a:t>
            </a:r>
            <a:r>
              <a:rPr lang="en-GB" sz="1200" b="0" i="0" u="none" strike="noStrike" cap="none" dirty="0">
                <a:solidFill>
                  <a:schemeClr val="dk1"/>
                </a:solidFill>
                <a:effectLst/>
                <a:latin typeface="Arial"/>
                <a:ea typeface="Arial"/>
                <a:cs typeface="Arial"/>
                <a:sym typeface="Arial"/>
              </a:rPr>
              <a:t> est </a:t>
            </a:r>
            <a:r>
              <a:rPr lang="en-GB" sz="1200" b="0" i="0" u="none" strike="noStrike" cap="none" dirty="0" err="1">
                <a:solidFill>
                  <a:schemeClr val="dk1"/>
                </a:solidFill>
                <a:effectLst/>
                <a:latin typeface="Arial"/>
                <a:ea typeface="Arial"/>
                <a:cs typeface="Arial"/>
                <a:sym typeface="Arial"/>
              </a:rPr>
              <a:t>confronté</a:t>
            </a:r>
            <a:r>
              <a:rPr lang="en-GB" sz="1200" b="0" i="0" u="none" strike="noStrike" cap="none" dirty="0">
                <a:solidFill>
                  <a:schemeClr val="dk1"/>
                </a:solidFill>
                <a:effectLst/>
                <a:latin typeface="Arial"/>
                <a:ea typeface="Arial"/>
                <a:cs typeface="Arial"/>
                <a:sym typeface="Arial"/>
              </a:rPr>
              <a:t> ?</a:t>
            </a: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Qui sera </a:t>
            </a:r>
            <a:r>
              <a:rPr lang="en-US" sz="1200" b="0" i="0" u="none" strike="noStrike" cap="none" dirty="0" err="1">
                <a:solidFill>
                  <a:schemeClr val="dk1"/>
                </a:solidFill>
                <a:effectLst/>
                <a:latin typeface="Arial"/>
                <a:ea typeface="Arial"/>
                <a:cs typeface="Arial"/>
                <a:sym typeface="Arial"/>
              </a:rPr>
              <a:t>affecté</a:t>
            </a:r>
            <a:r>
              <a:rPr lang="en-US" sz="120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err="1">
                <a:solidFill>
                  <a:schemeClr val="dk1"/>
                </a:solidFill>
                <a:effectLst/>
                <a:latin typeface="Arial"/>
                <a:ea typeface="Arial"/>
                <a:cs typeface="Arial"/>
                <a:sym typeface="Arial"/>
              </a:rPr>
              <a:t>Pouvez</a:t>
            </a:r>
            <a:r>
              <a:rPr lang="en-US" sz="1200" b="0" i="0" u="none" strike="noStrike" cap="none" dirty="0">
                <a:solidFill>
                  <a:schemeClr val="dk1"/>
                </a:solidFill>
                <a:effectLst/>
                <a:latin typeface="Arial"/>
                <a:ea typeface="Arial"/>
                <a:cs typeface="Arial"/>
                <a:sym typeface="Arial"/>
              </a:rPr>
              <a:t>-vous </a:t>
            </a:r>
            <a:r>
              <a:rPr lang="en-US" sz="1200" b="0" i="0" u="none" strike="noStrike" cap="none" dirty="0" err="1">
                <a:solidFill>
                  <a:schemeClr val="dk1"/>
                </a:solidFill>
                <a:effectLst/>
                <a:latin typeface="Arial"/>
                <a:ea typeface="Arial"/>
                <a:cs typeface="Arial"/>
                <a:sym typeface="Arial"/>
              </a:rPr>
              <a:t>associer</a:t>
            </a:r>
            <a:r>
              <a:rPr lang="en-US" sz="1200" b="0" i="0" u="none" strike="noStrike" cap="none" dirty="0">
                <a:solidFill>
                  <a:schemeClr val="dk1"/>
                </a:solidFill>
                <a:effectLst/>
                <a:latin typeface="Arial"/>
                <a:ea typeface="Arial"/>
                <a:cs typeface="Arial"/>
                <a:sym typeface="Arial"/>
              </a:rPr>
              <a:t> des </a:t>
            </a:r>
            <a:r>
              <a:rPr lang="en-US" sz="1200" b="0" i="0" u="none" strike="noStrike" cap="none" dirty="0" err="1">
                <a:solidFill>
                  <a:schemeClr val="dk1"/>
                </a:solidFill>
                <a:effectLst/>
                <a:latin typeface="Arial"/>
                <a:ea typeface="Arial"/>
                <a:cs typeface="Arial"/>
                <a:sym typeface="Arial"/>
              </a:rPr>
              <a:t>risques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particuliers</a:t>
            </a:r>
            <a:r>
              <a:rPr lang="en-US" sz="1200" b="0" i="0" u="none" strike="noStrike" cap="none" dirty="0">
                <a:solidFill>
                  <a:schemeClr val="dk1"/>
                </a:solidFill>
                <a:effectLst/>
                <a:latin typeface="Arial"/>
                <a:ea typeface="Arial"/>
                <a:cs typeface="Arial"/>
                <a:sym typeface="Arial"/>
              </a:rPr>
              <a:t> à des </a:t>
            </a:r>
            <a:r>
              <a:rPr lang="en-US" sz="1200" b="0" i="0" u="none" strike="noStrike" cap="none" dirty="0" err="1">
                <a:solidFill>
                  <a:schemeClr val="dk1"/>
                </a:solidFill>
                <a:effectLst/>
                <a:latin typeface="Arial"/>
                <a:ea typeface="Arial"/>
                <a:cs typeface="Arial"/>
                <a:sym typeface="Arial"/>
              </a:rPr>
              <a:t>groupes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particuliers</a:t>
            </a:r>
            <a:r>
              <a:rPr lang="en-US" sz="120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Vous </a:t>
            </a:r>
            <a:r>
              <a:rPr lang="en-GB" sz="1200" b="0" i="0" u="none" strike="noStrike" cap="none" dirty="0" err="1">
                <a:solidFill>
                  <a:schemeClr val="dk1"/>
                </a:solidFill>
                <a:effectLst/>
                <a:latin typeface="Arial"/>
                <a:ea typeface="Arial"/>
                <a:cs typeface="Arial"/>
                <a:sym typeface="Arial"/>
              </a:rPr>
              <a:t>pouvez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également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montrer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cette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vidéo</a:t>
            </a:r>
            <a:r>
              <a:rPr lang="en-GB" sz="1200" b="0" i="0" u="none" strike="noStrike" cap="none" dirty="0">
                <a:solidFill>
                  <a:schemeClr val="dk1"/>
                </a:solidFill>
                <a:effectLst/>
                <a:latin typeface="Arial"/>
                <a:ea typeface="Arial"/>
                <a:cs typeface="Arial"/>
                <a:sym typeface="Arial"/>
              </a:rPr>
              <a:t> (2 minutes) </a:t>
            </a:r>
            <a:r>
              <a:rPr lang="en-GB" sz="1200" b="0" i="0" u="none" strike="noStrike" cap="none" dirty="0" err="1">
                <a:solidFill>
                  <a:schemeClr val="dk1"/>
                </a:solidFill>
                <a:effectLst/>
                <a:latin typeface="Arial"/>
                <a:ea typeface="Arial"/>
                <a:cs typeface="Arial"/>
                <a:sym typeface="Arial"/>
              </a:rPr>
              <a:t>présentant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évaluations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vidéo</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présente</a:t>
            </a:r>
            <a:r>
              <a:rPr lang="en-GB" sz="1200" b="0" i="0" u="none" strike="noStrike" cap="none" dirty="0">
                <a:solidFill>
                  <a:schemeClr val="dk1"/>
                </a:solidFill>
                <a:effectLst/>
                <a:latin typeface="Arial"/>
                <a:ea typeface="Arial"/>
                <a:cs typeface="Arial"/>
                <a:sym typeface="Arial"/>
              </a:rPr>
              <a:t> les impacts du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et la gestion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Elle a </a:t>
            </a:r>
            <a:r>
              <a:rPr lang="en-GB" sz="1200" b="0" i="0" u="none" strike="noStrike" cap="none" dirty="0" err="1">
                <a:solidFill>
                  <a:schemeClr val="dk1"/>
                </a:solidFill>
                <a:effectLst/>
                <a:latin typeface="Arial"/>
                <a:ea typeface="Arial"/>
                <a:cs typeface="Arial"/>
                <a:sym typeface="Arial"/>
              </a:rPr>
              <a:t>été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réalisée</a:t>
            </a:r>
            <a:r>
              <a:rPr lang="en-GB" sz="1200" b="0" i="0" u="none" strike="noStrike" cap="none" dirty="0">
                <a:solidFill>
                  <a:schemeClr val="dk1"/>
                </a:solidFill>
                <a:effectLst/>
                <a:latin typeface="Arial"/>
                <a:ea typeface="Arial"/>
                <a:cs typeface="Arial"/>
                <a:sym typeface="Arial"/>
              </a:rPr>
              <a:t> par le Consortium </a:t>
            </a:r>
            <a:r>
              <a:rPr lang="en-GB" sz="1200" b="0" i="0" u="none" strike="noStrike" cap="none" dirty="0" err="1">
                <a:solidFill>
                  <a:schemeClr val="dk1"/>
                </a:solidFill>
                <a:effectLst/>
                <a:latin typeface="Arial"/>
                <a:ea typeface="Arial"/>
                <a:cs typeface="Arial"/>
                <a:sym typeface="Arial"/>
              </a:rPr>
              <a:t>allemand</a:t>
            </a:r>
            <a:r>
              <a:rPr lang="en-GB" sz="1200" b="0" i="0" u="none" strike="noStrike" cap="none" dirty="0">
                <a:solidFill>
                  <a:schemeClr val="dk1"/>
                </a:solidFill>
                <a:effectLst/>
                <a:latin typeface="Arial"/>
                <a:ea typeface="Arial"/>
                <a:cs typeface="Arial"/>
                <a:sym typeface="Arial"/>
              </a:rPr>
              <a:t> pour le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collaboration avec le Fonds </a:t>
            </a:r>
            <a:r>
              <a:rPr lang="en-GB" sz="1200" b="0" i="0" u="none" strike="noStrike" cap="none" dirty="0" err="1">
                <a:solidFill>
                  <a:schemeClr val="dk1"/>
                </a:solidFill>
                <a:effectLst/>
                <a:latin typeface="Arial"/>
                <a:ea typeface="Arial"/>
                <a:cs typeface="Arial"/>
                <a:sym typeface="Arial"/>
              </a:rPr>
              <a:t>mondial</a:t>
            </a:r>
            <a:r>
              <a:rPr lang="en-GB" sz="1200" b="0" i="0" u="none" strike="noStrike" cap="none" dirty="0">
                <a:solidFill>
                  <a:schemeClr val="dk1"/>
                </a:solidFill>
                <a:effectLst/>
                <a:latin typeface="Arial"/>
                <a:ea typeface="Arial"/>
                <a:cs typeface="Arial"/>
                <a:sym typeface="Arial"/>
              </a:rPr>
              <a:t> pour la nature (WWF) </a:t>
            </a:r>
            <a:r>
              <a:rPr lang="en-GB" sz="1200" b="0" i="0" u="none" strike="noStrike" cap="none" dirty="0" err="1">
                <a:solidFill>
                  <a:schemeClr val="dk1"/>
                </a:solidFill>
                <a:effectLst/>
                <a:latin typeface="Arial"/>
                <a:ea typeface="Arial"/>
                <a:cs typeface="Arial"/>
                <a:sym typeface="Arial"/>
              </a:rPr>
              <a:t>Allemagne</a:t>
            </a:r>
            <a:r>
              <a:rPr lang="en-GB" sz="1200" b="0" i="0" u="none" strike="noStrike" cap="none" dirty="0">
                <a:solidFill>
                  <a:schemeClr val="dk1"/>
                </a:solidFill>
                <a:effectLst/>
                <a:latin typeface="Arial"/>
                <a:ea typeface="Arial"/>
                <a:cs typeface="Arial"/>
                <a:sym typeface="Arial"/>
              </a:rPr>
              <a:t>. </a:t>
            </a:r>
          </a:p>
          <a:p>
            <a:r>
              <a:rPr lang="en-GB" sz="1200" b="0" i="0" u="sng" strike="noStrike" cap="none" dirty="0">
                <a:solidFill>
                  <a:schemeClr val="dk1"/>
                </a:solidFill>
                <a:effectLst/>
                <a:latin typeface="Arial"/>
                <a:ea typeface="Arial"/>
                <a:cs typeface="Arial"/>
                <a:sym typeface="Arial"/>
                <a:hlinkClick r:id="rId3"/>
              </a:rPr>
              <a:t>https://youtu.be/7XB4xOHNEPc</a:t>
            </a:r>
            <a:endParaRPr lang="en-GB" sz="1200" b="0" i="0" u="none" strike="noStrike" cap="none" dirty="0">
              <a:solidFill>
                <a:schemeClr val="dk1"/>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lang="en-GB" sz="1000" dirty="0"/>
          </a:p>
        </p:txBody>
      </p:sp>
      <p:sp>
        <p:nvSpPr>
          <p:cNvPr id="577" name="Google Shape;57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3D5C0-5B65-09CB-9F35-5B72CAE16B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D544C0-9D4D-7F0F-6905-4C3BB0A4997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0CF623EA-A4A4-4922-D162-92D1C3B4A81D}"/>
              </a:ext>
            </a:extLst>
          </p:cNvPr>
          <p:cNvSpPr>
            <a:spLocks noGrp="1"/>
          </p:cNvSpPr>
          <p:nvPr>
            <p:ph type="body" idx="1"/>
          </p:nvPr>
        </p:nvSpPr>
        <p:spPr/>
        <p:txBody>
          <a:bodyPr/>
          <a:lstStyle/>
          <a:p>
            <a:pPr marL="0" lvl="0" indent="0" algn="l" rtl="0">
              <a:lnSpc>
                <a:spcPct val="100000"/>
              </a:lnSpc>
              <a:spcBef>
                <a:spcPts val="0"/>
              </a:spcBef>
              <a:spcAft>
                <a:spcPts val="0"/>
              </a:spcAft>
              <a:buSzPts val="1100"/>
              <a:buNone/>
            </a:pPr>
            <a:r>
              <a:rPr lang="en-GB" sz="1200" b="1" dirty="0"/>
              <a:t>Notes du </a:t>
            </a:r>
            <a:r>
              <a:rPr lang="en-GB" sz="1200" b="1" dirty="0" err="1"/>
              <a:t>formateur</a:t>
            </a:r>
            <a:r>
              <a:rPr lang="en-GB" sz="1200" b="1" dirty="0"/>
              <a:t> :</a:t>
            </a:r>
            <a:endParaRPr lang="en-GB" sz="1200" dirty="0"/>
          </a:p>
          <a:p>
            <a:pPr marL="0" lvl="0" indent="0" algn="l" rtl="0">
              <a:lnSpc>
                <a:spcPct val="100000"/>
              </a:lnSpc>
              <a:spcBef>
                <a:spcPts val="0"/>
              </a:spcBef>
              <a:spcAft>
                <a:spcPts val="0"/>
              </a:spcAft>
              <a:buSzPts val="1100"/>
              <a:buNone/>
            </a:pPr>
            <a:endParaRPr lang="en-GB" sz="1200" dirty="0"/>
          </a:p>
          <a:p>
            <a:pPr marL="0" lvl="0" indent="0" algn="l" rtl="0">
              <a:lnSpc>
                <a:spcPct val="100000"/>
              </a:lnSpc>
              <a:spcBef>
                <a:spcPts val="0"/>
              </a:spcBef>
              <a:spcAft>
                <a:spcPts val="0"/>
              </a:spcAft>
              <a:buSzPts val="1100"/>
              <a:buNone/>
            </a:pPr>
            <a:r>
              <a:rPr lang="en-GB" sz="1200" dirty="0"/>
              <a:t>Cette section </a:t>
            </a:r>
            <a:r>
              <a:rPr lang="en-GB" sz="1200" dirty="0" err="1"/>
              <a:t>aborde</a:t>
            </a:r>
            <a:r>
              <a:rPr lang="en-GB" sz="1200" dirty="0"/>
              <a:t> </a:t>
            </a:r>
            <a:r>
              <a:rPr lang="en-GB" sz="1200" dirty="0" err="1"/>
              <a:t>désormais</a:t>
            </a:r>
            <a:r>
              <a:rPr lang="en-GB" sz="1200" dirty="0"/>
              <a:t> le </a:t>
            </a:r>
            <a:r>
              <a:rPr lang="en-GB" sz="1200" dirty="0" err="1"/>
              <a:t>thème</a:t>
            </a:r>
            <a:r>
              <a:rPr lang="en-GB" sz="1200" dirty="0"/>
              <a:t> des </a:t>
            </a:r>
            <a:r>
              <a:rPr lang="en-GB" sz="1200" b="1" dirty="0" err="1"/>
              <a:t>évaluations</a:t>
            </a:r>
            <a:r>
              <a:rPr lang="en-GB" sz="1200" b="1" dirty="0"/>
              <a:t> des </a:t>
            </a:r>
            <a:r>
              <a:rPr lang="en-GB" sz="1200" b="1" dirty="0" err="1"/>
              <a:t>risques</a:t>
            </a:r>
            <a:r>
              <a:rPr lang="en-GB" sz="1200" b="1" dirty="0"/>
              <a:t> </a:t>
            </a:r>
            <a:r>
              <a:rPr lang="en-GB" sz="1200" b="1" dirty="0" err="1"/>
              <a:t>climatiques</a:t>
            </a:r>
            <a:r>
              <a:rPr lang="en-GB" sz="1200" b="1" dirty="0"/>
              <a:t> (ERC)</a:t>
            </a:r>
            <a:r>
              <a:rPr lang="en-GB" sz="1200" dirty="0"/>
              <a:t>. Après </a:t>
            </a:r>
            <a:r>
              <a:rPr lang="en-GB" sz="1200" dirty="0" err="1"/>
              <a:t>avoir</a:t>
            </a:r>
            <a:r>
              <a:rPr lang="en-GB" sz="1200" dirty="0"/>
              <a:t> acquis </a:t>
            </a:r>
            <a:r>
              <a:rPr lang="en-GB" sz="1200" dirty="0" err="1"/>
              <a:t>une</a:t>
            </a:r>
            <a:r>
              <a:rPr lang="en-GB" sz="1200" dirty="0"/>
              <a:t> </a:t>
            </a:r>
            <a:r>
              <a:rPr lang="en-GB" sz="1200" dirty="0" err="1"/>
              <a:t>compréhension</a:t>
            </a:r>
            <a:r>
              <a:rPr lang="en-GB" sz="1200" dirty="0"/>
              <a:t> </a:t>
            </a:r>
            <a:r>
              <a:rPr lang="en-GB" sz="1200" dirty="0" err="1"/>
              <a:t>générale</a:t>
            </a:r>
            <a:r>
              <a:rPr lang="en-GB" sz="1200" dirty="0"/>
              <a:t> des </a:t>
            </a:r>
            <a:r>
              <a:rPr lang="en-GB" sz="1200" dirty="0" err="1"/>
              <a:t>différents</a:t>
            </a:r>
            <a:r>
              <a:rPr lang="en-GB" sz="1200" dirty="0"/>
              <a:t> </a:t>
            </a:r>
            <a:r>
              <a:rPr lang="en-GB" sz="1200" dirty="0" err="1"/>
              <a:t>risques</a:t>
            </a:r>
            <a:r>
              <a:rPr lang="en-GB" sz="1200" dirty="0"/>
              <a:t> </a:t>
            </a:r>
            <a:r>
              <a:rPr lang="en-GB" sz="1200" dirty="0" err="1"/>
              <a:t>climatiques</a:t>
            </a:r>
            <a:r>
              <a:rPr lang="en-GB" sz="1200" dirty="0"/>
              <a:t> dans les deux sections </a:t>
            </a:r>
            <a:r>
              <a:rPr lang="en-GB" sz="1200" dirty="0" err="1"/>
              <a:t>précédentes</a:t>
            </a:r>
            <a:r>
              <a:rPr lang="en-GB" sz="1200" dirty="0"/>
              <a:t>, nous </a:t>
            </a:r>
            <a:r>
              <a:rPr lang="en-GB" sz="1200" dirty="0" err="1"/>
              <a:t>allons</a:t>
            </a:r>
            <a:r>
              <a:rPr lang="en-GB" sz="1200" dirty="0"/>
              <a:t> </a:t>
            </a:r>
            <a:r>
              <a:rPr lang="en-GB" sz="1200" dirty="0" err="1"/>
              <a:t>maintenant</a:t>
            </a:r>
            <a:r>
              <a:rPr lang="en-GB" sz="1200" dirty="0"/>
              <a:t> </a:t>
            </a:r>
            <a:r>
              <a:rPr lang="en-GB" sz="1200" dirty="0" err="1"/>
              <a:t>discuter</a:t>
            </a:r>
            <a:r>
              <a:rPr lang="en-GB" sz="1200" dirty="0"/>
              <a:t> de la manière </a:t>
            </a:r>
            <a:r>
              <a:rPr lang="en-GB" sz="1200" dirty="0" err="1"/>
              <a:t>dont</a:t>
            </a:r>
            <a:r>
              <a:rPr lang="en-GB" sz="1200" dirty="0"/>
              <a:t> les villes </a:t>
            </a:r>
            <a:r>
              <a:rPr lang="en-GB" sz="1200" dirty="0" err="1"/>
              <a:t>peuvent</a:t>
            </a:r>
            <a:r>
              <a:rPr lang="en-GB" sz="1200" dirty="0"/>
              <a:t> </a:t>
            </a:r>
            <a:r>
              <a:rPr lang="en-GB" sz="1200" dirty="0" err="1"/>
              <a:t>développer</a:t>
            </a:r>
            <a:r>
              <a:rPr lang="en-GB" sz="1200" dirty="0"/>
              <a:t> des ERC </a:t>
            </a:r>
            <a:r>
              <a:rPr lang="en-GB" sz="1200" dirty="0" err="1"/>
              <a:t>afin</a:t>
            </a:r>
            <a:r>
              <a:rPr lang="en-GB" sz="1200" dirty="0"/>
              <a:t> </a:t>
            </a:r>
            <a:r>
              <a:rPr lang="en-GB" sz="1200" dirty="0" err="1"/>
              <a:t>d'évaluer</a:t>
            </a:r>
            <a:r>
              <a:rPr lang="en-GB" sz="1200" dirty="0"/>
              <a:t> de manière </a:t>
            </a:r>
            <a:r>
              <a:rPr lang="en-GB" sz="1200" dirty="0" err="1"/>
              <a:t>systématique</a:t>
            </a:r>
            <a:r>
              <a:rPr lang="en-GB" sz="1200" dirty="0"/>
              <a:t> les </a:t>
            </a:r>
            <a:r>
              <a:rPr lang="en-GB" sz="1200" dirty="0" err="1"/>
              <a:t>différents</a:t>
            </a:r>
            <a:r>
              <a:rPr lang="en-GB" sz="1200" dirty="0"/>
              <a:t> </a:t>
            </a:r>
            <a:r>
              <a:rPr lang="en-GB" sz="1200" dirty="0" err="1"/>
              <a:t>risques</a:t>
            </a:r>
            <a:r>
              <a:rPr lang="en-GB" sz="1200" dirty="0"/>
              <a:t> </a:t>
            </a:r>
            <a:r>
              <a:rPr lang="en-GB" sz="1200" dirty="0" err="1"/>
              <a:t>climatiques</a:t>
            </a:r>
            <a:r>
              <a:rPr lang="en-GB" sz="1200" dirty="0"/>
              <a:t> </a:t>
            </a:r>
            <a:r>
              <a:rPr lang="en-GB" sz="1200" dirty="0" err="1"/>
              <a:t>actuels</a:t>
            </a:r>
            <a:r>
              <a:rPr lang="en-GB" sz="1200" dirty="0"/>
              <a:t> et </a:t>
            </a:r>
            <a:r>
              <a:rPr lang="en-GB" sz="1200" dirty="0" err="1"/>
              <a:t>futurs</a:t>
            </a:r>
            <a:r>
              <a:rPr lang="en-GB" sz="1200" dirty="0"/>
              <a:t>.</a:t>
            </a:r>
          </a:p>
          <a:p>
            <a:endParaRPr lang="en-GB" dirty="0"/>
          </a:p>
        </p:txBody>
      </p:sp>
      <p:sp>
        <p:nvSpPr>
          <p:cNvPr id="4" name="Slide Number Placeholder 3">
            <a:extLst>
              <a:ext uri="{FF2B5EF4-FFF2-40B4-BE49-F238E27FC236}">
                <a16:creationId xmlns:a16="http://schemas.microsoft.com/office/drawing/2014/main" id="{74741989-B25C-B4A9-98B9-EC8F1A9A47F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7501349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Cette diapositive </a:t>
            </a:r>
            <a:r>
              <a:rPr lang="en-US" sz="1000" dirty="0" err="1">
                <a:solidFill>
                  <a:schemeClr val="dk1"/>
                </a:solidFill>
              </a:rPr>
              <a:t>présente</a:t>
            </a:r>
            <a:r>
              <a:rPr lang="en-US" sz="1000" dirty="0">
                <a:solidFill>
                  <a:schemeClr val="dk1"/>
                </a:solidFill>
              </a:rPr>
              <a:t> les ERC. </a:t>
            </a:r>
            <a:r>
              <a:rPr lang="en-US" sz="1000" dirty="0" err="1">
                <a:solidFill>
                  <a:schemeClr val="dk1"/>
                </a:solidFill>
              </a:rPr>
              <a:t>Veuillez</a:t>
            </a:r>
            <a:r>
              <a:rPr lang="en-US" sz="1000" dirty="0">
                <a:solidFill>
                  <a:schemeClr val="dk1"/>
                </a:solidFill>
              </a:rPr>
              <a:t> lire </a:t>
            </a:r>
            <a:r>
              <a:rPr lang="en-US" sz="1000" dirty="0" err="1">
                <a:solidFill>
                  <a:schemeClr val="dk1"/>
                </a:solidFill>
              </a:rPr>
              <a:t>ces</a:t>
            </a:r>
            <a:r>
              <a:rPr lang="en-US" sz="1000" dirty="0">
                <a:solidFill>
                  <a:schemeClr val="dk1"/>
                </a:solidFill>
              </a:rPr>
              <a:t> points </a:t>
            </a:r>
            <a:r>
              <a:rPr lang="en-US" sz="1000" dirty="0" err="1">
                <a:solidFill>
                  <a:schemeClr val="dk1"/>
                </a:solidFill>
              </a:rPr>
              <a:t>clés</a:t>
            </a:r>
            <a:r>
              <a:rPr lang="en-US" sz="1000" dirty="0">
                <a:solidFill>
                  <a:schemeClr val="dk1"/>
                </a:solidFill>
              </a:rPr>
              <a:t> </a:t>
            </a:r>
            <a:r>
              <a:rPr lang="en-US" sz="1000" dirty="0" err="1">
                <a:solidFill>
                  <a:schemeClr val="dk1"/>
                </a:solidFill>
              </a:rPr>
              <a:t>afin</a:t>
            </a:r>
            <a:r>
              <a:rPr lang="en-US" sz="1000" dirty="0">
                <a:solidFill>
                  <a:schemeClr val="dk1"/>
                </a:solidFill>
              </a:rPr>
              <a:t> </a:t>
            </a:r>
            <a:r>
              <a:rPr lang="en-US" sz="1000" dirty="0" err="1">
                <a:solidFill>
                  <a:schemeClr val="dk1"/>
                </a:solidFill>
              </a:rPr>
              <a:t>d'aider</a:t>
            </a:r>
            <a:r>
              <a:rPr lang="en-US" sz="1000" dirty="0">
                <a:solidFill>
                  <a:schemeClr val="dk1"/>
                </a:solidFill>
              </a:rPr>
              <a:t> les participants à </a:t>
            </a:r>
            <a:r>
              <a:rPr lang="en-US" sz="1000" dirty="0" err="1">
                <a:solidFill>
                  <a:schemeClr val="dk1"/>
                </a:solidFill>
              </a:rPr>
              <a:t>comprendre</a:t>
            </a:r>
            <a:r>
              <a:rPr lang="en-US" sz="1000" dirty="0">
                <a:solidFill>
                  <a:schemeClr val="dk1"/>
                </a:solidFill>
              </a:rPr>
              <a:t> </a:t>
            </a:r>
            <a:r>
              <a:rPr lang="en-US" sz="1000" dirty="0" err="1">
                <a:solidFill>
                  <a:schemeClr val="dk1"/>
                </a:solidFill>
              </a:rPr>
              <a:t>ce</a:t>
            </a:r>
            <a:r>
              <a:rPr lang="en-US" sz="1000" dirty="0">
                <a:solidFill>
                  <a:schemeClr val="dk1"/>
                </a:solidFill>
              </a:rPr>
              <a:t> </a:t>
            </a:r>
            <a:r>
              <a:rPr lang="en-US" sz="1000" dirty="0" err="1">
                <a:solidFill>
                  <a:schemeClr val="dk1"/>
                </a:solidFill>
              </a:rPr>
              <a:t>qu'est</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évaluation</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p:txBody>
      </p:sp>
      <p:sp>
        <p:nvSpPr>
          <p:cNvPr id="679" name="Google Shape;679;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p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Les diapositives </a:t>
            </a:r>
            <a:r>
              <a:rPr lang="en-US" sz="1000" dirty="0" err="1">
                <a:solidFill>
                  <a:schemeClr val="dk1"/>
                </a:solidFill>
              </a:rPr>
              <a:t>suivantes</a:t>
            </a:r>
            <a:r>
              <a:rPr lang="en-US" sz="1000" dirty="0">
                <a:solidFill>
                  <a:schemeClr val="dk1"/>
                </a:solidFill>
              </a:rPr>
              <a:t> </a:t>
            </a:r>
            <a:r>
              <a:rPr lang="en-US" sz="1000" dirty="0" err="1">
                <a:solidFill>
                  <a:schemeClr val="dk1"/>
                </a:solidFill>
              </a:rPr>
              <a:t>présentent</a:t>
            </a:r>
            <a:r>
              <a:rPr lang="en-US" sz="1000" dirty="0">
                <a:solidFill>
                  <a:schemeClr val="dk1"/>
                </a:solidFill>
              </a:rPr>
              <a:t> les </a:t>
            </a:r>
            <a:r>
              <a:rPr lang="en-US" sz="1000" dirty="0" err="1">
                <a:solidFill>
                  <a:schemeClr val="dk1"/>
                </a:solidFill>
              </a:rPr>
              <a:t>principales</a:t>
            </a:r>
            <a:r>
              <a:rPr lang="en-US" sz="1000" dirty="0">
                <a:solidFill>
                  <a:schemeClr val="dk1"/>
                </a:solidFill>
              </a:rPr>
              <a:t> étapes de la </a:t>
            </a:r>
            <a:r>
              <a:rPr lang="en-US" sz="1000" dirty="0" err="1">
                <a:solidFill>
                  <a:schemeClr val="dk1"/>
                </a:solidFill>
              </a:rPr>
              <a:t>réalisation</a:t>
            </a:r>
            <a:r>
              <a:rPr lang="en-US" sz="1000" dirty="0">
                <a:solidFill>
                  <a:schemeClr val="dk1"/>
                </a:solidFill>
              </a:rPr>
              <a:t> </a:t>
            </a:r>
            <a:r>
              <a:rPr lang="en-US" sz="1000" dirty="0" err="1">
                <a:solidFill>
                  <a:schemeClr val="dk1"/>
                </a:solidFill>
              </a:rPr>
              <a:t>d'une</a:t>
            </a:r>
            <a:r>
              <a:rPr lang="en-US" sz="1000" dirty="0">
                <a:solidFill>
                  <a:schemeClr val="dk1"/>
                </a:solidFill>
              </a:rPr>
              <a:t> ERC. </a:t>
            </a:r>
            <a:r>
              <a:rPr lang="en-US" sz="1000" dirty="0" err="1">
                <a:solidFill>
                  <a:schemeClr val="dk1"/>
                </a:solidFill>
              </a:rPr>
              <a:t>L'objectif</a:t>
            </a:r>
            <a:r>
              <a:rPr lang="en-US" sz="1000" dirty="0">
                <a:solidFill>
                  <a:schemeClr val="dk1"/>
                </a:solidFill>
              </a:rPr>
              <a:t> est </a:t>
            </a:r>
            <a:r>
              <a:rPr lang="en-US" sz="1000" dirty="0" err="1">
                <a:solidFill>
                  <a:schemeClr val="dk1"/>
                </a:solidFill>
              </a:rPr>
              <a:t>ici</a:t>
            </a:r>
            <a:r>
              <a:rPr lang="en-US" sz="1000" dirty="0">
                <a:solidFill>
                  <a:schemeClr val="dk1"/>
                </a:solidFill>
              </a:rPr>
              <a:t> de </a:t>
            </a:r>
            <a:r>
              <a:rPr lang="en-US" sz="1000" dirty="0" err="1">
                <a:solidFill>
                  <a:schemeClr val="dk1"/>
                </a:solidFill>
              </a:rPr>
              <a:t>permettre</a:t>
            </a:r>
            <a:r>
              <a:rPr lang="en-US" sz="1000" dirty="0">
                <a:solidFill>
                  <a:schemeClr val="dk1"/>
                </a:solidFill>
              </a:rPr>
              <a:t> aux participants de </a:t>
            </a:r>
            <a:r>
              <a:rPr lang="en-US" sz="1000" dirty="0" err="1">
                <a:solidFill>
                  <a:schemeClr val="dk1"/>
                </a:solidFill>
              </a:rPr>
              <a:t>comprendre</a:t>
            </a:r>
            <a:r>
              <a:rPr lang="en-US" sz="1000" dirty="0">
                <a:solidFill>
                  <a:schemeClr val="dk1"/>
                </a:solidFill>
              </a:rPr>
              <a:t> le processus global et les étapes </a:t>
            </a:r>
            <a:r>
              <a:rPr lang="en-US" sz="1000" dirty="0" err="1">
                <a:solidFill>
                  <a:schemeClr val="dk1"/>
                </a:solidFill>
              </a:rPr>
              <a:t>d'une</a:t>
            </a:r>
            <a:r>
              <a:rPr lang="en-US" sz="1000" dirty="0">
                <a:solidFill>
                  <a:schemeClr val="dk1"/>
                </a:solidFill>
              </a:rPr>
              <a:t> ERC. Les participants ne </a:t>
            </a:r>
            <a:r>
              <a:rPr lang="en-US" sz="1000" dirty="0" err="1">
                <a:solidFill>
                  <a:schemeClr val="dk1"/>
                </a:solidFill>
              </a:rPr>
              <a:t>sont</a:t>
            </a:r>
            <a:r>
              <a:rPr lang="en-US" sz="1000" dirty="0">
                <a:solidFill>
                  <a:schemeClr val="dk1"/>
                </a:solidFill>
              </a:rPr>
              <a:t> pas </a:t>
            </a:r>
            <a:r>
              <a:rPr lang="en-US" sz="1000" dirty="0" err="1">
                <a:solidFill>
                  <a:schemeClr val="dk1"/>
                </a:solidFill>
              </a:rPr>
              <a:t>censés</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mesure</a:t>
            </a:r>
            <a:r>
              <a:rPr lang="en-US" sz="1000" dirty="0">
                <a:solidFill>
                  <a:schemeClr val="dk1"/>
                </a:solidFill>
              </a:rPr>
              <a:t> de </a:t>
            </a:r>
            <a:r>
              <a:rPr lang="en-US" sz="1000" dirty="0" err="1">
                <a:solidFill>
                  <a:schemeClr val="dk1"/>
                </a:solidFill>
              </a:rPr>
              <a:t>réaliser</a:t>
            </a:r>
            <a:r>
              <a:rPr lang="en-US" sz="1000" dirty="0">
                <a:solidFill>
                  <a:schemeClr val="dk1"/>
                </a:solidFill>
              </a:rPr>
              <a:t> </a:t>
            </a:r>
            <a:r>
              <a:rPr lang="en-US" sz="1000" dirty="0" err="1">
                <a:solidFill>
                  <a:schemeClr val="dk1"/>
                </a:solidFill>
              </a:rPr>
              <a:t>une</a:t>
            </a:r>
            <a:r>
              <a:rPr lang="en-US" sz="1000" dirty="0">
                <a:solidFill>
                  <a:schemeClr val="dk1"/>
                </a:solidFill>
              </a:rPr>
              <a:t> ERC, </a:t>
            </a:r>
            <a:r>
              <a:rPr lang="en-US" sz="1000" dirty="0" err="1">
                <a:solidFill>
                  <a:schemeClr val="dk1"/>
                </a:solidFill>
              </a:rPr>
              <a:t>mais</a:t>
            </a:r>
            <a:r>
              <a:rPr lang="en-US" sz="1000" dirty="0">
                <a:solidFill>
                  <a:schemeClr val="dk1"/>
                </a:solidFill>
              </a:rPr>
              <a:t> </a:t>
            </a:r>
            <a:r>
              <a:rPr lang="en-US" sz="1000" dirty="0" err="1">
                <a:solidFill>
                  <a:schemeClr val="dk1"/>
                </a:solidFill>
              </a:rPr>
              <a:t>ils</a:t>
            </a:r>
            <a:r>
              <a:rPr lang="en-US" sz="1000" dirty="0">
                <a:solidFill>
                  <a:schemeClr val="dk1"/>
                </a:solidFill>
              </a:rPr>
              <a:t> </a:t>
            </a:r>
            <a:r>
              <a:rPr lang="en-US" sz="1000" dirty="0" err="1">
                <a:solidFill>
                  <a:schemeClr val="dk1"/>
                </a:solidFill>
              </a:rPr>
              <a:t>doivent</a:t>
            </a:r>
            <a:r>
              <a:rPr lang="en-US" sz="1000" dirty="0">
                <a:solidFill>
                  <a:schemeClr val="dk1"/>
                </a:solidFill>
              </a:rPr>
              <a:t> </a:t>
            </a:r>
            <a:r>
              <a:rPr lang="en-US" sz="1000" dirty="0" err="1">
                <a:solidFill>
                  <a:schemeClr val="dk1"/>
                </a:solidFill>
              </a:rPr>
              <a:t>avoir</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compréhension</a:t>
            </a:r>
            <a:r>
              <a:rPr lang="en-US" sz="1000" dirty="0">
                <a:solidFill>
                  <a:schemeClr val="dk1"/>
                </a:solidFill>
              </a:rPr>
              <a:t> de base de son processus et de </a:t>
            </a:r>
            <a:r>
              <a:rPr lang="en-US" sz="1000" dirty="0" err="1">
                <a:solidFill>
                  <a:schemeClr val="dk1"/>
                </a:solidFill>
              </a:rPr>
              <a:t>ses</a:t>
            </a:r>
            <a:r>
              <a:rPr lang="en-US" sz="1000" dirty="0">
                <a:solidFill>
                  <a:schemeClr val="dk1"/>
                </a:solidFill>
              </a:rPr>
              <a:t> </a:t>
            </a:r>
            <a:r>
              <a:rPr lang="en-US" sz="1000" dirty="0" err="1">
                <a:solidFill>
                  <a:schemeClr val="dk1"/>
                </a:solidFill>
              </a:rPr>
              <a:t>composantes</a:t>
            </a:r>
            <a:r>
              <a:rPr lang="en-US" sz="1000" dirty="0">
                <a:solidFill>
                  <a:schemeClr val="dk1"/>
                </a:solidFill>
              </a:rPr>
              <a:t>. Cela </a:t>
            </a:r>
            <a:r>
              <a:rPr lang="en-US" sz="1000" dirty="0" err="1">
                <a:solidFill>
                  <a:schemeClr val="dk1"/>
                </a:solidFill>
              </a:rPr>
              <a:t>leur</a:t>
            </a:r>
            <a:r>
              <a:rPr lang="en-US" sz="1000" dirty="0">
                <a:solidFill>
                  <a:schemeClr val="dk1"/>
                </a:solidFill>
              </a:rPr>
              <a:t> </a:t>
            </a:r>
            <a:r>
              <a:rPr lang="en-US" sz="1000" dirty="0" err="1">
                <a:solidFill>
                  <a:schemeClr val="dk1"/>
                </a:solidFill>
              </a:rPr>
              <a:t>permettra</a:t>
            </a:r>
            <a:r>
              <a:rPr lang="en-US" sz="1000" dirty="0">
                <a:solidFill>
                  <a:schemeClr val="dk1"/>
                </a:solidFill>
              </a:rPr>
              <a:t> à </a:t>
            </a:r>
            <a:r>
              <a:rPr lang="en-US" sz="1000" dirty="0" err="1">
                <a:solidFill>
                  <a:schemeClr val="dk1"/>
                </a:solidFill>
              </a:rPr>
              <a:t>l'avenir</a:t>
            </a:r>
            <a:r>
              <a:rPr lang="en-US" sz="1000" dirty="0">
                <a:solidFill>
                  <a:schemeClr val="dk1"/>
                </a:solidFill>
              </a:rPr>
              <a:t> de se procurer et de </a:t>
            </a:r>
            <a:r>
              <a:rPr lang="en-US" sz="1000" dirty="0" err="1">
                <a:solidFill>
                  <a:schemeClr val="dk1"/>
                </a:solidFill>
              </a:rPr>
              <a:t>superviser</a:t>
            </a:r>
            <a:r>
              <a:rPr lang="en-US" sz="1000" dirty="0">
                <a:solidFill>
                  <a:schemeClr val="dk1"/>
                </a:solidFill>
              </a:rPr>
              <a:t> </a:t>
            </a:r>
            <a:r>
              <a:rPr lang="en-US" sz="1000" dirty="0" err="1">
                <a:solidFill>
                  <a:schemeClr val="dk1"/>
                </a:solidFill>
              </a:rPr>
              <a:t>une</a:t>
            </a:r>
            <a:r>
              <a:rPr lang="en-US" sz="1000" dirty="0">
                <a:solidFill>
                  <a:schemeClr val="dk1"/>
                </a:solidFill>
              </a:rPr>
              <a:t> ERC </a:t>
            </a:r>
            <a:r>
              <a:rPr lang="en-US" sz="1000" dirty="0" err="1">
                <a:solidFill>
                  <a:schemeClr val="dk1"/>
                </a:solidFill>
              </a:rPr>
              <a:t>auprès</a:t>
            </a:r>
            <a:r>
              <a:rPr lang="en-US" sz="1000" dirty="0">
                <a:solidFill>
                  <a:schemeClr val="dk1"/>
                </a:solidFill>
              </a:rPr>
              <a:t> d'un consultant </a:t>
            </a:r>
            <a:r>
              <a:rPr lang="en-US" sz="1000" dirty="0" err="1">
                <a:solidFill>
                  <a:schemeClr val="dk1"/>
                </a:solidFill>
              </a:rPr>
              <a:t>ou</a:t>
            </a:r>
            <a:r>
              <a:rPr lang="en-US" sz="1000" dirty="0">
                <a:solidFill>
                  <a:schemeClr val="dk1"/>
                </a:solidFill>
              </a:rPr>
              <a:t> d'un </a:t>
            </a:r>
            <a:r>
              <a:rPr lang="en-US" sz="1000" dirty="0" err="1">
                <a:solidFill>
                  <a:schemeClr val="dk1"/>
                </a:solidFill>
              </a:rPr>
              <a:t>organisme</a:t>
            </a:r>
            <a:r>
              <a:rPr lang="en-US" sz="1000" dirty="0">
                <a:solidFill>
                  <a:schemeClr val="dk1"/>
                </a:solidFill>
              </a:rPr>
              <a:t> externe.</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Cette diapositive </a:t>
            </a:r>
            <a:r>
              <a:rPr lang="en-US" sz="1000" dirty="0" err="1">
                <a:solidFill>
                  <a:schemeClr val="dk1"/>
                </a:solidFill>
              </a:rPr>
              <a:t>présente</a:t>
            </a:r>
            <a:r>
              <a:rPr lang="en-US" sz="1000" dirty="0">
                <a:solidFill>
                  <a:schemeClr val="dk1"/>
                </a:solidFill>
              </a:rPr>
              <a:t> les étapes </a:t>
            </a:r>
            <a:r>
              <a:rPr lang="en-US" sz="1000" dirty="0" err="1">
                <a:solidFill>
                  <a:schemeClr val="dk1"/>
                </a:solidFill>
              </a:rPr>
              <a:t>générales</a:t>
            </a:r>
            <a:r>
              <a:rPr lang="en-US" sz="1000" dirty="0">
                <a:solidFill>
                  <a:schemeClr val="dk1"/>
                </a:solidFill>
              </a:rPr>
              <a:t> de la </a:t>
            </a:r>
            <a:r>
              <a:rPr lang="en-US" sz="1000" dirty="0" err="1">
                <a:solidFill>
                  <a:schemeClr val="dk1"/>
                </a:solidFill>
              </a:rPr>
              <a:t>réalisation</a:t>
            </a:r>
            <a:r>
              <a:rPr lang="en-US" sz="1000" dirty="0">
                <a:solidFill>
                  <a:schemeClr val="dk1"/>
                </a:solidFill>
              </a:rPr>
              <a:t> </a:t>
            </a:r>
            <a:r>
              <a:rPr lang="en-US" sz="1000" dirty="0" err="1">
                <a:solidFill>
                  <a:schemeClr val="dk1"/>
                </a:solidFill>
              </a:rPr>
              <a:t>d'une</a:t>
            </a:r>
            <a:r>
              <a:rPr lang="en-US" sz="1000" dirty="0">
                <a:solidFill>
                  <a:schemeClr val="dk1"/>
                </a:solidFill>
              </a:rPr>
              <a:t> ERC. </a:t>
            </a:r>
            <a:r>
              <a:rPr lang="en-US" sz="1000" dirty="0" err="1">
                <a:solidFill>
                  <a:schemeClr val="dk1"/>
                </a:solidFill>
              </a:rPr>
              <a:t>Veuillez</a:t>
            </a:r>
            <a:r>
              <a:rPr lang="en-US" sz="1000" dirty="0">
                <a:solidFill>
                  <a:schemeClr val="dk1"/>
                </a:solidFill>
              </a:rPr>
              <a:t> noter aux participants que nous </a:t>
            </a:r>
            <a:r>
              <a:rPr lang="en-US" sz="1000" dirty="0" err="1">
                <a:solidFill>
                  <a:schemeClr val="dk1"/>
                </a:solidFill>
              </a:rPr>
              <a:t>avons</a:t>
            </a:r>
            <a:r>
              <a:rPr lang="en-US" sz="1000" dirty="0">
                <a:solidFill>
                  <a:schemeClr val="dk1"/>
                </a:solidFill>
              </a:rPr>
              <a:t> </a:t>
            </a:r>
            <a:r>
              <a:rPr lang="en-US" sz="1000" dirty="0" err="1">
                <a:solidFill>
                  <a:schemeClr val="dk1"/>
                </a:solidFill>
              </a:rPr>
              <a:t>fourni</a:t>
            </a:r>
            <a:r>
              <a:rPr lang="en-US" sz="1000" dirty="0">
                <a:solidFill>
                  <a:schemeClr val="dk1"/>
                </a:solidFill>
              </a:rPr>
              <a:t> un ensemble </a:t>
            </a:r>
            <a:r>
              <a:rPr lang="en-US" sz="1000" dirty="0" err="1">
                <a:solidFill>
                  <a:schemeClr val="dk1"/>
                </a:solidFill>
              </a:rPr>
              <a:t>d'étapes</a:t>
            </a:r>
            <a:r>
              <a:rPr lang="en-US" sz="1000" dirty="0">
                <a:solidFill>
                  <a:schemeClr val="dk1"/>
                </a:solidFill>
              </a:rPr>
              <a:t> </a:t>
            </a:r>
            <a:r>
              <a:rPr lang="en-US" sz="1000" dirty="0" err="1">
                <a:solidFill>
                  <a:schemeClr val="dk1"/>
                </a:solidFill>
              </a:rPr>
              <a:t>générales</a:t>
            </a:r>
            <a:r>
              <a:rPr lang="en-US" sz="1000" dirty="0">
                <a:solidFill>
                  <a:schemeClr val="dk1"/>
                </a:solidFill>
              </a:rPr>
              <a:t>. </a:t>
            </a:r>
            <a:r>
              <a:rPr lang="en-US" sz="1000" dirty="0" err="1">
                <a:solidFill>
                  <a:schemeClr val="dk1"/>
                </a:solidFill>
              </a:rPr>
              <a:t>Certaines</a:t>
            </a:r>
            <a:r>
              <a:rPr lang="en-US" sz="1000" dirty="0">
                <a:solidFill>
                  <a:schemeClr val="dk1"/>
                </a:solidFill>
              </a:rPr>
              <a:t> </a:t>
            </a:r>
            <a:r>
              <a:rPr lang="en-US" sz="1000" dirty="0" err="1">
                <a:solidFill>
                  <a:schemeClr val="dk1"/>
                </a:solidFill>
              </a:rPr>
              <a:t>méthodologies</a:t>
            </a:r>
            <a:r>
              <a:rPr lang="en-US" sz="1000" dirty="0">
                <a:solidFill>
                  <a:schemeClr val="dk1"/>
                </a:solidFill>
              </a:rPr>
              <a:t> </a:t>
            </a:r>
            <a:r>
              <a:rPr lang="en-US" sz="1000" dirty="0" err="1">
                <a:solidFill>
                  <a:schemeClr val="dk1"/>
                </a:solidFill>
              </a:rPr>
              <a:t>auront</a:t>
            </a:r>
            <a:r>
              <a:rPr lang="en-US" sz="1000" dirty="0">
                <a:solidFill>
                  <a:schemeClr val="dk1"/>
                </a:solidFill>
              </a:rPr>
              <a:t> des </a:t>
            </a:r>
            <a:r>
              <a:rPr lang="en-US" sz="1000" dirty="0" err="1">
                <a:solidFill>
                  <a:schemeClr val="dk1"/>
                </a:solidFill>
              </a:rPr>
              <a:t>noms</a:t>
            </a:r>
            <a:r>
              <a:rPr lang="en-US" sz="1000" dirty="0">
                <a:solidFill>
                  <a:schemeClr val="dk1"/>
                </a:solidFill>
              </a:rPr>
              <a:t> </a:t>
            </a:r>
            <a:r>
              <a:rPr lang="en-US" sz="1000" dirty="0" err="1">
                <a:solidFill>
                  <a:schemeClr val="dk1"/>
                </a:solidFill>
              </a:rPr>
              <a:t>légèrement</a:t>
            </a:r>
            <a:r>
              <a:rPr lang="en-US" sz="1000" dirty="0">
                <a:solidFill>
                  <a:schemeClr val="dk1"/>
                </a:solidFill>
              </a:rPr>
              <a:t> </a:t>
            </a:r>
            <a:r>
              <a:rPr lang="en-US" sz="1000" dirty="0" err="1">
                <a:solidFill>
                  <a:schemeClr val="dk1"/>
                </a:solidFill>
              </a:rPr>
              <a:t>différents</a:t>
            </a:r>
            <a:r>
              <a:rPr lang="en-US" sz="1000" dirty="0">
                <a:solidFill>
                  <a:schemeClr val="dk1"/>
                </a:solidFill>
              </a:rPr>
              <a:t> pour les étapes, </a:t>
            </a:r>
            <a:r>
              <a:rPr lang="en-US" sz="1000" dirty="0" err="1">
                <a:solidFill>
                  <a:schemeClr val="dk1"/>
                </a:solidFill>
              </a:rPr>
              <a:t>ou</a:t>
            </a:r>
            <a:r>
              <a:rPr lang="en-US" sz="1000" dirty="0">
                <a:solidFill>
                  <a:schemeClr val="dk1"/>
                </a:solidFill>
              </a:rPr>
              <a:t> </a:t>
            </a:r>
            <a:r>
              <a:rPr lang="en-US" sz="1000" dirty="0" err="1">
                <a:solidFill>
                  <a:schemeClr val="dk1"/>
                </a:solidFill>
              </a:rPr>
              <a:t>elles</a:t>
            </a:r>
            <a:r>
              <a:rPr lang="en-US" sz="1000" dirty="0">
                <a:solidFill>
                  <a:schemeClr val="dk1"/>
                </a:solidFill>
              </a:rPr>
              <a:t> </a:t>
            </a:r>
            <a:r>
              <a:rPr lang="en-US" sz="1000" dirty="0" err="1">
                <a:solidFill>
                  <a:schemeClr val="dk1"/>
                </a:solidFill>
              </a:rPr>
              <a:t>peuvent</a:t>
            </a:r>
            <a:r>
              <a:rPr lang="en-US" sz="1000" dirty="0">
                <a:solidFill>
                  <a:schemeClr val="dk1"/>
                </a:solidFill>
              </a:rPr>
              <a:t> combiner </a:t>
            </a:r>
            <a:r>
              <a:rPr lang="en-US" sz="1000" dirty="0" err="1">
                <a:solidFill>
                  <a:schemeClr val="dk1"/>
                </a:solidFill>
              </a:rPr>
              <a:t>certaines</a:t>
            </a:r>
            <a:r>
              <a:rPr lang="en-US" sz="1000" dirty="0">
                <a:solidFill>
                  <a:schemeClr val="dk1"/>
                </a:solidFill>
              </a:rPr>
              <a:t> de </a:t>
            </a:r>
            <a:r>
              <a:rPr lang="en-US" sz="1000" dirty="0" err="1">
                <a:solidFill>
                  <a:schemeClr val="dk1"/>
                </a:solidFill>
              </a:rPr>
              <a:t>ces</a:t>
            </a:r>
            <a:r>
              <a:rPr lang="en-US" sz="1000" dirty="0">
                <a:solidFill>
                  <a:schemeClr val="dk1"/>
                </a:solidFill>
              </a:rPr>
              <a:t> étapes </a:t>
            </a:r>
            <a:r>
              <a:rPr lang="en-US" sz="1000" dirty="0" err="1">
                <a:solidFill>
                  <a:schemeClr val="dk1"/>
                </a:solidFill>
              </a:rPr>
              <a:t>en</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seule</a:t>
            </a:r>
            <a:r>
              <a:rPr lang="en-US" sz="1000" dirty="0">
                <a:solidFill>
                  <a:schemeClr val="dk1"/>
                </a:solidFill>
              </a:rPr>
              <a:t> (</a:t>
            </a:r>
            <a:r>
              <a:rPr lang="en-US" sz="1000" dirty="0" err="1">
                <a:solidFill>
                  <a:schemeClr val="dk1"/>
                </a:solidFill>
              </a:rPr>
              <a:t>ce</a:t>
            </a:r>
            <a:r>
              <a:rPr lang="en-US" sz="1000" dirty="0">
                <a:solidFill>
                  <a:schemeClr val="dk1"/>
                </a:solidFill>
              </a:rPr>
              <a:t> qui </a:t>
            </a:r>
            <a:r>
              <a:rPr lang="en-US" sz="1000" dirty="0" err="1">
                <a:solidFill>
                  <a:schemeClr val="dk1"/>
                </a:solidFill>
              </a:rPr>
              <a:t>signifie</a:t>
            </a:r>
            <a:r>
              <a:rPr lang="en-US" sz="1000" dirty="0">
                <a:solidFill>
                  <a:schemeClr val="dk1"/>
                </a:solidFill>
              </a:rPr>
              <a:t> que </a:t>
            </a:r>
            <a:r>
              <a:rPr lang="en-US" sz="1000" dirty="0" err="1">
                <a:solidFill>
                  <a:schemeClr val="dk1"/>
                </a:solidFill>
              </a:rPr>
              <a:t>ces</a:t>
            </a:r>
            <a:r>
              <a:rPr lang="en-US" sz="1000" dirty="0">
                <a:solidFill>
                  <a:schemeClr val="dk1"/>
                </a:solidFill>
              </a:rPr>
              <a:t> </a:t>
            </a:r>
            <a:r>
              <a:rPr lang="en-US" sz="1000" dirty="0" err="1">
                <a:solidFill>
                  <a:schemeClr val="dk1"/>
                </a:solidFill>
              </a:rPr>
              <a:t>méthodologies</a:t>
            </a:r>
            <a:r>
              <a:rPr lang="en-US" sz="1000" dirty="0">
                <a:solidFill>
                  <a:schemeClr val="dk1"/>
                </a:solidFill>
              </a:rPr>
              <a:t> </a:t>
            </a:r>
            <a:r>
              <a:rPr lang="en-US" sz="1000" dirty="0" err="1">
                <a:solidFill>
                  <a:schemeClr val="dk1"/>
                </a:solidFill>
              </a:rPr>
              <a:t>peuvent</a:t>
            </a:r>
            <a:r>
              <a:rPr lang="en-US" sz="1000" dirty="0">
                <a:solidFill>
                  <a:schemeClr val="dk1"/>
                </a:solidFill>
              </a:rPr>
              <a:t> </a:t>
            </a:r>
            <a:r>
              <a:rPr lang="en-US" sz="1000" dirty="0" err="1">
                <a:solidFill>
                  <a:schemeClr val="dk1"/>
                </a:solidFill>
              </a:rPr>
              <a:t>comporter</a:t>
            </a:r>
            <a:r>
              <a:rPr lang="en-US" sz="1000" dirty="0">
                <a:solidFill>
                  <a:schemeClr val="dk1"/>
                </a:solidFill>
              </a:rPr>
              <a:t> 5 étapes au lieu de 6). Dans </a:t>
            </a:r>
            <a:r>
              <a:rPr lang="en-US" sz="1000" dirty="0" err="1">
                <a:solidFill>
                  <a:schemeClr val="dk1"/>
                </a:solidFill>
              </a:rPr>
              <a:t>l'ensemble</a:t>
            </a:r>
            <a:r>
              <a:rPr lang="en-US" sz="1000" dirty="0">
                <a:solidFill>
                  <a:schemeClr val="dk1"/>
                </a:solidFill>
              </a:rPr>
              <a:t>, le </a:t>
            </a:r>
            <a:r>
              <a:rPr lang="en-US" sz="1000" dirty="0" err="1">
                <a:solidFill>
                  <a:schemeClr val="dk1"/>
                </a:solidFill>
              </a:rPr>
              <a:t>contenu</a:t>
            </a:r>
            <a:r>
              <a:rPr lang="en-US" sz="1000" dirty="0">
                <a:solidFill>
                  <a:schemeClr val="dk1"/>
                </a:solidFill>
              </a:rPr>
              <a:t> de </a:t>
            </a:r>
            <a:r>
              <a:rPr lang="en-US" sz="1000" dirty="0" err="1">
                <a:solidFill>
                  <a:schemeClr val="dk1"/>
                </a:solidFill>
              </a:rPr>
              <a:t>cette</a:t>
            </a:r>
            <a:r>
              <a:rPr lang="en-US" sz="1000" dirty="0">
                <a:solidFill>
                  <a:schemeClr val="dk1"/>
                </a:solidFill>
              </a:rPr>
              <a:t> section </a:t>
            </a:r>
            <a:r>
              <a:rPr lang="en-US" sz="1000" dirty="0" err="1">
                <a:solidFill>
                  <a:schemeClr val="dk1"/>
                </a:solidFill>
              </a:rPr>
              <a:t>devrait</a:t>
            </a:r>
            <a:r>
              <a:rPr lang="en-US" sz="1000" dirty="0">
                <a:solidFill>
                  <a:schemeClr val="dk1"/>
                </a:solidFill>
              </a:rPr>
              <a:t> </a:t>
            </a:r>
            <a:r>
              <a:rPr lang="en-US" sz="1000" dirty="0" err="1">
                <a:solidFill>
                  <a:schemeClr val="dk1"/>
                </a:solidFill>
              </a:rPr>
              <a:t>fournir</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approche</a:t>
            </a:r>
            <a:r>
              <a:rPr lang="en-US" sz="1000" dirty="0">
                <a:solidFill>
                  <a:schemeClr val="dk1"/>
                </a:solidFill>
              </a:rPr>
              <a:t> </a:t>
            </a:r>
            <a:r>
              <a:rPr lang="en-US" sz="1000" dirty="0" err="1">
                <a:solidFill>
                  <a:schemeClr val="dk1"/>
                </a:solidFill>
              </a:rPr>
              <a:t>générale</a:t>
            </a:r>
            <a:r>
              <a:rPr lang="en-US" sz="1000" dirty="0">
                <a:solidFill>
                  <a:schemeClr val="dk1"/>
                </a:solidFill>
              </a:rPr>
              <a:t> que les participants </a:t>
            </a:r>
            <a:r>
              <a:rPr lang="en-US" sz="1000" dirty="0" err="1">
                <a:solidFill>
                  <a:schemeClr val="dk1"/>
                </a:solidFill>
              </a:rPr>
              <a:t>peuvent</a:t>
            </a:r>
            <a:r>
              <a:rPr lang="en-US" sz="1000" dirty="0">
                <a:solidFill>
                  <a:schemeClr val="dk1"/>
                </a:solidFill>
              </a:rPr>
              <a:t> </a:t>
            </a:r>
            <a:r>
              <a:rPr lang="en-US" sz="1000" dirty="0" err="1">
                <a:solidFill>
                  <a:schemeClr val="dk1"/>
                </a:solidFill>
              </a:rPr>
              <a:t>suivre</a:t>
            </a:r>
            <a:r>
              <a:rPr lang="en-US" sz="1000" dirty="0">
                <a:solidFill>
                  <a:schemeClr val="dk1"/>
                </a:solidFill>
              </a:rPr>
              <a:t> et adapter à </a:t>
            </a:r>
            <a:r>
              <a:rPr lang="en-US" sz="1000" dirty="0" err="1">
                <a:solidFill>
                  <a:schemeClr val="dk1"/>
                </a:solidFill>
              </a:rPr>
              <a:t>leur</a:t>
            </a:r>
            <a:r>
              <a:rPr lang="en-US" sz="1000" dirty="0">
                <a:solidFill>
                  <a:schemeClr val="dk1"/>
                </a:solidFill>
              </a:rPr>
              <a:t> propre </a:t>
            </a:r>
            <a:r>
              <a:rPr lang="en-US" sz="1000" dirty="0" err="1">
                <a:solidFill>
                  <a:schemeClr val="dk1"/>
                </a:solidFill>
              </a:rPr>
              <a:t>contexte</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Les </a:t>
            </a:r>
            <a:r>
              <a:rPr lang="en-US" sz="1000" dirty="0" err="1">
                <a:solidFill>
                  <a:schemeClr val="dk1"/>
                </a:solidFill>
              </a:rPr>
              <a:t>principales</a:t>
            </a:r>
            <a:r>
              <a:rPr lang="en-US" sz="1000" dirty="0">
                <a:solidFill>
                  <a:schemeClr val="dk1"/>
                </a:solidFill>
              </a:rPr>
              <a:t> étapes </a:t>
            </a:r>
            <a:r>
              <a:rPr lang="en-US" sz="1000" dirty="0" err="1">
                <a:solidFill>
                  <a:schemeClr val="dk1"/>
                </a:solidFill>
              </a:rPr>
              <a:t>d'une</a:t>
            </a:r>
            <a:r>
              <a:rPr lang="en-US" sz="1000" dirty="0">
                <a:solidFill>
                  <a:schemeClr val="dk1"/>
                </a:solidFill>
              </a:rPr>
              <a:t> ERC </a:t>
            </a:r>
            <a:r>
              <a:rPr lang="en-US" sz="1000" dirty="0" err="1">
                <a:solidFill>
                  <a:schemeClr val="dk1"/>
                </a:solidFill>
              </a:rPr>
              <a:t>sont</a:t>
            </a:r>
            <a:r>
              <a:rPr lang="en-US" sz="1000" dirty="0">
                <a:solidFill>
                  <a:schemeClr val="dk1"/>
                </a:solidFill>
              </a:rPr>
              <a:t> les </a:t>
            </a:r>
            <a:r>
              <a:rPr lang="en-US" sz="1000" dirty="0" err="1">
                <a:solidFill>
                  <a:schemeClr val="dk1"/>
                </a:solidFill>
              </a:rPr>
              <a:t>suivantes</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dirty="0" err="1">
                <a:solidFill>
                  <a:schemeClr val="dk1"/>
                </a:solidFill>
              </a:rPr>
              <a:t>Définir</a:t>
            </a:r>
            <a:r>
              <a:rPr lang="en-US" sz="1000" b="1" dirty="0">
                <a:solidFill>
                  <a:schemeClr val="dk1"/>
                </a:solidFill>
              </a:rPr>
              <a:t> le </a:t>
            </a:r>
            <a:r>
              <a:rPr lang="en-US" sz="1000" b="1" dirty="0" err="1">
                <a:solidFill>
                  <a:schemeClr val="dk1"/>
                </a:solidFill>
              </a:rPr>
              <a:t>contexte</a:t>
            </a:r>
            <a:r>
              <a:rPr lang="en-US" sz="1000" b="1" dirty="0">
                <a:solidFill>
                  <a:schemeClr val="dk1"/>
                </a:solidFill>
              </a:rPr>
              <a:t> </a:t>
            </a:r>
            <a:r>
              <a:rPr lang="en-US" sz="1000" b="1" dirty="0" err="1">
                <a:solidFill>
                  <a:schemeClr val="dk1"/>
                </a:solidFill>
              </a:rPr>
              <a:t>décisionnel</a:t>
            </a:r>
            <a:r>
              <a:rPr lang="en-US" sz="1000" b="1" dirty="0">
                <a:solidFill>
                  <a:schemeClr val="dk1"/>
                </a:solidFill>
              </a:rPr>
              <a:t> – </a:t>
            </a:r>
            <a:r>
              <a:rPr lang="en-US" sz="1000" dirty="0" err="1">
                <a:solidFill>
                  <a:schemeClr val="dk1"/>
                </a:solidFill>
              </a:rPr>
              <a:t>cela</a:t>
            </a:r>
            <a:r>
              <a:rPr lang="en-US" sz="1000" dirty="0">
                <a:solidFill>
                  <a:schemeClr val="dk1"/>
                </a:solidFill>
              </a:rPr>
              <a:t> </a:t>
            </a:r>
            <a:r>
              <a:rPr lang="en-US" sz="1000" dirty="0" err="1">
                <a:solidFill>
                  <a:schemeClr val="dk1"/>
                </a:solidFill>
              </a:rPr>
              <a:t>détermine</a:t>
            </a:r>
            <a:r>
              <a:rPr lang="en-US" sz="1000" dirty="0">
                <a:solidFill>
                  <a:schemeClr val="dk1"/>
                </a:solidFill>
              </a:rPr>
              <a:t> la </a:t>
            </a:r>
            <a:r>
              <a:rPr lang="en-US" sz="1000" dirty="0" err="1">
                <a:solidFill>
                  <a:schemeClr val="dk1"/>
                </a:solidFill>
              </a:rPr>
              <a:t>portée</a:t>
            </a:r>
            <a:r>
              <a:rPr lang="en-US" sz="1000" dirty="0">
                <a:solidFill>
                  <a:schemeClr val="dk1"/>
                </a:solidFill>
              </a:rPr>
              <a:t> de </a:t>
            </a:r>
            <a:r>
              <a:rPr lang="en-US" sz="1000" dirty="0" err="1">
                <a:solidFill>
                  <a:schemeClr val="dk1"/>
                </a:solidFill>
              </a:rPr>
              <a:t>l'évaluation</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endParaRPr sz="1000" dirty="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dirty="0" err="1">
                <a:solidFill>
                  <a:schemeClr val="dk1"/>
                </a:solidFill>
              </a:rPr>
              <a:t>Évaluer</a:t>
            </a:r>
            <a:r>
              <a:rPr lang="en-US" sz="1000" b="1" dirty="0">
                <a:solidFill>
                  <a:schemeClr val="dk1"/>
                </a:solidFill>
              </a:rPr>
              <a:t> les dangers : </a:t>
            </a:r>
            <a:r>
              <a:rPr lang="en-US" sz="1000" dirty="0">
                <a:solidFill>
                  <a:schemeClr val="dk1"/>
                </a:solidFill>
              </a:rPr>
              <a:t>identifier la </a:t>
            </a:r>
            <a:r>
              <a:rPr lang="en-US" sz="1000" dirty="0" err="1">
                <a:solidFill>
                  <a:schemeClr val="dk1"/>
                </a:solidFill>
              </a:rPr>
              <a:t>probabilité</a:t>
            </a:r>
            <a:r>
              <a:rPr lang="en-US" sz="1000" dirty="0">
                <a:solidFill>
                  <a:schemeClr val="dk1"/>
                </a:solidFill>
              </a:rPr>
              <a:t>, </a:t>
            </a:r>
            <a:r>
              <a:rPr lang="en-US" sz="1000" dirty="0" err="1">
                <a:solidFill>
                  <a:schemeClr val="dk1"/>
                </a:solidFill>
              </a:rPr>
              <a:t>l'intensité</a:t>
            </a:r>
            <a:r>
              <a:rPr lang="en-US" sz="1000" dirty="0">
                <a:solidFill>
                  <a:schemeClr val="dk1"/>
                </a:solidFill>
              </a:rPr>
              <a:t> et </a:t>
            </a:r>
            <a:r>
              <a:rPr lang="en-US" sz="1000" dirty="0" err="1">
                <a:solidFill>
                  <a:schemeClr val="dk1"/>
                </a:solidFill>
              </a:rPr>
              <a:t>l'échelle</a:t>
            </a:r>
            <a:r>
              <a:rPr lang="en-US" sz="1000" dirty="0">
                <a:solidFill>
                  <a:schemeClr val="dk1"/>
                </a:solidFill>
              </a:rPr>
              <a:t> </a:t>
            </a:r>
            <a:r>
              <a:rPr lang="en-US" sz="1000" dirty="0" err="1">
                <a:solidFill>
                  <a:schemeClr val="dk1"/>
                </a:solidFill>
              </a:rPr>
              <a:t>temporelle</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actuels</a:t>
            </a:r>
            <a:r>
              <a:rPr lang="en-US" sz="1000" dirty="0">
                <a:solidFill>
                  <a:schemeClr val="dk1"/>
                </a:solidFill>
              </a:rPr>
              <a:t> et </a:t>
            </a:r>
            <a:r>
              <a:rPr lang="en-US" sz="1000" dirty="0" err="1">
                <a:solidFill>
                  <a:schemeClr val="dk1"/>
                </a:solidFill>
              </a:rPr>
              <a:t>futurs</a:t>
            </a:r>
            <a:r>
              <a:rPr lang="en-US" sz="1000" dirty="0">
                <a:solidFill>
                  <a:schemeClr val="dk1"/>
                </a:solidFill>
              </a:rPr>
              <a:t> dans </a:t>
            </a:r>
            <a:r>
              <a:rPr lang="en-US" sz="1000" dirty="0" err="1">
                <a:solidFill>
                  <a:schemeClr val="dk1"/>
                </a:solidFill>
              </a:rPr>
              <a:t>une</a:t>
            </a:r>
            <a:r>
              <a:rPr lang="en-US" sz="1000" dirty="0">
                <a:solidFill>
                  <a:schemeClr val="dk1"/>
                </a:solidFill>
              </a:rPr>
              <a:t> </a:t>
            </a:r>
            <a:r>
              <a:rPr lang="en-US" sz="1000" dirty="0" err="1">
                <a:solidFill>
                  <a:schemeClr val="dk1"/>
                </a:solidFill>
              </a:rPr>
              <a:t>ville</a:t>
            </a:r>
            <a:r>
              <a:rPr lang="en-US" sz="1000" dirty="0">
                <a:solidFill>
                  <a:schemeClr val="dk1"/>
                </a:solidFill>
              </a:rPr>
              <a:t>.</a:t>
            </a:r>
            <a:endParaRPr sz="1000" dirty="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dirty="0" err="1">
                <a:solidFill>
                  <a:schemeClr val="dk1"/>
                </a:solidFill>
              </a:rPr>
              <a:t>Évaluer</a:t>
            </a:r>
            <a:r>
              <a:rPr lang="en-US" sz="1000" b="1" dirty="0">
                <a:solidFill>
                  <a:schemeClr val="dk1"/>
                </a:solidFill>
              </a:rPr>
              <a:t> </a:t>
            </a:r>
            <a:r>
              <a:rPr lang="en-US" sz="1000" b="1" dirty="0" err="1">
                <a:solidFill>
                  <a:schemeClr val="dk1"/>
                </a:solidFill>
              </a:rPr>
              <a:t>l'impact</a:t>
            </a:r>
            <a:r>
              <a:rPr lang="en-US" sz="1000" b="1" dirty="0">
                <a:solidFill>
                  <a:schemeClr val="dk1"/>
                </a:solidFill>
              </a:rPr>
              <a:t> </a:t>
            </a:r>
            <a:r>
              <a:rPr lang="en-US" sz="1000" dirty="0">
                <a:solidFill>
                  <a:schemeClr val="dk1"/>
                </a:solidFill>
              </a:rPr>
              <a:t>(menaces et </a:t>
            </a:r>
            <a:r>
              <a:rPr lang="en-US" sz="1000" dirty="0" err="1">
                <a:solidFill>
                  <a:schemeClr val="dk1"/>
                </a:solidFill>
              </a:rPr>
              <a:t>opportunités</a:t>
            </a:r>
            <a:r>
              <a:rPr lang="en-US" sz="1000" dirty="0">
                <a:solidFill>
                  <a:schemeClr val="dk1"/>
                </a:solidFill>
              </a:rPr>
              <a:t>) : </a:t>
            </a:r>
            <a:r>
              <a:rPr lang="en-US" sz="1000" dirty="0" err="1">
                <a:solidFill>
                  <a:schemeClr val="dk1"/>
                </a:solidFill>
              </a:rPr>
              <a:t>décrire</a:t>
            </a:r>
            <a:r>
              <a:rPr lang="en-US" sz="1000" dirty="0">
                <a:solidFill>
                  <a:schemeClr val="dk1"/>
                </a:solidFill>
              </a:rPr>
              <a:t> les impacts </a:t>
            </a:r>
            <a:r>
              <a:rPr lang="en-US" sz="1000" dirty="0" err="1">
                <a:solidFill>
                  <a:schemeClr val="dk1"/>
                </a:solidFill>
              </a:rPr>
              <a:t>potentiels</a:t>
            </a:r>
            <a:r>
              <a:rPr lang="en-US" sz="1000" dirty="0">
                <a:solidFill>
                  <a:schemeClr val="dk1"/>
                </a:solidFill>
              </a:rPr>
              <a:t> de </a:t>
            </a:r>
            <a:r>
              <a:rPr lang="en-US" sz="1000" dirty="0" err="1">
                <a:solidFill>
                  <a:schemeClr val="dk1"/>
                </a:solidFill>
              </a:rPr>
              <a:t>ces</a:t>
            </a:r>
            <a:r>
              <a:rPr lang="en-US" sz="1000" dirty="0">
                <a:solidFill>
                  <a:schemeClr val="dk1"/>
                </a:solidFill>
              </a:rPr>
              <a:t> </a:t>
            </a:r>
            <a:r>
              <a:rPr lang="en-US" sz="1000" dirty="0" err="1">
                <a:solidFill>
                  <a:schemeClr val="dk1"/>
                </a:solidFill>
              </a:rPr>
              <a:t>risques</a:t>
            </a:r>
            <a:r>
              <a:rPr lang="en-US" sz="1000" dirty="0">
                <a:solidFill>
                  <a:schemeClr val="dk1"/>
                </a:solidFill>
              </a:rPr>
              <a:t> sur les </a:t>
            </a:r>
            <a:r>
              <a:rPr lang="en-US" sz="1000" dirty="0" err="1">
                <a:solidFill>
                  <a:schemeClr val="dk1"/>
                </a:solidFill>
              </a:rPr>
              <a:t>personnes</a:t>
            </a:r>
            <a:r>
              <a:rPr lang="en-US" sz="1000" dirty="0">
                <a:solidFill>
                  <a:schemeClr val="dk1"/>
                </a:solidFill>
              </a:rPr>
              <a:t>, les </a:t>
            </a:r>
            <a:r>
              <a:rPr lang="en-US" sz="1000" dirty="0" err="1">
                <a:solidFill>
                  <a:schemeClr val="dk1"/>
                </a:solidFill>
              </a:rPr>
              <a:t>biens</a:t>
            </a:r>
            <a:r>
              <a:rPr lang="en-US" sz="1000" dirty="0">
                <a:solidFill>
                  <a:schemeClr val="dk1"/>
                </a:solidFill>
              </a:rPr>
              <a:t>, les services et </a:t>
            </a:r>
            <a:r>
              <a:rPr lang="en-US" sz="1000" dirty="0" err="1">
                <a:solidFill>
                  <a:schemeClr val="dk1"/>
                </a:solidFill>
              </a:rPr>
              <a:t>l'environnement</a:t>
            </a:r>
            <a:r>
              <a:rPr lang="en-US" sz="1000" dirty="0">
                <a:solidFill>
                  <a:schemeClr val="dk1"/>
                </a:solidFill>
              </a:rPr>
              <a:t>. Cela </a:t>
            </a:r>
            <a:r>
              <a:rPr lang="en-US" sz="1000" dirty="0" err="1">
                <a:solidFill>
                  <a:schemeClr val="dk1"/>
                </a:solidFill>
              </a:rPr>
              <a:t>comprend</a:t>
            </a:r>
            <a:r>
              <a:rPr lang="en-US" sz="1000" dirty="0">
                <a:solidFill>
                  <a:schemeClr val="dk1"/>
                </a:solidFill>
              </a:rPr>
              <a:t> </a:t>
            </a:r>
            <a:r>
              <a:rPr lang="en-US" sz="1000" dirty="0" err="1">
                <a:solidFill>
                  <a:schemeClr val="dk1"/>
                </a:solidFill>
              </a:rPr>
              <a:t>l'analyse</a:t>
            </a:r>
            <a:r>
              <a:rPr lang="en-US" sz="1000" dirty="0">
                <a:solidFill>
                  <a:schemeClr val="dk1"/>
                </a:solidFill>
              </a:rPr>
              <a:t> de </a:t>
            </a:r>
            <a:r>
              <a:rPr lang="en-US" sz="1000" dirty="0" err="1">
                <a:solidFill>
                  <a:schemeClr val="dk1"/>
                </a:solidFill>
              </a:rPr>
              <a:t>l'exposition</a:t>
            </a:r>
            <a:r>
              <a:rPr lang="en-US" sz="1000" dirty="0">
                <a:solidFill>
                  <a:schemeClr val="dk1"/>
                </a:solidFill>
              </a:rPr>
              <a:t>, de la </a:t>
            </a:r>
            <a:r>
              <a:rPr lang="en-US" sz="1000" dirty="0" err="1">
                <a:solidFill>
                  <a:schemeClr val="dk1"/>
                </a:solidFill>
              </a:rPr>
              <a:t>sensibilité</a:t>
            </a:r>
            <a:r>
              <a:rPr lang="en-US" sz="1000" dirty="0">
                <a:solidFill>
                  <a:schemeClr val="dk1"/>
                </a:solidFill>
              </a:rPr>
              <a:t> et de la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a:t>
            </a:r>
            <a:endParaRPr sz="1000" dirty="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dirty="0">
                <a:solidFill>
                  <a:schemeClr val="dk1"/>
                </a:solidFill>
              </a:rPr>
              <a:t>Identifier et </a:t>
            </a:r>
            <a:r>
              <a:rPr lang="en-US" sz="1000" b="1" dirty="0" err="1">
                <a:solidFill>
                  <a:schemeClr val="dk1"/>
                </a:solidFill>
              </a:rPr>
              <a:t>évaluer</a:t>
            </a:r>
            <a:r>
              <a:rPr lang="en-US" sz="1000" b="1" dirty="0">
                <a:solidFill>
                  <a:schemeClr val="dk1"/>
                </a:solidFill>
              </a:rPr>
              <a:t> les </a:t>
            </a:r>
            <a:r>
              <a:rPr lang="en-US" sz="1000" b="1" dirty="0" err="1">
                <a:solidFill>
                  <a:schemeClr val="dk1"/>
                </a:solidFill>
              </a:rPr>
              <a:t>risques</a:t>
            </a:r>
            <a:r>
              <a:rPr lang="en-US" sz="1000" b="1" dirty="0">
                <a:solidFill>
                  <a:schemeClr val="dk1"/>
                </a:solidFill>
              </a:rPr>
              <a:t> </a:t>
            </a:r>
            <a:r>
              <a:rPr lang="en-US" sz="1000" dirty="0">
                <a:solidFill>
                  <a:schemeClr val="dk1"/>
                </a:solidFill>
              </a:rPr>
              <a:t>: </a:t>
            </a:r>
            <a:r>
              <a:rPr lang="en-US" sz="1000" dirty="0" err="1">
                <a:solidFill>
                  <a:schemeClr val="dk1"/>
                </a:solidFill>
              </a:rPr>
              <a:t>déterminer</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fonction</a:t>
            </a:r>
            <a:r>
              <a:rPr lang="en-US" sz="1000" dirty="0">
                <a:solidFill>
                  <a:schemeClr val="dk1"/>
                </a:solidFill>
              </a:rPr>
              <a:t> de la </a:t>
            </a:r>
            <a:r>
              <a:rPr lang="en-US" sz="1000" dirty="0" err="1">
                <a:solidFill>
                  <a:schemeClr val="dk1"/>
                </a:solidFill>
              </a:rPr>
              <a:t>probabilité</a:t>
            </a:r>
            <a:r>
              <a:rPr lang="en-US" sz="1000" dirty="0">
                <a:solidFill>
                  <a:schemeClr val="dk1"/>
                </a:solidFill>
              </a:rPr>
              <a:t> </a:t>
            </a:r>
            <a:r>
              <a:rPr lang="en-US" sz="1000" dirty="0" err="1">
                <a:solidFill>
                  <a:schemeClr val="dk1"/>
                </a:solidFill>
              </a:rPr>
              <a:t>qu'un</a:t>
            </a:r>
            <a:r>
              <a:rPr lang="en-US" sz="1000" dirty="0">
                <a:solidFill>
                  <a:schemeClr val="dk1"/>
                </a:solidFill>
              </a:rPr>
              <a:t> danger se </a:t>
            </a:r>
            <a:r>
              <a:rPr lang="en-US" sz="1000" dirty="0" err="1">
                <a:solidFill>
                  <a:schemeClr val="dk1"/>
                </a:solidFill>
              </a:rPr>
              <a:t>produise</a:t>
            </a:r>
            <a:r>
              <a:rPr lang="en-US" sz="1000" dirty="0">
                <a:solidFill>
                  <a:schemeClr val="dk1"/>
                </a:solidFill>
              </a:rPr>
              <a:t> et des </a:t>
            </a:r>
            <a:r>
              <a:rPr lang="en-US" sz="1000" dirty="0" err="1">
                <a:solidFill>
                  <a:schemeClr val="dk1"/>
                </a:solidFill>
              </a:rPr>
              <a:t>conséquences</a:t>
            </a:r>
            <a:r>
              <a:rPr lang="en-US" sz="1000" dirty="0">
                <a:solidFill>
                  <a:schemeClr val="dk1"/>
                </a:solidFill>
              </a:rPr>
              <a:t> des impacts </a:t>
            </a:r>
            <a:r>
              <a:rPr lang="en-US" sz="1000" dirty="0" err="1">
                <a:solidFill>
                  <a:schemeClr val="dk1"/>
                </a:solidFill>
              </a:rPr>
              <a:t>identifiés</a:t>
            </a:r>
            <a:r>
              <a:rPr lang="en-US" sz="1000" dirty="0">
                <a:solidFill>
                  <a:schemeClr val="dk1"/>
                </a:solidFill>
              </a:rPr>
              <a:t>. Cela </a:t>
            </a:r>
            <a:r>
              <a:rPr lang="en-US" sz="1000" dirty="0" err="1">
                <a:solidFill>
                  <a:schemeClr val="dk1"/>
                </a:solidFill>
              </a:rPr>
              <a:t>implique</a:t>
            </a:r>
            <a:r>
              <a:rPr lang="en-US" sz="1000" dirty="0">
                <a:solidFill>
                  <a:schemeClr val="dk1"/>
                </a:solidFill>
              </a:rPr>
              <a:t> de « </a:t>
            </a:r>
            <a:r>
              <a:rPr lang="en-US" sz="1000" dirty="0" err="1">
                <a:solidFill>
                  <a:schemeClr val="dk1"/>
                </a:solidFill>
              </a:rPr>
              <a:t>superposer</a:t>
            </a:r>
            <a:r>
              <a:rPr lang="en-US" sz="1000" dirty="0">
                <a:solidFill>
                  <a:schemeClr val="dk1"/>
                </a:solidFill>
              </a:rPr>
              <a:t> » des </a:t>
            </a:r>
            <a:r>
              <a:rPr lang="en-US" sz="1000" dirty="0" err="1">
                <a:solidFill>
                  <a:schemeClr val="dk1"/>
                </a:solidFill>
              </a:rPr>
              <a:t>scénarios</a:t>
            </a:r>
            <a:r>
              <a:rPr lang="en-US" sz="1000" dirty="0">
                <a:solidFill>
                  <a:schemeClr val="dk1"/>
                </a:solidFill>
              </a:rPr>
              <a:t> </a:t>
            </a:r>
            <a:r>
              <a:rPr lang="en-US" sz="1000" dirty="0" err="1">
                <a:solidFill>
                  <a:schemeClr val="dk1"/>
                </a:solidFill>
              </a:rPr>
              <a:t>climatiques</a:t>
            </a:r>
            <a:r>
              <a:rPr lang="en-US" sz="1000" dirty="0">
                <a:solidFill>
                  <a:schemeClr val="dk1"/>
                </a:solidFill>
              </a:rPr>
              <a:t> aux </a:t>
            </a:r>
            <a:r>
              <a:rPr lang="en-US" sz="1000" dirty="0" err="1">
                <a:solidFill>
                  <a:schemeClr val="dk1"/>
                </a:solidFill>
              </a:rPr>
              <a:t>résultats</a:t>
            </a:r>
            <a:r>
              <a:rPr lang="en-US" sz="1000" dirty="0">
                <a:solidFill>
                  <a:schemeClr val="dk1"/>
                </a:solidFill>
              </a:rPr>
              <a:t> des deux étapes </a:t>
            </a:r>
            <a:r>
              <a:rPr lang="en-US" sz="1000" dirty="0" err="1">
                <a:solidFill>
                  <a:schemeClr val="dk1"/>
                </a:solidFill>
              </a:rPr>
              <a:t>précédentes</a:t>
            </a:r>
            <a:r>
              <a:rPr lang="en-US" sz="1000" dirty="0">
                <a:solidFill>
                  <a:schemeClr val="dk1"/>
                </a:solidFill>
              </a:rPr>
              <a:t>. Cela </a:t>
            </a:r>
            <a:r>
              <a:rPr lang="en-US" sz="1000" dirty="0" err="1">
                <a:solidFill>
                  <a:schemeClr val="dk1"/>
                </a:solidFill>
              </a:rPr>
              <a:t>peut</a:t>
            </a:r>
            <a:r>
              <a:rPr lang="en-US" sz="1000" dirty="0">
                <a:solidFill>
                  <a:schemeClr val="dk1"/>
                </a:solidFill>
              </a:rPr>
              <a:t> </a:t>
            </a:r>
            <a:r>
              <a:rPr lang="en-US" sz="1000" dirty="0" err="1">
                <a:solidFill>
                  <a:schemeClr val="dk1"/>
                </a:solidFill>
              </a:rPr>
              <a:t>impliquer</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évaluation</a:t>
            </a:r>
            <a:r>
              <a:rPr lang="en-US" sz="1000" dirty="0">
                <a:solidFill>
                  <a:schemeClr val="dk1"/>
                </a:solidFill>
              </a:rPr>
              <a:t> qualitative et/</a:t>
            </a:r>
            <a:r>
              <a:rPr lang="en-US" sz="1000" dirty="0" err="1">
                <a:solidFill>
                  <a:schemeClr val="dk1"/>
                </a:solidFill>
              </a:rPr>
              <a:t>ou</a:t>
            </a:r>
            <a:r>
              <a:rPr lang="en-US" sz="1000" dirty="0">
                <a:solidFill>
                  <a:schemeClr val="dk1"/>
                </a:solidFill>
              </a:rPr>
              <a:t> quantitative. </a:t>
            </a:r>
            <a:endParaRPr sz="1000" dirty="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dirty="0">
                <a:solidFill>
                  <a:schemeClr val="dk1"/>
                </a:solidFill>
              </a:rPr>
              <a:t>Identifier les </a:t>
            </a:r>
            <a:r>
              <a:rPr lang="en-US" sz="1000" b="1" dirty="0" err="1">
                <a:solidFill>
                  <a:schemeClr val="dk1"/>
                </a:solidFill>
              </a:rPr>
              <a:t>mesures</a:t>
            </a:r>
            <a:r>
              <a:rPr lang="en-US" sz="1000" b="1" dirty="0">
                <a:solidFill>
                  <a:schemeClr val="dk1"/>
                </a:solidFill>
              </a:rPr>
              <a:t> </a:t>
            </a:r>
            <a:r>
              <a:rPr lang="en-US" sz="1000" b="1" dirty="0" err="1">
                <a:solidFill>
                  <a:schemeClr val="dk1"/>
                </a:solidFill>
              </a:rPr>
              <a:t>d'adaptation</a:t>
            </a:r>
            <a:r>
              <a:rPr lang="en-US" sz="1000" b="1" dirty="0">
                <a:solidFill>
                  <a:schemeClr val="dk1"/>
                </a:solidFill>
              </a:rPr>
              <a:t>/de </a:t>
            </a:r>
            <a:r>
              <a:rPr lang="en-US" sz="1000" b="1" dirty="0" err="1">
                <a:solidFill>
                  <a:schemeClr val="dk1"/>
                </a:solidFill>
              </a:rPr>
              <a:t>renforcement</a:t>
            </a:r>
            <a:r>
              <a:rPr lang="en-US" sz="1000" b="1" dirty="0">
                <a:solidFill>
                  <a:schemeClr val="dk1"/>
                </a:solidFill>
              </a:rPr>
              <a:t> de la </a:t>
            </a:r>
            <a:r>
              <a:rPr lang="en-US" sz="1000" b="1" dirty="0" err="1">
                <a:solidFill>
                  <a:schemeClr val="dk1"/>
                </a:solidFill>
              </a:rPr>
              <a:t>résilience</a:t>
            </a:r>
            <a:endParaRPr sz="1000" dirty="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dirty="0" err="1">
                <a:solidFill>
                  <a:schemeClr val="dk1"/>
                </a:solidFill>
              </a:rPr>
              <a:t>Évaluer</a:t>
            </a:r>
            <a:r>
              <a:rPr lang="en-US" sz="1000" b="1" dirty="0">
                <a:solidFill>
                  <a:schemeClr val="dk1"/>
                </a:solidFill>
              </a:rPr>
              <a:t> </a:t>
            </a:r>
            <a:r>
              <a:rPr lang="en-US" sz="1000" b="1" dirty="0" err="1">
                <a:solidFill>
                  <a:schemeClr val="dk1"/>
                </a:solidFill>
              </a:rPr>
              <a:t>ou</a:t>
            </a:r>
            <a:r>
              <a:rPr lang="en-US" sz="1000" b="1" dirty="0">
                <a:solidFill>
                  <a:schemeClr val="dk1"/>
                </a:solidFill>
              </a:rPr>
              <a:t> </a:t>
            </a:r>
            <a:r>
              <a:rPr lang="en-US" sz="1000" b="1" dirty="0" err="1">
                <a:solidFill>
                  <a:schemeClr val="dk1"/>
                </a:solidFill>
              </a:rPr>
              <a:t>hiérarchiser</a:t>
            </a:r>
            <a:r>
              <a:rPr lang="en-US" sz="1000" b="1" dirty="0">
                <a:solidFill>
                  <a:schemeClr val="dk1"/>
                </a:solidFill>
              </a:rPr>
              <a:t> les </a:t>
            </a:r>
            <a:r>
              <a:rPr lang="en-US" sz="1000" b="1" dirty="0" err="1">
                <a:solidFill>
                  <a:schemeClr val="dk1"/>
                </a:solidFill>
              </a:rPr>
              <a:t>mesures</a:t>
            </a:r>
            <a:r>
              <a:rPr lang="en-US" sz="1000" b="1" dirty="0">
                <a:solidFill>
                  <a:schemeClr val="dk1"/>
                </a:solidFill>
              </a:rPr>
              <a:t> </a:t>
            </a:r>
            <a:r>
              <a:rPr lang="en-US" sz="1000" b="1" dirty="0" err="1">
                <a:solidFill>
                  <a:schemeClr val="dk1"/>
                </a:solidFill>
              </a:rPr>
              <a:t>d'adaptation</a:t>
            </a:r>
            <a:r>
              <a:rPr lang="en-US" sz="1000" b="1" dirty="0">
                <a:solidFill>
                  <a:schemeClr val="dk1"/>
                </a:solidFill>
              </a:rPr>
              <a:t>/de </a:t>
            </a:r>
            <a:r>
              <a:rPr lang="en-US" sz="1000" b="1" dirty="0" err="1">
                <a:solidFill>
                  <a:schemeClr val="dk1"/>
                </a:solidFill>
              </a:rPr>
              <a:t>renforcement</a:t>
            </a:r>
            <a:r>
              <a:rPr lang="en-US" sz="1000" b="1" dirty="0">
                <a:solidFill>
                  <a:schemeClr val="dk1"/>
                </a:solidFill>
              </a:rPr>
              <a:t> de la </a:t>
            </a:r>
            <a:r>
              <a:rPr lang="en-US" sz="1000" b="1" dirty="0" err="1">
                <a:solidFill>
                  <a:schemeClr val="dk1"/>
                </a:solidFill>
              </a:rPr>
              <a:t>résilience</a:t>
            </a:r>
            <a:r>
              <a:rPr lang="en-US" sz="1000" b="1" dirty="0">
                <a:solidFill>
                  <a:schemeClr val="dk1"/>
                </a:solidFill>
              </a:rPr>
              <a:t> </a:t>
            </a:r>
            <a:r>
              <a:rPr lang="en-US" sz="1000" dirty="0">
                <a:solidFill>
                  <a:schemeClr val="dk1"/>
                </a:solidFill>
              </a:rPr>
              <a:t>(non couvertes dans </a:t>
            </a:r>
            <a:r>
              <a:rPr lang="en-US" sz="1000" dirty="0" err="1">
                <a:solidFill>
                  <a:schemeClr val="dk1"/>
                </a:solidFill>
              </a:rPr>
              <a:t>ce</a:t>
            </a:r>
            <a:r>
              <a:rPr lang="en-US" sz="1000" dirty="0">
                <a:solidFill>
                  <a:schemeClr val="dk1"/>
                </a:solidFill>
              </a:rPr>
              <a:t> </a:t>
            </a:r>
            <a:r>
              <a:rPr lang="en-US" sz="1000" dirty="0" err="1">
                <a:solidFill>
                  <a:schemeClr val="dk1"/>
                </a:solidFill>
              </a:rPr>
              <a:t>cours</a:t>
            </a:r>
            <a:r>
              <a:rPr lang="en-US" sz="1000" dirty="0">
                <a:solidFill>
                  <a:schemeClr val="dk1"/>
                </a:solidFill>
              </a:rPr>
              <a:t>)</a:t>
            </a:r>
            <a:endParaRPr sz="1000" b="1" dirty="0">
              <a:solidFill>
                <a:schemeClr val="dk1"/>
              </a:solidFill>
            </a:endParaRPr>
          </a:p>
          <a:p>
            <a:pPr marL="342900" lvl="0" indent="-266700" algn="l" rtl="0">
              <a:lnSpc>
                <a:spcPct val="100000"/>
              </a:lnSpc>
              <a:spcBef>
                <a:spcPts val="0"/>
              </a:spcBef>
              <a:spcAft>
                <a:spcPts val="0"/>
              </a:spcAft>
              <a:buClr>
                <a:schemeClr val="dk1"/>
              </a:buClr>
              <a:buSzPts val="1200"/>
              <a:buFont typeface="Calibri"/>
              <a:buNone/>
            </a:pPr>
            <a:endParaRPr sz="1000" b="1" dirty="0">
              <a:solidFill>
                <a:schemeClr val="dk1"/>
              </a:solidFill>
            </a:endParaRPr>
          </a:p>
          <a:p>
            <a:pPr marL="0" lvl="0" indent="0" algn="l" rtl="0">
              <a:lnSpc>
                <a:spcPct val="100000"/>
              </a:lnSpc>
              <a:spcBef>
                <a:spcPts val="0"/>
              </a:spcBef>
              <a:spcAft>
                <a:spcPts val="0"/>
              </a:spcAft>
              <a:buClr>
                <a:schemeClr val="dk1"/>
              </a:buClr>
              <a:buSzPts val="1200"/>
              <a:buFont typeface="Calibri"/>
              <a:buNone/>
            </a:pPr>
            <a:r>
              <a:rPr lang="en-US" sz="1000" dirty="0">
                <a:solidFill>
                  <a:schemeClr val="dk1"/>
                </a:solidFill>
              </a:rPr>
              <a:t>À la suite </a:t>
            </a:r>
            <a:r>
              <a:rPr lang="en-US" sz="1000" dirty="0" err="1">
                <a:solidFill>
                  <a:schemeClr val="dk1"/>
                </a:solidFill>
              </a:rPr>
              <a:t>d'une</a:t>
            </a:r>
            <a:r>
              <a:rPr lang="en-US" sz="1000" dirty="0">
                <a:solidFill>
                  <a:schemeClr val="dk1"/>
                </a:solidFill>
              </a:rPr>
              <a:t> ERC, la </a:t>
            </a:r>
            <a:r>
              <a:rPr lang="en-US" sz="1000" dirty="0" err="1">
                <a:solidFill>
                  <a:schemeClr val="dk1"/>
                </a:solidFill>
              </a:rPr>
              <a:t>ville</a:t>
            </a:r>
            <a:r>
              <a:rPr lang="en-US" sz="1000" dirty="0">
                <a:solidFill>
                  <a:schemeClr val="dk1"/>
                </a:solidFill>
              </a:rPr>
              <a:t> </a:t>
            </a:r>
            <a:r>
              <a:rPr lang="en-US" sz="1000" dirty="0" err="1">
                <a:solidFill>
                  <a:schemeClr val="dk1"/>
                </a:solidFill>
              </a:rPr>
              <a:t>déciderait</a:t>
            </a:r>
            <a:r>
              <a:rPr lang="en-US" sz="1000" dirty="0">
                <a:solidFill>
                  <a:schemeClr val="dk1"/>
                </a:solidFill>
              </a:rPr>
              <a:t> des </a:t>
            </a:r>
            <a:r>
              <a:rPr lang="en-US" sz="1000" dirty="0" err="1">
                <a:solidFill>
                  <a:schemeClr val="dk1"/>
                </a:solidFill>
              </a:rPr>
              <a:t>mesures</a:t>
            </a:r>
            <a:r>
              <a:rPr lang="en-US" sz="1000" dirty="0">
                <a:solidFill>
                  <a:schemeClr val="dk1"/>
                </a:solidFill>
              </a:rPr>
              <a:t> </a:t>
            </a:r>
            <a:r>
              <a:rPr lang="en-US" sz="1000" dirty="0" err="1">
                <a:solidFill>
                  <a:schemeClr val="dk1"/>
                </a:solidFill>
              </a:rPr>
              <a:t>prioritaires</a:t>
            </a:r>
            <a:r>
              <a:rPr lang="en-US" sz="1000" dirty="0">
                <a:solidFill>
                  <a:schemeClr val="dk1"/>
                </a:solidFill>
              </a:rPr>
              <a:t> à </a:t>
            </a:r>
            <a:r>
              <a:rPr lang="en-US" sz="1000" dirty="0" err="1">
                <a:solidFill>
                  <a:schemeClr val="dk1"/>
                </a:solidFill>
              </a:rPr>
              <a:t>mettre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a:t>
            </a:r>
            <a:r>
              <a:rPr lang="en-US" sz="1000" dirty="0" err="1">
                <a:solidFill>
                  <a:schemeClr val="dk1"/>
                </a:solidFill>
              </a:rPr>
              <a:t>allouerait</a:t>
            </a:r>
            <a:r>
              <a:rPr lang="en-US" sz="1000" dirty="0">
                <a:solidFill>
                  <a:schemeClr val="dk1"/>
                </a:solidFill>
              </a:rPr>
              <a:t> des fonds à </a:t>
            </a:r>
            <a:r>
              <a:rPr lang="en-US" sz="1000" dirty="0" err="1">
                <a:solidFill>
                  <a:schemeClr val="dk1"/>
                </a:solidFill>
              </a:rPr>
              <a:t>ces</a:t>
            </a:r>
            <a:r>
              <a:rPr lang="en-US" sz="1000" dirty="0">
                <a:solidFill>
                  <a:schemeClr val="dk1"/>
                </a:solidFill>
              </a:rPr>
              <a:t> initiatives, les </a:t>
            </a:r>
            <a:r>
              <a:rPr lang="en-US" sz="1000" dirty="0" err="1">
                <a:solidFill>
                  <a:schemeClr val="dk1"/>
                </a:solidFill>
              </a:rPr>
              <a:t>mettrait</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et </a:t>
            </a:r>
            <a:r>
              <a:rPr lang="en-US" sz="1000" dirty="0" err="1">
                <a:solidFill>
                  <a:schemeClr val="dk1"/>
                </a:solidFill>
              </a:rPr>
              <a:t>en</a:t>
            </a:r>
            <a:r>
              <a:rPr lang="en-US" sz="1000" dirty="0">
                <a:solidFill>
                  <a:schemeClr val="dk1"/>
                </a:solidFill>
              </a:rPr>
              <a:t> </a:t>
            </a:r>
            <a:r>
              <a:rPr lang="en-US" sz="1000" dirty="0" err="1">
                <a:solidFill>
                  <a:schemeClr val="dk1"/>
                </a:solidFill>
              </a:rPr>
              <a:t>surveillerait</a:t>
            </a:r>
            <a:r>
              <a:rPr lang="en-US" sz="1000" dirty="0">
                <a:solidFill>
                  <a:schemeClr val="dk1"/>
                </a:solidFill>
              </a:rPr>
              <a:t> les </a:t>
            </a:r>
            <a:r>
              <a:rPr lang="en-US" sz="1000" dirty="0" err="1">
                <a:solidFill>
                  <a:schemeClr val="dk1"/>
                </a:solidFill>
              </a:rPr>
              <a:t>résultats</a:t>
            </a:r>
            <a:r>
              <a:rPr lang="en-US" sz="1000" dirty="0">
                <a:solidFill>
                  <a:schemeClr val="dk1"/>
                </a:solidFill>
              </a:rPr>
              <a:t> au fil du temps. La mise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et le </a:t>
            </a:r>
            <a:r>
              <a:rPr lang="en-US" sz="1000" dirty="0" err="1">
                <a:solidFill>
                  <a:schemeClr val="dk1"/>
                </a:solidFill>
              </a:rPr>
              <a:t>suivi</a:t>
            </a:r>
            <a:r>
              <a:rPr lang="en-US" sz="1000" dirty="0">
                <a:solidFill>
                  <a:schemeClr val="dk1"/>
                </a:solidFill>
              </a:rPr>
              <a:t> </a:t>
            </a:r>
            <a:r>
              <a:rPr lang="en-US" sz="1000" dirty="0" err="1">
                <a:solidFill>
                  <a:schemeClr val="dk1"/>
                </a:solidFill>
              </a:rPr>
              <a:t>devraient</a:t>
            </a:r>
            <a:r>
              <a:rPr lang="en-US" sz="1000" dirty="0">
                <a:solidFill>
                  <a:schemeClr val="dk1"/>
                </a:solidFill>
              </a:rPr>
              <a:t> </a:t>
            </a:r>
            <a:r>
              <a:rPr lang="en-US" sz="1000" dirty="0" err="1">
                <a:solidFill>
                  <a:schemeClr val="dk1"/>
                </a:solidFill>
              </a:rPr>
              <a:t>finalement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réintégrés</a:t>
            </a:r>
            <a:r>
              <a:rPr lang="en-US" sz="1000" dirty="0">
                <a:solidFill>
                  <a:schemeClr val="dk1"/>
                </a:solidFill>
              </a:rPr>
              <a:t> dans </a:t>
            </a:r>
            <a:r>
              <a:rPr lang="en-US" sz="1000" dirty="0" err="1">
                <a:solidFill>
                  <a:schemeClr val="dk1"/>
                </a:solidFill>
              </a:rPr>
              <a:t>l'évaluation</a:t>
            </a:r>
            <a:r>
              <a:rPr lang="en-US" sz="1000" dirty="0">
                <a:solidFill>
                  <a:schemeClr val="dk1"/>
                </a:solidFill>
              </a:rPr>
              <a:t> des </a:t>
            </a:r>
            <a:r>
              <a:rPr lang="en-US" sz="1000" dirty="0" err="1">
                <a:solidFill>
                  <a:schemeClr val="dk1"/>
                </a:solidFill>
              </a:rPr>
              <a:t>risques</a:t>
            </a:r>
            <a:r>
              <a:rPr lang="en-US" sz="1000" dirty="0">
                <a:solidFill>
                  <a:schemeClr val="dk1"/>
                </a:solidFill>
              </a:rPr>
              <a:t>. Les </a:t>
            </a:r>
            <a:r>
              <a:rPr lang="en-US" sz="1000" dirty="0" err="1">
                <a:solidFill>
                  <a:schemeClr val="dk1"/>
                </a:solidFill>
              </a:rPr>
              <a:t>évaluations</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devraient</a:t>
            </a:r>
            <a:r>
              <a:rPr lang="en-US" sz="1000" dirty="0">
                <a:solidFill>
                  <a:schemeClr val="dk1"/>
                </a:solidFill>
              </a:rPr>
              <a:t> </a:t>
            </a:r>
            <a:r>
              <a:rPr lang="en-US" sz="1000" dirty="0" err="1">
                <a:solidFill>
                  <a:schemeClr val="dk1"/>
                </a:solidFill>
              </a:rPr>
              <a:t>être</a:t>
            </a:r>
            <a:r>
              <a:rPr lang="en-US" sz="1000" dirty="0">
                <a:solidFill>
                  <a:schemeClr val="dk1"/>
                </a:solidFill>
              </a:rPr>
              <a:t> mises à jour au fil du temps, à </a:t>
            </a:r>
            <a:r>
              <a:rPr lang="en-US" sz="1000" dirty="0" err="1">
                <a:solidFill>
                  <a:schemeClr val="dk1"/>
                </a:solidFill>
              </a:rPr>
              <a:t>mesure</a:t>
            </a:r>
            <a:r>
              <a:rPr lang="en-US" sz="1000" dirty="0">
                <a:solidFill>
                  <a:schemeClr val="dk1"/>
                </a:solidFill>
              </a:rPr>
              <a:t> que de </a:t>
            </a:r>
            <a:r>
              <a:rPr lang="en-US" sz="1000" dirty="0" err="1">
                <a:solidFill>
                  <a:schemeClr val="dk1"/>
                </a:solidFill>
              </a:rPr>
              <a:t>nouvelles</a:t>
            </a:r>
            <a:r>
              <a:rPr lang="en-US" sz="1000" dirty="0">
                <a:solidFill>
                  <a:schemeClr val="dk1"/>
                </a:solidFill>
              </a:rPr>
              <a:t> </a:t>
            </a:r>
            <a:r>
              <a:rPr lang="en-US" sz="1000" dirty="0" err="1">
                <a:solidFill>
                  <a:schemeClr val="dk1"/>
                </a:solidFill>
              </a:rPr>
              <a:t>informations</a:t>
            </a:r>
            <a:r>
              <a:rPr lang="en-US" sz="1000" dirty="0">
                <a:solidFill>
                  <a:schemeClr val="dk1"/>
                </a:solidFill>
              </a:rPr>
              <a:t> </a:t>
            </a:r>
            <a:r>
              <a:rPr lang="en-US" sz="1000" dirty="0" err="1">
                <a:solidFill>
                  <a:schemeClr val="dk1"/>
                </a:solidFill>
              </a:rPr>
              <a:t>deviennent</a:t>
            </a:r>
            <a:r>
              <a:rPr lang="en-US" sz="1000" dirty="0">
                <a:solidFill>
                  <a:schemeClr val="dk1"/>
                </a:solidFill>
              </a:rPr>
              <a:t> </a:t>
            </a:r>
            <a:r>
              <a:rPr lang="en-US" sz="1000" dirty="0" err="1">
                <a:solidFill>
                  <a:schemeClr val="dk1"/>
                </a:solidFill>
              </a:rPr>
              <a:t>disponibles</a:t>
            </a:r>
            <a:r>
              <a:rPr lang="en-US" sz="1000" dirty="0">
                <a:solidFill>
                  <a:schemeClr val="dk1"/>
                </a:solidFill>
              </a:rPr>
              <a:t>.</a:t>
            </a:r>
            <a:endParaRPr sz="1000" dirty="0">
              <a:solidFill>
                <a:schemeClr val="dk1"/>
              </a:solidFill>
            </a:endParaRPr>
          </a:p>
        </p:txBody>
      </p:sp>
      <p:sp>
        <p:nvSpPr>
          <p:cNvPr id="716" name="Google Shape;716;p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0BA9A-F76C-E500-0FF7-59561A74A5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92D7B6-4EBE-6AB1-219B-5BD78721AB48}"/>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8CBD1BF8-2035-7507-F71D-0B2B6F274266}"/>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Notes du formateur :</a:t>
            </a:r>
            <a:endParaRPr lang="en-GB"/>
          </a:p>
          <a:p>
            <a:r>
              <a:rPr lang="en-GB"/>
              <a:t>Aperçu du contenu principal de cette présentation.</a:t>
            </a:r>
          </a:p>
        </p:txBody>
      </p:sp>
      <p:sp>
        <p:nvSpPr>
          <p:cNvPr id="4" name="Slide Number Placeholder 3">
            <a:extLst>
              <a:ext uri="{FF2B5EF4-FFF2-40B4-BE49-F238E27FC236}">
                <a16:creationId xmlns:a16="http://schemas.microsoft.com/office/drawing/2014/main" id="{15E95D2A-BA95-35A8-70A7-E5526855A81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3235411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Google Shape;743;g274a0cb926b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744" name="Google Shape;744;g274a0cb926b_1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La première étape </a:t>
            </a:r>
            <a:r>
              <a:rPr lang="en-US" sz="1000" dirty="0" err="1">
                <a:solidFill>
                  <a:schemeClr val="dk1"/>
                </a:solidFill>
              </a:rPr>
              <a:t>d'une</a:t>
            </a:r>
            <a:r>
              <a:rPr lang="en-US" sz="1000" dirty="0">
                <a:solidFill>
                  <a:schemeClr val="dk1"/>
                </a:solidFill>
              </a:rPr>
              <a:t> ERC </a:t>
            </a:r>
            <a:r>
              <a:rPr lang="en-US" sz="1000" dirty="0" err="1">
                <a:solidFill>
                  <a:schemeClr val="dk1"/>
                </a:solidFill>
              </a:rPr>
              <a:t>consiste</a:t>
            </a:r>
            <a:r>
              <a:rPr lang="en-US" sz="1000" dirty="0">
                <a:solidFill>
                  <a:schemeClr val="dk1"/>
                </a:solidFill>
              </a:rPr>
              <a:t> à </a:t>
            </a:r>
            <a:r>
              <a:rPr lang="en-US" sz="1000" b="1" dirty="0" err="1">
                <a:solidFill>
                  <a:schemeClr val="dk1"/>
                </a:solidFill>
              </a:rPr>
              <a:t>établir</a:t>
            </a:r>
            <a:r>
              <a:rPr lang="en-US" sz="1000" b="1" dirty="0">
                <a:solidFill>
                  <a:schemeClr val="dk1"/>
                </a:solidFill>
              </a:rPr>
              <a:t> le </a:t>
            </a:r>
            <a:r>
              <a:rPr lang="en-US" sz="1000" b="1" dirty="0" err="1">
                <a:solidFill>
                  <a:schemeClr val="dk1"/>
                </a:solidFill>
              </a:rPr>
              <a:t>contexte</a:t>
            </a:r>
            <a:r>
              <a:rPr lang="en-US" sz="1000" b="1" dirty="0">
                <a:solidFill>
                  <a:schemeClr val="dk1"/>
                </a:solidFill>
              </a:rPr>
              <a:t> </a:t>
            </a:r>
            <a:r>
              <a:rPr lang="en-US" sz="1000" b="1" dirty="0" err="1">
                <a:solidFill>
                  <a:schemeClr val="dk1"/>
                </a:solidFill>
              </a:rPr>
              <a:t>décisionnel</a:t>
            </a:r>
            <a:r>
              <a:rPr lang="en-US" sz="1000" b="1" dirty="0">
                <a:solidFill>
                  <a:schemeClr val="dk1"/>
                </a:solidFill>
              </a:rPr>
              <a:t>, </a:t>
            </a:r>
            <a:r>
              <a:rPr lang="en-US" sz="1000" dirty="0" err="1">
                <a:solidFill>
                  <a:schemeClr val="dk1"/>
                </a:solidFill>
              </a:rPr>
              <a:t>ce</a:t>
            </a:r>
            <a:r>
              <a:rPr lang="en-US" sz="1000" dirty="0">
                <a:solidFill>
                  <a:schemeClr val="dk1"/>
                </a:solidFill>
              </a:rPr>
              <a:t> qui aide à </a:t>
            </a:r>
            <a:r>
              <a:rPr lang="en-US" sz="1000" dirty="0" err="1">
                <a:solidFill>
                  <a:schemeClr val="dk1"/>
                </a:solidFill>
              </a:rPr>
              <a:t>déterminer</a:t>
            </a:r>
            <a:r>
              <a:rPr lang="en-US" sz="1000" dirty="0">
                <a:solidFill>
                  <a:schemeClr val="dk1"/>
                </a:solidFill>
              </a:rPr>
              <a:t> la </a:t>
            </a:r>
            <a:r>
              <a:rPr lang="en-US" sz="1000" dirty="0" err="1">
                <a:solidFill>
                  <a:schemeClr val="dk1"/>
                </a:solidFill>
              </a:rPr>
              <a:t>portée</a:t>
            </a:r>
            <a:r>
              <a:rPr lang="en-US" sz="1000" dirty="0">
                <a:solidFill>
                  <a:schemeClr val="dk1"/>
                </a:solidFill>
              </a:rPr>
              <a:t> de la ERC.</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Vous </a:t>
            </a:r>
            <a:r>
              <a:rPr lang="en-US" sz="1000" dirty="0" err="1">
                <a:solidFill>
                  <a:schemeClr val="dk1"/>
                </a:solidFill>
              </a:rPr>
              <a:t>devrez</a:t>
            </a:r>
            <a:r>
              <a:rPr lang="en-US" sz="1000" dirty="0">
                <a:solidFill>
                  <a:schemeClr val="dk1"/>
                </a:solidFill>
              </a:rPr>
              <a:t> </a:t>
            </a:r>
            <a:r>
              <a:rPr lang="en-US" sz="1000" dirty="0" err="1">
                <a:solidFill>
                  <a:schemeClr val="dk1"/>
                </a:solidFill>
              </a:rPr>
              <a:t>déterminer</a:t>
            </a:r>
            <a:r>
              <a:rPr lang="en-US" sz="1000" dirty="0">
                <a:solidFill>
                  <a:schemeClr val="dk1"/>
                </a:solidFill>
              </a:rPr>
              <a:t> quelle </a:t>
            </a:r>
            <a:r>
              <a:rPr lang="en-US" sz="1000" dirty="0" err="1">
                <a:solidFill>
                  <a:schemeClr val="dk1"/>
                </a:solidFill>
              </a:rPr>
              <a:t>décision</a:t>
            </a:r>
            <a:r>
              <a:rPr lang="en-US" sz="1000" dirty="0">
                <a:solidFill>
                  <a:schemeClr val="dk1"/>
                </a:solidFill>
              </a:rPr>
              <a:t> doit </a:t>
            </a:r>
            <a:r>
              <a:rPr lang="en-US" sz="1000" dirty="0" err="1">
                <a:solidFill>
                  <a:schemeClr val="dk1"/>
                </a:solidFill>
              </a:rPr>
              <a:t>être</a:t>
            </a:r>
            <a:r>
              <a:rPr lang="en-US" sz="1000" dirty="0">
                <a:solidFill>
                  <a:schemeClr val="dk1"/>
                </a:solidFill>
              </a:rPr>
              <a:t> </a:t>
            </a:r>
            <a:r>
              <a:rPr lang="en-US" sz="1000" dirty="0" err="1">
                <a:solidFill>
                  <a:schemeClr val="dk1"/>
                </a:solidFill>
              </a:rPr>
              <a:t>prise</a:t>
            </a:r>
            <a:r>
              <a:rPr lang="en-US" sz="1000" dirty="0">
                <a:solidFill>
                  <a:schemeClr val="dk1"/>
                </a:solidFill>
              </a:rPr>
              <a:t> et </a:t>
            </a:r>
            <a:r>
              <a:rPr lang="en-US" sz="1000" dirty="0" err="1">
                <a:solidFill>
                  <a:schemeClr val="dk1"/>
                </a:solidFill>
              </a:rPr>
              <a:t>quels</a:t>
            </a:r>
            <a:r>
              <a:rPr lang="en-US" sz="1000" dirty="0">
                <a:solidFill>
                  <a:schemeClr val="dk1"/>
                </a:solidFill>
              </a:rPr>
              <a:t> </a:t>
            </a:r>
            <a:r>
              <a:rPr lang="en-US" sz="1000" dirty="0" err="1">
                <a:solidFill>
                  <a:schemeClr val="dk1"/>
                </a:solidFill>
              </a:rPr>
              <a:t>sont</a:t>
            </a:r>
            <a:r>
              <a:rPr lang="en-US" sz="1000" dirty="0">
                <a:solidFill>
                  <a:schemeClr val="dk1"/>
                </a:solidFill>
              </a:rPr>
              <a:t> les </a:t>
            </a:r>
            <a:r>
              <a:rPr lang="en-US" sz="1000" dirty="0" err="1">
                <a:solidFill>
                  <a:schemeClr val="dk1"/>
                </a:solidFill>
              </a:rPr>
              <a:t>facteurs</a:t>
            </a:r>
            <a:r>
              <a:rPr lang="en-US" sz="1000" dirty="0">
                <a:solidFill>
                  <a:schemeClr val="dk1"/>
                </a:solidFill>
              </a:rPr>
              <a:t> qui </a:t>
            </a:r>
            <a:r>
              <a:rPr lang="en-US" sz="1000" dirty="0" err="1">
                <a:solidFill>
                  <a:schemeClr val="dk1"/>
                </a:solidFill>
              </a:rPr>
              <a:t>motivent</a:t>
            </a:r>
            <a:r>
              <a:rPr lang="en-US" sz="1000" dirty="0">
                <a:solidFill>
                  <a:schemeClr val="dk1"/>
                </a:solidFill>
              </a:rPr>
              <a:t> </a:t>
            </a:r>
            <a:r>
              <a:rPr lang="en-US" sz="1000" dirty="0" err="1">
                <a:solidFill>
                  <a:schemeClr val="dk1"/>
                </a:solidFill>
              </a:rPr>
              <a:t>cette</a:t>
            </a:r>
            <a:r>
              <a:rPr lang="en-US" sz="1000" dirty="0">
                <a:solidFill>
                  <a:schemeClr val="dk1"/>
                </a:solidFill>
              </a:rPr>
              <a:t> </a:t>
            </a:r>
            <a:r>
              <a:rPr lang="en-US" sz="1000" dirty="0" err="1">
                <a:solidFill>
                  <a:schemeClr val="dk1"/>
                </a:solidFill>
              </a:rPr>
              <a:t>décision</a:t>
            </a:r>
            <a:r>
              <a:rPr lang="en-US" sz="1000" dirty="0">
                <a:solidFill>
                  <a:schemeClr val="dk1"/>
                </a:solidFill>
              </a:rPr>
              <a:t>. La </a:t>
            </a:r>
            <a:r>
              <a:rPr lang="en-US" sz="1000" dirty="0" err="1">
                <a:solidFill>
                  <a:schemeClr val="dk1"/>
                </a:solidFill>
              </a:rPr>
              <a:t>région</a:t>
            </a:r>
            <a:r>
              <a:rPr lang="en-US" sz="1000" dirty="0">
                <a:solidFill>
                  <a:schemeClr val="dk1"/>
                </a:solidFill>
              </a:rPr>
              <a:t> envisage-t-</a:t>
            </a:r>
            <a:r>
              <a:rPr lang="en-US" sz="1000" dirty="0" err="1">
                <a:solidFill>
                  <a:schemeClr val="dk1"/>
                </a:solidFill>
              </a:rPr>
              <a:t>elle</a:t>
            </a:r>
            <a:r>
              <a:rPr lang="en-US" sz="1000" dirty="0">
                <a:solidFill>
                  <a:schemeClr val="dk1"/>
                </a:solidFill>
              </a:rPr>
              <a:t> </a:t>
            </a:r>
            <a:r>
              <a:rPr lang="en-US" sz="1000" dirty="0" err="1">
                <a:solidFill>
                  <a:schemeClr val="dk1"/>
                </a:solidFill>
              </a:rPr>
              <a:t>d'investir</a:t>
            </a:r>
            <a:r>
              <a:rPr lang="en-US" sz="1000" dirty="0">
                <a:solidFill>
                  <a:schemeClr val="dk1"/>
                </a:solidFill>
              </a:rPr>
              <a:t> dans </a:t>
            </a:r>
            <a:r>
              <a:rPr lang="en-US" sz="1000" dirty="0" err="1">
                <a:solidFill>
                  <a:schemeClr val="dk1"/>
                </a:solidFill>
              </a:rPr>
              <a:t>une</a:t>
            </a:r>
            <a:r>
              <a:rPr lang="en-US" sz="1000" dirty="0">
                <a:solidFill>
                  <a:schemeClr val="dk1"/>
                </a:solidFill>
              </a:rPr>
              <a:t> nouvelle infrastructure </a:t>
            </a:r>
            <a:r>
              <a:rPr lang="en-US" sz="1000" dirty="0" err="1">
                <a:solidFill>
                  <a:schemeClr val="dk1"/>
                </a:solidFill>
              </a:rPr>
              <a:t>ou</a:t>
            </a:r>
            <a:r>
              <a:rPr lang="en-US" sz="1000" dirty="0">
                <a:solidFill>
                  <a:schemeClr val="dk1"/>
                </a:solidFill>
              </a:rPr>
              <a:t> de </a:t>
            </a:r>
            <a:r>
              <a:rPr lang="en-US" sz="1000" dirty="0" err="1">
                <a:solidFill>
                  <a:schemeClr val="dk1"/>
                </a:solidFill>
              </a:rPr>
              <a:t>moderniser</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ancienne</a:t>
            </a:r>
            <a:r>
              <a:rPr lang="en-US" sz="1000" dirty="0">
                <a:solidFill>
                  <a:schemeClr val="dk1"/>
                </a:solidFill>
              </a:rPr>
              <a:t> ? La </a:t>
            </a:r>
            <a:r>
              <a:rPr lang="en-US" sz="1000" dirty="0" err="1">
                <a:solidFill>
                  <a:schemeClr val="dk1"/>
                </a:solidFill>
              </a:rPr>
              <a:t>région</a:t>
            </a:r>
            <a:r>
              <a:rPr lang="en-US" sz="1000" dirty="0">
                <a:solidFill>
                  <a:schemeClr val="dk1"/>
                </a:solidFill>
              </a:rPr>
              <a:t> doit-</a:t>
            </a:r>
            <a:r>
              <a:rPr lang="en-US" sz="1000" dirty="0" err="1">
                <a:solidFill>
                  <a:schemeClr val="dk1"/>
                </a:solidFill>
              </a:rPr>
              <a:t>elle</a:t>
            </a:r>
            <a:r>
              <a:rPr lang="en-US" sz="1000" dirty="0">
                <a:solidFill>
                  <a:schemeClr val="dk1"/>
                </a:solidFill>
              </a:rPr>
              <a:t> </a:t>
            </a:r>
            <a:r>
              <a:rPr lang="en-US" sz="1000" dirty="0" err="1">
                <a:solidFill>
                  <a:schemeClr val="dk1"/>
                </a:solidFill>
              </a:rPr>
              <a:t>élaborer</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stratégie</a:t>
            </a:r>
            <a:r>
              <a:rPr lang="en-US" sz="1000" dirty="0">
                <a:solidFill>
                  <a:schemeClr val="dk1"/>
                </a:solidFill>
              </a:rPr>
              <a:t> et un plan </a:t>
            </a:r>
            <a:r>
              <a:rPr lang="en-US" sz="1000" dirty="0" err="1">
                <a:solidFill>
                  <a:schemeClr val="dk1"/>
                </a:solidFill>
              </a:rPr>
              <a:t>d'action</a:t>
            </a:r>
            <a:r>
              <a:rPr lang="en-US" sz="1000" dirty="0">
                <a:solidFill>
                  <a:schemeClr val="dk1"/>
                </a:solidFill>
              </a:rPr>
              <a:t> </a:t>
            </a:r>
            <a:r>
              <a:rPr lang="en-US" sz="1000" dirty="0" err="1">
                <a:solidFill>
                  <a:schemeClr val="dk1"/>
                </a:solidFill>
              </a:rPr>
              <a:t>en</a:t>
            </a:r>
            <a:r>
              <a:rPr lang="en-US" sz="1000" dirty="0">
                <a:solidFill>
                  <a:schemeClr val="dk1"/>
                </a:solidFill>
              </a:rPr>
              <a:t> matière de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intégrer</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dans </a:t>
            </a:r>
            <a:r>
              <a:rPr lang="en-US" sz="1000" dirty="0" err="1">
                <a:solidFill>
                  <a:schemeClr val="dk1"/>
                </a:solidFill>
              </a:rPr>
              <a:t>ses</a:t>
            </a:r>
            <a:r>
              <a:rPr lang="en-US" sz="1000" dirty="0">
                <a:solidFill>
                  <a:schemeClr val="dk1"/>
                </a:solidFill>
              </a:rPr>
              <a:t> instruments de planification </a:t>
            </a:r>
            <a:r>
              <a:rPr lang="en-US" sz="1000" dirty="0" err="1">
                <a:solidFill>
                  <a:schemeClr val="dk1"/>
                </a:solidFill>
              </a:rPr>
              <a:t>existants</a:t>
            </a:r>
            <a:r>
              <a:rPr lang="en-US" sz="1000" dirty="0">
                <a:solidFill>
                  <a:schemeClr val="dk1"/>
                </a:solidFill>
              </a:rPr>
              <a:t> (par </a:t>
            </a:r>
            <a:r>
              <a:rPr lang="en-US" sz="1000" dirty="0" err="1">
                <a:solidFill>
                  <a:schemeClr val="dk1"/>
                </a:solidFill>
              </a:rPr>
              <a:t>exemple</a:t>
            </a:r>
            <a:r>
              <a:rPr lang="en-US" sz="1000" dirty="0">
                <a:solidFill>
                  <a:schemeClr val="dk1"/>
                </a:solidFill>
              </a:rPr>
              <a:t>, le plan </a:t>
            </a:r>
            <a:r>
              <a:rPr lang="en-US" sz="1000" dirty="0" err="1">
                <a:solidFill>
                  <a:schemeClr val="dk1"/>
                </a:solidFill>
              </a:rPr>
              <a:t>directeur</a:t>
            </a:r>
            <a:r>
              <a:rPr lang="en-US" sz="1000" dirty="0">
                <a:solidFill>
                  <a:schemeClr val="dk1"/>
                </a:solidFill>
              </a:rPr>
              <a:t> </a:t>
            </a:r>
            <a:r>
              <a:rPr lang="en-US" sz="1000" dirty="0" err="1">
                <a:solidFill>
                  <a:schemeClr val="dk1"/>
                </a:solidFill>
              </a:rPr>
              <a:t>ou</a:t>
            </a:r>
            <a:r>
              <a:rPr lang="en-US" sz="1000" dirty="0">
                <a:solidFill>
                  <a:schemeClr val="dk1"/>
                </a:solidFill>
              </a:rPr>
              <a:t> le plan de </a:t>
            </a:r>
            <a:r>
              <a:rPr lang="en-US" sz="1000" dirty="0" err="1">
                <a:solidFill>
                  <a:schemeClr val="dk1"/>
                </a:solidFill>
              </a:rPr>
              <a:t>développement</a:t>
            </a:r>
            <a:r>
              <a:rPr lang="en-US" sz="1000" dirty="0">
                <a:solidFill>
                  <a:schemeClr val="dk1"/>
                </a:solidFill>
              </a:rPr>
              <a:t> du </a:t>
            </a:r>
            <a:r>
              <a:rPr lang="en-US" sz="1000" dirty="0" err="1">
                <a:solidFill>
                  <a:schemeClr val="dk1"/>
                </a:solidFill>
              </a:rPr>
              <a:t>bassin</a:t>
            </a:r>
            <a:r>
              <a:rPr lang="en-US" sz="1000" dirty="0">
                <a:solidFill>
                  <a:schemeClr val="dk1"/>
                </a:solidFill>
              </a:rPr>
              <a:t> versant) ? </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dirty="0">
                <a:solidFill>
                  <a:schemeClr val="dk1"/>
                </a:solidFill>
              </a:rPr>
              <a:t>Vous </a:t>
            </a:r>
            <a:r>
              <a:rPr lang="en-US" sz="1000" dirty="0" err="1">
                <a:solidFill>
                  <a:schemeClr val="dk1"/>
                </a:solidFill>
              </a:rPr>
              <a:t>devrez</a:t>
            </a:r>
            <a:r>
              <a:rPr lang="en-US" sz="1000" dirty="0">
                <a:solidFill>
                  <a:schemeClr val="dk1"/>
                </a:solidFill>
              </a:rPr>
              <a:t> </a:t>
            </a:r>
            <a:r>
              <a:rPr lang="en-US" sz="1000" dirty="0" err="1">
                <a:solidFill>
                  <a:schemeClr val="dk1"/>
                </a:solidFill>
              </a:rPr>
              <a:t>également</a:t>
            </a:r>
            <a:r>
              <a:rPr lang="en-US" sz="1000" dirty="0">
                <a:solidFill>
                  <a:schemeClr val="dk1"/>
                </a:solidFill>
              </a:rPr>
              <a:t> </a:t>
            </a:r>
            <a:r>
              <a:rPr lang="en-US" sz="1000" dirty="0" err="1">
                <a:solidFill>
                  <a:schemeClr val="dk1"/>
                </a:solidFill>
              </a:rPr>
              <a:t>établir</a:t>
            </a:r>
            <a:r>
              <a:rPr lang="en-US" sz="1000" dirty="0">
                <a:solidFill>
                  <a:schemeClr val="dk1"/>
                </a:solidFill>
              </a:rPr>
              <a:t> les </a:t>
            </a:r>
            <a:r>
              <a:rPr lang="en-US" sz="1000" dirty="0" err="1">
                <a:solidFill>
                  <a:schemeClr val="dk1"/>
                </a:solidFill>
              </a:rPr>
              <a:t>critères</a:t>
            </a:r>
            <a:r>
              <a:rPr lang="en-US" sz="1000" dirty="0">
                <a:solidFill>
                  <a:schemeClr val="dk1"/>
                </a:solidFill>
              </a:rPr>
              <a:t> qui </a:t>
            </a:r>
            <a:r>
              <a:rPr lang="en-US" sz="1000" dirty="0" err="1">
                <a:solidFill>
                  <a:schemeClr val="dk1"/>
                </a:solidFill>
              </a:rPr>
              <a:t>déterminent</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décision</a:t>
            </a:r>
            <a:r>
              <a:rPr lang="en-US" sz="1000" dirty="0">
                <a:solidFill>
                  <a:schemeClr val="dk1"/>
                </a:solidFill>
              </a:rPr>
              <a:t> </a:t>
            </a:r>
            <a:r>
              <a:rPr lang="en-US" sz="1000" dirty="0" err="1">
                <a:solidFill>
                  <a:schemeClr val="dk1"/>
                </a:solidFill>
              </a:rPr>
              <a:t>réussie</a:t>
            </a:r>
            <a:r>
              <a:rPr lang="en-US" sz="1000" dirty="0">
                <a:solidFill>
                  <a:schemeClr val="dk1"/>
                </a:solidFill>
              </a:rPr>
              <a:t>. Par </a:t>
            </a:r>
            <a:r>
              <a:rPr lang="en-US" sz="1000" dirty="0" err="1">
                <a:solidFill>
                  <a:schemeClr val="dk1"/>
                </a:solidFill>
              </a:rPr>
              <a:t>exemple</a:t>
            </a:r>
            <a:r>
              <a:rPr lang="en-US" sz="1000" dirty="0">
                <a:solidFill>
                  <a:schemeClr val="dk1"/>
                </a:solidFill>
              </a:rPr>
              <a:t>, la </a:t>
            </a:r>
            <a:r>
              <a:rPr lang="en-US" sz="1000" dirty="0" err="1">
                <a:solidFill>
                  <a:schemeClr val="dk1"/>
                </a:solidFill>
              </a:rPr>
              <a:t>facilité</a:t>
            </a:r>
            <a:r>
              <a:rPr lang="en-US" sz="1000" dirty="0">
                <a:solidFill>
                  <a:schemeClr val="dk1"/>
                </a:solidFill>
              </a:rPr>
              <a:t> de mise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le </a:t>
            </a:r>
            <a:r>
              <a:rPr lang="en-US" sz="1000" dirty="0" err="1">
                <a:solidFill>
                  <a:schemeClr val="dk1"/>
                </a:solidFill>
              </a:rPr>
              <a:t>coût</a:t>
            </a:r>
            <a:r>
              <a:rPr lang="en-US" sz="1000" dirty="0">
                <a:solidFill>
                  <a:schemeClr val="dk1"/>
                </a:solidFill>
              </a:rPr>
              <a:t>, </a:t>
            </a:r>
            <a:r>
              <a:rPr lang="en-US" sz="1000" dirty="0" err="1">
                <a:solidFill>
                  <a:schemeClr val="dk1"/>
                </a:solidFill>
              </a:rPr>
              <a:t>l'équité</a:t>
            </a:r>
            <a:r>
              <a:rPr lang="en-US" sz="1000" dirty="0">
                <a:solidFill>
                  <a:schemeClr val="dk1"/>
                </a:solidFill>
              </a:rPr>
              <a:t>, </a:t>
            </a:r>
            <a:r>
              <a:rPr lang="en-US" sz="1000" dirty="0" err="1">
                <a:solidFill>
                  <a:schemeClr val="dk1"/>
                </a:solidFill>
              </a:rPr>
              <a:t>l'approbation</a:t>
            </a:r>
            <a:r>
              <a:rPr lang="en-US" sz="1000" dirty="0">
                <a:solidFill>
                  <a:schemeClr val="dk1"/>
                </a:solidFill>
              </a:rPr>
              <a:t> du public, etc. (</a:t>
            </a:r>
            <a:r>
              <a:rPr lang="en-US" sz="1000" dirty="0" err="1">
                <a:solidFill>
                  <a:schemeClr val="dk1"/>
                </a:solidFill>
              </a:rPr>
              <a:t>ces</a:t>
            </a:r>
            <a:r>
              <a:rPr lang="en-US" sz="1000" dirty="0">
                <a:solidFill>
                  <a:schemeClr val="dk1"/>
                </a:solidFill>
              </a:rPr>
              <a:t> </a:t>
            </a:r>
            <a:r>
              <a:rPr lang="en-US" sz="1000" dirty="0" err="1">
                <a:solidFill>
                  <a:schemeClr val="dk1"/>
                </a:solidFill>
              </a:rPr>
              <a:t>critères</a:t>
            </a:r>
            <a:r>
              <a:rPr lang="en-US" sz="1000" dirty="0">
                <a:solidFill>
                  <a:schemeClr val="dk1"/>
                </a:solidFill>
              </a:rPr>
              <a:t> </a:t>
            </a:r>
            <a:r>
              <a:rPr lang="en-US" sz="1000" dirty="0" err="1">
                <a:solidFill>
                  <a:schemeClr val="dk1"/>
                </a:solidFill>
              </a:rPr>
              <a:t>seront</a:t>
            </a:r>
            <a:r>
              <a:rPr lang="en-US" sz="1000" dirty="0">
                <a:solidFill>
                  <a:schemeClr val="dk1"/>
                </a:solidFill>
              </a:rPr>
              <a:t> </a:t>
            </a:r>
            <a:r>
              <a:rPr lang="en-US" sz="1000" dirty="0" err="1">
                <a:solidFill>
                  <a:schemeClr val="dk1"/>
                </a:solidFill>
              </a:rPr>
              <a:t>utilisés</a:t>
            </a:r>
            <a:r>
              <a:rPr lang="en-US" sz="1000" dirty="0">
                <a:solidFill>
                  <a:schemeClr val="dk1"/>
                </a:solidFill>
              </a:rPr>
              <a:t> </a:t>
            </a:r>
            <a:r>
              <a:rPr lang="en-US" sz="1000" dirty="0" err="1">
                <a:solidFill>
                  <a:schemeClr val="dk1"/>
                </a:solidFill>
              </a:rPr>
              <a:t>ultérieurement</a:t>
            </a:r>
            <a:r>
              <a:rPr lang="en-US" sz="1000" dirty="0">
                <a:solidFill>
                  <a:schemeClr val="dk1"/>
                </a:solidFill>
              </a:rPr>
              <a:t> pour </a:t>
            </a:r>
            <a:r>
              <a:rPr lang="en-US" sz="1000" dirty="0" err="1">
                <a:solidFill>
                  <a:schemeClr val="dk1"/>
                </a:solidFill>
              </a:rPr>
              <a:t>évaluer</a:t>
            </a:r>
            <a:r>
              <a:rPr lang="en-US" sz="1000" dirty="0">
                <a:solidFill>
                  <a:schemeClr val="dk1"/>
                </a:solidFill>
              </a:rPr>
              <a:t> les options </a:t>
            </a:r>
            <a:r>
              <a:rPr lang="en-US" sz="1000" dirty="0" err="1">
                <a:solidFill>
                  <a:schemeClr val="dk1"/>
                </a:solidFill>
              </a:rPr>
              <a:t>d'adaptation</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dirty="0" err="1">
                <a:solidFill>
                  <a:schemeClr val="dk1"/>
                </a:solidFill>
              </a:rPr>
              <a:t>Voici</a:t>
            </a:r>
            <a:r>
              <a:rPr lang="en-US" sz="1000" dirty="0">
                <a:solidFill>
                  <a:schemeClr val="dk1"/>
                </a:solidFill>
              </a:rPr>
              <a:t> </a:t>
            </a:r>
            <a:r>
              <a:rPr lang="en-US" sz="1000" dirty="0" err="1">
                <a:solidFill>
                  <a:schemeClr val="dk1"/>
                </a:solidFill>
              </a:rPr>
              <a:t>quelques</a:t>
            </a:r>
            <a:r>
              <a:rPr lang="en-US" sz="1000" dirty="0">
                <a:solidFill>
                  <a:schemeClr val="dk1"/>
                </a:solidFill>
              </a:rPr>
              <a:t> </a:t>
            </a:r>
            <a:r>
              <a:rPr lang="en-US" sz="1000" b="1" dirty="0">
                <a:solidFill>
                  <a:schemeClr val="dk1"/>
                </a:solidFill>
              </a:rPr>
              <a:t>questions </a:t>
            </a:r>
            <a:r>
              <a:rPr lang="en-US" sz="1000" b="1" dirty="0" err="1">
                <a:solidFill>
                  <a:schemeClr val="dk1"/>
                </a:solidFill>
              </a:rPr>
              <a:t>clés</a:t>
            </a:r>
            <a:r>
              <a:rPr lang="en-US" sz="1000" b="1" dirty="0">
                <a:solidFill>
                  <a:schemeClr val="dk1"/>
                </a:solidFill>
              </a:rPr>
              <a:t> </a:t>
            </a:r>
            <a:r>
              <a:rPr lang="en-US" sz="1000" dirty="0">
                <a:solidFill>
                  <a:schemeClr val="dk1"/>
                </a:solidFill>
              </a:rPr>
              <a:t>pour </a:t>
            </a:r>
            <a:r>
              <a:rPr lang="en-US" sz="1000" dirty="0" err="1">
                <a:solidFill>
                  <a:schemeClr val="dk1"/>
                </a:solidFill>
              </a:rPr>
              <a:t>définir</a:t>
            </a:r>
            <a:r>
              <a:rPr lang="en-US" sz="1000" dirty="0">
                <a:solidFill>
                  <a:schemeClr val="dk1"/>
                </a:solidFill>
              </a:rPr>
              <a:t> la </a:t>
            </a:r>
            <a:r>
              <a:rPr lang="en-US" sz="1000" dirty="0" err="1">
                <a:solidFill>
                  <a:schemeClr val="dk1"/>
                </a:solidFill>
              </a:rPr>
              <a:t>portée</a:t>
            </a:r>
            <a:r>
              <a:rPr lang="en-US" sz="1000" dirty="0">
                <a:solidFill>
                  <a:schemeClr val="dk1"/>
                </a:solidFill>
              </a:rPr>
              <a:t> de </a:t>
            </a:r>
            <a:r>
              <a:rPr lang="en-US" sz="1000" dirty="0" err="1">
                <a:solidFill>
                  <a:schemeClr val="dk1"/>
                </a:solidFill>
              </a:rPr>
              <a:t>l'évaluation</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liés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err="1">
                <a:solidFill>
                  <a:schemeClr val="dk1"/>
                </a:solidFill>
              </a:rPr>
              <a:t>Déterminez</a:t>
            </a:r>
            <a:r>
              <a:rPr lang="en-US" sz="1000" dirty="0">
                <a:solidFill>
                  <a:schemeClr val="dk1"/>
                </a:solidFill>
              </a:rPr>
              <a:t> le </a:t>
            </a:r>
            <a:r>
              <a:rPr lang="en-US" sz="1000" dirty="0" err="1">
                <a:solidFill>
                  <a:schemeClr val="dk1"/>
                </a:solidFill>
              </a:rPr>
              <a:t>système</a:t>
            </a:r>
            <a:r>
              <a:rPr lang="en-US" sz="1000" dirty="0">
                <a:solidFill>
                  <a:schemeClr val="dk1"/>
                </a:solidFill>
              </a:rPr>
              <a:t> </a:t>
            </a:r>
            <a:r>
              <a:rPr lang="en-US" sz="1000" dirty="0" err="1">
                <a:solidFill>
                  <a:schemeClr val="dk1"/>
                </a:solidFill>
              </a:rPr>
              <a:t>d'intérêt</a:t>
            </a:r>
            <a:r>
              <a:rPr lang="en-US" sz="1000" dirty="0">
                <a:solidFill>
                  <a:schemeClr val="dk1"/>
                </a:solidFill>
              </a:rPr>
              <a:t>/la </a:t>
            </a:r>
            <a:r>
              <a:rPr lang="en-US" sz="1000" dirty="0" err="1">
                <a:solidFill>
                  <a:schemeClr val="dk1"/>
                </a:solidFill>
              </a:rPr>
              <a:t>cible</a:t>
            </a:r>
            <a:r>
              <a:rPr lang="en-US" sz="1000" dirty="0">
                <a:solidFill>
                  <a:schemeClr val="dk1"/>
                </a:solidFill>
              </a:rPr>
              <a:t> de </a:t>
            </a:r>
            <a:r>
              <a:rPr lang="en-US" sz="1000" dirty="0" err="1">
                <a:solidFill>
                  <a:schemeClr val="dk1"/>
                </a:solidFill>
              </a:rPr>
              <a:t>l'évaluation</a:t>
            </a:r>
            <a:r>
              <a:rPr lang="en-US" sz="1000" dirty="0">
                <a:solidFill>
                  <a:schemeClr val="dk1"/>
                </a:solidFill>
              </a:rPr>
              <a:t> (par </a:t>
            </a:r>
            <a:r>
              <a:rPr lang="en-US" sz="1000" dirty="0" err="1">
                <a:solidFill>
                  <a:schemeClr val="dk1"/>
                </a:solidFill>
              </a:rPr>
              <a:t>exemple</a:t>
            </a:r>
            <a:r>
              <a:rPr lang="en-US" sz="1000" dirty="0">
                <a:solidFill>
                  <a:schemeClr val="dk1"/>
                </a:solidFill>
              </a:rPr>
              <a:t>, les </a:t>
            </a:r>
            <a:r>
              <a:rPr lang="en-US" sz="1000" dirty="0" err="1">
                <a:solidFill>
                  <a:schemeClr val="dk1"/>
                </a:solidFill>
              </a:rPr>
              <a:t>secteurs</a:t>
            </a:r>
            <a:r>
              <a:rPr lang="en-US" sz="1000" dirty="0">
                <a:solidFill>
                  <a:schemeClr val="dk1"/>
                </a:solidFill>
              </a:rPr>
              <a:t>, les </a:t>
            </a:r>
            <a:r>
              <a:rPr lang="en-US" sz="1000" dirty="0" err="1">
                <a:solidFill>
                  <a:schemeClr val="dk1"/>
                </a:solidFill>
              </a:rPr>
              <a:t>actifs</a:t>
            </a:r>
            <a:r>
              <a:rPr lang="en-US" sz="1000" dirty="0">
                <a:solidFill>
                  <a:schemeClr val="dk1"/>
                </a:solidFill>
              </a:rPr>
              <a:t>, les </a:t>
            </a:r>
            <a:r>
              <a:rPr lang="en-US" sz="1000" dirty="0" err="1">
                <a:solidFill>
                  <a:schemeClr val="dk1"/>
                </a:solidFill>
              </a:rPr>
              <a:t>communautés</a:t>
            </a:r>
            <a:r>
              <a:rPr lang="en-US" sz="1000" dirty="0">
                <a:solidFill>
                  <a:schemeClr val="dk1"/>
                </a:solidFill>
              </a:rPr>
              <a:t>).</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err="1">
                <a:solidFill>
                  <a:schemeClr val="dk1"/>
                </a:solidFill>
              </a:rPr>
              <a:t>Identifiez</a:t>
            </a:r>
            <a:r>
              <a:rPr lang="en-US" sz="1000" dirty="0">
                <a:solidFill>
                  <a:schemeClr val="dk1"/>
                </a:solidFill>
              </a:rPr>
              <a:t> les </a:t>
            </a:r>
            <a:r>
              <a:rPr lang="en-US" sz="1000" dirty="0" err="1">
                <a:solidFill>
                  <a:schemeClr val="dk1"/>
                </a:solidFill>
              </a:rPr>
              <a:t>ressources</a:t>
            </a:r>
            <a:r>
              <a:rPr lang="en-US" sz="1000" dirty="0">
                <a:solidFill>
                  <a:schemeClr val="dk1"/>
                </a:solidFill>
              </a:rPr>
              <a:t> </a:t>
            </a:r>
            <a:r>
              <a:rPr lang="en-US" sz="1000" dirty="0" err="1">
                <a:solidFill>
                  <a:schemeClr val="dk1"/>
                </a:solidFill>
              </a:rPr>
              <a:t>disponibles</a:t>
            </a:r>
            <a:r>
              <a:rPr lang="en-US" sz="1000" dirty="0">
                <a:solidFill>
                  <a:schemeClr val="dk1"/>
                </a:solidFill>
              </a:rPr>
              <a:t> (</a:t>
            </a:r>
            <a:r>
              <a:rPr lang="en-US" sz="1000" dirty="0" err="1">
                <a:solidFill>
                  <a:schemeClr val="dk1"/>
                </a:solidFill>
              </a:rPr>
              <a:t>financières</a:t>
            </a:r>
            <a:r>
              <a:rPr lang="en-US" sz="1000" dirty="0">
                <a:solidFill>
                  <a:schemeClr val="dk1"/>
                </a:solidFill>
              </a:rPr>
              <a:t> et </a:t>
            </a:r>
            <a:r>
              <a:rPr lang="en-US" sz="1000" dirty="0" err="1">
                <a:solidFill>
                  <a:schemeClr val="dk1"/>
                </a:solidFill>
              </a:rPr>
              <a:t>humaines</a:t>
            </a:r>
            <a:r>
              <a:rPr lang="en-US" sz="1000" dirty="0">
                <a:solidFill>
                  <a:schemeClr val="dk1"/>
                </a:solidFill>
              </a:rPr>
              <a:t>). </a:t>
            </a:r>
            <a:r>
              <a:rPr lang="en-US" sz="1000" dirty="0" err="1">
                <a:solidFill>
                  <a:schemeClr val="dk1"/>
                </a:solidFill>
              </a:rPr>
              <a:t>Déterminez</a:t>
            </a:r>
            <a:r>
              <a:rPr lang="en-US" sz="1000" dirty="0">
                <a:solidFill>
                  <a:schemeClr val="dk1"/>
                </a:solidFill>
              </a:rPr>
              <a:t> </a:t>
            </a:r>
            <a:r>
              <a:rPr lang="en-US" sz="1000" dirty="0" err="1">
                <a:solidFill>
                  <a:schemeClr val="dk1"/>
                </a:solidFill>
              </a:rPr>
              <a:t>également</a:t>
            </a:r>
            <a:r>
              <a:rPr lang="en-US" sz="1000" dirty="0">
                <a:solidFill>
                  <a:schemeClr val="dk1"/>
                </a:solidFill>
              </a:rPr>
              <a:t> le temps disponible pour </a:t>
            </a:r>
            <a:r>
              <a:rPr lang="en-US" sz="1000" dirty="0" err="1">
                <a:solidFill>
                  <a:schemeClr val="dk1"/>
                </a:solidFill>
              </a:rPr>
              <a:t>mener</a:t>
            </a:r>
            <a:r>
              <a:rPr lang="en-US" sz="1000" dirty="0">
                <a:solidFill>
                  <a:schemeClr val="dk1"/>
                </a:solidFill>
              </a:rPr>
              <a:t> </a:t>
            </a:r>
            <a:r>
              <a:rPr lang="en-US" sz="1000" dirty="0" err="1">
                <a:solidFill>
                  <a:schemeClr val="dk1"/>
                </a:solidFill>
              </a:rPr>
              <a:t>l'évaluation</a:t>
            </a:r>
            <a:r>
              <a:rPr lang="en-US" sz="1000" dirty="0">
                <a:solidFill>
                  <a:schemeClr val="dk1"/>
                </a:solidFill>
              </a:rPr>
              <a:t>.</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err="1">
                <a:solidFill>
                  <a:schemeClr val="dk1"/>
                </a:solidFill>
              </a:rPr>
              <a:t>Déterminez</a:t>
            </a:r>
            <a:r>
              <a:rPr lang="en-US" sz="1000" dirty="0">
                <a:solidFill>
                  <a:schemeClr val="dk1"/>
                </a:solidFill>
              </a:rPr>
              <a:t> </a:t>
            </a:r>
            <a:r>
              <a:rPr lang="en-US" sz="1000" dirty="0" err="1">
                <a:solidFill>
                  <a:schemeClr val="dk1"/>
                </a:solidFill>
              </a:rPr>
              <a:t>l'échelle</a:t>
            </a:r>
            <a:r>
              <a:rPr lang="en-US" sz="1000" dirty="0">
                <a:solidFill>
                  <a:schemeClr val="dk1"/>
                </a:solidFill>
              </a:rPr>
              <a:t> </a:t>
            </a:r>
            <a:r>
              <a:rPr lang="en-US" sz="1000" dirty="0" err="1">
                <a:solidFill>
                  <a:schemeClr val="dk1"/>
                </a:solidFill>
              </a:rPr>
              <a:t>géographique</a:t>
            </a:r>
            <a:r>
              <a:rPr lang="en-US" sz="1000" dirty="0">
                <a:solidFill>
                  <a:schemeClr val="dk1"/>
                </a:solidFill>
              </a:rPr>
              <a:t> et la </a:t>
            </a:r>
            <a:r>
              <a:rPr lang="en-US" sz="1000" dirty="0" err="1">
                <a:solidFill>
                  <a:schemeClr val="dk1"/>
                </a:solidFill>
              </a:rPr>
              <a:t>portée</a:t>
            </a:r>
            <a:r>
              <a:rPr lang="en-US" sz="1000" dirty="0">
                <a:solidFill>
                  <a:schemeClr val="dk1"/>
                </a:solidFill>
              </a:rPr>
              <a:t> (par </a:t>
            </a:r>
            <a:r>
              <a:rPr lang="en-US" sz="1000" dirty="0" err="1">
                <a:solidFill>
                  <a:schemeClr val="dk1"/>
                </a:solidFill>
              </a:rPr>
              <a:t>exemple</a:t>
            </a:r>
            <a:r>
              <a:rPr lang="en-US" sz="1000" dirty="0">
                <a:solidFill>
                  <a:schemeClr val="dk1"/>
                </a:solidFill>
              </a:rPr>
              <a:t>, toute la </a:t>
            </a:r>
            <a:r>
              <a:rPr lang="en-US" sz="1000" dirty="0" err="1">
                <a:solidFill>
                  <a:schemeClr val="dk1"/>
                </a:solidFill>
              </a:rPr>
              <a:t>ville</a:t>
            </a:r>
            <a:r>
              <a:rPr lang="en-US" sz="1000" dirty="0">
                <a:solidFill>
                  <a:schemeClr val="dk1"/>
                </a:solidFill>
              </a:rPr>
              <a:t>, </a:t>
            </a:r>
            <a:r>
              <a:rPr lang="en-US" sz="1000" dirty="0" err="1">
                <a:solidFill>
                  <a:schemeClr val="dk1"/>
                </a:solidFill>
              </a:rPr>
              <a:t>certains</a:t>
            </a:r>
            <a:r>
              <a:rPr lang="en-US" sz="1000" dirty="0">
                <a:solidFill>
                  <a:schemeClr val="dk1"/>
                </a:solidFill>
              </a:rPr>
              <a:t> quartiers </a:t>
            </a:r>
            <a:r>
              <a:rPr lang="en-US" sz="1000" dirty="0" err="1">
                <a:solidFill>
                  <a:schemeClr val="dk1"/>
                </a:solidFill>
              </a:rPr>
              <a:t>spécifiques</a:t>
            </a:r>
            <a:r>
              <a:rPr lang="en-US" sz="1000" dirty="0">
                <a:solidFill>
                  <a:schemeClr val="dk1"/>
                </a:solidFill>
              </a:rPr>
              <a:t>, </a:t>
            </a:r>
            <a:r>
              <a:rPr lang="en-US" sz="1000" dirty="0" err="1">
                <a:solidFill>
                  <a:schemeClr val="dk1"/>
                </a:solidFill>
              </a:rPr>
              <a:t>uniquement</a:t>
            </a:r>
            <a:r>
              <a:rPr lang="en-US" sz="1000" dirty="0">
                <a:solidFill>
                  <a:schemeClr val="dk1"/>
                </a:solidFill>
              </a:rPr>
              <a:t> les </a:t>
            </a:r>
            <a:r>
              <a:rPr lang="en-US" sz="1000" dirty="0" err="1">
                <a:solidFill>
                  <a:schemeClr val="dk1"/>
                </a:solidFill>
              </a:rPr>
              <a:t>communautés</a:t>
            </a:r>
            <a:r>
              <a:rPr lang="en-US" sz="1000" dirty="0">
                <a:solidFill>
                  <a:schemeClr val="dk1"/>
                </a:solidFill>
              </a:rPr>
              <a:t> </a:t>
            </a:r>
            <a:r>
              <a:rPr lang="en-US" sz="1000" dirty="0" err="1">
                <a:solidFill>
                  <a:schemeClr val="dk1"/>
                </a:solidFill>
              </a:rPr>
              <a:t>côtières</a:t>
            </a:r>
            <a:r>
              <a:rPr lang="en-US" sz="1000" dirty="0">
                <a:solidFill>
                  <a:schemeClr val="dk1"/>
                </a:solidFill>
              </a:rPr>
              <a:t>).</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err="1">
                <a:solidFill>
                  <a:schemeClr val="dk1"/>
                </a:solidFill>
              </a:rPr>
              <a:t>Convenez</a:t>
            </a:r>
            <a:r>
              <a:rPr lang="en-US" sz="1000" dirty="0">
                <a:solidFill>
                  <a:schemeClr val="dk1"/>
                </a:solidFill>
              </a:rPr>
              <a:t> du </a:t>
            </a:r>
            <a:r>
              <a:rPr lang="en-US" sz="1000" dirty="0" err="1">
                <a:solidFill>
                  <a:schemeClr val="dk1"/>
                </a:solidFill>
              </a:rPr>
              <a:t>ou</a:t>
            </a:r>
            <a:r>
              <a:rPr lang="en-US" sz="1000" dirty="0">
                <a:solidFill>
                  <a:schemeClr val="dk1"/>
                </a:solidFill>
              </a:rPr>
              <a:t> des </a:t>
            </a:r>
            <a:r>
              <a:rPr lang="en-US" sz="1000" dirty="0" err="1">
                <a:solidFill>
                  <a:schemeClr val="dk1"/>
                </a:solidFill>
              </a:rPr>
              <a:t>calendriers</a:t>
            </a:r>
            <a:r>
              <a:rPr lang="en-US" sz="1000" dirty="0">
                <a:solidFill>
                  <a:schemeClr val="dk1"/>
                </a:solidFill>
              </a:rPr>
              <a:t> de </a:t>
            </a:r>
            <a:r>
              <a:rPr lang="en-US" sz="1000" dirty="0" err="1">
                <a:solidFill>
                  <a:schemeClr val="dk1"/>
                </a:solidFill>
              </a:rPr>
              <a:t>l'évaluation</a:t>
            </a:r>
            <a:r>
              <a:rPr lang="en-US" sz="1000" dirty="0">
                <a:solidFill>
                  <a:schemeClr val="dk1"/>
                </a:solidFill>
              </a:rPr>
              <a:t>. Sur quelle </a:t>
            </a:r>
            <a:r>
              <a:rPr lang="en-US" sz="1000" dirty="0" err="1">
                <a:solidFill>
                  <a:schemeClr val="dk1"/>
                </a:solidFill>
              </a:rPr>
              <a:t>période</a:t>
            </a:r>
            <a:r>
              <a:rPr lang="en-US" sz="1000" dirty="0">
                <a:solidFill>
                  <a:schemeClr val="dk1"/>
                </a:solidFill>
              </a:rPr>
              <a:t> les </a:t>
            </a:r>
            <a:r>
              <a:rPr lang="en-US" sz="1000" dirty="0" err="1">
                <a:solidFill>
                  <a:schemeClr val="dk1"/>
                </a:solidFill>
              </a:rPr>
              <a:t>avantages</a:t>
            </a:r>
            <a:r>
              <a:rPr lang="en-US" sz="1000" dirty="0">
                <a:solidFill>
                  <a:schemeClr val="dk1"/>
                </a:solidFill>
              </a:rPr>
              <a:t> de la </a:t>
            </a:r>
            <a:r>
              <a:rPr lang="en-US" sz="1000" dirty="0" err="1">
                <a:solidFill>
                  <a:schemeClr val="dk1"/>
                </a:solidFill>
              </a:rPr>
              <a:t>décision</a:t>
            </a:r>
            <a:r>
              <a:rPr lang="en-US" sz="1000" dirty="0">
                <a:solidFill>
                  <a:schemeClr val="dk1"/>
                </a:solidFill>
              </a:rPr>
              <a:t> </a:t>
            </a:r>
            <a:r>
              <a:rPr lang="en-US" sz="1000" dirty="0" err="1">
                <a:solidFill>
                  <a:schemeClr val="dk1"/>
                </a:solidFill>
              </a:rPr>
              <a:t>devraient-ils</a:t>
            </a:r>
            <a:r>
              <a:rPr lang="en-US" sz="1000" dirty="0">
                <a:solidFill>
                  <a:schemeClr val="dk1"/>
                </a:solidFill>
              </a:rPr>
              <a:t> se </a:t>
            </a:r>
            <a:r>
              <a:rPr lang="en-US" sz="1000" dirty="0" err="1">
                <a:solidFill>
                  <a:schemeClr val="dk1"/>
                </a:solidFill>
              </a:rPr>
              <a:t>concrétiser</a:t>
            </a:r>
            <a:r>
              <a:rPr lang="en-US" sz="1000" dirty="0">
                <a:solidFill>
                  <a:schemeClr val="dk1"/>
                </a:solidFill>
              </a:rPr>
              <a:t> ?</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err="1">
                <a:solidFill>
                  <a:schemeClr val="dk1"/>
                </a:solidFill>
              </a:rPr>
              <a:t>Déterminez</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pertinents</a:t>
            </a:r>
            <a:r>
              <a:rPr lang="en-US" sz="1000" dirty="0">
                <a:solidFill>
                  <a:schemeClr val="dk1"/>
                </a:solidFill>
              </a:rPr>
              <a:t> à </a:t>
            </a:r>
            <a:r>
              <a:rPr lang="en-US" sz="1000" dirty="0" err="1">
                <a:solidFill>
                  <a:schemeClr val="dk1"/>
                </a:solidFill>
              </a:rPr>
              <a:t>évaluer</a:t>
            </a:r>
            <a:r>
              <a:rPr lang="en-US" sz="1000" dirty="0">
                <a:solidFill>
                  <a:schemeClr val="dk1"/>
                </a:solidFill>
              </a:rPr>
              <a:t>. </a:t>
            </a:r>
            <a:r>
              <a:rPr lang="en-US" sz="1000" dirty="0" err="1">
                <a:solidFill>
                  <a:schemeClr val="dk1"/>
                </a:solidFill>
              </a:rPr>
              <a:t>Quels</a:t>
            </a:r>
            <a:r>
              <a:rPr lang="en-US" sz="1000" dirty="0">
                <a:solidFill>
                  <a:schemeClr val="dk1"/>
                </a:solidFill>
              </a:rPr>
              <a:t> </a:t>
            </a:r>
            <a:r>
              <a:rPr lang="en-US" sz="1000" dirty="0" err="1">
                <a:solidFill>
                  <a:schemeClr val="dk1"/>
                </a:solidFill>
              </a:rPr>
              <a:t>sont</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susceptibles</a:t>
            </a:r>
            <a:r>
              <a:rPr lang="en-US" sz="1000" dirty="0">
                <a:solidFill>
                  <a:schemeClr val="dk1"/>
                </a:solidFill>
              </a:rPr>
              <a:t> </a:t>
            </a:r>
            <a:r>
              <a:rPr lang="en-US" sz="1000" dirty="0" err="1">
                <a:solidFill>
                  <a:schemeClr val="dk1"/>
                </a:solidFill>
              </a:rPr>
              <a:t>d'intéresser</a:t>
            </a:r>
            <a:r>
              <a:rPr lang="en-US" sz="1000" dirty="0">
                <a:solidFill>
                  <a:schemeClr val="dk1"/>
                </a:solidFill>
              </a:rPr>
              <a:t> la </a:t>
            </a:r>
            <a:r>
              <a:rPr lang="en-US" sz="1000" dirty="0" err="1">
                <a:solidFill>
                  <a:schemeClr val="dk1"/>
                </a:solidFill>
              </a:rPr>
              <a:t>décision</a:t>
            </a:r>
            <a:r>
              <a:rPr lang="en-US" sz="1000" dirty="0">
                <a:solidFill>
                  <a:schemeClr val="dk1"/>
                </a:solidFill>
              </a:rPr>
              <a:t> à prendre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La deuxième étape </a:t>
            </a:r>
            <a:r>
              <a:rPr lang="en-US" sz="1000" dirty="0" err="1">
                <a:solidFill>
                  <a:schemeClr val="dk1"/>
                </a:solidFill>
              </a:rPr>
              <a:t>d'une</a:t>
            </a:r>
            <a:r>
              <a:rPr lang="en-US" sz="1000" dirty="0">
                <a:solidFill>
                  <a:schemeClr val="dk1"/>
                </a:solidFill>
              </a:rPr>
              <a:t> ERC </a:t>
            </a:r>
            <a:r>
              <a:rPr lang="en-US" sz="1000" dirty="0" err="1">
                <a:solidFill>
                  <a:schemeClr val="dk1"/>
                </a:solidFill>
              </a:rPr>
              <a:t>consiste</a:t>
            </a:r>
            <a:r>
              <a:rPr lang="en-US" sz="1000" dirty="0">
                <a:solidFill>
                  <a:schemeClr val="dk1"/>
                </a:solidFill>
              </a:rPr>
              <a:t> à </a:t>
            </a:r>
            <a:r>
              <a:rPr lang="en-US" sz="1000" b="1" dirty="0" err="1">
                <a:solidFill>
                  <a:schemeClr val="dk1"/>
                </a:solidFill>
              </a:rPr>
              <a:t>évaluer</a:t>
            </a:r>
            <a:r>
              <a:rPr lang="en-US" sz="1000" b="1" dirty="0">
                <a:solidFill>
                  <a:schemeClr val="dk1"/>
                </a:solidFill>
              </a:rPr>
              <a:t> les dangers </a:t>
            </a:r>
            <a:r>
              <a:rPr lang="en-US" sz="1000" b="1" dirty="0" err="1">
                <a:solidFill>
                  <a:schemeClr val="dk1"/>
                </a:solidFill>
              </a:rPr>
              <a:t>climatiques</a:t>
            </a:r>
            <a:r>
              <a:rPr lang="en-US" sz="1000" b="1" dirty="0">
                <a:solidFill>
                  <a:schemeClr val="dk1"/>
                </a:solidFill>
              </a:rPr>
              <a:t> </a:t>
            </a:r>
            <a:r>
              <a:rPr lang="en-US" sz="1000" dirty="0">
                <a:solidFill>
                  <a:schemeClr val="dk1"/>
                </a:solidFill>
              </a:rPr>
              <a:t>dans la </a:t>
            </a:r>
            <a:r>
              <a:rPr lang="en-US" sz="1000" dirty="0" err="1">
                <a:solidFill>
                  <a:schemeClr val="dk1"/>
                </a:solidFill>
              </a:rPr>
              <a:t>ville</a:t>
            </a:r>
            <a:r>
              <a:rPr lang="en-US" sz="1000" dirty="0">
                <a:solidFill>
                  <a:schemeClr val="dk1"/>
                </a:solidFill>
              </a:rPr>
              <a:t>. Cette étape doit </a:t>
            </a:r>
            <a:r>
              <a:rPr lang="en-US" sz="1000" dirty="0" err="1">
                <a:solidFill>
                  <a:schemeClr val="dk1"/>
                </a:solidFill>
              </a:rPr>
              <a:t>permettre</a:t>
            </a:r>
            <a:r>
              <a:rPr lang="en-US" sz="1000" dirty="0">
                <a:solidFill>
                  <a:schemeClr val="dk1"/>
                </a:solidFill>
              </a:rPr>
              <a:t> </a:t>
            </a:r>
            <a:r>
              <a:rPr lang="en-US" sz="1000" dirty="0" err="1">
                <a:solidFill>
                  <a:schemeClr val="dk1"/>
                </a:solidFill>
              </a:rPr>
              <a:t>d'identifier</a:t>
            </a:r>
            <a:r>
              <a:rPr lang="en-US" sz="1000" dirty="0">
                <a:solidFill>
                  <a:schemeClr val="dk1"/>
                </a:solidFill>
              </a:rPr>
              <a:t> les </a:t>
            </a:r>
            <a:r>
              <a:rPr lang="en-US" sz="1000" dirty="0" err="1">
                <a:solidFill>
                  <a:schemeClr val="dk1"/>
                </a:solidFill>
              </a:rPr>
              <a:t>risques</a:t>
            </a:r>
            <a:r>
              <a:rPr lang="en-US" sz="1000" dirty="0">
                <a:solidFill>
                  <a:schemeClr val="dk1"/>
                </a:solidFill>
              </a:rPr>
              <a:t> les plus </a:t>
            </a:r>
            <a:r>
              <a:rPr lang="en-US" sz="1000" dirty="0" err="1">
                <a:solidFill>
                  <a:schemeClr val="dk1"/>
                </a:solidFill>
              </a:rPr>
              <a:t>fréquents</a:t>
            </a:r>
            <a:r>
              <a:rPr lang="en-US" sz="1000" dirty="0">
                <a:solidFill>
                  <a:schemeClr val="dk1"/>
                </a:solidFill>
              </a:rPr>
              <a:t>, les plus graves et les plus </a:t>
            </a:r>
            <a:r>
              <a:rPr lang="en-US" sz="1000" dirty="0" err="1">
                <a:solidFill>
                  <a:schemeClr val="dk1"/>
                </a:solidFill>
              </a:rPr>
              <a:t>répandus</a:t>
            </a:r>
            <a:r>
              <a:rPr lang="en-US" sz="1000" dirty="0">
                <a:solidFill>
                  <a:schemeClr val="dk1"/>
                </a:solidFill>
              </a:rPr>
              <a:t>, </a:t>
            </a:r>
            <a:r>
              <a:rPr lang="en-US" sz="1000" dirty="0" err="1">
                <a:solidFill>
                  <a:schemeClr val="dk1"/>
                </a:solidFill>
              </a:rPr>
              <a:t>ainsi</a:t>
            </a:r>
            <a:r>
              <a:rPr lang="en-US" sz="1000" dirty="0">
                <a:solidFill>
                  <a:schemeClr val="dk1"/>
                </a:solidFill>
              </a:rPr>
              <a:t> que </a:t>
            </a:r>
            <a:r>
              <a:rPr lang="en-US" sz="1000" dirty="0" err="1">
                <a:solidFill>
                  <a:schemeClr val="dk1"/>
                </a:solidFill>
              </a:rPr>
              <a:t>ceux</a:t>
            </a:r>
            <a:r>
              <a:rPr lang="en-US" sz="1000" dirty="0">
                <a:solidFill>
                  <a:schemeClr val="dk1"/>
                </a:solidFill>
              </a:rPr>
              <a:t> </a:t>
            </a:r>
            <a:r>
              <a:rPr lang="en-US" sz="1000" dirty="0" err="1">
                <a:solidFill>
                  <a:schemeClr val="dk1"/>
                </a:solidFill>
              </a:rPr>
              <a:t>susceptibles</a:t>
            </a:r>
            <a:r>
              <a:rPr lang="en-US" sz="1000" dirty="0">
                <a:solidFill>
                  <a:schemeClr val="dk1"/>
                </a:solidFill>
              </a:rPr>
              <a:t> </a:t>
            </a:r>
            <a:r>
              <a:rPr lang="en-US" sz="1000" dirty="0" err="1">
                <a:solidFill>
                  <a:schemeClr val="dk1"/>
                </a:solidFill>
              </a:rPr>
              <a:t>d'avoir</a:t>
            </a:r>
            <a:r>
              <a:rPr lang="en-US" sz="1000" dirty="0">
                <a:solidFill>
                  <a:schemeClr val="dk1"/>
                </a:solidFill>
              </a:rPr>
              <a:t> le plus grand impact sur la </a:t>
            </a:r>
            <a:r>
              <a:rPr lang="en-US" sz="1000" dirty="0" err="1">
                <a:solidFill>
                  <a:schemeClr val="dk1"/>
                </a:solidFill>
              </a:rPr>
              <a:t>ville</a:t>
            </a:r>
            <a:r>
              <a:rPr lang="en-US" sz="1000" dirty="0">
                <a:solidFill>
                  <a:schemeClr val="dk1"/>
                </a:solidFill>
              </a:rPr>
              <a:t> </a:t>
            </a:r>
            <a:r>
              <a:rPr lang="en-US" sz="1000" dirty="0" err="1">
                <a:solidFill>
                  <a:schemeClr val="dk1"/>
                </a:solidFill>
              </a:rPr>
              <a:t>ou</a:t>
            </a:r>
            <a:r>
              <a:rPr lang="en-US" sz="1000" dirty="0">
                <a:solidFill>
                  <a:schemeClr val="dk1"/>
                </a:solidFill>
              </a:rPr>
              <a:t> le </a:t>
            </a:r>
            <a:r>
              <a:rPr lang="en-US" sz="1000" dirty="0" err="1">
                <a:solidFill>
                  <a:schemeClr val="dk1"/>
                </a:solidFill>
              </a:rPr>
              <a:t>système</a:t>
            </a:r>
            <a:r>
              <a:rPr lang="en-US" sz="1000" dirty="0">
                <a:solidFill>
                  <a:schemeClr val="dk1"/>
                </a:solidFill>
              </a:rPr>
              <a:t> </a:t>
            </a:r>
            <a:r>
              <a:rPr lang="en-US" sz="1000" dirty="0" err="1">
                <a:solidFill>
                  <a:schemeClr val="dk1"/>
                </a:solidFill>
              </a:rPr>
              <a:t>concerné</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Nous </a:t>
            </a:r>
            <a:r>
              <a:rPr lang="en-US" sz="1000" dirty="0" err="1">
                <a:solidFill>
                  <a:schemeClr val="dk1"/>
                </a:solidFill>
              </a:rPr>
              <a:t>avons</a:t>
            </a:r>
            <a:r>
              <a:rPr lang="en-US" sz="1000" dirty="0">
                <a:solidFill>
                  <a:schemeClr val="dk1"/>
                </a:solidFill>
              </a:rPr>
              <a:t> </a:t>
            </a:r>
            <a:r>
              <a:rPr lang="en-US" sz="1000" dirty="0" err="1">
                <a:solidFill>
                  <a:schemeClr val="dk1"/>
                </a:solidFill>
              </a:rPr>
              <a:t>divisé</a:t>
            </a:r>
            <a:r>
              <a:rPr lang="en-US" sz="1000" dirty="0">
                <a:solidFill>
                  <a:schemeClr val="dk1"/>
                </a:solidFill>
              </a:rPr>
              <a:t> </a:t>
            </a:r>
            <a:r>
              <a:rPr lang="en-US" sz="1000" dirty="0" err="1">
                <a:solidFill>
                  <a:schemeClr val="dk1"/>
                </a:solidFill>
              </a:rPr>
              <a:t>l'étape</a:t>
            </a:r>
            <a:r>
              <a:rPr lang="en-US" sz="1000" dirty="0">
                <a:solidFill>
                  <a:schemeClr val="dk1"/>
                </a:solidFill>
              </a:rPr>
              <a:t> 2 </a:t>
            </a:r>
            <a:r>
              <a:rPr lang="en-US" sz="1000" dirty="0" err="1">
                <a:solidFill>
                  <a:schemeClr val="dk1"/>
                </a:solidFill>
              </a:rPr>
              <a:t>en</a:t>
            </a:r>
            <a:r>
              <a:rPr lang="en-US" sz="1000" dirty="0">
                <a:solidFill>
                  <a:schemeClr val="dk1"/>
                </a:solidFill>
              </a:rPr>
              <a:t> quatre sous-étapes qui </a:t>
            </a:r>
            <a:r>
              <a:rPr lang="en-US" sz="1000" dirty="0" err="1">
                <a:solidFill>
                  <a:schemeClr val="dk1"/>
                </a:solidFill>
              </a:rPr>
              <a:t>sont</a:t>
            </a:r>
            <a:r>
              <a:rPr lang="en-US" sz="1000" dirty="0">
                <a:solidFill>
                  <a:schemeClr val="dk1"/>
                </a:solidFill>
              </a:rPr>
              <a:t> </a:t>
            </a:r>
            <a:r>
              <a:rPr lang="en-US" sz="1000" dirty="0" err="1">
                <a:solidFill>
                  <a:schemeClr val="dk1"/>
                </a:solidFill>
              </a:rPr>
              <a:t>répertoriées</a:t>
            </a:r>
            <a:r>
              <a:rPr lang="en-US" sz="1000" dirty="0">
                <a:solidFill>
                  <a:schemeClr val="dk1"/>
                </a:solidFill>
              </a:rPr>
              <a:t> dans la </a:t>
            </a:r>
            <a:r>
              <a:rPr lang="en-US" sz="1000" dirty="0" err="1">
                <a:solidFill>
                  <a:schemeClr val="dk1"/>
                </a:solidFill>
              </a:rPr>
              <a:t>colonne</a:t>
            </a:r>
            <a:r>
              <a:rPr lang="en-US" sz="1000" dirty="0">
                <a:solidFill>
                  <a:schemeClr val="dk1"/>
                </a:solidFill>
              </a:rPr>
              <a:t> de gauche. Cette diapositive passe </a:t>
            </a:r>
            <a:r>
              <a:rPr lang="en-US" sz="1000" dirty="0" err="1">
                <a:solidFill>
                  <a:schemeClr val="dk1"/>
                </a:solidFill>
              </a:rPr>
              <a:t>en</a:t>
            </a:r>
            <a:r>
              <a:rPr lang="en-US" sz="1000" dirty="0">
                <a:solidFill>
                  <a:schemeClr val="dk1"/>
                </a:solidFill>
              </a:rPr>
              <a:t> revue </a:t>
            </a:r>
            <a:r>
              <a:rPr lang="en-US" sz="1000" b="1" dirty="0" err="1">
                <a:solidFill>
                  <a:schemeClr val="dk1"/>
                </a:solidFill>
              </a:rPr>
              <a:t>l'étape</a:t>
            </a:r>
            <a:r>
              <a:rPr lang="en-US" sz="1000" b="1" dirty="0">
                <a:solidFill>
                  <a:schemeClr val="dk1"/>
                </a:solidFill>
              </a:rPr>
              <a:t> 2.1 </a:t>
            </a:r>
            <a:r>
              <a:rPr lang="en-US" sz="1000" dirty="0">
                <a:solidFill>
                  <a:schemeClr val="dk1"/>
                </a:solidFill>
              </a:rPr>
              <a:t>| </a:t>
            </a:r>
            <a:r>
              <a:rPr lang="en-US" sz="1000" b="1" dirty="0" err="1">
                <a:solidFill>
                  <a:schemeClr val="dk1"/>
                </a:solidFill>
              </a:rPr>
              <a:t>Déterminer</a:t>
            </a:r>
            <a:r>
              <a:rPr lang="en-US" sz="1000" b="1" dirty="0">
                <a:solidFill>
                  <a:schemeClr val="dk1"/>
                </a:solidFill>
              </a:rPr>
              <a:t> les </a:t>
            </a:r>
            <a:r>
              <a:rPr lang="en-US" sz="1000" b="1" dirty="0" err="1">
                <a:solidFill>
                  <a:schemeClr val="dk1"/>
                </a:solidFill>
              </a:rPr>
              <a:t>aléas</a:t>
            </a:r>
            <a:r>
              <a:rPr lang="en-US" sz="1000" b="1" dirty="0">
                <a:solidFill>
                  <a:schemeClr val="dk1"/>
                </a:solidFill>
              </a:rPr>
              <a:t> </a:t>
            </a:r>
            <a:r>
              <a:rPr lang="en-US" sz="1000" b="1" dirty="0" err="1">
                <a:solidFill>
                  <a:schemeClr val="dk1"/>
                </a:solidFill>
              </a:rPr>
              <a:t>climatiques</a:t>
            </a:r>
            <a:r>
              <a:rPr lang="en-US" sz="1000" b="1" dirty="0">
                <a:solidFill>
                  <a:schemeClr val="dk1"/>
                </a:solidFill>
              </a:rPr>
              <a:t> </a:t>
            </a:r>
            <a:r>
              <a:rPr lang="en-US" sz="1000" b="1" dirty="0" err="1">
                <a:solidFill>
                  <a:schemeClr val="dk1"/>
                </a:solidFill>
              </a:rPr>
              <a:t>pertinents</a:t>
            </a:r>
            <a:r>
              <a:rPr lang="en-US" sz="1000" b="1" dirty="0">
                <a:solidFill>
                  <a:schemeClr val="dk1"/>
                </a:solidFill>
              </a:rPr>
              <a:t> </a:t>
            </a:r>
            <a:r>
              <a:rPr lang="en-US" sz="1000" i="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Il </a:t>
            </a:r>
            <a:r>
              <a:rPr lang="en-US" sz="1000" dirty="0" err="1">
                <a:solidFill>
                  <a:schemeClr val="dk1"/>
                </a:solidFill>
              </a:rPr>
              <a:t>peut</a:t>
            </a:r>
            <a:r>
              <a:rPr lang="en-US" sz="1000" dirty="0">
                <a:solidFill>
                  <a:schemeClr val="dk1"/>
                </a:solidFill>
              </a:rPr>
              <a:t> </a:t>
            </a:r>
            <a:r>
              <a:rPr lang="en-US" sz="1000" dirty="0" err="1">
                <a:solidFill>
                  <a:schemeClr val="dk1"/>
                </a:solidFill>
              </a:rPr>
              <a:t>être</a:t>
            </a:r>
            <a:r>
              <a:rPr lang="en-US" sz="1000" dirty="0">
                <a:solidFill>
                  <a:schemeClr val="dk1"/>
                </a:solidFill>
              </a:rPr>
              <a:t> utile de classer les </a:t>
            </a:r>
            <a:r>
              <a:rPr lang="en-US" sz="1000" dirty="0" err="1">
                <a:solidFill>
                  <a:schemeClr val="dk1"/>
                </a:solidFill>
              </a:rPr>
              <a:t>aléas</a:t>
            </a:r>
            <a:r>
              <a:rPr lang="en-US" sz="1000" dirty="0">
                <a:solidFill>
                  <a:schemeClr val="dk1"/>
                </a:solidFill>
              </a:rPr>
              <a:t> par </a:t>
            </a:r>
            <a:r>
              <a:rPr lang="en-US" sz="1000" dirty="0" err="1">
                <a:solidFill>
                  <a:schemeClr val="dk1"/>
                </a:solidFill>
              </a:rPr>
              <a:t>thème</a:t>
            </a:r>
            <a:r>
              <a:rPr lang="en-US" sz="1000" dirty="0">
                <a:solidFill>
                  <a:schemeClr val="dk1"/>
                </a:solidFill>
              </a:rPr>
              <a:t> </a:t>
            </a:r>
            <a:r>
              <a:rPr lang="en-US" sz="1000" dirty="0" err="1">
                <a:solidFill>
                  <a:schemeClr val="dk1"/>
                </a:solidFill>
              </a:rPr>
              <a:t>climatique</a:t>
            </a:r>
            <a:r>
              <a:rPr lang="en-US" sz="1000" dirty="0">
                <a:solidFill>
                  <a:schemeClr val="dk1"/>
                </a:solidFill>
              </a:rPr>
              <a:t>. Il </a:t>
            </a:r>
            <a:r>
              <a:rPr lang="en-US" sz="1000" dirty="0" err="1">
                <a:solidFill>
                  <a:schemeClr val="dk1"/>
                </a:solidFill>
              </a:rPr>
              <a:t>existe</a:t>
            </a:r>
            <a:r>
              <a:rPr lang="en-US" sz="1000" dirty="0">
                <a:solidFill>
                  <a:schemeClr val="dk1"/>
                </a:solidFill>
              </a:rPr>
              <a:t> deux </a:t>
            </a:r>
            <a:r>
              <a:rPr lang="en-US" sz="1000" dirty="0" err="1">
                <a:solidFill>
                  <a:schemeClr val="dk1"/>
                </a:solidFill>
              </a:rPr>
              <a:t>grandes</a:t>
            </a:r>
            <a:r>
              <a:rPr lang="en-US" sz="1000" dirty="0">
                <a:solidFill>
                  <a:schemeClr val="dk1"/>
                </a:solidFill>
              </a:rPr>
              <a:t> </a:t>
            </a:r>
            <a:r>
              <a:rPr lang="en-US" sz="1000" dirty="0" err="1">
                <a:solidFill>
                  <a:schemeClr val="dk1"/>
                </a:solidFill>
              </a:rPr>
              <a:t>catégories</a:t>
            </a:r>
            <a:r>
              <a:rPr lang="en-US" sz="1000" dirty="0">
                <a:solidFill>
                  <a:schemeClr val="dk1"/>
                </a:solidFill>
              </a:rPr>
              <a:t> </a:t>
            </a:r>
            <a:r>
              <a:rPr lang="en-US" sz="1000" dirty="0" err="1">
                <a:solidFill>
                  <a:schemeClr val="dk1"/>
                </a:solidFill>
              </a:rPr>
              <a:t>d’alés</a:t>
            </a:r>
            <a:r>
              <a:rPr lang="en-US" sz="1000" dirty="0">
                <a:solidFill>
                  <a:schemeClr val="dk1"/>
                </a:solidFill>
              </a:rPr>
              <a:t> </a:t>
            </a:r>
            <a:r>
              <a:rPr lang="en-US" sz="1000" dirty="0" err="1">
                <a:solidFill>
                  <a:schemeClr val="dk1"/>
                </a:solidFill>
              </a:rPr>
              <a:t>climatiques</a:t>
            </a:r>
            <a:r>
              <a:rPr lang="en-US" sz="1000" dirty="0">
                <a:solidFill>
                  <a:schemeClr val="dk1"/>
                </a:solidFill>
              </a:rPr>
              <a:t> à prendre </a:t>
            </a:r>
            <a:r>
              <a:rPr lang="en-US" sz="1000" dirty="0" err="1">
                <a:solidFill>
                  <a:schemeClr val="dk1"/>
                </a:solidFill>
              </a:rPr>
              <a:t>en</a:t>
            </a:r>
            <a:r>
              <a:rPr lang="en-US" sz="1000" dirty="0">
                <a:solidFill>
                  <a:schemeClr val="dk1"/>
                </a:solidFill>
              </a:rPr>
              <a:t> </a:t>
            </a:r>
            <a:r>
              <a:rPr lang="en-US" sz="1000" dirty="0" err="1">
                <a:solidFill>
                  <a:schemeClr val="dk1"/>
                </a:solidFill>
              </a:rPr>
              <a:t>compte</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Font typeface="Roboto"/>
              <a:buChar char="●"/>
            </a:pPr>
            <a:r>
              <a:rPr lang="en-US" sz="1000" b="1" dirty="0">
                <a:solidFill>
                  <a:schemeClr val="dk1"/>
                </a:solidFill>
              </a:rPr>
              <a:t>Les </a:t>
            </a:r>
            <a:r>
              <a:rPr lang="en-US" sz="1000" b="1" dirty="0" err="1">
                <a:solidFill>
                  <a:schemeClr val="dk1"/>
                </a:solidFill>
              </a:rPr>
              <a:t>changements</a:t>
            </a:r>
            <a:r>
              <a:rPr lang="en-US" sz="1000" b="1" dirty="0">
                <a:solidFill>
                  <a:schemeClr val="dk1"/>
                </a:solidFill>
              </a:rPr>
              <a:t> à </a:t>
            </a:r>
            <a:r>
              <a:rPr lang="en-US" sz="1000" b="1" dirty="0" err="1">
                <a:solidFill>
                  <a:schemeClr val="dk1"/>
                </a:solidFill>
              </a:rPr>
              <a:t>évolution</a:t>
            </a:r>
            <a:r>
              <a:rPr lang="en-US" sz="1000" b="1" dirty="0">
                <a:solidFill>
                  <a:schemeClr val="dk1"/>
                </a:solidFill>
              </a:rPr>
              <a:t> lente </a:t>
            </a:r>
            <a:r>
              <a:rPr lang="en-US" sz="1000" dirty="0">
                <a:solidFill>
                  <a:schemeClr val="dk1"/>
                </a:solidFill>
              </a:rPr>
              <a:t>(</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progressif</a:t>
            </a:r>
            <a:r>
              <a:rPr lang="en-US" sz="1000" dirty="0">
                <a:solidFill>
                  <a:schemeClr val="dk1"/>
                </a:solidFill>
              </a:rPr>
              <a:t>) </a:t>
            </a:r>
            <a:r>
              <a:rPr lang="en-US" sz="1000" dirty="0" err="1">
                <a:solidFill>
                  <a:schemeClr val="dk1"/>
                </a:solidFill>
              </a:rPr>
              <a:t>représentent</a:t>
            </a:r>
            <a:r>
              <a:rPr lang="en-US" sz="1000" dirty="0">
                <a:solidFill>
                  <a:schemeClr val="dk1"/>
                </a:solidFill>
              </a:rPr>
              <a:t> les manifestations </a:t>
            </a:r>
            <a:r>
              <a:rPr lang="en-US" sz="1000" dirty="0" err="1">
                <a:solidFill>
                  <a:schemeClr val="dk1"/>
                </a:solidFill>
              </a:rPr>
              <a:t>lentes</a:t>
            </a:r>
            <a:r>
              <a:rPr lang="en-US" sz="1000" dirty="0">
                <a:solidFill>
                  <a:schemeClr val="dk1"/>
                </a:solidFill>
              </a:rPr>
              <a:t> et « </a:t>
            </a:r>
            <a:r>
              <a:rPr lang="en-US" sz="1000" dirty="0" err="1">
                <a:solidFill>
                  <a:schemeClr val="dk1"/>
                </a:solidFill>
              </a:rPr>
              <a:t>insidieuses</a:t>
            </a:r>
            <a:r>
              <a:rPr lang="en-US" sz="1000" dirty="0">
                <a:solidFill>
                  <a:schemeClr val="dk1"/>
                </a:solidFill>
              </a:rPr>
              <a:t> »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à long </a:t>
            </a:r>
            <a:r>
              <a:rPr lang="en-US" sz="1000" dirty="0" err="1">
                <a:solidFill>
                  <a:schemeClr val="dk1"/>
                </a:solidFill>
              </a:rPr>
              <a:t>terme</a:t>
            </a:r>
            <a:r>
              <a:rPr lang="en-US" sz="1000" dirty="0">
                <a:solidFill>
                  <a:schemeClr val="dk1"/>
                </a:solidFill>
              </a:rPr>
              <a:t> sur </a:t>
            </a:r>
            <a:r>
              <a:rPr lang="en-US" sz="1000" dirty="0" err="1">
                <a:solidFill>
                  <a:schemeClr val="dk1"/>
                </a:solidFill>
              </a:rPr>
              <a:t>plusieurs</a:t>
            </a:r>
            <a:r>
              <a:rPr lang="en-US" sz="1000" dirty="0">
                <a:solidFill>
                  <a:schemeClr val="dk1"/>
                </a:solidFill>
              </a:rPr>
              <a:t> </a:t>
            </a:r>
            <a:r>
              <a:rPr lang="en-US" sz="1000" dirty="0" err="1">
                <a:solidFill>
                  <a:schemeClr val="dk1"/>
                </a:solidFill>
              </a:rPr>
              <a:t>décennies</a:t>
            </a:r>
            <a:r>
              <a:rPr lang="en-US" sz="1000" dirty="0">
                <a:solidFill>
                  <a:schemeClr val="dk1"/>
                </a:solidFill>
              </a:rPr>
              <a:t>, </a:t>
            </a:r>
            <a:r>
              <a:rPr lang="en-US" sz="1000" dirty="0" err="1">
                <a:solidFill>
                  <a:schemeClr val="dk1"/>
                </a:solidFill>
              </a:rPr>
              <a:t>telles</a:t>
            </a:r>
            <a:r>
              <a:rPr lang="en-US" sz="1000" dirty="0">
                <a:solidFill>
                  <a:schemeClr val="dk1"/>
                </a:solidFill>
              </a:rPr>
              <a:t> que la </a:t>
            </a:r>
            <a:r>
              <a:rPr lang="en-US" sz="1000" dirty="0" err="1">
                <a:solidFill>
                  <a:schemeClr val="dk1"/>
                </a:solidFill>
              </a:rPr>
              <a:t>hausse</a:t>
            </a:r>
            <a:r>
              <a:rPr lang="en-US" sz="1000" dirty="0">
                <a:solidFill>
                  <a:schemeClr val="dk1"/>
                </a:solidFill>
              </a:rPr>
              <a:t> des </a:t>
            </a:r>
            <a:r>
              <a:rPr lang="en-US" sz="1000" dirty="0" err="1">
                <a:solidFill>
                  <a:schemeClr val="dk1"/>
                </a:solidFill>
              </a:rPr>
              <a:t>températures</a:t>
            </a:r>
            <a:r>
              <a:rPr lang="en-US" sz="1000" dirty="0">
                <a:solidFill>
                  <a:schemeClr val="dk1"/>
                </a:solidFill>
              </a:rPr>
              <a:t> et les </a:t>
            </a:r>
            <a:r>
              <a:rPr lang="en-US" sz="1000" dirty="0" err="1">
                <a:solidFill>
                  <a:schemeClr val="dk1"/>
                </a:solidFill>
              </a:rPr>
              <a:t>changements</a:t>
            </a:r>
            <a:r>
              <a:rPr lang="en-US" sz="1000" dirty="0">
                <a:solidFill>
                  <a:schemeClr val="dk1"/>
                </a:solidFill>
              </a:rPr>
              <a:t> dans les régimes de </a:t>
            </a:r>
            <a:r>
              <a:rPr lang="en-US" sz="1000" dirty="0" err="1">
                <a:solidFill>
                  <a:schemeClr val="dk1"/>
                </a:solidFill>
              </a:rPr>
              <a:t>précipitations</a:t>
            </a:r>
            <a:r>
              <a:rPr lang="en-US" sz="1000" dirty="0">
                <a:solidFill>
                  <a:schemeClr val="dk1"/>
                </a:solidFill>
              </a:rPr>
              <a:t>. </a:t>
            </a:r>
            <a:endParaRPr sz="1000" dirty="0">
              <a:solidFill>
                <a:schemeClr val="dk1"/>
              </a:solidFill>
            </a:endParaRPr>
          </a:p>
          <a:p>
            <a:pPr marL="457200" lvl="0" indent="0" algn="l" rtl="0">
              <a:lnSpc>
                <a:spcPct val="100000"/>
              </a:lnSpc>
              <a:spcBef>
                <a:spcPts val="0"/>
              </a:spcBef>
              <a:spcAft>
                <a:spcPts val="0"/>
              </a:spcAft>
              <a:buSzPts val="1100"/>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Font typeface="Roboto"/>
              <a:buChar char="●"/>
            </a:pPr>
            <a:r>
              <a:rPr lang="en-US" sz="1000" b="1" dirty="0">
                <a:solidFill>
                  <a:schemeClr val="dk1"/>
                </a:solidFill>
              </a:rPr>
              <a:t>Les </a:t>
            </a:r>
            <a:r>
              <a:rPr lang="en-US" sz="1000" b="1" dirty="0" err="1">
                <a:solidFill>
                  <a:schemeClr val="dk1"/>
                </a:solidFill>
              </a:rPr>
              <a:t>changements</a:t>
            </a:r>
            <a:r>
              <a:rPr lang="en-US" sz="1000" b="1" dirty="0">
                <a:solidFill>
                  <a:schemeClr val="dk1"/>
                </a:solidFill>
              </a:rPr>
              <a:t> </a:t>
            </a:r>
            <a:r>
              <a:rPr lang="en-US" sz="1000" b="1" dirty="0" err="1">
                <a:solidFill>
                  <a:schemeClr val="dk1"/>
                </a:solidFill>
              </a:rPr>
              <a:t>rapides</a:t>
            </a:r>
            <a:r>
              <a:rPr lang="en-US" sz="1000" b="1" dirty="0">
                <a:solidFill>
                  <a:schemeClr val="dk1"/>
                </a:solidFill>
              </a:rPr>
              <a:t> </a:t>
            </a:r>
            <a:r>
              <a:rPr lang="en-US" sz="1000" dirty="0">
                <a:solidFill>
                  <a:schemeClr val="dk1"/>
                </a:solidFill>
              </a:rPr>
              <a:t>(</a:t>
            </a:r>
            <a:r>
              <a:rPr lang="en-US" sz="1000" dirty="0" err="1">
                <a:solidFill>
                  <a:schemeClr val="dk1"/>
                </a:solidFill>
              </a:rPr>
              <a:t>également</a:t>
            </a:r>
            <a:r>
              <a:rPr lang="en-US" sz="1000" dirty="0">
                <a:solidFill>
                  <a:schemeClr val="dk1"/>
                </a:solidFill>
              </a:rPr>
              <a:t> </a:t>
            </a:r>
            <a:r>
              <a:rPr lang="en-US" sz="1000" dirty="0" err="1">
                <a:solidFill>
                  <a:schemeClr val="dk1"/>
                </a:solidFill>
              </a:rPr>
              <a:t>appelés</a:t>
            </a:r>
            <a:r>
              <a:rPr lang="en-US" sz="1000" dirty="0">
                <a:solidFill>
                  <a:schemeClr val="dk1"/>
                </a:solidFill>
              </a:rPr>
              <a:t> </a:t>
            </a:r>
            <a:r>
              <a:rPr lang="en-US" sz="1000" dirty="0" err="1">
                <a:solidFill>
                  <a:schemeClr val="dk1"/>
                </a:solidFill>
              </a:rPr>
              <a:t>événements</a:t>
            </a:r>
            <a:r>
              <a:rPr lang="en-US" sz="1000" dirty="0">
                <a:solidFill>
                  <a:schemeClr val="dk1"/>
                </a:solidFill>
              </a:rPr>
              <a:t> </a:t>
            </a:r>
            <a:r>
              <a:rPr lang="en-US" sz="1000" dirty="0" err="1">
                <a:solidFill>
                  <a:schemeClr val="dk1"/>
                </a:solidFill>
              </a:rPr>
              <a:t>extrêmes</a:t>
            </a:r>
            <a:r>
              <a:rPr lang="en-US" sz="1000" dirty="0">
                <a:solidFill>
                  <a:schemeClr val="dk1"/>
                </a:solidFill>
              </a:rPr>
              <a:t>), </a:t>
            </a:r>
            <a:r>
              <a:rPr lang="en-US" sz="1000" dirty="0" err="1">
                <a:solidFill>
                  <a:schemeClr val="dk1"/>
                </a:solidFill>
              </a:rPr>
              <a:t>tels</a:t>
            </a:r>
            <a:r>
              <a:rPr lang="en-US" sz="1000" dirty="0">
                <a:solidFill>
                  <a:schemeClr val="dk1"/>
                </a:solidFill>
              </a:rPr>
              <a:t> que les </a:t>
            </a:r>
            <a:r>
              <a:rPr lang="en-US" sz="1000" dirty="0" err="1">
                <a:solidFill>
                  <a:schemeClr val="dk1"/>
                </a:solidFill>
              </a:rPr>
              <a:t>inondations</a:t>
            </a:r>
            <a:r>
              <a:rPr lang="en-US" sz="1000" dirty="0">
                <a:solidFill>
                  <a:schemeClr val="dk1"/>
                </a:solidFill>
              </a:rPr>
              <a:t>, les cyclones et les </a:t>
            </a:r>
            <a:r>
              <a:rPr lang="en-US" sz="1000" dirty="0" err="1">
                <a:solidFill>
                  <a:schemeClr val="dk1"/>
                </a:solidFill>
              </a:rPr>
              <a:t>incendies</a:t>
            </a:r>
            <a:r>
              <a:rPr lang="en-US" sz="1000" dirty="0">
                <a:solidFill>
                  <a:schemeClr val="dk1"/>
                </a:solidFill>
              </a:rPr>
              <a:t> de </a:t>
            </a:r>
            <a:r>
              <a:rPr lang="en-US" sz="1000" dirty="0" err="1">
                <a:solidFill>
                  <a:schemeClr val="dk1"/>
                </a:solidFill>
              </a:rPr>
              <a:t>forêt</a:t>
            </a:r>
            <a:r>
              <a:rPr lang="en-US" sz="1000" dirty="0">
                <a:solidFill>
                  <a:schemeClr val="dk1"/>
                </a:solidFill>
              </a:rPr>
              <a:t>. Il </a:t>
            </a:r>
            <a:r>
              <a:rPr lang="en-US" sz="1000" dirty="0" err="1">
                <a:solidFill>
                  <a:schemeClr val="dk1"/>
                </a:solidFill>
              </a:rPr>
              <a:t>s'agit</a:t>
            </a:r>
            <a:r>
              <a:rPr lang="en-US" sz="1000" dirty="0">
                <a:solidFill>
                  <a:schemeClr val="dk1"/>
                </a:solidFill>
              </a:rPr>
              <a:t> de </a:t>
            </a:r>
            <a:r>
              <a:rPr lang="en-US" sz="1000" dirty="0" err="1">
                <a:solidFill>
                  <a:schemeClr val="dk1"/>
                </a:solidFill>
              </a:rPr>
              <a:t>aléas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aigus</a:t>
            </a:r>
            <a:r>
              <a:rPr lang="en-US" sz="1000" dirty="0">
                <a:solidFill>
                  <a:schemeClr val="dk1"/>
                </a:solidFill>
              </a:rPr>
              <a:t> qui </a:t>
            </a:r>
            <a:r>
              <a:rPr lang="en-US" sz="1000" dirty="0" err="1">
                <a:solidFill>
                  <a:schemeClr val="dk1"/>
                </a:solidFill>
              </a:rPr>
              <a:t>peuvent</a:t>
            </a:r>
            <a:r>
              <a:rPr lang="en-US" sz="1000" dirty="0">
                <a:solidFill>
                  <a:schemeClr val="dk1"/>
                </a:solidFill>
              </a:rPr>
              <a:t> ne se </a:t>
            </a:r>
            <a:r>
              <a:rPr lang="en-US" sz="1000" dirty="0" err="1">
                <a:solidFill>
                  <a:schemeClr val="dk1"/>
                </a:solidFill>
              </a:rPr>
              <a:t>produire</a:t>
            </a:r>
            <a:r>
              <a:rPr lang="en-US" sz="1000" dirty="0">
                <a:solidFill>
                  <a:schemeClr val="dk1"/>
                </a:solidFill>
              </a:rPr>
              <a:t> que dans des </a:t>
            </a:r>
            <a:r>
              <a:rPr lang="en-US" sz="1000" dirty="0" err="1">
                <a:solidFill>
                  <a:schemeClr val="dk1"/>
                </a:solidFill>
              </a:rPr>
              <a:t>endroits</a:t>
            </a:r>
            <a:r>
              <a:rPr lang="en-US" sz="1000" dirty="0">
                <a:solidFill>
                  <a:schemeClr val="dk1"/>
                </a:solidFill>
              </a:rPr>
              <a:t> </a:t>
            </a:r>
            <a:r>
              <a:rPr lang="en-US" sz="1000" dirty="0" err="1">
                <a:solidFill>
                  <a:schemeClr val="dk1"/>
                </a:solidFill>
              </a:rPr>
              <a:t>spécifiques</a:t>
            </a:r>
            <a:r>
              <a:rPr lang="en-US" sz="1000" dirty="0">
                <a:solidFill>
                  <a:schemeClr val="dk1"/>
                </a:solidFill>
              </a:rPr>
              <a:t>, </a:t>
            </a:r>
            <a:r>
              <a:rPr lang="en-US" sz="1000" dirty="0" err="1">
                <a:solidFill>
                  <a:schemeClr val="dk1"/>
                </a:solidFill>
              </a:rPr>
              <a:t>tels</a:t>
            </a:r>
            <a:r>
              <a:rPr lang="en-US" sz="1000" dirty="0">
                <a:solidFill>
                  <a:schemeClr val="dk1"/>
                </a:solidFill>
              </a:rPr>
              <a:t> que les </a:t>
            </a:r>
            <a:r>
              <a:rPr lang="en-US" sz="1000" dirty="0" err="1">
                <a:solidFill>
                  <a:schemeClr val="dk1"/>
                </a:solidFill>
              </a:rPr>
              <a:t>plaines</a:t>
            </a:r>
            <a:r>
              <a:rPr lang="en-US" sz="1000" dirty="0">
                <a:solidFill>
                  <a:schemeClr val="dk1"/>
                </a:solidFill>
              </a:rPr>
              <a:t> </a:t>
            </a:r>
            <a:r>
              <a:rPr lang="en-US" sz="1000" dirty="0" err="1">
                <a:solidFill>
                  <a:schemeClr val="dk1"/>
                </a:solidFill>
              </a:rPr>
              <a:t>inondables</a:t>
            </a:r>
            <a:r>
              <a:rPr lang="en-US" sz="1000" dirty="0">
                <a:solidFill>
                  <a:schemeClr val="dk1"/>
                </a:solidFill>
              </a:rPr>
              <a:t> </a:t>
            </a:r>
            <a:r>
              <a:rPr lang="en-US" sz="1000" dirty="0" err="1">
                <a:solidFill>
                  <a:schemeClr val="dk1"/>
                </a:solidFill>
              </a:rPr>
              <a:t>ou</a:t>
            </a:r>
            <a:r>
              <a:rPr lang="en-US" sz="1000" dirty="0">
                <a:solidFill>
                  <a:schemeClr val="dk1"/>
                </a:solidFill>
              </a:rPr>
              <a:t> les </a:t>
            </a:r>
            <a:r>
              <a:rPr lang="en-US" sz="1000" dirty="0" err="1">
                <a:solidFill>
                  <a:schemeClr val="dk1"/>
                </a:solidFill>
              </a:rPr>
              <a:t>régions</a:t>
            </a:r>
            <a:r>
              <a:rPr lang="en-US" sz="1000" dirty="0">
                <a:solidFill>
                  <a:schemeClr val="dk1"/>
                </a:solidFill>
              </a:rPr>
              <a:t> </a:t>
            </a:r>
            <a:r>
              <a:rPr lang="en-US" sz="1000" dirty="0" err="1">
                <a:solidFill>
                  <a:schemeClr val="dk1"/>
                </a:solidFill>
              </a:rPr>
              <a:t>touchées</a:t>
            </a:r>
            <a:r>
              <a:rPr lang="en-US" sz="1000" dirty="0">
                <a:solidFill>
                  <a:schemeClr val="dk1"/>
                </a:solidFill>
              </a:rPr>
              <a:t> par les cyclones </a:t>
            </a:r>
            <a:r>
              <a:rPr lang="en-US" sz="1000" dirty="0" err="1">
                <a:solidFill>
                  <a:schemeClr val="dk1"/>
                </a:solidFill>
              </a:rPr>
              <a:t>tropicaux</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Les </a:t>
            </a:r>
            <a:r>
              <a:rPr lang="en-US" sz="1000" dirty="0" err="1">
                <a:solidFill>
                  <a:schemeClr val="dk1"/>
                </a:solidFill>
              </a:rPr>
              <a:t>événements</a:t>
            </a:r>
            <a:r>
              <a:rPr lang="en-US" sz="1000" dirty="0">
                <a:solidFill>
                  <a:schemeClr val="dk1"/>
                </a:solidFill>
              </a:rPr>
              <a:t> </a:t>
            </a:r>
            <a:r>
              <a:rPr lang="en-US" sz="1000" dirty="0" err="1">
                <a:solidFill>
                  <a:schemeClr val="dk1"/>
                </a:solidFill>
              </a:rPr>
              <a:t>extrêmes</a:t>
            </a:r>
            <a:r>
              <a:rPr lang="en-US" sz="1000" dirty="0">
                <a:solidFill>
                  <a:schemeClr val="dk1"/>
                </a:solidFill>
              </a:rPr>
              <a:t> </a:t>
            </a:r>
            <a:r>
              <a:rPr lang="en-US" sz="1000" dirty="0" err="1">
                <a:solidFill>
                  <a:schemeClr val="dk1"/>
                </a:solidFill>
              </a:rPr>
              <a:t>attirent</a:t>
            </a:r>
            <a:r>
              <a:rPr lang="en-US" sz="1000" dirty="0">
                <a:solidFill>
                  <a:schemeClr val="dk1"/>
                </a:solidFill>
              </a:rPr>
              <a:t> </a:t>
            </a:r>
            <a:r>
              <a:rPr lang="en-US" sz="1000" dirty="0" err="1">
                <a:solidFill>
                  <a:schemeClr val="dk1"/>
                </a:solidFill>
              </a:rPr>
              <a:t>souvent</a:t>
            </a:r>
            <a:r>
              <a:rPr lang="en-US" sz="1000" dirty="0">
                <a:solidFill>
                  <a:schemeClr val="dk1"/>
                </a:solidFill>
              </a:rPr>
              <a:t> </a:t>
            </a:r>
            <a:r>
              <a:rPr lang="en-US" sz="1000" dirty="0" err="1">
                <a:solidFill>
                  <a:schemeClr val="dk1"/>
                </a:solidFill>
              </a:rPr>
              <a:t>davantage</a:t>
            </a:r>
            <a:r>
              <a:rPr lang="en-US" sz="1000" dirty="0">
                <a:solidFill>
                  <a:schemeClr val="dk1"/>
                </a:solidFill>
              </a:rPr>
              <a:t> </a:t>
            </a:r>
            <a:r>
              <a:rPr lang="en-US" sz="1000" dirty="0" err="1">
                <a:solidFill>
                  <a:schemeClr val="dk1"/>
                </a:solidFill>
              </a:rPr>
              <a:t>l'attention</a:t>
            </a:r>
            <a:r>
              <a:rPr lang="en-US" sz="1000" dirty="0">
                <a:solidFill>
                  <a:schemeClr val="dk1"/>
                </a:solidFill>
              </a:rPr>
              <a:t> car </a:t>
            </a:r>
            <a:r>
              <a:rPr lang="en-US" sz="1000" dirty="0" err="1">
                <a:solidFill>
                  <a:schemeClr val="dk1"/>
                </a:solidFill>
              </a:rPr>
              <a:t>leurs</a:t>
            </a:r>
            <a:r>
              <a:rPr lang="en-US" sz="1000" dirty="0">
                <a:solidFill>
                  <a:schemeClr val="dk1"/>
                </a:solidFill>
              </a:rPr>
              <a:t> impacts </a:t>
            </a:r>
            <a:r>
              <a:rPr lang="en-US" sz="1000" dirty="0" err="1">
                <a:solidFill>
                  <a:schemeClr val="dk1"/>
                </a:solidFill>
              </a:rPr>
              <a:t>sont</a:t>
            </a:r>
            <a:r>
              <a:rPr lang="en-US" sz="1000" dirty="0">
                <a:solidFill>
                  <a:schemeClr val="dk1"/>
                </a:solidFill>
              </a:rPr>
              <a:t> plus </a:t>
            </a:r>
            <a:r>
              <a:rPr lang="en-US" sz="1000" dirty="0" err="1">
                <a:solidFill>
                  <a:schemeClr val="dk1"/>
                </a:solidFill>
              </a:rPr>
              <a:t>évidents</a:t>
            </a:r>
            <a:r>
              <a:rPr lang="en-US" sz="1000" dirty="0">
                <a:solidFill>
                  <a:schemeClr val="dk1"/>
                </a:solidFill>
              </a:rPr>
              <a:t>. </a:t>
            </a:r>
            <a:r>
              <a:rPr lang="en-US" sz="1000" dirty="0" err="1">
                <a:solidFill>
                  <a:schemeClr val="dk1"/>
                </a:solidFill>
              </a:rPr>
              <a:t>Cependant</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liés</a:t>
            </a:r>
            <a:r>
              <a:rPr lang="en-US" sz="1000" dirty="0">
                <a:solidFill>
                  <a:schemeClr val="dk1"/>
                </a:solidFill>
              </a:rPr>
              <a:t> aux </a:t>
            </a:r>
            <a:r>
              <a:rPr lang="en-US" sz="1000" dirty="0" err="1">
                <a:solidFill>
                  <a:schemeClr val="dk1"/>
                </a:solidFill>
              </a:rPr>
              <a:t>changements</a:t>
            </a:r>
            <a:r>
              <a:rPr lang="en-US" sz="1000" dirty="0">
                <a:solidFill>
                  <a:schemeClr val="dk1"/>
                </a:solidFill>
              </a:rPr>
              <a:t> </a:t>
            </a:r>
            <a:r>
              <a:rPr lang="en-US" sz="1000" dirty="0" err="1">
                <a:solidFill>
                  <a:schemeClr val="dk1"/>
                </a:solidFill>
              </a:rPr>
              <a:t>progressifs</a:t>
            </a:r>
            <a:r>
              <a:rPr lang="en-US" sz="1000" dirty="0">
                <a:solidFill>
                  <a:schemeClr val="dk1"/>
                </a:solidFill>
              </a:rPr>
              <a:t>, qui </a:t>
            </a:r>
            <a:r>
              <a:rPr lang="en-US" sz="1000" dirty="0" err="1">
                <a:solidFill>
                  <a:schemeClr val="dk1"/>
                </a:solidFill>
              </a:rPr>
              <a:t>sont</a:t>
            </a:r>
            <a:r>
              <a:rPr lang="en-US" sz="1000" dirty="0">
                <a:solidFill>
                  <a:schemeClr val="dk1"/>
                </a:solidFill>
              </a:rPr>
              <a:t> déjà </a:t>
            </a:r>
            <a:r>
              <a:rPr lang="en-US" sz="1000" dirty="0" err="1">
                <a:solidFill>
                  <a:schemeClr val="dk1"/>
                </a:solidFill>
              </a:rPr>
              <a:t>en</a:t>
            </a:r>
            <a:r>
              <a:rPr lang="en-US" sz="1000" dirty="0">
                <a:solidFill>
                  <a:schemeClr val="dk1"/>
                </a:solidFill>
              </a:rPr>
              <a:t> </a:t>
            </a:r>
            <a:r>
              <a:rPr lang="en-US" sz="1000" dirty="0" err="1">
                <a:solidFill>
                  <a:schemeClr val="dk1"/>
                </a:solidFill>
              </a:rPr>
              <a:t>cours</a:t>
            </a:r>
            <a:r>
              <a:rPr lang="en-US" sz="1000" dirty="0">
                <a:solidFill>
                  <a:schemeClr val="dk1"/>
                </a:solidFill>
              </a:rPr>
              <a:t>, </a:t>
            </a:r>
            <a:r>
              <a:rPr lang="en-US" sz="1000" dirty="0" err="1">
                <a:solidFill>
                  <a:schemeClr val="dk1"/>
                </a:solidFill>
              </a:rPr>
              <a:t>doivent</a:t>
            </a:r>
            <a:r>
              <a:rPr lang="en-US" sz="1000" dirty="0">
                <a:solidFill>
                  <a:schemeClr val="dk1"/>
                </a:solidFill>
              </a:rPr>
              <a:t> </a:t>
            </a:r>
            <a:r>
              <a:rPr lang="en-US" sz="1000" dirty="0" err="1">
                <a:solidFill>
                  <a:schemeClr val="dk1"/>
                </a:solidFill>
              </a:rPr>
              <a:t>également</a:t>
            </a:r>
            <a:r>
              <a:rPr lang="en-US" sz="1000" dirty="0">
                <a:solidFill>
                  <a:schemeClr val="dk1"/>
                </a:solidFill>
              </a:rPr>
              <a:t> </a:t>
            </a:r>
            <a:r>
              <a:rPr lang="en-US" sz="1000" dirty="0" err="1">
                <a:solidFill>
                  <a:schemeClr val="dk1"/>
                </a:solidFill>
              </a:rPr>
              <a:t>être</a:t>
            </a:r>
            <a:r>
              <a:rPr lang="en-US" sz="1000" dirty="0">
                <a:solidFill>
                  <a:schemeClr val="dk1"/>
                </a:solidFill>
              </a:rPr>
              <a:t> pris </a:t>
            </a:r>
            <a:r>
              <a:rPr lang="en-US" sz="1000" dirty="0" err="1">
                <a:solidFill>
                  <a:schemeClr val="dk1"/>
                </a:solidFill>
              </a:rPr>
              <a:t>en</a:t>
            </a:r>
            <a:r>
              <a:rPr lang="en-US" sz="1000" dirty="0">
                <a:solidFill>
                  <a:schemeClr val="dk1"/>
                </a:solidFill>
              </a:rPr>
              <a:t> </a:t>
            </a:r>
            <a:r>
              <a:rPr lang="en-US" sz="1000" dirty="0" err="1">
                <a:solidFill>
                  <a:schemeClr val="dk1"/>
                </a:solidFill>
              </a:rPr>
              <a:t>compte</a:t>
            </a:r>
            <a:r>
              <a:rPr lang="en-US" sz="1000" dirty="0">
                <a:solidFill>
                  <a:schemeClr val="dk1"/>
                </a:solidFill>
              </a:rPr>
              <a:t>. </a:t>
            </a:r>
            <a:r>
              <a:rPr lang="en-US" sz="1000" dirty="0" err="1">
                <a:solidFill>
                  <a:schemeClr val="dk1"/>
                </a:solidFill>
              </a:rPr>
              <a:t>Ils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susceptibles</a:t>
            </a:r>
            <a:r>
              <a:rPr lang="en-US" sz="1000" dirty="0">
                <a:solidFill>
                  <a:schemeClr val="dk1"/>
                </a:solidFill>
              </a:rPr>
              <a:t> </a:t>
            </a:r>
            <a:r>
              <a:rPr lang="en-US" sz="1000" dirty="0" err="1">
                <a:solidFill>
                  <a:schemeClr val="dk1"/>
                </a:solidFill>
              </a:rPr>
              <a:t>d'éroder</a:t>
            </a:r>
            <a:r>
              <a:rPr lang="en-US" sz="1000" dirty="0">
                <a:solidFill>
                  <a:schemeClr val="dk1"/>
                </a:solidFill>
              </a:rPr>
              <a:t> </a:t>
            </a:r>
            <a:r>
              <a:rPr lang="en-US" sz="1000" dirty="0" err="1">
                <a:solidFill>
                  <a:schemeClr val="dk1"/>
                </a:solidFill>
              </a:rPr>
              <a:t>progressivement</a:t>
            </a:r>
            <a:r>
              <a:rPr lang="en-US" sz="1000" dirty="0">
                <a:solidFill>
                  <a:schemeClr val="dk1"/>
                </a:solidFill>
              </a:rPr>
              <a:t> et de manière continue la </a:t>
            </a:r>
            <a:r>
              <a:rPr lang="en-US" sz="1000" dirty="0" err="1">
                <a:solidFill>
                  <a:schemeClr val="dk1"/>
                </a:solidFill>
              </a:rPr>
              <a:t>productivité</a:t>
            </a:r>
            <a:r>
              <a:rPr lang="en-US" sz="1000" dirty="0">
                <a:solidFill>
                  <a:schemeClr val="dk1"/>
                </a:solidFill>
              </a:rPr>
              <a:t> et les performances des </a:t>
            </a:r>
            <a:r>
              <a:rPr lang="en-US" sz="1000" dirty="0" err="1">
                <a:solidFill>
                  <a:schemeClr val="dk1"/>
                </a:solidFill>
              </a:rPr>
              <a:t>actifs</a:t>
            </a:r>
            <a:r>
              <a:rPr lang="en-US" sz="1000" dirty="0">
                <a:solidFill>
                  <a:schemeClr val="dk1"/>
                </a:solidFill>
              </a:rPr>
              <a:t>. </a:t>
            </a:r>
            <a:endParaRPr sz="1000" dirty="0">
              <a:solidFill>
                <a:schemeClr val="dk1"/>
              </a:solidFill>
            </a:endParaRPr>
          </a:p>
        </p:txBody>
      </p:sp>
      <p:sp>
        <p:nvSpPr>
          <p:cNvPr id="761" name="Google Shape;761;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La deuxième étape </a:t>
            </a:r>
            <a:r>
              <a:rPr lang="en-US" sz="1000" dirty="0" err="1">
                <a:solidFill>
                  <a:schemeClr val="dk1"/>
                </a:solidFill>
              </a:rPr>
              <a:t>d'une</a:t>
            </a:r>
            <a:r>
              <a:rPr lang="en-US" sz="1000" dirty="0">
                <a:solidFill>
                  <a:schemeClr val="dk1"/>
                </a:solidFill>
              </a:rPr>
              <a:t> ERC </a:t>
            </a:r>
            <a:r>
              <a:rPr lang="en-US" sz="1000" dirty="0" err="1">
                <a:solidFill>
                  <a:schemeClr val="dk1"/>
                </a:solidFill>
              </a:rPr>
              <a:t>consiste</a:t>
            </a:r>
            <a:r>
              <a:rPr lang="en-US" sz="1000" dirty="0">
                <a:solidFill>
                  <a:schemeClr val="dk1"/>
                </a:solidFill>
              </a:rPr>
              <a:t> à </a:t>
            </a:r>
            <a:r>
              <a:rPr lang="en-US" sz="1000" b="1" dirty="0" err="1">
                <a:solidFill>
                  <a:schemeClr val="dk1"/>
                </a:solidFill>
              </a:rPr>
              <a:t>évaluer</a:t>
            </a:r>
            <a:r>
              <a:rPr lang="en-US" sz="1000" b="1" dirty="0">
                <a:solidFill>
                  <a:schemeClr val="dk1"/>
                </a:solidFill>
              </a:rPr>
              <a:t> les </a:t>
            </a:r>
            <a:r>
              <a:rPr lang="en-US" sz="1000" b="1" dirty="0" err="1">
                <a:solidFill>
                  <a:schemeClr val="dk1"/>
                </a:solidFill>
              </a:rPr>
              <a:t>aléas</a:t>
            </a:r>
            <a:r>
              <a:rPr lang="en-US" sz="1000" b="1" dirty="0">
                <a:solidFill>
                  <a:schemeClr val="dk1"/>
                </a:solidFill>
              </a:rPr>
              <a:t> </a:t>
            </a:r>
            <a:r>
              <a:rPr lang="en-US" sz="1000" b="1" dirty="0" err="1">
                <a:solidFill>
                  <a:schemeClr val="dk1"/>
                </a:solidFill>
              </a:rPr>
              <a:t>climatiques</a:t>
            </a:r>
            <a:r>
              <a:rPr lang="en-US" sz="1000" dirty="0">
                <a:solidFill>
                  <a:schemeClr val="dk1"/>
                </a:solidFill>
              </a:rPr>
              <a:t>. Cette étape doit </a:t>
            </a:r>
            <a:r>
              <a:rPr lang="en-US" sz="1000" dirty="0" err="1">
                <a:solidFill>
                  <a:schemeClr val="dk1"/>
                </a:solidFill>
              </a:rPr>
              <a:t>permettre</a:t>
            </a:r>
            <a:r>
              <a:rPr lang="en-US" sz="1000" dirty="0">
                <a:solidFill>
                  <a:schemeClr val="dk1"/>
                </a:solidFill>
              </a:rPr>
              <a:t> </a:t>
            </a:r>
            <a:r>
              <a:rPr lang="en-US" sz="1000" dirty="0" err="1">
                <a:solidFill>
                  <a:schemeClr val="dk1"/>
                </a:solidFill>
              </a:rPr>
              <a:t>d'identifier</a:t>
            </a:r>
            <a:r>
              <a:rPr lang="en-US" sz="1000" dirty="0">
                <a:solidFill>
                  <a:schemeClr val="dk1"/>
                </a:solidFill>
              </a:rPr>
              <a:t> les </a:t>
            </a:r>
            <a:r>
              <a:rPr lang="en-US" sz="1000" dirty="0" err="1">
                <a:solidFill>
                  <a:schemeClr val="dk1"/>
                </a:solidFill>
              </a:rPr>
              <a:t>aléas</a:t>
            </a:r>
            <a:r>
              <a:rPr lang="en-US" sz="1000" dirty="0">
                <a:solidFill>
                  <a:schemeClr val="dk1"/>
                </a:solidFill>
              </a:rPr>
              <a:t> les plus </a:t>
            </a:r>
            <a:r>
              <a:rPr lang="en-US" sz="1000" dirty="0" err="1">
                <a:solidFill>
                  <a:schemeClr val="dk1"/>
                </a:solidFill>
              </a:rPr>
              <a:t>fréquents</a:t>
            </a:r>
            <a:r>
              <a:rPr lang="en-US" sz="1000" dirty="0">
                <a:solidFill>
                  <a:schemeClr val="dk1"/>
                </a:solidFill>
              </a:rPr>
              <a:t>, les plus graves et les plus </a:t>
            </a:r>
            <a:r>
              <a:rPr lang="en-US" sz="1000" dirty="0" err="1">
                <a:solidFill>
                  <a:schemeClr val="dk1"/>
                </a:solidFill>
              </a:rPr>
              <a:t>répandus</a:t>
            </a:r>
            <a:r>
              <a:rPr lang="en-US" sz="1000" dirty="0">
                <a:solidFill>
                  <a:schemeClr val="dk1"/>
                </a:solidFill>
              </a:rPr>
              <a:t>, </a:t>
            </a:r>
            <a:r>
              <a:rPr lang="en-US" sz="1000" dirty="0" err="1">
                <a:solidFill>
                  <a:schemeClr val="dk1"/>
                </a:solidFill>
              </a:rPr>
              <a:t>ainsi</a:t>
            </a:r>
            <a:r>
              <a:rPr lang="en-US" sz="1000" dirty="0">
                <a:solidFill>
                  <a:schemeClr val="dk1"/>
                </a:solidFill>
              </a:rPr>
              <a:t> que </a:t>
            </a:r>
            <a:r>
              <a:rPr lang="en-US" sz="1000" dirty="0" err="1">
                <a:solidFill>
                  <a:schemeClr val="dk1"/>
                </a:solidFill>
              </a:rPr>
              <a:t>ceux</a:t>
            </a:r>
            <a:r>
              <a:rPr lang="en-US" sz="1000" dirty="0">
                <a:solidFill>
                  <a:schemeClr val="dk1"/>
                </a:solidFill>
              </a:rPr>
              <a:t> </a:t>
            </a:r>
            <a:r>
              <a:rPr lang="en-US" sz="1000" dirty="0" err="1">
                <a:solidFill>
                  <a:schemeClr val="dk1"/>
                </a:solidFill>
              </a:rPr>
              <a:t>susceptibles</a:t>
            </a:r>
            <a:r>
              <a:rPr lang="en-US" sz="1000" dirty="0">
                <a:solidFill>
                  <a:schemeClr val="dk1"/>
                </a:solidFill>
              </a:rPr>
              <a:t> </a:t>
            </a:r>
            <a:r>
              <a:rPr lang="en-US" sz="1000" dirty="0" err="1">
                <a:solidFill>
                  <a:schemeClr val="dk1"/>
                </a:solidFill>
              </a:rPr>
              <a:t>d'avoir</a:t>
            </a:r>
            <a:r>
              <a:rPr lang="en-US" sz="1000" dirty="0">
                <a:solidFill>
                  <a:schemeClr val="dk1"/>
                </a:solidFill>
              </a:rPr>
              <a:t> le plus grand impact sur la zone </a:t>
            </a:r>
            <a:r>
              <a:rPr lang="en-US" sz="1000" dirty="0" err="1">
                <a:solidFill>
                  <a:schemeClr val="dk1"/>
                </a:solidFill>
              </a:rPr>
              <a:t>ou</a:t>
            </a:r>
            <a:r>
              <a:rPr lang="en-US" sz="1000" dirty="0">
                <a:solidFill>
                  <a:schemeClr val="dk1"/>
                </a:solidFill>
              </a:rPr>
              <a:t> le </a:t>
            </a:r>
            <a:r>
              <a:rPr lang="en-US" sz="1000" dirty="0" err="1">
                <a:solidFill>
                  <a:schemeClr val="dk1"/>
                </a:solidFill>
              </a:rPr>
              <a:t>système</a:t>
            </a:r>
            <a:r>
              <a:rPr lang="en-US" sz="1000" dirty="0">
                <a:solidFill>
                  <a:schemeClr val="dk1"/>
                </a:solidFill>
              </a:rPr>
              <a:t> </a:t>
            </a:r>
            <a:r>
              <a:rPr lang="en-US" sz="1000" dirty="0" err="1">
                <a:solidFill>
                  <a:schemeClr val="dk1"/>
                </a:solidFill>
              </a:rPr>
              <a:t>concerné</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Nous </a:t>
            </a:r>
            <a:r>
              <a:rPr lang="en-US" sz="1000" dirty="0" err="1">
                <a:solidFill>
                  <a:schemeClr val="dk1"/>
                </a:solidFill>
              </a:rPr>
              <a:t>avons</a:t>
            </a:r>
            <a:r>
              <a:rPr lang="en-US" sz="1000" dirty="0">
                <a:solidFill>
                  <a:schemeClr val="dk1"/>
                </a:solidFill>
              </a:rPr>
              <a:t> </a:t>
            </a:r>
            <a:r>
              <a:rPr lang="en-US" sz="1000" dirty="0" err="1">
                <a:solidFill>
                  <a:schemeClr val="dk1"/>
                </a:solidFill>
              </a:rPr>
              <a:t>divisé</a:t>
            </a:r>
            <a:r>
              <a:rPr lang="en-US" sz="1000" dirty="0">
                <a:solidFill>
                  <a:schemeClr val="dk1"/>
                </a:solidFill>
              </a:rPr>
              <a:t> </a:t>
            </a:r>
            <a:r>
              <a:rPr lang="en-US" sz="1000" dirty="0" err="1">
                <a:solidFill>
                  <a:schemeClr val="dk1"/>
                </a:solidFill>
              </a:rPr>
              <a:t>l'étape</a:t>
            </a:r>
            <a:r>
              <a:rPr lang="en-US" sz="1000" dirty="0">
                <a:solidFill>
                  <a:schemeClr val="dk1"/>
                </a:solidFill>
              </a:rPr>
              <a:t> 2 </a:t>
            </a:r>
            <a:r>
              <a:rPr lang="en-US" sz="1000" dirty="0" err="1">
                <a:solidFill>
                  <a:schemeClr val="dk1"/>
                </a:solidFill>
              </a:rPr>
              <a:t>en</a:t>
            </a:r>
            <a:r>
              <a:rPr lang="en-US" sz="1000" dirty="0">
                <a:solidFill>
                  <a:schemeClr val="dk1"/>
                </a:solidFill>
              </a:rPr>
              <a:t> quatre sous-étapes qui </a:t>
            </a:r>
            <a:r>
              <a:rPr lang="en-US" sz="1000" dirty="0" err="1">
                <a:solidFill>
                  <a:schemeClr val="dk1"/>
                </a:solidFill>
              </a:rPr>
              <a:t>sont</a:t>
            </a:r>
            <a:r>
              <a:rPr lang="en-US" sz="1000" dirty="0">
                <a:solidFill>
                  <a:schemeClr val="dk1"/>
                </a:solidFill>
              </a:rPr>
              <a:t> </a:t>
            </a:r>
            <a:r>
              <a:rPr lang="en-US" sz="1000" dirty="0" err="1">
                <a:solidFill>
                  <a:schemeClr val="dk1"/>
                </a:solidFill>
              </a:rPr>
              <a:t>répertoriées</a:t>
            </a:r>
            <a:r>
              <a:rPr lang="en-US" sz="1000" dirty="0">
                <a:solidFill>
                  <a:schemeClr val="dk1"/>
                </a:solidFill>
              </a:rPr>
              <a:t> dans la </a:t>
            </a:r>
            <a:r>
              <a:rPr lang="en-US" sz="1000" dirty="0" err="1">
                <a:solidFill>
                  <a:schemeClr val="dk1"/>
                </a:solidFill>
              </a:rPr>
              <a:t>colonne</a:t>
            </a:r>
            <a:r>
              <a:rPr lang="en-US" sz="1000" dirty="0">
                <a:solidFill>
                  <a:schemeClr val="dk1"/>
                </a:solidFill>
              </a:rPr>
              <a:t> de gauche. Cette diapositive passe </a:t>
            </a:r>
            <a:r>
              <a:rPr lang="en-US" sz="1000" dirty="0" err="1">
                <a:solidFill>
                  <a:schemeClr val="dk1"/>
                </a:solidFill>
              </a:rPr>
              <a:t>en</a:t>
            </a:r>
            <a:r>
              <a:rPr lang="en-US" sz="1000" dirty="0">
                <a:solidFill>
                  <a:schemeClr val="dk1"/>
                </a:solidFill>
              </a:rPr>
              <a:t> revue </a:t>
            </a:r>
            <a:r>
              <a:rPr lang="en-US" sz="1000" b="1" dirty="0" err="1">
                <a:solidFill>
                  <a:schemeClr val="dk1"/>
                </a:solidFill>
              </a:rPr>
              <a:t>l'étape</a:t>
            </a:r>
            <a:r>
              <a:rPr lang="en-US" sz="1000" b="1" dirty="0">
                <a:solidFill>
                  <a:schemeClr val="dk1"/>
                </a:solidFill>
              </a:rPr>
              <a:t> 2.2 </a:t>
            </a:r>
            <a:r>
              <a:rPr lang="en-US" sz="1000" dirty="0">
                <a:solidFill>
                  <a:schemeClr val="dk1"/>
                </a:solidFill>
              </a:rPr>
              <a:t>| </a:t>
            </a:r>
            <a:r>
              <a:rPr lang="en-US" sz="1000" b="1" dirty="0" err="1">
                <a:solidFill>
                  <a:schemeClr val="dk1"/>
                </a:solidFill>
              </a:rPr>
              <a:t>Sélectionner</a:t>
            </a:r>
            <a:r>
              <a:rPr lang="en-US" sz="1000" b="1" dirty="0">
                <a:solidFill>
                  <a:schemeClr val="dk1"/>
                </a:solidFill>
              </a:rPr>
              <a:t> les </a:t>
            </a:r>
            <a:r>
              <a:rPr lang="en-US" sz="1000" b="1" dirty="0" err="1">
                <a:solidFill>
                  <a:schemeClr val="dk1"/>
                </a:solidFill>
              </a:rPr>
              <a:t>indicateurs</a:t>
            </a:r>
            <a:r>
              <a:rPr lang="en-US" sz="1000" b="1" dirty="0">
                <a:solidFill>
                  <a:schemeClr val="dk1"/>
                </a:solidFill>
              </a:rPr>
              <a:t> </a:t>
            </a:r>
            <a:r>
              <a:rPr lang="en-US" sz="1000" b="1" dirty="0" err="1">
                <a:solidFill>
                  <a:schemeClr val="dk1"/>
                </a:solidFill>
              </a:rPr>
              <a:t>d’aléas</a:t>
            </a:r>
            <a:r>
              <a:rPr lang="en-US" sz="1000" b="1" dirty="0">
                <a:solidFill>
                  <a:schemeClr val="dk1"/>
                </a:solidFill>
              </a:rPr>
              <a:t> </a:t>
            </a:r>
            <a:r>
              <a:rPr lang="en-US" sz="1000" b="1" dirty="0" err="1">
                <a:solidFill>
                  <a:schemeClr val="dk1"/>
                </a:solidFill>
              </a:rPr>
              <a:t>pertinents</a:t>
            </a:r>
            <a:r>
              <a:rPr lang="en-US" sz="1000" b="1" dirty="0">
                <a:solidFill>
                  <a:schemeClr val="dk1"/>
                </a:solidFill>
              </a:rPr>
              <a:t>.</a:t>
            </a: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SzPts val="1100"/>
              <a:buNone/>
            </a:pPr>
            <a:r>
              <a:rPr lang="en-US" sz="1000" dirty="0" err="1">
                <a:solidFill>
                  <a:schemeClr val="dk1"/>
                </a:solidFill>
              </a:rPr>
              <a:t>Veuillez</a:t>
            </a:r>
            <a:r>
              <a:rPr lang="en-US" sz="1000" dirty="0">
                <a:solidFill>
                  <a:schemeClr val="dk1"/>
                </a:solidFill>
              </a:rPr>
              <a:t> </a:t>
            </a:r>
            <a:r>
              <a:rPr lang="en-US" sz="1000" dirty="0" err="1">
                <a:solidFill>
                  <a:schemeClr val="dk1"/>
                </a:solidFill>
              </a:rPr>
              <a:t>expliquer</a:t>
            </a:r>
            <a:r>
              <a:rPr lang="en-US" sz="1000" dirty="0">
                <a:solidFill>
                  <a:schemeClr val="dk1"/>
                </a:solidFill>
              </a:rPr>
              <a:t> aux participants que </a:t>
            </a:r>
            <a:r>
              <a:rPr lang="en-US" sz="1000" dirty="0" err="1">
                <a:solidFill>
                  <a:schemeClr val="dk1"/>
                </a:solidFill>
              </a:rPr>
              <a:t>chaque</a:t>
            </a:r>
            <a:r>
              <a:rPr lang="en-US" sz="1000" dirty="0">
                <a:solidFill>
                  <a:schemeClr val="dk1"/>
                </a:solidFill>
              </a:rPr>
              <a:t> type </a:t>
            </a:r>
            <a:r>
              <a:rPr lang="en-US" sz="1000" dirty="0" err="1">
                <a:solidFill>
                  <a:schemeClr val="dk1"/>
                </a:solidFill>
              </a:rPr>
              <a:t>d’aléa</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peut</a:t>
            </a:r>
            <a:r>
              <a:rPr lang="en-US" sz="1000" dirty="0">
                <a:solidFill>
                  <a:schemeClr val="dk1"/>
                </a:solidFill>
              </a:rPr>
              <a:t> </a:t>
            </a:r>
            <a:r>
              <a:rPr lang="en-US" sz="1000" dirty="0" err="1">
                <a:solidFill>
                  <a:schemeClr val="dk1"/>
                </a:solidFill>
              </a:rPr>
              <a:t>avoir</a:t>
            </a:r>
            <a:r>
              <a:rPr lang="en-US" sz="1000" dirty="0">
                <a:solidFill>
                  <a:schemeClr val="dk1"/>
                </a:solidFill>
              </a:rPr>
              <a:t> </a:t>
            </a:r>
            <a:r>
              <a:rPr lang="en-US" sz="1000" dirty="0" err="1">
                <a:solidFill>
                  <a:schemeClr val="dk1"/>
                </a:solidFill>
              </a:rPr>
              <a:t>différents</a:t>
            </a:r>
            <a:r>
              <a:rPr lang="en-US" sz="1000" dirty="0">
                <a:solidFill>
                  <a:schemeClr val="dk1"/>
                </a:solidFill>
              </a:rPr>
              <a:t> types </a:t>
            </a:r>
            <a:r>
              <a:rPr lang="en-US" sz="1000" dirty="0" err="1">
                <a:solidFill>
                  <a:schemeClr val="dk1"/>
                </a:solidFill>
              </a:rPr>
              <a:t>d'indicateurs</a:t>
            </a:r>
            <a:r>
              <a:rPr lang="en-US" sz="1000" dirty="0">
                <a:solidFill>
                  <a:schemeClr val="dk1"/>
                </a:solidFill>
              </a:rPr>
              <a:t>. </a:t>
            </a:r>
            <a:r>
              <a:rPr lang="en-US" sz="1000" dirty="0" err="1">
                <a:solidFill>
                  <a:schemeClr val="dk1"/>
                </a:solidFill>
              </a:rPr>
              <a:t>L'encadré</a:t>
            </a:r>
            <a:r>
              <a:rPr lang="en-US" sz="1000" dirty="0">
                <a:solidFill>
                  <a:schemeClr val="dk1"/>
                </a:solidFill>
              </a:rPr>
              <a:t> au milieu de la diapositive </a:t>
            </a:r>
            <a:r>
              <a:rPr lang="en-US" sz="1000" dirty="0" err="1">
                <a:solidFill>
                  <a:schemeClr val="dk1"/>
                </a:solidFill>
              </a:rPr>
              <a:t>présente</a:t>
            </a:r>
            <a:r>
              <a:rPr lang="en-US" sz="1000" dirty="0">
                <a:solidFill>
                  <a:schemeClr val="dk1"/>
                </a:solidFill>
              </a:rPr>
              <a:t> </a:t>
            </a:r>
            <a:r>
              <a:rPr lang="en-US" sz="1000" dirty="0" err="1">
                <a:solidFill>
                  <a:schemeClr val="dk1"/>
                </a:solidFill>
              </a:rPr>
              <a:t>certains</a:t>
            </a:r>
            <a:r>
              <a:rPr lang="en-US" sz="1000" dirty="0">
                <a:solidFill>
                  <a:schemeClr val="dk1"/>
                </a:solidFill>
              </a:rPr>
              <a:t> des </a:t>
            </a:r>
            <a:r>
              <a:rPr lang="en-US" sz="1000" dirty="0" err="1">
                <a:solidFill>
                  <a:schemeClr val="dk1"/>
                </a:solidFill>
              </a:rPr>
              <a:t>différents</a:t>
            </a:r>
            <a:r>
              <a:rPr lang="en-US" sz="1000" dirty="0">
                <a:solidFill>
                  <a:schemeClr val="dk1"/>
                </a:solidFill>
              </a:rPr>
              <a:t> types </a:t>
            </a:r>
            <a:r>
              <a:rPr lang="en-US" sz="1000" dirty="0" err="1">
                <a:solidFill>
                  <a:schemeClr val="dk1"/>
                </a:solidFill>
              </a:rPr>
              <a:t>d'indicateurs</a:t>
            </a:r>
            <a:r>
              <a:rPr lang="en-US" sz="1000" dirty="0">
                <a:solidFill>
                  <a:schemeClr val="dk1"/>
                </a:solidFill>
              </a:rPr>
              <a:t> de </a:t>
            </a:r>
            <a:r>
              <a:rPr lang="en-US" sz="1000" dirty="0" err="1">
                <a:solidFill>
                  <a:schemeClr val="dk1"/>
                </a:solidFill>
              </a:rPr>
              <a:t>risques</a:t>
            </a:r>
            <a:r>
              <a:rPr lang="en-US" sz="1000" dirty="0">
                <a:solidFill>
                  <a:schemeClr val="dk1"/>
                </a:solidFill>
              </a:rPr>
              <a:t> pour les </a:t>
            </a:r>
            <a:r>
              <a:rPr lang="en-US" sz="1000" dirty="0" err="1">
                <a:solidFill>
                  <a:schemeClr val="dk1"/>
                </a:solidFill>
              </a:rPr>
              <a:t>aléas</a:t>
            </a:r>
            <a:r>
              <a:rPr lang="en-US" sz="1000" dirty="0">
                <a:solidFill>
                  <a:schemeClr val="dk1"/>
                </a:solidFill>
              </a:rPr>
              <a:t> </a:t>
            </a:r>
            <a:r>
              <a:rPr lang="en-US" sz="1000" dirty="0" err="1">
                <a:solidFill>
                  <a:schemeClr val="dk1"/>
                </a:solidFill>
              </a:rPr>
              <a:t>climatiques</a:t>
            </a:r>
            <a:r>
              <a:rPr lang="en-US" sz="1000" dirty="0">
                <a:solidFill>
                  <a:schemeClr val="dk1"/>
                </a:solidFill>
              </a:rPr>
              <a:t> courants </a:t>
            </a:r>
            <a:r>
              <a:rPr lang="en-US" sz="1000" dirty="0" err="1">
                <a:solidFill>
                  <a:schemeClr val="dk1"/>
                </a:solidFill>
              </a:rPr>
              <a:t>tels</a:t>
            </a:r>
            <a:r>
              <a:rPr lang="en-US" sz="1000" dirty="0">
                <a:solidFill>
                  <a:schemeClr val="dk1"/>
                </a:solidFill>
              </a:rPr>
              <a:t> que </a:t>
            </a:r>
            <a:r>
              <a:rPr lang="en-US" sz="1000" dirty="0" err="1">
                <a:solidFill>
                  <a:schemeClr val="dk1"/>
                </a:solidFill>
              </a:rPr>
              <a:t>l'augmentation</a:t>
            </a:r>
            <a:r>
              <a:rPr lang="en-US" sz="1000" dirty="0">
                <a:solidFill>
                  <a:schemeClr val="dk1"/>
                </a:solidFill>
              </a:rPr>
              <a:t> des </a:t>
            </a:r>
            <a:r>
              <a:rPr lang="en-US" sz="1000" dirty="0" err="1">
                <a:solidFill>
                  <a:schemeClr val="dk1"/>
                </a:solidFill>
              </a:rPr>
              <a:t>températures</a:t>
            </a:r>
            <a:r>
              <a:rPr lang="en-US" sz="1000" dirty="0">
                <a:solidFill>
                  <a:schemeClr val="dk1"/>
                </a:solidFill>
              </a:rPr>
              <a:t>, les </a:t>
            </a:r>
            <a:r>
              <a:rPr lang="en-US" sz="1000" dirty="0" err="1">
                <a:solidFill>
                  <a:schemeClr val="dk1"/>
                </a:solidFill>
              </a:rPr>
              <a:t>vagues</a:t>
            </a:r>
            <a:r>
              <a:rPr lang="en-US" sz="1000" dirty="0">
                <a:solidFill>
                  <a:schemeClr val="dk1"/>
                </a:solidFill>
              </a:rPr>
              <a:t> de </a:t>
            </a:r>
            <a:r>
              <a:rPr lang="en-US" sz="1000" dirty="0" err="1">
                <a:solidFill>
                  <a:schemeClr val="dk1"/>
                </a:solidFill>
              </a:rPr>
              <a:t>chaleur</a:t>
            </a:r>
            <a:r>
              <a:rPr lang="en-US" sz="1000" dirty="0">
                <a:solidFill>
                  <a:schemeClr val="dk1"/>
                </a:solidFill>
              </a:rPr>
              <a:t> et les </a:t>
            </a:r>
            <a:r>
              <a:rPr lang="en-US" sz="1000" dirty="0" err="1">
                <a:solidFill>
                  <a:schemeClr val="dk1"/>
                </a:solidFill>
              </a:rPr>
              <a:t>inondations</a:t>
            </a:r>
            <a:r>
              <a:rPr lang="en-US" sz="1000" dirty="0">
                <a:solidFill>
                  <a:schemeClr val="dk1"/>
                </a:solidFill>
              </a:rPr>
              <a:t>. </a:t>
            </a:r>
            <a:r>
              <a:rPr lang="en-US" sz="1000" dirty="0" err="1">
                <a:solidFill>
                  <a:schemeClr val="dk1"/>
                </a:solidFill>
              </a:rPr>
              <a:t>Notez</a:t>
            </a:r>
            <a:r>
              <a:rPr lang="en-US" sz="1000" dirty="0">
                <a:solidFill>
                  <a:schemeClr val="dk1"/>
                </a:solidFill>
              </a:rPr>
              <a:t> que dans </a:t>
            </a:r>
            <a:r>
              <a:rPr lang="en-US" sz="1000" dirty="0" err="1">
                <a:solidFill>
                  <a:schemeClr val="dk1"/>
                </a:solidFill>
              </a:rPr>
              <a:t>une</a:t>
            </a:r>
            <a:r>
              <a:rPr lang="en-US" sz="1000" dirty="0">
                <a:solidFill>
                  <a:schemeClr val="dk1"/>
                </a:solidFill>
              </a:rPr>
              <a:t> ERC, les </a:t>
            </a:r>
            <a:r>
              <a:rPr lang="en-US" sz="1000" dirty="0" err="1">
                <a:solidFill>
                  <a:schemeClr val="dk1"/>
                </a:solidFill>
              </a:rPr>
              <a:t>indicateurs</a:t>
            </a:r>
            <a:r>
              <a:rPr lang="en-US" sz="1000" dirty="0">
                <a:solidFill>
                  <a:schemeClr val="dk1"/>
                </a:solidFill>
              </a:rPr>
              <a:t> de </a:t>
            </a:r>
            <a:r>
              <a:rPr lang="en-US" sz="1000" dirty="0" err="1">
                <a:solidFill>
                  <a:schemeClr val="dk1"/>
                </a:solidFill>
              </a:rPr>
              <a:t>risques</a:t>
            </a:r>
            <a:r>
              <a:rPr lang="en-US" sz="1000" dirty="0">
                <a:solidFill>
                  <a:schemeClr val="dk1"/>
                </a:solidFill>
              </a:rPr>
              <a:t> </a:t>
            </a:r>
            <a:r>
              <a:rPr lang="en-US" sz="1000" dirty="0" err="1">
                <a:solidFill>
                  <a:schemeClr val="dk1"/>
                </a:solidFill>
              </a:rPr>
              <a:t>doivent</a:t>
            </a:r>
            <a:r>
              <a:rPr lang="en-US" sz="1000" dirty="0">
                <a:solidFill>
                  <a:schemeClr val="dk1"/>
                </a:solidFill>
              </a:rPr>
              <a:t> </a:t>
            </a:r>
            <a:r>
              <a:rPr lang="en-US" sz="1000" dirty="0" err="1">
                <a:solidFill>
                  <a:schemeClr val="dk1"/>
                </a:solidFill>
              </a:rPr>
              <a:t>couvrir</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période</a:t>
            </a:r>
            <a:r>
              <a:rPr lang="en-US" sz="1000" dirty="0">
                <a:solidFill>
                  <a:schemeClr val="dk1"/>
                </a:solidFill>
              </a:rPr>
              <a:t> et </a:t>
            </a:r>
            <a:r>
              <a:rPr lang="en-US" sz="1000" dirty="0" err="1">
                <a:solidFill>
                  <a:schemeClr val="dk1"/>
                </a:solidFill>
              </a:rPr>
              <a:t>une</a:t>
            </a:r>
            <a:r>
              <a:rPr lang="en-US" sz="1000" dirty="0">
                <a:solidFill>
                  <a:schemeClr val="dk1"/>
                </a:solidFill>
              </a:rPr>
              <a:t> zone </a:t>
            </a:r>
            <a:r>
              <a:rPr lang="en-US" sz="1000" dirty="0" err="1">
                <a:solidFill>
                  <a:schemeClr val="dk1"/>
                </a:solidFill>
              </a:rPr>
              <a:t>géographique</a:t>
            </a:r>
            <a:r>
              <a:rPr lang="en-US" sz="1000" dirty="0">
                <a:solidFill>
                  <a:schemeClr val="dk1"/>
                </a:solidFill>
              </a:rPr>
              <a:t> données. </a:t>
            </a:r>
            <a:endParaRPr sz="1000" dirty="0">
              <a:solidFill>
                <a:schemeClr val="dk1"/>
              </a:solidFill>
            </a:endParaRPr>
          </a:p>
        </p:txBody>
      </p:sp>
      <p:sp>
        <p:nvSpPr>
          <p:cNvPr id="775" name="Google Shape;775;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La deuxième étape </a:t>
            </a:r>
            <a:r>
              <a:rPr lang="en-US" sz="1000" dirty="0" err="1">
                <a:solidFill>
                  <a:schemeClr val="dk1"/>
                </a:solidFill>
              </a:rPr>
              <a:t>d'une</a:t>
            </a:r>
            <a:r>
              <a:rPr lang="en-US" sz="1000" dirty="0">
                <a:solidFill>
                  <a:schemeClr val="dk1"/>
                </a:solidFill>
              </a:rPr>
              <a:t> ERC </a:t>
            </a:r>
            <a:r>
              <a:rPr lang="en-US" sz="1000" dirty="0" err="1">
                <a:solidFill>
                  <a:schemeClr val="dk1"/>
                </a:solidFill>
              </a:rPr>
              <a:t>consiste</a:t>
            </a:r>
            <a:r>
              <a:rPr lang="en-US" sz="1000" dirty="0">
                <a:solidFill>
                  <a:schemeClr val="dk1"/>
                </a:solidFill>
              </a:rPr>
              <a:t> à </a:t>
            </a:r>
            <a:r>
              <a:rPr lang="en-US" sz="1000" b="1" dirty="0" err="1">
                <a:solidFill>
                  <a:schemeClr val="dk1"/>
                </a:solidFill>
              </a:rPr>
              <a:t>évaluer</a:t>
            </a:r>
            <a:r>
              <a:rPr lang="en-US" sz="1000" b="1" dirty="0">
                <a:solidFill>
                  <a:schemeClr val="dk1"/>
                </a:solidFill>
              </a:rPr>
              <a:t> les </a:t>
            </a:r>
            <a:r>
              <a:rPr lang="en-US" sz="1000" b="1" dirty="0" err="1">
                <a:solidFill>
                  <a:schemeClr val="dk1"/>
                </a:solidFill>
              </a:rPr>
              <a:t>aléas</a:t>
            </a:r>
            <a:r>
              <a:rPr lang="en-US" sz="1000" b="1" dirty="0">
                <a:solidFill>
                  <a:schemeClr val="dk1"/>
                </a:solidFill>
              </a:rPr>
              <a:t> </a:t>
            </a:r>
            <a:r>
              <a:rPr lang="en-US" sz="1000" b="1" dirty="0" err="1">
                <a:solidFill>
                  <a:schemeClr val="dk1"/>
                </a:solidFill>
              </a:rPr>
              <a:t>climatiques</a:t>
            </a:r>
            <a:r>
              <a:rPr lang="en-US" sz="1000" dirty="0">
                <a:solidFill>
                  <a:schemeClr val="dk1"/>
                </a:solidFill>
              </a:rPr>
              <a:t>. Cette étape doit </a:t>
            </a:r>
            <a:r>
              <a:rPr lang="en-US" sz="1000" dirty="0" err="1">
                <a:solidFill>
                  <a:schemeClr val="dk1"/>
                </a:solidFill>
              </a:rPr>
              <a:t>permettre</a:t>
            </a:r>
            <a:r>
              <a:rPr lang="en-US" sz="1000" dirty="0">
                <a:solidFill>
                  <a:schemeClr val="dk1"/>
                </a:solidFill>
              </a:rPr>
              <a:t> </a:t>
            </a:r>
            <a:r>
              <a:rPr lang="en-US" sz="1000" dirty="0" err="1">
                <a:solidFill>
                  <a:schemeClr val="dk1"/>
                </a:solidFill>
              </a:rPr>
              <a:t>d'identifier</a:t>
            </a:r>
            <a:r>
              <a:rPr lang="en-US" sz="1000" dirty="0">
                <a:solidFill>
                  <a:schemeClr val="dk1"/>
                </a:solidFill>
              </a:rPr>
              <a:t> les </a:t>
            </a:r>
            <a:r>
              <a:rPr lang="en-US" sz="1000" dirty="0" err="1">
                <a:solidFill>
                  <a:schemeClr val="dk1"/>
                </a:solidFill>
              </a:rPr>
              <a:t>aléas</a:t>
            </a:r>
            <a:r>
              <a:rPr lang="en-US" sz="1000" dirty="0">
                <a:solidFill>
                  <a:schemeClr val="dk1"/>
                </a:solidFill>
              </a:rPr>
              <a:t> les plus </a:t>
            </a:r>
            <a:r>
              <a:rPr lang="en-US" sz="1000" dirty="0" err="1">
                <a:solidFill>
                  <a:schemeClr val="dk1"/>
                </a:solidFill>
              </a:rPr>
              <a:t>fréquents</a:t>
            </a:r>
            <a:r>
              <a:rPr lang="en-US" sz="1000" dirty="0">
                <a:solidFill>
                  <a:schemeClr val="dk1"/>
                </a:solidFill>
              </a:rPr>
              <a:t>, les plus graves et les plus </a:t>
            </a:r>
            <a:r>
              <a:rPr lang="en-US" sz="1000" dirty="0" err="1">
                <a:solidFill>
                  <a:schemeClr val="dk1"/>
                </a:solidFill>
              </a:rPr>
              <a:t>répandus</a:t>
            </a:r>
            <a:r>
              <a:rPr lang="en-US" sz="1000" dirty="0">
                <a:solidFill>
                  <a:schemeClr val="dk1"/>
                </a:solidFill>
              </a:rPr>
              <a:t>, </a:t>
            </a:r>
            <a:r>
              <a:rPr lang="en-US" sz="1000" dirty="0" err="1">
                <a:solidFill>
                  <a:schemeClr val="dk1"/>
                </a:solidFill>
              </a:rPr>
              <a:t>ainsi</a:t>
            </a:r>
            <a:r>
              <a:rPr lang="en-US" sz="1000" dirty="0">
                <a:solidFill>
                  <a:schemeClr val="dk1"/>
                </a:solidFill>
              </a:rPr>
              <a:t> que </a:t>
            </a:r>
            <a:r>
              <a:rPr lang="en-US" sz="1000" dirty="0" err="1">
                <a:solidFill>
                  <a:schemeClr val="dk1"/>
                </a:solidFill>
              </a:rPr>
              <a:t>ceux</a:t>
            </a:r>
            <a:r>
              <a:rPr lang="en-US" sz="1000" dirty="0">
                <a:solidFill>
                  <a:schemeClr val="dk1"/>
                </a:solidFill>
              </a:rPr>
              <a:t> </a:t>
            </a:r>
            <a:r>
              <a:rPr lang="en-US" sz="1000" dirty="0" err="1">
                <a:solidFill>
                  <a:schemeClr val="dk1"/>
                </a:solidFill>
              </a:rPr>
              <a:t>susceptibles</a:t>
            </a:r>
            <a:r>
              <a:rPr lang="en-US" sz="1000" dirty="0">
                <a:solidFill>
                  <a:schemeClr val="dk1"/>
                </a:solidFill>
              </a:rPr>
              <a:t> </a:t>
            </a:r>
            <a:r>
              <a:rPr lang="en-US" sz="1000" dirty="0" err="1">
                <a:solidFill>
                  <a:schemeClr val="dk1"/>
                </a:solidFill>
              </a:rPr>
              <a:t>d'avoir</a:t>
            </a:r>
            <a:r>
              <a:rPr lang="en-US" sz="1000" dirty="0">
                <a:solidFill>
                  <a:schemeClr val="dk1"/>
                </a:solidFill>
              </a:rPr>
              <a:t> le plus grand impact sur la zone </a:t>
            </a:r>
            <a:r>
              <a:rPr lang="en-US" sz="1000" dirty="0" err="1">
                <a:solidFill>
                  <a:schemeClr val="dk1"/>
                </a:solidFill>
              </a:rPr>
              <a:t>ou</a:t>
            </a:r>
            <a:r>
              <a:rPr lang="en-US" sz="1000" dirty="0">
                <a:solidFill>
                  <a:schemeClr val="dk1"/>
                </a:solidFill>
              </a:rPr>
              <a:t> le </a:t>
            </a:r>
            <a:r>
              <a:rPr lang="en-US" sz="1000" dirty="0" err="1">
                <a:solidFill>
                  <a:schemeClr val="dk1"/>
                </a:solidFill>
              </a:rPr>
              <a:t>système</a:t>
            </a:r>
            <a:r>
              <a:rPr lang="en-US" sz="1000" dirty="0">
                <a:solidFill>
                  <a:schemeClr val="dk1"/>
                </a:solidFill>
              </a:rPr>
              <a:t> </a:t>
            </a:r>
            <a:r>
              <a:rPr lang="en-US" sz="1000" dirty="0" err="1">
                <a:solidFill>
                  <a:schemeClr val="dk1"/>
                </a:solidFill>
              </a:rPr>
              <a:t>concerné</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Nous </a:t>
            </a:r>
            <a:r>
              <a:rPr lang="en-US" sz="1000" dirty="0" err="1">
                <a:solidFill>
                  <a:schemeClr val="dk1"/>
                </a:solidFill>
              </a:rPr>
              <a:t>avons</a:t>
            </a:r>
            <a:r>
              <a:rPr lang="en-US" sz="1000" dirty="0">
                <a:solidFill>
                  <a:schemeClr val="dk1"/>
                </a:solidFill>
              </a:rPr>
              <a:t> </a:t>
            </a:r>
            <a:r>
              <a:rPr lang="en-US" sz="1000" dirty="0" err="1">
                <a:solidFill>
                  <a:schemeClr val="dk1"/>
                </a:solidFill>
              </a:rPr>
              <a:t>divisé</a:t>
            </a:r>
            <a:r>
              <a:rPr lang="en-US" sz="1000" dirty="0">
                <a:solidFill>
                  <a:schemeClr val="dk1"/>
                </a:solidFill>
              </a:rPr>
              <a:t> </a:t>
            </a:r>
            <a:r>
              <a:rPr lang="en-US" sz="1000" dirty="0" err="1">
                <a:solidFill>
                  <a:schemeClr val="dk1"/>
                </a:solidFill>
              </a:rPr>
              <a:t>l'étape</a:t>
            </a:r>
            <a:r>
              <a:rPr lang="en-US" sz="1000" dirty="0">
                <a:solidFill>
                  <a:schemeClr val="dk1"/>
                </a:solidFill>
              </a:rPr>
              <a:t> 2 </a:t>
            </a:r>
            <a:r>
              <a:rPr lang="en-US" sz="1000" dirty="0" err="1">
                <a:solidFill>
                  <a:schemeClr val="dk1"/>
                </a:solidFill>
              </a:rPr>
              <a:t>en</a:t>
            </a:r>
            <a:r>
              <a:rPr lang="en-US" sz="1000" dirty="0">
                <a:solidFill>
                  <a:schemeClr val="dk1"/>
                </a:solidFill>
              </a:rPr>
              <a:t> quatre sous-étapes qui </a:t>
            </a:r>
            <a:r>
              <a:rPr lang="en-US" sz="1000" dirty="0" err="1">
                <a:solidFill>
                  <a:schemeClr val="dk1"/>
                </a:solidFill>
              </a:rPr>
              <a:t>sont</a:t>
            </a:r>
            <a:r>
              <a:rPr lang="en-US" sz="1000" dirty="0">
                <a:solidFill>
                  <a:schemeClr val="dk1"/>
                </a:solidFill>
              </a:rPr>
              <a:t> </a:t>
            </a:r>
            <a:r>
              <a:rPr lang="en-US" sz="1000" dirty="0" err="1">
                <a:solidFill>
                  <a:schemeClr val="dk1"/>
                </a:solidFill>
              </a:rPr>
              <a:t>répertoriées</a:t>
            </a:r>
            <a:r>
              <a:rPr lang="en-US" sz="1000" dirty="0">
                <a:solidFill>
                  <a:schemeClr val="dk1"/>
                </a:solidFill>
              </a:rPr>
              <a:t> dans la </a:t>
            </a:r>
            <a:r>
              <a:rPr lang="en-US" sz="1000" dirty="0" err="1">
                <a:solidFill>
                  <a:schemeClr val="dk1"/>
                </a:solidFill>
              </a:rPr>
              <a:t>colonne</a:t>
            </a:r>
            <a:r>
              <a:rPr lang="en-US" sz="1000" dirty="0">
                <a:solidFill>
                  <a:schemeClr val="dk1"/>
                </a:solidFill>
              </a:rPr>
              <a:t> de gauche. Cette diapositive passe </a:t>
            </a:r>
            <a:r>
              <a:rPr lang="en-US" sz="1000" dirty="0" err="1">
                <a:solidFill>
                  <a:schemeClr val="dk1"/>
                </a:solidFill>
              </a:rPr>
              <a:t>en</a:t>
            </a:r>
            <a:r>
              <a:rPr lang="en-US" sz="1000" dirty="0">
                <a:solidFill>
                  <a:schemeClr val="dk1"/>
                </a:solidFill>
              </a:rPr>
              <a:t> revue </a:t>
            </a:r>
            <a:r>
              <a:rPr lang="en-US" sz="1000" b="1" dirty="0" err="1">
                <a:solidFill>
                  <a:schemeClr val="dk1"/>
                </a:solidFill>
              </a:rPr>
              <a:t>l'étape</a:t>
            </a:r>
            <a:r>
              <a:rPr lang="en-US" sz="1000" b="1" dirty="0">
                <a:solidFill>
                  <a:schemeClr val="dk1"/>
                </a:solidFill>
              </a:rPr>
              <a:t> 2.3 </a:t>
            </a:r>
            <a:r>
              <a:rPr lang="en-US" sz="1000" dirty="0">
                <a:solidFill>
                  <a:schemeClr val="dk1"/>
                </a:solidFill>
              </a:rPr>
              <a:t>| </a:t>
            </a:r>
            <a:r>
              <a:rPr lang="en-US" sz="1000" b="1" dirty="0" err="1">
                <a:solidFill>
                  <a:schemeClr val="dk1"/>
                </a:solidFill>
              </a:rPr>
              <a:t>Analyser</a:t>
            </a:r>
            <a:r>
              <a:rPr lang="en-US" sz="1000" b="1" dirty="0">
                <a:solidFill>
                  <a:schemeClr val="dk1"/>
                </a:solidFill>
              </a:rPr>
              <a:t> les tendances et les </a:t>
            </a:r>
            <a:r>
              <a:rPr lang="en-US" sz="1000" b="1" dirty="0" err="1">
                <a:solidFill>
                  <a:schemeClr val="dk1"/>
                </a:solidFill>
              </a:rPr>
              <a:t>événements</a:t>
            </a:r>
            <a:r>
              <a:rPr lang="en-US" sz="1000" b="1" dirty="0">
                <a:solidFill>
                  <a:schemeClr val="dk1"/>
                </a:solidFill>
              </a:rPr>
              <a:t> </a:t>
            </a:r>
            <a:r>
              <a:rPr lang="en-US" sz="1000" b="1" dirty="0" err="1">
                <a:solidFill>
                  <a:schemeClr val="dk1"/>
                </a:solidFill>
              </a:rPr>
              <a:t>historiques</a:t>
            </a:r>
            <a:r>
              <a:rPr lang="en-US" sz="1000" b="1" dirty="0">
                <a:solidFill>
                  <a:schemeClr val="dk1"/>
                </a:solidFill>
              </a:rPr>
              <a:t>.</a:t>
            </a: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Veuillez</a:t>
            </a:r>
            <a:r>
              <a:rPr lang="en-US" sz="1000" dirty="0">
                <a:solidFill>
                  <a:schemeClr val="dk1"/>
                </a:solidFill>
              </a:rPr>
              <a:t> </a:t>
            </a:r>
            <a:r>
              <a:rPr lang="en-US" sz="1000" dirty="0" err="1">
                <a:solidFill>
                  <a:schemeClr val="dk1"/>
                </a:solidFill>
              </a:rPr>
              <a:t>expliquer</a:t>
            </a:r>
            <a:r>
              <a:rPr lang="en-US" sz="1000" dirty="0">
                <a:solidFill>
                  <a:schemeClr val="dk1"/>
                </a:solidFill>
              </a:rPr>
              <a:t> aux participants </a:t>
            </a:r>
            <a:r>
              <a:rPr lang="en-US" sz="1000" dirty="0" err="1">
                <a:solidFill>
                  <a:schemeClr val="dk1"/>
                </a:solidFill>
              </a:rPr>
              <a:t>qu'après</a:t>
            </a:r>
            <a:r>
              <a:rPr lang="en-US" sz="1000" dirty="0">
                <a:solidFill>
                  <a:schemeClr val="dk1"/>
                </a:solidFill>
              </a:rPr>
              <a:t> </a:t>
            </a:r>
            <a:r>
              <a:rPr lang="en-US" sz="1000" dirty="0" err="1">
                <a:solidFill>
                  <a:schemeClr val="dk1"/>
                </a:solidFill>
              </a:rPr>
              <a:t>avoir</a:t>
            </a:r>
            <a:r>
              <a:rPr lang="en-US" sz="1000" dirty="0">
                <a:solidFill>
                  <a:schemeClr val="dk1"/>
                </a:solidFill>
              </a:rPr>
              <a:t> </a:t>
            </a:r>
            <a:r>
              <a:rPr lang="en-US" sz="1000" dirty="0" err="1">
                <a:solidFill>
                  <a:schemeClr val="dk1"/>
                </a:solidFill>
              </a:rPr>
              <a:t>identifié</a:t>
            </a:r>
            <a:r>
              <a:rPr lang="en-US" sz="1000" dirty="0">
                <a:solidFill>
                  <a:schemeClr val="dk1"/>
                </a:solidFill>
              </a:rPr>
              <a:t> les </a:t>
            </a:r>
            <a:r>
              <a:rPr lang="en-US" sz="1000" dirty="0" err="1">
                <a:solidFill>
                  <a:schemeClr val="dk1"/>
                </a:solidFill>
              </a:rPr>
              <a:t>indicateurs</a:t>
            </a:r>
            <a:r>
              <a:rPr lang="en-US" sz="1000" dirty="0">
                <a:solidFill>
                  <a:schemeClr val="dk1"/>
                </a:solidFill>
              </a:rPr>
              <a:t> </a:t>
            </a:r>
            <a:r>
              <a:rPr lang="en-US" sz="1000" dirty="0" err="1">
                <a:solidFill>
                  <a:schemeClr val="dk1"/>
                </a:solidFill>
              </a:rPr>
              <a:t>pertinents</a:t>
            </a:r>
            <a:r>
              <a:rPr lang="en-US" sz="1000" dirty="0">
                <a:solidFill>
                  <a:schemeClr val="dk1"/>
                </a:solidFill>
              </a:rPr>
              <a:t> pour </a:t>
            </a:r>
            <a:r>
              <a:rPr lang="en-US" sz="1000" dirty="0" err="1">
                <a:solidFill>
                  <a:schemeClr val="dk1"/>
                </a:solidFill>
              </a:rPr>
              <a:t>chaque</a:t>
            </a:r>
            <a:r>
              <a:rPr lang="en-US" sz="1000" dirty="0">
                <a:solidFill>
                  <a:schemeClr val="dk1"/>
                </a:solidFill>
              </a:rPr>
              <a:t> </a:t>
            </a:r>
            <a:r>
              <a:rPr lang="en-US" sz="1000" dirty="0" err="1">
                <a:solidFill>
                  <a:schemeClr val="dk1"/>
                </a:solidFill>
              </a:rPr>
              <a:t>aléa</a:t>
            </a:r>
            <a:r>
              <a:rPr lang="en-US" sz="1000" dirty="0">
                <a:solidFill>
                  <a:schemeClr val="dk1"/>
                </a:solidFill>
              </a:rPr>
              <a:t>, il </a:t>
            </a:r>
            <a:r>
              <a:rPr lang="en-US" sz="1000" dirty="0" err="1">
                <a:solidFill>
                  <a:schemeClr val="dk1"/>
                </a:solidFill>
              </a:rPr>
              <a:t>est</a:t>
            </a:r>
            <a:r>
              <a:rPr lang="en-US" sz="1000" dirty="0">
                <a:solidFill>
                  <a:schemeClr val="dk1"/>
                </a:solidFill>
              </a:rPr>
              <a:t> important </a:t>
            </a:r>
            <a:r>
              <a:rPr lang="en-US" sz="1000" dirty="0" err="1">
                <a:solidFill>
                  <a:schemeClr val="dk1"/>
                </a:solidFill>
              </a:rPr>
              <a:t>d'analyser</a:t>
            </a:r>
            <a:r>
              <a:rPr lang="en-US" sz="1000" dirty="0">
                <a:solidFill>
                  <a:schemeClr val="dk1"/>
                </a:solidFill>
              </a:rPr>
              <a:t> les tendances de </a:t>
            </a:r>
            <a:r>
              <a:rPr lang="en-US" sz="1000" dirty="0" err="1">
                <a:solidFill>
                  <a:schemeClr val="dk1"/>
                </a:solidFill>
              </a:rPr>
              <a:t>ces</a:t>
            </a:r>
            <a:r>
              <a:rPr lang="en-US" sz="1000" dirty="0">
                <a:solidFill>
                  <a:schemeClr val="dk1"/>
                </a:solidFill>
              </a:rPr>
              <a:t> </a:t>
            </a:r>
            <a:r>
              <a:rPr lang="en-US" sz="1000" dirty="0" err="1">
                <a:solidFill>
                  <a:schemeClr val="dk1"/>
                </a:solidFill>
              </a:rPr>
              <a:t>indicateurs</a:t>
            </a:r>
            <a:r>
              <a:rPr lang="en-US" sz="1000" dirty="0">
                <a:solidFill>
                  <a:schemeClr val="dk1"/>
                </a:solidFill>
              </a:rPr>
              <a:t> au fil du temps et </a:t>
            </a:r>
            <a:r>
              <a:rPr lang="en-US" sz="1000" dirty="0" err="1">
                <a:solidFill>
                  <a:schemeClr val="dk1"/>
                </a:solidFill>
              </a:rPr>
              <a:t>d'identifier</a:t>
            </a:r>
            <a:r>
              <a:rPr lang="en-US" sz="1000" dirty="0">
                <a:solidFill>
                  <a:schemeClr val="dk1"/>
                </a:solidFill>
              </a:rPr>
              <a:t> les </a:t>
            </a:r>
            <a:r>
              <a:rPr lang="en-US" sz="1000" dirty="0" err="1">
                <a:solidFill>
                  <a:schemeClr val="dk1"/>
                </a:solidFill>
              </a:rPr>
              <a:t>événements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historiques</a:t>
            </a:r>
            <a:r>
              <a:rPr lang="en-US" sz="1000" dirty="0">
                <a:solidFill>
                  <a:schemeClr val="dk1"/>
                </a:solidFill>
              </a:rPr>
              <a:t> </a:t>
            </a:r>
            <a:r>
              <a:rPr lang="en-US" sz="1000" dirty="0" err="1">
                <a:solidFill>
                  <a:schemeClr val="dk1"/>
                </a:solidFill>
              </a:rPr>
              <a:t>majeurs</a:t>
            </a:r>
            <a:r>
              <a:rPr lang="en-US" sz="1000" dirty="0">
                <a:solidFill>
                  <a:schemeClr val="dk1"/>
                </a:solidFill>
              </a:rPr>
              <a:t> </a:t>
            </a:r>
            <a:r>
              <a:rPr lang="en-US" sz="1000" dirty="0" err="1">
                <a:solidFill>
                  <a:schemeClr val="dk1"/>
                </a:solidFill>
              </a:rPr>
              <a:t>liés</a:t>
            </a:r>
            <a:r>
              <a:rPr lang="en-US" sz="1000" dirty="0">
                <a:solidFill>
                  <a:schemeClr val="dk1"/>
                </a:solidFill>
              </a:rPr>
              <a:t> à </a:t>
            </a:r>
            <a:r>
              <a:rPr lang="en-US" sz="1000" dirty="0" err="1">
                <a:solidFill>
                  <a:schemeClr val="dk1"/>
                </a:solidFill>
              </a:rPr>
              <a:t>chaque</a:t>
            </a:r>
            <a:r>
              <a:rPr lang="en-US" sz="1000" dirty="0">
                <a:solidFill>
                  <a:schemeClr val="dk1"/>
                </a:solidFill>
              </a:rPr>
              <a:t> </a:t>
            </a:r>
            <a:r>
              <a:rPr lang="en-US" sz="1000" dirty="0" err="1">
                <a:solidFill>
                  <a:schemeClr val="dk1"/>
                </a:solidFill>
              </a:rPr>
              <a:t>aléa</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Les données </a:t>
            </a:r>
            <a:r>
              <a:rPr lang="en-US" sz="1000" dirty="0" err="1">
                <a:solidFill>
                  <a:schemeClr val="dk1"/>
                </a:solidFill>
              </a:rPr>
              <a:t>peuvent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obtenues</a:t>
            </a:r>
            <a:r>
              <a:rPr lang="en-US" sz="1000" dirty="0">
                <a:solidFill>
                  <a:schemeClr val="dk1"/>
                </a:solidFill>
              </a:rPr>
              <a:t> </a:t>
            </a:r>
            <a:r>
              <a:rPr lang="en-US" sz="1000" dirty="0" err="1">
                <a:solidFill>
                  <a:schemeClr val="dk1"/>
                </a:solidFill>
              </a:rPr>
              <a:t>auprès</a:t>
            </a:r>
            <a:r>
              <a:rPr lang="en-US" sz="1000" dirty="0">
                <a:solidFill>
                  <a:schemeClr val="dk1"/>
                </a:solidFill>
              </a:rPr>
              <a:t> :</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Des archives </a:t>
            </a:r>
            <a:r>
              <a:rPr lang="en-US" sz="1000" dirty="0" err="1">
                <a:solidFill>
                  <a:schemeClr val="dk1"/>
                </a:solidFill>
              </a:rPr>
              <a:t>météorologiques</a:t>
            </a:r>
            <a:r>
              <a:rPr lang="en-US" sz="1000" dirty="0">
                <a:solidFill>
                  <a:schemeClr val="dk1"/>
                </a:solidFill>
              </a:rPr>
              <a:t> </a:t>
            </a:r>
            <a:r>
              <a:rPr lang="en-US" sz="1000" dirty="0" err="1">
                <a:solidFill>
                  <a:schemeClr val="dk1"/>
                </a:solidFill>
              </a:rPr>
              <a:t>historiques</a:t>
            </a:r>
            <a:r>
              <a:rPr lang="en-US" sz="1000" dirty="0">
                <a:solidFill>
                  <a:schemeClr val="dk1"/>
                </a:solidFill>
              </a:rPr>
              <a:t> </a:t>
            </a:r>
            <a:r>
              <a:rPr lang="en-US" sz="1000" dirty="0" err="1">
                <a:solidFill>
                  <a:schemeClr val="dk1"/>
                </a:solidFill>
              </a:rPr>
              <a:t>détenues</a:t>
            </a:r>
            <a:r>
              <a:rPr lang="en-US" sz="1000" dirty="0">
                <a:solidFill>
                  <a:schemeClr val="dk1"/>
                </a:solidFill>
              </a:rPr>
              <a:t> par les institutions </a:t>
            </a:r>
            <a:r>
              <a:rPr lang="en-US" sz="1000" dirty="0" err="1">
                <a:solidFill>
                  <a:schemeClr val="dk1"/>
                </a:solidFill>
              </a:rPr>
              <a:t>nationales</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Des sources </a:t>
            </a:r>
            <a:r>
              <a:rPr lang="en-US" sz="1000" dirty="0" err="1">
                <a:solidFill>
                  <a:schemeClr val="dk1"/>
                </a:solidFill>
              </a:rPr>
              <a:t>internationales</a:t>
            </a:r>
            <a:r>
              <a:rPr lang="en-US" sz="1000" dirty="0">
                <a:solidFill>
                  <a:schemeClr val="dk1"/>
                </a:solidFill>
              </a:rPr>
              <a:t> (par </a:t>
            </a:r>
            <a:r>
              <a:rPr lang="en-US" sz="1000" dirty="0" err="1">
                <a:solidFill>
                  <a:schemeClr val="dk1"/>
                </a:solidFill>
              </a:rPr>
              <a:t>exemple</a:t>
            </a:r>
            <a:r>
              <a:rPr lang="en-US" sz="1000" dirty="0">
                <a:solidFill>
                  <a:schemeClr val="dk1"/>
                </a:solidFill>
              </a:rPr>
              <a:t>, le </a:t>
            </a:r>
            <a:r>
              <a:rPr lang="en-US" sz="1000" dirty="0" err="1">
                <a:solidFill>
                  <a:schemeClr val="dk1"/>
                </a:solidFill>
              </a:rPr>
              <a:t>portail</a:t>
            </a:r>
            <a:r>
              <a:rPr lang="en-US" sz="1000" dirty="0">
                <a:solidFill>
                  <a:schemeClr val="dk1"/>
                </a:solidFill>
              </a:rPr>
              <a:t> de </a:t>
            </a:r>
            <a:r>
              <a:rPr lang="en-US" sz="1000" dirty="0" err="1">
                <a:solidFill>
                  <a:schemeClr val="dk1"/>
                </a:solidFill>
              </a:rPr>
              <a:t>connaissances</a:t>
            </a:r>
            <a:r>
              <a:rPr lang="en-US" sz="1000" dirty="0">
                <a:solidFill>
                  <a:schemeClr val="dk1"/>
                </a:solidFill>
              </a:rPr>
              <a:t> sur le </a:t>
            </a:r>
            <a:r>
              <a:rPr lang="en-US" sz="1000" dirty="0" err="1">
                <a:solidFill>
                  <a:schemeClr val="dk1"/>
                </a:solidFill>
              </a:rPr>
              <a:t>climat</a:t>
            </a:r>
            <a:r>
              <a:rPr lang="en-US" sz="1000" dirty="0">
                <a:solidFill>
                  <a:schemeClr val="dk1"/>
                </a:solidFill>
              </a:rPr>
              <a:t> de la Banque </a:t>
            </a:r>
            <a:r>
              <a:rPr lang="en-US" sz="1000" dirty="0" err="1">
                <a:solidFill>
                  <a:schemeClr val="dk1"/>
                </a:solidFill>
              </a:rPr>
              <a:t>mondiale</a:t>
            </a:r>
            <a:r>
              <a:rPr lang="en-US" sz="1000" dirty="0">
                <a:solidFill>
                  <a:schemeClr val="dk1"/>
                </a:solidFill>
              </a:rPr>
              <a:t>)</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Des résumés/analyses </a:t>
            </a:r>
            <a:r>
              <a:rPr lang="en-US" sz="1000" dirty="0" err="1">
                <a:solidFill>
                  <a:schemeClr val="dk1"/>
                </a:solidFill>
              </a:rPr>
              <a:t>existants</a:t>
            </a:r>
            <a:r>
              <a:rPr lang="en-US" sz="1000" dirty="0">
                <a:solidFill>
                  <a:schemeClr val="dk1"/>
                </a:solidFill>
              </a:rPr>
              <a:t> de </a:t>
            </a:r>
            <a:r>
              <a:rPr lang="en-US" sz="1000" dirty="0" err="1">
                <a:solidFill>
                  <a:schemeClr val="dk1"/>
                </a:solidFill>
              </a:rPr>
              <a:t>ces</a:t>
            </a:r>
            <a:r>
              <a:rPr lang="en-US" sz="1000" dirty="0">
                <a:solidFill>
                  <a:schemeClr val="dk1"/>
                </a:solidFill>
              </a:rPr>
              <a:t> données (par </a:t>
            </a:r>
            <a:r>
              <a:rPr lang="en-US" sz="1000" dirty="0" err="1">
                <a:solidFill>
                  <a:schemeClr val="dk1"/>
                </a:solidFill>
              </a:rPr>
              <a:t>exemple</a:t>
            </a:r>
            <a:r>
              <a:rPr lang="en-US" sz="1000" dirty="0">
                <a:solidFill>
                  <a:schemeClr val="dk1"/>
                </a:solidFill>
              </a:rPr>
              <a:t>, dans </a:t>
            </a:r>
            <a:r>
              <a:rPr lang="en-US" sz="1000" dirty="0" err="1">
                <a:solidFill>
                  <a:schemeClr val="dk1"/>
                </a:solidFill>
              </a:rPr>
              <a:t>d'autres</a:t>
            </a:r>
            <a:r>
              <a:rPr lang="en-US" sz="1000" dirty="0">
                <a:solidFill>
                  <a:schemeClr val="dk1"/>
                </a:solidFill>
              </a:rPr>
              <a:t> ERC </a:t>
            </a:r>
            <a:r>
              <a:rPr lang="en-US" sz="1000" dirty="0" err="1">
                <a:solidFill>
                  <a:schemeClr val="dk1"/>
                </a:solidFill>
              </a:rPr>
              <a:t>ou</a:t>
            </a:r>
            <a:r>
              <a:rPr lang="en-US" sz="1000" dirty="0">
                <a:solidFill>
                  <a:schemeClr val="dk1"/>
                </a:solidFill>
              </a:rPr>
              <a:t> </a:t>
            </a:r>
            <a:r>
              <a:rPr lang="en-US" sz="1000" dirty="0" err="1">
                <a:solidFill>
                  <a:schemeClr val="dk1"/>
                </a:solidFill>
              </a:rPr>
              <a:t>évaluations</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menées</a:t>
            </a:r>
            <a:r>
              <a:rPr lang="en-US" sz="1000" dirty="0">
                <a:solidFill>
                  <a:schemeClr val="dk1"/>
                </a:solidFill>
              </a:rPr>
              <a:t> par des villes, des </a:t>
            </a:r>
            <a:r>
              <a:rPr lang="en-US" sz="1000" dirty="0" err="1">
                <a:solidFill>
                  <a:schemeClr val="dk1"/>
                </a:solidFill>
              </a:rPr>
              <a:t>gouvernements</a:t>
            </a:r>
            <a:r>
              <a:rPr lang="en-US" sz="1000" dirty="0">
                <a:solidFill>
                  <a:schemeClr val="dk1"/>
                </a:solidFill>
              </a:rPr>
              <a:t>, des ONG, etc.</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Des </a:t>
            </a:r>
            <a:r>
              <a:rPr lang="en-US" sz="1000" dirty="0" err="1">
                <a:solidFill>
                  <a:schemeClr val="dk1"/>
                </a:solidFill>
              </a:rPr>
              <a:t>méthodes</a:t>
            </a:r>
            <a:r>
              <a:rPr lang="en-US" sz="1000" dirty="0">
                <a:solidFill>
                  <a:schemeClr val="dk1"/>
                </a:solidFill>
              </a:rPr>
              <a:t> </a:t>
            </a:r>
            <a:r>
              <a:rPr lang="en-US" sz="1000" dirty="0" err="1">
                <a:solidFill>
                  <a:schemeClr val="dk1"/>
                </a:solidFill>
              </a:rPr>
              <a:t>participatives</a:t>
            </a:r>
            <a:r>
              <a:rPr lang="en-US" sz="1000" dirty="0">
                <a:solidFill>
                  <a:schemeClr val="dk1"/>
                </a:solidFill>
              </a:rPr>
              <a:t> (par </a:t>
            </a:r>
            <a:r>
              <a:rPr lang="en-US" sz="1000" dirty="0" err="1">
                <a:solidFill>
                  <a:schemeClr val="dk1"/>
                </a:solidFill>
              </a:rPr>
              <a:t>exemple</a:t>
            </a:r>
            <a:r>
              <a:rPr lang="en-US" sz="1000" dirty="0">
                <a:solidFill>
                  <a:schemeClr val="dk1"/>
                </a:solidFill>
              </a:rPr>
              <a:t>, ateliers </a:t>
            </a:r>
            <a:r>
              <a:rPr lang="en-US" sz="1000" dirty="0" err="1">
                <a:solidFill>
                  <a:schemeClr val="dk1"/>
                </a:solidFill>
              </a:rPr>
              <a:t>ou</a:t>
            </a:r>
            <a:r>
              <a:rPr lang="en-US" sz="1000" dirty="0">
                <a:solidFill>
                  <a:schemeClr val="dk1"/>
                </a:solidFill>
              </a:rPr>
              <a:t> </a:t>
            </a:r>
            <a:r>
              <a:rPr lang="en-US" sz="1000" dirty="0" err="1">
                <a:solidFill>
                  <a:schemeClr val="dk1"/>
                </a:solidFill>
              </a:rPr>
              <a:t>enquêtes</a:t>
            </a:r>
            <a:r>
              <a:rPr lang="en-US" sz="1000" dirty="0">
                <a:solidFill>
                  <a:schemeClr val="dk1"/>
                </a:solidFill>
              </a:rPr>
              <a:t> </a:t>
            </a:r>
            <a:r>
              <a:rPr lang="en-US" sz="1000" dirty="0" err="1">
                <a:solidFill>
                  <a:schemeClr val="dk1"/>
                </a:solidFill>
              </a:rPr>
              <a:t>auprès</a:t>
            </a:r>
            <a:r>
              <a:rPr lang="en-US" sz="1000" dirty="0">
                <a:solidFill>
                  <a:schemeClr val="dk1"/>
                </a:solidFill>
              </a:rPr>
              <a:t> des </a:t>
            </a:r>
            <a:r>
              <a:rPr lang="en-US" sz="1000" dirty="0" err="1">
                <a:solidFill>
                  <a:schemeClr val="dk1"/>
                </a:solidFill>
              </a:rPr>
              <a:t>communautés</a:t>
            </a:r>
            <a:r>
              <a:rPr lang="en-US" sz="1000" dirty="0">
                <a:solidFill>
                  <a:schemeClr val="dk1"/>
                </a:solidFill>
              </a:rPr>
              <a:t> </a:t>
            </a:r>
            <a:r>
              <a:rPr lang="en-US" sz="1000" dirty="0" err="1">
                <a:solidFill>
                  <a:schemeClr val="dk1"/>
                </a:solidFill>
              </a:rPr>
              <a:t>concernées</a:t>
            </a:r>
            <a:r>
              <a:rPr lang="en-US" sz="1000" dirty="0">
                <a:solidFill>
                  <a:schemeClr val="dk1"/>
                </a:solidFill>
              </a:rPr>
              <a:t>). Il </a:t>
            </a:r>
            <a:r>
              <a:rPr lang="en-US" sz="1000" dirty="0" err="1">
                <a:solidFill>
                  <a:schemeClr val="dk1"/>
                </a:solidFill>
              </a:rPr>
              <a:t>est</a:t>
            </a:r>
            <a:r>
              <a:rPr lang="en-US" sz="1000" dirty="0">
                <a:solidFill>
                  <a:schemeClr val="dk1"/>
                </a:solidFill>
              </a:rPr>
              <a:t> important </a:t>
            </a:r>
            <a:r>
              <a:rPr lang="en-US" sz="1000" dirty="0" err="1">
                <a:solidFill>
                  <a:schemeClr val="dk1"/>
                </a:solidFill>
              </a:rPr>
              <a:t>d'impliquer</a:t>
            </a:r>
            <a:r>
              <a:rPr lang="en-US" sz="1000" dirty="0">
                <a:solidFill>
                  <a:schemeClr val="dk1"/>
                </a:solidFill>
              </a:rPr>
              <a:t> un </a:t>
            </a:r>
            <a:r>
              <a:rPr lang="en-US" sz="1000" dirty="0" err="1">
                <a:solidFill>
                  <a:schemeClr val="dk1"/>
                </a:solidFill>
              </a:rPr>
              <a:t>échantillon</a:t>
            </a:r>
            <a:r>
              <a:rPr lang="en-US" sz="1000" dirty="0">
                <a:solidFill>
                  <a:schemeClr val="dk1"/>
                </a:solidFill>
              </a:rPr>
              <a:t> </a:t>
            </a:r>
            <a:r>
              <a:rPr lang="en-US" sz="1000" dirty="0" err="1">
                <a:solidFill>
                  <a:schemeClr val="dk1"/>
                </a:solidFill>
              </a:rPr>
              <a:t>représentatif</a:t>
            </a:r>
            <a:r>
              <a:rPr lang="en-US" sz="1000" dirty="0">
                <a:solidFill>
                  <a:schemeClr val="dk1"/>
                </a:solidFill>
              </a:rPr>
              <a:t> des parties </a:t>
            </a:r>
            <a:r>
              <a:rPr lang="en-US" sz="1000" dirty="0" err="1">
                <a:solidFill>
                  <a:schemeClr val="dk1"/>
                </a:solidFill>
              </a:rPr>
              <a:t>prenantes</a:t>
            </a:r>
            <a:r>
              <a:rPr lang="en-US" sz="1000" dirty="0">
                <a:solidFill>
                  <a:schemeClr val="dk1"/>
                </a:solidFill>
              </a:rPr>
              <a:t> de la </a:t>
            </a:r>
            <a:r>
              <a:rPr lang="en-US" sz="1000" dirty="0" err="1">
                <a:solidFill>
                  <a:schemeClr val="dk1"/>
                </a:solidFill>
              </a:rPr>
              <a:t>ville</a:t>
            </a:r>
            <a:r>
              <a:rPr lang="en-US" sz="1000" dirty="0">
                <a:solidFill>
                  <a:schemeClr val="dk1"/>
                </a:solidFill>
              </a:rPr>
              <a:t>, y </a:t>
            </a:r>
            <a:r>
              <a:rPr lang="en-US" sz="1000" dirty="0" err="1">
                <a:solidFill>
                  <a:schemeClr val="dk1"/>
                </a:solidFill>
              </a:rPr>
              <a:t>compris</a:t>
            </a:r>
            <a:r>
              <a:rPr lang="en-US" sz="1000" dirty="0">
                <a:solidFill>
                  <a:schemeClr val="dk1"/>
                </a:solidFill>
              </a:rPr>
              <a:t> les </a:t>
            </a:r>
            <a:r>
              <a:rPr lang="en-US" sz="1000" dirty="0" err="1">
                <a:solidFill>
                  <a:schemeClr val="dk1"/>
                </a:solidFill>
              </a:rPr>
              <a:t>communautés</a:t>
            </a:r>
            <a:r>
              <a:rPr lang="en-US" sz="1000" dirty="0">
                <a:solidFill>
                  <a:schemeClr val="dk1"/>
                </a:solidFill>
              </a:rPr>
              <a:t> </a:t>
            </a:r>
            <a:r>
              <a:rPr lang="en-US" sz="1000" dirty="0" err="1">
                <a:solidFill>
                  <a:schemeClr val="dk1"/>
                </a:solidFill>
              </a:rPr>
              <a:t>vulnérables</a:t>
            </a:r>
            <a:r>
              <a:rPr lang="en-US" sz="1000" dirty="0">
                <a:solidFill>
                  <a:schemeClr val="dk1"/>
                </a:solidFill>
              </a:rPr>
              <a:t>, qui </a:t>
            </a:r>
            <a:r>
              <a:rPr lang="en-US" sz="1000" dirty="0" err="1">
                <a:solidFill>
                  <a:schemeClr val="dk1"/>
                </a:solidFill>
              </a:rPr>
              <a:t>ont</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connaissance</a:t>
            </a:r>
            <a:r>
              <a:rPr lang="en-US" sz="1000" dirty="0">
                <a:solidFill>
                  <a:schemeClr val="dk1"/>
                </a:solidFill>
              </a:rPr>
              <a:t> </a:t>
            </a:r>
            <a:r>
              <a:rPr lang="en-US" sz="1000" dirty="0" err="1">
                <a:solidFill>
                  <a:schemeClr val="dk1"/>
                </a:solidFill>
              </a:rPr>
              <a:t>directe</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passés</a:t>
            </a:r>
            <a:r>
              <a:rPr lang="en-US" sz="1000" dirty="0">
                <a:solidFill>
                  <a:schemeClr val="dk1"/>
                </a:solidFill>
              </a:rPr>
              <a:t> et de </a:t>
            </a:r>
            <a:r>
              <a:rPr lang="en-US" sz="1000" dirty="0" err="1">
                <a:solidFill>
                  <a:schemeClr val="dk1"/>
                </a:solidFill>
              </a:rPr>
              <a:t>leurs</a:t>
            </a:r>
            <a:r>
              <a:rPr lang="en-US" sz="1000" dirty="0">
                <a:solidFill>
                  <a:schemeClr val="dk1"/>
                </a:solidFill>
              </a:rPr>
              <a:t> impacts. </a:t>
            </a:r>
            <a:endParaRPr sz="1000" dirty="0">
              <a:solidFill>
                <a:schemeClr val="dk1"/>
              </a:solidFill>
            </a:endParaRPr>
          </a:p>
          <a:p>
            <a:pPr marL="171450" lvl="0" indent="-95250" algn="l" rtl="0">
              <a:lnSpc>
                <a:spcPct val="100000"/>
              </a:lnSpc>
              <a:spcBef>
                <a:spcPts val="0"/>
              </a:spcBef>
              <a:spcAft>
                <a:spcPts val="0"/>
              </a:spcAft>
              <a:buClr>
                <a:schemeClr val="dk1"/>
              </a:buClr>
              <a:buSzPts val="1000"/>
              <a:buFont typeface="Roboto"/>
              <a:buNone/>
            </a:pPr>
            <a:endParaRPr sz="1000" dirty="0">
              <a:solidFill>
                <a:schemeClr val="dk1"/>
              </a:solidFill>
            </a:endParaRPr>
          </a:p>
          <a:p>
            <a:pPr marL="12700" lvl="0" indent="0" algn="l" rtl="0">
              <a:lnSpc>
                <a:spcPct val="100000"/>
              </a:lnSpc>
              <a:spcBef>
                <a:spcPts val="0"/>
              </a:spcBef>
              <a:spcAft>
                <a:spcPts val="0"/>
              </a:spcAft>
              <a:buClr>
                <a:schemeClr val="dk1"/>
              </a:buClr>
              <a:buSzPts val="1000"/>
              <a:buFont typeface="Roboto"/>
              <a:buNone/>
            </a:pPr>
            <a:r>
              <a:rPr lang="en-US" sz="1000" dirty="0">
                <a:solidFill>
                  <a:schemeClr val="dk1"/>
                </a:solidFill>
              </a:rPr>
              <a:t>Il </a:t>
            </a:r>
            <a:r>
              <a:rPr lang="en-US" sz="1000" dirty="0" err="1">
                <a:solidFill>
                  <a:schemeClr val="dk1"/>
                </a:solidFill>
              </a:rPr>
              <a:t>est</a:t>
            </a:r>
            <a:r>
              <a:rPr lang="en-US" sz="1000" dirty="0">
                <a:solidFill>
                  <a:schemeClr val="dk1"/>
                </a:solidFill>
              </a:rPr>
              <a:t> courant </a:t>
            </a:r>
            <a:r>
              <a:rPr lang="en-US" sz="1000" dirty="0" err="1">
                <a:solidFill>
                  <a:schemeClr val="dk1"/>
                </a:solidFill>
              </a:rPr>
              <a:t>d'utiliser</a:t>
            </a:r>
            <a:r>
              <a:rPr lang="en-US" sz="1000" dirty="0">
                <a:solidFill>
                  <a:schemeClr val="dk1"/>
                </a:solidFill>
              </a:rPr>
              <a:t> le </a:t>
            </a:r>
            <a:r>
              <a:rPr lang="en-US" sz="1000" dirty="0" err="1">
                <a:solidFill>
                  <a:schemeClr val="dk1"/>
                </a:solidFill>
              </a:rPr>
              <a:t>climat</a:t>
            </a:r>
            <a:r>
              <a:rPr lang="en-US" sz="1000" dirty="0">
                <a:solidFill>
                  <a:schemeClr val="dk1"/>
                </a:solidFill>
              </a:rPr>
              <a:t> moyen sur </a:t>
            </a:r>
            <a:r>
              <a:rPr lang="en-US" sz="1000" dirty="0" err="1">
                <a:solidFill>
                  <a:schemeClr val="dk1"/>
                </a:solidFill>
              </a:rPr>
              <a:t>une</a:t>
            </a:r>
            <a:r>
              <a:rPr lang="en-US" sz="1000" dirty="0">
                <a:solidFill>
                  <a:schemeClr val="dk1"/>
                </a:solidFill>
              </a:rPr>
              <a:t> </a:t>
            </a:r>
            <a:r>
              <a:rPr lang="en-US" sz="1000" dirty="0" err="1">
                <a:solidFill>
                  <a:schemeClr val="dk1"/>
                </a:solidFill>
              </a:rPr>
              <a:t>période</a:t>
            </a:r>
            <a:r>
              <a:rPr lang="en-US" sz="1000" dirty="0">
                <a:solidFill>
                  <a:schemeClr val="dk1"/>
                </a:solidFill>
              </a:rPr>
              <a:t> de 30 </a:t>
            </a:r>
            <a:r>
              <a:rPr lang="en-US" sz="1000" dirty="0" err="1">
                <a:solidFill>
                  <a:schemeClr val="dk1"/>
                </a:solidFill>
              </a:rPr>
              <a:t>ans</a:t>
            </a:r>
            <a:r>
              <a:rPr lang="en-US" sz="1000" dirty="0">
                <a:solidFill>
                  <a:schemeClr val="dk1"/>
                </a:solidFill>
              </a:rPr>
              <a:t> pour </a:t>
            </a:r>
            <a:r>
              <a:rPr lang="en-US" sz="1000" dirty="0" err="1">
                <a:solidFill>
                  <a:schemeClr val="dk1"/>
                </a:solidFill>
              </a:rPr>
              <a:t>définir</a:t>
            </a:r>
            <a:r>
              <a:rPr lang="en-US" sz="1000" dirty="0">
                <a:solidFill>
                  <a:schemeClr val="dk1"/>
                </a:solidFill>
              </a:rPr>
              <a:t> le </a:t>
            </a:r>
            <a:r>
              <a:rPr lang="en-US" sz="1000" dirty="0" err="1">
                <a:solidFill>
                  <a:schemeClr val="dk1"/>
                </a:solidFill>
              </a:rPr>
              <a:t>climat</a:t>
            </a:r>
            <a:r>
              <a:rPr lang="en-US" sz="1000" dirty="0">
                <a:solidFill>
                  <a:schemeClr val="dk1"/>
                </a:solidFill>
              </a:rPr>
              <a:t> de </a:t>
            </a:r>
            <a:r>
              <a:rPr lang="en-US" sz="1000" dirty="0" err="1">
                <a:solidFill>
                  <a:schemeClr val="dk1"/>
                </a:solidFill>
              </a:rPr>
              <a:t>référence</a:t>
            </a:r>
            <a:r>
              <a:rPr lang="en-US" sz="1000" dirty="0">
                <a:solidFill>
                  <a:schemeClr val="dk1"/>
                </a:solidFill>
              </a:rPr>
              <a:t>. Une </a:t>
            </a:r>
            <a:r>
              <a:rPr lang="en-US" sz="1000" dirty="0" err="1">
                <a:solidFill>
                  <a:schemeClr val="dk1"/>
                </a:solidFill>
              </a:rPr>
              <a:t>moyenne</a:t>
            </a:r>
            <a:r>
              <a:rPr lang="en-US" sz="1000" dirty="0">
                <a:solidFill>
                  <a:schemeClr val="dk1"/>
                </a:solidFill>
              </a:rPr>
              <a:t> </a:t>
            </a:r>
            <a:r>
              <a:rPr lang="en-US" sz="1000" dirty="0" err="1">
                <a:solidFill>
                  <a:schemeClr val="dk1"/>
                </a:solidFill>
              </a:rPr>
              <a:t>climatique</a:t>
            </a:r>
            <a:r>
              <a:rPr lang="en-US" sz="1000" dirty="0">
                <a:solidFill>
                  <a:schemeClr val="dk1"/>
                </a:solidFill>
              </a:rPr>
              <a:t> sur 30 </a:t>
            </a:r>
            <a:r>
              <a:rPr lang="en-US" sz="1000" dirty="0" err="1">
                <a:solidFill>
                  <a:schemeClr val="dk1"/>
                </a:solidFill>
              </a:rPr>
              <a:t>ans</a:t>
            </a:r>
            <a:r>
              <a:rPr lang="en-US" sz="1000" dirty="0">
                <a:solidFill>
                  <a:schemeClr val="dk1"/>
                </a:solidFill>
              </a:rPr>
              <a:t> </a:t>
            </a:r>
            <a:r>
              <a:rPr lang="en-US" sz="1000" dirty="0" err="1">
                <a:solidFill>
                  <a:schemeClr val="dk1"/>
                </a:solidFill>
              </a:rPr>
              <a:t>permet</a:t>
            </a:r>
            <a:r>
              <a:rPr lang="en-US" sz="1000" dirty="0">
                <a:solidFill>
                  <a:schemeClr val="dk1"/>
                </a:solidFill>
              </a:rPr>
              <a:t> de </a:t>
            </a:r>
            <a:r>
              <a:rPr lang="en-US" sz="1000" dirty="0" err="1">
                <a:solidFill>
                  <a:schemeClr val="dk1"/>
                </a:solidFill>
              </a:rPr>
              <a:t>lisser</a:t>
            </a:r>
            <a:r>
              <a:rPr lang="en-US" sz="1000" dirty="0">
                <a:solidFill>
                  <a:schemeClr val="dk1"/>
                </a:solidFill>
              </a:rPr>
              <a:t> bon </a:t>
            </a:r>
            <a:r>
              <a:rPr lang="en-US" sz="1000" dirty="0" err="1">
                <a:solidFill>
                  <a:schemeClr val="dk1"/>
                </a:solidFill>
              </a:rPr>
              <a:t>nombre</a:t>
            </a:r>
            <a:r>
              <a:rPr lang="en-US" sz="1000" dirty="0">
                <a:solidFill>
                  <a:schemeClr val="dk1"/>
                </a:solidFill>
              </a:rPr>
              <a:t> des variations </a:t>
            </a:r>
            <a:r>
              <a:rPr lang="en-US" sz="1000" dirty="0" err="1">
                <a:solidFill>
                  <a:schemeClr val="dk1"/>
                </a:solidFill>
              </a:rPr>
              <a:t>climatiques</a:t>
            </a:r>
            <a:r>
              <a:rPr lang="en-US" sz="1000" dirty="0">
                <a:solidFill>
                  <a:schemeClr val="dk1"/>
                </a:solidFill>
              </a:rPr>
              <a:t> </a:t>
            </a:r>
            <a:r>
              <a:rPr lang="en-US" sz="1000" dirty="0" err="1">
                <a:solidFill>
                  <a:schemeClr val="dk1"/>
                </a:solidFill>
              </a:rPr>
              <a:t>d'une</a:t>
            </a:r>
            <a:r>
              <a:rPr lang="en-US" sz="1000" dirty="0">
                <a:solidFill>
                  <a:schemeClr val="dk1"/>
                </a:solidFill>
              </a:rPr>
              <a:t> </a:t>
            </a:r>
            <a:r>
              <a:rPr lang="en-US" sz="1000" dirty="0" err="1">
                <a:solidFill>
                  <a:schemeClr val="dk1"/>
                </a:solidFill>
              </a:rPr>
              <a:t>année</a:t>
            </a:r>
            <a:r>
              <a:rPr lang="en-US" sz="1000" dirty="0">
                <a:solidFill>
                  <a:schemeClr val="dk1"/>
                </a:solidFill>
              </a:rPr>
              <a:t> à </a:t>
            </a:r>
            <a:r>
              <a:rPr lang="en-US" sz="1000" dirty="0" err="1">
                <a:solidFill>
                  <a:schemeClr val="dk1"/>
                </a:solidFill>
              </a:rPr>
              <a:t>l'autre</a:t>
            </a:r>
            <a:r>
              <a:rPr lang="en-US" sz="1000" dirty="0">
                <a:solidFill>
                  <a:schemeClr val="dk1"/>
                </a:solidFill>
              </a:rPr>
              <a:t>. Le Centre de distribution des données du GIEC (IPCC DDC) </a:t>
            </a:r>
            <a:r>
              <a:rPr lang="en-US" sz="1000" dirty="0" err="1">
                <a:solidFill>
                  <a:schemeClr val="dk1"/>
                </a:solidFill>
              </a:rPr>
              <a:t>suggère</a:t>
            </a:r>
            <a:r>
              <a:rPr lang="en-US" sz="1000" dirty="0">
                <a:solidFill>
                  <a:schemeClr val="dk1"/>
                </a:solidFill>
              </a:rPr>
              <a:t> </a:t>
            </a:r>
            <a:r>
              <a:rPr lang="en-US" sz="1000" dirty="0" err="1">
                <a:solidFill>
                  <a:schemeClr val="dk1"/>
                </a:solidFill>
              </a:rPr>
              <a:t>d'utiliser</a:t>
            </a:r>
            <a:r>
              <a:rPr lang="en-US" sz="1000" dirty="0">
                <a:solidFill>
                  <a:schemeClr val="dk1"/>
                </a:solidFill>
              </a:rPr>
              <a:t> la </a:t>
            </a:r>
            <a:r>
              <a:rPr lang="en-US" sz="1000" dirty="0" err="1">
                <a:solidFill>
                  <a:schemeClr val="dk1"/>
                </a:solidFill>
              </a:rPr>
              <a:t>période</a:t>
            </a:r>
            <a:r>
              <a:rPr lang="en-US" sz="1000" dirty="0">
                <a:solidFill>
                  <a:schemeClr val="dk1"/>
                </a:solidFill>
              </a:rPr>
              <a:t> 1961-1990 </a:t>
            </a:r>
            <a:r>
              <a:rPr lang="en-US" sz="1000" dirty="0" err="1">
                <a:solidFill>
                  <a:schemeClr val="dk1"/>
                </a:solidFill>
              </a:rPr>
              <a:t>comme</a:t>
            </a:r>
            <a:r>
              <a:rPr lang="en-US" sz="1000" dirty="0">
                <a:solidFill>
                  <a:schemeClr val="dk1"/>
                </a:solidFill>
              </a:rPr>
              <a:t> </a:t>
            </a:r>
            <a:r>
              <a:rPr lang="en-US" sz="1000" dirty="0" err="1">
                <a:solidFill>
                  <a:schemeClr val="dk1"/>
                </a:solidFill>
              </a:rPr>
              <a:t>période</a:t>
            </a:r>
            <a:r>
              <a:rPr lang="en-US" sz="1000" dirty="0">
                <a:solidFill>
                  <a:schemeClr val="dk1"/>
                </a:solidFill>
              </a:rPr>
              <a:t> de </a:t>
            </a:r>
            <a:r>
              <a:rPr lang="en-US" sz="1000" dirty="0" err="1">
                <a:solidFill>
                  <a:schemeClr val="dk1"/>
                </a:solidFill>
              </a:rPr>
              <a:t>référence</a:t>
            </a:r>
            <a:r>
              <a:rPr lang="en-US" sz="1000" dirty="0">
                <a:solidFill>
                  <a:schemeClr val="dk1"/>
                </a:solidFill>
              </a:rPr>
              <a:t>. Cette </a:t>
            </a:r>
            <a:r>
              <a:rPr lang="en-US" sz="1000" dirty="0" err="1">
                <a:solidFill>
                  <a:schemeClr val="dk1"/>
                </a:solidFill>
              </a:rPr>
              <a:t>période</a:t>
            </a:r>
            <a:r>
              <a:rPr lang="en-US" sz="1000" dirty="0">
                <a:solidFill>
                  <a:schemeClr val="dk1"/>
                </a:solidFill>
              </a:rPr>
              <a:t> dispose </a:t>
            </a:r>
            <a:r>
              <a:rPr lang="en-US" sz="1000" dirty="0" err="1">
                <a:solidFill>
                  <a:schemeClr val="dk1"/>
                </a:solidFill>
              </a:rPr>
              <a:t>généralement</a:t>
            </a:r>
            <a:r>
              <a:rPr lang="en-US" sz="1000" dirty="0">
                <a:solidFill>
                  <a:schemeClr val="dk1"/>
                </a:solidFill>
              </a:rPr>
              <a:t> de </a:t>
            </a:r>
            <a:r>
              <a:rPr lang="en-US" sz="1000" dirty="0" err="1">
                <a:solidFill>
                  <a:schemeClr val="dk1"/>
                </a:solidFill>
              </a:rPr>
              <a:t>bonnes</a:t>
            </a:r>
            <a:r>
              <a:rPr lang="en-US" sz="1000" dirty="0">
                <a:solidFill>
                  <a:schemeClr val="dk1"/>
                </a:solidFill>
              </a:rPr>
              <a:t> données </a:t>
            </a:r>
            <a:r>
              <a:rPr lang="en-US" sz="1000" dirty="0" err="1">
                <a:solidFill>
                  <a:schemeClr val="dk1"/>
                </a:solidFill>
              </a:rPr>
              <a:t>observées</a:t>
            </a:r>
            <a:r>
              <a:rPr lang="en-US" sz="1000" dirty="0">
                <a:solidFill>
                  <a:schemeClr val="dk1"/>
                </a:solidFill>
              </a:rPr>
              <a:t> et </a:t>
            </a:r>
            <a:r>
              <a:rPr lang="en-US" sz="1000" dirty="0" err="1">
                <a:solidFill>
                  <a:schemeClr val="dk1"/>
                </a:solidFill>
              </a:rPr>
              <a:t>représente</a:t>
            </a:r>
            <a:r>
              <a:rPr lang="en-US" sz="1000" dirty="0">
                <a:solidFill>
                  <a:schemeClr val="dk1"/>
                </a:solidFill>
              </a:rPr>
              <a:t> le </a:t>
            </a:r>
            <a:r>
              <a:rPr lang="en-US" sz="1000" dirty="0" err="1">
                <a:solidFill>
                  <a:schemeClr val="dk1"/>
                </a:solidFill>
              </a:rPr>
              <a:t>climat</a:t>
            </a:r>
            <a:r>
              <a:rPr lang="en-US" sz="1000" dirty="0">
                <a:solidFill>
                  <a:schemeClr val="dk1"/>
                </a:solidFill>
              </a:rPr>
              <a:t> </a:t>
            </a:r>
            <a:r>
              <a:rPr lang="en-US" sz="1000" dirty="0" err="1">
                <a:solidFill>
                  <a:schemeClr val="dk1"/>
                </a:solidFill>
              </a:rPr>
              <a:t>récent</a:t>
            </a:r>
            <a:r>
              <a:rPr lang="en-US" sz="1000" dirty="0">
                <a:solidFill>
                  <a:schemeClr val="dk1"/>
                </a:solidFill>
              </a:rPr>
              <a:t> </a:t>
            </a:r>
            <a:r>
              <a:rPr lang="en-US" sz="1000" dirty="0" err="1">
                <a:solidFill>
                  <a:schemeClr val="dk1"/>
                </a:solidFill>
              </a:rPr>
              <a:t>auquel</a:t>
            </a:r>
            <a:r>
              <a:rPr lang="en-US" sz="1000" dirty="0">
                <a:solidFill>
                  <a:schemeClr val="dk1"/>
                </a:solidFill>
              </a:rPr>
              <a:t> de </a:t>
            </a:r>
            <a:r>
              <a:rPr lang="en-US" sz="1000" dirty="0" err="1">
                <a:solidFill>
                  <a:schemeClr val="dk1"/>
                </a:solidFill>
              </a:rPr>
              <a:t>nombreux</a:t>
            </a:r>
            <a:r>
              <a:rPr lang="en-US" sz="1000" dirty="0">
                <a:solidFill>
                  <a:schemeClr val="dk1"/>
                </a:solidFill>
              </a:rPr>
              <a:t> </a:t>
            </a:r>
            <a:r>
              <a:rPr lang="en-US" sz="1000" dirty="0" err="1">
                <a:solidFill>
                  <a:schemeClr val="dk1"/>
                </a:solidFill>
              </a:rPr>
              <a:t>systèmes</a:t>
            </a:r>
            <a:r>
              <a:rPr lang="en-US" sz="1000" dirty="0">
                <a:solidFill>
                  <a:schemeClr val="dk1"/>
                </a:solidFill>
              </a:rPr>
              <a:t> </a:t>
            </a:r>
            <a:r>
              <a:rPr lang="en-US" sz="1000" dirty="0" err="1">
                <a:solidFill>
                  <a:schemeClr val="dk1"/>
                </a:solidFill>
              </a:rPr>
              <a:t>humains</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naturels</a:t>
            </a:r>
            <a:r>
              <a:rPr lang="en-US" sz="1000" dirty="0">
                <a:solidFill>
                  <a:schemeClr val="dk1"/>
                </a:solidFill>
              </a:rPr>
              <a:t> </a:t>
            </a:r>
            <a:r>
              <a:rPr lang="en-US" sz="1000" dirty="0" err="1">
                <a:solidFill>
                  <a:schemeClr val="dk1"/>
                </a:solidFill>
              </a:rPr>
              <a:t>actuels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susceptibles</a:t>
            </a:r>
            <a:r>
              <a:rPr lang="en-US" sz="1000" dirty="0">
                <a:solidFill>
                  <a:schemeClr val="dk1"/>
                </a:solidFill>
              </a:rPr>
              <a:t> d'être </a:t>
            </a:r>
            <a:r>
              <a:rPr lang="en-US" sz="1000" dirty="0" err="1">
                <a:solidFill>
                  <a:schemeClr val="dk1"/>
                </a:solidFill>
              </a:rPr>
              <a:t>raisonnablement</a:t>
            </a:r>
            <a:r>
              <a:rPr lang="en-US" sz="1000" dirty="0">
                <a:solidFill>
                  <a:schemeClr val="dk1"/>
                </a:solidFill>
              </a:rPr>
              <a:t> bien </a:t>
            </a:r>
            <a:r>
              <a:rPr lang="en-US" sz="1000" dirty="0" err="1">
                <a:solidFill>
                  <a:schemeClr val="dk1"/>
                </a:solidFill>
              </a:rPr>
              <a:t>adaptés</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Veuillez</a:t>
            </a:r>
            <a:r>
              <a:rPr lang="en-US" sz="1000" dirty="0">
                <a:solidFill>
                  <a:schemeClr val="dk1"/>
                </a:solidFill>
              </a:rPr>
              <a:t> noter que nous </a:t>
            </a:r>
            <a:r>
              <a:rPr lang="en-US" sz="1000" dirty="0" err="1">
                <a:solidFill>
                  <a:schemeClr val="dk1"/>
                </a:solidFill>
              </a:rPr>
              <a:t>avons</a:t>
            </a:r>
            <a:r>
              <a:rPr lang="en-US" sz="1000" dirty="0">
                <a:solidFill>
                  <a:schemeClr val="dk1"/>
                </a:solidFill>
              </a:rPr>
              <a:t> </a:t>
            </a:r>
            <a:r>
              <a:rPr lang="en-US" sz="1000" dirty="0" err="1">
                <a:solidFill>
                  <a:schemeClr val="dk1"/>
                </a:solidFill>
              </a:rPr>
              <a:t>élaboré</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annexe</a:t>
            </a:r>
            <a:r>
              <a:rPr lang="en-US" sz="1000" dirty="0">
                <a:solidFill>
                  <a:schemeClr val="dk1"/>
                </a:solidFill>
              </a:rPr>
              <a:t> qui </a:t>
            </a:r>
            <a:r>
              <a:rPr lang="en-US" sz="1000" dirty="0" err="1">
                <a:solidFill>
                  <a:schemeClr val="dk1"/>
                </a:solidFill>
              </a:rPr>
              <a:t>pourra</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communiquée</a:t>
            </a:r>
            <a:r>
              <a:rPr lang="en-US" sz="1000" dirty="0">
                <a:solidFill>
                  <a:schemeClr val="dk1"/>
                </a:solidFill>
              </a:rPr>
              <a:t> aux participants après </a:t>
            </a:r>
            <a:r>
              <a:rPr lang="en-US" sz="1000" dirty="0" err="1">
                <a:solidFill>
                  <a:schemeClr val="dk1"/>
                </a:solidFill>
              </a:rPr>
              <a:t>leur</a:t>
            </a:r>
            <a:r>
              <a:rPr lang="en-US" sz="1000" dirty="0">
                <a:solidFill>
                  <a:schemeClr val="dk1"/>
                </a:solidFill>
              </a:rPr>
              <a:t> participation à </a:t>
            </a:r>
            <a:r>
              <a:rPr lang="en-US" sz="1000" dirty="0" err="1">
                <a:solidFill>
                  <a:schemeClr val="dk1"/>
                </a:solidFill>
              </a:rPr>
              <a:t>l'UCRMC</a:t>
            </a:r>
            <a:r>
              <a:rPr lang="en-US" sz="1000" dirty="0">
                <a:solidFill>
                  <a:schemeClr val="dk1"/>
                </a:solidFill>
              </a:rPr>
              <a:t> </a:t>
            </a:r>
            <a:r>
              <a:rPr lang="en-US" sz="1000" dirty="0" err="1">
                <a:solidFill>
                  <a:schemeClr val="dk1"/>
                </a:solidFill>
              </a:rPr>
              <a:t>afin</a:t>
            </a:r>
            <a:r>
              <a:rPr lang="en-US" sz="1000" dirty="0">
                <a:solidFill>
                  <a:schemeClr val="dk1"/>
                </a:solidFill>
              </a:rPr>
              <a:t> </a:t>
            </a:r>
            <a:r>
              <a:rPr lang="en-US" sz="1000" dirty="0" err="1">
                <a:solidFill>
                  <a:schemeClr val="dk1"/>
                </a:solidFill>
              </a:rPr>
              <a:t>qu'ils</a:t>
            </a:r>
            <a:r>
              <a:rPr lang="en-US" sz="1000" dirty="0">
                <a:solidFill>
                  <a:schemeClr val="dk1"/>
                </a:solidFill>
              </a:rPr>
              <a:t> </a:t>
            </a:r>
            <a:r>
              <a:rPr lang="en-US" sz="1000" dirty="0" err="1">
                <a:solidFill>
                  <a:schemeClr val="dk1"/>
                </a:solidFill>
              </a:rPr>
              <a:t>puissent</a:t>
            </a:r>
            <a:r>
              <a:rPr lang="en-US" sz="1000" dirty="0">
                <a:solidFill>
                  <a:schemeClr val="dk1"/>
                </a:solidFill>
              </a:rPr>
              <a:t> </a:t>
            </a:r>
            <a:r>
              <a:rPr lang="en-US" sz="1000" dirty="0" err="1">
                <a:solidFill>
                  <a:schemeClr val="dk1"/>
                </a:solidFill>
              </a:rPr>
              <a:t>facilement</a:t>
            </a:r>
            <a:r>
              <a:rPr lang="en-US" sz="1000" dirty="0">
                <a:solidFill>
                  <a:schemeClr val="dk1"/>
                </a:solidFill>
              </a:rPr>
              <a:t> identifier </a:t>
            </a:r>
            <a:r>
              <a:rPr lang="en-US" sz="1000" dirty="0" err="1">
                <a:solidFill>
                  <a:schemeClr val="dk1"/>
                </a:solidFill>
              </a:rPr>
              <a:t>certaines</a:t>
            </a:r>
            <a:r>
              <a:rPr lang="en-US" sz="1000" dirty="0">
                <a:solidFill>
                  <a:schemeClr val="dk1"/>
                </a:solidFill>
              </a:rPr>
              <a:t> sources de données </a:t>
            </a:r>
            <a:r>
              <a:rPr lang="en-US" sz="1000" dirty="0" err="1">
                <a:solidFill>
                  <a:schemeClr val="dk1"/>
                </a:solidFill>
              </a:rPr>
              <a:t>climatiques</a:t>
            </a:r>
            <a:r>
              <a:rPr lang="en-US" sz="1000" dirty="0">
                <a:solidFill>
                  <a:schemeClr val="dk1"/>
                </a:solidFill>
              </a:rPr>
              <a:t> dans </a:t>
            </a:r>
            <a:r>
              <a:rPr lang="en-US" sz="1000" dirty="0" err="1">
                <a:solidFill>
                  <a:schemeClr val="dk1"/>
                </a:solidFill>
              </a:rPr>
              <a:t>leur</a:t>
            </a:r>
            <a:r>
              <a:rPr lang="en-US" sz="1000" dirty="0">
                <a:solidFill>
                  <a:schemeClr val="dk1"/>
                </a:solidFill>
              </a:rPr>
              <a:t> pays.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p:txBody>
      </p:sp>
      <p:sp>
        <p:nvSpPr>
          <p:cNvPr id="789" name="Google Shape;789;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Cette diapositive </a:t>
            </a:r>
            <a:r>
              <a:rPr lang="en-US" sz="1000" dirty="0" err="1">
                <a:solidFill>
                  <a:schemeClr val="dk1"/>
                </a:solidFill>
              </a:rPr>
              <a:t>présente</a:t>
            </a:r>
            <a:r>
              <a:rPr lang="en-US" sz="1000" dirty="0">
                <a:solidFill>
                  <a:schemeClr val="dk1"/>
                </a:solidFill>
              </a:rPr>
              <a:t> </a:t>
            </a:r>
            <a:r>
              <a:rPr lang="en-US" sz="1000" dirty="0" err="1">
                <a:solidFill>
                  <a:schemeClr val="dk1"/>
                </a:solidFill>
              </a:rPr>
              <a:t>une</a:t>
            </a:r>
            <a:r>
              <a:rPr lang="en-US" sz="1000" dirty="0">
                <a:solidFill>
                  <a:schemeClr val="dk1"/>
                </a:solidFill>
              </a:rPr>
              <a:t> étude de </a:t>
            </a:r>
            <a:r>
              <a:rPr lang="en-US" sz="1000" dirty="0" err="1">
                <a:solidFill>
                  <a:schemeClr val="dk1"/>
                </a:solidFill>
              </a:rPr>
              <a:t>cas</a:t>
            </a:r>
            <a:r>
              <a:rPr lang="en-US" sz="1000" dirty="0">
                <a:solidFill>
                  <a:schemeClr val="dk1"/>
                </a:solidFill>
              </a:rPr>
              <a:t> sur la façon </a:t>
            </a:r>
            <a:r>
              <a:rPr lang="en-US" sz="1000" dirty="0" err="1">
                <a:solidFill>
                  <a:schemeClr val="dk1"/>
                </a:solidFill>
              </a:rPr>
              <a:t>dont</a:t>
            </a:r>
            <a:r>
              <a:rPr lang="en-US" sz="1000" dirty="0">
                <a:solidFill>
                  <a:schemeClr val="dk1"/>
                </a:solidFill>
              </a:rPr>
              <a:t> </a:t>
            </a:r>
            <a:r>
              <a:rPr lang="en-GB" sz="1000" b="1" dirty="0">
                <a:solidFill>
                  <a:schemeClr val="dk1"/>
                </a:solidFill>
              </a:rPr>
              <a:t>le Congo </a:t>
            </a:r>
            <a:r>
              <a:rPr lang="en-GB" sz="1000" b="0" dirty="0" err="1">
                <a:solidFill>
                  <a:schemeClr val="dk1"/>
                </a:solidFill>
              </a:rPr>
              <a:t>devient</a:t>
            </a:r>
            <a:r>
              <a:rPr lang="en-GB" sz="1000" b="0" dirty="0">
                <a:solidFill>
                  <a:schemeClr val="dk1"/>
                </a:solidFill>
              </a:rPr>
              <a:t> de plus </a:t>
            </a:r>
            <a:r>
              <a:rPr lang="en-GB" sz="1000" b="0" dirty="0" err="1">
                <a:solidFill>
                  <a:schemeClr val="dk1"/>
                </a:solidFill>
              </a:rPr>
              <a:t>en</a:t>
            </a:r>
            <a:r>
              <a:rPr lang="en-GB" sz="1000" b="0" dirty="0">
                <a:solidFill>
                  <a:schemeClr val="dk1"/>
                </a:solidFill>
              </a:rPr>
              <a:t> plus sec au fil du temps – données https://ourworldindata.org/grapher/global-precipitation-anomaly?country=~COD </a:t>
            </a:r>
          </a:p>
          <a:p>
            <a:pPr marL="0" lvl="0" indent="0" algn="l" rtl="0">
              <a:lnSpc>
                <a:spcPct val="100000"/>
              </a:lnSpc>
              <a:spcBef>
                <a:spcPts val="0"/>
              </a:spcBef>
              <a:spcAft>
                <a:spcPts val="0"/>
              </a:spcAft>
              <a:buClr>
                <a:schemeClr val="dk1"/>
              </a:buClr>
              <a:buSzPts val="1800"/>
              <a:buFont typeface="Arial"/>
              <a:buNone/>
            </a:pPr>
            <a:endParaRPr lang="en-GB" sz="1000" b="0" dirty="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fr-FR" sz="1200" b="0" i="0" u="none" strike="noStrike" cap="none" dirty="0">
                <a:solidFill>
                  <a:schemeClr val="dk1"/>
                </a:solidFill>
                <a:effectLst/>
                <a:latin typeface="Arial"/>
                <a:ea typeface="Arial"/>
                <a:cs typeface="Arial"/>
                <a:sym typeface="Arial"/>
              </a:rPr>
              <a:t>La différence entre les précipitations totales d'une année spécifique — pluie et neige — et la moyenne de 1991–2020, mesurée en millimètres, à l'exclusion du brouillard et de la rosée. Les nombres négatifs indiquent des années plus sèches que la moyenne.</a:t>
            </a: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p:txBody>
      </p:sp>
      <p:sp>
        <p:nvSpPr>
          <p:cNvPr id="803" name="Google Shape;803;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La deuxième étape </a:t>
            </a:r>
            <a:r>
              <a:rPr lang="en-US" sz="1000" dirty="0" err="1">
                <a:solidFill>
                  <a:schemeClr val="dk1"/>
                </a:solidFill>
              </a:rPr>
              <a:t>d'une</a:t>
            </a:r>
            <a:r>
              <a:rPr lang="en-US" sz="1000" dirty="0">
                <a:solidFill>
                  <a:schemeClr val="dk1"/>
                </a:solidFill>
              </a:rPr>
              <a:t> ERC </a:t>
            </a:r>
            <a:r>
              <a:rPr lang="en-US" sz="1000" dirty="0" err="1">
                <a:solidFill>
                  <a:schemeClr val="dk1"/>
                </a:solidFill>
              </a:rPr>
              <a:t>consiste</a:t>
            </a:r>
            <a:r>
              <a:rPr lang="en-US" sz="1000" dirty="0">
                <a:solidFill>
                  <a:schemeClr val="dk1"/>
                </a:solidFill>
              </a:rPr>
              <a:t> à </a:t>
            </a:r>
            <a:r>
              <a:rPr lang="en-US" sz="1000" b="1" dirty="0" err="1">
                <a:solidFill>
                  <a:schemeClr val="dk1"/>
                </a:solidFill>
              </a:rPr>
              <a:t>évaluer</a:t>
            </a:r>
            <a:r>
              <a:rPr lang="en-US" sz="1000" b="1" dirty="0">
                <a:solidFill>
                  <a:schemeClr val="dk1"/>
                </a:solidFill>
              </a:rPr>
              <a:t> les </a:t>
            </a:r>
            <a:r>
              <a:rPr lang="en-US" sz="1000" b="1" dirty="0" err="1">
                <a:solidFill>
                  <a:schemeClr val="dk1"/>
                </a:solidFill>
              </a:rPr>
              <a:t>aléas</a:t>
            </a:r>
            <a:r>
              <a:rPr lang="en-US" sz="1000" b="1" dirty="0">
                <a:solidFill>
                  <a:schemeClr val="dk1"/>
                </a:solidFill>
              </a:rPr>
              <a:t> </a:t>
            </a:r>
            <a:r>
              <a:rPr lang="en-US" sz="1000" b="1" dirty="0" err="1">
                <a:solidFill>
                  <a:schemeClr val="dk1"/>
                </a:solidFill>
              </a:rPr>
              <a:t>climatiques</a:t>
            </a:r>
            <a:r>
              <a:rPr lang="en-US" sz="1000" b="1" dirty="0">
                <a:solidFill>
                  <a:schemeClr val="dk1"/>
                </a:solidFill>
              </a:rPr>
              <a:t> </a:t>
            </a:r>
            <a:r>
              <a:rPr lang="en-US" sz="1000" dirty="0">
                <a:solidFill>
                  <a:schemeClr val="dk1"/>
                </a:solidFill>
              </a:rPr>
              <a:t>dans la </a:t>
            </a:r>
            <a:r>
              <a:rPr lang="en-US" sz="1000" dirty="0" err="1">
                <a:solidFill>
                  <a:schemeClr val="dk1"/>
                </a:solidFill>
              </a:rPr>
              <a:t>ville</a:t>
            </a:r>
            <a:r>
              <a:rPr lang="en-US" sz="1000" dirty="0">
                <a:solidFill>
                  <a:schemeClr val="dk1"/>
                </a:solidFill>
              </a:rPr>
              <a:t>. Cette étape doit </a:t>
            </a:r>
            <a:r>
              <a:rPr lang="en-US" sz="1000" dirty="0" err="1">
                <a:solidFill>
                  <a:schemeClr val="dk1"/>
                </a:solidFill>
              </a:rPr>
              <a:t>permettre</a:t>
            </a:r>
            <a:r>
              <a:rPr lang="en-US" sz="1000" dirty="0">
                <a:solidFill>
                  <a:schemeClr val="dk1"/>
                </a:solidFill>
              </a:rPr>
              <a:t> </a:t>
            </a:r>
            <a:r>
              <a:rPr lang="en-US" sz="1000" dirty="0" err="1">
                <a:solidFill>
                  <a:schemeClr val="dk1"/>
                </a:solidFill>
              </a:rPr>
              <a:t>d'identifier</a:t>
            </a:r>
            <a:r>
              <a:rPr lang="en-US" sz="1000" dirty="0">
                <a:solidFill>
                  <a:schemeClr val="dk1"/>
                </a:solidFill>
              </a:rPr>
              <a:t> les </a:t>
            </a:r>
            <a:r>
              <a:rPr lang="en-US" sz="1000" dirty="0" err="1">
                <a:solidFill>
                  <a:schemeClr val="dk1"/>
                </a:solidFill>
              </a:rPr>
              <a:t>aléas</a:t>
            </a:r>
            <a:r>
              <a:rPr lang="en-US" sz="1000" dirty="0">
                <a:solidFill>
                  <a:schemeClr val="dk1"/>
                </a:solidFill>
              </a:rPr>
              <a:t> les plus </a:t>
            </a:r>
            <a:r>
              <a:rPr lang="en-US" sz="1000" dirty="0" err="1">
                <a:solidFill>
                  <a:schemeClr val="dk1"/>
                </a:solidFill>
              </a:rPr>
              <a:t>fréquents</a:t>
            </a:r>
            <a:r>
              <a:rPr lang="en-US" sz="1000" dirty="0">
                <a:solidFill>
                  <a:schemeClr val="dk1"/>
                </a:solidFill>
              </a:rPr>
              <a:t>, les plus graves et les plus </a:t>
            </a:r>
            <a:r>
              <a:rPr lang="en-US" sz="1000" dirty="0" err="1">
                <a:solidFill>
                  <a:schemeClr val="dk1"/>
                </a:solidFill>
              </a:rPr>
              <a:t>répandus</a:t>
            </a:r>
            <a:r>
              <a:rPr lang="en-US" sz="1000" dirty="0">
                <a:solidFill>
                  <a:schemeClr val="dk1"/>
                </a:solidFill>
              </a:rPr>
              <a:t>, </a:t>
            </a:r>
            <a:r>
              <a:rPr lang="en-US" sz="1000" dirty="0" err="1">
                <a:solidFill>
                  <a:schemeClr val="dk1"/>
                </a:solidFill>
              </a:rPr>
              <a:t>ainsi</a:t>
            </a:r>
            <a:r>
              <a:rPr lang="en-US" sz="1000" dirty="0">
                <a:solidFill>
                  <a:schemeClr val="dk1"/>
                </a:solidFill>
              </a:rPr>
              <a:t> que </a:t>
            </a:r>
            <a:r>
              <a:rPr lang="en-US" sz="1000" dirty="0" err="1">
                <a:solidFill>
                  <a:schemeClr val="dk1"/>
                </a:solidFill>
              </a:rPr>
              <a:t>ceux</a:t>
            </a:r>
            <a:r>
              <a:rPr lang="en-US" sz="1000" dirty="0">
                <a:solidFill>
                  <a:schemeClr val="dk1"/>
                </a:solidFill>
              </a:rPr>
              <a:t> </a:t>
            </a:r>
            <a:r>
              <a:rPr lang="en-US" sz="1000" dirty="0" err="1">
                <a:solidFill>
                  <a:schemeClr val="dk1"/>
                </a:solidFill>
              </a:rPr>
              <a:t>susceptibles</a:t>
            </a:r>
            <a:r>
              <a:rPr lang="en-US" sz="1000" dirty="0">
                <a:solidFill>
                  <a:schemeClr val="dk1"/>
                </a:solidFill>
              </a:rPr>
              <a:t> </a:t>
            </a:r>
            <a:r>
              <a:rPr lang="en-US" sz="1000" dirty="0" err="1">
                <a:solidFill>
                  <a:schemeClr val="dk1"/>
                </a:solidFill>
              </a:rPr>
              <a:t>d'avoir</a:t>
            </a:r>
            <a:r>
              <a:rPr lang="en-US" sz="1000" dirty="0">
                <a:solidFill>
                  <a:schemeClr val="dk1"/>
                </a:solidFill>
              </a:rPr>
              <a:t> le plus grand impact sur la </a:t>
            </a:r>
            <a:r>
              <a:rPr lang="en-US" sz="1000" dirty="0" err="1">
                <a:solidFill>
                  <a:schemeClr val="dk1"/>
                </a:solidFill>
              </a:rPr>
              <a:t>ville</a:t>
            </a:r>
            <a:r>
              <a:rPr lang="en-US" sz="1000" dirty="0">
                <a:solidFill>
                  <a:schemeClr val="dk1"/>
                </a:solidFill>
              </a:rPr>
              <a:t> </a:t>
            </a:r>
            <a:r>
              <a:rPr lang="en-US" sz="1000" dirty="0" err="1">
                <a:solidFill>
                  <a:schemeClr val="dk1"/>
                </a:solidFill>
              </a:rPr>
              <a:t>ou</a:t>
            </a:r>
            <a:r>
              <a:rPr lang="en-US" sz="1000" dirty="0">
                <a:solidFill>
                  <a:schemeClr val="dk1"/>
                </a:solidFill>
              </a:rPr>
              <a:t> le </a:t>
            </a:r>
            <a:r>
              <a:rPr lang="en-US" sz="1000" dirty="0" err="1">
                <a:solidFill>
                  <a:schemeClr val="dk1"/>
                </a:solidFill>
              </a:rPr>
              <a:t>système</a:t>
            </a:r>
            <a:r>
              <a:rPr lang="en-US" sz="1000" dirty="0">
                <a:solidFill>
                  <a:schemeClr val="dk1"/>
                </a:solidFill>
              </a:rPr>
              <a:t> </a:t>
            </a:r>
            <a:r>
              <a:rPr lang="en-US" sz="1000" dirty="0" err="1">
                <a:solidFill>
                  <a:schemeClr val="dk1"/>
                </a:solidFill>
              </a:rPr>
              <a:t>concerné</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Nous </a:t>
            </a:r>
            <a:r>
              <a:rPr lang="en-US" sz="1000" dirty="0" err="1">
                <a:solidFill>
                  <a:schemeClr val="dk1"/>
                </a:solidFill>
              </a:rPr>
              <a:t>avons</a:t>
            </a:r>
            <a:r>
              <a:rPr lang="en-US" sz="1000" dirty="0">
                <a:solidFill>
                  <a:schemeClr val="dk1"/>
                </a:solidFill>
              </a:rPr>
              <a:t> </a:t>
            </a:r>
            <a:r>
              <a:rPr lang="en-US" sz="1000" dirty="0" err="1">
                <a:solidFill>
                  <a:schemeClr val="dk1"/>
                </a:solidFill>
              </a:rPr>
              <a:t>divisé</a:t>
            </a:r>
            <a:r>
              <a:rPr lang="en-US" sz="1000" dirty="0">
                <a:solidFill>
                  <a:schemeClr val="dk1"/>
                </a:solidFill>
              </a:rPr>
              <a:t> </a:t>
            </a:r>
            <a:r>
              <a:rPr lang="en-US" sz="1000" dirty="0" err="1">
                <a:solidFill>
                  <a:schemeClr val="dk1"/>
                </a:solidFill>
              </a:rPr>
              <a:t>l'étape</a:t>
            </a:r>
            <a:r>
              <a:rPr lang="en-US" sz="1000" dirty="0">
                <a:solidFill>
                  <a:schemeClr val="dk1"/>
                </a:solidFill>
              </a:rPr>
              <a:t> 2 </a:t>
            </a:r>
            <a:r>
              <a:rPr lang="en-US" sz="1000" dirty="0" err="1">
                <a:solidFill>
                  <a:schemeClr val="dk1"/>
                </a:solidFill>
              </a:rPr>
              <a:t>en</a:t>
            </a:r>
            <a:r>
              <a:rPr lang="en-US" sz="1000" dirty="0">
                <a:solidFill>
                  <a:schemeClr val="dk1"/>
                </a:solidFill>
              </a:rPr>
              <a:t> quatre sous-étapes qui </a:t>
            </a:r>
            <a:r>
              <a:rPr lang="en-US" sz="1000" dirty="0" err="1">
                <a:solidFill>
                  <a:schemeClr val="dk1"/>
                </a:solidFill>
              </a:rPr>
              <a:t>sont</a:t>
            </a:r>
            <a:r>
              <a:rPr lang="en-US" sz="1000" dirty="0">
                <a:solidFill>
                  <a:schemeClr val="dk1"/>
                </a:solidFill>
              </a:rPr>
              <a:t> </a:t>
            </a:r>
            <a:r>
              <a:rPr lang="en-US" sz="1000" dirty="0" err="1">
                <a:solidFill>
                  <a:schemeClr val="dk1"/>
                </a:solidFill>
              </a:rPr>
              <a:t>répertoriées</a:t>
            </a:r>
            <a:r>
              <a:rPr lang="en-US" sz="1000" dirty="0">
                <a:solidFill>
                  <a:schemeClr val="dk1"/>
                </a:solidFill>
              </a:rPr>
              <a:t> dans la </a:t>
            </a:r>
            <a:r>
              <a:rPr lang="en-US" sz="1000" dirty="0" err="1">
                <a:solidFill>
                  <a:schemeClr val="dk1"/>
                </a:solidFill>
              </a:rPr>
              <a:t>colonne</a:t>
            </a:r>
            <a:r>
              <a:rPr lang="en-US" sz="1000" dirty="0">
                <a:solidFill>
                  <a:schemeClr val="dk1"/>
                </a:solidFill>
              </a:rPr>
              <a:t> de gauche. Cette diapositive passe </a:t>
            </a:r>
            <a:r>
              <a:rPr lang="en-US" sz="1000" dirty="0" err="1">
                <a:solidFill>
                  <a:schemeClr val="dk1"/>
                </a:solidFill>
              </a:rPr>
              <a:t>en</a:t>
            </a:r>
            <a:r>
              <a:rPr lang="en-US" sz="1000" dirty="0">
                <a:solidFill>
                  <a:schemeClr val="dk1"/>
                </a:solidFill>
              </a:rPr>
              <a:t> revue </a:t>
            </a:r>
            <a:r>
              <a:rPr lang="en-US" sz="1000" b="1" dirty="0" err="1">
                <a:solidFill>
                  <a:schemeClr val="dk1"/>
                </a:solidFill>
              </a:rPr>
              <a:t>l'étape</a:t>
            </a:r>
            <a:r>
              <a:rPr lang="en-US" sz="1000" b="1" dirty="0">
                <a:solidFill>
                  <a:schemeClr val="dk1"/>
                </a:solidFill>
              </a:rPr>
              <a:t> 2.4 </a:t>
            </a:r>
            <a:r>
              <a:rPr lang="en-US" sz="1000" dirty="0">
                <a:solidFill>
                  <a:schemeClr val="dk1"/>
                </a:solidFill>
              </a:rPr>
              <a:t>| </a:t>
            </a:r>
            <a:r>
              <a:rPr lang="en-US" sz="1000" b="1" dirty="0" err="1">
                <a:solidFill>
                  <a:schemeClr val="dk1"/>
                </a:solidFill>
              </a:rPr>
              <a:t>Analyser</a:t>
            </a:r>
            <a:r>
              <a:rPr lang="en-US" sz="1000" b="1" dirty="0">
                <a:solidFill>
                  <a:schemeClr val="dk1"/>
                </a:solidFill>
              </a:rPr>
              <a:t> les projections futures </a:t>
            </a:r>
            <a:r>
              <a:rPr lang="en-US" sz="1000" b="1" dirty="0" err="1">
                <a:solidFill>
                  <a:schemeClr val="dk1"/>
                </a:solidFill>
              </a:rPr>
              <a:t>selon</a:t>
            </a:r>
            <a:r>
              <a:rPr lang="en-US" sz="1000" b="1" dirty="0">
                <a:solidFill>
                  <a:schemeClr val="dk1"/>
                </a:solidFill>
              </a:rPr>
              <a:t> </a:t>
            </a:r>
            <a:r>
              <a:rPr lang="en-US" sz="1000" b="1" dirty="0" err="1">
                <a:solidFill>
                  <a:schemeClr val="dk1"/>
                </a:solidFill>
              </a:rPr>
              <a:t>différents</a:t>
            </a:r>
            <a:r>
              <a:rPr lang="en-US" sz="1000" b="1" dirty="0">
                <a:solidFill>
                  <a:schemeClr val="dk1"/>
                </a:solidFill>
              </a:rPr>
              <a:t> </a:t>
            </a:r>
            <a:r>
              <a:rPr lang="en-US" sz="1000" b="1" dirty="0" err="1">
                <a:solidFill>
                  <a:schemeClr val="dk1"/>
                </a:solidFill>
              </a:rPr>
              <a:t>scénarios</a:t>
            </a:r>
            <a:r>
              <a:rPr lang="en-US" sz="1000" b="1" dirty="0">
                <a:solidFill>
                  <a:schemeClr val="dk1"/>
                </a:solidFill>
              </a:rPr>
              <a:t>.</a:t>
            </a: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Veuillez</a:t>
            </a:r>
            <a:r>
              <a:rPr lang="en-US" sz="1000" dirty="0">
                <a:solidFill>
                  <a:schemeClr val="dk1"/>
                </a:solidFill>
              </a:rPr>
              <a:t> </a:t>
            </a:r>
            <a:r>
              <a:rPr lang="en-US" sz="1000" dirty="0" err="1">
                <a:solidFill>
                  <a:schemeClr val="dk1"/>
                </a:solidFill>
              </a:rPr>
              <a:t>expliquer</a:t>
            </a:r>
            <a:r>
              <a:rPr lang="en-US" sz="1000" dirty="0">
                <a:solidFill>
                  <a:schemeClr val="dk1"/>
                </a:solidFill>
              </a:rPr>
              <a:t> aux participants </a:t>
            </a:r>
            <a:r>
              <a:rPr lang="en-US" sz="1000" dirty="0" err="1">
                <a:solidFill>
                  <a:schemeClr val="dk1"/>
                </a:solidFill>
              </a:rPr>
              <a:t>qu'après</a:t>
            </a:r>
            <a:r>
              <a:rPr lang="en-US" sz="1000" dirty="0">
                <a:solidFill>
                  <a:schemeClr val="dk1"/>
                </a:solidFill>
              </a:rPr>
              <a:t> </a:t>
            </a:r>
            <a:r>
              <a:rPr lang="en-US" sz="1000" dirty="0" err="1">
                <a:solidFill>
                  <a:schemeClr val="dk1"/>
                </a:solidFill>
              </a:rPr>
              <a:t>avoir</a:t>
            </a:r>
            <a:r>
              <a:rPr lang="en-US" sz="1000" dirty="0">
                <a:solidFill>
                  <a:schemeClr val="dk1"/>
                </a:solidFill>
              </a:rPr>
              <a:t> </a:t>
            </a:r>
            <a:r>
              <a:rPr lang="en-US" sz="1000" dirty="0" err="1">
                <a:solidFill>
                  <a:schemeClr val="dk1"/>
                </a:solidFill>
              </a:rPr>
              <a:t>identifié</a:t>
            </a:r>
            <a:r>
              <a:rPr lang="en-US" sz="1000" dirty="0">
                <a:solidFill>
                  <a:schemeClr val="dk1"/>
                </a:solidFill>
              </a:rPr>
              <a:t> les tendances </a:t>
            </a:r>
            <a:r>
              <a:rPr lang="en-US" sz="1000" dirty="0" err="1">
                <a:solidFill>
                  <a:schemeClr val="dk1"/>
                </a:solidFill>
              </a:rPr>
              <a:t>historiques</a:t>
            </a:r>
            <a:r>
              <a:rPr lang="en-US" sz="1000" dirty="0">
                <a:solidFill>
                  <a:schemeClr val="dk1"/>
                </a:solidFill>
              </a:rPr>
              <a:t> </a:t>
            </a:r>
            <a:r>
              <a:rPr lang="en-US" sz="1000" dirty="0" err="1">
                <a:solidFill>
                  <a:schemeClr val="dk1"/>
                </a:solidFill>
              </a:rPr>
              <a:t>pertinentes</a:t>
            </a:r>
            <a:r>
              <a:rPr lang="en-US" sz="1000" dirty="0">
                <a:solidFill>
                  <a:schemeClr val="dk1"/>
                </a:solidFill>
              </a:rPr>
              <a:t>, il </a:t>
            </a:r>
            <a:r>
              <a:rPr lang="en-US" sz="1000" dirty="0" err="1">
                <a:solidFill>
                  <a:schemeClr val="dk1"/>
                </a:solidFill>
              </a:rPr>
              <a:t>est</a:t>
            </a:r>
            <a:r>
              <a:rPr lang="en-US" sz="1000" dirty="0">
                <a:solidFill>
                  <a:schemeClr val="dk1"/>
                </a:solidFill>
              </a:rPr>
              <a:t> </a:t>
            </a:r>
            <a:r>
              <a:rPr lang="en-US" sz="1000" dirty="0" err="1">
                <a:solidFill>
                  <a:schemeClr val="dk1"/>
                </a:solidFill>
              </a:rPr>
              <a:t>également</a:t>
            </a:r>
            <a:r>
              <a:rPr lang="en-US" sz="1000" dirty="0">
                <a:solidFill>
                  <a:schemeClr val="dk1"/>
                </a:solidFill>
              </a:rPr>
              <a:t> important </a:t>
            </a:r>
            <a:r>
              <a:rPr lang="en-US" sz="1000" dirty="0" err="1">
                <a:solidFill>
                  <a:schemeClr val="dk1"/>
                </a:solidFill>
              </a:rPr>
              <a:t>d'analyser</a:t>
            </a:r>
            <a:r>
              <a:rPr lang="en-US" sz="1000" dirty="0">
                <a:solidFill>
                  <a:schemeClr val="dk1"/>
                </a:solidFill>
              </a:rPr>
              <a:t> les </a:t>
            </a:r>
            <a:r>
              <a:rPr lang="en-US" sz="1000" dirty="0" err="1">
                <a:solidFill>
                  <a:schemeClr val="dk1"/>
                </a:solidFill>
              </a:rPr>
              <a:t>prévisions</a:t>
            </a:r>
            <a:r>
              <a:rPr lang="en-US" sz="1000" dirty="0">
                <a:solidFill>
                  <a:schemeClr val="dk1"/>
                </a:solidFill>
              </a:rPr>
              <a:t> futures </a:t>
            </a:r>
            <a:r>
              <a:rPr lang="en-US" sz="1000" dirty="0" err="1">
                <a:solidFill>
                  <a:schemeClr val="dk1"/>
                </a:solidFill>
              </a:rPr>
              <a:t>concernant</a:t>
            </a:r>
            <a:r>
              <a:rPr lang="en-US" sz="1000" dirty="0">
                <a:solidFill>
                  <a:schemeClr val="dk1"/>
                </a:solidFill>
              </a:rPr>
              <a:t> </a:t>
            </a:r>
            <a:r>
              <a:rPr lang="en-US" sz="1000" dirty="0" err="1">
                <a:solidFill>
                  <a:schemeClr val="dk1"/>
                </a:solidFill>
              </a:rPr>
              <a:t>l'évolution</a:t>
            </a:r>
            <a:r>
              <a:rPr lang="en-US" sz="1000" dirty="0">
                <a:solidFill>
                  <a:schemeClr val="dk1"/>
                </a:solidFill>
              </a:rPr>
              <a:t> du </a:t>
            </a:r>
            <a:r>
              <a:rPr lang="en-US" sz="1000" dirty="0" err="1">
                <a:solidFill>
                  <a:schemeClr val="dk1"/>
                </a:solidFill>
              </a:rPr>
              <a:t>climat</a:t>
            </a:r>
            <a:r>
              <a:rPr lang="en-US" sz="1000" dirty="0">
                <a:solidFill>
                  <a:schemeClr val="dk1"/>
                </a:solidFill>
              </a:rPr>
              <a:t> et son impact probable sur la </a:t>
            </a:r>
            <a:r>
              <a:rPr lang="en-US" sz="1000" dirty="0" err="1">
                <a:solidFill>
                  <a:schemeClr val="dk1"/>
                </a:solidFill>
              </a:rPr>
              <a:t>fréquence</a:t>
            </a:r>
            <a:r>
              <a:rPr lang="en-US" sz="1000" dirty="0">
                <a:solidFill>
                  <a:schemeClr val="dk1"/>
                </a:solidFill>
              </a:rPr>
              <a:t> et </a:t>
            </a:r>
            <a:r>
              <a:rPr lang="en-US" sz="1000" dirty="0" err="1">
                <a:solidFill>
                  <a:schemeClr val="dk1"/>
                </a:solidFill>
              </a:rPr>
              <a:t>l'intensité</a:t>
            </a:r>
            <a:r>
              <a:rPr lang="en-US" sz="1000" dirty="0">
                <a:solidFill>
                  <a:schemeClr val="dk1"/>
                </a:solidFill>
              </a:rPr>
              <a:t> des </a:t>
            </a:r>
            <a:r>
              <a:rPr lang="en-US" sz="1000" dirty="0" err="1">
                <a:solidFill>
                  <a:schemeClr val="dk1"/>
                </a:solidFill>
              </a:rPr>
              <a:t>différents</a:t>
            </a:r>
            <a:r>
              <a:rPr lang="en-US" sz="1000" dirty="0">
                <a:solidFill>
                  <a:schemeClr val="dk1"/>
                </a:solidFill>
              </a:rPr>
              <a:t>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auxquels</a:t>
            </a:r>
            <a:r>
              <a:rPr lang="en-US" sz="1000" dirty="0">
                <a:solidFill>
                  <a:schemeClr val="dk1"/>
                </a:solidFill>
              </a:rPr>
              <a:t> la </a:t>
            </a:r>
            <a:r>
              <a:rPr lang="en-US" sz="1000" dirty="0" err="1">
                <a:solidFill>
                  <a:schemeClr val="dk1"/>
                </a:solidFill>
              </a:rPr>
              <a:t>ville</a:t>
            </a:r>
            <a:r>
              <a:rPr lang="en-US" sz="1000" dirty="0">
                <a:solidFill>
                  <a:schemeClr val="dk1"/>
                </a:solidFill>
              </a:rPr>
              <a:t> sera </a:t>
            </a:r>
            <a:r>
              <a:rPr lang="en-US" sz="1000" dirty="0" err="1">
                <a:solidFill>
                  <a:schemeClr val="dk1"/>
                </a:solidFill>
              </a:rPr>
              <a:t>confrontée</a:t>
            </a:r>
            <a:r>
              <a:rPr lang="en-US" sz="1000" dirty="0">
                <a:solidFill>
                  <a:schemeClr val="dk1"/>
                </a:solidFill>
              </a:rPr>
              <a:t>. </a:t>
            </a:r>
            <a:r>
              <a:rPr lang="en-US" sz="1000" dirty="0" err="1">
                <a:solidFill>
                  <a:schemeClr val="dk1"/>
                </a:solidFill>
              </a:rPr>
              <a:t>Ces</a:t>
            </a:r>
            <a:r>
              <a:rPr lang="en-US" sz="1000" dirty="0">
                <a:solidFill>
                  <a:schemeClr val="dk1"/>
                </a:solidFill>
              </a:rPr>
              <a:t> données </a:t>
            </a:r>
            <a:r>
              <a:rPr lang="en-US" sz="1000" dirty="0" err="1">
                <a:solidFill>
                  <a:schemeClr val="dk1"/>
                </a:solidFill>
              </a:rPr>
              <a:t>proviennent</a:t>
            </a:r>
            <a:r>
              <a:rPr lang="en-US" sz="1000" dirty="0">
                <a:solidFill>
                  <a:schemeClr val="dk1"/>
                </a:solidFill>
              </a:rPr>
              <a:t> de </a:t>
            </a:r>
            <a:r>
              <a:rPr lang="en-US" sz="1000" dirty="0" err="1">
                <a:solidFill>
                  <a:schemeClr val="dk1"/>
                </a:solidFill>
              </a:rPr>
              <a:t>modèles</a:t>
            </a:r>
            <a:r>
              <a:rPr lang="en-US" sz="1000" dirty="0">
                <a:solidFill>
                  <a:schemeClr val="dk1"/>
                </a:solidFill>
              </a:rPr>
              <a:t> </a:t>
            </a:r>
            <a:r>
              <a:rPr lang="en-US" sz="1000" dirty="0" err="1">
                <a:solidFill>
                  <a:schemeClr val="dk1"/>
                </a:solidFill>
              </a:rPr>
              <a:t>climatiques</a:t>
            </a:r>
            <a:r>
              <a:rPr lang="en-US" sz="1000" dirty="0">
                <a:solidFill>
                  <a:schemeClr val="dk1"/>
                </a:solidFill>
              </a:rPr>
              <a:t> qui </a:t>
            </a:r>
            <a:r>
              <a:rPr lang="en-US" sz="1000" dirty="0" err="1">
                <a:solidFill>
                  <a:schemeClr val="dk1"/>
                </a:solidFill>
              </a:rPr>
              <a:t>fournissent</a:t>
            </a:r>
            <a:r>
              <a:rPr lang="en-US" sz="1000" dirty="0">
                <a:solidFill>
                  <a:schemeClr val="dk1"/>
                </a:solidFill>
              </a:rPr>
              <a:t> des projections </a:t>
            </a:r>
            <a:r>
              <a:rPr lang="en-US" sz="1000" dirty="0" err="1">
                <a:solidFill>
                  <a:schemeClr val="dk1"/>
                </a:solidFill>
              </a:rPr>
              <a:t>climatiques</a:t>
            </a:r>
            <a:r>
              <a:rPr lang="en-US" sz="1000" dirty="0">
                <a:solidFill>
                  <a:schemeClr val="dk1"/>
                </a:solidFill>
              </a:rPr>
              <a:t> futures </a:t>
            </a:r>
            <a:r>
              <a:rPr lang="en-US" sz="1000" dirty="0" err="1">
                <a:solidFill>
                  <a:schemeClr val="dk1"/>
                </a:solidFill>
              </a:rPr>
              <a:t>selon</a:t>
            </a:r>
            <a:r>
              <a:rPr lang="en-US" sz="1000" dirty="0">
                <a:solidFill>
                  <a:schemeClr val="dk1"/>
                </a:solidFill>
              </a:rPr>
              <a:t> </a:t>
            </a:r>
            <a:r>
              <a:rPr lang="en-US" sz="1000" dirty="0" err="1">
                <a:solidFill>
                  <a:schemeClr val="dk1"/>
                </a:solidFill>
              </a:rPr>
              <a:t>différents</a:t>
            </a:r>
            <a:r>
              <a:rPr lang="en-US" sz="1000" dirty="0">
                <a:solidFill>
                  <a:schemeClr val="dk1"/>
                </a:solidFill>
              </a:rPr>
              <a:t> </a:t>
            </a:r>
            <a:r>
              <a:rPr lang="en-US" sz="1000" dirty="0" err="1">
                <a:solidFill>
                  <a:schemeClr val="dk1"/>
                </a:solidFill>
              </a:rPr>
              <a:t>scénarios</a:t>
            </a:r>
            <a:r>
              <a:rPr lang="en-US" sz="1000" dirty="0">
                <a:solidFill>
                  <a:schemeClr val="dk1"/>
                </a:solidFill>
              </a:rPr>
              <a:t> (</a:t>
            </a:r>
            <a:r>
              <a:rPr lang="en-US" sz="1000" dirty="0" err="1">
                <a:solidFill>
                  <a:schemeClr val="dk1"/>
                </a:solidFill>
              </a:rPr>
              <a:t>différents</a:t>
            </a:r>
            <a:r>
              <a:rPr lang="en-US" sz="1000" dirty="0">
                <a:solidFill>
                  <a:schemeClr val="dk1"/>
                </a:solidFill>
              </a:rPr>
              <a:t> ensembles </a:t>
            </a:r>
            <a:r>
              <a:rPr lang="en-US" sz="1000" dirty="0" err="1">
                <a:solidFill>
                  <a:schemeClr val="dk1"/>
                </a:solidFill>
              </a:rPr>
              <a:t>d'hypothèses</a:t>
            </a:r>
            <a:r>
              <a:rPr lang="en-US" sz="1000" dirty="0">
                <a:solidFill>
                  <a:schemeClr val="dk1"/>
                </a:solidFill>
              </a:rPr>
              <a:t> sur </a:t>
            </a:r>
            <a:r>
              <a:rPr lang="en-US" sz="1000" dirty="0" err="1">
                <a:solidFill>
                  <a:schemeClr val="dk1"/>
                </a:solidFill>
              </a:rPr>
              <a:t>l'évolution</a:t>
            </a:r>
            <a:r>
              <a:rPr lang="en-US" sz="1000" dirty="0">
                <a:solidFill>
                  <a:schemeClr val="dk1"/>
                </a:solidFill>
              </a:rPr>
              <a:t> du </a:t>
            </a:r>
            <a:r>
              <a:rPr lang="en-US" sz="1000" dirty="0" err="1">
                <a:solidFill>
                  <a:schemeClr val="dk1"/>
                </a:solidFill>
              </a:rPr>
              <a:t>climat</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Nous </a:t>
            </a:r>
            <a:r>
              <a:rPr lang="en-US" sz="1000" dirty="0" err="1">
                <a:solidFill>
                  <a:schemeClr val="dk1"/>
                </a:solidFill>
              </a:rPr>
              <a:t>avons</a:t>
            </a:r>
            <a:r>
              <a:rPr lang="en-US" sz="1000" dirty="0">
                <a:solidFill>
                  <a:schemeClr val="dk1"/>
                </a:solidFill>
              </a:rPr>
              <a:t> </a:t>
            </a:r>
            <a:r>
              <a:rPr lang="en-US" sz="1000" dirty="0" err="1">
                <a:solidFill>
                  <a:schemeClr val="dk1"/>
                </a:solidFill>
              </a:rPr>
              <a:t>fourni</a:t>
            </a:r>
            <a:r>
              <a:rPr lang="en-US" sz="1000" dirty="0">
                <a:solidFill>
                  <a:schemeClr val="dk1"/>
                </a:solidFill>
              </a:rPr>
              <a:t> de </a:t>
            </a:r>
            <a:r>
              <a:rPr lang="en-US" sz="1000" dirty="0" err="1">
                <a:solidFill>
                  <a:schemeClr val="dk1"/>
                </a:solidFill>
              </a:rPr>
              <a:t>nombreuses</a:t>
            </a:r>
            <a:r>
              <a:rPr lang="en-US" sz="1000" dirty="0">
                <a:solidFill>
                  <a:schemeClr val="dk1"/>
                </a:solidFill>
              </a:rPr>
              <a:t> </a:t>
            </a:r>
            <a:r>
              <a:rPr lang="en-US" sz="1000" dirty="0" err="1">
                <a:solidFill>
                  <a:schemeClr val="dk1"/>
                </a:solidFill>
              </a:rPr>
              <a:t>informations</a:t>
            </a:r>
            <a:r>
              <a:rPr lang="en-US" sz="1000" dirty="0">
                <a:solidFill>
                  <a:schemeClr val="dk1"/>
                </a:solidFill>
              </a:rPr>
              <a:t> </a:t>
            </a:r>
            <a:r>
              <a:rPr lang="en-US" sz="1000" dirty="0" err="1">
                <a:solidFill>
                  <a:schemeClr val="dk1"/>
                </a:solidFill>
              </a:rPr>
              <a:t>supplémentaires</a:t>
            </a:r>
            <a:r>
              <a:rPr lang="en-US" sz="1000" dirty="0">
                <a:solidFill>
                  <a:schemeClr val="dk1"/>
                </a:solidFill>
              </a:rPr>
              <a:t> ci-dessous. La </a:t>
            </a:r>
            <a:r>
              <a:rPr lang="en-US" sz="1000" dirty="0" err="1">
                <a:solidFill>
                  <a:schemeClr val="dk1"/>
                </a:solidFill>
              </a:rPr>
              <a:t>plupart</a:t>
            </a:r>
            <a:r>
              <a:rPr lang="en-US" sz="1000" dirty="0">
                <a:solidFill>
                  <a:schemeClr val="dk1"/>
                </a:solidFill>
              </a:rPr>
              <a:t> de </a:t>
            </a:r>
            <a:r>
              <a:rPr lang="en-US" sz="1000" dirty="0" err="1">
                <a:solidFill>
                  <a:schemeClr val="dk1"/>
                </a:solidFill>
              </a:rPr>
              <a:t>ces</a:t>
            </a:r>
            <a:r>
              <a:rPr lang="en-US" sz="1000" dirty="0">
                <a:solidFill>
                  <a:schemeClr val="dk1"/>
                </a:solidFill>
              </a:rPr>
              <a:t> </a:t>
            </a:r>
            <a:r>
              <a:rPr lang="en-US" sz="1000" dirty="0" err="1">
                <a:solidFill>
                  <a:schemeClr val="dk1"/>
                </a:solidFill>
              </a:rPr>
              <a:t>informations</a:t>
            </a:r>
            <a:r>
              <a:rPr lang="en-US" sz="1000" dirty="0">
                <a:solidFill>
                  <a:schemeClr val="dk1"/>
                </a:solidFill>
              </a:rPr>
              <a:t> </a:t>
            </a:r>
            <a:r>
              <a:rPr lang="en-US" sz="1000" dirty="0" err="1">
                <a:solidFill>
                  <a:schemeClr val="dk1"/>
                </a:solidFill>
              </a:rPr>
              <a:t>peuvent</a:t>
            </a:r>
            <a:r>
              <a:rPr lang="en-US" sz="1000" dirty="0">
                <a:solidFill>
                  <a:schemeClr val="dk1"/>
                </a:solidFill>
              </a:rPr>
              <a:t> </a:t>
            </a:r>
            <a:r>
              <a:rPr lang="en-US" sz="1000" dirty="0" err="1">
                <a:solidFill>
                  <a:schemeClr val="dk1"/>
                </a:solidFill>
              </a:rPr>
              <a:t>dépasser</a:t>
            </a:r>
            <a:r>
              <a:rPr lang="en-US" sz="1000" dirty="0">
                <a:solidFill>
                  <a:schemeClr val="dk1"/>
                </a:solidFill>
              </a:rPr>
              <a:t> les </a:t>
            </a:r>
            <a:r>
              <a:rPr lang="en-US" sz="1000" dirty="0" err="1">
                <a:solidFill>
                  <a:schemeClr val="dk1"/>
                </a:solidFill>
              </a:rPr>
              <a:t>connaissances</a:t>
            </a:r>
            <a:r>
              <a:rPr lang="en-US" sz="1000" dirty="0">
                <a:solidFill>
                  <a:schemeClr val="dk1"/>
                </a:solidFill>
              </a:rPr>
              <a:t> techniques des participants à </a:t>
            </a:r>
            <a:r>
              <a:rPr lang="en-US" sz="1000" dirty="0" err="1">
                <a:solidFill>
                  <a:schemeClr val="dk1"/>
                </a:solidFill>
              </a:rPr>
              <a:t>l'UCRMC</a:t>
            </a:r>
            <a:r>
              <a:rPr lang="en-US" sz="1000" dirty="0">
                <a:solidFill>
                  <a:schemeClr val="dk1"/>
                </a:solidFill>
              </a:rPr>
              <a:t>. Vous </a:t>
            </a:r>
            <a:r>
              <a:rPr lang="en-US" sz="1000" dirty="0" err="1">
                <a:solidFill>
                  <a:schemeClr val="dk1"/>
                </a:solidFill>
              </a:rPr>
              <a:t>pouvez</a:t>
            </a:r>
            <a:r>
              <a:rPr lang="en-US" sz="1000" dirty="0">
                <a:solidFill>
                  <a:schemeClr val="dk1"/>
                </a:solidFill>
              </a:rPr>
              <a:t> </a:t>
            </a:r>
            <a:r>
              <a:rPr lang="en-US" sz="1000" dirty="0" err="1">
                <a:solidFill>
                  <a:schemeClr val="dk1"/>
                </a:solidFill>
              </a:rPr>
              <a:t>choisir</a:t>
            </a:r>
            <a:r>
              <a:rPr lang="en-US" sz="1000" dirty="0">
                <a:solidFill>
                  <a:schemeClr val="dk1"/>
                </a:solidFill>
              </a:rPr>
              <a:t> dans quelle </a:t>
            </a:r>
            <a:r>
              <a:rPr lang="en-US" sz="1000" dirty="0" err="1">
                <a:solidFill>
                  <a:schemeClr val="dk1"/>
                </a:solidFill>
              </a:rPr>
              <a:t>mesure</a:t>
            </a:r>
            <a:r>
              <a:rPr lang="en-US" sz="1000" dirty="0">
                <a:solidFill>
                  <a:schemeClr val="dk1"/>
                </a:solidFill>
              </a:rPr>
              <a:t> </a:t>
            </a:r>
            <a:r>
              <a:rPr lang="en-US" sz="1000" dirty="0" err="1">
                <a:solidFill>
                  <a:schemeClr val="dk1"/>
                </a:solidFill>
              </a:rPr>
              <a:t>vous</a:t>
            </a:r>
            <a:r>
              <a:rPr lang="en-US" sz="1000" dirty="0">
                <a:solidFill>
                  <a:schemeClr val="dk1"/>
                </a:solidFill>
              </a:rPr>
              <a:t> </a:t>
            </a:r>
            <a:r>
              <a:rPr lang="en-US" sz="1000" dirty="0" err="1">
                <a:solidFill>
                  <a:schemeClr val="dk1"/>
                </a:solidFill>
              </a:rPr>
              <a:t>souhaitez</a:t>
            </a:r>
            <a:r>
              <a:rPr lang="en-US" sz="1000" dirty="0">
                <a:solidFill>
                  <a:schemeClr val="dk1"/>
                </a:solidFill>
              </a:rPr>
              <a:t> </a:t>
            </a:r>
            <a:r>
              <a:rPr lang="en-US" sz="1000" dirty="0" err="1">
                <a:solidFill>
                  <a:schemeClr val="dk1"/>
                </a:solidFill>
              </a:rPr>
              <a:t>présenter</a:t>
            </a:r>
            <a:r>
              <a:rPr lang="en-US" sz="1000" dirty="0">
                <a:solidFill>
                  <a:schemeClr val="dk1"/>
                </a:solidFill>
              </a:rPr>
              <a:t> </a:t>
            </a:r>
            <a:r>
              <a:rPr lang="en-US" sz="1000" dirty="0" err="1">
                <a:solidFill>
                  <a:schemeClr val="dk1"/>
                </a:solidFill>
              </a:rPr>
              <a:t>ce</a:t>
            </a:r>
            <a:r>
              <a:rPr lang="en-US" sz="1000" dirty="0">
                <a:solidFill>
                  <a:schemeClr val="dk1"/>
                </a:solidFill>
              </a:rPr>
              <a:t> matériel au public, </a:t>
            </a:r>
            <a:r>
              <a:rPr lang="en-US" sz="1000" dirty="0" err="1">
                <a:solidFill>
                  <a:schemeClr val="dk1"/>
                </a:solidFill>
              </a:rPr>
              <a:t>ou</a:t>
            </a:r>
            <a:r>
              <a:rPr lang="en-US" sz="1000" dirty="0">
                <a:solidFill>
                  <a:schemeClr val="dk1"/>
                </a:solidFill>
              </a:rPr>
              <a:t> </a:t>
            </a:r>
            <a:r>
              <a:rPr lang="en-US" sz="1000" dirty="0" err="1">
                <a:solidFill>
                  <a:schemeClr val="dk1"/>
                </a:solidFill>
              </a:rPr>
              <a:t>si</a:t>
            </a:r>
            <a:r>
              <a:rPr lang="en-US" sz="1000" dirty="0">
                <a:solidFill>
                  <a:schemeClr val="dk1"/>
                </a:solidFill>
              </a:rPr>
              <a:t> </a:t>
            </a:r>
            <a:r>
              <a:rPr lang="en-US" sz="1000" dirty="0" err="1">
                <a:solidFill>
                  <a:schemeClr val="dk1"/>
                </a:solidFill>
              </a:rPr>
              <a:t>vous</a:t>
            </a:r>
            <a:r>
              <a:rPr lang="en-US" sz="1000" dirty="0">
                <a:solidFill>
                  <a:schemeClr val="dk1"/>
                </a:solidFill>
              </a:rPr>
              <a:t> </a:t>
            </a:r>
            <a:r>
              <a:rPr lang="en-US" sz="1000" dirty="0" err="1">
                <a:solidFill>
                  <a:schemeClr val="dk1"/>
                </a:solidFill>
              </a:rPr>
              <a:t>préférez</a:t>
            </a:r>
            <a:r>
              <a:rPr lang="en-US" sz="1000" dirty="0">
                <a:solidFill>
                  <a:schemeClr val="dk1"/>
                </a:solidFill>
              </a:rPr>
              <a:t> </a:t>
            </a:r>
            <a:r>
              <a:rPr lang="en-US" sz="1000" dirty="0" err="1">
                <a:solidFill>
                  <a:schemeClr val="dk1"/>
                </a:solidFill>
              </a:rPr>
              <a:t>simplement</a:t>
            </a:r>
            <a:r>
              <a:rPr lang="en-US" sz="1000" dirty="0">
                <a:solidFill>
                  <a:schemeClr val="dk1"/>
                </a:solidFill>
              </a:rPr>
              <a:t> donner un </a:t>
            </a:r>
            <a:r>
              <a:rPr lang="en-US" sz="1000" dirty="0" err="1">
                <a:solidFill>
                  <a:schemeClr val="dk1"/>
                </a:solidFill>
              </a:rPr>
              <a:t>bref</a:t>
            </a:r>
            <a:r>
              <a:rPr lang="en-US" sz="1000" dirty="0">
                <a:solidFill>
                  <a:schemeClr val="dk1"/>
                </a:solidFill>
              </a:rPr>
              <a:t> résumé et </a:t>
            </a:r>
            <a:r>
              <a:rPr lang="en-US" sz="1000" dirty="0" err="1">
                <a:solidFill>
                  <a:schemeClr val="dk1"/>
                </a:solidFill>
              </a:rPr>
              <a:t>partager</a:t>
            </a:r>
            <a:r>
              <a:rPr lang="en-US" sz="1000" dirty="0">
                <a:solidFill>
                  <a:schemeClr val="dk1"/>
                </a:solidFill>
              </a:rPr>
              <a:t> </a:t>
            </a:r>
            <a:r>
              <a:rPr lang="en-US" sz="1000" dirty="0" err="1">
                <a:solidFill>
                  <a:schemeClr val="dk1"/>
                </a:solidFill>
              </a:rPr>
              <a:t>ces</a:t>
            </a:r>
            <a:r>
              <a:rPr lang="en-US" sz="1000" dirty="0">
                <a:solidFill>
                  <a:schemeClr val="dk1"/>
                </a:solidFill>
              </a:rPr>
              <a:t> </a:t>
            </a:r>
            <a:r>
              <a:rPr lang="en-US" sz="1000" dirty="0" err="1">
                <a:solidFill>
                  <a:schemeClr val="dk1"/>
                </a:solidFill>
              </a:rPr>
              <a:t>informations</a:t>
            </a:r>
            <a:r>
              <a:rPr lang="en-US" sz="1000" dirty="0">
                <a:solidFill>
                  <a:schemeClr val="dk1"/>
                </a:solidFill>
              </a:rPr>
              <a:t> </a:t>
            </a:r>
            <a:r>
              <a:rPr lang="en-US" sz="1000" dirty="0" err="1">
                <a:solidFill>
                  <a:schemeClr val="dk1"/>
                </a:solidFill>
              </a:rPr>
              <a:t>supplémentaires</a:t>
            </a:r>
            <a:r>
              <a:rPr lang="en-US" sz="1000" dirty="0">
                <a:solidFill>
                  <a:schemeClr val="dk1"/>
                </a:solidFill>
              </a:rPr>
              <a:t> après le </a:t>
            </a:r>
            <a:r>
              <a:rPr lang="en-US" sz="1000" dirty="0" err="1">
                <a:solidFill>
                  <a:schemeClr val="dk1"/>
                </a:solidFill>
              </a:rPr>
              <a:t>cours</a:t>
            </a:r>
            <a:r>
              <a:rPr lang="en-US" sz="1000" dirty="0">
                <a:solidFill>
                  <a:schemeClr val="dk1"/>
                </a:solidFill>
              </a:rPr>
              <a:t> </a:t>
            </a:r>
            <a:r>
              <a:rPr lang="en-US" sz="1000" dirty="0" err="1">
                <a:solidFill>
                  <a:schemeClr val="dk1"/>
                </a:solidFill>
              </a:rPr>
              <a:t>si</a:t>
            </a:r>
            <a:r>
              <a:rPr lang="en-US" sz="1000" dirty="0">
                <a:solidFill>
                  <a:schemeClr val="dk1"/>
                </a:solidFill>
              </a:rPr>
              <a:t> les participants </a:t>
            </a:r>
            <a:r>
              <a:rPr lang="en-US" sz="1000" dirty="0" err="1">
                <a:solidFill>
                  <a:schemeClr val="dk1"/>
                </a:solidFill>
              </a:rPr>
              <a:t>souhaitent</a:t>
            </a:r>
            <a:r>
              <a:rPr lang="en-US" sz="1000" dirty="0">
                <a:solidFill>
                  <a:schemeClr val="dk1"/>
                </a:solidFill>
              </a:rPr>
              <a:t> </a:t>
            </a:r>
            <a:r>
              <a:rPr lang="en-US" sz="1000" dirty="0" err="1">
                <a:solidFill>
                  <a:schemeClr val="dk1"/>
                </a:solidFill>
              </a:rPr>
              <a:t>en</a:t>
            </a:r>
            <a:r>
              <a:rPr lang="en-US" sz="1000" dirty="0">
                <a:solidFill>
                  <a:schemeClr val="dk1"/>
                </a:solidFill>
              </a:rPr>
              <a:t> savoir plus.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err="1">
                <a:solidFill>
                  <a:schemeClr val="dk1"/>
                </a:solidFill>
              </a:rPr>
              <a:t>Informations</a:t>
            </a:r>
            <a:r>
              <a:rPr lang="en-US" sz="1000" b="1" dirty="0">
                <a:solidFill>
                  <a:schemeClr val="dk1"/>
                </a:solidFill>
              </a:rPr>
              <a:t> </a:t>
            </a:r>
            <a:r>
              <a:rPr lang="en-US" sz="1000" b="1" dirty="0" err="1">
                <a:solidFill>
                  <a:schemeClr val="dk1"/>
                </a:solidFill>
              </a:rPr>
              <a:t>complémentaires</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Un </a:t>
            </a:r>
            <a:r>
              <a:rPr lang="en-US" sz="1000" dirty="0" err="1">
                <a:solidFill>
                  <a:schemeClr val="dk1"/>
                </a:solidFill>
              </a:rPr>
              <a:t>modèle</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est</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représentation</a:t>
            </a:r>
            <a:r>
              <a:rPr lang="en-US" sz="1000" dirty="0">
                <a:solidFill>
                  <a:schemeClr val="dk1"/>
                </a:solidFill>
              </a:rPr>
              <a:t> qualitative </a:t>
            </a:r>
            <a:r>
              <a:rPr lang="en-US" sz="1000" dirty="0" err="1">
                <a:solidFill>
                  <a:schemeClr val="dk1"/>
                </a:solidFill>
              </a:rPr>
              <a:t>ou</a:t>
            </a:r>
            <a:r>
              <a:rPr lang="en-US" sz="1000" dirty="0">
                <a:solidFill>
                  <a:schemeClr val="dk1"/>
                </a:solidFill>
              </a:rPr>
              <a:t> quantitative du </a:t>
            </a:r>
            <a:r>
              <a:rPr lang="en-US" sz="1000" dirty="0" err="1">
                <a:solidFill>
                  <a:schemeClr val="dk1"/>
                </a:solidFill>
              </a:rPr>
              <a:t>système</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basée</a:t>
            </a:r>
            <a:r>
              <a:rPr lang="en-US" sz="1000" dirty="0">
                <a:solidFill>
                  <a:schemeClr val="dk1"/>
                </a:solidFill>
              </a:rPr>
              <a:t> sur les </a:t>
            </a:r>
            <a:r>
              <a:rPr lang="en-US" sz="1000" dirty="0" err="1">
                <a:solidFill>
                  <a:schemeClr val="dk1"/>
                </a:solidFill>
              </a:rPr>
              <a:t>propriétés</a:t>
            </a:r>
            <a:r>
              <a:rPr lang="en-US" sz="1000" dirty="0">
                <a:solidFill>
                  <a:schemeClr val="dk1"/>
                </a:solidFill>
              </a:rPr>
              <a:t> physiques, </a:t>
            </a:r>
            <a:r>
              <a:rPr lang="en-US" sz="1000" dirty="0" err="1">
                <a:solidFill>
                  <a:schemeClr val="dk1"/>
                </a:solidFill>
              </a:rPr>
              <a:t>chimiques</a:t>
            </a:r>
            <a:r>
              <a:rPr lang="en-US" sz="1000" dirty="0">
                <a:solidFill>
                  <a:schemeClr val="dk1"/>
                </a:solidFill>
              </a:rPr>
              <a:t> et </a:t>
            </a:r>
            <a:r>
              <a:rPr lang="en-US" sz="1000" dirty="0" err="1">
                <a:solidFill>
                  <a:schemeClr val="dk1"/>
                </a:solidFill>
              </a:rPr>
              <a:t>biologiques</a:t>
            </a:r>
            <a:r>
              <a:rPr lang="en-US" sz="1000" dirty="0">
                <a:solidFill>
                  <a:schemeClr val="dk1"/>
                </a:solidFill>
              </a:rPr>
              <a:t> de </a:t>
            </a:r>
            <a:r>
              <a:rPr lang="en-US" sz="1000" dirty="0" err="1">
                <a:solidFill>
                  <a:schemeClr val="dk1"/>
                </a:solidFill>
              </a:rPr>
              <a:t>ses</a:t>
            </a:r>
            <a:r>
              <a:rPr lang="en-US" sz="1000" dirty="0">
                <a:solidFill>
                  <a:schemeClr val="dk1"/>
                </a:solidFill>
              </a:rPr>
              <a:t> </a:t>
            </a:r>
            <a:r>
              <a:rPr lang="en-US" sz="1000" dirty="0" err="1">
                <a:solidFill>
                  <a:schemeClr val="dk1"/>
                </a:solidFill>
              </a:rPr>
              <a:t>composants</a:t>
            </a:r>
            <a:r>
              <a:rPr lang="en-US" sz="1000" dirty="0">
                <a:solidFill>
                  <a:schemeClr val="dk1"/>
                </a:solidFill>
              </a:rPr>
              <a:t>, </a:t>
            </a:r>
            <a:r>
              <a:rPr lang="en-US" sz="1000" dirty="0" err="1">
                <a:solidFill>
                  <a:schemeClr val="dk1"/>
                </a:solidFill>
              </a:rPr>
              <a:t>leurs</a:t>
            </a:r>
            <a:r>
              <a:rPr lang="en-US" sz="1000" dirty="0">
                <a:solidFill>
                  <a:schemeClr val="dk1"/>
                </a:solidFill>
              </a:rPr>
              <a:t> interactions et </a:t>
            </a:r>
            <a:r>
              <a:rPr lang="en-US" sz="1000" dirty="0" err="1">
                <a:solidFill>
                  <a:schemeClr val="dk1"/>
                </a:solidFill>
              </a:rPr>
              <a:t>leurs</a:t>
            </a:r>
            <a:r>
              <a:rPr lang="en-US" sz="1000" dirty="0">
                <a:solidFill>
                  <a:schemeClr val="dk1"/>
                </a:solidFill>
              </a:rPr>
              <a:t> processus de </a:t>
            </a:r>
            <a:r>
              <a:rPr lang="en-US" sz="1000" dirty="0" err="1">
                <a:solidFill>
                  <a:schemeClr val="dk1"/>
                </a:solidFill>
              </a:rPr>
              <a:t>rétroaction</a:t>
            </a:r>
            <a:r>
              <a:rPr lang="en-US" sz="1000" dirty="0">
                <a:solidFill>
                  <a:schemeClr val="dk1"/>
                </a:solidFill>
              </a:rPr>
              <a:t>, et tenant </a:t>
            </a:r>
            <a:r>
              <a:rPr lang="en-US" sz="1000" dirty="0" err="1">
                <a:solidFill>
                  <a:schemeClr val="dk1"/>
                </a:solidFill>
              </a:rPr>
              <a:t>compte</a:t>
            </a:r>
            <a:r>
              <a:rPr lang="en-US" sz="1000" dirty="0">
                <a:solidFill>
                  <a:schemeClr val="dk1"/>
                </a:solidFill>
              </a:rPr>
              <a:t> de </a:t>
            </a:r>
            <a:r>
              <a:rPr lang="en-US" sz="1000" dirty="0" err="1">
                <a:solidFill>
                  <a:schemeClr val="dk1"/>
                </a:solidFill>
              </a:rPr>
              <a:t>certaines</a:t>
            </a:r>
            <a:r>
              <a:rPr lang="en-US" sz="1000" dirty="0">
                <a:solidFill>
                  <a:schemeClr val="dk1"/>
                </a:solidFill>
              </a:rPr>
              <a:t> de </a:t>
            </a:r>
            <a:r>
              <a:rPr lang="en-US" sz="1000" dirty="0" err="1">
                <a:solidFill>
                  <a:schemeClr val="dk1"/>
                </a:solidFill>
              </a:rPr>
              <a:t>ses</a:t>
            </a:r>
            <a:r>
              <a:rPr lang="en-US" sz="1000" dirty="0">
                <a:solidFill>
                  <a:schemeClr val="dk1"/>
                </a:solidFill>
              </a:rPr>
              <a:t> </a:t>
            </a:r>
            <a:r>
              <a:rPr lang="en-US" sz="1000" dirty="0" err="1">
                <a:solidFill>
                  <a:schemeClr val="dk1"/>
                </a:solidFill>
              </a:rPr>
              <a:t>propriétés</a:t>
            </a:r>
            <a:r>
              <a:rPr lang="en-US" sz="1000" dirty="0">
                <a:solidFill>
                  <a:schemeClr val="dk1"/>
                </a:solidFill>
              </a:rPr>
              <a:t> </a:t>
            </a:r>
            <a:r>
              <a:rPr lang="en-US" sz="1000" dirty="0" err="1">
                <a:solidFill>
                  <a:schemeClr val="dk1"/>
                </a:solidFill>
              </a:rPr>
              <a:t>connues</a:t>
            </a:r>
            <a:r>
              <a:rPr lang="en-US" sz="1000" dirty="0">
                <a:solidFill>
                  <a:schemeClr val="dk1"/>
                </a:solidFill>
              </a:rPr>
              <a:t>. Les </a:t>
            </a:r>
            <a:r>
              <a:rPr lang="en-US" sz="1000" dirty="0" err="1">
                <a:solidFill>
                  <a:schemeClr val="dk1"/>
                </a:solidFill>
              </a:rPr>
              <a:t>modèles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utilisés</a:t>
            </a:r>
            <a:r>
              <a:rPr lang="en-US" sz="1000" dirty="0">
                <a:solidFill>
                  <a:schemeClr val="dk1"/>
                </a:solidFill>
              </a:rPr>
              <a:t> </a:t>
            </a:r>
            <a:r>
              <a:rPr lang="en-US" sz="1000" dirty="0" err="1">
                <a:solidFill>
                  <a:schemeClr val="dk1"/>
                </a:solidFill>
              </a:rPr>
              <a:t>comme</a:t>
            </a:r>
            <a:r>
              <a:rPr lang="en-US" sz="1000" dirty="0">
                <a:solidFill>
                  <a:schemeClr val="dk1"/>
                </a:solidFill>
              </a:rPr>
              <a:t> </a:t>
            </a:r>
            <a:r>
              <a:rPr lang="en-US" sz="1000" dirty="0" err="1">
                <a:solidFill>
                  <a:schemeClr val="dk1"/>
                </a:solidFill>
              </a:rPr>
              <a:t>outil</a:t>
            </a:r>
            <a:r>
              <a:rPr lang="en-US" sz="1000" dirty="0">
                <a:solidFill>
                  <a:schemeClr val="dk1"/>
                </a:solidFill>
              </a:rPr>
              <a:t> de recherche pour </a:t>
            </a:r>
            <a:r>
              <a:rPr lang="en-US" sz="1000" dirty="0" err="1">
                <a:solidFill>
                  <a:schemeClr val="dk1"/>
                </a:solidFill>
              </a:rPr>
              <a:t>étudier</a:t>
            </a:r>
            <a:r>
              <a:rPr lang="en-US" sz="1000" dirty="0">
                <a:solidFill>
                  <a:schemeClr val="dk1"/>
                </a:solidFill>
              </a:rPr>
              <a:t> et </a:t>
            </a:r>
            <a:r>
              <a:rPr lang="en-US" sz="1000" dirty="0" err="1">
                <a:solidFill>
                  <a:schemeClr val="dk1"/>
                </a:solidFill>
              </a:rPr>
              <a:t>simuler</a:t>
            </a:r>
            <a:r>
              <a:rPr lang="en-US" sz="1000" dirty="0">
                <a:solidFill>
                  <a:schemeClr val="dk1"/>
                </a:solidFill>
              </a:rPr>
              <a:t> le </a:t>
            </a:r>
            <a:r>
              <a:rPr lang="en-US" sz="1000" dirty="0" err="1">
                <a:solidFill>
                  <a:schemeClr val="dk1"/>
                </a:solidFill>
              </a:rPr>
              <a:t>climat</a:t>
            </a:r>
            <a:r>
              <a:rPr lang="en-US" sz="1000" dirty="0">
                <a:solidFill>
                  <a:schemeClr val="dk1"/>
                </a:solidFill>
              </a:rPr>
              <a:t> et </a:t>
            </a:r>
            <a:r>
              <a:rPr lang="en-US" sz="1000" dirty="0" err="1">
                <a:solidFill>
                  <a:schemeClr val="dk1"/>
                </a:solidFill>
              </a:rPr>
              <a:t>fournir</a:t>
            </a:r>
            <a:r>
              <a:rPr lang="en-US" sz="1000" dirty="0">
                <a:solidFill>
                  <a:schemeClr val="dk1"/>
                </a:solidFill>
              </a:rPr>
              <a:t> des projections.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Les projections </a:t>
            </a:r>
            <a:r>
              <a:rPr lang="en-US" sz="1000" dirty="0" err="1">
                <a:solidFill>
                  <a:schemeClr val="dk1"/>
                </a:solidFill>
              </a:rPr>
              <a:t>climatiques</a:t>
            </a:r>
            <a:r>
              <a:rPr lang="en-US" sz="1000" dirty="0">
                <a:solidFill>
                  <a:schemeClr val="dk1"/>
                </a:solidFill>
              </a:rPr>
              <a:t> futures </a:t>
            </a:r>
            <a:r>
              <a:rPr lang="en-US" sz="1000" dirty="0" err="1">
                <a:solidFill>
                  <a:schemeClr val="dk1"/>
                </a:solidFill>
              </a:rPr>
              <a:t>sont</a:t>
            </a:r>
            <a:r>
              <a:rPr lang="en-US" sz="1000" dirty="0">
                <a:solidFill>
                  <a:schemeClr val="dk1"/>
                </a:solidFill>
              </a:rPr>
              <a:t> </a:t>
            </a:r>
            <a:r>
              <a:rPr lang="en-US" sz="1000" dirty="0" err="1">
                <a:solidFill>
                  <a:schemeClr val="dk1"/>
                </a:solidFill>
              </a:rPr>
              <a:t>obtenues</a:t>
            </a:r>
            <a:r>
              <a:rPr lang="en-US" sz="1000" dirty="0">
                <a:solidFill>
                  <a:schemeClr val="dk1"/>
                </a:solidFill>
              </a:rPr>
              <a:t> à </a:t>
            </a:r>
            <a:r>
              <a:rPr lang="en-US" sz="1000" dirty="0" err="1">
                <a:solidFill>
                  <a:schemeClr val="dk1"/>
                </a:solidFill>
              </a:rPr>
              <a:t>partir</a:t>
            </a:r>
            <a:r>
              <a:rPr lang="en-US" sz="1000" dirty="0">
                <a:solidFill>
                  <a:schemeClr val="dk1"/>
                </a:solidFill>
              </a:rPr>
              <a:t> de </a:t>
            </a:r>
            <a:r>
              <a:rPr lang="en-US" sz="1000" dirty="0" err="1">
                <a:solidFill>
                  <a:schemeClr val="dk1"/>
                </a:solidFill>
              </a:rPr>
              <a:t>modèles</a:t>
            </a:r>
            <a:r>
              <a:rPr lang="en-US" sz="1000" dirty="0">
                <a:solidFill>
                  <a:schemeClr val="dk1"/>
                </a:solidFill>
              </a:rPr>
              <a:t> </a:t>
            </a:r>
            <a:r>
              <a:rPr lang="en-US" sz="1000" dirty="0" err="1">
                <a:solidFill>
                  <a:schemeClr val="dk1"/>
                </a:solidFill>
              </a:rPr>
              <a:t>climatiques</a:t>
            </a:r>
            <a:r>
              <a:rPr lang="en-US" sz="1000" dirty="0">
                <a:solidFill>
                  <a:schemeClr val="dk1"/>
                </a:solidFill>
              </a:rPr>
              <a:t>, qui </a:t>
            </a:r>
            <a:r>
              <a:rPr lang="en-US" sz="1000" dirty="0" err="1">
                <a:solidFill>
                  <a:schemeClr val="dk1"/>
                </a:solidFill>
              </a:rPr>
              <a:t>nécessitent</a:t>
            </a:r>
            <a:r>
              <a:rPr lang="en-US" sz="1000" dirty="0">
                <a:solidFill>
                  <a:schemeClr val="dk1"/>
                </a:solidFill>
              </a:rPr>
              <a:t> </a:t>
            </a:r>
            <a:r>
              <a:rPr lang="en-US" sz="1000" dirty="0" err="1">
                <a:solidFill>
                  <a:schemeClr val="dk1"/>
                </a:solidFill>
              </a:rPr>
              <a:t>généralement</a:t>
            </a:r>
            <a:r>
              <a:rPr lang="en-US" sz="1000" dirty="0">
                <a:solidFill>
                  <a:schemeClr val="dk1"/>
                </a:solidFill>
              </a:rPr>
              <a:t> des </a:t>
            </a:r>
            <a:r>
              <a:rPr lang="en-US" sz="1000" dirty="0" err="1">
                <a:solidFill>
                  <a:schemeClr val="dk1"/>
                </a:solidFill>
              </a:rPr>
              <a:t>compétences</a:t>
            </a:r>
            <a:r>
              <a:rPr lang="en-US" sz="1000" dirty="0">
                <a:solidFill>
                  <a:schemeClr val="dk1"/>
                </a:solidFill>
              </a:rPr>
              <a:t> techniques </a:t>
            </a:r>
            <a:r>
              <a:rPr lang="en-US" sz="1000" dirty="0" err="1">
                <a:solidFill>
                  <a:schemeClr val="dk1"/>
                </a:solidFill>
              </a:rPr>
              <a:t>spécifiques</a:t>
            </a:r>
            <a:r>
              <a:rPr lang="en-US" sz="1000" dirty="0">
                <a:solidFill>
                  <a:schemeClr val="dk1"/>
                </a:solidFill>
              </a:rPr>
              <a:t> pour </a:t>
            </a:r>
            <a:r>
              <a:rPr lang="en-US" sz="1000" dirty="0" err="1">
                <a:solidFill>
                  <a:schemeClr val="dk1"/>
                </a:solidFill>
              </a:rPr>
              <a:t>être</a:t>
            </a:r>
            <a:r>
              <a:rPr lang="en-US" sz="1000" dirty="0">
                <a:solidFill>
                  <a:schemeClr val="dk1"/>
                </a:solidFill>
              </a:rPr>
              <a:t> </a:t>
            </a:r>
            <a:r>
              <a:rPr lang="en-US" sz="1000" dirty="0" err="1">
                <a:solidFill>
                  <a:schemeClr val="dk1"/>
                </a:solidFill>
              </a:rPr>
              <a:t>consultés</a:t>
            </a:r>
            <a:r>
              <a:rPr lang="en-US" sz="1000" dirty="0">
                <a:solidFill>
                  <a:schemeClr val="dk1"/>
                </a:solidFill>
              </a:rPr>
              <a:t> et </a:t>
            </a:r>
            <a:r>
              <a:rPr lang="en-US" sz="1000" dirty="0" err="1">
                <a:solidFill>
                  <a:schemeClr val="dk1"/>
                </a:solidFill>
              </a:rPr>
              <a:t>interprétés</a:t>
            </a:r>
            <a:r>
              <a:rPr lang="en-US" sz="1000" dirty="0">
                <a:solidFill>
                  <a:schemeClr val="dk1"/>
                </a:solidFill>
              </a:rPr>
              <a:t>. Le KNMI Climate Explorer et le World Bank Climate Change Knowledge Portal (CCKP) </a:t>
            </a:r>
            <a:r>
              <a:rPr lang="en-US" sz="1000" dirty="0" err="1">
                <a:solidFill>
                  <a:schemeClr val="dk1"/>
                </a:solidFill>
              </a:rPr>
              <a:t>sont</a:t>
            </a:r>
            <a:r>
              <a:rPr lang="en-US" sz="1000" dirty="0">
                <a:solidFill>
                  <a:schemeClr val="dk1"/>
                </a:solidFill>
              </a:rPr>
              <a:t> plus </a:t>
            </a:r>
            <a:r>
              <a:rPr lang="en-US" sz="1000" dirty="0" err="1">
                <a:solidFill>
                  <a:schemeClr val="dk1"/>
                </a:solidFill>
              </a:rPr>
              <a:t>conviviaux</a:t>
            </a:r>
            <a:r>
              <a:rPr lang="en-US" sz="1000" dirty="0">
                <a:solidFill>
                  <a:schemeClr val="dk1"/>
                </a:solidFill>
              </a:rPr>
              <a:t>. </a:t>
            </a:r>
            <a:r>
              <a:rPr lang="en-US" sz="1000" dirty="0" err="1">
                <a:solidFill>
                  <a:schemeClr val="dk1"/>
                </a:solidFill>
              </a:rPr>
              <a:t>Ils</a:t>
            </a:r>
            <a:r>
              <a:rPr lang="en-US" sz="1000" dirty="0">
                <a:solidFill>
                  <a:schemeClr val="dk1"/>
                </a:solidFill>
              </a:rPr>
              <a:t> </a:t>
            </a:r>
            <a:r>
              <a:rPr lang="en-US" sz="1000" dirty="0" err="1">
                <a:solidFill>
                  <a:schemeClr val="dk1"/>
                </a:solidFill>
              </a:rPr>
              <a:t>donnent</a:t>
            </a:r>
            <a:r>
              <a:rPr lang="en-US" sz="1000" dirty="0">
                <a:solidFill>
                  <a:schemeClr val="dk1"/>
                </a:solidFill>
              </a:rPr>
              <a:t> </a:t>
            </a:r>
            <a:r>
              <a:rPr lang="en-US" sz="1000" dirty="0" err="1">
                <a:solidFill>
                  <a:schemeClr val="dk1"/>
                </a:solidFill>
              </a:rPr>
              <a:t>accès</a:t>
            </a:r>
            <a:r>
              <a:rPr lang="en-US" sz="1000" dirty="0">
                <a:solidFill>
                  <a:schemeClr val="dk1"/>
                </a:solidFill>
              </a:rPr>
              <a:t> aux projections sur le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du Coupled Model Intercomparison Project Phase 3 (CMIP3) et Phase 5 (CMIP5).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Les </a:t>
            </a:r>
            <a:r>
              <a:rPr lang="en-US" sz="1000" dirty="0" err="1">
                <a:solidFill>
                  <a:schemeClr val="dk1"/>
                </a:solidFill>
              </a:rPr>
              <a:t>modèles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connus</a:t>
            </a:r>
            <a:r>
              <a:rPr lang="en-US" sz="1000" dirty="0">
                <a:solidFill>
                  <a:schemeClr val="dk1"/>
                </a:solidFill>
              </a:rPr>
              <a:t> sous le nom de </a:t>
            </a:r>
            <a:r>
              <a:rPr lang="en-US" sz="1000" dirty="0" err="1">
                <a:solidFill>
                  <a:schemeClr val="dk1"/>
                </a:solidFill>
              </a:rPr>
              <a:t>modèles</a:t>
            </a:r>
            <a:r>
              <a:rPr lang="en-US" sz="1000" dirty="0">
                <a:solidFill>
                  <a:schemeClr val="dk1"/>
                </a:solidFill>
              </a:rPr>
              <a:t> de circulation </a:t>
            </a:r>
            <a:r>
              <a:rPr lang="en-US" sz="1000" dirty="0" err="1">
                <a:solidFill>
                  <a:schemeClr val="dk1"/>
                </a:solidFill>
              </a:rPr>
              <a:t>générale</a:t>
            </a:r>
            <a:r>
              <a:rPr lang="en-US" sz="1000" dirty="0">
                <a:solidFill>
                  <a:schemeClr val="dk1"/>
                </a:solidFill>
              </a:rPr>
              <a:t> (MCG) et </a:t>
            </a:r>
            <a:r>
              <a:rPr lang="en-US" sz="1000" dirty="0" err="1">
                <a:solidFill>
                  <a:schemeClr val="dk1"/>
                </a:solidFill>
              </a:rPr>
              <a:t>fournissent</a:t>
            </a:r>
            <a:r>
              <a:rPr lang="en-US" sz="1000" dirty="0">
                <a:solidFill>
                  <a:schemeClr val="dk1"/>
                </a:solidFill>
              </a:rPr>
              <a:t> des </a:t>
            </a:r>
            <a:r>
              <a:rPr lang="en-US" sz="1000" dirty="0" err="1">
                <a:solidFill>
                  <a:schemeClr val="dk1"/>
                </a:solidFill>
              </a:rPr>
              <a:t>informations</a:t>
            </a:r>
            <a:r>
              <a:rPr lang="en-US" sz="1000" dirty="0">
                <a:solidFill>
                  <a:schemeClr val="dk1"/>
                </a:solidFill>
              </a:rPr>
              <a:t> sur la manière </a:t>
            </a:r>
            <a:r>
              <a:rPr lang="en-US" sz="1000" dirty="0" err="1">
                <a:solidFill>
                  <a:schemeClr val="dk1"/>
                </a:solidFill>
              </a:rPr>
              <a:t>dont</a:t>
            </a:r>
            <a:r>
              <a:rPr lang="en-US" sz="1000" dirty="0">
                <a:solidFill>
                  <a:schemeClr val="dk1"/>
                </a:solidFill>
              </a:rPr>
              <a:t> les </a:t>
            </a:r>
            <a:r>
              <a:rPr lang="en-US" sz="1000" dirty="0" err="1">
                <a:solidFill>
                  <a:schemeClr val="dk1"/>
                </a:solidFill>
              </a:rPr>
              <a:t>paramètres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peuvent</a:t>
            </a:r>
            <a:r>
              <a:rPr lang="en-US" sz="1000" dirty="0">
                <a:solidFill>
                  <a:schemeClr val="dk1"/>
                </a:solidFill>
              </a:rPr>
              <a:t> </a:t>
            </a:r>
            <a:r>
              <a:rPr lang="en-US" sz="1000" dirty="0" err="1">
                <a:solidFill>
                  <a:schemeClr val="dk1"/>
                </a:solidFill>
              </a:rPr>
              <a:t>évoluer</a:t>
            </a:r>
            <a:r>
              <a:rPr lang="en-US" sz="1000" dirty="0">
                <a:solidFill>
                  <a:schemeClr val="dk1"/>
                </a:solidFill>
              </a:rPr>
              <a:t> </a:t>
            </a:r>
            <a:r>
              <a:rPr lang="en-US" sz="1000" dirty="0" err="1">
                <a:solidFill>
                  <a:schemeClr val="dk1"/>
                </a:solidFill>
              </a:rPr>
              <a:t>selon</a:t>
            </a:r>
            <a:r>
              <a:rPr lang="en-US" sz="1000" dirty="0">
                <a:solidFill>
                  <a:schemeClr val="dk1"/>
                </a:solidFill>
              </a:rPr>
              <a:t> </a:t>
            </a:r>
            <a:r>
              <a:rPr lang="en-US" sz="1000" dirty="0" err="1">
                <a:solidFill>
                  <a:schemeClr val="dk1"/>
                </a:solidFill>
              </a:rPr>
              <a:t>différents</a:t>
            </a:r>
            <a:r>
              <a:rPr lang="en-US" sz="1000" dirty="0">
                <a:solidFill>
                  <a:schemeClr val="dk1"/>
                </a:solidFill>
              </a:rPr>
              <a:t> </a:t>
            </a:r>
            <a:r>
              <a:rPr lang="en-US" sz="1000" dirty="0" err="1">
                <a:solidFill>
                  <a:schemeClr val="dk1"/>
                </a:solidFill>
              </a:rPr>
              <a:t>scénarios</a:t>
            </a:r>
            <a:r>
              <a:rPr lang="en-US" sz="1000" dirty="0">
                <a:solidFill>
                  <a:schemeClr val="dk1"/>
                </a:solidFill>
              </a:rPr>
              <a:t> à </a:t>
            </a:r>
            <a:r>
              <a:rPr lang="en-US" sz="1000" dirty="0" err="1">
                <a:solidFill>
                  <a:schemeClr val="dk1"/>
                </a:solidFill>
              </a:rPr>
              <a:t>l'échelle</a:t>
            </a:r>
            <a:r>
              <a:rPr lang="en-US" sz="1000" dirty="0">
                <a:solidFill>
                  <a:schemeClr val="dk1"/>
                </a:solidFill>
              </a:rPr>
              <a:t> </a:t>
            </a:r>
            <a:r>
              <a:rPr lang="en-US" sz="1000" dirty="0" err="1">
                <a:solidFill>
                  <a:schemeClr val="dk1"/>
                </a:solidFill>
              </a:rPr>
              <a:t>mondiale</a:t>
            </a:r>
            <a:r>
              <a:rPr lang="en-US" sz="1000" dirty="0">
                <a:solidFill>
                  <a:schemeClr val="dk1"/>
                </a:solidFill>
              </a:rPr>
              <a:t>. Pour </a:t>
            </a:r>
            <a:r>
              <a:rPr lang="en-US" sz="1000" dirty="0" err="1">
                <a:solidFill>
                  <a:schemeClr val="dk1"/>
                </a:solidFill>
              </a:rPr>
              <a:t>une</a:t>
            </a:r>
            <a:r>
              <a:rPr lang="en-US" sz="1000" dirty="0">
                <a:solidFill>
                  <a:schemeClr val="dk1"/>
                </a:solidFill>
              </a:rPr>
              <a:t> </a:t>
            </a:r>
            <a:r>
              <a:rPr lang="en-US" sz="1000" dirty="0" err="1">
                <a:solidFill>
                  <a:schemeClr val="dk1"/>
                </a:solidFill>
              </a:rPr>
              <a:t>analyse</a:t>
            </a:r>
            <a:r>
              <a:rPr lang="en-US" sz="1000" dirty="0">
                <a:solidFill>
                  <a:schemeClr val="dk1"/>
                </a:solidFill>
              </a:rPr>
              <a:t> à </a:t>
            </a:r>
            <a:r>
              <a:rPr lang="en-US" sz="1000" dirty="0" err="1">
                <a:solidFill>
                  <a:schemeClr val="dk1"/>
                </a:solidFill>
              </a:rPr>
              <a:t>l'échelle</a:t>
            </a:r>
            <a:r>
              <a:rPr lang="en-US" sz="1000" dirty="0">
                <a:solidFill>
                  <a:schemeClr val="dk1"/>
                </a:solidFill>
              </a:rPr>
              <a:t> locale (par </a:t>
            </a:r>
            <a:r>
              <a:rPr lang="en-US" sz="1000" dirty="0" err="1">
                <a:solidFill>
                  <a:schemeClr val="dk1"/>
                </a:solidFill>
              </a:rPr>
              <a:t>exemple</a:t>
            </a:r>
            <a:r>
              <a:rPr lang="en-US" sz="1000" dirty="0">
                <a:solidFill>
                  <a:schemeClr val="dk1"/>
                </a:solidFill>
              </a:rPr>
              <a:t> </a:t>
            </a:r>
            <a:r>
              <a:rPr lang="en-US" sz="1000" dirty="0" err="1">
                <a:solidFill>
                  <a:schemeClr val="dk1"/>
                </a:solidFill>
              </a:rPr>
              <a:t>urbaine</a:t>
            </a:r>
            <a:r>
              <a:rPr lang="en-US" sz="1000" dirty="0">
                <a:solidFill>
                  <a:schemeClr val="dk1"/>
                </a:solidFill>
              </a:rPr>
              <a:t>), les </a:t>
            </a:r>
            <a:r>
              <a:rPr lang="en-US" sz="1000" dirty="0" err="1">
                <a:solidFill>
                  <a:schemeClr val="dk1"/>
                </a:solidFill>
              </a:rPr>
              <a:t>résultats</a:t>
            </a:r>
            <a:r>
              <a:rPr lang="en-US" sz="1000" dirty="0">
                <a:solidFill>
                  <a:schemeClr val="dk1"/>
                </a:solidFill>
              </a:rPr>
              <a:t> des </a:t>
            </a:r>
            <a:r>
              <a:rPr lang="en-US" sz="1000" dirty="0" err="1">
                <a:solidFill>
                  <a:schemeClr val="dk1"/>
                </a:solidFill>
              </a:rPr>
              <a:t>modèles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doivent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réduits</a:t>
            </a:r>
            <a:r>
              <a:rPr lang="en-US" sz="1000" dirty="0">
                <a:solidFill>
                  <a:schemeClr val="dk1"/>
                </a:solidFill>
              </a:rPr>
              <a:t> à </a:t>
            </a:r>
            <a:r>
              <a:rPr lang="en-US" sz="1000" dirty="0" err="1">
                <a:solidFill>
                  <a:schemeClr val="dk1"/>
                </a:solidFill>
              </a:rPr>
              <a:t>une</a:t>
            </a:r>
            <a:r>
              <a:rPr lang="en-US" sz="1000" dirty="0">
                <a:solidFill>
                  <a:schemeClr val="dk1"/>
                </a:solidFill>
              </a:rPr>
              <a:t> </a:t>
            </a:r>
            <a:r>
              <a:rPr lang="en-US" sz="1000" dirty="0" err="1">
                <a:solidFill>
                  <a:schemeClr val="dk1"/>
                </a:solidFill>
              </a:rPr>
              <a:t>résolution</a:t>
            </a:r>
            <a:r>
              <a:rPr lang="en-US" sz="1000" dirty="0">
                <a:solidFill>
                  <a:schemeClr val="dk1"/>
                </a:solidFill>
              </a:rPr>
              <a:t> plus </a:t>
            </a:r>
            <a:r>
              <a:rPr lang="en-US" sz="1000" dirty="0" err="1">
                <a:solidFill>
                  <a:schemeClr val="dk1"/>
                </a:solidFill>
              </a:rPr>
              <a:t>élevée</a:t>
            </a:r>
            <a:r>
              <a:rPr lang="en-US" sz="1000" dirty="0">
                <a:solidFill>
                  <a:schemeClr val="dk1"/>
                </a:solidFill>
              </a:rPr>
              <a:t>. </a:t>
            </a:r>
            <a:r>
              <a:rPr lang="en-US" sz="1000" dirty="0" err="1">
                <a:solidFill>
                  <a:schemeClr val="dk1"/>
                </a:solidFill>
              </a:rPr>
              <a:t>Cependant</a:t>
            </a:r>
            <a:r>
              <a:rPr lang="en-US" sz="1000" dirty="0">
                <a:solidFill>
                  <a:schemeClr val="dk1"/>
                </a:solidFill>
              </a:rPr>
              <a:t>, </a:t>
            </a:r>
            <a:r>
              <a:rPr lang="en-US" sz="1000" dirty="0" err="1">
                <a:solidFill>
                  <a:schemeClr val="dk1"/>
                </a:solidFill>
              </a:rPr>
              <a:t>cela</a:t>
            </a:r>
            <a:r>
              <a:rPr lang="en-US" sz="1000" dirty="0">
                <a:solidFill>
                  <a:schemeClr val="dk1"/>
                </a:solidFill>
              </a:rPr>
              <a:t> ne se </a:t>
            </a:r>
            <a:r>
              <a:rPr lang="en-US" sz="1000" dirty="0" err="1">
                <a:solidFill>
                  <a:schemeClr val="dk1"/>
                </a:solidFill>
              </a:rPr>
              <a:t>traduit</a:t>
            </a:r>
            <a:r>
              <a:rPr lang="en-US" sz="1000" dirty="0">
                <a:solidFill>
                  <a:schemeClr val="dk1"/>
                </a:solidFill>
              </a:rPr>
              <a:t> pas par un </a:t>
            </a:r>
            <a:r>
              <a:rPr lang="en-US" sz="1000" dirty="0" err="1">
                <a:solidFill>
                  <a:schemeClr val="dk1"/>
                </a:solidFill>
              </a:rPr>
              <a:t>niveau</a:t>
            </a:r>
            <a:r>
              <a:rPr lang="en-US" sz="1000" dirty="0">
                <a:solidFill>
                  <a:schemeClr val="dk1"/>
                </a:solidFill>
              </a:rPr>
              <a:t> de </a:t>
            </a:r>
            <a:r>
              <a:rPr lang="en-US" sz="1000" dirty="0" err="1">
                <a:solidFill>
                  <a:schemeClr val="dk1"/>
                </a:solidFill>
              </a:rPr>
              <a:t>précision</a:t>
            </a:r>
            <a:r>
              <a:rPr lang="en-US" sz="1000" dirty="0">
                <a:solidFill>
                  <a:schemeClr val="dk1"/>
                </a:solidFill>
              </a:rPr>
              <a:t> plus </a:t>
            </a:r>
            <a:r>
              <a:rPr lang="en-US" sz="1000" dirty="0" err="1">
                <a:solidFill>
                  <a:schemeClr val="dk1"/>
                </a:solidFill>
              </a:rPr>
              <a:t>élevé</a:t>
            </a:r>
            <a:r>
              <a:rPr lang="en-US" sz="1000" dirty="0">
                <a:solidFill>
                  <a:schemeClr val="dk1"/>
                </a:solidFill>
              </a:rPr>
              <a:t>. </a:t>
            </a:r>
            <a:r>
              <a:rPr lang="en-US" sz="1000" dirty="0" err="1">
                <a:solidFill>
                  <a:schemeClr val="dk1"/>
                </a:solidFill>
              </a:rPr>
              <a:t>Ces</a:t>
            </a:r>
            <a:r>
              <a:rPr lang="en-US" sz="1000" dirty="0">
                <a:solidFill>
                  <a:schemeClr val="dk1"/>
                </a:solidFill>
              </a:rPr>
              <a:t> </a:t>
            </a:r>
            <a:r>
              <a:rPr lang="en-US" sz="1000" dirty="0" err="1">
                <a:solidFill>
                  <a:schemeClr val="dk1"/>
                </a:solidFill>
              </a:rPr>
              <a:t>outils</a:t>
            </a:r>
            <a:r>
              <a:rPr lang="en-US" sz="1000" dirty="0">
                <a:solidFill>
                  <a:schemeClr val="dk1"/>
                </a:solidFill>
              </a:rPr>
              <a:t> </a:t>
            </a:r>
            <a:r>
              <a:rPr lang="en-US" sz="1000" dirty="0" err="1">
                <a:solidFill>
                  <a:schemeClr val="dk1"/>
                </a:solidFill>
              </a:rPr>
              <a:t>nécessitent</a:t>
            </a:r>
            <a:r>
              <a:rPr lang="en-US" sz="1000" dirty="0">
                <a:solidFill>
                  <a:schemeClr val="dk1"/>
                </a:solidFill>
              </a:rPr>
              <a:t> </a:t>
            </a:r>
            <a:r>
              <a:rPr lang="en-US" sz="1000" dirty="0" err="1">
                <a:solidFill>
                  <a:schemeClr val="dk1"/>
                </a:solidFill>
              </a:rPr>
              <a:t>une</a:t>
            </a:r>
            <a:r>
              <a:rPr lang="en-US" sz="1000" dirty="0">
                <a:solidFill>
                  <a:schemeClr val="dk1"/>
                </a:solidFill>
              </a:rPr>
              <a:t> expertise technique pour </a:t>
            </a:r>
            <a:r>
              <a:rPr lang="en-US" sz="1000" dirty="0" err="1">
                <a:solidFill>
                  <a:schemeClr val="dk1"/>
                </a:solidFill>
              </a:rPr>
              <a:t>être</a:t>
            </a:r>
            <a:r>
              <a:rPr lang="en-US" sz="1000" dirty="0">
                <a:solidFill>
                  <a:schemeClr val="dk1"/>
                </a:solidFill>
              </a:rPr>
              <a:t> </a:t>
            </a:r>
            <a:r>
              <a:rPr lang="en-US" sz="1000" dirty="0" err="1">
                <a:solidFill>
                  <a:schemeClr val="dk1"/>
                </a:solidFill>
              </a:rPr>
              <a:t>interprétés</a:t>
            </a:r>
            <a:r>
              <a:rPr lang="en-US" sz="1000" dirty="0">
                <a:solidFill>
                  <a:schemeClr val="dk1"/>
                </a:solidFill>
              </a:rPr>
              <a:t>. </a:t>
            </a:r>
            <a:r>
              <a:rPr lang="en-US" sz="1000" dirty="0" err="1">
                <a:solidFill>
                  <a:schemeClr val="dk1"/>
                </a:solidFill>
              </a:rPr>
              <a:t>L'équipe</a:t>
            </a:r>
            <a:r>
              <a:rPr lang="en-US" sz="1000" dirty="0">
                <a:solidFill>
                  <a:schemeClr val="dk1"/>
                </a:solidFill>
              </a:rPr>
              <a:t> </a:t>
            </a:r>
            <a:r>
              <a:rPr lang="en-US" sz="1000" dirty="0" err="1">
                <a:solidFill>
                  <a:schemeClr val="dk1"/>
                </a:solidFill>
              </a:rPr>
              <a:t>chargée</a:t>
            </a:r>
            <a:r>
              <a:rPr lang="en-US" sz="1000" dirty="0">
                <a:solidFill>
                  <a:schemeClr val="dk1"/>
                </a:solidFill>
              </a:rPr>
              <a:t> de la ERC doit </a:t>
            </a:r>
            <a:r>
              <a:rPr lang="en-US" sz="1000" dirty="0" err="1">
                <a:solidFill>
                  <a:schemeClr val="dk1"/>
                </a:solidFill>
              </a:rPr>
              <a:t>être</a:t>
            </a:r>
            <a:r>
              <a:rPr lang="en-US" sz="1000" dirty="0">
                <a:solidFill>
                  <a:schemeClr val="dk1"/>
                </a:solidFill>
              </a:rPr>
              <a:t> capable </a:t>
            </a:r>
            <a:r>
              <a:rPr lang="en-US" sz="1000" dirty="0" err="1">
                <a:solidFill>
                  <a:schemeClr val="dk1"/>
                </a:solidFill>
              </a:rPr>
              <a:t>d'interpréter</a:t>
            </a:r>
            <a:r>
              <a:rPr lang="en-US" sz="1000" dirty="0">
                <a:solidFill>
                  <a:schemeClr val="dk1"/>
                </a:solidFill>
              </a:rPr>
              <a:t> les </a:t>
            </a:r>
            <a:r>
              <a:rPr lang="en-US" sz="1000" dirty="0" err="1">
                <a:solidFill>
                  <a:schemeClr val="dk1"/>
                </a:solidFill>
              </a:rPr>
              <a:t>résultats</a:t>
            </a:r>
            <a:r>
              <a:rPr lang="en-US" sz="1000" dirty="0">
                <a:solidFill>
                  <a:schemeClr val="dk1"/>
                </a:solidFill>
              </a:rPr>
              <a:t> des </a:t>
            </a:r>
            <a:r>
              <a:rPr lang="en-US" sz="1000" dirty="0" err="1">
                <a:solidFill>
                  <a:schemeClr val="dk1"/>
                </a:solidFill>
              </a:rPr>
              <a:t>modèles</a:t>
            </a:r>
            <a:r>
              <a:rPr lang="en-US" sz="1000" dirty="0">
                <a:solidFill>
                  <a:schemeClr val="dk1"/>
                </a:solidFill>
              </a:rPr>
              <a:t> </a:t>
            </a:r>
            <a:r>
              <a:rPr lang="en-US" sz="1000" dirty="0" err="1">
                <a:solidFill>
                  <a:schemeClr val="dk1"/>
                </a:solidFill>
              </a:rPr>
              <a:t>climatiques</a:t>
            </a:r>
            <a:r>
              <a:rPr lang="en-US" sz="1000" dirty="0">
                <a:solidFill>
                  <a:schemeClr val="dk1"/>
                </a:solidFill>
              </a:rPr>
              <a:t> et de savoir </a:t>
            </a:r>
            <a:r>
              <a:rPr lang="en-US" sz="1000" dirty="0" err="1">
                <a:solidFill>
                  <a:schemeClr val="dk1"/>
                </a:solidFill>
              </a:rPr>
              <a:t>où</a:t>
            </a:r>
            <a:r>
              <a:rPr lang="en-US" sz="1000" dirty="0">
                <a:solidFill>
                  <a:schemeClr val="dk1"/>
                </a:solidFill>
              </a:rPr>
              <a:t> </a:t>
            </a:r>
            <a:r>
              <a:rPr lang="en-US" sz="1000" dirty="0" err="1">
                <a:solidFill>
                  <a:schemeClr val="dk1"/>
                </a:solidFill>
              </a:rPr>
              <a:t>accéder</a:t>
            </a:r>
            <a:r>
              <a:rPr lang="en-US" sz="1000" dirty="0">
                <a:solidFill>
                  <a:schemeClr val="dk1"/>
                </a:solidFill>
              </a:rPr>
              <a:t> aux données </a:t>
            </a:r>
            <a:r>
              <a:rPr lang="en-US" sz="1000" dirty="0" err="1">
                <a:solidFill>
                  <a:schemeClr val="dk1"/>
                </a:solidFill>
              </a:rPr>
              <a:t>pertinentes</a:t>
            </a:r>
            <a:r>
              <a:rPr lang="en-US" sz="1000" dirty="0">
                <a:solidFill>
                  <a:schemeClr val="dk1"/>
                </a:solidFill>
              </a:rPr>
              <a:t> et comment les </a:t>
            </a:r>
            <a:r>
              <a:rPr lang="en-US" sz="1000" dirty="0" err="1">
                <a:solidFill>
                  <a:schemeClr val="dk1"/>
                </a:solidFill>
              </a:rPr>
              <a:t>traiter</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Lors de la mise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de </a:t>
            </a:r>
            <a:r>
              <a:rPr lang="en-US" sz="1000" dirty="0" err="1">
                <a:solidFill>
                  <a:schemeClr val="dk1"/>
                </a:solidFill>
              </a:rPr>
              <a:t>cette</a:t>
            </a:r>
            <a:r>
              <a:rPr lang="en-US" sz="1000" dirty="0">
                <a:solidFill>
                  <a:schemeClr val="dk1"/>
                </a:solidFill>
              </a:rPr>
              <a:t> étape de la ERC, </a:t>
            </a:r>
            <a:r>
              <a:rPr lang="en-US" sz="1000" dirty="0" err="1">
                <a:solidFill>
                  <a:schemeClr val="dk1"/>
                </a:solidFill>
              </a:rPr>
              <a:t>l'équipe</a:t>
            </a:r>
            <a:r>
              <a:rPr lang="en-US" sz="1000" dirty="0">
                <a:solidFill>
                  <a:schemeClr val="dk1"/>
                </a:solidFill>
              </a:rPr>
              <a:t> </a:t>
            </a:r>
            <a:r>
              <a:rPr lang="en-US" sz="1000" dirty="0" err="1">
                <a:solidFill>
                  <a:schemeClr val="dk1"/>
                </a:solidFill>
              </a:rPr>
              <a:t>chargée</a:t>
            </a:r>
            <a:r>
              <a:rPr lang="en-US" sz="1000" dirty="0">
                <a:solidFill>
                  <a:schemeClr val="dk1"/>
                </a:solidFill>
              </a:rPr>
              <a:t> de </a:t>
            </a:r>
            <a:r>
              <a:rPr lang="en-US" sz="1000" dirty="0" err="1">
                <a:solidFill>
                  <a:schemeClr val="dk1"/>
                </a:solidFill>
              </a:rPr>
              <a:t>l'étude</a:t>
            </a:r>
            <a:r>
              <a:rPr lang="en-US" sz="1000" dirty="0">
                <a:solidFill>
                  <a:schemeClr val="dk1"/>
                </a:solidFill>
              </a:rPr>
              <a:t> doit </a:t>
            </a:r>
            <a:r>
              <a:rPr lang="en-US" sz="1000" dirty="0" err="1">
                <a:solidFill>
                  <a:schemeClr val="dk1"/>
                </a:solidFill>
              </a:rPr>
              <a:t>sélectionner</a:t>
            </a:r>
            <a:r>
              <a:rPr lang="en-US" sz="1000" dirty="0">
                <a:solidFill>
                  <a:schemeClr val="dk1"/>
                </a:solidFill>
              </a:rPr>
              <a:t> des </a:t>
            </a:r>
            <a:r>
              <a:rPr lang="en-US" sz="1000" dirty="0" err="1">
                <a:solidFill>
                  <a:schemeClr val="dk1"/>
                </a:solidFill>
              </a:rPr>
              <a:t>scénarios</a:t>
            </a:r>
            <a:r>
              <a:rPr lang="en-US" sz="1000" dirty="0">
                <a:solidFill>
                  <a:schemeClr val="dk1"/>
                </a:solidFill>
              </a:rPr>
              <a:t> </a:t>
            </a:r>
            <a:r>
              <a:rPr lang="en-US" sz="1000" dirty="0" err="1">
                <a:solidFill>
                  <a:schemeClr val="dk1"/>
                </a:solidFill>
              </a:rPr>
              <a:t>climatiques</a:t>
            </a:r>
            <a:r>
              <a:rPr lang="en-US" sz="1000" dirty="0">
                <a:solidFill>
                  <a:schemeClr val="dk1"/>
                </a:solidFill>
              </a:rPr>
              <a:t> et des horizons </a:t>
            </a:r>
            <a:r>
              <a:rPr lang="en-US" sz="1000" dirty="0" err="1">
                <a:solidFill>
                  <a:schemeClr val="dk1"/>
                </a:solidFill>
              </a:rPr>
              <a:t>temporels</a:t>
            </a:r>
            <a:r>
              <a:rPr lang="en-US" sz="1000" dirty="0">
                <a:solidFill>
                  <a:schemeClr val="dk1"/>
                </a:solidFill>
              </a:rPr>
              <a:t> pour </a:t>
            </a:r>
            <a:r>
              <a:rPr lang="en-US" sz="1000" dirty="0" err="1">
                <a:solidFill>
                  <a:schemeClr val="dk1"/>
                </a:solidFill>
              </a:rPr>
              <a:t>évaluer</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futurs</a:t>
            </a:r>
            <a:r>
              <a:rPr lang="en-US" sz="1000" dirty="0">
                <a:solidFill>
                  <a:schemeClr val="dk1"/>
                </a:solidFill>
              </a:rPr>
              <a:t>. Vous </a:t>
            </a:r>
            <a:r>
              <a:rPr lang="en-US" sz="1000" dirty="0" err="1">
                <a:solidFill>
                  <a:schemeClr val="dk1"/>
                </a:solidFill>
              </a:rPr>
              <a:t>trouverez</a:t>
            </a:r>
            <a:r>
              <a:rPr lang="en-US" sz="1000" dirty="0">
                <a:solidFill>
                  <a:schemeClr val="dk1"/>
                </a:solidFill>
              </a:rPr>
              <a:t> ci-dessous </a:t>
            </a:r>
            <a:r>
              <a:rPr lang="en-US" sz="1000" dirty="0" err="1">
                <a:solidFill>
                  <a:schemeClr val="dk1"/>
                </a:solidFill>
              </a:rPr>
              <a:t>quelques</a:t>
            </a:r>
            <a:r>
              <a:rPr lang="en-US" sz="1000" dirty="0">
                <a:solidFill>
                  <a:schemeClr val="dk1"/>
                </a:solidFill>
              </a:rPr>
              <a:t> </a:t>
            </a:r>
            <a:r>
              <a:rPr lang="en-US" sz="1000" dirty="0" err="1">
                <a:solidFill>
                  <a:schemeClr val="dk1"/>
                </a:solidFill>
              </a:rPr>
              <a:t>informations</a:t>
            </a:r>
            <a:r>
              <a:rPr lang="en-US" sz="1000" dirty="0">
                <a:solidFill>
                  <a:schemeClr val="dk1"/>
                </a:solidFill>
              </a:rPr>
              <a:t> </a:t>
            </a:r>
            <a:r>
              <a:rPr lang="en-US" sz="1000" dirty="0" err="1">
                <a:solidFill>
                  <a:schemeClr val="dk1"/>
                </a:solidFill>
              </a:rPr>
              <a:t>supplémentaires</a:t>
            </a:r>
            <a:r>
              <a:rPr lang="en-US" sz="1000" dirty="0">
                <a:solidFill>
                  <a:schemeClr val="dk1"/>
                </a:solidFill>
              </a:rPr>
              <a:t> sur les </a:t>
            </a:r>
            <a:r>
              <a:rPr lang="en-US" sz="1000" dirty="0" err="1">
                <a:solidFill>
                  <a:schemeClr val="dk1"/>
                </a:solidFill>
              </a:rPr>
              <a:t>scénarios</a:t>
            </a:r>
            <a:r>
              <a:rPr lang="en-US" sz="1000" dirty="0">
                <a:solidFill>
                  <a:schemeClr val="dk1"/>
                </a:solidFill>
              </a:rPr>
              <a:t> et les </a:t>
            </a:r>
            <a:r>
              <a:rPr lang="en-US" sz="1000" dirty="0" err="1">
                <a:solidFill>
                  <a:schemeClr val="dk1"/>
                </a:solidFill>
              </a:rPr>
              <a:t>projets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err="1">
                <a:solidFill>
                  <a:schemeClr val="dk1"/>
                </a:solidFill>
              </a:rPr>
              <a:t>Scénarios</a:t>
            </a:r>
            <a:r>
              <a:rPr lang="en-US" sz="1000" b="1" dirty="0">
                <a:solidFill>
                  <a:schemeClr val="dk1"/>
                </a:solidFill>
              </a:rPr>
              <a:t> : </a:t>
            </a:r>
            <a:r>
              <a:rPr lang="en-US" sz="1000" dirty="0">
                <a:solidFill>
                  <a:schemeClr val="dk1"/>
                </a:solidFill>
              </a:rPr>
              <a:t>la </a:t>
            </a:r>
            <a:r>
              <a:rPr lang="en-US" sz="1000" dirty="0" err="1">
                <a:solidFill>
                  <a:schemeClr val="dk1"/>
                </a:solidFill>
              </a:rPr>
              <a:t>meilleure</a:t>
            </a:r>
            <a:r>
              <a:rPr lang="en-US" sz="1000" dirty="0">
                <a:solidFill>
                  <a:schemeClr val="dk1"/>
                </a:solidFill>
              </a:rPr>
              <a:t> pratique </a:t>
            </a:r>
            <a:r>
              <a:rPr lang="en-US" sz="1000" dirty="0" err="1">
                <a:solidFill>
                  <a:schemeClr val="dk1"/>
                </a:solidFill>
              </a:rPr>
              <a:t>consiste</a:t>
            </a:r>
            <a:r>
              <a:rPr lang="en-US" sz="1000" dirty="0">
                <a:solidFill>
                  <a:schemeClr val="dk1"/>
                </a:solidFill>
              </a:rPr>
              <a:t> à </a:t>
            </a:r>
            <a:r>
              <a:rPr lang="en-US" sz="1000" dirty="0" err="1">
                <a:solidFill>
                  <a:schemeClr val="dk1"/>
                </a:solidFill>
              </a:rPr>
              <a:t>sélectionner</a:t>
            </a:r>
            <a:r>
              <a:rPr lang="en-US" sz="1000" dirty="0">
                <a:solidFill>
                  <a:schemeClr val="dk1"/>
                </a:solidFill>
              </a:rPr>
              <a:t> </a:t>
            </a:r>
            <a:r>
              <a:rPr lang="en-US" sz="1000" dirty="0" err="1">
                <a:solidFill>
                  <a:schemeClr val="dk1"/>
                </a:solidFill>
              </a:rPr>
              <a:t>plusieurs</a:t>
            </a:r>
            <a:r>
              <a:rPr lang="en-US" sz="1000" dirty="0">
                <a:solidFill>
                  <a:schemeClr val="dk1"/>
                </a:solidFill>
              </a:rPr>
              <a:t> </a:t>
            </a:r>
            <a:r>
              <a:rPr lang="en-US" sz="1000" dirty="0" err="1">
                <a:solidFill>
                  <a:schemeClr val="dk1"/>
                </a:solidFill>
              </a:rPr>
              <a:t>scénarios</a:t>
            </a:r>
            <a:r>
              <a:rPr lang="en-US" sz="1000" dirty="0">
                <a:solidFill>
                  <a:schemeClr val="dk1"/>
                </a:solidFill>
              </a:rPr>
              <a:t>, y </a:t>
            </a:r>
            <a:r>
              <a:rPr lang="en-US" sz="1000" dirty="0" err="1">
                <a:solidFill>
                  <a:schemeClr val="dk1"/>
                </a:solidFill>
              </a:rPr>
              <a:t>compris</a:t>
            </a:r>
            <a:r>
              <a:rPr lang="en-US" sz="1000" dirty="0">
                <a:solidFill>
                  <a:schemeClr val="dk1"/>
                </a:solidFill>
              </a:rPr>
              <a:t> un </a:t>
            </a:r>
            <a:r>
              <a:rPr lang="en-US" sz="1000" dirty="0" err="1">
                <a:solidFill>
                  <a:schemeClr val="dk1"/>
                </a:solidFill>
              </a:rPr>
              <a:t>scénario</a:t>
            </a:r>
            <a:r>
              <a:rPr lang="en-US" sz="1000" dirty="0">
                <a:solidFill>
                  <a:schemeClr val="dk1"/>
                </a:solidFill>
              </a:rPr>
              <a:t> </a:t>
            </a:r>
            <a:r>
              <a:rPr lang="en-US" sz="1000" dirty="0" err="1">
                <a:solidFill>
                  <a:schemeClr val="dk1"/>
                </a:solidFill>
              </a:rPr>
              <a:t>pessimiste</a:t>
            </a:r>
            <a:r>
              <a:rPr lang="en-US" sz="1000" dirty="0">
                <a:solidFill>
                  <a:schemeClr val="dk1"/>
                </a:solidFill>
              </a:rPr>
              <a:t>/à fortes </a:t>
            </a:r>
            <a:r>
              <a:rPr lang="en-US" sz="1000" dirty="0" err="1">
                <a:solidFill>
                  <a:schemeClr val="dk1"/>
                </a:solidFill>
              </a:rPr>
              <a:t>émissions</a:t>
            </a:r>
            <a:r>
              <a:rPr lang="en-US" sz="1000" dirty="0">
                <a:solidFill>
                  <a:schemeClr val="dk1"/>
                </a:solidFill>
              </a:rPr>
              <a:t>. Dans le </a:t>
            </a:r>
            <a:r>
              <a:rPr lang="en-US" sz="1000" dirty="0" err="1">
                <a:solidFill>
                  <a:schemeClr val="dk1"/>
                </a:solidFill>
              </a:rPr>
              <a:t>cinquième</a:t>
            </a:r>
            <a:r>
              <a:rPr lang="en-US" sz="1000" dirty="0">
                <a:solidFill>
                  <a:schemeClr val="dk1"/>
                </a:solidFill>
              </a:rPr>
              <a:t> rapport </a:t>
            </a:r>
            <a:r>
              <a:rPr lang="en-US" sz="1000" dirty="0" err="1">
                <a:solidFill>
                  <a:schemeClr val="dk1"/>
                </a:solidFill>
              </a:rPr>
              <a:t>d'évaluation</a:t>
            </a:r>
            <a:r>
              <a:rPr lang="en-US" sz="1000" dirty="0">
                <a:solidFill>
                  <a:schemeClr val="dk1"/>
                </a:solidFill>
              </a:rPr>
              <a:t> du GIEC, le RCP (Representative Concentration Pathway) </a:t>
            </a:r>
            <a:r>
              <a:rPr lang="en-US" sz="1000" dirty="0" err="1">
                <a:solidFill>
                  <a:schemeClr val="dk1"/>
                </a:solidFill>
              </a:rPr>
              <a:t>reflète</a:t>
            </a:r>
            <a:r>
              <a:rPr lang="en-US" sz="1000" dirty="0">
                <a:solidFill>
                  <a:schemeClr val="dk1"/>
                </a:solidFill>
              </a:rPr>
              <a:t> la </a:t>
            </a:r>
            <a:r>
              <a:rPr lang="en-US" sz="1000" dirty="0" err="1">
                <a:solidFill>
                  <a:schemeClr val="dk1"/>
                </a:solidFill>
              </a:rPr>
              <a:t>quantité</a:t>
            </a:r>
            <a:r>
              <a:rPr lang="en-US" sz="1000" dirty="0">
                <a:solidFill>
                  <a:schemeClr val="dk1"/>
                </a:solidFill>
              </a:rPr>
              <a:t> de </a:t>
            </a:r>
            <a:r>
              <a:rPr lang="en-US" sz="1000" dirty="0" err="1">
                <a:solidFill>
                  <a:schemeClr val="dk1"/>
                </a:solidFill>
              </a:rPr>
              <a:t>gaz</a:t>
            </a:r>
            <a:r>
              <a:rPr lang="en-US" sz="1000" dirty="0">
                <a:solidFill>
                  <a:schemeClr val="dk1"/>
                </a:solidFill>
              </a:rPr>
              <a:t> à </a:t>
            </a:r>
            <a:r>
              <a:rPr lang="en-US" sz="1000" dirty="0" err="1">
                <a:solidFill>
                  <a:schemeClr val="dk1"/>
                </a:solidFill>
              </a:rPr>
              <a:t>effet</a:t>
            </a:r>
            <a:r>
              <a:rPr lang="en-US" sz="1000" dirty="0">
                <a:solidFill>
                  <a:schemeClr val="dk1"/>
                </a:solidFill>
              </a:rPr>
              <a:t> de serre dans </a:t>
            </a:r>
            <a:r>
              <a:rPr lang="en-US" sz="1000" dirty="0" err="1">
                <a:solidFill>
                  <a:schemeClr val="dk1"/>
                </a:solidFill>
              </a:rPr>
              <a:t>l'atmosphère</a:t>
            </a:r>
            <a:r>
              <a:rPr lang="en-US" sz="1000" dirty="0">
                <a:solidFill>
                  <a:schemeClr val="dk1"/>
                </a:solidFill>
              </a:rPr>
              <a:t>, </a:t>
            </a:r>
            <a:r>
              <a:rPr lang="en-US" sz="1000" dirty="0" err="1">
                <a:solidFill>
                  <a:schemeClr val="dk1"/>
                </a:solidFill>
              </a:rPr>
              <a:t>selon</a:t>
            </a:r>
            <a:r>
              <a:rPr lang="en-US" sz="1000" dirty="0">
                <a:solidFill>
                  <a:schemeClr val="dk1"/>
                </a:solidFill>
              </a:rPr>
              <a:t> quatre </a:t>
            </a:r>
            <a:r>
              <a:rPr lang="en-US" sz="1000" dirty="0" err="1">
                <a:solidFill>
                  <a:schemeClr val="dk1"/>
                </a:solidFill>
              </a:rPr>
              <a:t>scénarios</a:t>
            </a:r>
            <a:r>
              <a:rPr lang="en-US" sz="1000" dirty="0">
                <a:solidFill>
                  <a:schemeClr val="dk1"/>
                </a:solidFill>
              </a:rPr>
              <a:t> </a:t>
            </a:r>
            <a:r>
              <a:rPr lang="en-US" sz="1000" dirty="0" err="1">
                <a:solidFill>
                  <a:schemeClr val="dk1"/>
                </a:solidFill>
              </a:rPr>
              <a:t>différents</a:t>
            </a:r>
            <a:r>
              <a:rPr lang="en-US" sz="1000" dirty="0">
                <a:solidFill>
                  <a:schemeClr val="dk1"/>
                </a:solidFill>
              </a:rPr>
              <a:t> (</a:t>
            </a:r>
            <a:r>
              <a:rPr lang="en-US" sz="1000" dirty="0" err="1">
                <a:solidFill>
                  <a:schemeClr val="dk1"/>
                </a:solidFill>
              </a:rPr>
              <a:t>dont</a:t>
            </a:r>
            <a:r>
              <a:rPr lang="en-US" sz="1000" dirty="0">
                <a:solidFill>
                  <a:schemeClr val="dk1"/>
                </a:solidFill>
              </a:rPr>
              <a:t> le RCP 2,6 </a:t>
            </a:r>
            <a:r>
              <a:rPr lang="en-US" sz="1000" dirty="0" err="1">
                <a:solidFill>
                  <a:schemeClr val="dk1"/>
                </a:solidFill>
              </a:rPr>
              <a:t>représente</a:t>
            </a:r>
            <a:r>
              <a:rPr lang="en-US" sz="1000" dirty="0">
                <a:solidFill>
                  <a:schemeClr val="dk1"/>
                </a:solidFill>
              </a:rPr>
              <a:t> les concentrations les plus </a:t>
            </a:r>
            <a:r>
              <a:rPr lang="en-US" sz="1000" dirty="0" err="1">
                <a:solidFill>
                  <a:schemeClr val="dk1"/>
                </a:solidFill>
              </a:rPr>
              <a:t>faibles</a:t>
            </a:r>
            <a:r>
              <a:rPr lang="en-US" sz="1000" dirty="0">
                <a:solidFill>
                  <a:schemeClr val="dk1"/>
                </a:solidFill>
              </a:rPr>
              <a:t> et le RCP 8,5 les concentrations les plus </a:t>
            </a:r>
            <a:r>
              <a:rPr lang="en-US" sz="1000" dirty="0" err="1">
                <a:solidFill>
                  <a:schemeClr val="dk1"/>
                </a:solidFill>
              </a:rPr>
              <a:t>élevées</a:t>
            </a:r>
            <a:r>
              <a:rPr lang="en-US" sz="1000" dirty="0">
                <a:solidFill>
                  <a:schemeClr val="dk1"/>
                </a:solidFill>
              </a:rPr>
              <a:t>). En </a:t>
            </a:r>
            <a:r>
              <a:rPr lang="en-US" sz="1000" dirty="0" err="1">
                <a:solidFill>
                  <a:schemeClr val="dk1"/>
                </a:solidFill>
              </a:rPr>
              <a:t>général</a:t>
            </a:r>
            <a:r>
              <a:rPr lang="en-US" sz="1000" dirty="0">
                <a:solidFill>
                  <a:schemeClr val="dk1"/>
                </a:solidFill>
              </a:rPr>
              <a:t>, un </a:t>
            </a:r>
            <a:r>
              <a:rPr lang="en-US" sz="1000" dirty="0" err="1">
                <a:solidFill>
                  <a:schemeClr val="dk1"/>
                </a:solidFill>
              </a:rPr>
              <a:t>scénario</a:t>
            </a:r>
            <a:r>
              <a:rPr lang="en-US" sz="1000" dirty="0">
                <a:solidFill>
                  <a:schemeClr val="dk1"/>
                </a:solidFill>
              </a:rPr>
              <a:t> </a:t>
            </a:r>
            <a:r>
              <a:rPr lang="en-US" sz="1000" dirty="0" err="1">
                <a:solidFill>
                  <a:schemeClr val="dk1"/>
                </a:solidFill>
              </a:rPr>
              <a:t>intermédiaire</a:t>
            </a:r>
            <a:r>
              <a:rPr lang="en-US" sz="1000" dirty="0">
                <a:solidFill>
                  <a:schemeClr val="dk1"/>
                </a:solidFill>
              </a:rPr>
              <a:t> (par </a:t>
            </a:r>
            <a:r>
              <a:rPr lang="en-US" sz="1000" dirty="0" err="1">
                <a:solidFill>
                  <a:schemeClr val="dk1"/>
                </a:solidFill>
              </a:rPr>
              <a:t>exemple</a:t>
            </a:r>
            <a:r>
              <a:rPr lang="en-US" sz="1000" dirty="0">
                <a:solidFill>
                  <a:schemeClr val="dk1"/>
                </a:solidFill>
              </a:rPr>
              <a:t> RCP 4,5 / RCP 6) </a:t>
            </a:r>
            <a:r>
              <a:rPr lang="en-US" sz="1000" dirty="0" err="1">
                <a:solidFill>
                  <a:schemeClr val="dk1"/>
                </a:solidFill>
              </a:rPr>
              <a:t>est</a:t>
            </a:r>
            <a:r>
              <a:rPr lang="en-US" sz="1000" dirty="0">
                <a:solidFill>
                  <a:schemeClr val="dk1"/>
                </a:solidFill>
              </a:rPr>
              <a:t> </a:t>
            </a:r>
            <a:r>
              <a:rPr lang="en-US" sz="1000" dirty="0" err="1">
                <a:solidFill>
                  <a:schemeClr val="dk1"/>
                </a:solidFill>
              </a:rPr>
              <a:t>complété</a:t>
            </a:r>
            <a:r>
              <a:rPr lang="en-US" sz="1000" dirty="0">
                <a:solidFill>
                  <a:schemeClr val="dk1"/>
                </a:solidFill>
              </a:rPr>
              <a:t> par un </a:t>
            </a:r>
            <a:r>
              <a:rPr lang="en-US" sz="1000" dirty="0" err="1">
                <a:solidFill>
                  <a:schemeClr val="dk1"/>
                </a:solidFill>
              </a:rPr>
              <a:t>scénario</a:t>
            </a:r>
            <a:r>
              <a:rPr lang="en-US" sz="1000" dirty="0">
                <a:solidFill>
                  <a:schemeClr val="dk1"/>
                </a:solidFill>
              </a:rPr>
              <a:t> plus </a:t>
            </a:r>
            <a:r>
              <a:rPr lang="en-US" sz="1000" dirty="0" err="1">
                <a:solidFill>
                  <a:schemeClr val="dk1"/>
                </a:solidFill>
              </a:rPr>
              <a:t>extrême</a:t>
            </a:r>
            <a:r>
              <a:rPr lang="en-US" sz="1000" dirty="0">
                <a:solidFill>
                  <a:schemeClr val="dk1"/>
                </a:solidFill>
              </a:rPr>
              <a:t> de « </a:t>
            </a:r>
            <a:r>
              <a:rPr lang="en-US" sz="1000" dirty="0" err="1">
                <a:solidFill>
                  <a:schemeClr val="dk1"/>
                </a:solidFill>
              </a:rPr>
              <a:t>statu</a:t>
            </a:r>
            <a:r>
              <a:rPr lang="en-US" sz="1000" dirty="0">
                <a:solidFill>
                  <a:schemeClr val="dk1"/>
                </a:solidFill>
              </a:rPr>
              <a:t> quo » (par </a:t>
            </a:r>
            <a:r>
              <a:rPr lang="en-US" sz="1000" dirty="0" err="1">
                <a:solidFill>
                  <a:schemeClr val="dk1"/>
                </a:solidFill>
              </a:rPr>
              <a:t>exemple</a:t>
            </a:r>
            <a:r>
              <a:rPr lang="en-US" sz="1000" dirty="0">
                <a:solidFill>
                  <a:schemeClr val="dk1"/>
                </a:solidFill>
              </a:rPr>
              <a:t> RCP 8,5). </a:t>
            </a:r>
            <a:r>
              <a:rPr lang="en-US" sz="1000" dirty="0" err="1">
                <a:solidFill>
                  <a:schemeClr val="dk1"/>
                </a:solidFill>
              </a:rPr>
              <a:t>L'évaluation</a:t>
            </a:r>
            <a:r>
              <a:rPr lang="en-US" sz="1000" dirty="0">
                <a:solidFill>
                  <a:schemeClr val="dk1"/>
                </a:solidFill>
              </a:rPr>
              <a:t> d'un </a:t>
            </a:r>
            <a:r>
              <a:rPr lang="en-US" sz="1000" dirty="0" err="1">
                <a:solidFill>
                  <a:schemeClr val="dk1"/>
                </a:solidFill>
              </a:rPr>
              <a:t>scénario</a:t>
            </a:r>
            <a:r>
              <a:rPr lang="en-US" sz="1000" dirty="0">
                <a:solidFill>
                  <a:schemeClr val="dk1"/>
                </a:solidFill>
              </a:rPr>
              <a:t> plus </a:t>
            </a:r>
            <a:r>
              <a:rPr lang="en-US" sz="1000" dirty="0" err="1">
                <a:solidFill>
                  <a:schemeClr val="dk1"/>
                </a:solidFill>
              </a:rPr>
              <a:t>extrême</a:t>
            </a:r>
            <a:r>
              <a:rPr lang="en-US" sz="1000" dirty="0">
                <a:solidFill>
                  <a:schemeClr val="dk1"/>
                </a:solidFill>
              </a:rPr>
              <a:t> </a:t>
            </a:r>
            <a:r>
              <a:rPr lang="en-US" sz="1000" dirty="0" err="1">
                <a:solidFill>
                  <a:schemeClr val="dk1"/>
                </a:solidFill>
              </a:rPr>
              <a:t>permet</a:t>
            </a:r>
            <a:r>
              <a:rPr lang="en-US" sz="1000" dirty="0">
                <a:solidFill>
                  <a:schemeClr val="dk1"/>
                </a:solidFill>
              </a:rPr>
              <a:t> de </a:t>
            </a:r>
            <a:r>
              <a:rPr lang="en-US" sz="1000" dirty="0" err="1">
                <a:solidFill>
                  <a:schemeClr val="dk1"/>
                </a:solidFill>
              </a:rPr>
              <a:t>comprendre</a:t>
            </a:r>
            <a:r>
              <a:rPr lang="en-US" sz="1000" dirty="0">
                <a:solidFill>
                  <a:schemeClr val="dk1"/>
                </a:solidFill>
              </a:rPr>
              <a:t> les </a:t>
            </a:r>
            <a:r>
              <a:rPr lang="en-US" sz="1000" dirty="0" err="1">
                <a:solidFill>
                  <a:schemeClr val="dk1"/>
                </a:solidFill>
              </a:rPr>
              <a:t>effets</a:t>
            </a:r>
            <a:r>
              <a:rPr lang="en-US" sz="1000" dirty="0">
                <a:solidFill>
                  <a:schemeClr val="dk1"/>
                </a:solidFill>
              </a:rPr>
              <a:t> </a:t>
            </a:r>
            <a:r>
              <a:rPr lang="en-US" sz="1000" dirty="0" err="1">
                <a:solidFill>
                  <a:schemeClr val="dk1"/>
                </a:solidFill>
              </a:rPr>
              <a:t>potentiels</a:t>
            </a:r>
            <a:r>
              <a:rPr lang="en-US" sz="1000" dirty="0">
                <a:solidFill>
                  <a:schemeClr val="dk1"/>
                </a:solidFill>
              </a:rPr>
              <a:t> les plus </a:t>
            </a:r>
            <a:r>
              <a:rPr lang="en-US" sz="1000" dirty="0" err="1">
                <a:solidFill>
                  <a:schemeClr val="dk1"/>
                </a:solidFill>
              </a:rPr>
              <a:t>extrêmes</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d'une</a:t>
            </a:r>
            <a:r>
              <a:rPr lang="en-US" sz="1000" dirty="0">
                <a:solidFill>
                  <a:schemeClr val="dk1"/>
                </a:solidFill>
              </a:rPr>
              <a:t> </a:t>
            </a:r>
            <a:r>
              <a:rPr lang="en-US" sz="1000" dirty="0" err="1">
                <a:solidFill>
                  <a:schemeClr val="dk1"/>
                </a:solidFill>
              </a:rPr>
              <a:t>ville</a:t>
            </a:r>
            <a:r>
              <a:rPr lang="en-US" sz="1000" dirty="0">
                <a:solidFill>
                  <a:schemeClr val="dk1"/>
                </a:solidFill>
              </a:rPr>
              <a:t>. </a:t>
            </a:r>
            <a:r>
              <a:rPr lang="en-US" sz="1000" dirty="0" err="1">
                <a:solidFill>
                  <a:schemeClr val="dk1"/>
                </a:solidFill>
              </a:rPr>
              <a:t>L'utilisation</a:t>
            </a:r>
            <a:r>
              <a:rPr lang="en-US" sz="1000" dirty="0">
                <a:solidFill>
                  <a:schemeClr val="dk1"/>
                </a:solidFill>
              </a:rPr>
              <a:t> de </a:t>
            </a:r>
            <a:r>
              <a:rPr lang="en-US" sz="1000" dirty="0" err="1">
                <a:solidFill>
                  <a:schemeClr val="dk1"/>
                </a:solidFill>
              </a:rPr>
              <a:t>plusieurs</a:t>
            </a:r>
            <a:r>
              <a:rPr lang="en-US" sz="1000" dirty="0">
                <a:solidFill>
                  <a:schemeClr val="dk1"/>
                </a:solidFill>
              </a:rPr>
              <a:t> RCP a pour </a:t>
            </a:r>
            <a:r>
              <a:rPr lang="en-US" sz="1000" dirty="0" err="1">
                <a:solidFill>
                  <a:schemeClr val="dk1"/>
                </a:solidFill>
              </a:rPr>
              <a:t>conséquence</a:t>
            </a:r>
            <a:r>
              <a:rPr lang="en-US" sz="1000" dirty="0">
                <a:solidFill>
                  <a:schemeClr val="dk1"/>
                </a:solidFill>
              </a:rPr>
              <a:t> que les projections des </a:t>
            </a:r>
            <a:r>
              <a:rPr lang="en-US" sz="1000" dirty="0" err="1">
                <a:solidFill>
                  <a:schemeClr val="dk1"/>
                </a:solidFill>
              </a:rPr>
              <a:t>changements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futurs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généralement</a:t>
            </a:r>
            <a:r>
              <a:rPr lang="en-US" sz="1000" dirty="0">
                <a:solidFill>
                  <a:schemeClr val="dk1"/>
                </a:solidFill>
              </a:rPr>
              <a:t> </a:t>
            </a:r>
            <a:r>
              <a:rPr lang="en-US" sz="1000" dirty="0" err="1">
                <a:solidFill>
                  <a:schemeClr val="dk1"/>
                </a:solidFill>
              </a:rPr>
              <a:t>fournies</a:t>
            </a:r>
            <a:r>
              <a:rPr lang="en-US" sz="1000" dirty="0">
                <a:solidFill>
                  <a:schemeClr val="dk1"/>
                </a:solidFill>
              </a:rPr>
              <a:t> sous </a:t>
            </a:r>
            <a:r>
              <a:rPr lang="en-US" sz="1000" dirty="0" err="1">
                <a:solidFill>
                  <a:schemeClr val="dk1"/>
                </a:solidFill>
              </a:rPr>
              <a:t>forme</a:t>
            </a:r>
            <a:r>
              <a:rPr lang="en-US" sz="1000" dirty="0">
                <a:solidFill>
                  <a:schemeClr val="dk1"/>
                </a:solidFill>
              </a:rPr>
              <a:t> de fourchettes </a:t>
            </a:r>
            <a:r>
              <a:rPr lang="en-US" sz="1000" dirty="0" err="1">
                <a:solidFill>
                  <a:schemeClr val="dk1"/>
                </a:solidFill>
              </a:rPr>
              <a:t>plutôt</a:t>
            </a:r>
            <a:r>
              <a:rPr lang="en-US" sz="1000" dirty="0">
                <a:solidFill>
                  <a:schemeClr val="dk1"/>
                </a:solidFill>
              </a:rPr>
              <a:t> que de </a:t>
            </a:r>
            <a:r>
              <a:rPr lang="en-US" sz="1000" dirty="0" err="1">
                <a:solidFill>
                  <a:schemeClr val="dk1"/>
                </a:solidFill>
              </a:rPr>
              <a:t>valeurs</a:t>
            </a:r>
            <a:r>
              <a:rPr lang="en-US" sz="1000" dirty="0">
                <a:solidFill>
                  <a:schemeClr val="dk1"/>
                </a:solidFill>
              </a:rPr>
              <a:t> </a:t>
            </a:r>
            <a:r>
              <a:rPr lang="en-US" sz="1000" dirty="0" err="1">
                <a:solidFill>
                  <a:schemeClr val="dk1"/>
                </a:solidFill>
              </a:rPr>
              <a:t>spécifiques</a:t>
            </a:r>
            <a:r>
              <a:rPr lang="en-US" sz="1000" dirty="0">
                <a:solidFill>
                  <a:schemeClr val="dk1"/>
                </a:solidFill>
              </a:rPr>
              <a:t> </a:t>
            </a:r>
            <a:r>
              <a:rPr lang="en-US" sz="1000" dirty="0" err="1">
                <a:solidFill>
                  <a:schemeClr val="dk1"/>
                </a:solidFill>
              </a:rPr>
              <a:t>uniques</a:t>
            </a:r>
            <a:r>
              <a:rPr lang="en-US" sz="1000" dirty="0">
                <a:solidFill>
                  <a:schemeClr val="dk1"/>
                </a:solidFill>
              </a:rPr>
              <a:t>. </a:t>
            </a:r>
            <a:endParaRPr sz="1000" dirty="0">
              <a:solidFill>
                <a:schemeClr val="dk1"/>
              </a:solidFill>
            </a:endParaRPr>
          </a:p>
          <a:p>
            <a:pPr marL="457200" lvl="0" indent="0" algn="l" rtl="0">
              <a:lnSpc>
                <a:spcPct val="100000"/>
              </a:lnSpc>
              <a:spcBef>
                <a:spcPts val="0"/>
              </a:spcBef>
              <a:spcAft>
                <a:spcPts val="0"/>
              </a:spcAft>
              <a:buSzPts val="1100"/>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a:solidFill>
                  <a:schemeClr val="dk1"/>
                </a:solidFill>
              </a:rPr>
              <a:t>Horizons </a:t>
            </a:r>
            <a:r>
              <a:rPr lang="en-US" sz="1000" b="1" dirty="0" err="1">
                <a:solidFill>
                  <a:schemeClr val="dk1"/>
                </a:solidFill>
              </a:rPr>
              <a:t>temporels</a:t>
            </a:r>
            <a:r>
              <a:rPr lang="en-US" sz="1000" b="1" dirty="0">
                <a:solidFill>
                  <a:schemeClr val="dk1"/>
                </a:solidFill>
              </a:rPr>
              <a:t> : </a:t>
            </a:r>
            <a:r>
              <a:rPr lang="en-US" sz="1000" dirty="0">
                <a:solidFill>
                  <a:schemeClr val="dk1"/>
                </a:solidFill>
              </a:rPr>
              <a:t>les projections relatives aux </a:t>
            </a:r>
            <a:r>
              <a:rPr lang="en-US" sz="1000" dirty="0" err="1">
                <a:solidFill>
                  <a:schemeClr val="dk1"/>
                </a:solidFill>
              </a:rPr>
              <a:t>changements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futurs</a:t>
            </a:r>
            <a:r>
              <a:rPr lang="en-US" sz="1000" dirty="0">
                <a:solidFill>
                  <a:schemeClr val="dk1"/>
                </a:solidFill>
              </a:rPr>
              <a:t> </a:t>
            </a:r>
            <a:r>
              <a:rPr lang="en-US" sz="1000" dirty="0" err="1">
                <a:solidFill>
                  <a:schemeClr val="dk1"/>
                </a:solidFill>
              </a:rPr>
              <a:t>couvrent</a:t>
            </a:r>
            <a:r>
              <a:rPr lang="en-US" sz="1000" dirty="0">
                <a:solidFill>
                  <a:schemeClr val="dk1"/>
                </a:solidFill>
              </a:rPr>
              <a:t> </a:t>
            </a:r>
            <a:r>
              <a:rPr lang="en-US" sz="1000" dirty="0" err="1">
                <a:solidFill>
                  <a:schemeClr val="dk1"/>
                </a:solidFill>
              </a:rPr>
              <a:t>généralement</a:t>
            </a:r>
            <a:r>
              <a:rPr lang="en-US" sz="1000" dirty="0">
                <a:solidFill>
                  <a:schemeClr val="dk1"/>
                </a:solidFill>
              </a:rPr>
              <a:t> la </a:t>
            </a:r>
            <a:r>
              <a:rPr lang="en-US" sz="1000" dirty="0" err="1">
                <a:solidFill>
                  <a:schemeClr val="dk1"/>
                </a:solidFill>
              </a:rPr>
              <a:t>période</a:t>
            </a:r>
            <a:r>
              <a:rPr lang="en-US" sz="1000" dirty="0">
                <a:solidFill>
                  <a:schemeClr val="dk1"/>
                </a:solidFill>
              </a:rPr>
              <a:t> </a:t>
            </a:r>
            <a:r>
              <a:rPr lang="en-US" sz="1000" dirty="0" err="1">
                <a:solidFill>
                  <a:schemeClr val="dk1"/>
                </a:solidFill>
              </a:rPr>
              <a:t>allant</a:t>
            </a:r>
            <a:r>
              <a:rPr lang="en-US" sz="1000" dirty="0">
                <a:solidFill>
                  <a:schemeClr val="dk1"/>
                </a:solidFill>
              </a:rPr>
              <a:t> </a:t>
            </a:r>
            <a:r>
              <a:rPr lang="en-US" sz="1000" dirty="0" err="1">
                <a:solidFill>
                  <a:schemeClr val="dk1"/>
                </a:solidFill>
              </a:rPr>
              <a:t>jusqu'à</a:t>
            </a:r>
            <a:r>
              <a:rPr lang="en-US" sz="1000" dirty="0">
                <a:solidFill>
                  <a:schemeClr val="dk1"/>
                </a:solidFill>
              </a:rPr>
              <a:t> la fin du siècle (2100) et </a:t>
            </a:r>
            <a:r>
              <a:rPr lang="en-US" sz="1000" dirty="0" err="1">
                <a:solidFill>
                  <a:schemeClr val="dk1"/>
                </a:solidFill>
              </a:rPr>
              <a:t>peuvent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divisées</a:t>
            </a:r>
            <a:r>
              <a:rPr lang="en-US" sz="1000" dirty="0">
                <a:solidFill>
                  <a:schemeClr val="dk1"/>
                </a:solidFill>
              </a:rPr>
              <a:t> </a:t>
            </a:r>
            <a:r>
              <a:rPr lang="en-US" sz="1000" dirty="0" err="1">
                <a:solidFill>
                  <a:schemeClr val="dk1"/>
                </a:solidFill>
              </a:rPr>
              <a:t>en</a:t>
            </a:r>
            <a:r>
              <a:rPr lang="en-US" sz="1000" dirty="0">
                <a:solidFill>
                  <a:schemeClr val="dk1"/>
                </a:solidFill>
              </a:rPr>
              <a:t> horizons </a:t>
            </a:r>
            <a:r>
              <a:rPr lang="en-US" sz="1000" dirty="0" err="1">
                <a:solidFill>
                  <a:schemeClr val="dk1"/>
                </a:solidFill>
              </a:rPr>
              <a:t>temporels</a:t>
            </a:r>
            <a:r>
              <a:rPr lang="en-US" sz="1000" dirty="0">
                <a:solidFill>
                  <a:schemeClr val="dk1"/>
                </a:solidFill>
              </a:rPr>
              <a:t> à plus court </a:t>
            </a:r>
            <a:r>
              <a:rPr lang="en-US" sz="1000" dirty="0" err="1">
                <a:solidFill>
                  <a:schemeClr val="dk1"/>
                </a:solidFill>
              </a:rPr>
              <a:t>terme</a:t>
            </a:r>
            <a:r>
              <a:rPr lang="en-US" sz="1000" dirty="0">
                <a:solidFill>
                  <a:schemeClr val="dk1"/>
                </a:solidFill>
              </a:rPr>
              <a:t>, </a:t>
            </a:r>
            <a:r>
              <a:rPr lang="en-US" sz="1000" dirty="0" err="1">
                <a:solidFill>
                  <a:schemeClr val="dk1"/>
                </a:solidFill>
              </a:rPr>
              <a:t>tels</a:t>
            </a:r>
            <a:r>
              <a:rPr lang="en-US" sz="1000" dirty="0">
                <a:solidFill>
                  <a:schemeClr val="dk1"/>
                </a:solidFill>
              </a:rPr>
              <a:t> que les </a:t>
            </a:r>
            <a:r>
              <a:rPr lang="en-US" sz="1000" dirty="0" err="1">
                <a:solidFill>
                  <a:schemeClr val="dk1"/>
                </a:solidFill>
              </a:rPr>
              <a:t>années</a:t>
            </a:r>
            <a:r>
              <a:rPr lang="en-US" sz="1000" dirty="0">
                <a:solidFill>
                  <a:schemeClr val="dk1"/>
                </a:solidFill>
              </a:rPr>
              <a:t> 2030 (2020-2050) et les </a:t>
            </a:r>
            <a:r>
              <a:rPr lang="en-US" sz="1000" dirty="0" err="1">
                <a:solidFill>
                  <a:schemeClr val="dk1"/>
                </a:solidFill>
              </a:rPr>
              <a:t>années</a:t>
            </a:r>
            <a:r>
              <a:rPr lang="en-US" sz="1000" dirty="0">
                <a:solidFill>
                  <a:schemeClr val="dk1"/>
                </a:solidFill>
              </a:rPr>
              <a:t> 2050 (2040-2070).  </a:t>
            </a:r>
            <a:r>
              <a:rPr lang="en-US" sz="1000" dirty="0" err="1">
                <a:solidFill>
                  <a:schemeClr val="dk1"/>
                </a:solidFill>
              </a:rPr>
              <a:t>L'horizon</a:t>
            </a:r>
            <a:r>
              <a:rPr lang="en-US" sz="1000" dirty="0">
                <a:solidFill>
                  <a:schemeClr val="dk1"/>
                </a:solidFill>
              </a:rPr>
              <a:t> </a:t>
            </a:r>
            <a:r>
              <a:rPr lang="en-US" sz="1000" dirty="0" err="1">
                <a:solidFill>
                  <a:schemeClr val="dk1"/>
                </a:solidFill>
              </a:rPr>
              <a:t>temporel</a:t>
            </a:r>
            <a:r>
              <a:rPr lang="en-US" sz="1000" dirty="0">
                <a:solidFill>
                  <a:schemeClr val="dk1"/>
                </a:solidFill>
              </a:rPr>
              <a:t> des projections </a:t>
            </a:r>
            <a:r>
              <a:rPr lang="en-US" sz="1000" dirty="0" err="1">
                <a:solidFill>
                  <a:schemeClr val="dk1"/>
                </a:solidFill>
              </a:rPr>
              <a:t>sélectionnées</a:t>
            </a:r>
            <a:r>
              <a:rPr lang="en-US" sz="1000" dirty="0">
                <a:solidFill>
                  <a:schemeClr val="dk1"/>
                </a:solidFill>
              </a:rPr>
              <a:t> pour </a:t>
            </a:r>
            <a:r>
              <a:rPr lang="en-US" sz="1000" dirty="0" err="1">
                <a:solidFill>
                  <a:schemeClr val="dk1"/>
                </a:solidFill>
              </a:rPr>
              <a:t>une</a:t>
            </a:r>
            <a:r>
              <a:rPr lang="en-US" sz="1000" dirty="0">
                <a:solidFill>
                  <a:schemeClr val="dk1"/>
                </a:solidFill>
              </a:rPr>
              <a:t> ERC doit </a:t>
            </a:r>
            <a:r>
              <a:rPr lang="en-US" sz="1000" dirty="0" err="1">
                <a:solidFill>
                  <a:schemeClr val="dk1"/>
                </a:solidFill>
              </a:rPr>
              <a:t>être</a:t>
            </a:r>
            <a:r>
              <a:rPr lang="en-US" sz="1000" dirty="0">
                <a:solidFill>
                  <a:schemeClr val="dk1"/>
                </a:solidFill>
              </a:rPr>
              <a:t> </a:t>
            </a:r>
            <a:r>
              <a:rPr lang="en-US" sz="1000" dirty="0" err="1">
                <a:solidFill>
                  <a:schemeClr val="dk1"/>
                </a:solidFill>
              </a:rPr>
              <a:t>adapté</a:t>
            </a:r>
            <a:r>
              <a:rPr lang="en-US" sz="1000" dirty="0">
                <a:solidFill>
                  <a:schemeClr val="dk1"/>
                </a:solidFill>
              </a:rPr>
              <a:t> à la durée de vie et aux </a:t>
            </a:r>
            <a:r>
              <a:rPr lang="en-US" sz="1000" dirty="0" err="1">
                <a:solidFill>
                  <a:schemeClr val="dk1"/>
                </a:solidFill>
              </a:rPr>
              <a:t>délais</a:t>
            </a:r>
            <a:r>
              <a:rPr lang="en-US" sz="1000" dirty="0">
                <a:solidFill>
                  <a:schemeClr val="dk1"/>
                </a:solidFill>
              </a:rPr>
              <a:t> de planification du </a:t>
            </a:r>
            <a:r>
              <a:rPr lang="en-US" sz="1000" dirty="0" err="1">
                <a:solidFill>
                  <a:schemeClr val="dk1"/>
                </a:solidFill>
              </a:rPr>
              <a:t>système</a:t>
            </a:r>
            <a:r>
              <a:rPr lang="en-US" sz="1000" dirty="0">
                <a:solidFill>
                  <a:schemeClr val="dk1"/>
                </a:solidFill>
              </a:rPr>
              <a:t>/des </a:t>
            </a:r>
            <a:r>
              <a:rPr lang="en-US" sz="1000" dirty="0" err="1">
                <a:solidFill>
                  <a:schemeClr val="dk1"/>
                </a:solidFill>
              </a:rPr>
              <a:t>actifs</a:t>
            </a:r>
            <a:r>
              <a:rPr lang="en-US" sz="1000" dirty="0">
                <a:solidFill>
                  <a:schemeClr val="dk1"/>
                </a:solidFill>
              </a:rPr>
              <a:t> </a:t>
            </a:r>
            <a:r>
              <a:rPr lang="en-US" sz="1000" dirty="0" err="1">
                <a:solidFill>
                  <a:schemeClr val="dk1"/>
                </a:solidFill>
              </a:rPr>
              <a:t>considérés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p:txBody>
      </p:sp>
      <p:sp>
        <p:nvSpPr>
          <p:cNvPr id="816" name="Google Shape;816;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EB033-68D6-F951-FAB3-5BAF70E49C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A24888-A5FC-C2F8-8B4E-DCF71846E64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5C2D269-971E-0148-D13D-75D0E6C39ED0}"/>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à l'intention des animateurs :</a:t>
            </a:r>
          </a:p>
          <a:p>
            <a:endParaRPr lang="en-US" sz="1200" dirty="0">
              <a:solidFill>
                <a:schemeClr val="dk1"/>
              </a:solidFill>
            </a:endParaRPr>
          </a:p>
          <a:p>
            <a:r>
              <a:rPr lang="en-US" dirty="0"/>
              <a:t>Annoncez clairement le début de l'étude de cas pratique.</a:t>
            </a:r>
            <a:endParaRPr lang="en-US" sz="1200" dirty="0">
              <a:solidFill>
                <a:schemeClr val="dk1"/>
              </a:solidFill>
            </a:endParaRPr>
          </a:p>
        </p:txBody>
      </p:sp>
      <p:sp>
        <p:nvSpPr>
          <p:cNvPr id="4" name="Slide Number Placeholder 3">
            <a:extLst>
              <a:ext uri="{FF2B5EF4-FFF2-40B4-BE49-F238E27FC236}">
                <a16:creationId xmlns:a16="http://schemas.microsoft.com/office/drawing/2014/main" id="{03D4ED91-0FFD-051A-8152-51F7AD7C450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484211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a:extLst>
            <a:ext uri="{FF2B5EF4-FFF2-40B4-BE49-F238E27FC236}">
              <a16:creationId xmlns:a16="http://schemas.microsoft.com/office/drawing/2014/main" id="{E427912A-F59A-6348-1FFF-5A9EE8E03931}"/>
            </a:ext>
          </a:extLst>
        </p:cNvPr>
        <p:cNvGrpSpPr/>
        <p:nvPr/>
      </p:nvGrpSpPr>
      <p:grpSpPr>
        <a:xfrm>
          <a:off x="0" y="0"/>
          <a:ext cx="0" cy="0"/>
          <a:chOff x="0" y="0"/>
          <a:chExt cx="0" cy="0"/>
        </a:xfrm>
      </p:grpSpPr>
      <p:sp>
        <p:nvSpPr>
          <p:cNvPr id="815" name="Google Shape;815;p42:notes">
            <a:extLst>
              <a:ext uri="{FF2B5EF4-FFF2-40B4-BE49-F238E27FC236}">
                <a16:creationId xmlns:a16="http://schemas.microsoft.com/office/drawing/2014/main" id="{5AC6E9A1-9300-D601-F6A8-C8D26564875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000" b="1" dirty="0">
                <a:solidFill>
                  <a:schemeClr val="dk1"/>
                </a:solidFill>
              </a:rPr>
              <a:t>Notes du facilitateur :</a:t>
            </a:r>
          </a:p>
          <a:p>
            <a:pPr marL="0" lvl="0" indent="0" algn="l" rtl="0">
              <a:lnSpc>
                <a:spcPct val="100000"/>
              </a:lnSpc>
              <a:spcBef>
                <a:spcPts val="0"/>
              </a:spcBef>
              <a:spcAft>
                <a:spcPts val="0"/>
              </a:spcAft>
              <a:buClr>
                <a:schemeClr val="dk1"/>
              </a:buClr>
              <a:buSzPts val="1100"/>
              <a:buFont typeface="Arial"/>
              <a:buNone/>
            </a:pPr>
            <a:endParaRPr lang="fr-FR" sz="1000" dirty="0">
              <a:solidFill>
                <a:schemeClr val="dk1"/>
              </a:solidFill>
            </a:endParaRPr>
          </a:p>
          <a:p>
            <a:r>
              <a:rPr lang="fr-FR" sz="1000" dirty="0"/>
              <a:t>Cette diapositive présente les ressources indispensables pour fonder une analyse des risques climatiques sur des données fiables. Elle souligne que toute évaluation doit croiser des données globales de haute qualité avec la connaissance spécifique du terrain.</a:t>
            </a:r>
          </a:p>
          <a:p>
            <a:r>
              <a:rPr lang="fr-FR" sz="1000" dirty="0"/>
              <a:t>Voici le détail des trois outils recommandés :</a:t>
            </a:r>
          </a:p>
          <a:p>
            <a:r>
              <a:rPr lang="fr-FR" sz="1000" b="1" dirty="0" err="1"/>
              <a:t>Climate </a:t>
            </a:r>
            <a:r>
              <a:rPr lang="fr-FR" sz="1000" b="1" dirty="0"/>
              <a:t>Change </a:t>
            </a:r>
            <a:r>
              <a:rPr lang="fr-FR" sz="1000" b="1" dirty="0" err="1"/>
              <a:t>Knowledge </a:t>
            </a:r>
            <a:r>
              <a:rPr lang="fr-FR" sz="1000" b="1" dirty="0"/>
              <a:t>Portal (Banque Mondiale) : </a:t>
            </a:r>
            <a:r>
              <a:rPr lang="fr-FR" sz="1000" dirty="0"/>
              <a:t>Une plateforme centrale pour obtenir les tendances climatiques historiques, les projections futures et les impacts par secteur pour chaque pays.</a:t>
            </a:r>
          </a:p>
          <a:p>
            <a:r>
              <a:rPr lang="fr-FR" sz="1000" b="1" dirty="0"/>
              <a:t>Portail d'information </a:t>
            </a:r>
            <a:r>
              <a:rPr lang="fr-FR" sz="1000" b="1" dirty="0" err="1"/>
              <a:t>sur le climat </a:t>
            </a:r>
            <a:r>
              <a:rPr lang="fr-FR" sz="1000" b="1" dirty="0"/>
              <a:t>(SMHI) : </a:t>
            </a:r>
            <a:r>
              <a:rPr lang="fr-FR" sz="1000" dirty="0"/>
              <a:t>fournit des résumés rapides et des indicateurs techniques (météorologiques et hydrologiques) basés sur les dernières avancées scientifiques.</a:t>
            </a:r>
          </a:p>
          <a:p>
            <a:r>
              <a:rPr lang="fr-FR" sz="1000" b="1" dirty="0" err="1"/>
              <a:t>ThinkHazard </a:t>
            </a:r>
            <a:r>
              <a:rPr lang="fr-FR" sz="1000" b="1" dirty="0"/>
              <a:t>(GFDRR) : </a:t>
            </a:r>
            <a:r>
              <a:rPr lang="fr-FR" sz="1000" dirty="0"/>
              <a:t>un outil d'évaluation des menaces qui classe les risques par zone (chaleur, inondation, pénurie d'eau) afin de définir l'exposition initiale d'un projet.</a:t>
            </a:r>
          </a:p>
          <a:p>
            <a:r>
              <a:rPr lang="fr-FR" sz="1000" b="1" dirty="0"/>
              <a:t>L'essentiel à retenir : </a:t>
            </a:r>
            <a:r>
              <a:rPr lang="fr-FR" sz="1000" dirty="0"/>
              <a:t>Ces sources permettent de passer d'une intuition à une preuve scientifique pour justifier la conception d'un projet face au changement climatique.</a:t>
            </a: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p:txBody>
      </p:sp>
      <p:sp>
        <p:nvSpPr>
          <p:cNvPr id="816" name="Google Shape;816;p42:notes">
            <a:extLst>
              <a:ext uri="{FF2B5EF4-FFF2-40B4-BE49-F238E27FC236}">
                <a16:creationId xmlns:a16="http://schemas.microsoft.com/office/drawing/2014/main" id="{88562B35-50C0-92FC-4273-3374670A77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0973449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a:extLst>
            <a:ext uri="{FF2B5EF4-FFF2-40B4-BE49-F238E27FC236}">
              <a16:creationId xmlns:a16="http://schemas.microsoft.com/office/drawing/2014/main" id="{00F7417A-D73B-41CE-C28D-6CDA553F9879}"/>
            </a:ext>
          </a:extLst>
        </p:cNvPr>
        <p:cNvGrpSpPr/>
        <p:nvPr/>
      </p:nvGrpSpPr>
      <p:grpSpPr>
        <a:xfrm>
          <a:off x="0" y="0"/>
          <a:ext cx="0" cy="0"/>
          <a:chOff x="0" y="0"/>
          <a:chExt cx="0" cy="0"/>
        </a:xfrm>
      </p:grpSpPr>
      <p:sp>
        <p:nvSpPr>
          <p:cNvPr id="815" name="Google Shape;815;p42:notes">
            <a:extLst>
              <a:ext uri="{FF2B5EF4-FFF2-40B4-BE49-F238E27FC236}">
                <a16:creationId xmlns:a16="http://schemas.microsoft.com/office/drawing/2014/main" id="{BC91CBD8-4003-34C5-7119-54F1ABE6B93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000" b="1" dirty="0">
                <a:solidFill>
                  <a:schemeClr val="dk1"/>
                </a:solidFill>
              </a:rPr>
              <a:t>Notes du facilitateur :</a:t>
            </a:r>
          </a:p>
          <a:p>
            <a:pPr marL="0" lvl="0" indent="0" algn="l" rtl="0">
              <a:lnSpc>
                <a:spcPct val="100000"/>
              </a:lnSpc>
              <a:spcBef>
                <a:spcPts val="0"/>
              </a:spcBef>
              <a:spcAft>
                <a:spcPts val="0"/>
              </a:spcAft>
              <a:buClr>
                <a:schemeClr val="dk1"/>
              </a:buClr>
              <a:buSzPts val="1100"/>
              <a:buFont typeface="Arial"/>
              <a:buNone/>
            </a:pPr>
            <a:endParaRPr lang="fr-F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fr-FR" sz="1000" dirty="0"/>
              <a:t>Après les outils mondiaux, il est crucial d'utiliser les données nationales pour une précision maximale au niveau local.</a:t>
            </a:r>
          </a:p>
          <a:p>
            <a:pPr marL="0" lvl="0" indent="0" algn="l" rtl="0">
              <a:lnSpc>
                <a:spcPct val="100000"/>
              </a:lnSpc>
              <a:spcBef>
                <a:spcPts val="0"/>
              </a:spcBef>
              <a:spcAft>
                <a:spcPts val="0"/>
              </a:spcAft>
              <a:buClr>
                <a:schemeClr val="dk1"/>
              </a:buClr>
              <a:buSzPts val="1100"/>
              <a:buFont typeface="Arial"/>
              <a:buNone/>
            </a:pPr>
            <a:r>
              <a:rPr lang="fr-FR" sz="1000" b="1" dirty="0"/>
              <a:t>L'ANACIM </a:t>
            </a:r>
            <a:r>
              <a:rPr lang="fr-FR" sz="1000" dirty="0"/>
              <a:t>(Agence Nationale de l'Aviation Civile et de la Météorologie) est la source de référence pour le Sénégal.</a:t>
            </a:r>
            <a:endParaRPr sz="1000" dirty="0">
              <a:solidFill>
                <a:schemeClr val="dk1"/>
              </a:solidFill>
            </a:endParaRPr>
          </a:p>
        </p:txBody>
      </p:sp>
      <p:sp>
        <p:nvSpPr>
          <p:cNvPr id="816" name="Google Shape;816;p42:notes">
            <a:extLst>
              <a:ext uri="{FF2B5EF4-FFF2-40B4-BE49-F238E27FC236}">
                <a16:creationId xmlns:a16="http://schemas.microsoft.com/office/drawing/2014/main" id="{2FFEDACB-39AA-D6C6-4046-31BFAE08C90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4360035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D768AB77-E749-9FBE-FAE6-B93186BEFC3E}"/>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A5665F4D-8B52-956B-3A04-77B10159AF6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à l'intention des animateurs :</a:t>
            </a:r>
          </a:p>
          <a:p>
            <a:pPr marL="0" lvl="0" indent="0" algn="l" rtl="0">
              <a:lnSpc>
                <a:spcPct val="100000"/>
              </a:lnSpc>
              <a:spcBef>
                <a:spcPts val="0"/>
              </a:spcBef>
              <a:spcAft>
                <a:spcPts val="0"/>
              </a:spcAft>
              <a:buClr>
                <a:schemeClr val="dk1"/>
              </a:buClr>
              <a:buSzPts val="1800"/>
              <a:buFont typeface="Arial"/>
              <a:buNone/>
            </a:pPr>
            <a:endParaRPr lang="en-US"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t>Montrer visuellement comment les données climatiques historiques, actuelles et prévisionnelles sont combinées pour comprendre l'évolution des risques dans un lieu spécifique (Dakar).</a:t>
            </a:r>
          </a:p>
          <a:p>
            <a:pPr marL="0" lvl="0" indent="0" algn="l" rtl="0">
              <a:lnSpc>
                <a:spcPct val="100000"/>
              </a:lnSpc>
              <a:spcBef>
                <a:spcPts val="0"/>
              </a:spcBef>
              <a:spcAft>
                <a:spcPts val="0"/>
              </a:spcAft>
              <a:buClr>
                <a:schemeClr val="dk1"/>
              </a:buClr>
              <a:buSzPts val="1800"/>
              <a:buFont typeface="Arial"/>
              <a:buNone/>
            </a:pPr>
            <a:endParaRPr lang="en-US"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t>Nous examinons trois dimensions :</a:t>
            </a:r>
          </a:p>
          <a:p>
            <a:pPr marL="171450" lvl="0" indent="-171450" algn="l" rtl="0">
              <a:lnSpc>
                <a:spcPct val="100000"/>
              </a:lnSpc>
              <a:spcBef>
                <a:spcPts val="0"/>
              </a:spcBef>
              <a:spcAft>
                <a:spcPts val="0"/>
              </a:spcAft>
              <a:buClr>
                <a:schemeClr val="dk1"/>
              </a:buClr>
              <a:buSzPts val="1800"/>
              <a:buFont typeface="Arial" panose="020B0604020202020204" pitchFamily="34" charset="0"/>
              <a:buChar char="•"/>
            </a:pPr>
            <a:r>
              <a:rPr lang="en-US" sz="1000" b="0" dirty="0">
                <a:solidFill>
                  <a:schemeClr val="dk1"/>
                </a:solidFill>
              </a:rPr>
              <a:t>Climatologie actuelle (graphique de gauche) : « Le graphique mensuel montre la base de référence : à quoi ressemble une année « normale » (par exemple, mois les plus pluvieux, températures extrêmes) ? Il s'agit de la moyenne pour la période 1991-2020.</a:t>
            </a:r>
          </a:p>
          <a:p>
            <a:pPr marL="171450" lvl="0" indent="-171450" algn="l" rtl="0">
              <a:lnSpc>
                <a:spcPct val="100000"/>
              </a:lnSpc>
              <a:spcBef>
                <a:spcPts val="0"/>
              </a:spcBef>
              <a:spcAft>
                <a:spcPts val="0"/>
              </a:spcAft>
              <a:buClr>
                <a:schemeClr val="dk1"/>
              </a:buClr>
              <a:buSzPts val="1800"/>
              <a:buFont typeface="Arial" panose="020B0604020202020204" pitchFamily="34" charset="0"/>
              <a:buChar char="•"/>
            </a:pPr>
            <a:r>
              <a:rPr lang="en-US" sz="1000" b="0" dirty="0">
                <a:solidFill>
                  <a:schemeClr val="dk1"/>
                </a:solidFill>
              </a:rPr>
              <a:t>Tendances historiques (graphique du milieu) : « La carte thermique va au-delà de la moyenne. Elle montre la variabilité et les tendances sur une longue période (1901 à 2024). Cela nous aide à répondre à la question suivante : les événements extrêmes deviennent-ils plus fréquents ou plus intenses au fil du temps ?</a:t>
            </a:r>
          </a:p>
          <a:p>
            <a:pPr marL="171450" lvl="0" indent="-171450" algn="l" rtl="0">
              <a:lnSpc>
                <a:spcPct val="100000"/>
              </a:lnSpc>
              <a:spcBef>
                <a:spcPts val="0"/>
              </a:spcBef>
              <a:spcAft>
                <a:spcPts val="0"/>
              </a:spcAft>
              <a:buClr>
                <a:schemeClr val="dk1"/>
              </a:buClr>
              <a:buSzPts val="1800"/>
              <a:buFont typeface="Arial" panose="020B0604020202020204" pitchFamily="34" charset="0"/>
              <a:buChar char="•"/>
            </a:pPr>
            <a:r>
              <a:rPr lang="en-US" sz="1000" b="0" dirty="0">
                <a:solidFill>
                  <a:schemeClr val="dk1"/>
                </a:solidFill>
              </a:rPr>
              <a:t>Projections (graphique de droite) : enfin, les graphiques de projection se tournent vers l'avenir. Ils montrent les risques futurs dans un scénario climatique (SSP5-8.5). Cela est essentiel pour la planification à long terme et l'évaluation de la vulnérabilité future du système.</a:t>
            </a:r>
          </a:p>
        </p:txBody>
      </p:sp>
      <p:sp>
        <p:nvSpPr>
          <p:cNvPr id="716" name="Google Shape;716;p125:notes">
            <a:extLst>
              <a:ext uri="{FF2B5EF4-FFF2-40B4-BE49-F238E27FC236}">
                <a16:creationId xmlns:a16="http://schemas.microsoft.com/office/drawing/2014/main" id="{AF019CB7-9D9A-B8E2-ADC5-231EFC0B07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467951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B476B-A8D4-2214-A4EB-75453EDF89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E80A53-EFD6-2770-527A-661EB61743D1}"/>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67BD2713-74C2-C306-D4B5-C9931A68EE1B}"/>
              </a:ext>
            </a:extLst>
          </p:cNvPr>
          <p:cNvSpPr>
            <a:spLocks noGrp="1"/>
          </p:cNvSpPr>
          <p:nvPr>
            <p:ph type="body" idx="1"/>
          </p:nvPr>
        </p:nvSpPr>
        <p:spPr/>
        <p:txBody>
          <a:bodyPr/>
          <a:lstStyle/>
          <a:p>
            <a:r>
              <a:rPr lang="en-GB" b="1"/>
              <a:t>Notes du facilitateur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Abordez brièvement les questions (positives et négatives) soulevées lors de l'évaluation d'hier et indiquez les changements qui ont été apportés pour y répondre.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Mettez en évidence les points en suspens et indiquez ceux qui ont été intégrés aujourd'hui.</a:t>
            </a:r>
          </a:p>
          <a:p>
            <a:endParaRPr lang="en-GB" b="0"/>
          </a:p>
        </p:txBody>
      </p:sp>
      <p:sp>
        <p:nvSpPr>
          <p:cNvPr id="4" name="Slide Number Placeholder 3">
            <a:extLst>
              <a:ext uri="{FF2B5EF4-FFF2-40B4-BE49-F238E27FC236}">
                <a16:creationId xmlns:a16="http://schemas.microsoft.com/office/drawing/2014/main" id="{0D716C73-497B-DF32-D4B3-6BD3714F07C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5788120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CDAE774E-8802-F103-0E61-072E02EC7ADD}"/>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150FD0EB-0251-C081-91CC-EB0C11A6E17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facilitateur :</a:t>
            </a:r>
          </a:p>
          <a:p>
            <a:pPr marL="0" lvl="0" indent="0" algn="l" rtl="0">
              <a:lnSpc>
                <a:spcPct val="100000"/>
              </a:lnSpc>
              <a:spcBef>
                <a:spcPts val="0"/>
              </a:spcBef>
              <a:spcAft>
                <a:spcPts val="0"/>
              </a:spcAft>
              <a:buClr>
                <a:schemeClr val="dk1"/>
              </a:buClr>
              <a:buSzPts val="1800"/>
              <a:buFont typeface="Arial"/>
              <a:buNone/>
            </a:pPr>
            <a:endParaRPr lang="en-US" sz="1000" b="1" dirty="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dirty="0"/>
              <a:t>Voici un exemple rapide illustrant comment utiliser le Portail de connaissances sur le changement climatique (CCKP) de la Banque mondiale pour obtenir les données spécifiques dont vous avez besoin.</a:t>
            </a:r>
            <a:endParaRPr lang="en-US" sz="1000" b="1" dirty="0">
              <a:solidFill>
                <a:schemeClr val="dk1"/>
              </a:solidFill>
            </a:endParaRPr>
          </a:p>
          <a:p>
            <a:endParaRPr lang="en-US" sz="1000" b="1" dirty="0">
              <a:solidFill>
                <a:schemeClr val="dk1"/>
              </a:solidFill>
            </a:endParaRPr>
          </a:p>
          <a:p>
            <a:r>
              <a:rPr lang="fr-FR" dirty="0"/>
              <a:t>L'objectif de cette diapositive est de montrer </a:t>
            </a:r>
            <a:r>
              <a:rPr lang="fr-FR" b="1" dirty="0"/>
              <a:t>comment accéder concrètement aux données </a:t>
            </a:r>
            <a:r>
              <a:rPr lang="fr-FR" dirty="0"/>
              <a:t>pour alimenter une analyse des risques climatiques au Sénégal. </a:t>
            </a:r>
          </a:p>
          <a:p>
            <a:r>
              <a:rPr lang="fr-FR" b="1" dirty="0"/>
              <a:t>Portail </a:t>
            </a:r>
            <a:r>
              <a:rPr lang="fr-FR" b="1" dirty="0" err="1"/>
              <a:t>de connaissances sur </a:t>
            </a:r>
            <a:r>
              <a:rPr lang="fr-FR" b="1" dirty="0"/>
              <a:t>le changement </a:t>
            </a:r>
            <a:r>
              <a:rPr lang="fr-FR" b="1" dirty="0" err="1"/>
              <a:t>climatique</a:t>
            </a:r>
          </a:p>
          <a:p>
            <a:r>
              <a:rPr lang="fr-FR" b="1" dirty="0"/>
              <a:t>Accès : </a:t>
            </a:r>
            <a:r>
              <a:rPr lang="fr-FR" dirty="0"/>
              <a:t>C'est le portail de référence de la Banque mondiale.</a:t>
            </a:r>
          </a:p>
          <a:p>
            <a:r>
              <a:rPr lang="fr-FR" b="1" dirty="0"/>
              <a:t>Utilisation : </a:t>
            </a:r>
            <a:r>
              <a:rPr lang="fr-FR" dirty="0"/>
              <a:t>Il permet d'extraire rapidement le profil climatique d'un pays (ici le Sénégal).</a:t>
            </a:r>
          </a:p>
          <a:p>
            <a:r>
              <a:rPr lang="fr-FR" b="1" dirty="0"/>
              <a:t>Données disponibles :</a:t>
            </a:r>
            <a:endParaRPr lang="fr-FR" dirty="0"/>
          </a:p>
          <a:p>
            <a:pPr lvl="1"/>
            <a:r>
              <a:rPr lang="fr-FR" b="1" dirty="0"/>
              <a:t>Climat passé (</a:t>
            </a:r>
            <a:r>
              <a:rPr lang="fr-FR" b="1" i="1" dirty="0" err="1"/>
              <a:t>Historique</a:t>
            </a:r>
            <a:r>
              <a:rPr lang="fr-FR" b="1" dirty="0"/>
              <a:t>) : </a:t>
            </a:r>
            <a:r>
              <a:rPr lang="fr-FR" dirty="0"/>
              <a:t>Pour comprendre les tendances déjà observées (pluviométrie, températures).</a:t>
            </a:r>
          </a:p>
          <a:p>
            <a:pPr lvl="1"/>
            <a:r>
              <a:rPr lang="fr-FR" b="1" dirty="0"/>
              <a:t>Climat futur (</a:t>
            </a:r>
            <a:r>
              <a:rPr lang="fr-FR" b="1" i="1" dirty="0"/>
              <a:t>Future </a:t>
            </a:r>
            <a:r>
              <a:rPr lang="fr-FR" b="1" i="1" dirty="0" err="1"/>
              <a:t>Climates</a:t>
            </a:r>
            <a:r>
              <a:rPr lang="fr-FR" b="1" dirty="0"/>
              <a:t>) : </a:t>
            </a:r>
            <a:r>
              <a:rPr lang="fr-FR" dirty="0"/>
              <a:t>Pour visualiser les projections (modèles CMIP6) selon différents scénarios d'émissions.</a:t>
            </a:r>
          </a:p>
          <a:p>
            <a:pPr marL="0" lvl="0" indent="0" algn="l" rtl="0">
              <a:lnSpc>
                <a:spcPct val="100000"/>
              </a:lnSpc>
              <a:spcBef>
                <a:spcPts val="0"/>
              </a:spcBef>
              <a:spcAft>
                <a:spcPts val="0"/>
              </a:spcAft>
              <a:buClr>
                <a:schemeClr val="dk1"/>
              </a:buClr>
              <a:buSzPts val="1800"/>
              <a:buFont typeface="Arial"/>
              <a:buNone/>
            </a:pPr>
            <a:endParaRPr lang="en-US" sz="1000" b="1" dirty="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dirty="0">
              <a:solidFill>
                <a:srgbClr val="0B5FBA"/>
              </a:solidFill>
              <a:latin typeface="Roboto"/>
              <a:ea typeface="Roboto"/>
              <a:cs typeface="Roboto"/>
              <a:sym typeface="Arial"/>
            </a:endParaRPr>
          </a:p>
        </p:txBody>
      </p:sp>
      <p:sp>
        <p:nvSpPr>
          <p:cNvPr id="716" name="Google Shape;716;p125:notes">
            <a:extLst>
              <a:ext uri="{FF2B5EF4-FFF2-40B4-BE49-F238E27FC236}">
                <a16:creationId xmlns:a16="http://schemas.microsoft.com/office/drawing/2014/main" id="{E9A555F8-CB2D-93D3-E644-7C009C7A64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998127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E1FF89EC-CC57-4013-8EC5-5B74CCF10982}"/>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8C0DD2A6-C514-1705-CDBE-36DB37E03A2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facilitateur :</a:t>
            </a:r>
          </a:p>
          <a:p>
            <a:pPr marL="0" lvl="0" indent="0" algn="l" rtl="0">
              <a:lnSpc>
                <a:spcPct val="100000"/>
              </a:lnSpc>
              <a:spcBef>
                <a:spcPts val="0"/>
              </a:spcBef>
              <a:spcAft>
                <a:spcPts val="0"/>
              </a:spcAft>
              <a:buClr>
                <a:schemeClr val="dk1"/>
              </a:buClr>
              <a:buSzPts val="1800"/>
              <a:buFont typeface="Arial"/>
              <a:buNone/>
            </a:pPr>
            <a:endParaRPr lang="en-US" sz="1000" b="1" dirty="0">
              <a:solidFill>
                <a:schemeClr val="dk1"/>
              </a:solidFill>
            </a:endParaRPr>
          </a:p>
          <a:p>
            <a:r>
              <a:rPr lang="fr-FR" dirty="0"/>
              <a:t>L'objectif de cette diapositive est de montrer </a:t>
            </a:r>
            <a:r>
              <a:rPr lang="fr-FR" b="1" dirty="0"/>
              <a:t>comment accéder concrètement aux données </a:t>
            </a:r>
            <a:r>
              <a:rPr lang="fr-FR" dirty="0"/>
              <a:t>pour alimenter une analyse des risques climatiques au Sénégal. </a:t>
            </a:r>
          </a:p>
          <a:p>
            <a:r>
              <a:rPr lang="fr-FR" b="1" dirty="0"/>
              <a:t>Portail </a:t>
            </a:r>
            <a:r>
              <a:rPr lang="fr-FR" b="1" dirty="0" err="1"/>
              <a:t>de connaissances sur </a:t>
            </a:r>
            <a:r>
              <a:rPr lang="fr-FR" b="1" dirty="0"/>
              <a:t>le changement </a:t>
            </a:r>
            <a:r>
              <a:rPr lang="fr-FR" b="1" dirty="0" err="1"/>
              <a:t>climatique</a:t>
            </a:r>
          </a:p>
          <a:p>
            <a:r>
              <a:rPr lang="fr-FR" b="1" dirty="0"/>
              <a:t>Accès : </a:t>
            </a:r>
            <a:r>
              <a:rPr lang="fr-FR" dirty="0"/>
              <a:t>Il s'agit du portail de référence de la Banque mondiale.</a:t>
            </a:r>
          </a:p>
          <a:p>
            <a:r>
              <a:rPr lang="fr-FR" b="1" dirty="0"/>
              <a:t>Utilisation : </a:t>
            </a:r>
            <a:r>
              <a:rPr lang="fr-FR" dirty="0"/>
              <a:t>Il permet d'extraire rapidement le profil climatique d'un pays (ici le Sénégal).</a:t>
            </a:r>
          </a:p>
          <a:p>
            <a:r>
              <a:rPr lang="fr-FR" b="1" dirty="0"/>
              <a:t>Données disponibles :</a:t>
            </a:r>
            <a:endParaRPr lang="fr-FR" dirty="0"/>
          </a:p>
          <a:p>
            <a:pPr lvl="1"/>
            <a:r>
              <a:rPr lang="fr-FR" b="1" dirty="0"/>
              <a:t>Climat passé (</a:t>
            </a:r>
            <a:r>
              <a:rPr lang="fr-FR" b="1" i="1" dirty="0" err="1"/>
              <a:t>Historique</a:t>
            </a:r>
            <a:r>
              <a:rPr lang="fr-FR" b="1" dirty="0"/>
              <a:t>) : </a:t>
            </a:r>
            <a:r>
              <a:rPr lang="fr-FR" dirty="0"/>
              <a:t>Pour comprendre les tendances déjà observées (pluviométrie, températures).</a:t>
            </a:r>
          </a:p>
          <a:p>
            <a:pPr lvl="1"/>
            <a:r>
              <a:rPr lang="fr-FR" b="1" dirty="0"/>
              <a:t>Climat futur (</a:t>
            </a:r>
            <a:r>
              <a:rPr lang="fr-FR" b="1" i="1" dirty="0"/>
              <a:t>Future </a:t>
            </a:r>
            <a:r>
              <a:rPr lang="fr-FR" b="1" i="1" dirty="0" err="1"/>
              <a:t>Climates</a:t>
            </a:r>
            <a:r>
              <a:rPr lang="fr-FR" b="1" dirty="0"/>
              <a:t>) : </a:t>
            </a:r>
            <a:r>
              <a:rPr lang="fr-FR" dirty="0"/>
              <a:t>Pour visualiser les projections (modèles CMIP6) selon différents scénarios d'émissions.</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dirty="0">
              <a:solidFill>
                <a:srgbClr val="0B5FBA"/>
              </a:solidFill>
              <a:latin typeface="Roboto"/>
              <a:ea typeface="Roboto"/>
              <a:cs typeface="Roboto"/>
              <a:sym typeface="Arial"/>
            </a:endParaRPr>
          </a:p>
        </p:txBody>
      </p:sp>
      <p:sp>
        <p:nvSpPr>
          <p:cNvPr id="716" name="Google Shape;716;p125:notes">
            <a:extLst>
              <a:ext uri="{FF2B5EF4-FFF2-40B4-BE49-F238E27FC236}">
                <a16:creationId xmlns:a16="http://schemas.microsoft.com/office/drawing/2014/main" id="{11EB5656-43CF-8F46-A0E4-991A342BCED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2354466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8909506D-95BA-F148-B8A7-E9AE404022B7}"/>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2328DF93-7518-8FAE-5C07-303F96751AD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facilitateur :</a:t>
            </a:r>
          </a:p>
          <a:p>
            <a:pPr marL="0" lvl="0" indent="0" algn="l" rtl="0">
              <a:lnSpc>
                <a:spcPct val="100000"/>
              </a:lnSpc>
              <a:spcBef>
                <a:spcPts val="0"/>
              </a:spcBef>
              <a:spcAft>
                <a:spcPts val="0"/>
              </a:spcAft>
              <a:buClr>
                <a:schemeClr val="dk1"/>
              </a:buClr>
              <a:buSzPts val="1800"/>
              <a:buFont typeface="Arial"/>
              <a:buNone/>
            </a:pPr>
            <a:endParaRPr lang="en-US" sz="1000" b="1" dirty="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dirty="0"/>
              <a:t>Voici un exemple rapide illustrant comment utiliser le Portail de connaissances sur le changement climatique (CCKP) de la Banque mondiale pour obtenir les données spécifiques dont vous avez besoin.</a:t>
            </a:r>
            <a:endParaRPr lang="en-US"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lang="en-US"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t>Montrez aux participants comment passer concrètement d'un </a:t>
            </a:r>
            <a:r>
              <a:rPr lang="en-US" sz="1000" dirty="0" err="1"/>
              <a:t>portail</a:t>
            </a:r>
            <a:r>
              <a:rPr lang="en-US" sz="1000" dirty="0"/>
              <a:t> mondial à des données au niveau infranational/municipal pour un lieu spécifique (Sénégal, Dakar).</a:t>
            </a:r>
          </a:p>
          <a:p>
            <a:pPr marL="0" lvl="0" indent="0" algn="l" rtl="0">
              <a:lnSpc>
                <a:spcPct val="100000"/>
              </a:lnSpc>
              <a:spcBef>
                <a:spcPts val="0"/>
              </a:spcBef>
              <a:spcAft>
                <a:spcPts val="0"/>
              </a:spcAft>
              <a:buClr>
                <a:schemeClr val="dk1"/>
              </a:buClr>
              <a:buSzPts val="1800"/>
              <a:buFont typeface="Arial"/>
              <a:buNone/>
            </a:pPr>
            <a:endParaRPr lang="en-US" sz="1000" b="1" dirty="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dirty="0">
              <a:solidFill>
                <a:srgbClr val="0B5FBA"/>
              </a:solidFill>
              <a:latin typeface="Roboto"/>
              <a:ea typeface="Roboto"/>
              <a:cs typeface="Roboto"/>
              <a:sym typeface="Arial"/>
            </a:endParaRPr>
          </a:p>
        </p:txBody>
      </p:sp>
      <p:sp>
        <p:nvSpPr>
          <p:cNvPr id="716" name="Google Shape;716;p125:notes">
            <a:extLst>
              <a:ext uri="{FF2B5EF4-FFF2-40B4-BE49-F238E27FC236}">
                <a16:creationId xmlns:a16="http://schemas.microsoft.com/office/drawing/2014/main" id="{5E028D46-0B52-62E5-4742-B3E0CB60015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8624701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a:extLst>
            <a:ext uri="{FF2B5EF4-FFF2-40B4-BE49-F238E27FC236}">
              <a16:creationId xmlns:a16="http://schemas.microsoft.com/office/drawing/2014/main" id="{6AEAA91E-E73A-75E9-6681-5117843FE4E6}"/>
            </a:ext>
          </a:extLst>
        </p:cNvPr>
        <p:cNvGrpSpPr/>
        <p:nvPr/>
      </p:nvGrpSpPr>
      <p:grpSpPr>
        <a:xfrm>
          <a:off x="0" y="0"/>
          <a:ext cx="0" cy="0"/>
          <a:chOff x="0" y="0"/>
          <a:chExt cx="0" cy="0"/>
        </a:xfrm>
      </p:grpSpPr>
      <p:sp>
        <p:nvSpPr>
          <p:cNvPr id="815" name="Google Shape;815;p42:notes">
            <a:extLst>
              <a:ext uri="{FF2B5EF4-FFF2-40B4-BE49-F238E27FC236}">
                <a16:creationId xmlns:a16="http://schemas.microsoft.com/office/drawing/2014/main" id="{8E40D068-D171-7FFE-EE77-726E6B8FEC1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000" b="1" dirty="0">
                <a:solidFill>
                  <a:schemeClr val="dk1"/>
                </a:solidFill>
              </a:rPr>
              <a:t>Notes du facilitateur :</a:t>
            </a:r>
          </a:p>
          <a:p>
            <a:pPr marL="0" lvl="0" indent="0" algn="l" rtl="0">
              <a:lnSpc>
                <a:spcPct val="100000"/>
              </a:lnSpc>
              <a:spcBef>
                <a:spcPts val="0"/>
              </a:spcBef>
              <a:spcAft>
                <a:spcPts val="0"/>
              </a:spcAft>
              <a:buClr>
                <a:schemeClr val="dk1"/>
              </a:buClr>
              <a:buSzPts val="1100"/>
              <a:buFont typeface="Arial"/>
              <a:buNone/>
            </a:pPr>
            <a:endParaRPr lang="fr-F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fr-FR" sz="1200" b="0" i="0" u="none" strike="noStrike" cap="none" dirty="0">
                <a:solidFill>
                  <a:schemeClr val="dk1"/>
                </a:solidFill>
                <a:effectLst/>
                <a:latin typeface="Arial"/>
                <a:ea typeface="Arial"/>
                <a:cs typeface="Arial"/>
                <a:sym typeface="Arial"/>
              </a:rPr>
              <a:t>Cette diapositive présente une </a:t>
            </a:r>
            <a:r>
              <a:rPr lang="fr-FR" sz="1200" b="1" i="0" u="none" strike="noStrike" cap="none" dirty="0">
                <a:solidFill>
                  <a:schemeClr val="dk1"/>
                </a:solidFill>
                <a:effectLst/>
                <a:latin typeface="Arial"/>
                <a:ea typeface="Arial"/>
                <a:cs typeface="Arial"/>
                <a:sym typeface="Arial"/>
              </a:rPr>
              <a:t>approche méthodologique </a:t>
            </a:r>
            <a:r>
              <a:rPr lang="fr-FR" sz="1200" b="0" i="0" u="none" strike="noStrike" cap="none" dirty="0">
                <a:solidFill>
                  <a:schemeClr val="dk1"/>
                </a:solidFill>
                <a:effectLst/>
                <a:latin typeface="Arial"/>
                <a:ea typeface="Arial"/>
                <a:cs typeface="Arial"/>
                <a:sym typeface="Arial"/>
              </a:rPr>
              <a:t>pour évaluer les risques naturels sur un site donné (ici, l'exemple de Dakar) à l'aide de l'outil en ligne </a:t>
            </a:r>
            <a:r>
              <a:rPr lang="fr-FR" sz="1200" b="1" i="0" u="none" strike="noStrike" cap="none" dirty="0" err="1">
                <a:solidFill>
                  <a:schemeClr val="dk1"/>
                </a:solidFill>
                <a:effectLst/>
                <a:latin typeface="Arial"/>
                <a:ea typeface="Arial"/>
                <a:cs typeface="Arial"/>
                <a:sym typeface="Arial"/>
              </a:rPr>
              <a:t>ThinkHazard</a:t>
            </a:r>
            <a:r>
              <a:rPr lang="fr-FR" sz="1200" b="1" i="0" u="none" strike="noStrike" cap="none" dirty="0">
                <a:solidFill>
                  <a:schemeClr val="dk1"/>
                </a:solidFill>
                <a:effectLst/>
                <a:latin typeface="Arial"/>
                <a:ea typeface="Arial"/>
                <a:cs typeface="Arial"/>
                <a:sym typeface="Arial"/>
              </a:rPr>
              <a:t>!</a:t>
            </a:r>
            <a:r>
              <a:rPr lang="fr-FR" sz="1200" b="0" i="0" u="none" strike="noStrike" cap="none" dirty="0">
                <a:solidFill>
                  <a:schemeClr val="dk1"/>
                </a:solidFill>
                <a:effectLst/>
                <a:latin typeface="Arial"/>
                <a:ea typeface="Arial"/>
                <a:cs typeface="Arial"/>
                <a:sym typeface="Arial"/>
              </a:rPr>
              <a:t>.</a:t>
            </a:r>
            <a:endParaRPr sz="1000" dirty="0">
              <a:solidFill>
                <a:schemeClr val="dk1"/>
              </a:solidFill>
            </a:endParaRPr>
          </a:p>
        </p:txBody>
      </p:sp>
      <p:sp>
        <p:nvSpPr>
          <p:cNvPr id="816" name="Google Shape;816;p42:notes">
            <a:extLst>
              <a:ext uri="{FF2B5EF4-FFF2-40B4-BE49-F238E27FC236}">
                <a16:creationId xmlns:a16="http://schemas.microsoft.com/office/drawing/2014/main" id="{4018DD1B-7654-DAC3-DE2B-36B5EEB9F3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4748490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D859C8EF-5584-EAF1-056C-532E4F0A2AA4}"/>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67F895F3-D242-52FE-B2BC-99E9D93FB59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facilitateur :</a:t>
            </a:r>
          </a:p>
          <a:p>
            <a:pPr marL="0" lvl="0" indent="0" algn="l" rtl="0">
              <a:lnSpc>
                <a:spcPct val="100000"/>
              </a:lnSpc>
              <a:spcBef>
                <a:spcPts val="0"/>
              </a:spcBef>
              <a:spcAft>
                <a:spcPts val="0"/>
              </a:spcAft>
              <a:buClr>
                <a:schemeClr val="dk1"/>
              </a:buClr>
              <a:buSzPts val="1800"/>
              <a:buFont typeface="Arial"/>
              <a:buNone/>
            </a:pPr>
            <a:endParaRPr lang="en-US"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fr-FR" sz="1000" dirty="0"/>
              <a:t>Cette diapositive présente un </a:t>
            </a:r>
            <a:r>
              <a:rPr lang="fr-FR" sz="1000" b="1" dirty="0"/>
              <a:t>exercice pratique </a:t>
            </a:r>
            <a:r>
              <a:rPr lang="fr-FR" sz="1000" dirty="0"/>
              <a:t>structuré en trois étapes, visant à extraire des données climatiques pour adapter un projet d'accès à l'eau (WASH) au Sénégal.</a:t>
            </a:r>
          </a:p>
          <a:p>
            <a:pPr marL="0" lvl="0" indent="0" algn="l" rtl="0">
              <a:lnSpc>
                <a:spcPct val="100000"/>
              </a:lnSpc>
              <a:spcBef>
                <a:spcPts val="0"/>
              </a:spcBef>
              <a:spcAft>
                <a:spcPts val="0"/>
              </a:spcAft>
              <a:buClr>
                <a:schemeClr val="dk1"/>
              </a:buClr>
              <a:buSzPts val="1800"/>
              <a:buFont typeface="Arial"/>
              <a:buNone/>
            </a:pPr>
            <a:endParaRPr lang="fr-F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fr-FR" sz="1000" b="0" dirty="0">
                <a:solidFill>
                  <a:schemeClr val="dk1"/>
                </a:solidFill>
              </a:rPr>
              <a:t>Expliquez les différentes étapes et les questions associées.</a:t>
            </a:r>
            <a:endParaRPr lang="en-US" sz="1000" b="0" dirty="0">
              <a:solidFill>
                <a:schemeClr val="dk1"/>
              </a:solidFill>
            </a:endParaRPr>
          </a:p>
        </p:txBody>
      </p:sp>
      <p:sp>
        <p:nvSpPr>
          <p:cNvPr id="716" name="Google Shape;716;p125:notes">
            <a:extLst>
              <a:ext uri="{FF2B5EF4-FFF2-40B4-BE49-F238E27FC236}">
                <a16:creationId xmlns:a16="http://schemas.microsoft.com/office/drawing/2014/main" id="{0021A5D7-8E62-8E7A-4065-CEE73CF7059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8305977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La </a:t>
            </a:r>
            <a:r>
              <a:rPr lang="en-US" sz="1000" b="1" dirty="0" err="1">
                <a:solidFill>
                  <a:schemeClr val="dk1"/>
                </a:solidFill>
              </a:rPr>
              <a:t>troisième</a:t>
            </a:r>
            <a:r>
              <a:rPr lang="en-US" sz="1000" b="1" dirty="0">
                <a:solidFill>
                  <a:schemeClr val="dk1"/>
                </a:solidFill>
              </a:rPr>
              <a:t> étape </a:t>
            </a:r>
            <a:r>
              <a:rPr lang="en-US" sz="1000" dirty="0" err="1">
                <a:solidFill>
                  <a:schemeClr val="dk1"/>
                </a:solidFill>
              </a:rPr>
              <a:t>d'une</a:t>
            </a:r>
            <a:r>
              <a:rPr lang="en-US" sz="1000" dirty="0">
                <a:solidFill>
                  <a:schemeClr val="dk1"/>
                </a:solidFill>
              </a:rPr>
              <a:t> ERC </a:t>
            </a:r>
            <a:r>
              <a:rPr lang="en-US" sz="1000" dirty="0" err="1">
                <a:solidFill>
                  <a:schemeClr val="dk1"/>
                </a:solidFill>
              </a:rPr>
              <a:t>consiste</a:t>
            </a:r>
            <a:r>
              <a:rPr lang="en-US" sz="1000" dirty="0">
                <a:solidFill>
                  <a:schemeClr val="dk1"/>
                </a:solidFill>
              </a:rPr>
              <a:t> à </a:t>
            </a:r>
            <a:r>
              <a:rPr lang="en-US" sz="1000" b="1" dirty="0" err="1">
                <a:solidFill>
                  <a:schemeClr val="dk1"/>
                </a:solidFill>
              </a:rPr>
              <a:t>évaluer</a:t>
            </a:r>
            <a:r>
              <a:rPr lang="en-US" sz="1000" b="1" dirty="0">
                <a:solidFill>
                  <a:schemeClr val="dk1"/>
                </a:solidFill>
              </a:rPr>
              <a:t> les impacts des </a:t>
            </a:r>
            <a:r>
              <a:rPr lang="en-US" sz="1000" b="1" dirty="0" err="1">
                <a:solidFill>
                  <a:schemeClr val="dk1"/>
                </a:solidFill>
              </a:rPr>
              <a:t>aléas</a:t>
            </a:r>
            <a:r>
              <a:rPr lang="en-US" sz="1000" b="1" dirty="0">
                <a:solidFill>
                  <a:schemeClr val="dk1"/>
                </a:solidFill>
              </a:rPr>
              <a:t> </a:t>
            </a:r>
            <a:r>
              <a:rPr lang="en-US" sz="1000" b="1" dirty="0" err="1">
                <a:solidFill>
                  <a:schemeClr val="dk1"/>
                </a:solidFill>
              </a:rPr>
              <a:t>climatiques</a:t>
            </a:r>
            <a:r>
              <a:rPr lang="en-US" sz="1000" b="1" dirty="0">
                <a:solidFill>
                  <a:schemeClr val="dk1"/>
                </a:solidFill>
              </a:rPr>
              <a:t> </a:t>
            </a:r>
            <a:r>
              <a:rPr lang="en-US" sz="1000" dirty="0">
                <a:solidFill>
                  <a:schemeClr val="dk1"/>
                </a:solidFill>
              </a:rPr>
              <a:t>sur les </a:t>
            </a:r>
            <a:r>
              <a:rPr lang="en-US" sz="1000" dirty="0" err="1">
                <a:solidFill>
                  <a:schemeClr val="dk1"/>
                </a:solidFill>
              </a:rPr>
              <a:t>personnes</a:t>
            </a:r>
            <a:r>
              <a:rPr lang="en-US" sz="1000" dirty="0">
                <a:solidFill>
                  <a:schemeClr val="dk1"/>
                </a:solidFill>
              </a:rPr>
              <a:t>, </a:t>
            </a:r>
            <a:r>
              <a:rPr lang="en-US" sz="1000" dirty="0" err="1">
                <a:solidFill>
                  <a:schemeClr val="dk1"/>
                </a:solidFill>
              </a:rPr>
              <a:t>l'environnement</a:t>
            </a:r>
            <a:r>
              <a:rPr lang="en-US" sz="1000" dirty="0">
                <a:solidFill>
                  <a:schemeClr val="dk1"/>
                </a:solidFill>
              </a:rPr>
              <a:t>, </a:t>
            </a:r>
            <a:r>
              <a:rPr lang="en-US" sz="1000" dirty="0" err="1">
                <a:solidFill>
                  <a:schemeClr val="dk1"/>
                </a:solidFill>
              </a:rPr>
              <a:t>l'économie</a:t>
            </a:r>
            <a:r>
              <a:rPr lang="en-US" sz="1000" dirty="0">
                <a:solidFill>
                  <a:schemeClr val="dk1"/>
                </a:solidFill>
              </a:rPr>
              <a:t>, les infrastructures et les services </a:t>
            </a:r>
            <a:r>
              <a:rPr lang="en-US" sz="1000" dirty="0" err="1">
                <a:solidFill>
                  <a:schemeClr val="dk1"/>
                </a:solidFill>
              </a:rPr>
              <a:t>urbains</a:t>
            </a:r>
            <a:r>
              <a:rPr lang="en-US" sz="1000" dirty="0">
                <a:solidFill>
                  <a:schemeClr val="dk1"/>
                </a:solidFill>
              </a:rPr>
              <a:t>, etc.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r>
              <a:rPr lang="en-GB" sz="1000" dirty="0"/>
              <a:t>Une </a:t>
            </a:r>
            <a:r>
              <a:rPr lang="en-GB" sz="1000" dirty="0" err="1"/>
              <a:t>évaluation</a:t>
            </a:r>
            <a:r>
              <a:rPr lang="en-GB" sz="1000" dirty="0"/>
              <a:t> des </a:t>
            </a:r>
            <a:r>
              <a:rPr lang="en-GB" sz="1000" dirty="0" err="1"/>
              <a:t>risques</a:t>
            </a:r>
            <a:r>
              <a:rPr lang="en-GB" sz="1000" dirty="0"/>
              <a:t> </a:t>
            </a:r>
            <a:r>
              <a:rPr lang="en-GB" sz="1000" dirty="0" err="1"/>
              <a:t>climatiques</a:t>
            </a:r>
            <a:r>
              <a:rPr lang="en-GB" sz="1000" dirty="0"/>
              <a:t> (ERC) doit examiner comment les </a:t>
            </a:r>
            <a:r>
              <a:rPr lang="en-GB" sz="1000" dirty="0" err="1"/>
              <a:t>aléas</a:t>
            </a:r>
            <a:r>
              <a:rPr lang="en-GB" sz="1000" dirty="0"/>
              <a:t> </a:t>
            </a:r>
            <a:r>
              <a:rPr lang="en-GB" sz="1000" dirty="0" err="1"/>
              <a:t>climatiques</a:t>
            </a:r>
            <a:r>
              <a:rPr lang="en-GB" sz="1000" dirty="0"/>
              <a:t> </a:t>
            </a:r>
            <a:r>
              <a:rPr lang="en-GB" sz="1000" dirty="0" err="1"/>
              <a:t>affectent</a:t>
            </a:r>
            <a:r>
              <a:rPr lang="en-GB" sz="1000" dirty="0"/>
              <a:t> le </a:t>
            </a:r>
            <a:r>
              <a:rPr lang="en-GB" sz="1000" dirty="0" err="1"/>
              <a:t>système</a:t>
            </a:r>
            <a:r>
              <a:rPr lang="en-GB" sz="1000" dirty="0"/>
              <a:t> </a:t>
            </a:r>
            <a:r>
              <a:rPr lang="en-GB" sz="1000" dirty="0" err="1"/>
              <a:t>d'approvisionnement</a:t>
            </a:r>
            <a:r>
              <a:rPr lang="en-GB" sz="1000" dirty="0"/>
              <a:t> </a:t>
            </a:r>
            <a:r>
              <a:rPr lang="en-GB" sz="1000" dirty="0" err="1"/>
              <a:t>en</a:t>
            </a:r>
            <a:r>
              <a:rPr lang="en-GB" sz="1000" dirty="0"/>
              <a:t> eau et la zone </a:t>
            </a:r>
            <a:r>
              <a:rPr lang="en-GB" sz="1000" dirty="0" err="1"/>
              <a:t>qu'il</a:t>
            </a:r>
            <a:r>
              <a:rPr lang="en-GB" sz="1000" dirty="0"/>
              <a:t> dessert. </a:t>
            </a:r>
            <a:r>
              <a:rPr lang="en-GB" sz="1000" dirty="0" err="1"/>
              <a:t>L'ampleur</a:t>
            </a:r>
            <a:r>
              <a:rPr lang="en-GB" sz="1000" dirty="0"/>
              <a:t> et la nature de </a:t>
            </a:r>
            <a:r>
              <a:rPr lang="en-GB" sz="1000" dirty="0" err="1"/>
              <a:t>ces</a:t>
            </a:r>
            <a:r>
              <a:rPr lang="en-GB" sz="1000" dirty="0"/>
              <a:t> impacts </a:t>
            </a:r>
            <a:r>
              <a:rPr lang="en-GB" sz="1000" dirty="0" err="1"/>
              <a:t>sont</a:t>
            </a:r>
            <a:r>
              <a:rPr lang="en-GB" sz="1000" dirty="0"/>
              <a:t> </a:t>
            </a:r>
            <a:r>
              <a:rPr lang="en-GB" sz="1000" dirty="0" err="1"/>
              <a:t>déterminées</a:t>
            </a:r>
            <a:r>
              <a:rPr lang="en-GB" sz="1000" dirty="0"/>
              <a:t> par le </a:t>
            </a:r>
            <a:r>
              <a:rPr lang="en-GB" sz="1000" b="1" dirty="0" err="1"/>
              <a:t>contexte</a:t>
            </a:r>
            <a:r>
              <a:rPr lang="en-GB" sz="1000" b="1" dirty="0"/>
              <a:t> socio-</a:t>
            </a:r>
            <a:r>
              <a:rPr lang="en-GB" sz="1000" b="1" dirty="0" err="1"/>
              <a:t>économique</a:t>
            </a:r>
            <a:r>
              <a:rPr lang="en-GB" sz="1000" b="1" dirty="0"/>
              <a:t>, </a:t>
            </a:r>
            <a:r>
              <a:rPr lang="en-GB" sz="1000" b="1" dirty="0" err="1"/>
              <a:t>démographique</a:t>
            </a:r>
            <a:r>
              <a:rPr lang="en-GB" sz="1000" b="1" dirty="0"/>
              <a:t> et </a:t>
            </a:r>
            <a:r>
              <a:rPr lang="en-GB" sz="1000" b="1" dirty="0" err="1"/>
              <a:t>environnemental</a:t>
            </a:r>
            <a:r>
              <a:rPr lang="en-GB" sz="1000" b="1" dirty="0"/>
              <a:t> </a:t>
            </a:r>
            <a:r>
              <a:rPr lang="en-GB" sz="1000" dirty="0"/>
              <a:t>local.</a:t>
            </a:r>
          </a:p>
          <a:p>
            <a:r>
              <a:rPr lang="en-GB" sz="1000" b="1" dirty="0"/>
              <a:t>Le </a:t>
            </a:r>
            <a:r>
              <a:rPr lang="en-GB" sz="1000" b="1" dirty="0" err="1"/>
              <a:t>contexte</a:t>
            </a:r>
            <a:r>
              <a:rPr lang="en-GB" sz="1000" b="1" dirty="0"/>
              <a:t> socio-</a:t>
            </a:r>
            <a:r>
              <a:rPr lang="en-GB" sz="1000" b="1" dirty="0" err="1"/>
              <a:t>économique</a:t>
            </a:r>
            <a:r>
              <a:rPr lang="en-GB" sz="1000" b="1" dirty="0"/>
              <a:t> et </a:t>
            </a:r>
            <a:r>
              <a:rPr lang="en-GB" sz="1000" b="1" dirty="0" err="1"/>
              <a:t>démographique</a:t>
            </a:r>
            <a:r>
              <a:rPr lang="en-GB" sz="1000" b="1" dirty="0"/>
              <a:t> </a:t>
            </a:r>
            <a:r>
              <a:rPr lang="en-GB" sz="1000" dirty="0" err="1"/>
              <a:t>implique</a:t>
            </a:r>
            <a:r>
              <a:rPr lang="en-GB" sz="1000" dirty="0"/>
              <a:t> de </a:t>
            </a:r>
            <a:r>
              <a:rPr lang="en-GB" sz="1000" dirty="0" err="1"/>
              <a:t>décrire</a:t>
            </a:r>
            <a:r>
              <a:rPr lang="en-GB" sz="1000" dirty="0"/>
              <a:t> les </a:t>
            </a:r>
            <a:r>
              <a:rPr lang="en-GB" sz="1000" dirty="0" err="1"/>
              <a:t>caractéristiques</a:t>
            </a:r>
            <a:r>
              <a:rPr lang="en-GB" sz="1000" dirty="0"/>
              <a:t> de la population, la </a:t>
            </a:r>
            <a:r>
              <a:rPr lang="en-GB" sz="1000" dirty="0" err="1"/>
              <a:t>demande</a:t>
            </a:r>
            <a:r>
              <a:rPr lang="en-GB" sz="1000" dirty="0"/>
              <a:t> de services et les tendances </a:t>
            </a:r>
            <a:r>
              <a:rPr lang="en-GB" sz="1000" dirty="0" err="1"/>
              <a:t>en</a:t>
            </a:r>
            <a:r>
              <a:rPr lang="en-GB" sz="1000" dirty="0"/>
              <a:t> matière de </a:t>
            </a:r>
            <a:r>
              <a:rPr lang="en-GB" sz="1000" dirty="0" err="1"/>
              <a:t>développement</a:t>
            </a:r>
            <a:r>
              <a:rPr lang="en-GB" sz="1000" dirty="0"/>
              <a:t> social et </a:t>
            </a:r>
            <a:r>
              <a:rPr lang="en-GB" sz="1000" dirty="0" err="1"/>
              <a:t>économique</a:t>
            </a:r>
            <a:r>
              <a:rPr lang="en-GB" sz="1000" dirty="0"/>
              <a:t>, </a:t>
            </a:r>
            <a:r>
              <a:rPr lang="en-GB" sz="1000" dirty="0" err="1"/>
              <a:t>ainsi</a:t>
            </a:r>
            <a:r>
              <a:rPr lang="en-GB" sz="1000" dirty="0"/>
              <a:t> que les projections qui </a:t>
            </a:r>
            <a:r>
              <a:rPr lang="en-GB" sz="1000" dirty="0" err="1"/>
              <a:t>influencent</a:t>
            </a:r>
            <a:r>
              <a:rPr lang="en-GB" sz="1000" dirty="0"/>
              <a:t> les </a:t>
            </a:r>
            <a:r>
              <a:rPr lang="en-GB" sz="1000" dirty="0" err="1"/>
              <a:t>besoins</a:t>
            </a:r>
            <a:r>
              <a:rPr lang="en-GB" sz="1000" dirty="0"/>
              <a:t> </a:t>
            </a:r>
            <a:r>
              <a:rPr lang="en-GB" sz="1000" dirty="0" err="1"/>
              <a:t>futurs</a:t>
            </a:r>
            <a:r>
              <a:rPr lang="en-GB" sz="1000" dirty="0"/>
              <a:t> </a:t>
            </a:r>
            <a:r>
              <a:rPr lang="en-GB" sz="1000" dirty="0" err="1"/>
              <a:t>en</a:t>
            </a:r>
            <a:r>
              <a:rPr lang="en-GB" sz="1000" dirty="0"/>
              <a:t> matière de services. Le </a:t>
            </a:r>
            <a:r>
              <a:rPr lang="en-GB" sz="1000" b="1" dirty="0" err="1"/>
              <a:t>contexte</a:t>
            </a:r>
            <a:r>
              <a:rPr lang="en-GB" sz="1000" b="1" dirty="0"/>
              <a:t> </a:t>
            </a:r>
            <a:r>
              <a:rPr lang="en-GB" sz="1000" b="1" dirty="0" err="1"/>
              <a:t>environnemental</a:t>
            </a:r>
            <a:r>
              <a:rPr lang="en-GB" sz="1000" b="1" dirty="0"/>
              <a:t> </a:t>
            </a:r>
            <a:r>
              <a:rPr lang="en-GB" sz="1000" dirty="0"/>
              <a:t>doit </a:t>
            </a:r>
            <a:r>
              <a:rPr lang="en-GB" sz="1000" dirty="0" err="1"/>
              <a:t>tenir</a:t>
            </a:r>
            <a:r>
              <a:rPr lang="en-GB" sz="1000" dirty="0"/>
              <a:t> </a:t>
            </a:r>
            <a:r>
              <a:rPr lang="en-GB" sz="1000" dirty="0" err="1"/>
              <a:t>compte</a:t>
            </a:r>
            <a:r>
              <a:rPr lang="en-GB" sz="1000" dirty="0"/>
              <a:t> du cadre </a:t>
            </a:r>
            <a:r>
              <a:rPr lang="en-GB" sz="1000" dirty="0" err="1"/>
              <a:t>administratif</a:t>
            </a:r>
            <a:r>
              <a:rPr lang="en-GB" sz="1000" dirty="0"/>
              <a:t> et physique </a:t>
            </a:r>
            <a:r>
              <a:rPr lang="en-GB" sz="1000" dirty="0" err="1"/>
              <a:t>en</a:t>
            </a:r>
            <a:r>
              <a:rPr lang="en-GB" sz="1000" dirty="0"/>
              <a:t> relation avec le </a:t>
            </a:r>
            <a:r>
              <a:rPr lang="en-GB" sz="1000" dirty="0" err="1"/>
              <a:t>changement</a:t>
            </a:r>
            <a:r>
              <a:rPr lang="en-GB" sz="1000" dirty="0"/>
              <a:t> </a:t>
            </a:r>
            <a:r>
              <a:rPr lang="en-GB" sz="1000" dirty="0" err="1"/>
              <a:t>climatique</a:t>
            </a:r>
            <a:r>
              <a:rPr lang="en-GB" sz="1000" dirty="0"/>
              <a:t>, par </a:t>
            </a:r>
            <a:r>
              <a:rPr lang="en-GB" sz="1000" dirty="0" err="1"/>
              <a:t>exemple</a:t>
            </a:r>
            <a:r>
              <a:rPr lang="en-GB" sz="1000" dirty="0"/>
              <a:t> </a:t>
            </a:r>
            <a:r>
              <a:rPr lang="en-GB" sz="1000" dirty="0" err="1"/>
              <a:t>si</a:t>
            </a:r>
            <a:r>
              <a:rPr lang="en-GB" sz="1000" dirty="0"/>
              <a:t> les services </a:t>
            </a:r>
            <a:r>
              <a:rPr lang="en-GB" sz="1000" dirty="0" err="1"/>
              <a:t>sont</a:t>
            </a:r>
            <a:r>
              <a:rPr lang="en-GB" sz="1000" dirty="0"/>
              <a:t> </a:t>
            </a:r>
            <a:r>
              <a:rPr lang="en-GB" sz="1000" dirty="0" err="1"/>
              <a:t>situés</a:t>
            </a:r>
            <a:r>
              <a:rPr lang="en-GB" sz="1000" dirty="0"/>
              <a:t> dans des zones </a:t>
            </a:r>
            <a:r>
              <a:rPr lang="en-GB" sz="1000" dirty="0" err="1"/>
              <a:t>côtières</a:t>
            </a:r>
            <a:r>
              <a:rPr lang="en-GB" sz="1000" dirty="0"/>
              <a:t> </a:t>
            </a:r>
            <a:r>
              <a:rPr lang="en-GB" sz="1000" dirty="0" err="1"/>
              <a:t>ou</a:t>
            </a:r>
            <a:r>
              <a:rPr lang="en-GB" sz="1000" dirty="0"/>
              <a:t> </a:t>
            </a:r>
            <a:r>
              <a:rPr lang="en-GB" sz="1000" dirty="0" err="1"/>
              <a:t>intérieures</a:t>
            </a:r>
            <a:r>
              <a:rPr lang="en-GB" sz="1000" dirty="0"/>
              <a:t>, des </a:t>
            </a:r>
            <a:r>
              <a:rPr lang="en-GB" sz="1000" dirty="0" err="1"/>
              <a:t>plaines</a:t>
            </a:r>
            <a:r>
              <a:rPr lang="en-GB" sz="1000" dirty="0"/>
              <a:t> </a:t>
            </a:r>
            <a:r>
              <a:rPr lang="en-GB" sz="1000" dirty="0" err="1"/>
              <a:t>inondables</a:t>
            </a:r>
            <a:r>
              <a:rPr lang="en-GB" sz="1000" dirty="0"/>
              <a:t> </a:t>
            </a:r>
            <a:r>
              <a:rPr lang="en-GB" sz="1000" dirty="0" err="1"/>
              <a:t>ou</a:t>
            </a:r>
            <a:r>
              <a:rPr lang="en-GB" sz="1000" dirty="0"/>
              <a:t> des </a:t>
            </a:r>
            <a:r>
              <a:rPr lang="en-GB" sz="1000" dirty="0" err="1"/>
              <a:t>hautes</a:t>
            </a:r>
            <a:r>
              <a:rPr lang="en-GB" sz="1000" dirty="0"/>
              <a:t> </a:t>
            </a:r>
            <a:r>
              <a:rPr lang="en-GB" sz="1000" dirty="0" err="1"/>
              <a:t>terres</a:t>
            </a:r>
            <a:r>
              <a:rPr lang="en-GB" sz="1000" dirty="0"/>
              <a:t>, et comment des </a:t>
            </a:r>
            <a:r>
              <a:rPr lang="en-GB" sz="1000" dirty="0" err="1"/>
              <a:t>facteurs</a:t>
            </a:r>
            <a:r>
              <a:rPr lang="en-GB" sz="1000" dirty="0"/>
              <a:t> </a:t>
            </a:r>
            <a:r>
              <a:rPr lang="en-GB" sz="1000" dirty="0" err="1"/>
              <a:t>tels</a:t>
            </a:r>
            <a:r>
              <a:rPr lang="en-GB" sz="1000" dirty="0"/>
              <a:t> que la </a:t>
            </a:r>
            <a:r>
              <a:rPr lang="en-GB" sz="1000" dirty="0" err="1"/>
              <a:t>topographie</a:t>
            </a:r>
            <a:r>
              <a:rPr lang="en-GB" sz="1000" dirty="0"/>
              <a:t> et </a:t>
            </a:r>
            <a:r>
              <a:rPr lang="en-GB" sz="1000" dirty="0" err="1"/>
              <a:t>l'altitude</a:t>
            </a:r>
            <a:r>
              <a:rPr lang="en-GB" sz="1000" dirty="0"/>
              <a:t> </a:t>
            </a:r>
            <a:r>
              <a:rPr lang="en-GB" sz="1000" dirty="0" err="1"/>
              <a:t>influencent</a:t>
            </a:r>
            <a:r>
              <a:rPr lang="en-GB" sz="1000" dirty="0"/>
              <a:t> </a:t>
            </a:r>
            <a:r>
              <a:rPr lang="en-GB" sz="1000" dirty="0" err="1"/>
              <a:t>l'exposition</a:t>
            </a:r>
            <a:r>
              <a:rPr lang="en-GB" sz="1000" dirty="0"/>
              <a:t> aux </a:t>
            </a:r>
            <a:r>
              <a:rPr lang="en-GB" sz="1000" dirty="0" err="1"/>
              <a:t>risques</a:t>
            </a:r>
            <a:r>
              <a:rPr lang="en-GB" sz="1000" dirty="0"/>
              <a:t>.</a:t>
            </a:r>
          </a:p>
          <a:p>
            <a:r>
              <a:rPr lang="en-GB" sz="1000" dirty="0"/>
              <a:t>Afin de </a:t>
            </a:r>
            <a:r>
              <a:rPr lang="en-GB" sz="1000" dirty="0" err="1"/>
              <a:t>garantir</a:t>
            </a:r>
            <a:r>
              <a:rPr lang="en-GB" sz="1000" dirty="0"/>
              <a:t> </a:t>
            </a:r>
            <a:r>
              <a:rPr lang="en-GB" sz="1000" dirty="0" err="1"/>
              <a:t>l'équité</a:t>
            </a:r>
            <a:r>
              <a:rPr lang="en-GB" sz="1000" dirty="0"/>
              <a:t> et </a:t>
            </a:r>
            <a:r>
              <a:rPr lang="en-GB" sz="1000" dirty="0" err="1"/>
              <a:t>l'inclusion</a:t>
            </a:r>
            <a:r>
              <a:rPr lang="en-GB" sz="1000" dirty="0"/>
              <a:t>, les données </a:t>
            </a:r>
            <a:r>
              <a:rPr lang="en-GB" sz="1000" dirty="0" err="1"/>
              <a:t>doivent</a:t>
            </a:r>
            <a:r>
              <a:rPr lang="en-GB" sz="1000" dirty="0"/>
              <a:t> </a:t>
            </a:r>
            <a:r>
              <a:rPr lang="en-GB" sz="1000" dirty="0" err="1"/>
              <a:t>être</a:t>
            </a:r>
            <a:r>
              <a:rPr lang="en-GB" sz="1000" dirty="0"/>
              <a:t> </a:t>
            </a:r>
            <a:r>
              <a:rPr lang="en-GB" sz="1000" b="1" dirty="0" err="1"/>
              <a:t>ventilées</a:t>
            </a:r>
            <a:r>
              <a:rPr lang="en-GB" sz="1000" b="1" dirty="0"/>
              <a:t> par </a:t>
            </a:r>
            <a:r>
              <a:rPr lang="en-GB" sz="1000" b="1" dirty="0" err="1"/>
              <a:t>sexe</a:t>
            </a:r>
            <a:r>
              <a:rPr lang="en-GB" sz="1000" b="1" dirty="0"/>
              <a:t> et par </a:t>
            </a:r>
            <a:r>
              <a:rPr lang="en-GB" sz="1000" b="1" dirty="0" err="1"/>
              <a:t>autres</a:t>
            </a:r>
            <a:r>
              <a:rPr lang="en-GB" sz="1000" b="1" dirty="0"/>
              <a:t> </a:t>
            </a:r>
            <a:r>
              <a:rPr lang="en-GB" sz="1000" b="1" dirty="0" err="1"/>
              <a:t>groupes</a:t>
            </a:r>
            <a:r>
              <a:rPr lang="en-GB" sz="1000" b="1" dirty="0"/>
              <a:t> </a:t>
            </a:r>
            <a:r>
              <a:rPr lang="en-GB" sz="1000" b="1" dirty="0" err="1"/>
              <a:t>vulnérables</a:t>
            </a:r>
            <a:r>
              <a:rPr lang="en-GB" sz="1000" b="1" dirty="0"/>
              <a:t> </a:t>
            </a:r>
            <a:r>
              <a:rPr lang="en-GB" sz="1000" dirty="0"/>
              <a:t>dans la </a:t>
            </a:r>
            <a:r>
              <a:rPr lang="en-GB" sz="1000" dirty="0" err="1"/>
              <a:t>mesure</a:t>
            </a:r>
            <a:r>
              <a:rPr lang="en-GB" sz="1000" dirty="0"/>
              <a:t> du possible. Cela </a:t>
            </a:r>
            <a:r>
              <a:rPr lang="en-GB" sz="1000" dirty="0" err="1"/>
              <a:t>permet</a:t>
            </a:r>
            <a:r>
              <a:rPr lang="en-GB" sz="1000" dirty="0"/>
              <a:t> de </a:t>
            </a:r>
            <a:r>
              <a:rPr lang="en-GB" sz="1000" dirty="0" err="1"/>
              <a:t>mieux</a:t>
            </a:r>
            <a:r>
              <a:rPr lang="en-GB" sz="1000" dirty="0"/>
              <a:t> </a:t>
            </a:r>
            <a:r>
              <a:rPr lang="en-GB" sz="1000" dirty="0" err="1"/>
              <a:t>comprendre</a:t>
            </a:r>
            <a:r>
              <a:rPr lang="en-GB" sz="1000" dirty="0"/>
              <a:t> les impacts </a:t>
            </a:r>
            <a:r>
              <a:rPr lang="en-GB" sz="1000" dirty="0" err="1"/>
              <a:t>différenciés</a:t>
            </a:r>
            <a:r>
              <a:rPr lang="en-GB" sz="1000" dirty="0"/>
              <a:t> et aide à </a:t>
            </a:r>
            <a:r>
              <a:rPr lang="en-GB" sz="1000" dirty="0" err="1"/>
              <a:t>concevoir</a:t>
            </a:r>
            <a:r>
              <a:rPr lang="en-GB" sz="1000" dirty="0"/>
              <a:t> des </a:t>
            </a:r>
            <a:r>
              <a:rPr lang="en-GB" sz="1000" dirty="0" err="1"/>
              <a:t>réponses</a:t>
            </a:r>
            <a:r>
              <a:rPr lang="en-GB" sz="1000" dirty="0"/>
              <a:t> qui </a:t>
            </a:r>
            <a:r>
              <a:rPr lang="en-GB" sz="1000" dirty="0" err="1"/>
              <a:t>renforcent</a:t>
            </a:r>
            <a:r>
              <a:rPr lang="en-GB" sz="1000" dirty="0"/>
              <a:t> la </a:t>
            </a:r>
            <a:r>
              <a:rPr lang="en-GB" sz="1000" dirty="0" err="1"/>
              <a:t>résilience</a:t>
            </a:r>
            <a:r>
              <a:rPr lang="en-GB" sz="1000" dirty="0"/>
              <a:t> de </a:t>
            </a:r>
            <a:r>
              <a:rPr lang="en-GB" sz="1000" dirty="0" err="1"/>
              <a:t>l'ensemble</a:t>
            </a:r>
            <a:r>
              <a:rPr lang="en-GB" sz="1000" dirty="0"/>
              <a:t> du </a:t>
            </a:r>
            <a:r>
              <a:rPr lang="en-GB" sz="1000" dirty="0" err="1"/>
              <a:t>système</a:t>
            </a:r>
            <a:r>
              <a:rPr lang="en-GB" sz="1000" dirty="0"/>
              <a:t> de services.</a:t>
            </a:r>
          </a:p>
          <a:p>
            <a:pPr marL="0" lvl="0" indent="0" algn="l" rtl="0">
              <a:lnSpc>
                <a:spcPct val="100000"/>
              </a:lnSpc>
              <a:spcBef>
                <a:spcPts val="0"/>
              </a:spcBef>
              <a:spcAft>
                <a:spcPts val="0"/>
              </a:spcAft>
              <a:buClr>
                <a:schemeClr val="dk1"/>
              </a:buClr>
              <a:buSzPts val="1800"/>
              <a:buFont typeface="Roboto"/>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Sources :</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Bahadur et Tanner (2021). Resilience Reset: Creating Resilient Cities in the Global South. Routledge.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C40 Cities (2018). Climate Change Risk Assessment Guidance</a:t>
            </a:r>
            <a:endParaRPr sz="1000" dirty="0">
              <a:solidFill>
                <a:schemeClr val="dk1"/>
              </a:solidFill>
            </a:endParaRPr>
          </a:p>
        </p:txBody>
      </p:sp>
      <p:sp>
        <p:nvSpPr>
          <p:cNvPr id="830" name="Google Shape;830;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Google Shape;846;p1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dirty="0" err="1">
                <a:solidFill>
                  <a:schemeClr val="dk1"/>
                </a:solidFill>
              </a:rPr>
              <a:t>L'étape</a:t>
            </a:r>
            <a:r>
              <a:rPr lang="en-US" sz="1000" b="1" dirty="0">
                <a:solidFill>
                  <a:schemeClr val="dk1"/>
                </a:solidFill>
              </a:rPr>
              <a:t> 3 </a:t>
            </a:r>
            <a:r>
              <a:rPr lang="en-US" sz="1000" dirty="0" err="1">
                <a:solidFill>
                  <a:schemeClr val="dk1"/>
                </a:solidFill>
              </a:rPr>
              <a:t>d'une</a:t>
            </a:r>
            <a:r>
              <a:rPr lang="en-US" sz="1000" dirty="0">
                <a:solidFill>
                  <a:schemeClr val="dk1"/>
                </a:solidFill>
              </a:rPr>
              <a:t> ERC </a:t>
            </a:r>
            <a:r>
              <a:rPr lang="en-US" sz="1000" dirty="0" err="1">
                <a:solidFill>
                  <a:schemeClr val="dk1"/>
                </a:solidFill>
              </a:rPr>
              <a:t>consiste</a:t>
            </a:r>
            <a:r>
              <a:rPr lang="en-US" sz="1000" dirty="0">
                <a:solidFill>
                  <a:schemeClr val="dk1"/>
                </a:solidFill>
              </a:rPr>
              <a:t> à </a:t>
            </a:r>
            <a:r>
              <a:rPr lang="en-US" sz="1000" b="1" dirty="0" err="1">
                <a:solidFill>
                  <a:schemeClr val="dk1"/>
                </a:solidFill>
              </a:rPr>
              <a:t>évaluer</a:t>
            </a:r>
            <a:r>
              <a:rPr lang="en-US" sz="1000" b="1" dirty="0">
                <a:solidFill>
                  <a:schemeClr val="dk1"/>
                </a:solidFill>
              </a:rPr>
              <a:t> les impacts des </a:t>
            </a:r>
            <a:r>
              <a:rPr lang="en-US" sz="1000" b="1" dirty="0" err="1">
                <a:solidFill>
                  <a:schemeClr val="dk1"/>
                </a:solidFill>
              </a:rPr>
              <a:t>aléas</a:t>
            </a:r>
            <a:r>
              <a:rPr lang="en-US" sz="1000" b="1" dirty="0">
                <a:solidFill>
                  <a:schemeClr val="dk1"/>
                </a:solidFill>
              </a:rPr>
              <a:t> </a:t>
            </a:r>
            <a:r>
              <a:rPr lang="en-US" sz="1000" b="1" dirty="0" err="1">
                <a:solidFill>
                  <a:schemeClr val="dk1"/>
                </a:solidFill>
              </a:rPr>
              <a:t>climatiques</a:t>
            </a:r>
            <a:r>
              <a:rPr lang="en-US" sz="1000" b="1" dirty="0">
                <a:solidFill>
                  <a:schemeClr val="dk1"/>
                </a:solidFill>
              </a:rPr>
              <a:t> </a:t>
            </a:r>
            <a:r>
              <a:rPr lang="en-US" sz="1000" dirty="0">
                <a:solidFill>
                  <a:schemeClr val="dk1"/>
                </a:solidFill>
              </a:rPr>
              <a:t>sur les </a:t>
            </a:r>
            <a:r>
              <a:rPr lang="en-US" sz="1000" dirty="0" err="1">
                <a:solidFill>
                  <a:schemeClr val="dk1"/>
                </a:solidFill>
              </a:rPr>
              <a:t>personnes</a:t>
            </a:r>
            <a:r>
              <a:rPr lang="en-US" sz="1000" dirty="0">
                <a:solidFill>
                  <a:schemeClr val="dk1"/>
                </a:solidFill>
              </a:rPr>
              <a:t>, </a:t>
            </a:r>
            <a:r>
              <a:rPr lang="en-US" sz="1000" dirty="0" err="1">
                <a:solidFill>
                  <a:schemeClr val="dk1"/>
                </a:solidFill>
              </a:rPr>
              <a:t>l'environnement</a:t>
            </a:r>
            <a:r>
              <a:rPr lang="en-US" sz="1000" dirty="0">
                <a:solidFill>
                  <a:schemeClr val="dk1"/>
                </a:solidFill>
              </a:rPr>
              <a:t>, </a:t>
            </a:r>
            <a:r>
              <a:rPr lang="en-US" sz="1000" dirty="0" err="1">
                <a:solidFill>
                  <a:schemeClr val="dk1"/>
                </a:solidFill>
              </a:rPr>
              <a:t>l'économie</a:t>
            </a:r>
            <a:r>
              <a:rPr lang="en-US" sz="1000" dirty="0">
                <a:solidFill>
                  <a:schemeClr val="dk1"/>
                </a:solidFill>
              </a:rPr>
              <a:t>, les infrastructures et les services </a:t>
            </a:r>
            <a:r>
              <a:rPr lang="en-US" sz="1000" dirty="0" err="1">
                <a:solidFill>
                  <a:schemeClr val="dk1"/>
                </a:solidFill>
              </a:rPr>
              <a:t>urbains</a:t>
            </a:r>
            <a:r>
              <a:rPr lang="en-US" sz="1000" dirty="0">
                <a:solidFill>
                  <a:schemeClr val="dk1"/>
                </a:solidFill>
              </a:rPr>
              <a:t>, etc.  </a:t>
            </a:r>
            <a:endParaRPr sz="1000" b="1"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err="1">
                <a:solidFill>
                  <a:schemeClr val="dk1"/>
                </a:solidFill>
              </a:rPr>
              <a:t>Veuillez</a:t>
            </a:r>
            <a:r>
              <a:rPr lang="en-US" sz="1000" dirty="0">
                <a:solidFill>
                  <a:schemeClr val="dk1"/>
                </a:solidFill>
              </a:rPr>
              <a:t> rappeler aux participants que le </a:t>
            </a:r>
            <a:r>
              <a:rPr lang="en-US" sz="1000" dirty="0" err="1">
                <a:solidFill>
                  <a:schemeClr val="dk1"/>
                </a:solidFill>
              </a:rPr>
              <a:t>risque</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est</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évaluation</a:t>
            </a:r>
            <a:r>
              <a:rPr lang="en-US" sz="1000" dirty="0">
                <a:solidFill>
                  <a:schemeClr val="dk1"/>
                </a:solidFill>
              </a:rPr>
              <a:t> de </a:t>
            </a:r>
            <a:r>
              <a:rPr lang="en-US" sz="1000" dirty="0" err="1">
                <a:solidFill>
                  <a:schemeClr val="dk1"/>
                </a:solidFill>
              </a:rPr>
              <a:t>l'intersection</a:t>
            </a:r>
            <a:r>
              <a:rPr lang="en-US" sz="1000" dirty="0">
                <a:solidFill>
                  <a:schemeClr val="dk1"/>
                </a:solidFill>
              </a:rPr>
              <a:t> entre les dangers, </a:t>
            </a:r>
            <a:r>
              <a:rPr lang="en-US" sz="1000" dirty="0" err="1">
                <a:solidFill>
                  <a:schemeClr val="dk1"/>
                </a:solidFill>
              </a:rPr>
              <a:t>l'exposition</a:t>
            </a:r>
            <a:r>
              <a:rPr lang="en-US" sz="1000" dirty="0">
                <a:solidFill>
                  <a:schemeClr val="dk1"/>
                </a:solidFill>
              </a:rPr>
              <a:t> et la </a:t>
            </a:r>
            <a:r>
              <a:rPr lang="en-US" sz="1000" dirty="0" err="1">
                <a:solidFill>
                  <a:schemeClr val="dk1"/>
                </a:solidFill>
              </a:rPr>
              <a:t>sensibilité</a:t>
            </a:r>
            <a:r>
              <a:rPr lang="en-US" sz="1000" dirty="0">
                <a:solidFill>
                  <a:schemeClr val="dk1"/>
                </a:solidFill>
              </a:rPr>
              <a:t>. À </a:t>
            </a:r>
            <a:r>
              <a:rPr lang="en-US" sz="1000" dirty="0" err="1">
                <a:solidFill>
                  <a:schemeClr val="dk1"/>
                </a:solidFill>
              </a:rPr>
              <a:t>l'étape</a:t>
            </a:r>
            <a:r>
              <a:rPr lang="en-US" sz="1000" dirty="0">
                <a:solidFill>
                  <a:schemeClr val="dk1"/>
                </a:solidFill>
              </a:rPr>
              <a:t> 3, nous </a:t>
            </a:r>
            <a:r>
              <a:rPr lang="en-US" sz="1000" dirty="0" err="1">
                <a:solidFill>
                  <a:schemeClr val="dk1"/>
                </a:solidFill>
              </a:rPr>
              <a:t>analysons</a:t>
            </a:r>
            <a:r>
              <a:rPr lang="en-US" sz="1000" dirty="0">
                <a:solidFill>
                  <a:schemeClr val="dk1"/>
                </a:solidFill>
              </a:rPr>
              <a:t> </a:t>
            </a:r>
            <a:r>
              <a:rPr lang="en-US" sz="1000" dirty="0" err="1">
                <a:solidFill>
                  <a:schemeClr val="dk1"/>
                </a:solidFill>
              </a:rPr>
              <a:t>l'exposition</a:t>
            </a:r>
            <a:r>
              <a:rPr lang="en-US" sz="1000" dirty="0">
                <a:solidFill>
                  <a:schemeClr val="dk1"/>
                </a:solidFill>
              </a:rPr>
              <a:t> et la </a:t>
            </a:r>
            <a:r>
              <a:rPr lang="en-US" sz="1000" dirty="0" err="1">
                <a:solidFill>
                  <a:schemeClr val="dk1"/>
                </a:solidFill>
              </a:rPr>
              <a:t>vulnérabilité</a:t>
            </a:r>
            <a:r>
              <a:rPr lang="en-US" sz="1000" dirty="0">
                <a:solidFill>
                  <a:schemeClr val="dk1"/>
                </a:solidFill>
              </a:rPr>
              <a:t> de </a:t>
            </a:r>
            <a:r>
              <a:rPr lang="en-US" sz="1000" dirty="0" err="1">
                <a:solidFill>
                  <a:schemeClr val="dk1"/>
                </a:solidFill>
              </a:rPr>
              <a:t>différents</a:t>
            </a:r>
            <a:r>
              <a:rPr lang="en-US" sz="1000" dirty="0">
                <a:solidFill>
                  <a:schemeClr val="dk1"/>
                </a:solidFill>
              </a:rPr>
              <a:t> </a:t>
            </a:r>
            <a:r>
              <a:rPr lang="en-US" sz="1000" dirty="0" err="1">
                <a:solidFill>
                  <a:schemeClr val="dk1"/>
                </a:solidFill>
              </a:rPr>
              <a:t>groupes</a:t>
            </a:r>
            <a:r>
              <a:rPr lang="en-US" sz="1000" dirty="0">
                <a:solidFill>
                  <a:schemeClr val="dk1"/>
                </a:solidFill>
              </a:rPr>
              <a:t> de </a:t>
            </a:r>
            <a:r>
              <a:rPr lang="en-US" sz="1000" dirty="0" err="1">
                <a:solidFill>
                  <a:schemeClr val="dk1"/>
                </a:solidFill>
              </a:rPr>
              <a:t>personnes</a:t>
            </a:r>
            <a:r>
              <a:rPr lang="en-US" sz="1000" dirty="0">
                <a:solidFill>
                  <a:schemeClr val="dk1"/>
                </a:solidFill>
              </a:rPr>
              <a:t> dans </a:t>
            </a:r>
            <a:r>
              <a:rPr lang="en-US" sz="1000" dirty="0" err="1">
                <a:solidFill>
                  <a:schemeClr val="dk1"/>
                </a:solidFill>
              </a:rPr>
              <a:t>une</a:t>
            </a:r>
            <a:r>
              <a:rPr lang="en-US" sz="1000" dirty="0">
                <a:solidFill>
                  <a:schemeClr val="dk1"/>
                </a:solidFill>
              </a:rPr>
              <a:t> </a:t>
            </a:r>
            <a:r>
              <a:rPr lang="en-US" sz="1000" dirty="0" err="1">
                <a:solidFill>
                  <a:schemeClr val="dk1"/>
                </a:solidFill>
              </a:rPr>
              <a:t>région</a:t>
            </a:r>
            <a:r>
              <a:rPr lang="en-US" sz="1000" dirty="0">
                <a:solidFill>
                  <a:schemeClr val="dk1"/>
                </a:solidFill>
              </a:rPr>
              <a:t>, </a:t>
            </a:r>
            <a:r>
              <a:rPr lang="en-US" sz="1000" dirty="0" err="1">
                <a:solidFill>
                  <a:schemeClr val="dk1"/>
                </a:solidFill>
              </a:rPr>
              <a:t>l'environnement</a:t>
            </a:r>
            <a:r>
              <a:rPr lang="en-US" sz="1000" dirty="0">
                <a:solidFill>
                  <a:schemeClr val="dk1"/>
                </a:solidFill>
              </a:rPr>
              <a:t> et les </a:t>
            </a:r>
            <a:r>
              <a:rPr lang="en-US" sz="1000" dirty="0" err="1">
                <a:solidFill>
                  <a:schemeClr val="dk1"/>
                </a:solidFill>
              </a:rPr>
              <a:t>systèmes</a:t>
            </a:r>
            <a:r>
              <a:rPr lang="en-US" sz="1000" dirty="0">
                <a:solidFill>
                  <a:schemeClr val="dk1"/>
                </a:solidFill>
              </a:rPr>
              <a:t> </a:t>
            </a:r>
            <a:r>
              <a:rPr lang="en-US" sz="1000" dirty="0" err="1">
                <a:solidFill>
                  <a:schemeClr val="dk1"/>
                </a:solidFill>
              </a:rPr>
              <a:t>d'infrastructure</a:t>
            </a:r>
            <a:r>
              <a:rPr lang="en-US" sz="1000" dirty="0">
                <a:solidFill>
                  <a:schemeClr val="dk1"/>
                </a:solidFill>
              </a:rPr>
              <a:t>. Cette diapositive </a:t>
            </a:r>
            <a:r>
              <a:rPr lang="en-US" sz="1000" dirty="0" err="1">
                <a:solidFill>
                  <a:schemeClr val="dk1"/>
                </a:solidFill>
              </a:rPr>
              <a:t>décrit</a:t>
            </a:r>
            <a:r>
              <a:rPr lang="en-US" sz="1000" dirty="0">
                <a:solidFill>
                  <a:schemeClr val="dk1"/>
                </a:solidFill>
              </a:rPr>
              <a:t> comment </a:t>
            </a:r>
            <a:r>
              <a:rPr lang="en-US" sz="1000" dirty="0" err="1">
                <a:solidFill>
                  <a:schemeClr val="dk1"/>
                </a:solidFill>
              </a:rPr>
              <a:t>une</a:t>
            </a:r>
            <a:r>
              <a:rPr lang="en-US" sz="1000" dirty="0">
                <a:solidFill>
                  <a:schemeClr val="dk1"/>
                </a:solidFill>
              </a:rPr>
              <a:t> ERC </a:t>
            </a:r>
            <a:r>
              <a:rPr lang="en-US" sz="1000" dirty="0" err="1">
                <a:solidFill>
                  <a:schemeClr val="dk1"/>
                </a:solidFill>
              </a:rPr>
              <a:t>peut</a:t>
            </a:r>
            <a:r>
              <a:rPr lang="en-US" sz="1000" dirty="0">
                <a:solidFill>
                  <a:schemeClr val="dk1"/>
                </a:solidFill>
              </a:rPr>
              <a:t> </a:t>
            </a:r>
            <a:r>
              <a:rPr lang="en-US" sz="1000" dirty="0" err="1">
                <a:solidFill>
                  <a:schemeClr val="dk1"/>
                </a:solidFill>
              </a:rPr>
              <a:t>évaluer</a:t>
            </a:r>
            <a:r>
              <a:rPr lang="en-US" sz="1000" dirty="0">
                <a:solidFill>
                  <a:schemeClr val="dk1"/>
                </a:solidFill>
              </a:rPr>
              <a:t> les impacts </a:t>
            </a:r>
            <a:r>
              <a:rPr lang="en-US" sz="1000" dirty="0" err="1">
                <a:solidFill>
                  <a:schemeClr val="dk1"/>
                </a:solidFill>
              </a:rPr>
              <a:t>climatiques</a:t>
            </a:r>
            <a:r>
              <a:rPr lang="en-US" sz="1000" dirty="0">
                <a:solidFill>
                  <a:schemeClr val="dk1"/>
                </a:solidFill>
              </a:rPr>
              <a:t> </a:t>
            </a:r>
            <a:r>
              <a:rPr lang="en-US" sz="1000" dirty="0" err="1">
                <a:solidFill>
                  <a:schemeClr val="dk1"/>
                </a:solidFill>
              </a:rPr>
              <a:t>liés</a:t>
            </a:r>
            <a:r>
              <a:rPr lang="en-US" sz="1000" dirty="0">
                <a:solidFill>
                  <a:schemeClr val="dk1"/>
                </a:solidFill>
              </a:rPr>
              <a:t> à </a:t>
            </a:r>
            <a:r>
              <a:rPr lang="en-US" sz="1000" dirty="0" err="1">
                <a:solidFill>
                  <a:schemeClr val="dk1"/>
                </a:solidFill>
              </a:rPr>
              <a:t>l'exposition</a:t>
            </a:r>
            <a:r>
              <a:rPr lang="en-US" sz="1000" dirty="0">
                <a:solidFill>
                  <a:schemeClr val="dk1"/>
                </a:solidFill>
              </a:rPr>
              <a:t> et à la </a:t>
            </a:r>
            <a:r>
              <a:rPr lang="en-US" sz="1000" dirty="0" err="1">
                <a:solidFill>
                  <a:schemeClr val="dk1"/>
                </a:solidFill>
              </a:rPr>
              <a:t>vulnérabilité</a:t>
            </a:r>
            <a:r>
              <a:rPr lang="en-US" sz="1000" dirty="0">
                <a:solidFill>
                  <a:schemeClr val="dk1"/>
                </a:solidFill>
              </a:rPr>
              <a:t>. </a:t>
            </a:r>
            <a:r>
              <a:rPr lang="en-US" sz="1000" dirty="0" err="1">
                <a:solidFill>
                  <a:schemeClr val="dk1"/>
                </a:solidFill>
              </a:rPr>
              <a:t>Ici</a:t>
            </a:r>
            <a:r>
              <a:rPr lang="en-US" sz="1000" dirty="0">
                <a:solidFill>
                  <a:schemeClr val="dk1"/>
                </a:solidFill>
              </a:rPr>
              <a:t>, la </a:t>
            </a:r>
            <a:r>
              <a:rPr lang="en-US" sz="1000" dirty="0" err="1">
                <a:solidFill>
                  <a:schemeClr val="dk1"/>
                </a:solidFill>
              </a:rPr>
              <a:t>vulnérabilité</a:t>
            </a:r>
            <a:r>
              <a:rPr lang="en-US" sz="1000" dirty="0">
                <a:solidFill>
                  <a:schemeClr val="dk1"/>
                </a:solidFill>
              </a:rPr>
              <a:t> se compose de deux </a:t>
            </a:r>
            <a:r>
              <a:rPr lang="en-US" sz="1000" dirty="0" err="1">
                <a:solidFill>
                  <a:schemeClr val="dk1"/>
                </a:solidFill>
              </a:rPr>
              <a:t>éléments</a:t>
            </a:r>
            <a:r>
              <a:rPr lang="en-US" sz="1000" dirty="0">
                <a:solidFill>
                  <a:schemeClr val="dk1"/>
                </a:solidFill>
              </a:rPr>
              <a:t> : la </a:t>
            </a:r>
            <a:r>
              <a:rPr lang="en-US" sz="1000" dirty="0" err="1">
                <a:solidFill>
                  <a:schemeClr val="dk1"/>
                </a:solidFill>
              </a:rPr>
              <a:t>sensibilité</a:t>
            </a:r>
            <a:r>
              <a:rPr lang="en-US" sz="1000" dirty="0">
                <a:solidFill>
                  <a:schemeClr val="dk1"/>
                </a:solidFill>
              </a:rPr>
              <a:t> et la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Cette diapositive </a:t>
            </a:r>
            <a:r>
              <a:rPr lang="en-US" sz="1000" dirty="0" err="1">
                <a:solidFill>
                  <a:schemeClr val="dk1"/>
                </a:solidFill>
              </a:rPr>
              <a:t>explique</a:t>
            </a:r>
            <a:r>
              <a:rPr lang="en-US" sz="1000" dirty="0">
                <a:solidFill>
                  <a:schemeClr val="dk1"/>
                </a:solidFill>
              </a:rPr>
              <a:t> </a:t>
            </a:r>
            <a:r>
              <a:rPr lang="en-US" sz="1000" dirty="0" err="1">
                <a:solidFill>
                  <a:schemeClr val="dk1"/>
                </a:solidFill>
              </a:rPr>
              <a:t>certains</a:t>
            </a:r>
            <a:r>
              <a:rPr lang="en-US" sz="1000" dirty="0">
                <a:solidFill>
                  <a:schemeClr val="dk1"/>
                </a:solidFill>
              </a:rPr>
              <a:t> des </a:t>
            </a:r>
            <a:r>
              <a:rPr lang="en-US" sz="1000" dirty="0" err="1">
                <a:solidFill>
                  <a:schemeClr val="dk1"/>
                </a:solidFill>
              </a:rPr>
              <a:t>indicateurs</a:t>
            </a:r>
            <a:r>
              <a:rPr lang="en-US" sz="1000" dirty="0">
                <a:solidFill>
                  <a:schemeClr val="dk1"/>
                </a:solidFill>
              </a:rPr>
              <a:t> qui </a:t>
            </a:r>
            <a:r>
              <a:rPr lang="en-US" sz="1000" dirty="0" err="1">
                <a:solidFill>
                  <a:schemeClr val="dk1"/>
                </a:solidFill>
              </a:rPr>
              <a:t>peuvent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utilisés</a:t>
            </a:r>
            <a:r>
              <a:rPr lang="en-US" sz="1000" dirty="0">
                <a:solidFill>
                  <a:schemeClr val="dk1"/>
                </a:solidFill>
              </a:rPr>
              <a:t> pour </a:t>
            </a:r>
            <a:r>
              <a:rPr lang="en-US" sz="1000" dirty="0" err="1">
                <a:solidFill>
                  <a:schemeClr val="dk1"/>
                </a:solidFill>
              </a:rPr>
              <a:t>collecter</a:t>
            </a:r>
            <a:r>
              <a:rPr lang="en-US" sz="1000" dirty="0">
                <a:solidFill>
                  <a:schemeClr val="dk1"/>
                </a:solidFill>
              </a:rPr>
              <a:t> des données sur </a:t>
            </a:r>
            <a:r>
              <a:rPr lang="en-US" sz="1000" dirty="0" err="1">
                <a:solidFill>
                  <a:schemeClr val="dk1"/>
                </a:solidFill>
              </a:rPr>
              <a:t>l'exposition</a:t>
            </a:r>
            <a:r>
              <a:rPr lang="en-US" sz="1000" dirty="0">
                <a:solidFill>
                  <a:schemeClr val="dk1"/>
                </a:solidFill>
              </a:rPr>
              <a:t> et la </a:t>
            </a:r>
            <a:r>
              <a:rPr lang="en-US" sz="1000" dirty="0" err="1">
                <a:solidFill>
                  <a:schemeClr val="dk1"/>
                </a:solidFill>
              </a:rPr>
              <a:t>vulnérabilité</a:t>
            </a:r>
            <a:r>
              <a:rPr lang="en-US" sz="1000" dirty="0">
                <a:solidFill>
                  <a:schemeClr val="dk1"/>
                </a:solidFill>
              </a:rPr>
              <a:t>. Les </a:t>
            </a:r>
            <a:r>
              <a:rPr lang="en-US" sz="1000" dirty="0" err="1">
                <a:solidFill>
                  <a:schemeClr val="dk1"/>
                </a:solidFill>
              </a:rPr>
              <a:t>indicateurs</a:t>
            </a:r>
            <a:r>
              <a:rPr lang="en-US" sz="1000" dirty="0">
                <a:solidFill>
                  <a:schemeClr val="dk1"/>
                </a:solidFill>
              </a:rPr>
              <a:t> </a:t>
            </a:r>
            <a:r>
              <a:rPr lang="en-US" sz="1000" dirty="0" err="1">
                <a:solidFill>
                  <a:schemeClr val="dk1"/>
                </a:solidFill>
              </a:rPr>
              <a:t>peuvent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qualitatifs</a:t>
            </a:r>
            <a:r>
              <a:rPr lang="en-US" sz="1000" dirty="0">
                <a:solidFill>
                  <a:schemeClr val="dk1"/>
                </a:solidFill>
              </a:rPr>
              <a:t> et </a:t>
            </a:r>
            <a:r>
              <a:rPr lang="en-US" sz="1000" dirty="0" err="1">
                <a:solidFill>
                  <a:schemeClr val="dk1"/>
                </a:solidFill>
              </a:rPr>
              <a:t>quantitatifs</a:t>
            </a:r>
            <a:r>
              <a:rPr lang="en-US" sz="1000" dirty="0">
                <a:solidFill>
                  <a:schemeClr val="dk1"/>
                </a:solidFill>
              </a:rPr>
              <a:t>. Une </a:t>
            </a:r>
            <a:r>
              <a:rPr lang="en-US" sz="1000" dirty="0" err="1">
                <a:solidFill>
                  <a:schemeClr val="dk1"/>
                </a:solidFill>
              </a:rPr>
              <a:t>fois</a:t>
            </a:r>
            <a:r>
              <a:rPr lang="en-US" sz="1000" dirty="0">
                <a:solidFill>
                  <a:schemeClr val="dk1"/>
                </a:solidFill>
              </a:rPr>
              <a:t> encore, les données </a:t>
            </a:r>
            <a:r>
              <a:rPr lang="en-US" sz="1000" dirty="0" err="1">
                <a:solidFill>
                  <a:schemeClr val="dk1"/>
                </a:solidFill>
              </a:rPr>
              <a:t>doivent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collectées</a:t>
            </a:r>
            <a:r>
              <a:rPr lang="en-US" sz="1000" dirty="0">
                <a:solidFill>
                  <a:schemeClr val="dk1"/>
                </a:solidFill>
              </a:rPr>
              <a:t> </a:t>
            </a:r>
            <a:r>
              <a:rPr lang="en-US" sz="1000" dirty="0" err="1">
                <a:solidFill>
                  <a:schemeClr val="dk1"/>
                </a:solidFill>
              </a:rPr>
              <a:t>auprès</a:t>
            </a:r>
            <a:r>
              <a:rPr lang="en-US" sz="1000" dirty="0">
                <a:solidFill>
                  <a:schemeClr val="dk1"/>
                </a:solidFill>
              </a:rPr>
              <a:t> de </a:t>
            </a:r>
            <a:r>
              <a:rPr lang="en-US" sz="1000" dirty="0" err="1">
                <a:solidFill>
                  <a:schemeClr val="dk1"/>
                </a:solidFill>
              </a:rPr>
              <a:t>diverses</a:t>
            </a:r>
            <a:r>
              <a:rPr lang="en-US" sz="1000" dirty="0">
                <a:solidFill>
                  <a:schemeClr val="dk1"/>
                </a:solidFill>
              </a:rPr>
              <a:t> sources, </a:t>
            </a:r>
            <a:r>
              <a:rPr lang="en-US" sz="1000" dirty="0" err="1">
                <a:solidFill>
                  <a:schemeClr val="dk1"/>
                </a:solidFill>
              </a:rPr>
              <a:t>ce</a:t>
            </a:r>
            <a:r>
              <a:rPr lang="en-US" sz="1000" dirty="0">
                <a:solidFill>
                  <a:schemeClr val="dk1"/>
                </a:solidFill>
              </a:rPr>
              <a:t> qui </a:t>
            </a:r>
            <a:r>
              <a:rPr lang="en-US" sz="1000" dirty="0" err="1">
                <a:solidFill>
                  <a:schemeClr val="dk1"/>
                </a:solidFill>
              </a:rPr>
              <a:t>nécessite</a:t>
            </a:r>
            <a:r>
              <a:rPr lang="en-US" sz="1000" dirty="0">
                <a:solidFill>
                  <a:schemeClr val="dk1"/>
                </a:solidFill>
              </a:rPr>
              <a:t> </a:t>
            </a:r>
            <a:r>
              <a:rPr lang="en-US" sz="1000" dirty="0" err="1">
                <a:solidFill>
                  <a:schemeClr val="dk1"/>
                </a:solidFill>
              </a:rPr>
              <a:t>une</a:t>
            </a:r>
            <a:r>
              <a:rPr lang="en-US" sz="1000" dirty="0">
                <a:solidFill>
                  <a:schemeClr val="dk1"/>
                </a:solidFill>
              </a:rPr>
              <a:t> collaboration et </a:t>
            </a:r>
            <a:r>
              <a:rPr lang="en-US" sz="1000" dirty="0" err="1">
                <a:solidFill>
                  <a:schemeClr val="dk1"/>
                </a:solidFill>
              </a:rPr>
              <a:t>une</a:t>
            </a:r>
            <a:r>
              <a:rPr lang="en-US" sz="1000" dirty="0">
                <a:solidFill>
                  <a:schemeClr val="dk1"/>
                </a:solidFill>
              </a:rPr>
              <a:t> coordination. </a:t>
            </a:r>
            <a:r>
              <a:rPr lang="en-US" sz="1000" dirty="0" err="1">
                <a:solidFill>
                  <a:schemeClr val="dk1"/>
                </a:solidFill>
              </a:rPr>
              <a:t>L'évaluation</a:t>
            </a:r>
            <a:r>
              <a:rPr lang="en-US" sz="1000" dirty="0">
                <a:solidFill>
                  <a:schemeClr val="dk1"/>
                </a:solidFill>
              </a:rPr>
              <a:t> de la </a:t>
            </a:r>
            <a:r>
              <a:rPr lang="en-US" sz="1000" dirty="0" err="1">
                <a:solidFill>
                  <a:schemeClr val="dk1"/>
                </a:solidFill>
              </a:rPr>
              <a:t>vulnérabilité</a:t>
            </a:r>
            <a:r>
              <a:rPr lang="en-US" sz="1000" dirty="0">
                <a:solidFill>
                  <a:schemeClr val="dk1"/>
                </a:solidFill>
              </a:rPr>
              <a:t> a </a:t>
            </a:r>
            <a:r>
              <a:rPr lang="en-US" sz="1000" dirty="0" err="1">
                <a:solidFill>
                  <a:schemeClr val="dk1"/>
                </a:solidFill>
              </a:rPr>
              <a:t>toujours</a:t>
            </a:r>
            <a:r>
              <a:rPr lang="en-US" sz="1000" dirty="0">
                <a:solidFill>
                  <a:schemeClr val="dk1"/>
                </a:solidFill>
              </a:rPr>
              <a:t> </a:t>
            </a:r>
            <a:r>
              <a:rPr lang="en-US" sz="1000" dirty="0" err="1">
                <a:solidFill>
                  <a:schemeClr val="dk1"/>
                </a:solidFill>
              </a:rPr>
              <a:t>inclus</a:t>
            </a:r>
            <a:r>
              <a:rPr lang="en-US" sz="1000" dirty="0">
                <a:solidFill>
                  <a:schemeClr val="dk1"/>
                </a:solidFill>
              </a:rPr>
              <a:t> des </a:t>
            </a:r>
            <a:r>
              <a:rPr lang="en-US" sz="1000" dirty="0" err="1">
                <a:solidFill>
                  <a:schemeClr val="dk1"/>
                </a:solidFill>
              </a:rPr>
              <a:t>méthodes</a:t>
            </a:r>
            <a:r>
              <a:rPr lang="en-US" sz="1000" dirty="0">
                <a:solidFill>
                  <a:schemeClr val="dk1"/>
                </a:solidFill>
              </a:rPr>
              <a:t> plus </a:t>
            </a:r>
            <a:r>
              <a:rPr lang="en-US" sz="1000" dirty="0" err="1">
                <a:solidFill>
                  <a:schemeClr val="dk1"/>
                </a:solidFill>
              </a:rPr>
              <a:t>participatives</a:t>
            </a:r>
            <a:r>
              <a:rPr lang="en-US" sz="1000" dirty="0">
                <a:solidFill>
                  <a:schemeClr val="dk1"/>
                </a:solidFill>
              </a:rPr>
              <a:t> </a:t>
            </a:r>
            <a:r>
              <a:rPr lang="en-US" sz="1000" dirty="0" err="1">
                <a:solidFill>
                  <a:schemeClr val="dk1"/>
                </a:solidFill>
              </a:rPr>
              <a:t>impliquant</a:t>
            </a:r>
            <a:r>
              <a:rPr lang="en-US" sz="1000" dirty="0">
                <a:solidFill>
                  <a:schemeClr val="dk1"/>
                </a:solidFill>
              </a:rPr>
              <a:t> les </a:t>
            </a:r>
            <a:r>
              <a:rPr lang="en-US" sz="1000" dirty="0" err="1">
                <a:solidFill>
                  <a:schemeClr val="dk1"/>
                </a:solidFill>
              </a:rPr>
              <a:t>communautés</a:t>
            </a:r>
            <a:r>
              <a:rPr lang="en-US" sz="1000" dirty="0">
                <a:solidFill>
                  <a:schemeClr val="dk1"/>
                </a:solidFill>
              </a:rPr>
              <a:t> locales et les </a:t>
            </a:r>
            <a:r>
              <a:rPr lang="en-US" sz="1000" dirty="0" err="1">
                <a:solidFill>
                  <a:schemeClr val="dk1"/>
                </a:solidFill>
              </a:rPr>
              <a:t>personnes</a:t>
            </a:r>
            <a:r>
              <a:rPr lang="en-US" sz="1000" dirty="0">
                <a:solidFill>
                  <a:schemeClr val="dk1"/>
                </a:solidFill>
              </a:rPr>
              <a:t> </a:t>
            </a:r>
            <a:r>
              <a:rPr lang="en-US" sz="1000" dirty="0" err="1">
                <a:solidFill>
                  <a:schemeClr val="dk1"/>
                </a:solidFill>
              </a:rPr>
              <a:t>ayant</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faible</a:t>
            </a:r>
            <a:r>
              <a:rPr lang="en-US" sz="1000" dirty="0">
                <a:solidFill>
                  <a:schemeClr val="dk1"/>
                </a:solidFill>
              </a:rPr>
              <a:t>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 Cela </a:t>
            </a:r>
            <a:r>
              <a:rPr lang="en-US" sz="1000" dirty="0" err="1">
                <a:solidFill>
                  <a:schemeClr val="dk1"/>
                </a:solidFill>
              </a:rPr>
              <a:t>permet</a:t>
            </a:r>
            <a:r>
              <a:rPr lang="en-US" sz="1000" dirty="0">
                <a:solidFill>
                  <a:schemeClr val="dk1"/>
                </a:solidFill>
              </a:rPr>
              <a:t> de prendre </a:t>
            </a:r>
            <a:r>
              <a:rPr lang="en-US" sz="1000" dirty="0" err="1">
                <a:solidFill>
                  <a:schemeClr val="dk1"/>
                </a:solidFill>
              </a:rPr>
              <a:t>en</a:t>
            </a:r>
            <a:r>
              <a:rPr lang="en-US" sz="1000" dirty="0">
                <a:solidFill>
                  <a:schemeClr val="dk1"/>
                </a:solidFill>
              </a:rPr>
              <a:t> </a:t>
            </a:r>
            <a:r>
              <a:rPr lang="en-US" sz="1000" dirty="0" err="1">
                <a:solidFill>
                  <a:schemeClr val="dk1"/>
                </a:solidFill>
              </a:rPr>
              <a:t>compte</a:t>
            </a:r>
            <a:r>
              <a:rPr lang="en-US" sz="1000" dirty="0">
                <a:solidFill>
                  <a:schemeClr val="dk1"/>
                </a:solidFill>
              </a:rPr>
              <a:t> les </a:t>
            </a:r>
            <a:r>
              <a:rPr lang="en-US" sz="1000" dirty="0" err="1">
                <a:solidFill>
                  <a:schemeClr val="dk1"/>
                </a:solidFill>
              </a:rPr>
              <a:t>préoccupations</a:t>
            </a:r>
            <a:r>
              <a:rPr lang="en-US" sz="1000" dirty="0">
                <a:solidFill>
                  <a:schemeClr val="dk1"/>
                </a:solidFill>
              </a:rPr>
              <a:t> </a:t>
            </a:r>
            <a:r>
              <a:rPr lang="en-US" sz="1000" dirty="0" err="1">
                <a:solidFill>
                  <a:schemeClr val="dk1"/>
                </a:solidFill>
              </a:rPr>
              <a:t>liées</a:t>
            </a:r>
            <a:r>
              <a:rPr lang="en-US" sz="1000" dirty="0">
                <a:solidFill>
                  <a:schemeClr val="dk1"/>
                </a:solidFill>
              </a:rPr>
              <a:t> au </a:t>
            </a:r>
            <a:r>
              <a:rPr lang="en-US" sz="1000" dirty="0" err="1">
                <a:solidFill>
                  <a:schemeClr val="dk1"/>
                </a:solidFill>
              </a:rPr>
              <a:t>climat</a:t>
            </a:r>
            <a:r>
              <a:rPr lang="en-US" sz="1000" dirty="0">
                <a:solidFill>
                  <a:schemeClr val="dk1"/>
                </a:solidFill>
              </a:rPr>
              <a:t> des </a:t>
            </a:r>
            <a:r>
              <a:rPr lang="en-US" sz="1000" dirty="0" err="1">
                <a:solidFill>
                  <a:schemeClr val="dk1"/>
                </a:solidFill>
              </a:rPr>
              <a:t>groupes</a:t>
            </a:r>
            <a:r>
              <a:rPr lang="en-US" sz="1000" dirty="0">
                <a:solidFill>
                  <a:schemeClr val="dk1"/>
                </a:solidFill>
              </a:rPr>
              <a:t> </a:t>
            </a:r>
            <a:r>
              <a:rPr lang="en-US" sz="1000" dirty="0" err="1">
                <a:solidFill>
                  <a:schemeClr val="dk1"/>
                </a:solidFill>
              </a:rPr>
              <a:t>vulnérables</a:t>
            </a:r>
            <a:r>
              <a:rPr lang="en-US" sz="1000" dirty="0">
                <a:solidFill>
                  <a:schemeClr val="dk1"/>
                </a:solidFill>
              </a:rPr>
              <a:t> que les processus de planification descendants ne </a:t>
            </a:r>
            <a:r>
              <a:rPr lang="en-US" sz="1000" dirty="0" err="1">
                <a:solidFill>
                  <a:schemeClr val="dk1"/>
                </a:solidFill>
              </a:rPr>
              <a:t>permettraient</a:t>
            </a:r>
            <a:r>
              <a:rPr lang="en-US" sz="1000" dirty="0">
                <a:solidFill>
                  <a:schemeClr val="dk1"/>
                </a:solidFill>
              </a:rPr>
              <a:t> pas de prendre </a:t>
            </a:r>
            <a:r>
              <a:rPr lang="en-US" sz="1000" dirty="0" err="1">
                <a:solidFill>
                  <a:schemeClr val="dk1"/>
                </a:solidFill>
              </a:rPr>
              <a:t>en</a:t>
            </a:r>
            <a:r>
              <a:rPr lang="en-US" sz="1000" dirty="0">
                <a:solidFill>
                  <a:schemeClr val="dk1"/>
                </a:solidFill>
              </a:rPr>
              <a:t> </a:t>
            </a:r>
            <a:r>
              <a:rPr lang="en-US" sz="1000" dirty="0" err="1">
                <a:solidFill>
                  <a:schemeClr val="dk1"/>
                </a:solidFill>
              </a:rPr>
              <a:t>compte</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rgbClr val="0C0F14"/>
              </a:buClr>
              <a:buSzPts val="1800"/>
              <a:buFont typeface="Times"/>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Sources de données </a:t>
            </a:r>
            <a:r>
              <a:rPr lang="en-US" sz="1000" dirty="0" err="1">
                <a:solidFill>
                  <a:schemeClr val="dk1"/>
                </a:solidFill>
              </a:rPr>
              <a:t>pertinentes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Exposition : données SRS et SIG, données de </a:t>
            </a:r>
            <a:r>
              <a:rPr lang="en-US" sz="1000" dirty="0" err="1">
                <a:solidFill>
                  <a:schemeClr val="dk1"/>
                </a:solidFill>
              </a:rPr>
              <a:t>recensement</a:t>
            </a:r>
            <a:r>
              <a:rPr lang="en-US" sz="1000" dirty="0">
                <a:solidFill>
                  <a:schemeClr val="dk1"/>
                </a:solidFill>
              </a:rPr>
              <a:t>, </a:t>
            </a:r>
            <a:r>
              <a:rPr lang="en-US" sz="1000" dirty="0" err="1">
                <a:solidFill>
                  <a:schemeClr val="dk1"/>
                </a:solidFill>
              </a:rPr>
              <a:t>méthodes</a:t>
            </a:r>
            <a:r>
              <a:rPr lang="en-US" sz="1000" dirty="0">
                <a:solidFill>
                  <a:schemeClr val="dk1"/>
                </a:solidFill>
              </a:rPr>
              <a:t> </a:t>
            </a:r>
            <a:r>
              <a:rPr lang="en-US" sz="1000" dirty="0" err="1">
                <a:solidFill>
                  <a:schemeClr val="dk1"/>
                </a:solidFill>
              </a:rPr>
              <a:t>participatives</a:t>
            </a:r>
            <a:r>
              <a:rPr lang="en-US" sz="1000" dirty="0">
                <a:solidFill>
                  <a:schemeClr val="dk1"/>
                </a:solidFill>
              </a:rPr>
              <a:t>, y </a:t>
            </a:r>
            <a:r>
              <a:rPr lang="en-US" sz="1000" dirty="0" err="1">
                <a:solidFill>
                  <a:schemeClr val="dk1"/>
                </a:solidFill>
              </a:rPr>
              <a:t>compris</a:t>
            </a:r>
            <a:r>
              <a:rPr lang="en-US" sz="1000" dirty="0">
                <a:solidFill>
                  <a:schemeClr val="dk1"/>
                </a:solidFill>
              </a:rPr>
              <a:t> </a:t>
            </a:r>
            <a:r>
              <a:rPr lang="en-US" sz="1000" dirty="0" err="1">
                <a:solidFill>
                  <a:schemeClr val="dk1"/>
                </a:solidFill>
              </a:rPr>
              <a:t>cartes</a:t>
            </a:r>
            <a:r>
              <a:rPr lang="en-US" sz="1000" dirty="0">
                <a:solidFill>
                  <a:schemeClr val="dk1"/>
                </a:solidFill>
              </a:rPr>
              <a:t> </a:t>
            </a:r>
            <a:r>
              <a:rPr lang="en-US" sz="1000" dirty="0" err="1">
                <a:solidFill>
                  <a:schemeClr val="dk1"/>
                </a:solidFill>
              </a:rPr>
              <a:t>participatives</a:t>
            </a:r>
            <a:r>
              <a:rPr lang="en-US" sz="1000" dirty="0">
                <a:solidFill>
                  <a:schemeClr val="dk1"/>
                </a:solidFill>
              </a:rPr>
              <a:t>, marches </a:t>
            </a:r>
            <a:r>
              <a:rPr lang="en-US" sz="1000" dirty="0" err="1">
                <a:solidFill>
                  <a:schemeClr val="dk1"/>
                </a:solidFill>
              </a:rPr>
              <a:t>transectuelles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Vulnérabilité</a:t>
            </a:r>
            <a:r>
              <a:rPr lang="en-US" sz="1000" dirty="0">
                <a:solidFill>
                  <a:schemeClr val="dk1"/>
                </a:solidFill>
              </a:rPr>
              <a:t> : données </a:t>
            </a:r>
            <a:r>
              <a:rPr lang="en-US" sz="1000" dirty="0" err="1">
                <a:solidFill>
                  <a:schemeClr val="dk1"/>
                </a:solidFill>
              </a:rPr>
              <a:t>d'enquêtes</a:t>
            </a:r>
            <a:r>
              <a:rPr lang="en-US" sz="1000" dirty="0">
                <a:solidFill>
                  <a:schemeClr val="dk1"/>
                </a:solidFill>
              </a:rPr>
              <a:t>/</a:t>
            </a:r>
            <a:r>
              <a:rPr lang="en-US" sz="1000" dirty="0" err="1">
                <a:solidFill>
                  <a:schemeClr val="dk1"/>
                </a:solidFill>
              </a:rPr>
              <a:t>recensements</a:t>
            </a:r>
            <a:r>
              <a:rPr lang="en-US" sz="1000" dirty="0">
                <a:solidFill>
                  <a:schemeClr val="dk1"/>
                </a:solidFill>
              </a:rPr>
              <a:t> </a:t>
            </a:r>
            <a:r>
              <a:rPr lang="en-US" sz="1000" dirty="0" err="1">
                <a:solidFill>
                  <a:schemeClr val="dk1"/>
                </a:solidFill>
              </a:rPr>
              <a:t>accessibles</a:t>
            </a:r>
            <a:r>
              <a:rPr lang="en-US" sz="1000" dirty="0">
                <a:solidFill>
                  <a:schemeClr val="dk1"/>
                </a:solidFill>
              </a:rPr>
              <a:t> au public, </a:t>
            </a:r>
            <a:r>
              <a:rPr lang="en-US" sz="1000" dirty="0" err="1">
                <a:solidFill>
                  <a:schemeClr val="dk1"/>
                </a:solidFill>
              </a:rPr>
              <a:t>enquêtes</a:t>
            </a:r>
            <a:r>
              <a:rPr lang="en-US" sz="1000" dirty="0">
                <a:solidFill>
                  <a:schemeClr val="dk1"/>
                </a:solidFill>
              </a:rPr>
              <a:t> sur </a:t>
            </a:r>
            <a:r>
              <a:rPr lang="en-US" sz="1000" dirty="0" err="1">
                <a:solidFill>
                  <a:schemeClr val="dk1"/>
                </a:solidFill>
              </a:rPr>
              <a:t>mesure</a:t>
            </a:r>
            <a:r>
              <a:rPr lang="en-US" sz="1000" dirty="0">
                <a:solidFill>
                  <a:schemeClr val="dk1"/>
                </a:solidFill>
              </a:rPr>
              <a:t>, </a:t>
            </a:r>
            <a:r>
              <a:rPr lang="en-US" sz="1000" dirty="0" err="1">
                <a:solidFill>
                  <a:schemeClr val="dk1"/>
                </a:solidFill>
              </a:rPr>
              <a:t>évaluations</a:t>
            </a:r>
            <a:r>
              <a:rPr lang="en-US" sz="1000" dirty="0">
                <a:solidFill>
                  <a:schemeClr val="dk1"/>
                </a:solidFill>
              </a:rPr>
              <a:t> </a:t>
            </a:r>
            <a:r>
              <a:rPr lang="en-US" sz="1000" dirty="0" err="1">
                <a:solidFill>
                  <a:schemeClr val="dk1"/>
                </a:solidFill>
              </a:rPr>
              <a:t>participatives</a:t>
            </a:r>
            <a:r>
              <a:rPr lang="en-US" sz="1000" dirty="0">
                <a:solidFill>
                  <a:schemeClr val="dk1"/>
                </a:solidFill>
              </a:rPr>
              <a:t> de la </a:t>
            </a:r>
            <a:r>
              <a:rPr lang="en-US" sz="1000" dirty="0" err="1">
                <a:solidFill>
                  <a:schemeClr val="dk1"/>
                </a:solidFill>
              </a:rPr>
              <a:t>vulnérabilité</a:t>
            </a:r>
            <a:r>
              <a:rPr lang="en-US" sz="1000" dirty="0">
                <a:solidFill>
                  <a:schemeClr val="dk1"/>
                </a:solidFill>
              </a:rPr>
              <a:t>, transects à pied, etc.</a:t>
            </a:r>
            <a:endParaRPr sz="1000" dirty="0">
              <a:solidFill>
                <a:schemeClr val="dk1"/>
              </a:solidFill>
            </a:endParaRPr>
          </a:p>
          <a:p>
            <a:pPr marL="0" lvl="0" indent="0" algn="l" rtl="0">
              <a:lnSpc>
                <a:spcPct val="100000"/>
              </a:lnSpc>
              <a:spcBef>
                <a:spcPts val="0"/>
              </a:spcBef>
              <a:spcAft>
                <a:spcPts val="0"/>
              </a:spcAft>
              <a:buClr>
                <a:srgbClr val="0C0F14"/>
              </a:buClr>
              <a:buSzPts val="1800"/>
              <a:buFont typeface="Times"/>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Roboto"/>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Sources :</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Bahadur et Tanner (2021). Resilience Reset: Creating Resilient Cities in the Global South. Routledge.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C40 Cities (2018). Guide </a:t>
            </a:r>
            <a:r>
              <a:rPr lang="en-US" sz="1000" dirty="0" err="1">
                <a:solidFill>
                  <a:schemeClr val="dk1"/>
                </a:solidFill>
              </a:rPr>
              <a:t>d'évaluation</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liés</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endParaRPr sz="1000" dirty="0">
              <a:solidFill>
                <a:schemeClr val="dk1"/>
              </a:solidFill>
            </a:endParaRPr>
          </a:p>
          <a:p>
            <a:pPr marL="0" lvl="0" indent="0" algn="l" rtl="0">
              <a:lnSpc>
                <a:spcPct val="100000"/>
              </a:lnSpc>
              <a:spcBef>
                <a:spcPts val="0"/>
              </a:spcBef>
              <a:spcAft>
                <a:spcPts val="0"/>
              </a:spcAft>
              <a:buSzPts val="1100"/>
              <a:buNone/>
            </a:pPr>
            <a:endParaRPr dirty="0"/>
          </a:p>
        </p:txBody>
      </p:sp>
      <p:sp>
        <p:nvSpPr>
          <p:cNvPr id="847" name="Google Shape;847;p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4"/>
        <p:cNvGrpSpPr/>
        <p:nvPr/>
      </p:nvGrpSpPr>
      <p:grpSpPr>
        <a:xfrm>
          <a:off x="0" y="0"/>
          <a:ext cx="0" cy="0"/>
          <a:chOff x="0" y="0"/>
          <a:chExt cx="0" cy="0"/>
        </a:xfrm>
      </p:grpSpPr>
      <p:sp>
        <p:nvSpPr>
          <p:cNvPr id="865" name="Google Shape;865;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Cette diapositive montre comment Mumbai a </a:t>
            </a:r>
            <a:r>
              <a:rPr lang="en-US" sz="1000" dirty="0" err="1">
                <a:solidFill>
                  <a:schemeClr val="dk1"/>
                </a:solidFill>
              </a:rPr>
              <a:t>utilisé</a:t>
            </a:r>
            <a:r>
              <a:rPr lang="en-US" sz="1000" dirty="0">
                <a:solidFill>
                  <a:schemeClr val="dk1"/>
                </a:solidFill>
              </a:rPr>
              <a:t> des </a:t>
            </a:r>
            <a:r>
              <a:rPr lang="en-US" sz="1000" dirty="0" err="1">
                <a:solidFill>
                  <a:schemeClr val="dk1"/>
                </a:solidFill>
              </a:rPr>
              <a:t>cartes</a:t>
            </a:r>
            <a:r>
              <a:rPr lang="en-US" sz="1000" dirty="0">
                <a:solidFill>
                  <a:schemeClr val="dk1"/>
                </a:solidFill>
              </a:rPr>
              <a:t> pour </a:t>
            </a:r>
            <a:r>
              <a:rPr lang="en-US" sz="1000" dirty="0" err="1">
                <a:solidFill>
                  <a:schemeClr val="dk1"/>
                </a:solidFill>
              </a:rPr>
              <a:t>visualiser</a:t>
            </a:r>
            <a:r>
              <a:rPr lang="en-US" sz="1000" dirty="0">
                <a:solidFill>
                  <a:schemeClr val="dk1"/>
                </a:solidFill>
              </a:rPr>
              <a:t> </a:t>
            </a:r>
            <a:r>
              <a:rPr lang="en-US" sz="1000" dirty="0" err="1">
                <a:solidFill>
                  <a:schemeClr val="dk1"/>
                </a:solidFill>
              </a:rPr>
              <a:t>différents</a:t>
            </a:r>
            <a:r>
              <a:rPr lang="en-US" sz="1000" dirty="0">
                <a:solidFill>
                  <a:schemeClr val="dk1"/>
                </a:solidFill>
              </a:rPr>
              <a:t> </a:t>
            </a:r>
            <a:r>
              <a:rPr lang="en-US" sz="1000" dirty="0" err="1">
                <a:solidFill>
                  <a:schemeClr val="dk1"/>
                </a:solidFill>
              </a:rPr>
              <a:t>éléments</a:t>
            </a:r>
            <a:r>
              <a:rPr lang="en-US" sz="1000" dirty="0">
                <a:solidFill>
                  <a:schemeClr val="dk1"/>
                </a:solidFill>
              </a:rPr>
              <a:t> </a:t>
            </a:r>
            <a:r>
              <a:rPr lang="en-US" sz="1000" dirty="0" err="1">
                <a:solidFill>
                  <a:schemeClr val="dk1"/>
                </a:solidFill>
              </a:rPr>
              <a:t>liés</a:t>
            </a:r>
            <a:r>
              <a:rPr lang="en-US" sz="1000" dirty="0">
                <a:solidFill>
                  <a:schemeClr val="dk1"/>
                </a:solidFill>
              </a:rPr>
              <a:t> à </a:t>
            </a:r>
            <a:r>
              <a:rPr lang="en-US" sz="1000" dirty="0" err="1">
                <a:solidFill>
                  <a:schemeClr val="dk1"/>
                </a:solidFill>
              </a:rPr>
              <a:t>l'exposition</a:t>
            </a:r>
            <a:r>
              <a:rPr lang="en-US" sz="1000" dirty="0">
                <a:solidFill>
                  <a:schemeClr val="dk1"/>
                </a:solidFill>
              </a:rPr>
              <a:t>, à la </a:t>
            </a:r>
            <a:r>
              <a:rPr lang="en-US" sz="1000" dirty="0" err="1">
                <a:solidFill>
                  <a:schemeClr val="dk1"/>
                </a:solidFill>
              </a:rPr>
              <a:t>sensibilité</a:t>
            </a:r>
            <a:r>
              <a:rPr lang="en-US" sz="1000" dirty="0">
                <a:solidFill>
                  <a:schemeClr val="dk1"/>
                </a:solidFill>
              </a:rPr>
              <a:t> et à la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 Les chiffres </a:t>
            </a:r>
            <a:r>
              <a:rPr lang="en-US" sz="1000" dirty="0" err="1">
                <a:solidFill>
                  <a:schemeClr val="dk1"/>
                </a:solidFill>
              </a:rPr>
              <a:t>sont</a:t>
            </a:r>
            <a:r>
              <a:rPr lang="en-US" sz="1000" dirty="0">
                <a:solidFill>
                  <a:schemeClr val="dk1"/>
                </a:solidFill>
              </a:rPr>
              <a:t> </a:t>
            </a:r>
            <a:r>
              <a:rPr lang="en-US" sz="1000" dirty="0" err="1">
                <a:solidFill>
                  <a:schemeClr val="dk1"/>
                </a:solidFill>
              </a:rPr>
              <a:t>tirés</a:t>
            </a:r>
            <a:r>
              <a:rPr lang="en-US" sz="1000" dirty="0">
                <a:solidFill>
                  <a:schemeClr val="dk1"/>
                </a:solidFill>
              </a:rPr>
              <a:t> de </a:t>
            </a:r>
            <a:r>
              <a:rPr lang="en-US" sz="1000" dirty="0" err="1">
                <a:solidFill>
                  <a:schemeClr val="dk1"/>
                </a:solidFill>
              </a:rPr>
              <a:t>l'évaluation</a:t>
            </a:r>
            <a:r>
              <a:rPr lang="en-US" sz="1000" dirty="0">
                <a:solidFill>
                  <a:schemeClr val="dk1"/>
                </a:solidFill>
              </a:rPr>
              <a:t> des </a:t>
            </a:r>
            <a:r>
              <a:rPr lang="en-US" sz="1000" dirty="0" err="1">
                <a:solidFill>
                  <a:schemeClr val="dk1"/>
                </a:solidFill>
              </a:rPr>
              <a:t>risques</a:t>
            </a:r>
            <a:r>
              <a:rPr lang="en-US" sz="1000" dirty="0">
                <a:solidFill>
                  <a:schemeClr val="dk1"/>
                </a:solidFill>
              </a:rPr>
              <a:t> et de la </a:t>
            </a:r>
            <a:r>
              <a:rPr lang="en-US" sz="1000" dirty="0" err="1">
                <a:solidFill>
                  <a:schemeClr val="dk1"/>
                </a:solidFill>
              </a:rPr>
              <a:t>vulnérabilité</a:t>
            </a:r>
            <a:r>
              <a:rPr lang="en-US" sz="1000" dirty="0">
                <a:solidFill>
                  <a:schemeClr val="dk1"/>
                </a:solidFill>
              </a:rPr>
              <a:t> </a:t>
            </a:r>
            <a:r>
              <a:rPr lang="en-US" sz="1000" dirty="0" err="1">
                <a:solidFill>
                  <a:schemeClr val="dk1"/>
                </a:solidFill>
              </a:rPr>
              <a:t>liés</a:t>
            </a:r>
            <a:r>
              <a:rPr lang="en-US" sz="1000" dirty="0">
                <a:solidFill>
                  <a:schemeClr val="dk1"/>
                </a:solidFill>
              </a:rPr>
              <a:t> au </a:t>
            </a:r>
            <a:r>
              <a:rPr lang="en-US" sz="1000" dirty="0" err="1">
                <a:solidFill>
                  <a:schemeClr val="dk1"/>
                </a:solidFill>
              </a:rPr>
              <a:t>climat</a:t>
            </a:r>
            <a:r>
              <a:rPr lang="en-US" sz="1000" dirty="0">
                <a:solidFill>
                  <a:schemeClr val="dk1"/>
                </a:solidFill>
              </a:rPr>
              <a:t> et à la pollution </a:t>
            </a:r>
            <a:r>
              <a:rPr lang="en-US" sz="1000" dirty="0" err="1">
                <a:solidFill>
                  <a:schemeClr val="dk1"/>
                </a:solidFill>
              </a:rPr>
              <a:t>atmosphérique</a:t>
            </a:r>
            <a:r>
              <a:rPr lang="en-US" sz="1000" dirty="0">
                <a:solidFill>
                  <a:schemeClr val="dk1"/>
                </a:solidFill>
              </a:rPr>
              <a:t> à Mumbai (2022).</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L'objectif</a:t>
            </a:r>
            <a:r>
              <a:rPr lang="en-US" sz="1000" dirty="0">
                <a:solidFill>
                  <a:schemeClr val="dk1"/>
                </a:solidFill>
              </a:rPr>
              <a:t> </a:t>
            </a:r>
            <a:r>
              <a:rPr lang="en-US" sz="1000" dirty="0" err="1">
                <a:solidFill>
                  <a:schemeClr val="dk1"/>
                </a:solidFill>
              </a:rPr>
              <a:t>ici</a:t>
            </a:r>
            <a:r>
              <a:rPr lang="en-US" sz="1000" dirty="0">
                <a:solidFill>
                  <a:schemeClr val="dk1"/>
                </a:solidFill>
              </a:rPr>
              <a:t> </a:t>
            </a:r>
            <a:r>
              <a:rPr lang="en-US" sz="1000" dirty="0" err="1">
                <a:solidFill>
                  <a:schemeClr val="dk1"/>
                </a:solidFill>
              </a:rPr>
              <a:t>est</a:t>
            </a:r>
            <a:r>
              <a:rPr lang="en-US" sz="1000" dirty="0">
                <a:solidFill>
                  <a:schemeClr val="dk1"/>
                </a:solidFill>
              </a:rPr>
              <a:t> </a:t>
            </a:r>
            <a:r>
              <a:rPr lang="en-US" sz="1000" dirty="0" err="1">
                <a:solidFill>
                  <a:schemeClr val="dk1"/>
                </a:solidFill>
              </a:rPr>
              <a:t>simplement</a:t>
            </a:r>
            <a:r>
              <a:rPr lang="en-US" sz="1000" dirty="0">
                <a:solidFill>
                  <a:schemeClr val="dk1"/>
                </a:solidFill>
              </a:rPr>
              <a:t> de </a:t>
            </a:r>
            <a:r>
              <a:rPr lang="en-US" sz="1000" dirty="0" err="1">
                <a:solidFill>
                  <a:schemeClr val="dk1"/>
                </a:solidFill>
              </a:rPr>
              <a:t>permettre</a:t>
            </a:r>
            <a:r>
              <a:rPr lang="en-US" sz="1000" dirty="0">
                <a:solidFill>
                  <a:schemeClr val="dk1"/>
                </a:solidFill>
              </a:rPr>
              <a:t> aux participants de </a:t>
            </a:r>
            <a:r>
              <a:rPr lang="en-US" sz="1000" dirty="0" err="1">
                <a:solidFill>
                  <a:schemeClr val="dk1"/>
                </a:solidFill>
              </a:rPr>
              <a:t>comprendre</a:t>
            </a:r>
            <a:r>
              <a:rPr lang="en-US" sz="1000" dirty="0">
                <a:solidFill>
                  <a:schemeClr val="dk1"/>
                </a:solidFill>
              </a:rPr>
              <a:t> comment les données </a:t>
            </a:r>
            <a:r>
              <a:rPr lang="en-US" sz="1000" dirty="0" err="1">
                <a:solidFill>
                  <a:schemeClr val="dk1"/>
                </a:solidFill>
              </a:rPr>
              <a:t>peuvent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présentées</a:t>
            </a:r>
            <a:r>
              <a:rPr lang="en-US" sz="1000" dirty="0">
                <a:solidFill>
                  <a:schemeClr val="dk1"/>
                </a:solidFill>
              </a:rPr>
              <a:t>. Les </a:t>
            </a:r>
            <a:r>
              <a:rPr lang="en-US" sz="1000" dirty="0" err="1">
                <a:solidFill>
                  <a:schemeClr val="dk1"/>
                </a:solidFill>
              </a:rPr>
              <a:t>cartes</a:t>
            </a:r>
            <a:r>
              <a:rPr lang="en-US" sz="1000" dirty="0">
                <a:solidFill>
                  <a:schemeClr val="dk1"/>
                </a:solidFill>
              </a:rPr>
              <a:t> </a:t>
            </a:r>
            <a:r>
              <a:rPr lang="en-US" sz="1000" dirty="0" err="1">
                <a:solidFill>
                  <a:schemeClr val="dk1"/>
                </a:solidFill>
              </a:rPr>
              <a:t>sont</a:t>
            </a:r>
            <a:r>
              <a:rPr lang="en-US" sz="1000" dirty="0">
                <a:solidFill>
                  <a:schemeClr val="dk1"/>
                </a:solidFill>
              </a:rPr>
              <a:t> un peu petites, il ne faut </a:t>
            </a:r>
            <a:r>
              <a:rPr lang="en-US" sz="1000" dirty="0" err="1">
                <a:solidFill>
                  <a:schemeClr val="dk1"/>
                </a:solidFill>
              </a:rPr>
              <a:t>donc</a:t>
            </a:r>
            <a:r>
              <a:rPr lang="en-US" sz="1000" dirty="0">
                <a:solidFill>
                  <a:schemeClr val="dk1"/>
                </a:solidFill>
              </a:rPr>
              <a:t> pas </a:t>
            </a:r>
            <a:r>
              <a:rPr lang="en-US" sz="1000" dirty="0" err="1">
                <a:solidFill>
                  <a:schemeClr val="dk1"/>
                </a:solidFill>
              </a:rPr>
              <a:t>s'attendre</a:t>
            </a:r>
            <a:r>
              <a:rPr lang="en-US" sz="1000" dirty="0">
                <a:solidFill>
                  <a:schemeClr val="dk1"/>
                </a:solidFill>
              </a:rPr>
              <a:t> à </a:t>
            </a:r>
            <a:r>
              <a:rPr lang="en-US" sz="1000" dirty="0" err="1">
                <a:solidFill>
                  <a:schemeClr val="dk1"/>
                </a:solidFill>
              </a:rPr>
              <a:t>ce</a:t>
            </a:r>
            <a:r>
              <a:rPr lang="en-US" sz="1000" dirty="0">
                <a:solidFill>
                  <a:schemeClr val="dk1"/>
                </a:solidFill>
              </a:rPr>
              <a:t> que les participants les </a:t>
            </a:r>
            <a:r>
              <a:rPr lang="en-US" sz="1000" dirty="0" err="1">
                <a:solidFill>
                  <a:schemeClr val="dk1"/>
                </a:solidFill>
              </a:rPr>
              <a:t>examinent</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détail</a:t>
            </a:r>
            <a:r>
              <a:rPr lang="en-US" sz="1000" dirty="0">
                <a:solidFill>
                  <a:schemeClr val="dk1"/>
                </a:solidFill>
              </a:rPr>
              <a:t>. Il </a:t>
            </a:r>
            <a:r>
              <a:rPr lang="en-US" sz="1000" dirty="0" err="1">
                <a:solidFill>
                  <a:schemeClr val="dk1"/>
                </a:solidFill>
              </a:rPr>
              <a:t>serait</a:t>
            </a:r>
            <a:r>
              <a:rPr lang="en-US" sz="1000" dirty="0">
                <a:solidFill>
                  <a:schemeClr val="dk1"/>
                </a:solidFill>
              </a:rPr>
              <a:t> </a:t>
            </a:r>
            <a:r>
              <a:rPr lang="en-US" sz="1000" dirty="0" err="1">
                <a:solidFill>
                  <a:schemeClr val="dk1"/>
                </a:solidFill>
              </a:rPr>
              <a:t>plutôt</a:t>
            </a:r>
            <a:r>
              <a:rPr lang="en-US" sz="1000" dirty="0">
                <a:solidFill>
                  <a:schemeClr val="dk1"/>
                </a:solidFill>
              </a:rPr>
              <a:t> utile que </a:t>
            </a:r>
            <a:r>
              <a:rPr lang="en-US" sz="1000" dirty="0" err="1">
                <a:solidFill>
                  <a:schemeClr val="dk1"/>
                </a:solidFill>
              </a:rPr>
              <a:t>vous</a:t>
            </a:r>
            <a:r>
              <a:rPr lang="en-US" sz="1000" dirty="0">
                <a:solidFill>
                  <a:schemeClr val="dk1"/>
                </a:solidFill>
              </a:rPr>
              <a:t> </a:t>
            </a:r>
            <a:r>
              <a:rPr lang="en-US" sz="1000" dirty="0" err="1">
                <a:solidFill>
                  <a:schemeClr val="dk1"/>
                </a:solidFill>
              </a:rPr>
              <a:t>expliquiez</a:t>
            </a:r>
            <a:r>
              <a:rPr lang="en-US" sz="1000" dirty="0">
                <a:solidFill>
                  <a:schemeClr val="dk1"/>
                </a:solidFill>
              </a:rPr>
              <a:t> le concept principal des </a:t>
            </a:r>
            <a:r>
              <a:rPr lang="en-US" sz="1000" dirty="0" err="1">
                <a:solidFill>
                  <a:schemeClr val="dk1"/>
                </a:solidFill>
              </a:rPr>
              <a:t>cartes</a:t>
            </a:r>
            <a:r>
              <a:rPr lang="en-US" sz="1000" dirty="0">
                <a:solidFill>
                  <a:schemeClr val="dk1"/>
                </a:solidFill>
              </a:rPr>
              <a:t> aux participants </a:t>
            </a:r>
            <a:r>
              <a:rPr lang="en-US" sz="1000" dirty="0" err="1">
                <a:solidFill>
                  <a:schemeClr val="dk1"/>
                </a:solidFill>
              </a:rPr>
              <a:t>afin</a:t>
            </a:r>
            <a:r>
              <a:rPr lang="en-US" sz="1000" dirty="0">
                <a:solidFill>
                  <a:schemeClr val="dk1"/>
                </a:solidFill>
              </a:rPr>
              <a:t> </a:t>
            </a:r>
            <a:r>
              <a:rPr lang="en-US" sz="1000" dirty="0" err="1">
                <a:solidFill>
                  <a:schemeClr val="dk1"/>
                </a:solidFill>
              </a:rPr>
              <a:t>qu'ils</a:t>
            </a:r>
            <a:r>
              <a:rPr lang="en-US" sz="1000" dirty="0">
                <a:solidFill>
                  <a:schemeClr val="dk1"/>
                </a:solidFill>
              </a:rPr>
              <a:t> </a:t>
            </a:r>
            <a:r>
              <a:rPr lang="en-US" sz="1000" dirty="0" err="1">
                <a:solidFill>
                  <a:schemeClr val="dk1"/>
                </a:solidFill>
              </a:rPr>
              <a:t>comprennent</a:t>
            </a:r>
            <a:r>
              <a:rPr lang="en-US" sz="1000" dirty="0">
                <a:solidFill>
                  <a:schemeClr val="dk1"/>
                </a:solidFill>
              </a:rPr>
              <a:t> les </a:t>
            </a:r>
            <a:r>
              <a:rPr lang="en-US" sz="1000" dirty="0" err="1">
                <a:solidFill>
                  <a:schemeClr val="dk1"/>
                </a:solidFill>
              </a:rPr>
              <a:t>termes</a:t>
            </a:r>
            <a:r>
              <a:rPr lang="en-US" sz="1000" dirty="0">
                <a:solidFill>
                  <a:schemeClr val="dk1"/>
                </a:solidFill>
              </a:rPr>
              <a:t> </a:t>
            </a:r>
            <a:r>
              <a:rPr lang="en-US" sz="1000" dirty="0" err="1">
                <a:solidFill>
                  <a:schemeClr val="dk1"/>
                </a:solidFill>
              </a:rPr>
              <a:t>clés</a:t>
            </a:r>
            <a:r>
              <a:rPr lang="en-US" sz="1000" dirty="0">
                <a:solidFill>
                  <a:schemeClr val="dk1"/>
                </a:solidFill>
              </a:rPr>
              <a:t> que </a:t>
            </a:r>
            <a:r>
              <a:rPr lang="en-US" sz="1000" dirty="0" err="1">
                <a:solidFill>
                  <a:schemeClr val="dk1"/>
                </a:solidFill>
              </a:rPr>
              <a:t>sont</a:t>
            </a:r>
            <a:r>
              <a:rPr lang="en-US" sz="1000" dirty="0">
                <a:solidFill>
                  <a:schemeClr val="dk1"/>
                </a:solidFill>
              </a:rPr>
              <a:t> </a:t>
            </a:r>
            <a:r>
              <a:rPr lang="en-US" sz="1000" dirty="0" err="1">
                <a:solidFill>
                  <a:schemeClr val="dk1"/>
                </a:solidFill>
              </a:rPr>
              <a:t>l'exposition</a:t>
            </a:r>
            <a:r>
              <a:rPr lang="en-US" sz="1000" dirty="0">
                <a:solidFill>
                  <a:schemeClr val="dk1"/>
                </a:solidFill>
              </a:rPr>
              <a:t>, la </a:t>
            </a:r>
            <a:r>
              <a:rPr lang="en-US" sz="1000" dirty="0" err="1">
                <a:solidFill>
                  <a:schemeClr val="dk1"/>
                </a:solidFill>
              </a:rPr>
              <a:t>sensibilité</a:t>
            </a:r>
            <a:r>
              <a:rPr lang="en-US" sz="1000" dirty="0">
                <a:solidFill>
                  <a:schemeClr val="dk1"/>
                </a:solidFill>
              </a:rPr>
              <a:t> et la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a:solidFill>
                  <a:schemeClr val="dk1"/>
                </a:solidFill>
              </a:rPr>
              <a:t>Exposition : </a:t>
            </a:r>
            <a:r>
              <a:rPr lang="en-US" sz="1000" dirty="0">
                <a:solidFill>
                  <a:schemeClr val="dk1"/>
                </a:solidFill>
              </a:rPr>
              <a:t>la carte de gauche montre </a:t>
            </a:r>
            <a:r>
              <a:rPr lang="en-US" sz="1000" dirty="0" err="1">
                <a:solidFill>
                  <a:schemeClr val="dk1"/>
                </a:solidFill>
              </a:rPr>
              <a:t>l'exposition</a:t>
            </a:r>
            <a:r>
              <a:rPr lang="en-US" sz="1000" dirty="0">
                <a:solidFill>
                  <a:schemeClr val="dk1"/>
                </a:solidFill>
              </a:rPr>
              <a:t> des habitants de Mumbai aux </a:t>
            </a:r>
            <a:r>
              <a:rPr lang="en-US" sz="1000" dirty="0" err="1">
                <a:solidFill>
                  <a:schemeClr val="dk1"/>
                </a:solidFill>
              </a:rPr>
              <a:t>inondations</a:t>
            </a:r>
            <a:r>
              <a:rPr lang="en-US" sz="1000" dirty="0">
                <a:solidFill>
                  <a:schemeClr val="dk1"/>
                </a:solidFill>
              </a:rPr>
              <a:t>. Les points sur la carte </a:t>
            </a:r>
            <a:r>
              <a:rPr lang="en-US" sz="1000" dirty="0" err="1">
                <a:solidFill>
                  <a:schemeClr val="dk1"/>
                </a:solidFill>
              </a:rPr>
              <a:t>indiquent</a:t>
            </a:r>
            <a:r>
              <a:rPr lang="en-US" sz="1000" dirty="0">
                <a:solidFill>
                  <a:schemeClr val="dk1"/>
                </a:solidFill>
              </a:rPr>
              <a:t> les </a:t>
            </a:r>
            <a:r>
              <a:rPr lang="en-US" sz="1000" dirty="0" err="1">
                <a:solidFill>
                  <a:schemeClr val="dk1"/>
                </a:solidFill>
              </a:rPr>
              <a:t>différents</a:t>
            </a:r>
            <a:r>
              <a:rPr lang="en-US" sz="1000" dirty="0">
                <a:solidFill>
                  <a:schemeClr val="dk1"/>
                </a:solidFill>
              </a:rPr>
              <a:t> </a:t>
            </a:r>
            <a:r>
              <a:rPr lang="en-US" sz="1000" dirty="0" err="1">
                <a:solidFill>
                  <a:schemeClr val="dk1"/>
                </a:solidFill>
              </a:rPr>
              <a:t>groupes</a:t>
            </a:r>
            <a:r>
              <a:rPr lang="en-US" sz="1000" dirty="0">
                <a:solidFill>
                  <a:schemeClr val="dk1"/>
                </a:solidFill>
              </a:rPr>
              <a:t> de population </a:t>
            </a:r>
            <a:r>
              <a:rPr lang="en-US" sz="1000" dirty="0" err="1">
                <a:solidFill>
                  <a:schemeClr val="dk1"/>
                </a:solidFill>
              </a:rPr>
              <a:t>situés</a:t>
            </a:r>
            <a:r>
              <a:rPr lang="en-US" sz="1000" dirty="0">
                <a:solidFill>
                  <a:schemeClr val="dk1"/>
                </a:solidFill>
              </a:rPr>
              <a:t> à </a:t>
            </a:r>
            <a:r>
              <a:rPr lang="en-US" sz="1000" dirty="0" err="1">
                <a:solidFill>
                  <a:schemeClr val="dk1"/>
                </a:solidFill>
              </a:rPr>
              <a:t>moins</a:t>
            </a:r>
            <a:r>
              <a:rPr lang="en-US" sz="1000" dirty="0">
                <a:solidFill>
                  <a:schemeClr val="dk1"/>
                </a:solidFill>
              </a:rPr>
              <a:t> de 250 </a:t>
            </a:r>
            <a:r>
              <a:rPr lang="en-US" sz="1000" dirty="0" err="1">
                <a:solidFill>
                  <a:schemeClr val="dk1"/>
                </a:solidFill>
              </a:rPr>
              <a:t>mètres</a:t>
            </a:r>
            <a:r>
              <a:rPr lang="en-US" sz="1000" dirty="0">
                <a:solidFill>
                  <a:schemeClr val="dk1"/>
                </a:solidFill>
              </a:rPr>
              <a:t> </a:t>
            </a:r>
            <a:r>
              <a:rPr lang="en-US" sz="1000" dirty="0" err="1">
                <a:solidFill>
                  <a:schemeClr val="dk1"/>
                </a:solidFill>
              </a:rPr>
              <a:t>d'une</a:t>
            </a:r>
            <a:r>
              <a:rPr lang="en-US" sz="1000" dirty="0">
                <a:solidFill>
                  <a:schemeClr val="dk1"/>
                </a:solidFill>
              </a:rPr>
              <a:t> zone </a:t>
            </a:r>
            <a:r>
              <a:rPr lang="en-US" sz="1000" dirty="0" err="1">
                <a:solidFill>
                  <a:schemeClr val="dk1"/>
                </a:solidFill>
              </a:rPr>
              <a:t>inondable</a:t>
            </a:r>
            <a:r>
              <a:rPr lang="en-US" sz="1000" dirty="0">
                <a:solidFill>
                  <a:schemeClr val="dk1"/>
                </a:solidFill>
              </a:rPr>
              <a:t>. Les </a:t>
            </a:r>
            <a:r>
              <a:rPr lang="en-US" sz="1000" dirty="0" err="1">
                <a:solidFill>
                  <a:schemeClr val="dk1"/>
                </a:solidFill>
              </a:rPr>
              <a:t>différentes</a:t>
            </a:r>
            <a:r>
              <a:rPr lang="en-US" sz="1000" dirty="0">
                <a:solidFill>
                  <a:schemeClr val="dk1"/>
                </a:solidFill>
              </a:rPr>
              <a:t> couleurs sur la carte </a:t>
            </a:r>
            <a:r>
              <a:rPr lang="en-US" sz="1000" dirty="0" err="1">
                <a:solidFill>
                  <a:schemeClr val="dk1"/>
                </a:solidFill>
              </a:rPr>
              <a:t>indiquent</a:t>
            </a:r>
            <a:r>
              <a:rPr lang="en-US" sz="1000" dirty="0">
                <a:solidFill>
                  <a:schemeClr val="dk1"/>
                </a:solidFill>
              </a:rPr>
              <a:t> les </a:t>
            </a:r>
            <a:r>
              <a:rPr lang="en-US" sz="1000" dirty="0" err="1">
                <a:solidFill>
                  <a:schemeClr val="dk1"/>
                </a:solidFill>
              </a:rPr>
              <a:t>différentes</a:t>
            </a:r>
            <a:r>
              <a:rPr lang="en-US" sz="1000" dirty="0">
                <a:solidFill>
                  <a:schemeClr val="dk1"/>
                </a:solidFill>
              </a:rPr>
              <a:t> </a:t>
            </a:r>
            <a:r>
              <a:rPr lang="en-US" sz="1000" dirty="0" err="1">
                <a:solidFill>
                  <a:schemeClr val="dk1"/>
                </a:solidFill>
              </a:rPr>
              <a:t>densités</a:t>
            </a:r>
            <a:r>
              <a:rPr lang="en-US" sz="1000" dirty="0">
                <a:solidFill>
                  <a:schemeClr val="dk1"/>
                </a:solidFill>
              </a:rPr>
              <a:t> de population à </a:t>
            </a:r>
            <a:r>
              <a:rPr lang="en-US" sz="1000" dirty="0" err="1">
                <a:solidFill>
                  <a:schemeClr val="dk1"/>
                </a:solidFill>
              </a:rPr>
              <a:t>proximité</a:t>
            </a:r>
            <a:r>
              <a:rPr lang="en-US" sz="1000" dirty="0">
                <a:solidFill>
                  <a:schemeClr val="dk1"/>
                </a:solidFill>
              </a:rPr>
              <a:t> des zones </a:t>
            </a:r>
            <a:r>
              <a:rPr lang="en-US" sz="1000" dirty="0" err="1">
                <a:solidFill>
                  <a:schemeClr val="dk1"/>
                </a:solidFill>
              </a:rPr>
              <a:t>inondables</a:t>
            </a:r>
            <a:r>
              <a:rPr lang="en-US" sz="1000" dirty="0">
                <a:solidFill>
                  <a:schemeClr val="dk1"/>
                </a:solidFill>
              </a:rPr>
              <a:t>, </a:t>
            </a:r>
            <a:r>
              <a:rPr lang="en-US" sz="1000" dirty="0" err="1">
                <a:solidFill>
                  <a:schemeClr val="dk1"/>
                </a:solidFill>
              </a:rPr>
              <a:t>représentant</a:t>
            </a:r>
            <a:r>
              <a:rPr lang="en-US" sz="1000" dirty="0">
                <a:solidFill>
                  <a:schemeClr val="dk1"/>
                </a:solidFill>
              </a:rPr>
              <a:t> les zones qui </a:t>
            </a:r>
            <a:r>
              <a:rPr lang="en-US" sz="1000" dirty="0" err="1">
                <a:solidFill>
                  <a:schemeClr val="dk1"/>
                </a:solidFill>
              </a:rPr>
              <a:t>subiront</a:t>
            </a:r>
            <a:r>
              <a:rPr lang="en-US" sz="1000" dirty="0">
                <a:solidFill>
                  <a:schemeClr val="dk1"/>
                </a:solidFill>
              </a:rPr>
              <a:t> les impacts </a:t>
            </a:r>
            <a:r>
              <a:rPr lang="en-US" sz="1000" dirty="0" err="1">
                <a:solidFill>
                  <a:schemeClr val="dk1"/>
                </a:solidFill>
              </a:rPr>
              <a:t>négatifs</a:t>
            </a:r>
            <a:r>
              <a:rPr lang="en-US" sz="1000" dirty="0">
                <a:solidFill>
                  <a:schemeClr val="dk1"/>
                </a:solidFill>
              </a:rPr>
              <a:t> les plus </a:t>
            </a:r>
            <a:r>
              <a:rPr lang="en-US" sz="1000" dirty="0" err="1">
                <a:solidFill>
                  <a:schemeClr val="dk1"/>
                </a:solidFill>
              </a:rPr>
              <a:t>importants</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cas</a:t>
            </a:r>
            <a:r>
              <a:rPr lang="en-US" sz="1000" dirty="0">
                <a:solidFill>
                  <a:schemeClr val="dk1"/>
                </a:solidFill>
              </a:rPr>
              <a:t> </a:t>
            </a:r>
            <a:r>
              <a:rPr lang="en-US" sz="1000" dirty="0" err="1">
                <a:solidFill>
                  <a:schemeClr val="dk1"/>
                </a:solidFill>
              </a:rPr>
              <a:t>d'inondation</a:t>
            </a:r>
            <a:r>
              <a:rPr lang="en-US" sz="1000" dirty="0">
                <a:solidFill>
                  <a:schemeClr val="dk1"/>
                </a:solidFill>
              </a:rPr>
              <a:t>.</a:t>
            </a:r>
            <a:br>
              <a:rPr lang="en-US" sz="1000" dirty="0">
                <a:solidFill>
                  <a:schemeClr val="dk1"/>
                </a:solidFill>
              </a:rPr>
            </a:b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err="1">
                <a:solidFill>
                  <a:schemeClr val="dk1"/>
                </a:solidFill>
              </a:rPr>
              <a:t>Sensibilité</a:t>
            </a:r>
            <a:r>
              <a:rPr lang="en-US" sz="1000" b="1" dirty="0">
                <a:solidFill>
                  <a:schemeClr val="dk1"/>
                </a:solidFill>
              </a:rPr>
              <a:t> : </a:t>
            </a:r>
            <a:r>
              <a:rPr lang="en-US" sz="1000" dirty="0">
                <a:solidFill>
                  <a:schemeClr val="dk1"/>
                </a:solidFill>
              </a:rPr>
              <a:t>la carte du milieu </a:t>
            </a:r>
            <a:r>
              <a:rPr lang="en-US" sz="1000" dirty="0" err="1">
                <a:solidFill>
                  <a:schemeClr val="dk1"/>
                </a:solidFill>
              </a:rPr>
              <a:t>indique</a:t>
            </a:r>
            <a:r>
              <a:rPr lang="en-US" sz="1000" dirty="0">
                <a:solidFill>
                  <a:schemeClr val="dk1"/>
                </a:solidFill>
              </a:rPr>
              <a:t> le </a:t>
            </a:r>
            <a:r>
              <a:rPr lang="en-US" sz="1000" dirty="0" err="1">
                <a:solidFill>
                  <a:schemeClr val="dk1"/>
                </a:solidFill>
              </a:rPr>
              <a:t>pourcentage</a:t>
            </a:r>
            <a:r>
              <a:rPr lang="en-US" sz="1000" dirty="0">
                <a:solidFill>
                  <a:schemeClr val="dk1"/>
                </a:solidFill>
              </a:rPr>
              <a:t> de </a:t>
            </a:r>
            <a:r>
              <a:rPr lang="en-US" sz="1000" dirty="0" err="1">
                <a:solidFill>
                  <a:schemeClr val="dk1"/>
                </a:solidFill>
              </a:rPr>
              <a:t>personnes</a:t>
            </a:r>
            <a:r>
              <a:rPr lang="en-US" sz="1000" dirty="0">
                <a:solidFill>
                  <a:schemeClr val="dk1"/>
                </a:solidFill>
              </a:rPr>
              <a:t> </a:t>
            </a:r>
            <a:r>
              <a:rPr lang="en-US" sz="1000" dirty="0" err="1">
                <a:solidFill>
                  <a:schemeClr val="dk1"/>
                </a:solidFill>
              </a:rPr>
              <a:t>dont</a:t>
            </a:r>
            <a:r>
              <a:rPr lang="en-US" sz="1000" dirty="0">
                <a:solidFill>
                  <a:schemeClr val="dk1"/>
                </a:solidFill>
              </a:rPr>
              <a:t> les </a:t>
            </a:r>
            <a:r>
              <a:rPr lang="en-US" sz="1000" dirty="0" err="1">
                <a:solidFill>
                  <a:schemeClr val="dk1"/>
                </a:solidFill>
              </a:rPr>
              <a:t>logements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équipés</a:t>
            </a:r>
            <a:r>
              <a:rPr lang="en-US" sz="1000" dirty="0">
                <a:solidFill>
                  <a:schemeClr val="dk1"/>
                </a:solidFill>
              </a:rPr>
              <a:t> de </a:t>
            </a:r>
            <a:r>
              <a:rPr lang="en-US" sz="1000" dirty="0" err="1">
                <a:solidFill>
                  <a:schemeClr val="dk1"/>
                </a:solidFill>
              </a:rPr>
              <a:t>matériaux</a:t>
            </a:r>
            <a:r>
              <a:rPr lang="en-US" sz="1000" dirty="0">
                <a:solidFill>
                  <a:schemeClr val="dk1"/>
                </a:solidFill>
              </a:rPr>
              <a:t> de </a:t>
            </a:r>
            <a:r>
              <a:rPr lang="en-US" sz="1000" dirty="0" err="1">
                <a:solidFill>
                  <a:schemeClr val="dk1"/>
                </a:solidFill>
              </a:rPr>
              <a:t>toiture</a:t>
            </a:r>
            <a:r>
              <a:rPr lang="en-US" sz="1000" dirty="0">
                <a:solidFill>
                  <a:schemeClr val="dk1"/>
                </a:solidFill>
              </a:rPr>
              <a:t> </a:t>
            </a:r>
            <a:r>
              <a:rPr lang="en-US" sz="1000" dirty="0" err="1">
                <a:solidFill>
                  <a:schemeClr val="dk1"/>
                </a:solidFill>
              </a:rPr>
              <a:t>temporaires</a:t>
            </a:r>
            <a:r>
              <a:rPr lang="en-US" sz="1000" dirty="0">
                <a:solidFill>
                  <a:schemeClr val="dk1"/>
                </a:solidFill>
              </a:rPr>
              <a:t>. Il </a:t>
            </a:r>
            <a:r>
              <a:rPr lang="en-US" sz="1000" dirty="0" err="1">
                <a:solidFill>
                  <a:schemeClr val="dk1"/>
                </a:solidFill>
              </a:rPr>
              <a:t>s'agit</a:t>
            </a:r>
            <a:r>
              <a:rPr lang="en-US" sz="1000" dirty="0">
                <a:solidFill>
                  <a:schemeClr val="dk1"/>
                </a:solidFill>
              </a:rPr>
              <a:t> d'un </a:t>
            </a:r>
            <a:r>
              <a:rPr lang="en-US" sz="1000" dirty="0" err="1">
                <a:solidFill>
                  <a:schemeClr val="dk1"/>
                </a:solidFill>
              </a:rPr>
              <a:t>indicateur</a:t>
            </a:r>
            <a:r>
              <a:rPr lang="en-US" sz="1000" dirty="0">
                <a:solidFill>
                  <a:schemeClr val="dk1"/>
                </a:solidFill>
              </a:rPr>
              <a:t> indirect de la </a:t>
            </a:r>
            <a:r>
              <a:rPr lang="en-US" sz="1000" dirty="0" err="1">
                <a:solidFill>
                  <a:schemeClr val="dk1"/>
                </a:solidFill>
              </a:rPr>
              <a:t>sensibilité</a:t>
            </a:r>
            <a:r>
              <a:rPr lang="en-US" sz="1000" dirty="0">
                <a:solidFill>
                  <a:schemeClr val="dk1"/>
                </a:solidFill>
              </a:rPr>
              <a:t>, car les </a:t>
            </a:r>
            <a:r>
              <a:rPr lang="en-US" sz="1000" dirty="0" err="1">
                <a:solidFill>
                  <a:schemeClr val="dk1"/>
                </a:solidFill>
              </a:rPr>
              <a:t>personnes</a:t>
            </a:r>
            <a:r>
              <a:rPr lang="en-US" sz="1000" dirty="0">
                <a:solidFill>
                  <a:schemeClr val="dk1"/>
                </a:solidFill>
              </a:rPr>
              <a:t> </a:t>
            </a:r>
            <a:r>
              <a:rPr lang="en-US" sz="1000" dirty="0" err="1">
                <a:solidFill>
                  <a:schemeClr val="dk1"/>
                </a:solidFill>
              </a:rPr>
              <a:t>disposant</a:t>
            </a:r>
            <a:r>
              <a:rPr lang="en-US" sz="1000" dirty="0">
                <a:solidFill>
                  <a:schemeClr val="dk1"/>
                </a:solidFill>
              </a:rPr>
              <a:t> </a:t>
            </a:r>
            <a:r>
              <a:rPr lang="en-US" sz="1000" dirty="0" err="1">
                <a:solidFill>
                  <a:schemeClr val="dk1"/>
                </a:solidFill>
              </a:rPr>
              <a:t>d'une</a:t>
            </a:r>
            <a:r>
              <a:rPr lang="en-US" sz="1000" dirty="0">
                <a:solidFill>
                  <a:schemeClr val="dk1"/>
                </a:solidFill>
              </a:rPr>
              <a:t> </a:t>
            </a:r>
            <a:r>
              <a:rPr lang="en-US" sz="1000" dirty="0" err="1">
                <a:solidFill>
                  <a:schemeClr val="dk1"/>
                </a:solidFill>
              </a:rPr>
              <a:t>toiture</a:t>
            </a:r>
            <a:r>
              <a:rPr lang="en-US" sz="1000" dirty="0">
                <a:solidFill>
                  <a:schemeClr val="dk1"/>
                </a:solidFill>
              </a:rPr>
              <a:t> </a:t>
            </a:r>
            <a:r>
              <a:rPr lang="en-US" sz="1000" dirty="0" err="1">
                <a:solidFill>
                  <a:schemeClr val="dk1"/>
                </a:solidFill>
              </a:rPr>
              <a:t>temporaire</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généralement</a:t>
            </a:r>
            <a:r>
              <a:rPr lang="en-US" sz="1000" dirty="0">
                <a:solidFill>
                  <a:schemeClr val="dk1"/>
                </a:solidFill>
              </a:rPr>
              <a:t> plus pauvres et les </a:t>
            </a:r>
            <a:r>
              <a:rPr lang="en-US" sz="1000" dirty="0" err="1">
                <a:solidFill>
                  <a:schemeClr val="dk1"/>
                </a:solidFill>
              </a:rPr>
              <a:t>toitures</a:t>
            </a:r>
            <a:r>
              <a:rPr lang="en-US" sz="1000" dirty="0">
                <a:solidFill>
                  <a:schemeClr val="dk1"/>
                </a:solidFill>
              </a:rPr>
              <a:t> </a:t>
            </a:r>
            <a:r>
              <a:rPr lang="en-US" sz="1000" dirty="0" err="1">
                <a:solidFill>
                  <a:schemeClr val="dk1"/>
                </a:solidFill>
              </a:rPr>
              <a:t>temporaires</a:t>
            </a:r>
            <a:r>
              <a:rPr lang="en-US" sz="1000" dirty="0">
                <a:solidFill>
                  <a:schemeClr val="dk1"/>
                </a:solidFill>
              </a:rPr>
              <a:t> </a:t>
            </a:r>
            <a:r>
              <a:rPr lang="en-US" sz="1000" dirty="0" err="1">
                <a:solidFill>
                  <a:schemeClr val="dk1"/>
                </a:solidFill>
              </a:rPr>
              <a:t>sont</a:t>
            </a:r>
            <a:r>
              <a:rPr lang="en-US" sz="1000" dirty="0">
                <a:solidFill>
                  <a:schemeClr val="dk1"/>
                </a:solidFill>
              </a:rPr>
              <a:t> plus </a:t>
            </a:r>
            <a:r>
              <a:rPr lang="en-US" sz="1000" dirty="0" err="1">
                <a:solidFill>
                  <a:schemeClr val="dk1"/>
                </a:solidFill>
              </a:rPr>
              <a:t>susceptibles</a:t>
            </a:r>
            <a:r>
              <a:rPr lang="en-US" sz="1000" dirty="0">
                <a:solidFill>
                  <a:schemeClr val="dk1"/>
                </a:solidFill>
              </a:rPr>
              <a:t> de </a:t>
            </a:r>
            <a:r>
              <a:rPr lang="en-US" sz="1000" dirty="0" err="1">
                <a:solidFill>
                  <a:schemeClr val="dk1"/>
                </a:solidFill>
              </a:rPr>
              <a:t>fuir</a:t>
            </a:r>
            <a:r>
              <a:rPr lang="en-US" sz="1000" dirty="0">
                <a:solidFill>
                  <a:schemeClr val="dk1"/>
                </a:solidFill>
              </a:rPr>
              <a:t> et </a:t>
            </a:r>
            <a:r>
              <a:rPr lang="en-US" sz="1000" dirty="0" err="1">
                <a:solidFill>
                  <a:schemeClr val="dk1"/>
                </a:solidFill>
              </a:rPr>
              <a:t>d'avoir</a:t>
            </a:r>
            <a:r>
              <a:rPr lang="en-US" sz="1000" dirty="0">
                <a:solidFill>
                  <a:schemeClr val="dk1"/>
                </a:solidFill>
              </a:rPr>
              <a:t> des impacts </a:t>
            </a:r>
            <a:r>
              <a:rPr lang="en-US" sz="1000" dirty="0" err="1">
                <a:solidFill>
                  <a:schemeClr val="dk1"/>
                </a:solidFill>
              </a:rPr>
              <a:t>négatifs</a:t>
            </a:r>
            <a:r>
              <a:rPr lang="en-US" sz="1000" dirty="0">
                <a:solidFill>
                  <a:schemeClr val="dk1"/>
                </a:solidFill>
              </a:rPr>
              <a:t> sur les ménages (par </a:t>
            </a:r>
            <a:r>
              <a:rPr lang="en-US" sz="1000" dirty="0" err="1">
                <a:solidFill>
                  <a:schemeClr val="dk1"/>
                </a:solidFill>
              </a:rPr>
              <a:t>exemple</a:t>
            </a:r>
            <a:r>
              <a:rPr lang="en-US" sz="1000" dirty="0">
                <a:solidFill>
                  <a:schemeClr val="dk1"/>
                </a:solidFill>
              </a:rPr>
              <a:t>, </a:t>
            </a:r>
            <a:r>
              <a:rPr lang="en-US" sz="1000" dirty="0" err="1">
                <a:solidFill>
                  <a:schemeClr val="dk1"/>
                </a:solidFill>
              </a:rPr>
              <a:t>dommages</a:t>
            </a:r>
            <a:r>
              <a:rPr lang="en-US" sz="1000" dirty="0">
                <a:solidFill>
                  <a:schemeClr val="dk1"/>
                </a:solidFill>
              </a:rPr>
              <a:t> </a:t>
            </a:r>
            <a:r>
              <a:rPr lang="en-US" sz="1000" dirty="0" err="1">
                <a:solidFill>
                  <a:schemeClr val="dk1"/>
                </a:solidFill>
              </a:rPr>
              <a:t>matériels</a:t>
            </a:r>
            <a:r>
              <a:rPr lang="en-US" sz="1000" dirty="0">
                <a:solidFill>
                  <a:schemeClr val="dk1"/>
                </a:solidFill>
              </a:rPr>
              <a:t>, </a:t>
            </a:r>
            <a:r>
              <a:rPr lang="en-US" sz="1000" dirty="0" err="1">
                <a:solidFill>
                  <a:schemeClr val="dk1"/>
                </a:solidFill>
              </a:rPr>
              <a:t>problèmes</a:t>
            </a:r>
            <a:r>
              <a:rPr lang="en-US" sz="1000" dirty="0">
                <a:solidFill>
                  <a:schemeClr val="dk1"/>
                </a:solidFill>
              </a:rPr>
              <a:t> de santé). Les couleurs sur la carte </a:t>
            </a:r>
            <a:r>
              <a:rPr lang="en-US" sz="1000" dirty="0" err="1">
                <a:solidFill>
                  <a:schemeClr val="dk1"/>
                </a:solidFill>
              </a:rPr>
              <a:t>représentent</a:t>
            </a:r>
            <a:r>
              <a:rPr lang="en-US" sz="1000" dirty="0">
                <a:solidFill>
                  <a:schemeClr val="dk1"/>
                </a:solidFill>
              </a:rPr>
              <a:t> les </a:t>
            </a:r>
            <a:r>
              <a:rPr lang="en-US" sz="1000" dirty="0" err="1">
                <a:solidFill>
                  <a:schemeClr val="dk1"/>
                </a:solidFill>
              </a:rPr>
              <a:t>différentes</a:t>
            </a:r>
            <a:r>
              <a:rPr lang="en-US" sz="1000" dirty="0">
                <a:solidFill>
                  <a:schemeClr val="dk1"/>
                </a:solidFill>
              </a:rPr>
              <a:t> </a:t>
            </a:r>
            <a:r>
              <a:rPr lang="en-US" sz="1000" dirty="0" err="1">
                <a:solidFill>
                  <a:schemeClr val="dk1"/>
                </a:solidFill>
              </a:rPr>
              <a:t>densités</a:t>
            </a:r>
            <a:r>
              <a:rPr lang="en-US" sz="1000" dirty="0">
                <a:solidFill>
                  <a:schemeClr val="dk1"/>
                </a:solidFill>
              </a:rPr>
              <a:t> de population </a:t>
            </a:r>
            <a:r>
              <a:rPr lang="en-US" sz="1000" dirty="0" err="1">
                <a:solidFill>
                  <a:schemeClr val="dk1"/>
                </a:solidFill>
              </a:rPr>
              <a:t>disposant</a:t>
            </a:r>
            <a:r>
              <a:rPr lang="en-US" sz="1000" dirty="0">
                <a:solidFill>
                  <a:schemeClr val="dk1"/>
                </a:solidFill>
              </a:rPr>
              <a:t> de </a:t>
            </a:r>
            <a:r>
              <a:rPr lang="en-US" sz="1000" dirty="0" err="1">
                <a:solidFill>
                  <a:schemeClr val="dk1"/>
                </a:solidFill>
              </a:rPr>
              <a:t>matériaux</a:t>
            </a:r>
            <a:r>
              <a:rPr lang="en-US" sz="1000" dirty="0">
                <a:solidFill>
                  <a:schemeClr val="dk1"/>
                </a:solidFill>
              </a:rPr>
              <a:t> de </a:t>
            </a:r>
            <a:r>
              <a:rPr lang="en-US" sz="1000" dirty="0" err="1">
                <a:solidFill>
                  <a:schemeClr val="dk1"/>
                </a:solidFill>
              </a:rPr>
              <a:t>toiture</a:t>
            </a:r>
            <a:r>
              <a:rPr lang="en-US" sz="1000" dirty="0">
                <a:solidFill>
                  <a:schemeClr val="dk1"/>
                </a:solidFill>
              </a:rPr>
              <a:t> </a:t>
            </a:r>
            <a:r>
              <a:rPr lang="en-US" sz="1000" dirty="0" err="1">
                <a:solidFill>
                  <a:schemeClr val="dk1"/>
                </a:solidFill>
              </a:rPr>
              <a:t>temporaires</a:t>
            </a:r>
            <a:r>
              <a:rPr lang="en-US" sz="1000" dirty="0">
                <a:solidFill>
                  <a:schemeClr val="dk1"/>
                </a:solidFill>
              </a:rPr>
              <a:t> : les couleurs </a:t>
            </a:r>
            <a:r>
              <a:rPr lang="en-US" sz="1000" dirty="0" err="1">
                <a:solidFill>
                  <a:schemeClr val="dk1"/>
                </a:solidFill>
              </a:rPr>
              <a:t>claires</a:t>
            </a:r>
            <a:r>
              <a:rPr lang="en-US" sz="1000" dirty="0">
                <a:solidFill>
                  <a:schemeClr val="dk1"/>
                </a:solidFill>
              </a:rPr>
              <a:t> correspondent à </a:t>
            </a:r>
            <a:r>
              <a:rPr lang="en-US" sz="1000" dirty="0" err="1">
                <a:solidFill>
                  <a:schemeClr val="dk1"/>
                </a:solidFill>
              </a:rPr>
              <a:t>une</a:t>
            </a:r>
            <a:r>
              <a:rPr lang="en-US" sz="1000" dirty="0">
                <a:solidFill>
                  <a:schemeClr val="dk1"/>
                </a:solidFill>
              </a:rPr>
              <a:t> </a:t>
            </a:r>
            <a:r>
              <a:rPr lang="en-US" sz="1000" dirty="0" err="1">
                <a:solidFill>
                  <a:schemeClr val="dk1"/>
                </a:solidFill>
              </a:rPr>
              <a:t>faible</a:t>
            </a:r>
            <a:r>
              <a:rPr lang="en-US" sz="1000" dirty="0">
                <a:solidFill>
                  <a:schemeClr val="dk1"/>
                </a:solidFill>
              </a:rPr>
              <a:t> </a:t>
            </a:r>
            <a:r>
              <a:rPr lang="en-US" sz="1000" dirty="0" err="1">
                <a:solidFill>
                  <a:schemeClr val="dk1"/>
                </a:solidFill>
              </a:rPr>
              <a:t>densité</a:t>
            </a:r>
            <a:r>
              <a:rPr lang="en-US" sz="1000" dirty="0">
                <a:solidFill>
                  <a:schemeClr val="dk1"/>
                </a:solidFill>
              </a:rPr>
              <a:t> de ménages </a:t>
            </a:r>
            <a:r>
              <a:rPr lang="en-US" sz="1000" dirty="0" err="1">
                <a:solidFill>
                  <a:schemeClr val="dk1"/>
                </a:solidFill>
              </a:rPr>
              <a:t>sensibles</a:t>
            </a:r>
            <a:r>
              <a:rPr lang="en-US" sz="1000" dirty="0">
                <a:solidFill>
                  <a:schemeClr val="dk1"/>
                </a:solidFill>
              </a:rPr>
              <a:t> au </a:t>
            </a:r>
            <a:r>
              <a:rPr lang="en-US" sz="1000" dirty="0" err="1">
                <a:solidFill>
                  <a:schemeClr val="dk1"/>
                </a:solidFill>
              </a:rPr>
              <a:t>climat</a:t>
            </a:r>
            <a:r>
              <a:rPr lang="en-US" sz="1000" dirty="0">
                <a:solidFill>
                  <a:schemeClr val="dk1"/>
                </a:solidFill>
              </a:rPr>
              <a:t>, </a:t>
            </a:r>
            <a:r>
              <a:rPr lang="en-US" sz="1000" dirty="0" err="1">
                <a:solidFill>
                  <a:schemeClr val="dk1"/>
                </a:solidFill>
              </a:rPr>
              <a:t>tandis</a:t>
            </a:r>
            <a:r>
              <a:rPr lang="en-US" sz="1000" dirty="0">
                <a:solidFill>
                  <a:schemeClr val="dk1"/>
                </a:solidFill>
              </a:rPr>
              <a:t> que les couleurs </a:t>
            </a:r>
            <a:r>
              <a:rPr lang="en-US" sz="1000" dirty="0" err="1">
                <a:solidFill>
                  <a:schemeClr val="dk1"/>
                </a:solidFill>
              </a:rPr>
              <a:t>foncées</a:t>
            </a:r>
            <a:r>
              <a:rPr lang="en-US" sz="1000" dirty="0">
                <a:solidFill>
                  <a:schemeClr val="dk1"/>
                </a:solidFill>
              </a:rPr>
              <a:t> </a:t>
            </a:r>
            <a:r>
              <a:rPr lang="en-US" sz="1000" dirty="0" err="1">
                <a:solidFill>
                  <a:schemeClr val="dk1"/>
                </a:solidFill>
              </a:rPr>
              <a:t>représentent</a:t>
            </a:r>
            <a:r>
              <a:rPr lang="en-US" sz="1000" dirty="0">
                <a:solidFill>
                  <a:schemeClr val="dk1"/>
                </a:solidFill>
              </a:rPr>
              <a:t> les zones à forte </a:t>
            </a:r>
            <a:r>
              <a:rPr lang="en-US" sz="1000" dirty="0" err="1">
                <a:solidFill>
                  <a:schemeClr val="dk1"/>
                </a:solidFill>
              </a:rPr>
              <a:t>densité</a:t>
            </a:r>
            <a:r>
              <a:rPr lang="en-US" sz="1000" dirty="0">
                <a:solidFill>
                  <a:schemeClr val="dk1"/>
                </a:solidFill>
              </a:rPr>
              <a:t>.</a:t>
            </a:r>
            <a:br>
              <a:rPr lang="en-US" sz="1000" dirty="0">
                <a:solidFill>
                  <a:schemeClr val="dk1"/>
                </a:solidFill>
              </a:rPr>
            </a:b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dirty="0" err="1">
                <a:solidFill>
                  <a:schemeClr val="dk1"/>
                </a:solidFill>
              </a:rPr>
              <a:t>Capacité</a:t>
            </a:r>
            <a:r>
              <a:rPr lang="en-US" sz="1000" b="1" dirty="0">
                <a:solidFill>
                  <a:schemeClr val="dk1"/>
                </a:solidFill>
              </a:rPr>
              <a:t> </a:t>
            </a:r>
            <a:r>
              <a:rPr lang="en-US" sz="1000" b="1" dirty="0" err="1">
                <a:solidFill>
                  <a:schemeClr val="dk1"/>
                </a:solidFill>
              </a:rPr>
              <a:t>d'adaptation</a:t>
            </a:r>
            <a:r>
              <a:rPr lang="en-US" sz="1000" b="1" dirty="0">
                <a:solidFill>
                  <a:schemeClr val="dk1"/>
                </a:solidFill>
              </a:rPr>
              <a:t> : </a:t>
            </a:r>
            <a:r>
              <a:rPr lang="en-US" sz="1000" dirty="0">
                <a:solidFill>
                  <a:schemeClr val="dk1"/>
                </a:solidFill>
              </a:rPr>
              <a:t>la carte de droite montre la </a:t>
            </a:r>
            <a:r>
              <a:rPr lang="en-US" sz="1000" dirty="0" err="1">
                <a:solidFill>
                  <a:schemeClr val="dk1"/>
                </a:solidFill>
              </a:rPr>
              <a:t>densité</a:t>
            </a:r>
            <a:r>
              <a:rPr lang="en-US" sz="1000" dirty="0">
                <a:solidFill>
                  <a:schemeClr val="dk1"/>
                </a:solidFill>
              </a:rPr>
              <a:t> des populations </a:t>
            </a:r>
            <a:r>
              <a:rPr lang="en-US" sz="1000" dirty="0" err="1">
                <a:solidFill>
                  <a:schemeClr val="dk1"/>
                </a:solidFill>
              </a:rPr>
              <a:t>ayant</a:t>
            </a:r>
            <a:r>
              <a:rPr lang="en-US" sz="1000" dirty="0">
                <a:solidFill>
                  <a:schemeClr val="dk1"/>
                </a:solidFill>
              </a:rPr>
              <a:t> </a:t>
            </a:r>
            <a:r>
              <a:rPr lang="en-US" sz="1000" dirty="0" err="1">
                <a:solidFill>
                  <a:schemeClr val="dk1"/>
                </a:solidFill>
              </a:rPr>
              <a:t>accès</a:t>
            </a:r>
            <a:r>
              <a:rPr lang="en-US" sz="1000" dirty="0">
                <a:solidFill>
                  <a:schemeClr val="dk1"/>
                </a:solidFill>
              </a:rPr>
              <a:t> à des </a:t>
            </a:r>
            <a:r>
              <a:rPr lang="en-US" sz="1000" dirty="0" err="1">
                <a:solidFill>
                  <a:schemeClr val="dk1"/>
                </a:solidFill>
              </a:rPr>
              <a:t>hôpitaux</a:t>
            </a:r>
            <a:r>
              <a:rPr lang="en-US" sz="1000" dirty="0">
                <a:solidFill>
                  <a:schemeClr val="dk1"/>
                </a:solidFill>
              </a:rPr>
              <a:t>. Il </a:t>
            </a:r>
            <a:r>
              <a:rPr lang="en-US" sz="1000" dirty="0" err="1">
                <a:solidFill>
                  <a:schemeClr val="dk1"/>
                </a:solidFill>
              </a:rPr>
              <a:t>s'agit</a:t>
            </a:r>
            <a:r>
              <a:rPr lang="en-US" sz="1000" dirty="0">
                <a:solidFill>
                  <a:schemeClr val="dk1"/>
                </a:solidFill>
              </a:rPr>
              <a:t> d'un </a:t>
            </a:r>
            <a:r>
              <a:rPr lang="en-US" sz="1000" dirty="0" err="1">
                <a:solidFill>
                  <a:schemeClr val="dk1"/>
                </a:solidFill>
              </a:rPr>
              <a:t>indicateur</a:t>
            </a:r>
            <a:r>
              <a:rPr lang="en-US" sz="1000" dirty="0">
                <a:solidFill>
                  <a:schemeClr val="dk1"/>
                </a:solidFill>
              </a:rPr>
              <a:t> indirect de la </a:t>
            </a:r>
            <a:r>
              <a:rPr lang="en-US" sz="1000" dirty="0" err="1">
                <a:solidFill>
                  <a:schemeClr val="dk1"/>
                </a:solidFill>
              </a:rPr>
              <a:t>capacité</a:t>
            </a:r>
            <a:r>
              <a:rPr lang="en-US" sz="1000" dirty="0">
                <a:solidFill>
                  <a:schemeClr val="dk1"/>
                </a:solidFill>
              </a:rPr>
              <a:t> </a:t>
            </a:r>
            <a:r>
              <a:rPr lang="en-US" sz="1000" dirty="0" err="1">
                <a:solidFill>
                  <a:schemeClr val="dk1"/>
                </a:solidFill>
              </a:rPr>
              <a:t>d'adaptation</a:t>
            </a:r>
            <a:r>
              <a:rPr lang="en-US" sz="1000" dirty="0">
                <a:solidFill>
                  <a:schemeClr val="dk1"/>
                </a:solidFill>
              </a:rPr>
              <a:t>, car le fait </a:t>
            </a:r>
            <a:r>
              <a:rPr lang="en-US" sz="1000" dirty="0" err="1">
                <a:solidFill>
                  <a:schemeClr val="dk1"/>
                </a:solidFill>
              </a:rPr>
              <a:t>d'avoir</a:t>
            </a:r>
            <a:r>
              <a:rPr lang="en-US" sz="1000" dirty="0">
                <a:solidFill>
                  <a:schemeClr val="dk1"/>
                </a:solidFill>
              </a:rPr>
              <a:t> </a:t>
            </a:r>
            <a:r>
              <a:rPr lang="en-US" sz="1000" dirty="0" err="1">
                <a:solidFill>
                  <a:schemeClr val="dk1"/>
                </a:solidFill>
              </a:rPr>
              <a:t>accès</a:t>
            </a:r>
            <a:r>
              <a:rPr lang="en-US" sz="1000" dirty="0">
                <a:solidFill>
                  <a:schemeClr val="dk1"/>
                </a:solidFill>
              </a:rPr>
              <a:t> à un </a:t>
            </a:r>
            <a:r>
              <a:rPr lang="en-US" sz="1000" dirty="0" err="1">
                <a:solidFill>
                  <a:schemeClr val="dk1"/>
                </a:solidFill>
              </a:rPr>
              <a:t>hôpital</a:t>
            </a:r>
            <a:r>
              <a:rPr lang="en-US" sz="1000" dirty="0">
                <a:solidFill>
                  <a:schemeClr val="dk1"/>
                </a:solidFill>
              </a:rPr>
              <a:t> </a:t>
            </a:r>
            <a:r>
              <a:rPr lang="en-US" sz="1000" dirty="0" err="1">
                <a:solidFill>
                  <a:schemeClr val="dk1"/>
                </a:solidFill>
              </a:rPr>
              <a:t>signifie</a:t>
            </a:r>
            <a:r>
              <a:rPr lang="en-US" sz="1000" dirty="0">
                <a:solidFill>
                  <a:schemeClr val="dk1"/>
                </a:solidFill>
              </a:rPr>
              <a:t> que les participants </a:t>
            </a:r>
            <a:r>
              <a:rPr lang="en-US" sz="1000" dirty="0" err="1">
                <a:solidFill>
                  <a:schemeClr val="dk1"/>
                </a:solidFill>
              </a:rPr>
              <a:t>sont</a:t>
            </a:r>
            <a:r>
              <a:rPr lang="en-US" sz="1000" dirty="0">
                <a:solidFill>
                  <a:schemeClr val="dk1"/>
                </a:solidFill>
              </a:rPr>
              <a:t> </a:t>
            </a:r>
            <a:r>
              <a:rPr lang="en-US" sz="1000" dirty="0" err="1">
                <a:solidFill>
                  <a:schemeClr val="dk1"/>
                </a:solidFill>
              </a:rPr>
              <a:t>susceptibles</a:t>
            </a:r>
            <a:r>
              <a:rPr lang="en-US" sz="1000" dirty="0">
                <a:solidFill>
                  <a:schemeClr val="dk1"/>
                </a:solidFill>
              </a:rPr>
              <a:t> de </a:t>
            </a:r>
            <a:r>
              <a:rPr lang="en-US" sz="1000" dirty="0" err="1">
                <a:solidFill>
                  <a:schemeClr val="dk1"/>
                </a:solidFill>
              </a:rPr>
              <a:t>pouvoir</a:t>
            </a:r>
            <a:r>
              <a:rPr lang="en-US" sz="1000" dirty="0">
                <a:solidFill>
                  <a:schemeClr val="dk1"/>
                </a:solidFill>
              </a:rPr>
              <a:t> faire face aux </a:t>
            </a:r>
            <a:r>
              <a:rPr lang="en-US" sz="1000" dirty="0" err="1">
                <a:solidFill>
                  <a:schemeClr val="dk1"/>
                </a:solidFill>
              </a:rPr>
              <a:t>effets</a:t>
            </a:r>
            <a:r>
              <a:rPr lang="en-US" sz="1000" dirty="0">
                <a:solidFill>
                  <a:schemeClr val="dk1"/>
                </a:solidFill>
              </a:rPr>
              <a:t> </a:t>
            </a:r>
            <a:r>
              <a:rPr lang="en-US" sz="1000" dirty="0" err="1">
                <a:solidFill>
                  <a:schemeClr val="dk1"/>
                </a:solidFill>
              </a:rPr>
              <a:t>négatifs</a:t>
            </a:r>
            <a:r>
              <a:rPr lang="en-US" sz="1000" dirty="0">
                <a:solidFill>
                  <a:schemeClr val="dk1"/>
                </a:solidFill>
              </a:rPr>
              <a:t> sur la santé qui </a:t>
            </a:r>
            <a:r>
              <a:rPr lang="en-US" sz="1000" dirty="0" err="1">
                <a:solidFill>
                  <a:schemeClr val="dk1"/>
                </a:solidFill>
              </a:rPr>
              <a:t>pourraient</a:t>
            </a:r>
            <a:r>
              <a:rPr lang="en-US" sz="1000" dirty="0">
                <a:solidFill>
                  <a:schemeClr val="dk1"/>
                </a:solidFill>
              </a:rPr>
              <a:t> </a:t>
            </a:r>
            <a:r>
              <a:rPr lang="en-US" sz="1000" dirty="0" err="1">
                <a:solidFill>
                  <a:schemeClr val="dk1"/>
                </a:solidFill>
              </a:rPr>
              <a:t>survenir</a:t>
            </a:r>
            <a:r>
              <a:rPr lang="en-US" sz="1000" dirty="0">
                <a:solidFill>
                  <a:schemeClr val="dk1"/>
                </a:solidFill>
              </a:rPr>
              <a:t> après un choc </a:t>
            </a:r>
            <a:r>
              <a:rPr lang="en-US" sz="1000" dirty="0" err="1">
                <a:solidFill>
                  <a:schemeClr val="dk1"/>
                </a:solidFill>
              </a:rPr>
              <a:t>climatique</a:t>
            </a:r>
            <a:r>
              <a:rPr lang="en-US" sz="1000" dirty="0">
                <a:solidFill>
                  <a:schemeClr val="dk1"/>
                </a:solidFill>
              </a:rPr>
              <a:t> (par </a:t>
            </a:r>
            <a:r>
              <a:rPr lang="en-US" sz="1000" dirty="0" err="1">
                <a:solidFill>
                  <a:schemeClr val="dk1"/>
                </a:solidFill>
              </a:rPr>
              <a:t>exemple</a:t>
            </a:r>
            <a:r>
              <a:rPr lang="en-US" sz="1000" dirty="0">
                <a:solidFill>
                  <a:schemeClr val="dk1"/>
                </a:solidFill>
              </a:rPr>
              <a:t>, </a:t>
            </a:r>
            <a:r>
              <a:rPr lang="en-US" sz="1000" dirty="0" err="1">
                <a:solidFill>
                  <a:schemeClr val="dk1"/>
                </a:solidFill>
              </a:rPr>
              <a:t>une</a:t>
            </a:r>
            <a:r>
              <a:rPr lang="en-US" sz="1000" dirty="0">
                <a:solidFill>
                  <a:schemeClr val="dk1"/>
                </a:solidFill>
              </a:rPr>
              <a:t> augmentation de la transmission des maladies </a:t>
            </a:r>
            <a:r>
              <a:rPr lang="en-US" sz="1000" dirty="0" err="1">
                <a:solidFill>
                  <a:schemeClr val="dk1"/>
                </a:solidFill>
              </a:rPr>
              <a:t>d'origine</a:t>
            </a:r>
            <a:r>
              <a:rPr lang="en-US" sz="1000" dirty="0">
                <a:solidFill>
                  <a:schemeClr val="dk1"/>
                </a:solidFill>
              </a:rPr>
              <a:t> </a:t>
            </a:r>
            <a:r>
              <a:rPr lang="en-US" sz="1000" dirty="0" err="1">
                <a:solidFill>
                  <a:schemeClr val="dk1"/>
                </a:solidFill>
              </a:rPr>
              <a:t>hydrique</a:t>
            </a:r>
            <a:r>
              <a:rPr lang="en-US" sz="1000" dirty="0">
                <a:solidFill>
                  <a:schemeClr val="dk1"/>
                </a:solidFill>
              </a:rPr>
              <a:t>). Les zones rouges sur la carte </a:t>
            </a:r>
            <a:r>
              <a:rPr lang="en-US" sz="1000" dirty="0" err="1">
                <a:solidFill>
                  <a:schemeClr val="dk1"/>
                </a:solidFill>
              </a:rPr>
              <a:t>indiquent</a:t>
            </a:r>
            <a:r>
              <a:rPr lang="en-US" sz="1000" dirty="0">
                <a:solidFill>
                  <a:schemeClr val="dk1"/>
                </a:solidFill>
              </a:rPr>
              <a:t> les zones </a:t>
            </a:r>
            <a:r>
              <a:rPr lang="en-US" sz="1000" dirty="0" err="1">
                <a:solidFill>
                  <a:schemeClr val="dk1"/>
                </a:solidFill>
              </a:rPr>
              <a:t>où</a:t>
            </a:r>
            <a:r>
              <a:rPr lang="en-US" sz="1000" dirty="0">
                <a:solidFill>
                  <a:schemeClr val="dk1"/>
                </a:solidFill>
              </a:rPr>
              <a:t> la </a:t>
            </a:r>
            <a:r>
              <a:rPr lang="en-US" sz="1000" dirty="0" err="1">
                <a:solidFill>
                  <a:schemeClr val="dk1"/>
                </a:solidFill>
              </a:rPr>
              <a:t>densité</a:t>
            </a:r>
            <a:r>
              <a:rPr lang="en-US" sz="1000" dirty="0">
                <a:solidFill>
                  <a:schemeClr val="dk1"/>
                </a:solidFill>
              </a:rPr>
              <a:t> de population </a:t>
            </a:r>
            <a:r>
              <a:rPr lang="en-US" sz="1000" dirty="0" err="1">
                <a:solidFill>
                  <a:schemeClr val="dk1"/>
                </a:solidFill>
              </a:rPr>
              <a:t>n'ayant</a:t>
            </a:r>
            <a:r>
              <a:rPr lang="en-US" sz="1000" dirty="0">
                <a:solidFill>
                  <a:schemeClr val="dk1"/>
                </a:solidFill>
              </a:rPr>
              <a:t> pas </a:t>
            </a:r>
            <a:r>
              <a:rPr lang="en-US" sz="1000" dirty="0" err="1">
                <a:solidFill>
                  <a:schemeClr val="dk1"/>
                </a:solidFill>
              </a:rPr>
              <a:t>accès</a:t>
            </a:r>
            <a:r>
              <a:rPr lang="en-US" sz="1000" dirty="0">
                <a:solidFill>
                  <a:schemeClr val="dk1"/>
                </a:solidFill>
              </a:rPr>
              <a:t> à des </a:t>
            </a:r>
            <a:r>
              <a:rPr lang="en-US" sz="1000" dirty="0" err="1">
                <a:solidFill>
                  <a:schemeClr val="dk1"/>
                </a:solidFill>
              </a:rPr>
              <a:t>hôpitaux</a:t>
            </a:r>
            <a:r>
              <a:rPr lang="en-US" sz="1000" dirty="0">
                <a:solidFill>
                  <a:schemeClr val="dk1"/>
                </a:solidFill>
              </a:rPr>
              <a:t> </a:t>
            </a:r>
            <a:r>
              <a:rPr lang="en-US" sz="1000" dirty="0" err="1">
                <a:solidFill>
                  <a:schemeClr val="dk1"/>
                </a:solidFill>
              </a:rPr>
              <a:t>est</a:t>
            </a:r>
            <a:r>
              <a:rPr lang="en-US" sz="1000" dirty="0">
                <a:solidFill>
                  <a:schemeClr val="dk1"/>
                </a:solidFill>
              </a:rPr>
              <a:t> plus </a:t>
            </a:r>
            <a:r>
              <a:rPr lang="en-US" sz="1000" dirty="0" err="1">
                <a:solidFill>
                  <a:schemeClr val="dk1"/>
                </a:solidFill>
              </a:rPr>
              <a:t>élevée</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Source : </a:t>
            </a:r>
            <a:r>
              <a:rPr lang="en-US" sz="1000" dirty="0" err="1">
                <a:solidFill>
                  <a:schemeClr val="dk1"/>
                </a:solidFill>
              </a:rPr>
              <a:t>Évaluation</a:t>
            </a:r>
            <a:r>
              <a:rPr lang="en-US" sz="1000" dirty="0">
                <a:solidFill>
                  <a:schemeClr val="dk1"/>
                </a:solidFill>
              </a:rPr>
              <a:t> des </a:t>
            </a:r>
            <a:r>
              <a:rPr lang="en-US" sz="1000" dirty="0" err="1">
                <a:solidFill>
                  <a:schemeClr val="dk1"/>
                </a:solidFill>
              </a:rPr>
              <a:t>risques</a:t>
            </a:r>
            <a:r>
              <a:rPr lang="en-US" sz="1000" dirty="0">
                <a:solidFill>
                  <a:schemeClr val="dk1"/>
                </a:solidFill>
              </a:rPr>
              <a:t> et de la </a:t>
            </a:r>
            <a:r>
              <a:rPr lang="en-US" sz="1000" dirty="0" err="1">
                <a:solidFill>
                  <a:schemeClr val="dk1"/>
                </a:solidFill>
              </a:rPr>
              <a:t>vulnérabilité</a:t>
            </a:r>
            <a:r>
              <a:rPr lang="en-US" sz="1000" dirty="0">
                <a:solidFill>
                  <a:schemeClr val="dk1"/>
                </a:solidFill>
              </a:rPr>
              <a:t> </a:t>
            </a:r>
            <a:r>
              <a:rPr lang="en-US" sz="1000" dirty="0" err="1">
                <a:solidFill>
                  <a:schemeClr val="dk1"/>
                </a:solidFill>
              </a:rPr>
              <a:t>liés</a:t>
            </a:r>
            <a:r>
              <a:rPr lang="en-US" sz="1000" dirty="0">
                <a:solidFill>
                  <a:schemeClr val="dk1"/>
                </a:solidFill>
              </a:rPr>
              <a:t> au </a:t>
            </a:r>
            <a:r>
              <a:rPr lang="en-US" sz="1000" dirty="0" err="1">
                <a:solidFill>
                  <a:schemeClr val="dk1"/>
                </a:solidFill>
              </a:rPr>
              <a:t>climat</a:t>
            </a:r>
            <a:r>
              <a:rPr lang="en-US" sz="1000" dirty="0">
                <a:solidFill>
                  <a:schemeClr val="dk1"/>
                </a:solidFill>
              </a:rPr>
              <a:t> et à la pollution </a:t>
            </a:r>
            <a:r>
              <a:rPr lang="en-US" sz="1000" dirty="0" err="1">
                <a:solidFill>
                  <a:schemeClr val="dk1"/>
                </a:solidFill>
              </a:rPr>
              <a:t>atmosphérique</a:t>
            </a:r>
            <a:r>
              <a:rPr lang="en-US" sz="1000" dirty="0">
                <a:solidFill>
                  <a:schemeClr val="dk1"/>
                </a:solidFill>
              </a:rPr>
              <a:t> à Mumbai (2022). </a:t>
            </a:r>
            <a:r>
              <a:rPr lang="en-US" sz="1000" u="sng" dirty="0">
                <a:solidFill>
                  <a:schemeClr val="hlink"/>
                </a:solidFill>
                <a:hlinkClick r:id="rId3"/>
              </a:rPr>
              <a:t>https://data.opencity.in/dataset/f561b852-74bf-4ae7-b4a5-a8bf538ee52b/resource/4e38d17b-bcd1-42de-b671-3705d9ad3afa/download/vulnerability-assessment-report-mcap.pdf</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p:txBody>
      </p:sp>
      <p:sp>
        <p:nvSpPr>
          <p:cNvPr id="866" name="Google Shape;866;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4"/>
        <p:cNvGrpSpPr/>
        <p:nvPr/>
      </p:nvGrpSpPr>
      <p:grpSpPr>
        <a:xfrm>
          <a:off x="0" y="0"/>
          <a:ext cx="0" cy="0"/>
          <a:chOff x="0" y="0"/>
          <a:chExt cx="0" cy="0"/>
        </a:xfrm>
      </p:grpSpPr>
      <p:sp>
        <p:nvSpPr>
          <p:cNvPr id="965" name="Google Shape;965;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r>
              <a:rPr lang="fr-FR" sz="1200" b="1" i="0" u="none" strike="noStrike" cap="none" dirty="0">
                <a:solidFill>
                  <a:schemeClr val="dk1"/>
                </a:solidFill>
                <a:effectLst/>
                <a:latin typeface="Arial"/>
                <a:ea typeface="Arial"/>
                <a:cs typeface="Arial"/>
                <a:sym typeface="Arial"/>
              </a:rPr>
              <a:t>Une matrice de risques</a:t>
            </a:r>
            <a:r>
              <a:rPr lang="fr-FR" sz="1200" b="0" i="0" u="none" strike="noStrike" cap="none" dirty="0">
                <a:solidFill>
                  <a:schemeClr val="dk1"/>
                </a:solidFill>
                <a:effectLst/>
                <a:latin typeface="Arial"/>
                <a:ea typeface="Arial"/>
                <a:cs typeface="Arial"/>
                <a:sym typeface="Arial"/>
              </a:rPr>
              <a:t> est un outil utile pour visualiser l'analyse des risques climatiques dans une Évaluation des Risques Climatiques (ERC). Cette diapositive fournit un exemple de matrice de risques qui montre comment les scores de 1 à 5, à la fois pour la probabilité et la conséquence, peuvent être utilisés pour classer et hiérarchiser les risques climatiques dans une ville.</a:t>
            </a:r>
          </a:p>
          <a:p>
            <a:r>
              <a:rPr lang="fr-FR" sz="1200" b="0" i="0" u="none" strike="noStrike" cap="none" dirty="0">
                <a:solidFill>
                  <a:schemeClr val="dk1"/>
                </a:solidFill>
                <a:effectLst/>
                <a:latin typeface="Arial"/>
                <a:ea typeface="Arial"/>
                <a:cs typeface="Arial"/>
                <a:sym typeface="Arial"/>
              </a:rPr>
              <a:t>La matrice présente différents </a:t>
            </a:r>
            <a:r>
              <a:rPr lang="fr-FR" sz="1200" b="1" i="0" u="none" strike="noStrike" cap="none" dirty="0">
                <a:solidFill>
                  <a:schemeClr val="dk1"/>
                </a:solidFill>
                <a:effectLst/>
                <a:latin typeface="Arial"/>
                <a:ea typeface="Arial"/>
                <a:cs typeface="Arial"/>
                <a:sym typeface="Arial"/>
              </a:rPr>
              <a:t>niveaux de risque</a:t>
            </a:r>
            <a:r>
              <a:rPr lang="fr-FR" sz="1200" b="0" i="0" u="none" strike="noStrike" cap="none" dirty="0">
                <a:solidFill>
                  <a:schemeClr val="dk1"/>
                </a:solidFill>
                <a:effectLst/>
                <a:latin typeface="Arial"/>
                <a:ea typeface="Arial"/>
                <a:cs typeface="Arial"/>
                <a:sym typeface="Arial"/>
              </a:rPr>
              <a:t> associés aux combinaisons de gravité des conséquences et de probabilité d'occurrence. Les matrices de risques peuvent être mises à jour au fil du temps à mesure que de nouvelles informations deviennent disponibles et que des actions d'adaptation sont entreprises.</a:t>
            </a:r>
          </a:p>
        </p:txBody>
      </p:sp>
      <p:sp>
        <p:nvSpPr>
          <p:cNvPr id="966" name="Google Shape;966;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a:extLst>
            <a:ext uri="{FF2B5EF4-FFF2-40B4-BE49-F238E27FC236}">
              <a16:creationId xmlns:a16="http://schemas.microsoft.com/office/drawing/2014/main" id="{62218A41-A771-E99B-A8FA-F9A8CCBFF50D}"/>
            </a:ext>
          </a:extLst>
        </p:cNvPr>
        <p:cNvGrpSpPr/>
        <p:nvPr/>
      </p:nvGrpSpPr>
      <p:grpSpPr>
        <a:xfrm>
          <a:off x="0" y="0"/>
          <a:ext cx="0" cy="0"/>
          <a:chOff x="0" y="0"/>
          <a:chExt cx="0" cy="0"/>
        </a:xfrm>
      </p:grpSpPr>
      <p:sp>
        <p:nvSpPr>
          <p:cNvPr id="937" name="Google Shape;937;p47:notes">
            <a:extLst>
              <a:ext uri="{FF2B5EF4-FFF2-40B4-BE49-F238E27FC236}">
                <a16:creationId xmlns:a16="http://schemas.microsoft.com/office/drawing/2014/main" id="{239B572F-7D2B-FD48-1766-F2EC9500CAC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Trainer Notes: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r>
              <a:rPr lang="fr-FR" sz="1200" b="1" i="0" u="none" strike="noStrike" cap="none" dirty="0">
                <a:solidFill>
                  <a:schemeClr val="dk1"/>
                </a:solidFill>
                <a:effectLst/>
                <a:latin typeface="Arial"/>
                <a:ea typeface="Arial"/>
                <a:cs typeface="Arial"/>
                <a:sym typeface="Arial"/>
              </a:rPr>
              <a:t>Étape 4 de l'évaluation des risques climatiques (ERC)</a:t>
            </a:r>
            <a:r>
              <a:rPr lang="fr-FR" sz="1200" b="0" i="0" u="none" strike="noStrike" cap="none" dirty="0">
                <a:solidFill>
                  <a:schemeClr val="dk1"/>
                </a:solidFill>
                <a:effectLst/>
                <a:latin typeface="Arial"/>
                <a:ea typeface="Arial"/>
                <a:cs typeface="Arial"/>
                <a:sym typeface="Arial"/>
              </a:rPr>
              <a:t> consiste à identifier et évaluer les risques climatiques.</a:t>
            </a:r>
          </a:p>
          <a:p>
            <a:r>
              <a:rPr lang="fr-FR" sz="1200" b="0" i="0" u="none" strike="noStrike" cap="none" dirty="0">
                <a:solidFill>
                  <a:schemeClr val="dk1"/>
                </a:solidFill>
                <a:effectLst/>
                <a:latin typeface="Arial"/>
                <a:ea typeface="Arial"/>
                <a:cs typeface="Arial"/>
                <a:sym typeface="Arial"/>
              </a:rPr>
              <a:t>Cette étape s'appuie sur les étapes précédentes, qui ont combiné une analyse des aléas, de l'exposition et de la vulnérabilité – en intégrant des données historiques et des projections climatiques futures. À l'Étape 4, l'équipe chargée de l'ERC doit lister les principaux risques climatiques de la ville. Une fois ces risques identifiés, ils doivent leur attribuer un score pour la </a:t>
            </a:r>
            <a:r>
              <a:rPr lang="fr-FR" sz="1200" b="1" i="0" u="none" strike="noStrike" cap="none" dirty="0">
                <a:solidFill>
                  <a:schemeClr val="dk1"/>
                </a:solidFill>
                <a:effectLst/>
                <a:latin typeface="Arial"/>
                <a:ea typeface="Arial"/>
                <a:cs typeface="Arial"/>
                <a:sym typeface="Arial"/>
              </a:rPr>
              <a:t>probabilité</a:t>
            </a:r>
            <a:r>
              <a:rPr lang="fr-FR" sz="1200" b="0" i="0" u="none" strike="noStrike" cap="none" dirty="0">
                <a:solidFill>
                  <a:schemeClr val="dk1"/>
                </a:solidFill>
                <a:effectLst/>
                <a:latin typeface="Arial"/>
                <a:ea typeface="Arial"/>
                <a:cs typeface="Arial"/>
                <a:sym typeface="Arial"/>
              </a:rPr>
              <a:t> que le risque se produise (par exemple sur une échelle de 1 à 5, où 1 = très peu probable et 5 = très probable) et pour la </a:t>
            </a:r>
            <a:r>
              <a:rPr lang="fr-FR" sz="1200" b="1" i="0" u="none" strike="noStrike" cap="none" dirty="0">
                <a:solidFill>
                  <a:schemeClr val="dk1"/>
                </a:solidFill>
                <a:effectLst/>
                <a:latin typeface="Arial"/>
                <a:ea typeface="Arial"/>
                <a:cs typeface="Arial"/>
                <a:sym typeface="Arial"/>
              </a:rPr>
              <a:t>gravité</a:t>
            </a:r>
            <a:r>
              <a:rPr lang="fr-FR" sz="1200" b="0" i="0" u="none" strike="noStrike" cap="none" dirty="0">
                <a:solidFill>
                  <a:schemeClr val="dk1"/>
                </a:solidFill>
                <a:effectLst/>
                <a:latin typeface="Arial"/>
                <a:ea typeface="Arial"/>
                <a:cs typeface="Arial"/>
                <a:sym typeface="Arial"/>
              </a:rPr>
              <a:t> des conséquences si ce risque survenait (par exemple sur une échelle de 1 à 5, où 1 = pas du tout grave et 5 = très grave).</a:t>
            </a:r>
          </a:p>
          <a:p>
            <a:r>
              <a:rPr lang="fr-FR" sz="1200" b="1" i="0" u="none" strike="noStrike" cap="none" dirty="0">
                <a:solidFill>
                  <a:schemeClr val="dk1"/>
                </a:solidFill>
                <a:effectLst/>
                <a:latin typeface="Arial"/>
                <a:ea typeface="Arial"/>
                <a:cs typeface="Arial"/>
                <a:sym typeface="Arial"/>
              </a:rPr>
              <a:t>Source :</a:t>
            </a:r>
            <a:r>
              <a:rPr lang="fr-FR" sz="1200" b="0" i="0" u="none" strike="noStrike" cap="none" dirty="0">
                <a:solidFill>
                  <a:schemeClr val="dk1"/>
                </a:solidFill>
                <a:effectLst/>
                <a:latin typeface="Arial"/>
                <a:ea typeface="Arial"/>
                <a:cs typeface="Arial"/>
                <a:sym typeface="Arial"/>
              </a:rPr>
              <a:t> Guide de formation CDP sur l'évaluation des risques et de la vulnérabilité climatiques pour les villes. </a:t>
            </a:r>
            <a:r>
              <a:rPr lang="fr-FR" sz="1200" b="0" i="0" u="none" strike="noStrike" cap="none" dirty="0">
                <a:solidFill>
                  <a:schemeClr val="dk1"/>
                </a:solidFill>
                <a:effectLst/>
                <a:latin typeface="Arial"/>
                <a:ea typeface="Arial"/>
                <a:cs typeface="Arial"/>
                <a:sym typeface="Arial"/>
                <a:hlinkClick r:id="rId3"/>
              </a:rPr>
              <a:t>https://www.cdp.net/en/cities/climate-risk-vulnerability-assessment-training-guide-for-cities</a:t>
            </a:r>
            <a:endParaRPr lang="fr-FR" sz="1200" b="0" i="0" u="none" strike="noStrike" cap="none" dirty="0">
              <a:solidFill>
                <a:schemeClr val="dk1"/>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lang="en-US"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lang="en-GB" sz="1000" dirty="0">
              <a:solidFill>
                <a:schemeClr val="dk1"/>
              </a:solidFill>
            </a:endParaRPr>
          </a:p>
          <a:p>
            <a:r>
              <a:rPr lang="fr-FR" sz="1200" b="0" i="0" u="none" strike="noStrike" cap="none" dirty="0">
                <a:solidFill>
                  <a:schemeClr val="dk1"/>
                </a:solidFill>
                <a:effectLst/>
                <a:latin typeface="Arial"/>
                <a:ea typeface="Arial"/>
                <a:cs typeface="Arial"/>
                <a:sym typeface="Arial"/>
              </a:rPr>
              <a:t>Une </a:t>
            </a:r>
            <a:r>
              <a:rPr lang="fr-FR" sz="1200" b="1" i="0" u="none" strike="noStrike" cap="none" dirty="0">
                <a:solidFill>
                  <a:schemeClr val="dk1"/>
                </a:solidFill>
                <a:effectLst/>
                <a:latin typeface="Arial"/>
                <a:ea typeface="Arial"/>
                <a:cs typeface="Arial"/>
                <a:sym typeface="Arial"/>
              </a:rPr>
              <a:t>matrice de risques</a:t>
            </a:r>
            <a:r>
              <a:rPr lang="fr-FR" sz="1200" b="0" i="0" u="none" strike="noStrike" cap="none" dirty="0">
                <a:solidFill>
                  <a:schemeClr val="dk1"/>
                </a:solidFill>
                <a:effectLst/>
                <a:latin typeface="Arial"/>
                <a:ea typeface="Arial"/>
                <a:cs typeface="Arial"/>
                <a:sym typeface="Arial"/>
              </a:rPr>
              <a:t> est un outil utile pour visualiser l'analyse des risques climatiques dans une ERC. Cette diapositive présente un exemple de matrice de risques qui montre comment les scores de 1 à 5 pour la probabilité et la conséquence peuvent être utilisés pour classer et hiérarchiser les risques climatiques d'une ville.</a:t>
            </a:r>
          </a:p>
          <a:p>
            <a:r>
              <a:rPr lang="fr-FR" sz="1200" b="0" i="0" u="none" strike="noStrike" cap="none" dirty="0">
                <a:solidFill>
                  <a:schemeClr val="dk1"/>
                </a:solidFill>
                <a:effectLst/>
                <a:latin typeface="Arial"/>
                <a:ea typeface="Arial"/>
                <a:cs typeface="Arial"/>
                <a:sym typeface="Arial"/>
              </a:rPr>
              <a:t>La matrice montre différents </a:t>
            </a:r>
            <a:r>
              <a:rPr lang="fr-FR" sz="1200" b="1" i="0" u="none" strike="noStrike" cap="none" dirty="0">
                <a:solidFill>
                  <a:schemeClr val="dk1"/>
                </a:solidFill>
                <a:effectLst/>
                <a:latin typeface="Arial"/>
                <a:ea typeface="Arial"/>
                <a:cs typeface="Arial"/>
                <a:sym typeface="Arial"/>
              </a:rPr>
              <a:t>niveaux de risque</a:t>
            </a:r>
            <a:r>
              <a:rPr lang="fr-FR" sz="1200" b="0" i="0" u="none" strike="noStrike" cap="none" dirty="0">
                <a:solidFill>
                  <a:schemeClr val="dk1"/>
                </a:solidFill>
                <a:effectLst/>
                <a:latin typeface="Arial"/>
                <a:ea typeface="Arial"/>
                <a:cs typeface="Arial"/>
                <a:sym typeface="Arial"/>
              </a:rPr>
              <a:t> associés aux combinaisons de gravité et de probabilité. Les matrices de risques peuvent être mises à jour au fil du temps à mesure que de nouvelles informations deviennent disponibles et que des mesures d'adaptation sont mises en œuvre.</a:t>
            </a:r>
          </a:p>
          <a:p>
            <a:pPr marL="0" lvl="0" indent="0" algn="l" rtl="0">
              <a:lnSpc>
                <a:spcPct val="100000"/>
              </a:lnSpc>
              <a:spcBef>
                <a:spcPts val="0"/>
              </a:spcBef>
              <a:spcAft>
                <a:spcPts val="0"/>
              </a:spcAft>
              <a:buSzPts val="1100"/>
              <a:buNone/>
            </a:pPr>
            <a:endParaRPr sz="1000" dirty="0"/>
          </a:p>
        </p:txBody>
      </p:sp>
      <p:sp>
        <p:nvSpPr>
          <p:cNvPr id="938" name="Google Shape;938;p47:notes">
            <a:extLst>
              <a:ext uri="{FF2B5EF4-FFF2-40B4-BE49-F238E27FC236}">
                <a16:creationId xmlns:a16="http://schemas.microsoft.com/office/drawing/2014/main" id="{FE7214B5-C81C-6FFB-1598-03E1DAF3BCD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148585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10974-101D-619E-0179-10A6D0DF85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52FAD8-81F7-6291-34AC-3E5430AF845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B7DDAEE-C67E-8836-1181-63FFBE9C63E3}"/>
              </a:ext>
            </a:extLst>
          </p:cNvPr>
          <p:cNvSpPr>
            <a:spLocks noGrp="1"/>
          </p:cNvSpPr>
          <p:nvPr>
            <p:ph type="body" idx="1"/>
          </p:nvPr>
        </p:nvSpPr>
        <p:spPr/>
        <p:txBody>
          <a:bodyPr/>
          <a:lstStyle/>
          <a:p>
            <a:r>
              <a:rPr lang="fr-FR" dirty="0"/>
              <a:t>Notes du facilitateur :</a:t>
            </a:r>
          </a:p>
          <a:p>
            <a:r>
              <a:rPr lang="fr-FR" dirty="0"/>
              <a:t>Comme thème récurrent tout au long du cours, nous utiliserons la métaphore d'une rivière. Chaque jour sera représenté par une partie de la rivière. </a:t>
            </a:r>
          </a:p>
          <a:p>
            <a:br>
              <a:rPr lang="fr-FR" dirty="0"/>
            </a:br>
            <a:endParaRPr lang="fr-FR" dirty="0"/>
          </a:p>
          <a:p>
            <a:r>
              <a:rPr lang="fr-FR" dirty="0"/>
              <a:t>Discutez du symbolisme que nous pouvons associer aux rapides et à l'évaluation des risques. </a:t>
            </a:r>
          </a:p>
          <a:p>
            <a:r>
              <a:rPr lang="fr-FR" dirty="0"/>
              <a:t>Les participants peuvent-ils donner des exemples de ce qu'ils font pour juger s'ils peuvent passer avec leur bateau ? Quelqu'un suggère-t-il de contourner les rapides ? Quelqu'un suggère-t-il de prendre des cours de natation, de construire un bateau plus grand, de porter un casque ? </a:t>
            </a:r>
          </a:p>
          <a:p>
            <a:br>
              <a:rPr lang="fr-FR" dirty="0"/>
            </a:br>
            <a:endParaRPr lang="fr-FR" dirty="0"/>
          </a:p>
          <a:p>
            <a:r>
              <a:rPr lang="fr-FR" dirty="0"/>
              <a:t>Ce sont là autant d'exemples de la manière dont les gens évaluent un risque et trouvent des solutions pour réduire leur vulnérabilité, s'adaptent pour s'assurer de pouvoir survivre à cette partie périlleuse du voyage. </a:t>
            </a:r>
          </a:p>
          <a:p>
            <a:br>
              <a:rPr lang="fr-FR" dirty="0"/>
            </a:br>
            <a:endParaRPr lang="fr-FR" dirty="0"/>
          </a:p>
          <a:p>
            <a:r>
              <a:rPr lang="fr-FR" dirty="0"/>
              <a:t>Si vous utilisez une corde, vous pouvez la dérouler davantage, mais n'hésitez pas à faire des nœuds, des boucles et autres figures pour représenter les rapides. . </a:t>
            </a:r>
          </a:p>
          <a:p>
            <a:br>
              <a:rPr lang="fr-FR" dirty="0"/>
            </a:br>
            <a:endParaRPr lang="fr-FR" dirty="0"/>
          </a:p>
          <a:p>
            <a:r>
              <a:rPr lang="fr-FR" dirty="0"/>
              <a:t>Vous pouvez montrer une courte vidéo : https://www.youtube.com/watch?v=6aZf07Zb0FI of </a:t>
            </a:r>
            <a:r>
              <a:rPr lang="fr-FR" dirty="0" err="1"/>
              <a:t>rafring</a:t>
            </a:r>
            <a:endParaRPr lang="fr-FR" dirty="0"/>
          </a:p>
          <a:p>
            <a:br>
              <a:rPr lang="fr-FR" dirty="0"/>
            </a:br>
            <a:endParaRPr lang="fr-FR" dirty="0"/>
          </a:p>
          <a:p>
            <a:br>
              <a:rPr lang="fr-FR" dirty="0"/>
            </a:br>
            <a:endParaRPr lang="fr-FR" dirty="0"/>
          </a:p>
          <a:p>
            <a:endParaRPr lang="en-GB" b="0" dirty="0"/>
          </a:p>
          <a:p>
            <a:endParaRPr lang="en-GB" b="0" dirty="0"/>
          </a:p>
        </p:txBody>
      </p:sp>
      <p:sp>
        <p:nvSpPr>
          <p:cNvPr id="4" name="Slide Number Placeholder 3">
            <a:extLst>
              <a:ext uri="{FF2B5EF4-FFF2-40B4-BE49-F238E27FC236}">
                <a16:creationId xmlns:a16="http://schemas.microsoft.com/office/drawing/2014/main" id="{9B6D5887-CA21-9070-2F3F-3C0240EEBDEF}"/>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8493692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7"/>
        <p:cNvGrpSpPr/>
        <p:nvPr/>
      </p:nvGrpSpPr>
      <p:grpSpPr>
        <a:xfrm>
          <a:off x="0" y="0"/>
          <a:ext cx="0" cy="0"/>
          <a:chOff x="0" y="0"/>
          <a:chExt cx="0" cy="0"/>
        </a:xfrm>
      </p:grpSpPr>
      <p:sp>
        <p:nvSpPr>
          <p:cNvPr id="988" name="Google Shape;988;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La </a:t>
            </a:r>
            <a:r>
              <a:rPr lang="en-US" sz="1000" b="1" dirty="0" err="1">
                <a:solidFill>
                  <a:schemeClr val="dk1"/>
                </a:solidFill>
              </a:rPr>
              <a:t>cinquième</a:t>
            </a:r>
            <a:r>
              <a:rPr lang="en-US" sz="1000" b="1" dirty="0">
                <a:solidFill>
                  <a:schemeClr val="dk1"/>
                </a:solidFill>
              </a:rPr>
              <a:t> étape </a:t>
            </a:r>
            <a:r>
              <a:rPr lang="en-US" sz="1000" dirty="0" err="1">
                <a:solidFill>
                  <a:schemeClr val="dk1"/>
                </a:solidFill>
              </a:rPr>
              <a:t>d'une</a:t>
            </a:r>
            <a:r>
              <a:rPr lang="en-US" sz="1000" dirty="0">
                <a:solidFill>
                  <a:schemeClr val="dk1"/>
                </a:solidFill>
              </a:rPr>
              <a:t> ERC </a:t>
            </a:r>
            <a:r>
              <a:rPr lang="en-US" sz="1000" dirty="0" err="1">
                <a:solidFill>
                  <a:schemeClr val="dk1"/>
                </a:solidFill>
              </a:rPr>
              <a:t>consiste</a:t>
            </a:r>
            <a:r>
              <a:rPr lang="en-US" sz="1000" dirty="0">
                <a:solidFill>
                  <a:schemeClr val="dk1"/>
                </a:solidFill>
              </a:rPr>
              <a:t> à </a:t>
            </a:r>
            <a:r>
              <a:rPr lang="en-US" sz="1000" b="1" dirty="0">
                <a:solidFill>
                  <a:schemeClr val="dk1"/>
                </a:solidFill>
              </a:rPr>
              <a:t>identifier les options </a:t>
            </a:r>
            <a:r>
              <a:rPr lang="en-US" sz="1000" b="1" dirty="0" err="1">
                <a:solidFill>
                  <a:schemeClr val="dk1"/>
                </a:solidFill>
              </a:rPr>
              <a:t>d'adaptation</a:t>
            </a:r>
            <a:r>
              <a:rPr lang="en-US" sz="1000" b="1" dirty="0">
                <a:solidFill>
                  <a:schemeClr val="dk1"/>
                </a:solidFill>
              </a:rPr>
              <a:t>/de </a:t>
            </a:r>
            <a:r>
              <a:rPr lang="en-US" sz="1000" b="1" dirty="0" err="1">
                <a:solidFill>
                  <a:schemeClr val="dk1"/>
                </a:solidFill>
              </a:rPr>
              <a:t>renforcement</a:t>
            </a:r>
            <a:r>
              <a:rPr lang="en-US" sz="1000" b="1" dirty="0">
                <a:solidFill>
                  <a:schemeClr val="dk1"/>
                </a:solidFill>
              </a:rPr>
              <a:t> de la </a:t>
            </a:r>
            <a:r>
              <a:rPr lang="en-US" sz="1000" b="1" dirty="0" err="1">
                <a:solidFill>
                  <a:schemeClr val="dk1"/>
                </a:solidFill>
              </a:rPr>
              <a:t>résilience</a:t>
            </a:r>
            <a:r>
              <a:rPr lang="en-US" sz="1000" b="1" dirty="0">
                <a:solidFill>
                  <a:schemeClr val="dk1"/>
                </a:solidFill>
              </a:rPr>
              <a:t> </a:t>
            </a:r>
            <a:r>
              <a:rPr lang="en-US" sz="1000" dirty="0" err="1">
                <a:solidFill>
                  <a:schemeClr val="dk1"/>
                </a:solidFill>
              </a:rPr>
              <a:t>afin</a:t>
            </a:r>
            <a:r>
              <a:rPr lang="en-US" sz="1000" dirty="0">
                <a:solidFill>
                  <a:schemeClr val="dk1"/>
                </a:solidFill>
              </a:rPr>
              <a:t> </a:t>
            </a:r>
            <a:r>
              <a:rPr lang="en-US" sz="1000" dirty="0" err="1">
                <a:solidFill>
                  <a:schemeClr val="dk1"/>
                </a:solidFill>
              </a:rPr>
              <a:t>d'aider</a:t>
            </a:r>
            <a:r>
              <a:rPr lang="en-US" sz="1000" dirty="0">
                <a:solidFill>
                  <a:schemeClr val="dk1"/>
                </a:solidFill>
              </a:rPr>
              <a:t> à </a:t>
            </a:r>
            <a:r>
              <a:rPr lang="en-US" sz="1000" dirty="0" err="1">
                <a:solidFill>
                  <a:schemeClr val="dk1"/>
                </a:solidFill>
              </a:rPr>
              <a:t>renforcer</a:t>
            </a:r>
            <a:r>
              <a:rPr lang="en-US" sz="1000" dirty="0">
                <a:solidFill>
                  <a:schemeClr val="dk1"/>
                </a:solidFill>
              </a:rPr>
              <a:t> la </a:t>
            </a:r>
            <a:r>
              <a:rPr lang="en-US" sz="1000" dirty="0" err="1">
                <a:solidFill>
                  <a:schemeClr val="dk1"/>
                </a:solidFill>
              </a:rPr>
              <a:t>résilience</a:t>
            </a:r>
            <a:r>
              <a:rPr lang="en-US" sz="1000" dirty="0">
                <a:solidFill>
                  <a:schemeClr val="dk1"/>
                </a:solidFill>
              </a:rPr>
              <a:t> face aux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a:t>
            </a: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Il </a:t>
            </a:r>
            <a:r>
              <a:rPr lang="en-US" sz="1000" dirty="0" err="1">
                <a:solidFill>
                  <a:schemeClr val="dk1"/>
                </a:solidFill>
              </a:rPr>
              <a:t>existe</a:t>
            </a:r>
            <a:r>
              <a:rPr lang="en-US" sz="1000" dirty="0">
                <a:solidFill>
                  <a:schemeClr val="dk1"/>
                </a:solidFill>
              </a:rPr>
              <a:t> un large </a:t>
            </a:r>
            <a:r>
              <a:rPr lang="en-US" sz="1000" dirty="0" err="1">
                <a:solidFill>
                  <a:schemeClr val="dk1"/>
                </a:solidFill>
              </a:rPr>
              <a:t>éventail</a:t>
            </a:r>
            <a:r>
              <a:rPr lang="en-US" sz="1000" dirty="0">
                <a:solidFill>
                  <a:schemeClr val="dk1"/>
                </a:solidFill>
              </a:rPr>
              <a:t> </a:t>
            </a:r>
            <a:r>
              <a:rPr lang="en-US" sz="1000" dirty="0" err="1">
                <a:solidFill>
                  <a:schemeClr val="dk1"/>
                </a:solidFill>
              </a:rPr>
              <a:t>d'options</a:t>
            </a:r>
            <a:r>
              <a:rPr lang="en-US" sz="1000" dirty="0">
                <a:solidFill>
                  <a:schemeClr val="dk1"/>
                </a:solidFill>
              </a:rPr>
              <a:t> de </a:t>
            </a:r>
            <a:r>
              <a:rPr lang="en-US" sz="1000" dirty="0" err="1">
                <a:solidFill>
                  <a:schemeClr val="dk1"/>
                </a:solidFill>
              </a:rPr>
              <a:t>résilience</a:t>
            </a:r>
            <a:r>
              <a:rPr lang="en-US" sz="1000" dirty="0">
                <a:solidFill>
                  <a:schemeClr val="dk1"/>
                </a:solidFill>
              </a:rPr>
              <a:t>. </a:t>
            </a:r>
            <a:r>
              <a:rPr lang="en-US" sz="1000" dirty="0" err="1">
                <a:solidFill>
                  <a:schemeClr val="dk1"/>
                </a:solidFill>
              </a:rPr>
              <a:t>Celles</a:t>
            </a:r>
            <a:r>
              <a:rPr lang="en-US" sz="1000" dirty="0">
                <a:solidFill>
                  <a:schemeClr val="dk1"/>
                </a:solidFill>
              </a:rPr>
              <a:t>-ci </a:t>
            </a:r>
            <a:r>
              <a:rPr lang="en-US" sz="1000" dirty="0" err="1">
                <a:solidFill>
                  <a:schemeClr val="dk1"/>
                </a:solidFill>
              </a:rPr>
              <a:t>peuvent</a:t>
            </a:r>
            <a:r>
              <a:rPr lang="en-US" sz="1000" dirty="0">
                <a:solidFill>
                  <a:schemeClr val="dk1"/>
                </a:solidFill>
              </a:rPr>
              <a:t> </a:t>
            </a:r>
            <a:r>
              <a:rPr lang="en-US" sz="1000" dirty="0" err="1">
                <a:solidFill>
                  <a:schemeClr val="dk1"/>
                </a:solidFill>
              </a:rPr>
              <a:t>inclure</a:t>
            </a:r>
            <a:r>
              <a:rPr lang="en-US" sz="1000" dirty="0">
                <a:solidFill>
                  <a:schemeClr val="dk1"/>
                </a:solidFill>
              </a:rPr>
              <a:t> </a:t>
            </a:r>
            <a:r>
              <a:rPr lang="en-US" sz="1000" dirty="0" err="1">
                <a:solidFill>
                  <a:schemeClr val="dk1"/>
                </a:solidFill>
              </a:rPr>
              <a:t>différentes</a:t>
            </a:r>
            <a:r>
              <a:rPr lang="en-US" sz="1000" dirty="0">
                <a:solidFill>
                  <a:schemeClr val="dk1"/>
                </a:solidFill>
              </a:rPr>
              <a:t> </a:t>
            </a:r>
            <a:r>
              <a:rPr lang="en-US" sz="1000" dirty="0" err="1">
                <a:solidFill>
                  <a:schemeClr val="dk1"/>
                </a:solidFill>
              </a:rPr>
              <a:t>catégories</a:t>
            </a:r>
            <a:r>
              <a:rPr lang="en-US" sz="1000" dirty="0">
                <a:solidFill>
                  <a:schemeClr val="dk1"/>
                </a:solidFill>
              </a:rPr>
              <a:t> </a:t>
            </a:r>
            <a:r>
              <a:rPr lang="en-US" sz="1000" dirty="0" err="1">
                <a:solidFill>
                  <a:schemeClr val="dk1"/>
                </a:solidFill>
              </a:rPr>
              <a:t>d'actions</a:t>
            </a:r>
            <a:r>
              <a:rPr lang="en-US" sz="1000" dirty="0">
                <a:solidFill>
                  <a:schemeClr val="dk1"/>
                </a:solidFill>
              </a:rPr>
              <a:t> :</a:t>
            </a:r>
            <a:endParaRPr sz="1000" dirty="0">
              <a:solidFill>
                <a:schemeClr val="dk1"/>
              </a:solidFill>
            </a:endParaRPr>
          </a:p>
          <a:p>
            <a:pPr marL="457200" lvl="0" indent="-292100" algn="l" rtl="0">
              <a:lnSpc>
                <a:spcPct val="100000"/>
              </a:lnSpc>
              <a:spcBef>
                <a:spcPts val="0"/>
              </a:spcBef>
              <a:spcAft>
                <a:spcPts val="0"/>
              </a:spcAft>
              <a:buClr>
                <a:schemeClr val="dk1"/>
              </a:buClr>
              <a:buSzPts val="1000"/>
              <a:buFont typeface="Roboto"/>
              <a:buChar char="●"/>
            </a:pPr>
            <a:r>
              <a:rPr lang="en-US" sz="1000" b="1" dirty="0" err="1">
                <a:solidFill>
                  <a:schemeClr val="dk1"/>
                </a:solidFill>
              </a:rPr>
              <a:t>Structurelles</a:t>
            </a:r>
            <a:r>
              <a:rPr lang="en-US" sz="1000" b="1" dirty="0">
                <a:solidFill>
                  <a:schemeClr val="dk1"/>
                </a:solidFill>
              </a:rPr>
              <a:t>/physiques : </a:t>
            </a:r>
            <a:r>
              <a:rPr lang="en-US" sz="1000" dirty="0">
                <a:solidFill>
                  <a:schemeClr val="dk1"/>
                </a:solidFill>
              </a:rPr>
              <a:t>digues, infrastructures de protection du littoral, </a:t>
            </a:r>
            <a:r>
              <a:rPr lang="en-US" sz="1000" dirty="0" err="1">
                <a:solidFill>
                  <a:schemeClr val="dk1"/>
                </a:solidFill>
              </a:rPr>
              <a:t>systèmes</a:t>
            </a:r>
            <a:r>
              <a:rPr lang="en-US" sz="1000" dirty="0">
                <a:solidFill>
                  <a:schemeClr val="dk1"/>
                </a:solidFill>
              </a:rPr>
              <a:t> de drainage, conservation et restauration des zones </a:t>
            </a:r>
            <a:r>
              <a:rPr lang="en-US" sz="1000" dirty="0" err="1">
                <a:solidFill>
                  <a:schemeClr val="dk1"/>
                </a:solidFill>
              </a:rPr>
              <a:t>humides</a:t>
            </a:r>
            <a:r>
              <a:rPr lang="en-US" sz="1000" dirty="0">
                <a:solidFill>
                  <a:schemeClr val="dk1"/>
                </a:solidFill>
              </a:rPr>
              <a:t> et des </a:t>
            </a:r>
            <a:r>
              <a:rPr lang="en-US" sz="1000" dirty="0" err="1">
                <a:solidFill>
                  <a:schemeClr val="dk1"/>
                </a:solidFill>
              </a:rPr>
              <a:t>plaines</a:t>
            </a:r>
            <a:r>
              <a:rPr lang="en-US" sz="1000" dirty="0">
                <a:solidFill>
                  <a:schemeClr val="dk1"/>
                </a:solidFill>
              </a:rPr>
              <a:t> </a:t>
            </a:r>
            <a:r>
              <a:rPr lang="en-US" sz="1000" dirty="0" err="1">
                <a:solidFill>
                  <a:schemeClr val="dk1"/>
                </a:solidFill>
              </a:rPr>
              <a:t>inondables</a:t>
            </a:r>
            <a:endParaRPr sz="1000" b="1" dirty="0">
              <a:solidFill>
                <a:schemeClr val="dk1"/>
              </a:solidFill>
            </a:endParaRPr>
          </a:p>
          <a:p>
            <a:pPr marL="457200" lvl="0" indent="-292100" algn="l" rtl="0">
              <a:lnSpc>
                <a:spcPct val="100000"/>
              </a:lnSpc>
              <a:spcBef>
                <a:spcPts val="0"/>
              </a:spcBef>
              <a:spcAft>
                <a:spcPts val="0"/>
              </a:spcAft>
              <a:buClr>
                <a:schemeClr val="dk1"/>
              </a:buClr>
              <a:buSzPts val="1000"/>
              <a:buFont typeface="Roboto"/>
              <a:buChar char="●"/>
            </a:pPr>
            <a:r>
              <a:rPr lang="en-US" sz="1000" b="1" dirty="0" err="1">
                <a:solidFill>
                  <a:schemeClr val="dk1"/>
                </a:solidFill>
              </a:rPr>
              <a:t>Sociales</a:t>
            </a:r>
            <a:r>
              <a:rPr lang="en-US" sz="1000" b="1" dirty="0">
                <a:solidFill>
                  <a:schemeClr val="dk1"/>
                </a:solidFill>
              </a:rPr>
              <a:t> : </a:t>
            </a:r>
            <a:r>
              <a:rPr lang="en-US" sz="1000" dirty="0">
                <a:solidFill>
                  <a:schemeClr val="dk1"/>
                </a:solidFill>
              </a:rPr>
              <a:t>options </a:t>
            </a:r>
            <a:r>
              <a:rPr lang="en-US" sz="1000" dirty="0" err="1">
                <a:solidFill>
                  <a:schemeClr val="dk1"/>
                </a:solidFill>
              </a:rPr>
              <a:t>éducatives</a:t>
            </a:r>
            <a:r>
              <a:rPr lang="en-US" sz="1000" dirty="0">
                <a:solidFill>
                  <a:schemeClr val="dk1"/>
                </a:solidFill>
              </a:rPr>
              <a:t> </a:t>
            </a:r>
            <a:r>
              <a:rPr lang="en-US" sz="1000" dirty="0" err="1">
                <a:solidFill>
                  <a:schemeClr val="dk1"/>
                </a:solidFill>
              </a:rPr>
              <a:t>telles</a:t>
            </a:r>
            <a:r>
              <a:rPr lang="en-US" sz="1000" dirty="0">
                <a:solidFill>
                  <a:schemeClr val="dk1"/>
                </a:solidFill>
              </a:rPr>
              <a:t> </a:t>
            </a:r>
            <a:r>
              <a:rPr lang="en-US" sz="1000" dirty="0" err="1">
                <a:solidFill>
                  <a:schemeClr val="dk1"/>
                </a:solidFill>
              </a:rPr>
              <a:t>que</a:t>
            </a:r>
            <a:r>
              <a:rPr lang="en-US" sz="1000" dirty="0">
                <a:solidFill>
                  <a:schemeClr val="dk1"/>
                </a:solidFill>
              </a:rPr>
              <a:t> la </a:t>
            </a:r>
            <a:r>
              <a:rPr lang="en-US" sz="1000" dirty="0" err="1">
                <a:solidFill>
                  <a:schemeClr val="dk1"/>
                </a:solidFill>
              </a:rPr>
              <a:t>sensibilisation</a:t>
            </a:r>
            <a:r>
              <a:rPr lang="en-US" sz="1000" dirty="0">
                <a:solidFill>
                  <a:schemeClr val="dk1"/>
                </a:solidFill>
              </a:rPr>
              <a:t>, options </a:t>
            </a:r>
            <a:r>
              <a:rPr lang="en-US" sz="1000" dirty="0" err="1">
                <a:solidFill>
                  <a:schemeClr val="dk1"/>
                </a:solidFill>
              </a:rPr>
              <a:t>informatives</a:t>
            </a:r>
            <a:r>
              <a:rPr lang="en-US" sz="1000" dirty="0">
                <a:solidFill>
                  <a:schemeClr val="dk1"/>
                </a:solidFill>
              </a:rPr>
              <a:t> </a:t>
            </a:r>
            <a:r>
              <a:rPr lang="en-US" sz="1000" dirty="0" err="1">
                <a:solidFill>
                  <a:schemeClr val="dk1"/>
                </a:solidFill>
              </a:rPr>
              <a:t>telles</a:t>
            </a:r>
            <a:r>
              <a:rPr lang="en-US" sz="1000" dirty="0">
                <a:solidFill>
                  <a:schemeClr val="dk1"/>
                </a:solidFill>
              </a:rPr>
              <a:t> </a:t>
            </a:r>
            <a:r>
              <a:rPr lang="en-US" sz="1000" dirty="0" err="1">
                <a:solidFill>
                  <a:schemeClr val="dk1"/>
                </a:solidFill>
              </a:rPr>
              <a:t>que</a:t>
            </a:r>
            <a:r>
              <a:rPr lang="en-US" sz="1000" dirty="0">
                <a:solidFill>
                  <a:schemeClr val="dk1"/>
                </a:solidFill>
              </a:rPr>
              <a:t> les </a:t>
            </a:r>
            <a:r>
              <a:rPr lang="en-US" sz="1000" dirty="0" err="1">
                <a:solidFill>
                  <a:schemeClr val="dk1"/>
                </a:solidFill>
              </a:rPr>
              <a:t>cartes</a:t>
            </a:r>
            <a:r>
              <a:rPr lang="en-US" sz="1000" dirty="0">
                <a:solidFill>
                  <a:schemeClr val="dk1"/>
                </a:solidFill>
              </a:rPr>
              <a:t> de </a:t>
            </a:r>
            <a:r>
              <a:rPr lang="en-US" sz="1000" dirty="0" err="1">
                <a:solidFill>
                  <a:schemeClr val="dk1"/>
                </a:solidFill>
              </a:rPr>
              <a:t>vulnérabilité</a:t>
            </a:r>
            <a:r>
              <a:rPr lang="en-US" sz="1000" dirty="0">
                <a:solidFill>
                  <a:schemeClr val="dk1"/>
                </a:solidFill>
              </a:rPr>
              <a:t> et de </a:t>
            </a:r>
            <a:r>
              <a:rPr lang="en-US" sz="1000" dirty="0" err="1">
                <a:solidFill>
                  <a:schemeClr val="dk1"/>
                </a:solidFill>
              </a:rPr>
              <a:t>risques</a:t>
            </a:r>
            <a:r>
              <a:rPr lang="en-US" sz="1000" dirty="0">
                <a:solidFill>
                  <a:schemeClr val="dk1"/>
                </a:solidFill>
              </a:rPr>
              <a:t>, </a:t>
            </a:r>
            <a:r>
              <a:rPr lang="en-US" sz="1000" dirty="0" err="1">
                <a:solidFill>
                  <a:schemeClr val="dk1"/>
                </a:solidFill>
              </a:rPr>
              <a:t>systèmes</a:t>
            </a:r>
            <a:r>
              <a:rPr lang="en-US" sz="1000" dirty="0">
                <a:solidFill>
                  <a:schemeClr val="dk1"/>
                </a:solidFill>
              </a:rPr>
              <a:t> </a:t>
            </a:r>
            <a:r>
              <a:rPr lang="en-US" sz="1000" dirty="0" err="1">
                <a:solidFill>
                  <a:schemeClr val="dk1"/>
                </a:solidFill>
              </a:rPr>
              <a:t>d'alerte</a:t>
            </a:r>
            <a:r>
              <a:rPr lang="en-US" sz="1000" dirty="0">
                <a:solidFill>
                  <a:schemeClr val="dk1"/>
                </a:solidFill>
              </a:rPr>
              <a:t> </a:t>
            </a:r>
            <a:r>
              <a:rPr lang="en-US" sz="1000" dirty="0" err="1">
                <a:solidFill>
                  <a:schemeClr val="dk1"/>
                </a:solidFill>
              </a:rPr>
              <a:t>précoce</a:t>
            </a:r>
            <a:endParaRPr sz="1000" dirty="0">
              <a:solidFill>
                <a:schemeClr val="dk1"/>
              </a:solidFill>
            </a:endParaRPr>
          </a:p>
          <a:p>
            <a:pPr marL="457200" lvl="0" indent="-292100" algn="l" rtl="0">
              <a:lnSpc>
                <a:spcPct val="100000"/>
              </a:lnSpc>
              <a:spcBef>
                <a:spcPts val="0"/>
              </a:spcBef>
              <a:spcAft>
                <a:spcPts val="0"/>
              </a:spcAft>
              <a:buClr>
                <a:schemeClr val="dk1"/>
              </a:buClr>
              <a:buSzPts val="1000"/>
              <a:buFont typeface="Roboto"/>
              <a:buChar char="●"/>
            </a:pPr>
            <a:r>
              <a:rPr lang="en-US" sz="1000" b="1" dirty="0" err="1">
                <a:solidFill>
                  <a:schemeClr val="dk1"/>
                </a:solidFill>
              </a:rPr>
              <a:t>Institutionnelles</a:t>
            </a:r>
            <a:r>
              <a:rPr lang="en-US" sz="1000" b="1" dirty="0">
                <a:solidFill>
                  <a:schemeClr val="dk1"/>
                </a:solidFill>
              </a:rPr>
              <a:t> : </a:t>
            </a:r>
            <a:r>
              <a:rPr lang="en-US" sz="1000" dirty="0" err="1">
                <a:solidFill>
                  <a:schemeClr val="dk1"/>
                </a:solidFill>
              </a:rPr>
              <a:t>lois</a:t>
            </a:r>
            <a:r>
              <a:rPr lang="en-US" sz="1000" dirty="0">
                <a:solidFill>
                  <a:schemeClr val="dk1"/>
                </a:solidFill>
              </a:rPr>
              <a:t> sur le </a:t>
            </a:r>
            <a:r>
              <a:rPr lang="en-US" sz="1000" dirty="0" err="1">
                <a:solidFill>
                  <a:schemeClr val="dk1"/>
                </a:solidFill>
              </a:rPr>
              <a:t>zonage</a:t>
            </a:r>
            <a:r>
              <a:rPr lang="en-US" sz="1000" dirty="0">
                <a:solidFill>
                  <a:schemeClr val="dk1"/>
                </a:solidFill>
              </a:rPr>
              <a:t> des </a:t>
            </a:r>
            <a:r>
              <a:rPr lang="en-US" sz="1000" dirty="0" err="1">
                <a:solidFill>
                  <a:schemeClr val="dk1"/>
                </a:solidFill>
              </a:rPr>
              <a:t>terres</a:t>
            </a:r>
            <a:r>
              <a:rPr lang="en-US" sz="1000" dirty="0">
                <a:solidFill>
                  <a:schemeClr val="dk1"/>
                </a:solidFill>
              </a:rPr>
              <a:t>, </a:t>
            </a:r>
            <a:r>
              <a:rPr lang="en-US" sz="1000" dirty="0" err="1">
                <a:solidFill>
                  <a:schemeClr val="dk1"/>
                </a:solidFill>
              </a:rPr>
              <a:t>stratégies</a:t>
            </a:r>
            <a:r>
              <a:rPr lang="en-US" sz="1000" dirty="0">
                <a:solidFill>
                  <a:schemeClr val="dk1"/>
                </a:solidFill>
              </a:rPr>
              <a:t> et plans </a:t>
            </a:r>
            <a:r>
              <a:rPr lang="en-US" sz="1000" dirty="0" err="1">
                <a:solidFill>
                  <a:schemeClr val="dk1"/>
                </a:solidFill>
              </a:rPr>
              <a:t>d'adaptation</a:t>
            </a:r>
            <a:r>
              <a:rPr lang="en-US" sz="1000" dirty="0">
                <a:solidFill>
                  <a:schemeClr val="dk1"/>
                </a:solidFill>
              </a:rPr>
              <a:t>/de </a:t>
            </a:r>
            <a:r>
              <a:rPr lang="en-US" sz="1000" dirty="0" err="1">
                <a:solidFill>
                  <a:schemeClr val="dk1"/>
                </a:solidFill>
              </a:rPr>
              <a:t>résilience</a:t>
            </a:r>
            <a:r>
              <a:rPr lang="en-US" sz="1000" dirty="0">
                <a:solidFill>
                  <a:schemeClr val="dk1"/>
                </a:solidFill>
              </a:rPr>
              <a:t> des villes, plans </a:t>
            </a:r>
            <a:r>
              <a:rPr lang="en-US" sz="1000" dirty="0" err="1">
                <a:solidFill>
                  <a:schemeClr val="dk1"/>
                </a:solidFill>
              </a:rPr>
              <a:t>sectoriels</a:t>
            </a:r>
            <a:r>
              <a:rPr lang="en-US" sz="1000" dirty="0">
                <a:solidFill>
                  <a:schemeClr val="dk1"/>
                </a:solidFill>
              </a:rPr>
              <a:t> </a:t>
            </a:r>
            <a:r>
              <a:rPr lang="en-US" sz="1000" dirty="0" err="1">
                <a:solidFill>
                  <a:schemeClr val="dk1"/>
                </a:solidFill>
              </a:rPr>
              <a:t>intégrés</a:t>
            </a:r>
            <a:r>
              <a:rPr lang="en-US" sz="1000" dirty="0">
                <a:solidFill>
                  <a:schemeClr val="dk1"/>
                </a:solidFill>
              </a:rPr>
              <a:t> au </a:t>
            </a:r>
            <a:r>
              <a:rPr lang="en-US" sz="1000" dirty="0" err="1">
                <a:solidFill>
                  <a:schemeClr val="dk1"/>
                </a:solidFill>
              </a:rPr>
              <a:t>climat</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err="1">
                <a:solidFill>
                  <a:schemeClr val="dk1"/>
                </a:solidFill>
              </a:rPr>
              <a:t>Veuillez</a:t>
            </a:r>
            <a:r>
              <a:rPr lang="en-US" sz="1000" dirty="0">
                <a:solidFill>
                  <a:schemeClr val="dk1"/>
                </a:solidFill>
              </a:rPr>
              <a:t> </a:t>
            </a:r>
            <a:r>
              <a:rPr lang="en-US" sz="1000" dirty="0" err="1">
                <a:solidFill>
                  <a:schemeClr val="dk1"/>
                </a:solidFill>
              </a:rPr>
              <a:t>expliquer</a:t>
            </a:r>
            <a:r>
              <a:rPr lang="en-US" sz="1000" dirty="0">
                <a:solidFill>
                  <a:schemeClr val="dk1"/>
                </a:solidFill>
              </a:rPr>
              <a:t> aux participants </a:t>
            </a:r>
            <a:r>
              <a:rPr lang="en-US" sz="1000" dirty="0" err="1">
                <a:solidFill>
                  <a:schemeClr val="dk1"/>
                </a:solidFill>
              </a:rPr>
              <a:t>qu'il</a:t>
            </a:r>
            <a:r>
              <a:rPr lang="en-US" sz="1000" dirty="0">
                <a:solidFill>
                  <a:schemeClr val="dk1"/>
                </a:solidFill>
              </a:rPr>
              <a:t> est très probable </a:t>
            </a:r>
            <a:r>
              <a:rPr lang="en-US" sz="1000" dirty="0" err="1">
                <a:solidFill>
                  <a:schemeClr val="dk1"/>
                </a:solidFill>
              </a:rPr>
              <a:t>que</a:t>
            </a:r>
            <a:r>
              <a:rPr lang="en-US" sz="1000" dirty="0">
                <a:solidFill>
                  <a:schemeClr val="dk1"/>
                </a:solidFill>
              </a:rPr>
              <a:t>, </a:t>
            </a:r>
            <a:r>
              <a:rPr lang="en-US" sz="1000" dirty="0" err="1">
                <a:solidFill>
                  <a:schemeClr val="dk1"/>
                </a:solidFill>
              </a:rPr>
              <a:t>lors</a:t>
            </a:r>
            <a:r>
              <a:rPr lang="en-US" sz="1000" dirty="0">
                <a:solidFill>
                  <a:schemeClr val="dk1"/>
                </a:solidFill>
              </a:rPr>
              <a:t> de </a:t>
            </a:r>
            <a:r>
              <a:rPr lang="en-US" sz="1000" dirty="0" err="1">
                <a:solidFill>
                  <a:schemeClr val="dk1"/>
                </a:solidFill>
              </a:rPr>
              <a:t>cette</a:t>
            </a:r>
            <a:r>
              <a:rPr lang="en-US" sz="1000" dirty="0">
                <a:solidFill>
                  <a:schemeClr val="dk1"/>
                </a:solidFill>
              </a:rPr>
              <a:t> étape, divers </a:t>
            </a:r>
            <a:r>
              <a:rPr lang="en-US" sz="1000" dirty="0" err="1">
                <a:solidFill>
                  <a:schemeClr val="dk1"/>
                </a:solidFill>
              </a:rPr>
              <a:t>décideurs</a:t>
            </a:r>
            <a:r>
              <a:rPr lang="en-US" sz="1000" dirty="0">
                <a:solidFill>
                  <a:schemeClr val="dk1"/>
                </a:solidFill>
              </a:rPr>
              <a:t> et </a:t>
            </a:r>
            <a:r>
              <a:rPr lang="en-US" sz="1000" dirty="0" err="1">
                <a:solidFill>
                  <a:schemeClr val="dk1"/>
                </a:solidFill>
              </a:rPr>
              <a:t>responsables</a:t>
            </a:r>
            <a:r>
              <a:rPr lang="en-US" sz="1000" dirty="0">
                <a:solidFill>
                  <a:schemeClr val="dk1"/>
                </a:solidFill>
              </a:rPr>
              <a:t> </a:t>
            </a:r>
            <a:r>
              <a:rPr lang="en-US" sz="1000" dirty="0" err="1">
                <a:solidFill>
                  <a:schemeClr val="dk1"/>
                </a:solidFill>
              </a:rPr>
              <a:t>municipaux</a:t>
            </a:r>
            <a:r>
              <a:rPr lang="en-US" sz="1000" dirty="0">
                <a:solidFill>
                  <a:schemeClr val="dk1"/>
                </a:solidFill>
              </a:rPr>
              <a:t> </a:t>
            </a:r>
            <a:r>
              <a:rPr lang="en-US" sz="1000" dirty="0" err="1">
                <a:solidFill>
                  <a:schemeClr val="dk1"/>
                </a:solidFill>
              </a:rPr>
              <a:t>soient</a:t>
            </a:r>
            <a:r>
              <a:rPr lang="en-US" sz="1000" dirty="0">
                <a:solidFill>
                  <a:schemeClr val="dk1"/>
                </a:solidFill>
              </a:rPr>
              <a:t> </a:t>
            </a:r>
            <a:r>
              <a:rPr lang="en-US" sz="1000" dirty="0" err="1">
                <a:solidFill>
                  <a:schemeClr val="dk1"/>
                </a:solidFill>
              </a:rPr>
              <a:t>associés</a:t>
            </a:r>
            <a:r>
              <a:rPr lang="en-US" sz="1000" dirty="0">
                <a:solidFill>
                  <a:schemeClr val="dk1"/>
                </a:solidFill>
              </a:rPr>
              <a:t> aux consultations sur les </a:t>
            </a:r>
            <a:r>
              <a:rPr lang="en-US" sz="1000" dirty="0" err="1">
                <a:solidFill>
                  <a:schemeClr val="dk1"/>
                </a:solidFill>
              </a:rPr>
              <a:t>différentes</a:t>
            </a:r>
            <a:r>
              <a:rPr lang="en-US" sz="1000" dirty="0">
                <a:solidFill>
                  <a:schemeClr val="dk1"/>
                </a:solidFill>
              </a:rPr>
              <a:t> options </a:t>
            </a:r>
            <a:r>
              <a:rPr lang="en-US" sz="1000" dirty="0" err="1">
                <a:solidFill>
                  <a:schemeClr val="dk1"/>
                </a:solidFill>
              </a:rPr>
              <a:t>d'adaptation</a:t>
            </a:r>
            <a:r>
              <a:rPr lang="en-US" sz="1000" dirty="0">
                <a:solidFill>
                  <a:schemeClr val="dk1"/>
                </a:solidFill>
              </a:rPr>
              <a:t> qui </a:t>
            </a:r>
            <a:r>
              <a:rPr lang="en-US" sz="1000" dirty="0" err="1">
                <a:solidFill>
                  <a:schemeClr val="dk1"/>
                </a:solidFill>
              </a:rPr>
              <a:t>sont</a:t>
            </a:r>
            <a:r>
              <a:rPr lang="en-US" sz="1000" dirty="0">
                <a:solidFill>
                  <a:schemeClr val="dk1"/>
                </a:solidFill>
              </a:rPr>
              <a:t> </a:t>
            </a:r>
            <a:r>
              <a:rPr lang="en-US" sz="1000" dirty="0" err="1">
                <a:solidFill>
                  <a:schemeClr val="dk1"/>
                </a:solidFill>
              </a:rPr>
              <a:t>réalisables</a:t>
            </a:r>
            <a:r>
              <a:rPr lang="en-US" sz="1000" dirty="0">
                <a:solidFill>
                  <a:schemeClr val="dk1"/>
                </a:solidFill>
              </a:rPr>
              <a:t> et </a:t>
            </a:r>
            <a:r>
              <a:rPr lang="en-US" sz="1000" dirty="0" err="1">
                <a:solidFill>
                  <a:schemeClr val="dk1"/>
                </a:solidFill>
              </a:rPr>
              <a:t>appropriées</a:t>
            </a:r>
            <a:r>
              <a:rPr lang="en-US" sz="1000" dirty="0">
                <a:solidFill>
                  <a:schemeClr val="dk1"/>
                </a:solidFill>
              </a:rPr>
              <a:t> pour la </a:t>
            </a:r>
            <a:r>
              <a:rPr lang="en-US" sz="1000" dirty="0" err="1">
                <a:solidFill>
                  <a:schemeClr val="dk1"/>
                </a:solidFill>
              </a:rPr>
              <a:t>région</a:t>
            </a:r>
            <a:r>
              <a:rPr lang="en-US" sz="1000" dirty="0">
                <a:solidFill>
                  <a:schemeClr val="dk1"/>
                </a:solidFill>
              </a:rPr>
              <a:t>. </a:t>
            </a:r>
            <a:endParaRPr sz="1000" dirty="0"/>
          </a:p>
        </p:txBody>
      </p:sp>
      <p:sp>
        <p:nvSpPr>
          <p:cNvPr id="989" name="Google Shape;989;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0"/>
        <p:cNvGrpSpPr/>
        <p:nvPr/>
      </p:nvGrpSpPr>
      <p:grpSpPr>
        <a:xfrm>
          <a:off x="0" y="0"/>
          <a:ext cx="0" cy="0"/>
          <a:chOff x="0" y="0"/>
          <a:chExt cx="0" cy="0"/>
        </a:xfrm>
      </p:grpSpPr>
      <p:sp>
        <p:nvSpPr>
          <p:cNvPr id="1001" name="Google Shape;1001;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La </a:t>
            </a:r>
            <a:r>
              <a:rPr lang="en-US" sz="1000" b="1" dirty="0" err="1">
                <a:solidFill>
                  <a:schemeClr val="dk1"/>
                </a:solidFill>
              </a:rPr>
              <a:t>sixième</a:t>
            </a:r>
            <a:r>
              <a:rPr lang="en-US" sz="1000" b="1" dirty="0">
                <a:solidFill>
                  <a:schemeClr val="dk1"/>
                </a:solidFill>
              </a:rPr>
              <a:t> étape </a:t>
            </a:r>
            <a:r>
              <a:rPr lang="en-US" sz="1000" dirty="0" err="1">
                <a:solidFill>
                  <a:schemeClr val="dk1"/>
                </a:solidFill>
              </a:rPr>
              <a:t>d'une</a:t>
            </a:r>
            <a:r>
              <a:rPr lang="en-US" sz="1000" dirty="0">
                <a:solidFill>
                  <a:schemeClr val="dk1"/>
                </a:solidFill>
              </a:rPr>
              <a:t> ERC </a:t>
            </a:r>
            <a:r>
              <a:rPr lang="en-US" sz="1000" dirty="0" err="1">
                <a:solidFill>
                  <a:schemeClr val="dk1"/>
                </a:solidFill>
              </a:rPr>
              <a:t>consiste</a:t>
            </a:r>
            <a:r>
              <a:rPr lang="en-US" sz="1000" dirty="0">
                <a:solidFill>
                  <a:schemeClr val="dk1"/>
                </a:solidFill>
              </a:rPr>
              <a:t> à </a:t>
            </a:r>
            <a:r>
              <a:rPr lang="en-US" sz="1000" b="1" dirty="0" err="1">
                <a:solidFill>
                  <a:schemeClr val="dk1"/>
                </a:solidFill>
              </a:rPr>
              <a:t>évaluer</a:t>
            </a:r>
            <a:r>
              <a:rPr lang="en-US" sz="1000" b="1" dirty="0">
                <a:solidFill>
                  <a:schemeClr val="dk1"/>
                </a:solidFill>
              </a:rPr>
              <a:t> et </a:t>
            </a:r>
            <a:r>
              <a:rPr lang="en-US" sz="1000" dirty="0">
                <a:solidFill>
                  <a:schemeClr val="dk1"/>
                </a:solidFill>
              </a:rPr>
              <a:t>à </a:t>
            </a:r>
            <a:r>
              <a:rPr lang="en-US" sz="1000" b="1" dirty="0" err="1">
                <a:solidFill>
                  <a:schemeClr val="dk1"/>
                </a:solidFill>
              </a:rPr>
              <a:t>sélectionner</a:t>
            </a:r>
            <a:r>
              <a:rPr lang="en-US" sz="1000" b="1" dirty="0">
                <a:solidFill>
                  <a:schemeClr val="dk1"/>
                </a:solidFill>
              </a:rPr>
              <a:t> les options </a:t>
            </a:r>
            <a:r>
              <a:rPr lang="en-US" sz="1000" b="1" dirty="0" err="1">
                <a:solidFill>
                  <a:schemeClr val="dk1"/>
                </a:solidFill>
              </a:rPr>
              <a:t>d'adaptation</a:t>
            </a:r>
            <a:r>
              <a:rPr lang="en-US" sz="1000" b="1" dirty="0">
                <a:solidFill>
                  <a:schemeClr val="dk1"/>
                </a:solidFill>
              </a:rPr>
              <a:t>/de </a:t>
            </a:r>
            <a:r>
              <a:rPr lang="en-US" sz="1000" b="1" dirty="0" err="1">
                <a:solidFill>
                  <a:schemeClr val="dk1"/>
                </a:solidFill>
              </a:rPr>
              <a:t>renforcement</a:t>
            </a:r>
            <a:r>
              <a:rPr lang="en-US" sz="1000" b="1" dirty="0">
                <a:solidFill>
                  <a:schemeClr val="dk1"/>
                </a:solidFill>
              </a:rPr>
              <a:t> de la </a:t>
            </a:r>
            <a:r>
              <a:rPr lang="en-US" sz="1000" b="1" dirty="0" err="1">
                <a:solidFill>
                  <a:schemeClr val="dk1"/>
                </a:solidFill>
              </a:rPr>
              <a:t>résilience</a:t>
            </a:r>
            <a:r>
              <a:rPr lang="en-US" sz="1000" b="1" dirty="0">
                <a:solidFill>
                  <a:schemeClr val="dk1"/>
                </a:solidFill>
              </a:rPr>
              <a:t> </a:t>
            </a:r>
            <a:r>
              <a:rPr lang="en-US" sz="1000" b="1" dirty="0" err="1">
                <a:solidFill>
                  <a:schemeClr val="dk1"/>
                </a:solidFill>
              </a:rPr>
              <a:t>appropriées</a:t>
            </a:r>
            <a:r>
              <a:rPr lang="en-US" sz="1000" b="1" dirty="0">
                <a:solidFill>
                  <a:schemeClr val="dk1"/>
                </a:solidFill>
              </a:rPr>
              <a:t> </a:t>
            </a:r>
            <a:r>
              <a:rPr lang="en-US" sz="1000" dirty="0">
                <a:solidFill>
                  <a:schemeClr val="dk1"/>
                </a:solidFill>
              </a:rPr>
              <a:t>que les parties </a:t>
            </a:r>
            <a:r>
              <a:rPr lang="en-US" sz="1000" dirty="0" err="1">
                <a:solidFill>
                  <a:schemeClr val="dk1"/>
                </a:solidFill>
              </a:rPr>
              <a:t>prenantes</a:t>
            </a:r>
            <a:r>
              <a:rPr lang="en-US" sz="1000" dirty="0">
                <a:solidFill>
                  <a:schemeClr val="dk1"/>
                </a:solidFill>
              </a:rPr>
              <a:t> </a:t>
            </a:r>
            <a:r>
              <a:rPr lang="en-US" sz="1000" dirty="0" err="1">
                <a:solidFill>
                  <a:schemeClr val="dk1"/>
                </a:solidFill>
              </a:rPr>
              <a:t>souhaitent</a:t>
            </a:r>
            <a:r>
              <a:rPr lang="en-US" sz="1000" dirty="0">
                <a:solidFill>
                  <a:schemeClr val="dk1"/>
                </a:solidFill>
              </a:rPr>
              <a:t> </a:t>
            </a:r>
            <a:r>
              <a:rPr lang="en-US" sz="1000" dirty="0" err="1">
                <a:solidFill>
                  <a:schemeClr val="dk1"/>
                </a:solidFill>
              </a:rPr>
              <a:t>mettre</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a:t>
            </a: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err="1">
                <a:solidFill>
                  <a:schemeClr val="dk1"/>
                </a:solidFill>
              </a:rPr>
              <a:t>Veuillez</a:t>
            </a:r>
            <a:r>
              <a:rPr lang="en-US" sz="1000" dirty="0">
                <a:solidFill>
                  <a:schemeClr val="dk1"/>
                </a:solidFill>
              </a:rPr>
              <a:t> </a:t>
            </a:r>
            <a:r>
              <a:rPr lang="en-US" sz="1000" dirty="0" err="1">
                <a:solidFill>
                  <a:schemeClr val="dk1"/>
                </a:solidFill>
              </a:rPr>
              <a:t>expliquer</a:t>
            </a:r>
            <a:r>
              <a:rPr lang="en-US" sz="1000" dirty="0">
                <a:solidFill>
                  <a:schemeClr val="dk1"/>
                </a:solidFill>
              </a:rPr>
              <a:t> aux participants </a:t>
            </a:r>
            <a:r>
              <a:rPr lang="en-US" sz="1000" dirty="0" err="1">
                <a:solidFill>
                  <a:schemeClr val="dk1"/>
                </a:solidFill>
              </a:rPr>
              <a:t>qu'il</a:t>
            </a:r>
            <a:r>
              <a:rPr lang="en-US" sz="1000" dirty="0">
                <a:solidFill>
                  <a:schemeClr val="dk1"/>
                </a:solidFill>
              </a:rPr>
              <a:t> </a:t>
            </a:r>
            <a:r>
              <a:rPr lang="en-US" sz="1000" dirty="0" err="1">
                <a:solidFill>
                  <a:schemeClr val="dk1"/>
                </a:solidFill>
              </a:rPr>
              <a:t>est</a:t>
            </a:r>
            <a:r>
              <a:rPr lang="en-US" sz="1000" dirty="0">
                <a:solidFill>
                  <a:schemeClr val="dk1"/>
                </a:solidFill>
              </a:rPr>
              <a:t> très probable que </a:t>
            </a:r>
            <a:r>
              <a:rPr lang="en-US" sz="1000" dirty="0" err="1">
                <a:solidFill>
                  <a:schemeClr val="dk1"/>
                </a:solidFill>
              </a:rPr>
              <a:t>cette</a:t>
            </a:r>
            <a:r>
              <a:rPr lang="en-US" sz="1000" dirty="0">
                <a:solidFill>
                  <a:schemeClr val="dk1"/>
                </a:solidFill>
              </a:rPr>
              <a:t> étape </a:t>
            </a:r>
            <a:r>
              <a:rPr lang="en-US" sz="1000" dirty="0" err="1">
                <a:solidFill>
                  <a:schemeClr val="dk1"/>
                </a:solidFill>
              </a:rPr>
              <a:t>soit</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réalité</a:t>
            </a:r>
            <a:r>
              <a:rPr lang="en-US" sz="1000" dirty="0">
                <a:solidFill>
                  <a:schemeClr val="dk1"/>
                </a:solidFill>
              </a:rPr>
              <a:t> </a:t>
            </a:r>
            <a:r>
              <a:rPr lang="en-US" sz="1000" dirty="0" err="1">
                <a:solidFill>
                  <a:schemeClr val="dk1"/>
                </a:solidFill>
              </a:rPr>
              <a:t>prise</a:t>
            </a:r>
            <a:r>
              <a:rPr lang="en-US" sz="1000" dirty="0">
                <a:solidFill>
                  <a:schemeClr val="dk1"/>
                </a:solidFill>
              </a:rPr>
              <a:t> </a:t>
            </a:r>
            <a:r>
              <a:rPr lang="en-US" sz="1000" dirty="0" err="1">
                <a:solidFill>
                  <a:schemeClr val="dk1"/>
                </a:solidFill>
              </a:rPr>
              <a:t>en</a:t>
            </a:r>
            <a:r>
              <a:rPr lang="en-US" sz="1000" dirty="0">
                <a:solidFill>
                  <a:schemeClr val="dk1"/>
                </a:solidFill>
              </a:rPr>
              <a:t> charge par les </a:t>
            </a:r>
            <a:r>
              <a:rPr lang="en-US" sz="1000" dirty="0" err="1">
                <a:solidFill>
                  <a:schemeClr val="dk1"/>
                </a:solidFill>
              </a:rPr>
              <a:t>décideurs</a:t>
            </a:r>
            <a:r>
              <a:rPr lang="en-US" sz="1000" dirty="0">
                <a:solidFill>
                  <a:schemeClr val="dk1"/>
                </a:solidFill>
              </a:rPr>
              <a:t> (par </a:t>
            </a:r>
            <a:r>
              <a:rPr lang="en-US" sz="1000" dirty="0" err="1">
                <a:solidFill>
                  <a:schemeClr val="dk1"/>
                </a:solidFill>
              </a:rPr>
              <a:t>exemple</a:t>
            </a:r>
            <a:r>
              <a:rPr lang="en-US" sz="1000" dirty="0">
                <a:solidFill>
                  <a:schemeClr val="dk1"/>
                </a:solidFill>
              </a:rPr>
              <a:t>, les </a:t>
            </a:r>
            <a:r>
              <a:rPr lang="en-US" sz="1000" dirty="0" err="1">
                <a:solidFill>
                  <a:schemeClr val="dk1"/>
                </a:solidFill>
              </a:rPr>
              <a:t>dirigeants</a:t>
            </a:r>
            <a:r>
              <a:rPr lang="en-US" sz="1000" dirty="0">
                <a:solidFill>
                  <a:schemeClr val="dk1"/>
                </a:solidFill>
              </a:rPr>
              <a:t> politiques, les </a:t>
            </a:r>
            <a:r>
              <a:rPr lang="en-US" sz="1000" dirty="0" err="1">
                <a:solidFill>
                  <a:schemeClr val="dk1"/>
                </a:solidFill>
              </a:rPr>
              <a:t>dirigeants</a:t>
            </a:r>
            <a:r>
              <a:rPr lang="en-US" sz="1000" dirty="0">
                <a:solidFill>
                  <a:schemeClr val="dk1"/>
                </a:solidFill>
              </a:rPr>
              <a:t> </a:t>
            </a:r>
            <a:r>
              <a:rPr lang="en-US" sz="1000" dirty="0" err="1">
                <a:solidFill>
                  <a:schemeClr val="dk1"/>
                </a:solidFill>
              </a:rPr>
              <a:t>communautaires</a:t>
            </a:r>
            <a:r>
              <a:rPr lang="en-US" sz="1000" dirty="0">
                <a:solidFill>
                  <a:schemeClr val="dk1"/>
                </a:solidFill>
              </a:rPr>
              <a:t>, les chefs de départements </a:t>
            </a:r>
            <a:r>
              <a:rPr lang="en-US" sz="1000" dirty="0" err="1">
                <a:solidFill>
                  <a:schemeClr val="dk1"/>
                </a:solidFill>
              </a:rPr>
              <a:t>sectoriels</a:t>
            </a:r>
            <a:r>
              <a:rPr lang="en-US" sz="1000" dirty="0">
                <a:solidFill>
                  <a:schemeClr val="dk1"/>
                </a:solidFill>
              </a:rPr>
              <a:t>, etc.), car </a:t>
            </a:r>
            <a:r>
              <a:rPr lang="en-US" sz="1000" dirty="0" err="1">
                <a:solidFill>
                  <a:schemeClr val="dk1"/>
                </a:solidFill>
              </a:rPr>
              <a:t>elle</a:t>
            </a:r>
            <a:r>
              <a:rPr lang="en-US" sz="1000" dirty="0">
                <a:solidFill>
                  <a:schemeClr val="dk1"/>
                </a:solidFill>
              </a:rPr>
              <a:t> </a:t>
            </a:r>
            <a:r>
              <a:rPr lang="en-US" sz="1000" dirty="0" err="1">
                <a:solidFill>
                  <a:schemeClr val="dk1"/>
                </a:solidFill>
              </a:rPr>
              <a:t>implique</a:t>
            </a:r>
            <a:r>
              <a:rPr lang="en-US" sz="1000" dirty="0">
                <a:solidFill>
                  <a:schemeClr val="dk1"/>
                </a:solidFill>
              </a:rPr>
              <a:t> de </a:t>
            </a:r>
            <a:r>
              <a:rPr lang="en-US" sz="1000" dirty="0" err="1">
                <a:solidFill>
                  <a:schemeClr val="dk1"/>
                </a:solidFill>
              </a:rPr>
              <a:t>s'engager</a:t>
            </a:r>
            <a:r>
              <a:rPr lang="en-US" sz="1000" dirty="0">
                <a:solidFill>
                  <a:schemeClr val="dk1"/>
                </a:solidFill>
              </a:rPr>
              <a:t> dans des </a:t>
            </a:r>
            <a:r>
              <a:rPr lang="en-US" sz="1000" dirty="0" err="1">
                <a:solidFill>
                  <a:schemeClr val="dk1"/>
                </a:solidFill>
              </a:rPr>
              <a:t>projets</a:t>
            </a:r>
            <a:r>
              <a:rPr lang="en-US" sz="1000" dirty="0">
                <a:solidFill>
                  <a:schemeClr val="dk1"/>
                </a:solidFill>
              </a:rPr>
              <a:t> et des </a:t>
            </a:r>
            <a:r>
              <a:rPr lang="en-US" sz="1000" dirty="0" err="1">
                <a:solidFill>
                  <a:schemeClr val="dk1"/>
                </a:solidFill>
              </a:rPr>
              <a:t>investissements</a:t>
            </a:r>
            <a:r>
              <a:rPr lang="en-US" sz="1000" dirty="0">
                <a:solidFill>
                  <a:schemeClr val="dk1"/>
                </a:solidFill>
              </a:rPr>
              <a:t> </a:t>
            </a:r>
            <a:r>
              <a:rPr lang="en-US" sz="1000" dirty="0" err="1">
                <a:solidFill>
                  <a:schemeClr val="dk1"/>
                </a:solidFill>
              </a:rPr>
              <a:t>spécifiques</a:t>
            </a:r>
            <a:r>
              <a:rPr lang="en-US" sz="1000" dirty="0">
                <a:solidFill>
                  <a:schemeClr val="dk1"/>
                </a:solidFill>
              </a:rPr>
              <a:t> que la </a:t>
            </a:r>
            <a:r>
              <a:rPr lang="en-US" sz="1000" dirty="0" err="1">
                <a:solidFill>
                  <a:schemeClr val="dk1"/>
                </a:solidFill>
              </a:rPr>
              <a:t>ville</a:t>
            </a:r>
            <a:r>
              <a:rPr lang="en-US" sz="1000" dirty="0">
                <a:solidFill>
                  <a:schemeClr val="dk1"/>
                </a:solidFill>
              </a:rPr>
              <a:t> </a:t>
            </a:r>
            <a:r>
              <a:rPr lang="en-US" sz="1000" dirty="0" err="1">
                <a:solidFill>
                  <a:schemeClr val="dk1"/>
                </a:solidFill>
              </a:rPr>
              <a:t>entreprendra</a:t>
            </a:r>
            <a:r>
              <a:rPr lang="en-US" sz="1000" dirty="0">
                <a:solidFill>
                  <a:schemeClr val="dk1"/>
                </a:solidFill>
              </a:rPr>
              <a:t> à </a:t>
            </a:r>
            <a:r>
              <a:rPr lang="en-US" sz="1000" dirty="0" err="1">
                <a:solidFill>
                  <a:schemeClr val="dk1"/>
                </a:solidFill>
              </a:rPr>
              <a:t>l'avenir</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Cette </a:t>
            </a:r>
            <a:r>
              <a:rPr lang="en-US" sz="1000" dirty="0" err="1">
                <a:solidFill>
                  <a:schemeClr val="dk1"/>
                </a:solidFill>
              </a:rPr>
              <a:t>sélection</a:t>
            </a:r>
            <a:r>
              <a:rPr lang="en-US" sz="1000" dirty="0">
                <a:solidFill>
                  <a:schemeClr val="dk1"/>
                </a:solidFill>
              </a:rPr>
              <a:t> </a:t>
            </a:r>
            <a:r>
              <a:rPr lang="en-US" sz="1000" dirty="0" err="1">
                <a:solidFill>
                  <a:schemeClr val="dk1"/>
                </a:solidFill>
              </a:rPr>
              <a:t>peut</a:t>
            </a:r>
            <a:r>
              <a:rPr lang="en-US" sz="1000" dirty="0">
                <a:solidFill>
                  <a:schemeClr val="dk1"/>
                </a:solidFill>
              </a:rPr>
              <a:t> </a:t>
            </a:r>
            <a:r>
              <a:rPr lang="en-US" sz="1000" dirty="0" err="1">
                <a:solidFill>
                  <a:schemeClr val="dk1"/>
                </a:solidFill>
              </a:rPr>
              <a:t>également</a:t>
            </a:r>
            <a:r>
              <a:rPr lang="en-US" sz="1000" dirty="0">
                <a:solidFill>
                  <a:schemeClr val="dk1"/>
                </a:solidFill>
              </a:rPr>
              <a:t> </a:t>
            </a:r>
            <a:r>
              <a:rPr lang="en-US" sz="1000" dirty="0" err="1">
                <a:solidFill>
                  <a:schemeClr val="dk1"/>
                </a:solidFill>
              </a:rPr>
              <a:t>impliquer</a:t>
            </a:r>
            <a:r>
              <a:rPr lang="en-US" sz="1000" dirty="0">
                <a:solidFill>
                  <a:schemeClr val="dk1"/>
                </a:solidFill>
              </a:rPr>
              <a:t> un processus </a:t>
            </a:r>
            <a:r>
              <a:rPr lang="en-US" sz="1000" dirty="0" err="1">
                <a:solidFill>
                  <a:schemeClr val="dk1"/>
                </a:solidFill>
              </a:rPr>
              <a:t>d'évaluation</a:t>
            </a:r>
            <a:r>
              <a:rPr lang="en-US" sz="1000" dirty="0">
                <a:solidFill>
                  <a:schemeClr val="dk1"/>
                </a:solidFill>
              </a:rPr>
              <a:t> des options dans le cadre </a:t>
            </a:r>
            <a:r>
              <a:rPr lang="en-US" sz="1000" dirty="0" err="1">
                <a:solidFill>
                  <a:schemeClr val="dk1"/>
                </a:solidFill>
              </a:rPr>
              <a:t>duquel</a:t>
            </a:r>
            <a:r>
              <a:rPr lang="en-US" sz="1000" dirty="0">
                <a:solidFill>
                  <a:schemeClr val="dk1"/>
                </a:solidFill>
              </a:rPr>
              <a:t> </a:t>
            </a:r>
            <a:r>
              <a:rPr lang="en-US" sz="1000" dirty="0" err="1">
                <a:solidFill>
                  <a:schemeClr val="dk1"/>
                </a:solidFill>
              </a:rPr>
              <a:t>différentes</a:t>
            </a:r>
            <a:r>
              <a:rPr lang="en-US" sz="1000" dirty="0">
                <a:solidFill>
                  <a:schemeClr val="dk1"/>
                </a:solidFill>
              </a:rPr>
              <a:t> options </a:t>
            </a:r>
            <a:r>
              <a:rPr lang="en-US" sz="1000" dirty="0" err="1">
                <a:solidFill>
                  <a:schemeClr val="dk1"/>
                </a:solidFill>
              </a:rPr>
              <a:t>sont</a:t>
            </a:r>
            <a:r>
              <a:rPr lang="en-US" sz="1000" dirty="0">
                <a:solidFill>
                  <a:schemeClr val="dk1"/>
                </a:solidFill>
              </a:rPr>
              <a:t> </a:t>
            </a:r>
            <a:r>
              <a:rPr lang="en-US" sz="1000" dirty="0" err="1">
                <a:solidFill>
                  <a:schemeClr val="dk1"/>
                </a:solidFill>
              </a:rPr>
              <a:t>examinées</a:t>
            </a:r>
            <a:r>
              <a:rPr lang="en-US" sz="1000" dirty="0">
                <a:solidFill>
                  <a:schemeClr val="dk1"/>
                </a:solidFill>
              </a:rPr>
              <a:t> et </a:t>
            </a:r>
            <a:r>
              <a:rPr lang="en-US" sz="1000" dirty="0" err="1">
                <a:solidFill>
                  <a:schemeClr val="dk1"/>
                </a:solidFill>
              </a:rPr>
              <a:t>délibérées</a:t>
            </a:r>
            <a:r>
              <a:rPr lang="en-US" sz="1000" dirty="0">
                <a:solidFill>
                  <a:schemeClr val="dk1"/>
                </a:solidFill>
              </a:rPr>
              <a:t>, </a:t>
            </a:r>
            <a:r>
              <a:rPr lang="en-US" sz="1000" dirty="0" err="1">
                <a:solidFill>
                  <a:schemeClr val="dk1"/>
                </a:solidFill>
              </a:rPr>
              <a:t>puis</a:t>
            </a:r>
            <a:r>
              <a:rPr lang="en-US" sz="1000" dirty="0">
                <a:solidFill>
                  <a:schemeClr val="dk1"/>
                </a:solidFill>
              </a:rPr>
              <a:t> </a:t>
            </a:r>
            <a:r>
              <a:rPr lang="en-US" sz="1000" dirty="0" err="1">
                <a:solidFill>
                  <a:schemeClr val="dk1"/>
                </a:solidFill>
              </a:rPr>
              <a:t>finalement</a:t>
            </a:r>
            <a:r>
              <a:rPr lang="en-US" sz="1000" dirty="0">
                <a:solidFill>
                  <a:schemeClr val="dk1"/>
                </a:solidFill>
              </a:rPr>
              <a:t> </a:t>
            </a:r>
            <a:r>
              <a:rPr lang="en-US" sz="1000" dirty="0" err="1">
                <a:solidFill>
                  <a:schemeClr val="dk1"/>
                </a:solidFill>
              </a:rPr>
              <a:t>sélectionnées</a:t>
            </a:r>
            <a:r>
              <a:rPr lang="en-US" sz="1000" dirty="0">
                <a:solidFill>
                  <a:schemeClr val="dk1"/>
                </a:solidFill>
              </a:rPr>
              <a:t> par les </a:t>
            </a:r>
            <a:r>
              <a:rPr lang="en-US" sz="1000" dirty="0" err="1">
                <a:solidFill>
                  <a:schemeClr val="dk1"/>
                </a:solidFill>
              </a:rPr>
              <a:t>principales</a:t>
            </a:r>
            <a:r>
              <a:rPr lang="en-US" sz="1000" dirty="0">
                <a:solidFill>
                  <a:schemeClr val="dk1"/>
                </a:solidFill>
              </a:rPr>
              <a:t> parties </a:t>
            </a:r>
            <a:r>
              <a:rPr lang="en-US" sz="1000" dirty="0" err="1">
                <a:solidFill>
                  <a:schemeClr val="dk1"/>
                </a:solidFill>
              </a:rPr>
              <a:t>prenantes</a:t>
            </a:r>
            <a:r>
              <a:rPr lang="en-US" sz="1000" dirty="0">
                <a:solidFill>
                  <a:schemeClr val="dk1"/>
                </a:solidFill>
              </a:rPr>
              <a:t> </a:t>
            </a:r>
            <a:r>
              <a:rPr lang="en-US" sz="1000" dirty="0" err="1">
                <a:solidFill>
                  <a:schemeClr val="dk1"/>
                </a:solidFill>
              </a:rPr>
              <a:t>afin</a:t>
            </a:r>
            <a:r>
              <a:rPr lang="en-US" sz="1000" dirty="0">
                <a:solidFill>
                  <a:schemeClr val="dk1"/>
                </a:solidFill>
              </a:rPr>
              <a:t> </a:t>
            </a:r>
            <a:r>
              <a:rPr lang="en-US" sz="1000" dirty="0" err="1">
                <a:solidFill>
                  <a:schemeClr val="dk1"/>
                </a:solidFill>
              </a:rPr>
              <a:t>d'établir</a:t>
            </a:r>
            <a:r>
              <a:rPr lang="en-US" sz="1000" dirty="0">
                <a:solidFill>
                  <a:schemeClr val="dk1"/>
                </a:solidFill>
              </a:rPr>
              <a:t> des </a:t>
            </a:r>
            <a:r>
              <a:rPr lang="en-US" sz="1000" dirty="0" err="1">
                <a:solidFill>
                  <a:schemeClr val="dk1"/>
                </a:solidFill>
              </a:rPr>
              <a:t>priorités</a:t>
            </a:r>
            <a:r>
              <a:rPr lang="en-US" sz="1000" dirty="0">
                <a:solidFill>
                  <a:schemeClr val="dk1"/>
                </a:solidFill>
              </a:rPr>
              <a:t>. </a:t>
            </a:r>
            <a:r>
              <a:rPr lang="en-US" sz="1000" dirty="0" err="1">
                <a:solidFill>
                  <a:schemeClr val="dk1"/>
                </a:solidFill>
              </a:rPr>
              <a:t>L'évaluation</a:t>
            </a:r>
            <a:r>
              <a:rPr lang="en-US" sz="1000" dirty="0">
                <a:solidFill>
                  <a:schemeClr val="dk1"/>
                </a:solidFill>
              </a:rPr>
              <a:t> des options </a:t>
            </a:r>
            <a:r>
              <a:rPr lang="en-US" sz="1000" dirty="0" err="1">
                <a:solidFill>
                  <a:schemeClr val="dk1"/>
                </a:solidFill>
              </a:rPr>
              <a:t>sert</a:t>
            </a:r>
            <a:r>
              <a:rPr lang="en-US" sz="1000" dirty="0">
                <a:solidFill>
                  <a:schemeClr val="dk1"/>
                </a:solidFill>
              </a:rPr>
              <a:t> de base à la </a:t>
            </a:r>
            <a:r>
              <a:rPr lang="en-US" sz="1000" dirty="0" err="1">
                <a:solidFill>
                  <a:schemeClr val="dk1"/>
                </a:solidFill>
              </a:rPr>
              <a:t>prise</a:t>
            </a:r>
            <a:r>
              <a:rPr lang="en-US" sz="1000" dirty="0">
                <a:solidFill>
                  <a:schemeClr val="dk1"/>
                </a:solidFill>
              </a:rPr>
              <a:t> de </a:t>
            </a:r>
            <a:r>
              <a:rPr lang="en-US" sz="1000" dirty="0" err="1">
                <a:solidFill>
                  <a:schemeClr val="dk1"/>
                </a:solidFill>
              </a:rPr>
              <a:t>décision</a:t>
            </a:r>
            <a:r>
              <a:rPr lang="en-US" sz="1000" dirty="0">
                <a:solidFill>
                  <a:schemeClr val="dk1"/>
                </a:solidFill>
              </a:rPr>
              <a:t>. Elle </a:t>
            </a:r>
            <a:r>
              <a:rPr lang="en-US" sz="1000" dirty="0" err="1">
                <a:solidFill>
                  <a:schemeClr val="dk1"/>
                </a:solidFill>
              </a:rPr>
              <a:t>implique</a:t>
            </a:r>
            <a:r>
              <a:rPr lang="en-US" sz="1000" dirty="0">
                <a:solidFill>
                  <a:schemeClr val="dk1"/>
                </a:solidFill>
              </a:rPr>
              <a:t> des </a:t>
            </a:r>
            <a:r>
              <a:rPr lang="en-US" sz="1000" dirty="0" err="1">
                <a:solidFill>
                  <a:schemeClr val="dk1"/>
                </a:solidFill>
              </a:rPr>
              <a:t>compromis</a:t>
            </a:r>
            <a:r>
              <a:rPr lang="en-US" sz="1000" dirty="0">
                <a:solidFill>
                  <a:schemeClr val="dk1"/>
                </a:solidFill>
              </a:rPr>
              <a:t> entre les implications </a:t>
            </a:r>
            <a:r>
              <a:rPr lang="en-US" sz="1000" dirty="0" err="1">
                <a:solidFill>
                  <a:schemeClr val="dk1"/>
                </a:solidFill>
              </a:rPr>
              <a:t>environnementales</a:t>
            </a:r>
            <a:r>
              <a:rPr lang="en-US" sz="1000" dirty="0">
                <a:solidFill>
                  <a:schemeClr val="dk1"/>
                </a:solidFill>
              </a:rPr>
              <a:t>, </a:t>
            </a:r>
            <a:r>
              <a:rPr lang="en-US" sz="1000" dirty="0" err="1">
                <a:solidFill>
                  <a:schemeClr val="dk1"/>
                </a:solidFill>
              </a:rPr>
              <a:t>économiques</a:t>
            </a:r>
            <a:r>
              <a:rPr lang="en-US" sz="1000" dirty="0">
                <a:solidFill>
                  <a:schemeClr val="dk1"/>
                </a:solidFill>
              </a:rPr>
              <a:t> et </a:t>
            </a:r>
            <a:r>
              <a:rPr lang="en-US" sz="1000" dirty="0" err="1">
                <a:solidFill>
                  <a:schemeClr val="dk1"/>
                </a:solidFill>
              </a:rPr>
              <a:t>sociales</a:t>
            </a:r>
            <a:r>
              <a:rPr lang="en-US" sz="1000" dirty="0">
                <a:solidFill>
                  <a:schemeClr val="dk1"/>
                </a:solidFill>
              </a:rPr>
              <a:t>. Les </a:t>
            </a:r>
            <a:r>
              <a:rPr lang="en-US" sz="1000" dirty="0" err="1">
                <a:solidFill>
                  <a:schemeClr val="dk1"/>
                </a:solidFill>
              </a:rPr>
              <a:t>méthodes</a:t>
            </a:r>
            <a:r>
              <a:rPr lang="en-US" sz="1000" dirty="0">
                <a:solidFill>
                  <a:schemeClr val="dk1"/>
                </a:solidFill>
              </a:rPr>
              <a:t> </a:t>
            </a:r>
            <a:r>
              <a:rPr lang="en-US" sz="1000" dirty="0" err="1">
                <a:solidFill>
                  <a:schemeClr val="dk1"/>
                </a:solidFill>
              </a:rPr>
              <a:t>d'évaluation</a:t>
            </a:r>
            <a:r>
              <a:rPr lang="en-US" sz="1000" dirty="0">
                <a:solidFill>
                  <a:schemeClr val="dk1"/>
                </a:solidFill>
              </a:rPr>
              <a:t> possibles </a:t>
            </a:r>
            <a:r>
              <a:rPr lang="en-US" sz="1000" dirty="0" err="1">
                <a:solidFill>
                  <a:schemeClr val="dk1"/>
                </a:solidFill>
              </a:rPr>
              <a:t>comprennent</a:t>
            </a:r>
            <a:r>
              <a:rPr lang="en-US" sz="1000" dirty="0">
                <a:solidFill>
                  <a:schemeClr val="dk1"/>
                </a:solidFill>
              </a:rPr>
              <a:t> : </a:t>
            </a:r>
            <a:r>
              <a:rPr lang="en-US" sz="1000" dirty="0" err="1">
                <a:solidFill>
                  <a:schemeClr val="dk1"/>
                </a:solidFill>
              </a:rPr>
              <a:t>l'analyse</a:t>
            </a:r>
            <a:r>
              <a:rPr lang="en-US" sz="1000" dirty="0">
                <a:solidFill>
                  <a:schemeClr val="dk1"/>
                </a:solidFill>
              </a:rPr>
              <a:t> </a:t>
            </a:r>
            <a:r>
              <a:rPr lang="en-US" sz="1000" dirty="0" err="1">
                <a:solidFill>
                  <a:schemeClr val="dk1"/>
                </a:solidFill>
              </a:rPr>
              <a:t>coûts-avantages</a:t>
            </a:r>
            <a:r>
              <a:rPr lang="en-US" sz="1000" dirty="0">
                <a:solidFill>
                  <a:schemeClr val="dk1"/>
                </a:solidFill>
              </a:rPr>
              <a:t>, </a:t>
            </a:r>
            <a:r>
              <a:rPr lang="en-US" sz="1000" dirty="0" err="1">
                <a:solidFill>
                  <a:schemeClr val="dk1"/>
                </a:solidFill>
              </a:rPr>
              <a:t>l'analyse</a:t>
            </a:r>
            <a:r>
              <a:rPr lang="en-US" sz="1000" dirty="0">
                <a:solidFill>
                  <a:schemeClr val="dk1"/>
                </a:solidFill>
              </a:rPr>
              <a:t> </a:t>
            </a:r>
            <a:r>
              <a:rPr lang="en-US" sz="1000" dirty="0" err="1">
                <a:solidFill>
                  <a:schemeClr val="dk1"/>
                </a:solidFill>
              </a:rPr>
              <a:t>multicritères</a:t>
            </a:r>
            <a:r>
              <a:rPr lang="en-US" sz="1000" dirty="0">
                <a:solidFill>
                  <a:schemeClr val="dk1"/>
                </a:solidFill>
              </a:rPr>
              <a:t>, </a:t>
            </a:r>
            <a:r>
              <a:rPr lang="en-US" sz="1000" dirty="0" err="1">
                <a:solidFill>
                  <a:schemeClr val="dk1"/>
                </a:solidFill>
              </a:rPr>
              <a:t>l'analyse</a:t>
            </a:r>
            <a:r>
              <a:rPr lang="en-US" sz="1000" dirty="0">
                <a:solidFill>
                  <a:schemeClr val="dk1"/>
                </a:solidFill>
              </a:rPr>
              <a:t> de </a:t>
            </a:r>
            <a:r>
              <a:rPr lang="en-US" sz="1000" dirty="0" err="1">
                <a:solidFill>
                  <a:schemeClr val="dk1"/>
                </a:solidFill>
              </a:rPr>
              <a:t>scénarios</a:t>
            </a:r>
            <a:r>
              <a:rPr lang="en-US" sz="1000" dirty="0">
                <a:solidFill>
                  <a:schemeClr val="dk1"/>
                </a:solidFill>
              </a:rPr>
              <a:t>, les consultations, </a:t>
            </a:r>
            <a:r>
              <a:rPr lang="en-US" sz="1000" dirty="0" err="1">
                <a:solidFill>
                  <a:schemeClr val="dk1"/>
                </a:solidFill>
              </a:rPr>
              <a:t>l'avis</a:t>
            </a:r>
            <a:r>
              <a:rPr lang="en-US" sz="1000" dirty="0">
                <a:solidFill>
                  <a:schemeClr val="dk1"/>
                </a:solidFill>
              </a:rPr>
              <a:t> </a:t>
            </a:r>
            <a:r>
              <a:rPr lang="en-US" sz="1000" dirty="0" err="1">
                <a:solidFill>
                  <a:schemeClr val="dk1"/>
                </a:solidFill>
              </a:rPr>
              <a:t>d'experts</a:t>
            </a:r>
            <a:r>
              <a:rPr lang="en-US" sz="1000" dirty="0">
                <a:solidFill>
                  <a:schemeClr val="dk1"/>
                </a:solidFill>
              </a:rPr>
              <a:t> et </a:t>
            </a:r>
            <a:r>
              <a:rPr lang="en-US" sz="1000" dirty="0" err="1">
                <a:solidFill>
                  <a:schemeClr val="dk1"/>
                </a:solidFill>
              </a:rPr>
              <a:t>l'analyse</a:t>
            </a:r>
            <a:r>
              <a:rPr lang="en-US" sz="1000" dirty="0">
                <a:solidFill>
                  <a:schemeClr val="dk1"/>
                </a:solidFill>
              </a:rPr>
              <a:t> </a:t>
            </a:r>
            <a:r>
              <a:rPr lang="en-US" sz="1000" dirty="0" err="1">
                <a:solidFill>
                  <a:schemeClr val="dk1"/>
                </a:solidFill>
              </a:rPr>
              <a:t>coût-efficacité</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Vous </a:t>
            </a:r>
            <a:r>
              <a:rPr lang="en-US" sz="1000" dirty="0" err="1">
                <a:solidFill>
                  <a:schemeClr val="dk1"/>
                </a:solidFill>
              </a:rPr>
              <a:t>trouverez</a:t>
            </a:r>
            <a:r>
              <a:rPr lang="en-US" sz="1000" dirty="0">
                <a:solidFill>
                  <a:schemeClr val="dk1"/>
                </a:solidFill>
              </a:rPr>
              <a:t> ci-dessous des </a:t>
            </a:r>
            <a:r>
              <a:rPr lang="en-US" sz="1000" dirty="0" err="1">
                <a:solidFill>
                  <a:schemeClr val="dk1"/>
                </a:solidFill>
              </a:rPr>
              <a:t>informations</a:t>
            </a:r>
            <a:r>
              <a:rPr lang="en-US" sz="1000" dirty="0">
                <a:solidFill>
                  <a:schemeClr val="dk1"/>
                </a:solidFill>
              </a:rPr>
              <a:t> </a:t>
            </a:r>
            <a:r>
              <a:rPr lang="en-US" sz="1000" dirty="0" err="1">
                <a:solidFill>
                  <a:schemeClr val="dk1"/>
                </a:solidFill>
              </a:rPr>
              <a:t>complémentaires</a:t>
            </a:r>
            <a:r>
              <a:rPr lang="en-US" sz="1000" dirty="0">
                <a:solidFill>
                  <a:schemeClr val="dk1"/>
                </a:solidFill>
              </a:rPr>
              <a:t> sur </a:t>
            </a:r>
            <a:r>
              <a:rPr lang="en-US" sz="1000" dirty="0" err="1">
                <a:solidFill>
                  <a:schemeClr val="dk1"/>
                </a:solidFill>
              </a:rPr>
              <a:t>ces</a:t>
            </a:r>
            <a:r>
              <a:rPr lang="en-US" sz="1000" dirty="0">
                <a:solidFill>
                  <a:schemeClr val="dk1"/>
                </a:solidFill>
              </a:rPr>
              <a:t> </a:t>
            </a:r>
            <a:r>
              <a:rPr lang="en-US" sz="1000" dirty="0" err="1">
                <a:solidFill>
                  <a:schemeClr val="dk1"/>
                </a:solidFill>
              </a:rPr>
              <a:t>méthodologies</a:t>
            </a:r>
            <a:r>
              <a:rPr lang="en-US" sz="1000" dirty="0">
                <a:solidFill>
                  <a:schemeClr val="dk1"/>
                </a:solidFill>
              </a:rPr>
              <a:t>. </a:t>
            </a:r>
            <a:r>
              <a:rPr lang="en-US" sz="1000" dirty="0" err="1">
                <a:solidFill>
                  <a:schemeClr val="dk1"/>
                </a:solidFill>
              </a:rPr>
              <a:t>N'hésitez</a:t>
            </a:r>
            <a:r>
              <a:rPr lang="en-US" sz="1000" dirty="0">
                <a:solidFill>
                  <a:schemeClr val="dk1"/>
                </a:solidFill>
              </a:rPr>
              <a:t> pas à les </a:t>
            </a:r>
            <a:r>
              <a:rPr lang="en-US" sz="1000" dirty="0" err="1">
                <a:solidFill>
                  <a:schemeClr val="dk1"/>
                </a:solidFill>
              </a:rPr>
              <a:t>expliquer</a:t>
            </a:r>
            <a:r>
              <a:rPr lang="en-US" sz="1000" dirty="0">
                <a:solidFill>
                  <a:schemeClr val="dk1"/>
                </a:solidFill>
              </a:rPr>
              <a:t> </a:t>
            </a:r>
            <a:r>
              <a:rPr lang="en-US" sz="1000" dirty="0" err="1">
                <a:solidFill>
                  <a:schemeClr val="dk1"/>
                </a:solidFill>
              </a:rPr>
              <a:t>ou</a:t>
            </a:r>
            <a:r>
              <a:rPr lang="en-US" sz="1000" dirty="0">
                <a:solidFill>
                  <a:schemeClr val="dk1"/>
                </a:solidFill>
              </a:rPr>
              <a:t> à </a:t>
            </a:r>
            <a:r>
              <a:rPr lang="en-US" sz="1000" dirty="0" err="1">
                <a:solidFill>
                  <a:schemeClr val="dk1"/>
                </a:solidFill>
              </a:rPr>
              <a:t>omettre</a:t>
            </a:r>
            <a:r>
              <a:rPr lang="en-US" sz="1000" dirty="0">
                <a:solidFill>
                  <a:schemeClr val="dk1"/>
                </a:solidFill>
              </a:rPr>
              <a:t> </a:t>
            </a:r>
            <a:r>
              <a:rPr lang="en-US" sz="1000" dirty="0" err="1">
                <a:solidFill>
                  <a:schemeClr val="dk1"/>
                </a:solidFill>
              </a:rPr>
              <a:t>ces</a:t>
            </a:r>
            <a:r>
              <a:rPr lang="en-US" sz="1000" dirty="0">
                <a:solidFill>
                  <a:schemeClr val="dk1"/>
                </a:solidFill>
              </a:rPr>
              <a:t> </a:t>
            </a:r>
            <a:r>
              <a:rPr lang="en-US" sz="1000" dirty="0" err="1">
                <a:solidFill>
                  <a:schemeClr val="dk1"/>
                </a:solidFill>
              </a:rPr>
              <a:t>informations</a:t>
            </a:r>
            <a:r>
              <a:rPr lang="en-US" sz="1000" dirty="0">
                <a:solidFill>
                  <a:schemeClr val="dk1"/>
                </a:solidFill>
              </a:rPr>
              <a:t> </a:t>
            </a:r>
            <a:r>
              <a:rPr lang="en-US" sz="1000" dirty="0" err="1">
                <a:solidFill>
                  <a:schemeClr val="dk1"/>
                </a:solidFill>
              </a:rPr>
              <a:t>si</a:t>
            </a:r>
            <a:r>
              <a:rPr lang="en-US" sz="1000" dirty="0">
                <a:solidFill>
                  <a:schemeClr val="dk1"/>
                </a:solidFill>
              </a:rPr>
              <a:t> </a:t>
            </a:r>
            <a:r>
              <a:rPr lang="en-US" sz="1000" dirty="0" err="1">
                <a:solidFill>
                  <a:schemeClr val="dk1"/>
                </a:solidFill>
              </a:rPr>
              <a:t>vous</a:t>
            </a:r>
            <a:r>
              <a:rPr lang="en-US" sz="1000" dirty="0">
                <a:solidFill>
                  <a:schemeClr val="dk1"/>
                </a:solidFill>
              </a:rPr>
              <a:t> </a:t>
            </a:r>
            <a:r>
              <a:rPr lang="en-US" sz="1000" dirty="0" err="1">
                <a:solidFill>
                  <a:schemeClr val="dk1"/>
                </a:solidFill>
              </a:rPr>
              <a:t>souhaitez</a:t>
            </a:r>
            <a:r>
              <a:rPr lang="en-US" sz="1000" dirty="0">
                <a:solidFill>
                  <a:schemeClr val="dk1"/>
                </a:solidFill>
              </a:rPr>
              <a:t> </a:t>
            </a:r>
            <a:r>
              <a:rPr lang="en-US" sz="1000" dirty="0" err="1">
                <a:solidFill>
                  <a:schemeClr val="dk1"/>
                </a:solidFill>
              </a:rPr>
              <a:t>gagner</a:t>
            </a:r>
            <a:r>
              <a:rPr lang="en-US" sz="1000" dirty="0">
                <a:solidFill>
                  <a:schemeClr val="dk1"/>
                </a:solidFill>
              </a:rPr>
              <a:t> du temps et passer à la suite du module.</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b="1" dirty="0" err="1">
                <a:solidFill>
                  <a:schemeClr val="dk1"/>
                </a:solidFill>
              </a:rPr>
              <a:t>Analyse</a:t>
            </a:r>
            <a:r>
              <a:rPr lang="en-US" sz="1000" b="1" dirty="0">
                <a:solidFill>
                  <a:schemeClr val="dk1"/>
                </a:solidFill>
              </a:rPr>
              <a:t> </a:t>
            </a:r>
            <a:r>
              <a:rPr lang="en-US" sz="1000" b="1" dirty="0" err="1">
                <a:solidFill>
                  <a:schemeClr val="dk1"/>
                </a:solidFill>
              </a:rPr>
              <a:t>multicritères</a:t>
            </a:r>
            <a:r>
              <a:rPr lang="en-US" sz="1000" b="1" dirty="0">
                <a:solidFill>
                  <a:schemeClr val="dk1"/>
                </a:solidFill>
              </a:rPr>
              <a:t> (MCA) : </a:t>
            </a:r>
            <a:r>
              <a:rPr lang="en-US" sz="1000" dirty="0" err="1">
                <a:solidFill>
                  <a:schemeClr val="dk1"/>
                </a:solidFill>
              </a:rPr>
              <a:t>étant</a:t>
            </a:r>
            <a:r>
              <a:rPr lang="en-US" sz="1000" dirty="0">
                <a:solidFill>
                  <a:schemeClr val="dk1"/>
                </a:solidFill>
              </a:rPr>
              <a:t> </a:t>
            </a:r>
            <a:r>
              <a:rPr lang="en-US" sz="1000" dirty="0" err="1">
                <a:solidFill>
                  <a:schemeClr val="dk1"/>
                </a:solidFill>
              </a:rPr>
              <a:t>donné</a:t>
            </a:r>
            <a:r>
              <a:rPr lang="en-US" sz="1000" dirty="0">
                <a:solidFill>
                  <a:schemeClr val="dk1"/>
                </a:solidFill>
              </a:rPr>
              <a:t> que les </a:t>
            </a:r>
            <a:r>
              <a:rPr lang="en-US" sz="1000" dirty="0" err="1">
                <a:solidFill>
                  <a:schemeClr val="dk1"/>
                </a:solidFill>
              </a:rPr>
              <a:t>objectifs</a:t>
            </a:r>
            <a:r>
              <a:rPr lang="en-US" sz="1000" dirty="0">
                <a:solidFill>
                  <a:schemeClr val="dk1"/>
                </a:solidFill>
              </a:rPr>
              <a:t> </a:t>
            </a:r>
            <a:r>
              <a:rPr lang="en-US" sz="1000" dirty="0" err="1">
                <a:solidFill>
                  <a:schemeClr val="dk1"/>
                </a:solidFill>
              </a:rPr>
              <a:t>monétaires</a:t>
            </a:r>
            <a:r>
              <a:rPr lang="en-US" sz="1000" dirty="0">
                <a:solidFill>
                  <a:schemeClr val="dk1"/>
                </a:solidFill>
              </a:rPr>
              <a:t> et non </a:t>
            </a:r>
            <a:r>
              <a:rPr lang="en-US" sz="1000" dirty="0" err="1">
                <a:solidFill>
                  <a:schemeClr val="dk1"/>
                </a:solidFill>
              </a:rPr>
              <a:t>monétaires</a:t>
            </a:r>
            <a:r>
              <a:rPr lang="en-US" sz="1000" dirty="0">
                <a:solidFill>
                  <a:schemeClr val="dk1"/>
                </a:solidFill>
              </a:rPr>
              <a:t> </a:t>
            </a:r>
            <a:r>
              <a:rPr lang="en-US" sz="1000" dirty="0" err="1">
                <a:solidFill>
                  <a:schemeClr val="dk1"/>
                </a:solidFill>
              </a:rPr>
              <a:t>sont</a:t>
            </a:r>
            <a:r>
              <a:rPr lang="en-US" sz="1000" dirty="0">
                <a:solidFill>
                  <a:schemeClr val="dk1"/>
                </a:solidFill>
              </a:rPr>
              <a:t> </a:t>
            </a:r>
            <a:r>
              <a:rPr lang="en-US" sz="1000" dirty="0" err="1">
                <a:solidFill>
                  <a:schemeClr val="dk1"/>
                </a:solidFill>
              </a:rPr>
              <a:t>tous</a:t>
            </a:r>
            <a:r>
              <a:rPr lang="en-US" sz="1000" dirty="0">
                <a:solidFill>
                  <a:schemeClr val="dk1"/>
                </a:solidFill>
              </a:rPr>
              <a:t> deux </a:t>
            </a:r>
            <a:r>
              <a:rPr lang="en-US" sz="1000" dirty="0" err="1">
                <a:solidFill>
                  <a:schemeClr val="dk1"/>
                </a:solidFill>
              </a:rPr>
              <a:t>moteurs</a:t>
            </a:r>
            <a:r>
              <a:rPr lang="en-US" sz="1000" dirty="0">
                <a:solidFill>
                  <a:schemeClr val="dk1"/>
                </a:solidFill>
              </a:rPr>
              <a:t> de </a:t>
            </a:r>
            <a:r>
              <a:rPr lang="en-US" sz="1000" dirty="0" err="1">
                <a:solidFill>
                  <a:schemeClr val="dk1"/>
                </a:solidFill>
              </a:rPr>
              <a:t>l'adaptation</a:t>
            </a:r>
            <a:r>
              <a:rPr lang="en-US" sz="1000" dirty="0">
                <a:solidFill>
                  <a:schemeClr val="dk1"/>
                </a:solidFill>
              </a:rPr>
              <a:t>, il </a:t>
            </a:r>
            <a:r>
              <a:rPr lang="en-US" sz="1000" dirty="0" err="1">
                <a:solidFill>
                  <a:schemeClr val="dk1"/>
                </a:solidFill>
              </a:rPr>
              <a:t>est</a:t>
            </a:r>
            <a:r>
              <a:rPr lang="en-US" sz="1000" dirty="0">
                <a:solidFill>
                  <a:schemeClr val="dk1"/>
                </a:solidFill>
              </a:rPr>
              <a:t> important de prendre </a:t>
            </a:r>
            <a:r>
              <a:rPr lang="en-US" sz="1000" dirty="0" err="1">
                <a:solidFill>
                  <a:schemeClr val="dk1"/>
                </a:solidFill>
              </a:rPr>
              <a:t>en</a:t>
            </a:r>
            <a:r>
              <a:rPr lang="en-US" sz="1000" dirty="0">
                <a:solidFill>
                  <a:schemeClr val="dk1"/>
                </a:solidFill>
              </a:rPr>
              <a:t> </a:t>
            </a:r>
            <a:r>
              <a:rPr lang="en-US" sz="1000" dirty="0" err="1">
                <a:solidFill>
                  <a:schemeClr val="dk1"/>
                </a:solidFill>
              </a:rPr>
              <a:t>compte</a:t>
            </a:r>
            <a:r>
              <a:rPr lang="en-US" sz="1000" dirty="0">
                <a:solidFill>
                  <a:schemeClr val="dk1"/>
                </a:solidFill>
              </a:rPr>
              <a:t> les </a:t>
            </a:r>
            <a:r>
              <a:rPr lang="en-US" sz="1000" dirty="0" err="1">
                <a:solidFill>
                  <a:schemeClr val="dk1"/>
                </a:solidFill>
              </a:rPr>
              <a:t>coûts</a:t>
            </a:r>
            <a:r>
              <a:rPr lang="en-US" sz="1000" dirty="0">
                <a:solidFill>
                  <a:schemeClr val="dk1"/>
                </a:solidFill>
              </a:rPr>
              <a:t> et les </a:t>
            </a:r>
            <a:r>
              <a:rPr lang="en-US" sz="1000" dirty="0" err="1">
                <a:solidFill>
                  <a:schemeClr val="dk1"/>
                </a:solidFill>
              </a:rPr>
              <a:t>avantages</a:t>
            </a:r>
            <a:r>
              <a:rPr lang="en-US" sz="1000" dirty="0">
                <a:solidFill>
                  <a:schemeClr val="dk1"/>
                </a:solidFill>
              </a:rPr>
              <a:t> financiers et non financiers </a:t>
            </a:r>
            <a:r>
              <a:rPr lang="en-US" sz="1000" dirty="0" err="1">
                <a:solidFill>
                  <a:schemeClr val="dk1"/>
                </a:solidFill>
              </a:rPr>
              <a:t>d'une</a:t>
            </a:r>
            <a:r>
              <a:rPr lang="en-US" sz="1000" dirty="0">
                <a:solidFill>
                  <a:schemeClr val="dk1"/>
                </a:solidFill>
              </a:rPr>
              <a:t> action. La MCA </a:t>
            </a:r>
            <a:r>
              <a:rPr lang="en-US" sz="1000" dirty="0" err="1">
                <a:solidFill>
                  <a:schemeClr val="dk1"/>
                </a:solidFill>
              </a:rPr>
              <a:t>est</a:t>
            </a:r>
            <a:r>
              <a:rPr lang="en-US" sz="1000" dirty="0">
                <a:solidFill>
                  <a:schemeClr val="dk1"/>
                </a:solidFill>
              </a:rPr>
              <a:t> </a:t>
            </a:r>
            <a:r>
              <a:rPr lang="en-US" sz="1000" dirty="0" err="1">
                <a:solidFill>
                  <a:schemeClr val="dk1"/>
                </a:solidFill>
              </a:rPr>
              <a:t>souvent</a:t>
            </a:r>
            <a:r>
              <a:rPr lang="en-US" sz="1000" dirty="0">
                <a:solidFill>
                  <a:schemeClr val="dk1"/>
                </a:solidFill>
              </a:rPr>
              <a:t> </a:t>
            </a:r>
            <a:r>
              <a:rPr lang="en-US" sz="1000" dirty="0" err="1">
                <a:solidFill>
                  <a:schemeClr val="dk1"/>
                </a:solidFill>
              </a:rPr>
              <a:t>l'approche</a:t>
            </a:r>
            <a:r>
              <a:rPr lang="en-US" sz="1000" dirty="0">
                <a:solidFill>
                  <a:schemeClr val="dk1"/>
                </a:solidFill>
              </a:rPr>
              <a:t> </a:t>
            </a:r>
            <a:r>
              <a:rPr lang="en-US" sz="1000" dirty="0" err="1">
                <a:solidFill>
                  <a:schemeClr val="dk1"/>
                </a:solidFill>
              </a:rPr>
              <a:t>privilégiée</a:t>
            </a:r>
            <a:r>
              <a:rPr lang="en-US" sz="1000" dirty="0">
                <a:solidFill>
                  <a:schemeClr val="dk1"/>
                </a:solidFill>
              </a:rPr>
              <a:t> pour y </a:t>
            </a:r>
            <a:r>
              <a:rPr lang="en-US" sz="1000" dirty="0" err="1">
                <a:solidFill>
                  <a:schemeClr val="dk1"/>
                </a:solidFill>
              </a:rPr>
              <a:t>parvenir</a:t>
            </a:r>
            <a:r>
              <a:rPr lang="en-US" sz="1000" dirty="0">
                <a:solidFill>
                  <a:schemeClr val="dk1"/>
                </a:solidFill>
              </a:rPr>
              <a:t>. Dans </a:t>
            </a:r>
            <a:r>
              <a:rPr lang="en-US" sz="1000" dirty="0" err="1">
                <a:solidFill>
                  <a:schemeClr val="dk1"/>
                </a:solidFill>
              </a:rPr>
              <a:t>l'analyse</a:t>
            </a:r>
            <a:r>
              <a:rPr lang="en-US" sz="1000" dirty="0">
                <a:solidFill>
                  <a:schemeClr val="dk1"/>
                </a:solidFill>
              </a:rPr>
              <a:t> </a:t>
            </a:r>
            <a:r>
              <a:rPr lang="en-US" sz="1000" dirty="0" err="1">
                <a:solidFill>
                  <a:schemeClr val="dk1"/>
                </a:solidFill>
              </a:rPr>
              <a:t>multicritères</a:t>
            </a:r>
            <a:r>
              <a:rPr lang="en-US" sz="1000" dirty="0">
                <a:solidFill>
                  <a:schemeClr val="dk1"/>
                </a:solidFill>
              </a:rPr>
              <a:t>, les solutions </a:t>
            </a:r>
            <a:r>
              <a:rPr lang="en-US" sz="1000" dirty="0" err="1">
                <a:solidFill>
                  <a:schemeClr val="dk1"/>
                </a:solidFill>
              </a:rPr>
              <a:t>sont</a:t>
            </a:r>
            <a:r>
              <a:rPr lang="en-US" sz="1000" dirty="0">
                <a:solidFill>
                  <a:schemeClr val="dk1"/>
                </a:solidFill>
              </a:rPr>
              <a:t> </a:t>
            </a:r>
            <a:r>
              <a:rPr lang="en-US" sz="1000" dirty="0" err="1">
                <a:solidFill>
                  <a:schemeClr val="dk1"/>
                </a:solidFill>
              </a:rPr>
              <a:t>évaluées</a:t>
            </a:r>
            <a:r>
              <a:rPr lang="en-US" sz="1000" dirty="0">
                <a:solidFill>
                  <a:schemeClr val="dk1"/>
                </a:solidFill>
              </a:rPr>
              <a:t> et </a:t>
            </a:r>
            <a:r>
              <a:rPr lang="en-US" sz="1000" dirty="0" err="1">
                <a:solidFill>
                  <a:schemeClr val="dk1"/>
                </a:solidFill>
              </a:rPr>
              <a:t>classées</a:t>
            </a:r>
            <a:r>
              <a:rPr lang="en-US" sz="1000" dirty="0">
                <a:solidFill>
                  <a:schemeClr val="dk1"/>
                </a:solidFill>
              </a:rPr>
              <a:t> par </a:t>
            </a:r>
            <a:r>
              <a:rPr lang="en-US" sz="1000" dirty="0" err="1">
                <a:solidFill>
                  <a:schemeClr val="dk1"/>
                </a:solidFill>
              </a:rPr>
              <a:t>ordre</a:t>
            </a:r>
            <a:r>
              <a:rPr lang="en-US" sz="1000" dirty="0">
                <a:solidFill>
                  <a:schemeClr val="dk1"/>
                </a:solidFill>
              </a:rPr>
              <a:t> de </a:t>
            </a:r>
            <a:r>
              <a:rPr lang="en-US" sz="1000" dirty="0" err="1">
                <a:solidFill>
                  <a:schemeClr val="dk1"/>
                </a:solidFill>
              </a:rPr>
              <a:t>priorité</a:t>
            </a:r>
            <a:r>
              <a:rPr lang="en-US" sz="1000" dirty="0">
                <a:solidFill>
                  <a:schemeClr val="dk1"/>
                </a:solidFill>
              </a:rPr>
              <a:t> sur la base d'un certain </a:t>
            </a:r>
            <a:r>
              <a:rPr lang="en-US" sz="1000" dirty="0" err="1">
                <a:solidFill>
                  <a:schemeClr val="dk1"/>
                </a:solidFill>
              </a:rPr>
              <a:t>nombre</a:t>
            </a:r>
            <a:r>
              <a:rPr lang="en-US" sz="1000" dirty="0">
                <a:solidFill>
                  <a:schemeClr val="dk1"/>
                </a:solidFill>
              </a:rPr>
              <a:t> de </a:t>
            </a:r>
            <a:r>
              <a:rPr lang="en-US" sz="1000" dirty="0" err="1">
                <a:solidFill>
                  <a:schemeClr val="dk1"/>
                </a:solidFill>
              </a:rPr>
              <a:t>critères</a:t>
            </a:r>
            <a:r>
              <a:rPr lang="en-US" sz="1000" dirty="0">
                <a:solidFill>
                  <a:schemeClr val="dk1"/>
                </a:solidFill>
              </a:rPr>
              <a:t> </a:t>
            </a:r>
            <a:r>
              <a:rPr lang="en-US" sz="1000" dirty="0" err="1">
                <a:solidFill>
                  <a:schemeClr val="dk1"/>
                </a:solidFill>
              </a:rPr>
              <a:t>préétablis</a:t>
            </a:r>
            <a:r>
              <a:rPr lang="en-US" sz="1000" dirty="0">
                <a:solidFill>
                  <a:schemeClr val="dk1"/>
                </a:solidFill>
              </a:rPr>
              <a:t> </a:t>
            </a:r>
            <a:r>
              <a:rPr lang="en-US" sz="1000" dirty="0" err="1">
                <a:solidFill>
                  <a:schemeClr val="dk1"/>
                </a:solidFill>
              </a:rPr>
              <a:t>tels</a:t>
            </a:r>
            <a:r>
              <a:rPr lang="en-US" sz="1000" dirty="0">
                <a:solidFill>
                  <a:schemeClr val="dk1"/>
                </a:solidFill>
              </a:rPr>
              <a:t> que le </a:t>
            </a:r>
            <a:r>
              <a:rPr lang="en-US" sz="1000" dirty="0" err="1">
                <a:solidFill>
                  <a:schemeClr val="dk1"/>
                </a:solidFill>
              </a:rPr>
              <a:t>coût</a:t>
            </a:r>
            <a:r>
              <a:rPr lang="en-US" sz="1000" dirty="0">
                <a:solidFill>
                  <a:schemeClr val="dk1"/>
                </a:solidFill>
              </a:rPr>
              <a:t>, les </a:t>
            </a:r>
            <a:r>
              <a:rPr lang="en-US" sz="1000" dirty="0" err="1">
                <a:solidFill>
                  <a:schemeClr val="dk1"/>
                </a:solidFill>
              </a:rPr>
              <a:t>avantages</a:t>
            </a:r>
            <a:r>
              <a:rPr lang="en-US" sz="1000" dirty="0">
                <a:solidFill>
                  <a:schemeClr val="dk1"/>
                </a:solidFill>
              </a:rPr>
              <a:t> pour la santé, les impacts </a:t>
            </a:r>
            <a:r>
              <a:rPr lang="en-US" sz="1000" dirty="0" err="1">
                <a:solidFill>
                  <a:schemeClr val="dk1"/>
                </a:solidFill>
              </a:rPr>
              <a:t>environnementaux</a:t>
            </a:r>
            <a:r>
              <a:rPr lang="en-US" sz="1000" dirty="0">
                <a:solidFill>
                  <a:schemeClr val="dk1"/>
                </a:solidFill>
              </a:rPr>
              <a:t>, </a:t>
            </a:r>
            <a:r>
              <a:rPr lang="en-US" sz="1000" dirty="0" err="1">
                <a:solidFill>
                  <a:schemeClr val="dk1"/>
                </a:solidFill>
              </a:rPr>
              <a:t>l'alignement</a:t>
            </a:r>
            <a:r>
              <a:rPr lang="en-US" sz="1000" dirty="0">
                <a:solidFill>
                  <a:schemeClr val="dk1"/>
                </a:solidFill>
              </a:rPr>
              <a:t> sur les processus </a:t>
            </a:r>
            <a:r>
              <a:rPr lang="en-US" sz="1000" dirty="0" err="1">
                <a:solidFill>
                  <a:schemeClr val="dk1"/>
                </a:solidFill>
              </a:rPr>
              <a:t>institutionnels</a:t>
            </a:r>
            <a:r>
              <a:rPr lang="en-US" sz="1000" dirty="0">
                <a:solidFill>
                  <a:schemeClr val="dk1"/>
                </a:solidFill>
              </a:rPr>
              <a:t> </a:t>
            </a:r>
            <a:r>
              <a:rPr lang="en-US" sz="1000" dirty="0" err="1">
                <a:solidFill>
                  <a:schemeClr val="dk1"/>
                </a:solidFill>
              </a:rPr>
              <a:t>actuels</a:t>
            </a:r>
            <a:r>
              <a:rPr lang="en-US" sz="1000" dirty="0">
                <a:solidFill>
                  <a:schemeClr val="dk1"/>
                </a:solidFill>
              </a:rPr>
              <a:t>, etc. La MCA </a:t>
            </a:r>
            <a:r>
              <a:rPr lang="en-US" sz="1000" dirty="0" err="1">
                <a:solidFill>
                  <a:schemeClr val="dk1"/>
                </a:solidFill>
              </a:rPr>
              <a:t>est</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méthodologie</a:t>
            </a:r>
            <a:r>
              <a:rPr lang="en-US" sz="1000" dirty="0">
                <a:solidFill>
                  <a:schemeClr val="dk1"/>
                </a:solidFill>
              </a:rPr>
              <a:t> </a:t>
            </a:r>
            <a:r>
              <a:rPr lang="en-US" sz="1000" dirty="0" err="1">
                <a:solidFill>
                  <a:schemeClr val="dk1"/>
                </a:solidFill>
              </a:rPr>
              <a:t>appropriée</a:t>
            </a:r>
            <a:r>
              <a:rPr lang="en-US" sz="1000" dirty="0">
                <a:solidFill>
                  <a:schemeClr val="dk1"/>
                </a:solidFill>
              </a:rPr>
              <a:t> </a:t>
            </a:r>
            <a:r>
              <a:rPr lang="en-US" sz="1000" dirty="0" err="1">
                <a:solidFill>
                  <a:schemeClr val="dk1"/>
                </a:solidFill>
              </a:rPr>
              <a:t>lorsque</a:t>
            </a:r>
            <a:r>
              <a:rPr lang="en-US" sz="1000" dirty="0">
                <a:solidFill>
                  <a:schemeClr val="dk1"/>
                </a:solidFill>
              </a:rPr>
              <a:t> le </a:t>
            </a:r>
            <a:r>
              <a:rPr lang="en-US" sz="1000" dirty="0" err="1">
                <a:solidFill>
                  <a:schemeClr val="dk1"/>
                </a:solidFill>
              </a:rPr>
              <a:t>décideur</a:t>
            </a:r>
            <a:r>
              <a:rPr lang="en-US" sz="1000" dirty="0">
                <a:solidFill>
                  <a:schemeClr val="dk1"/>
                </a:solidFill>
              </a:rPr>
              <a:t> </a:t>
            </a:r>
            <a:r>
              <a:rPr lang="en-US" sz="1000" dirty="0" err="1">
                <a:solidFill>
                  <a:schemeClr val="dk1"/>
                </a:solidFill>
              </a:rPr>
              <a:t>souhaite</a:t>
            </a:r>
            <a:r>
              <a:rPr lang="en-US" sz="1000" dirty="0">
                <a:solidFill>
                  <a:schemeClr val="dk1"/>
                </a:solidFill>
              </a:rPr>
              <a:t> prendre </a:t>
            </a:r>
            <a:r>
              <a:rPr lang="en-US" sz="1000" dirty="0" err="1">
                <a:solidFill>
                  <a:schemeClr val="dk1"/>
                </a:solidFill>
              </a:rPr>
              <a:t>en</a:t>
            </a:r>
            <a:r>
              <a:rPr lang="en-US" sz="1000" dirty="0">
                <a:solidFill>
                  <a:schemeClr val="dk1"/>
                </a:solidFill>
              </a:rPr>
              <a:t> </a:t>
            </a:r>
            <a:r>
              <a:rPr lang="en-US" sz="1000" dirty="0" err="1">
                <a:solidFill>
                  <a:schemeClr val="dk1"/>
                </a:solidFill>
              </a:rPr>
              <a:t>compte</a:t>
            </a:r>
            <a:r>
              <a:rPr lang="en-US" sz="1000" dirty="0">
                <a:solidFill>
                  <a:schemeClr val="dk1"/>
                </a:solidFill>
              </a:rPr>
              <a:t> les impacts plus larges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sur </a:t>
            </a:r>
            <a:r>
              <a:rPr lang="en-US" sz="1000" dirty="0" err="1">
                <a:solidFill>
                  <a:schemeClr val="dk1"/>
                </a:solidFill>
              </a:rPr>
              <a:t>l'environnement</a:t>
            </a:r>
            <a:r>
              <a:rPr lang="en-US" sz="1000" dirty="0">
                <a:solidFill>
                  <a:schemeClr val="dk1"/>
                </a:solidFill>
              </a:rPr>
              <a:t> et les </a:t>
            </a:r>
            <a:r>
              <a:rPr lang="en-US" sz="1000" dirty="0" err="1">
                <a:solidFill>
                  <a:schemeClr val="dk1"/>
                </a:solidFill>
              </a:rPr>
              <a:t>communautés</a:t>
            </a:r>
            <a:r>
              <a:rPr lang="en-US" sz="1000" dirty="0">
                <a:solidFill>
                  <a:schemeClr val="dk1"/>
                </a:solidFill>
              </a:rPr>
              <a:t>. Elle </a:t>
            </a:r>
            <a:r>
              <a:rPr lang="en-US" sz="1000" dirty="0" err="1">
                <a:solidFill>
                  <a:schemeClr val="dk1"/>
                </a:solidFill>
              </a:rPr>
              <a:t>est</a:t>
            </a:r>
            <a:r>
              <a:rPr lang="en-US" sz="1000" dirty="0">
                <a:solidFill>
                  <a:schemeClr val="dk1"/>
                </a:solidFill>
              </a:rPr>
              <a:t> utile </a:t>
            </a:r>
            <a:r>
              <a:rPr lang="en-US" sz="1000" dirty="0" err="1">
                <a:solidFill>
                  <a:schemeClr val="dk1"/>
                </a:solidFill>
              </a:rPr>
              <a:t>lorsque</a:t>
            </a:r>
            <a:r>
              <a:rPr lang="en-US" sz="1000" dirty="0">
                <a:solidFill>
                  <a:schemeClr val="dk1"/>
                </a:solidFill>
              </a:rPr>
              <a:t> les options </a:t>
            </a:r>
            <a:r>
              <a:rPr lang="en-US" sz="1000" dirty="0" err="1">
                <a:solidFill>
                  <a:schemeClr val="dk1"/>
                </a:solidFill>
              </a:rPr>
              <a:t>envisagées</a:t>
            </a:r>
            <a:r>
              <a:rPr lang="en-US" sz="1000" dirty="0">
                <a:solidFill>
                  <a:schemeClr val="dk1"/>
                </a:solidFill>
              </a:rPr>
              <a:t> </a:t>
            </a:r>
            <a:r>
              <a:rPr lang="en-US" sz="1000" dirty="0" err="1">
                <a:solidFill>
                  <a:schemeClr val="dk1"/>
                </a:solidFill>
              </a:rPr>
              <a:t>permettent</a:t>
            </a:r>
            <a:r>
              <a:rPr lang="en-US" sz="1000" dirty="0">
                <a:solidFill>
                  <a:schemeClr val="dk1"/>
                </a:solidFill>
              </a:rPr>
              <a:t> </a:t>
            </a:r>
            <a:r>
              <a:rPr lang="en-US" sz="1000" dirty="0" err="1">
                <a:solidFill>
                  <a:schemeClr val="dk1"/>
                </a:solidFill>
              </a:rPr>
              <a:t>d'atteindre</a:t>
            </a:r>
            <a:r>
              <a:rPr lang="en-US" sz="1000" dirty="0">
                <a:solidFill>
                  <a:schemeClr val="dk1"/>
                </a:solidFill>
              </a:rPr>
              <a:t> </a:t>
            </a:r>
            <a:r>
              <a:rPr lang="en-US" sz="1000" dirty="0" err="1">
                <a:solidFill>
                  <a:schemeClr val="dk1"/>
                </a:solidFill>
              </a:rPr>
              <a:t>plusieurs</a:t>
            </a:r>
            <a:r>
              <a:rPr lang="en-US" sz="1000" dirty="0">
                <a:solidFill>
                  <a:schemeClr val="dk1"/>
                </a:solidFill>
              </a:rPr>
              <a:t> </a:t>
            </a:r>
            <a:r>
              <a:rPr lang="en-US" sz="1000" dirty="0" err="1">
                <a:solidFill>
                  <a:schemeClr val="dk1"/>
                </a:solidFill>
              </a:rPr>
              <a:t>objectifs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b="1" dirty="0" err="1">
                <a:solidFill>
                  <a:schemeClr val="dk1"/>
                </a:solidFill>
              </a:rPr>
              <a:t>Analyse</a:t>
            </a:r>
            <a:r>
              <a:rPr lang="en-US" sz="1000" b="1" dirty="0">
                <a:solidFill>
                  <a:schemeClr val="dk1"/>
                </a:solidFill>
              </a:rPr>
              <a:t> </a:t>
            </a:r>
            <a:r>
              <a:rPr lang="en-US" sz="1000" b="1" dirty="0" err="1">
                <a:solidFill>
                  <a:schemeClr val="dk1"/>
                </a:solidFill>
              </a:rPr>
              <a:t>coûts-avantages</a:t>
            </a:r>
            <a:r>
              <a:rPr lang="en-US" sz="1000" b="1" dirty="0">
                <a:solidFill>
                  <a:schemeClr val="dk1"/>
                </a:solidFill>
              </a:rPr>
              <a:t> (CBA) : </a:t>
            </a:r>
            <a:r>
              <a:rPr lang="en-US" sz="1000" dirty="0" err="1">
                <a:solidFill>
                  <a:schemeClr val="dk1"/>
                </a:solidFill>
              </a:rPr>
              <a:t>attribue</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valeur</a:t>
            </a:r>
            <a:r>
              <a:rPr lang="en-US" sz="1000" dirty="0">
                <a:solidFill>
                  <a:schemeClr val="dk1"/>
                </a:solidFill>
              </a:rPr>
              <a:t> </a:t>
            </a:r>
            <a:r>
              <a:rPr lang="en-US" sz="1000" dirty="0" err="1">
                <a:solidFill>
                  <a:schemeClr val="dk1"/>
                </a:solidFill>
              </a:rPr>
              <a:t>monétaire</a:t>
            </a:r>
            <a:r>
              <a:rPr lang="en-US" sz="1000" dirty="0">
                <a:solidFill>
                  <a:schemeClr val="dk1"/>
                </a:solidFill>
              </a:rPr>
              <a:t> aux </a:t>
            </a:r>
            <a:r>
              <a:rPr lang="en-US" sz="1000" dirty="0" err="1">
                <a:solidFill>
                  <a:schemeClr val="dk1"/>
                </a:solidFill>
              </a:rPr>
              <a:t>coûts</a:t>
            </a:r>
            <a:r>
              <a:rPr lang="en-US" sz="1000" dirty="0">
                <a:solidFill>
                  <a:schemeClr val="dk1"/>
                </a:solidFill>
              </a:rPr>
              <a:t> et aux </a:t>
            </a:r>
            <a:r>
              <a:rPr lang="en-US" sz="1000" dirty="0" err="1">
                <a:solidFill>
                  <a:schemeClr val="dk1"/>
                </a:solidFill>
              </a:rPr>
              <a:t>avantages</a:t>
            </a:r>
            <a:r>
              <a:rPr lang="en-US" sz="1000" dirty="0">
                <a:solidFill>
                  <a:schemeClr val="dk1"/>
                </a:solidFill>
              </a:rPr>
              <a:t> de </a:t>
            </a:r>
            <a:r>
              <a:rPr lang="en-US" sz="1000" dirty="0" err="1">
                <a:solidFill>
                  <a:schemeClr val="dk1"/>
                </a:solidFill>
              </a:rPr>
              <a:t>différentes</a:t>
            </a:r>
            <a:r>
              <a:rPr lang="en-US" sz="1000" dirty="0">
                <a:solidFill>
                  <a:schemeClr val="dk1"/>
                </a:solidFill>
              </a:rPr>
              <a:t> actions. Elle </a:t>
            </a:r>
            <a:r>
              <a:rPr lang="en-US" sz="1000" dirty="0" err="1">
                <a:solidFill>
                  <a:schemeClr val="dk1"/>
                </a:solidFill>
              </a:rPr>
              <a:t>est</a:t>
            </a:r>
            <a:r>
              <a:rPr lang="en-US" sz="1000" dirty="0">
                <a:solidFill>
                  <a:schemeClr val="dk1"/>
                </a:solidFill>
              </a:rPr>
              <a:t> </a:t>
            </a:r>
            <a:r>
              <a:rPr lang="en-US" sz="1000" dirty="0" err="1">
                <a:solidFill>
                  <a:schemeClr val="dk1"/>
                </a:solidFill>
              </a:rPr>
              <a:t>appropriée</a:t>
            </a:r>
            <a:r>
              <a:rPr lang="en-US" sz="1000" dirty="0">
                <a:solidFill>
                  <a:schemeClr val="dk1"/>
                </a:solidFill>
              </a:rPr>
              <a:t> </a:t>
            </a:r>
            <a:r>
              <a:rPr lang="en-US" sz="1000" dirty="0" err="1">
                <a:solidFill>
                  <a:schemeClr val="dk1"/>
                </a:solidFill>
              </a:rPr>
              <a:t>lorsque</a:t>
            </a:r>
            <a:r>
              <a:rPr lang="en-US" sz="1000" dirty="0">
                <a:solidFill>
                  <a:schemeClr val="dk1"/>
                </a:solidFill>
              </a:rPr>
              <a:t> </a:t>
            </a:r>
            <a:r>
              <a:rPr lang="en-US" sz="1000" dirty="0" err="1">
                <a:solidFill>
                  <a:schemeClr val="dk1"/>
                </a:solidFill>
              </a:rPr>
              <a:t>l'efficacité</a:t>
            </a:r>
            <a:r>
              <a:rPr lang="en-US" sz="1000" dirty="0">
                <a:solidFill>
                  <a:schemeClr val="dk1"/>
                </a:solidFill>
              </a:rPr>
              <a:t> de </a:t>
            </a:r>
            <a:r>
              <a:rPr lang="en-US" sz="1000" dirty="0" err="1">
                <a:solidFill>
                  <a:schemeClr val="dk1"/>
                </a:solidFill>
              </a:rPr>
              <a:t>l'investissement</a:t>
            </a:r>
            <a:r>
              <a:rPr lang="en-US" sz="1000" dirty="0">
                <a:solidFill>
                  <a:schemeClr val="dk1"/>
                </a:solidFill>
              </a:rPr>
              <a:t> </a:t>
            </a:r>
            <a:r>
              <a:rPr lang="en-US" sz="1000" dirty="0" err="1">
                <a:solidFill>
                  <a:schemeClr val="dk1"/>
                </a:solidFill>
              </a:rPr>
              <a:t>est</a:t>
            </a:r>
            <a:r>
              <a:rPr lang="en-US" sz="1000" dirty="0">
                <a:solidFill>
                  <a:schemeClr val="dk1"/>
                </a:solidFill>
              </a:rPr>
              <a:t> le principal/seul </a:t>
            </a:r>
            <a:r>
              <a:rPr lang="en-US" sz="1000" dirty="0" err="1">
                <a:solidFill>
                  <a:schemeClr val="dk1"/>
                </a:solidFill>
              </a:rPr>
              <a:t>critère</a:t>
            </a:r>
            <a:r>
              <a:rPr lang="en-US" sz="1000" dirty="0">
                <a:solidFill>
                  <a:schemeClr val="dk1"/>
                </a:solidFill>
              </a:rPr>
              <a:t> de </a:t>
            </a:r>
            <a:r>
              <a:rPr lang="en-US" sz="1000" dirty="0" err="1">
                <a:solidFill>
                  <a:schemeClr val="dk1"/>
                </a:solidFill>
              </a:rPr>
              <a:t>décision</a:t>
            </a:r>
            <a:r>
              <a:rPr lang="en-US" sz="1000" dirty="0">
                <a:solidFill>
                  <a:schemeClr val="dk1"/>
                </a:solidFill>
              </a:rPr>
              <a:t>. </a:t>
            </a:r>
            <a:r>
              <a:rPr lang="en-US" sz="1000" dirty="0" err="1">
                <a:solidFill>
                  <a:schemeClr val="dk1"/>
                </a:solidFill>
              </a:rPr>
              <a:t>Cependant</a:t>
            </a:r>
            <a:r>
              <a:rPr lang="en-US" sz="1000" dirty="0">
                <a:solidFill>
                  <a:schemeClr val="dk1"/>
                </a:solidFill>
              </a:rPr>
              <a:t>, </a:t>
            </a:r>
            <a:r>
              <a:rPr lang="en-US" sz="1000" dirty="0" err="1">
                <a:solidFill>
                  <a:schemeClr val="dk1"/>
                </a:solidFill>
              </a:rPr>
              <a:t>l'inconvénient</a:t>
            </a:r>
            <a:r>
              <a:rPr lang="en-US" sz="1000" dirty="0">
                <a:solidFill>
                  <a:schemeClr val="dk1"/>
                </a:solidFill>
              </a:rPr>
              <a:t> de </a:t>
            </a:r>
            <a:r>
              <a:rPr lang="en-US" sz="1000" dirty="0" err="1">
                <a:solidFill>
                  <a:schemeClr val="dk1"/>
                </a:solidFill>
              </a:rPr>
              <a:t>cette</a:t>
            </a:r>
            <a:r>
              <a:rPr lang="en-US" sz="1000" dirty="0">
                <a:solidFill>
                  <a:schemeClr val="dk1"/>
                </a:solidFill>
              </a:rPr>
              <a:t> </a:t>
            </a:r>
            <a:r>
              <a:rPr lang="en-US" sz="1000" dirty="0" err="1">
                <a:solidFill>
                  <a:schemeClr val="dk1"/>
                </a:solidFill>
              </a:rPr>
              <a:t>approche</a:t>
            </a:r>
            <a:r>
              <a:rPr lang="en-US" sz="1000" dirty="0">
                <a:solidFill>
                  <a:schemeClr val="dk1"/>
                </a:solidFill>
              </a:rPr>
              <a:t> </a:t>
            </a:r>
            <a:r>
              <a:rPr lang="en-US" sz="1000" dirty="0" err="1">
                <a:solidFill>
                  <a:schemeClr val="dk1"/>
                </a:solidFill>
              </a:rPr>
              <a:t>est</a:t>
            </a:r>
            <a:r>
              <a:rPr lang="en-US" sz="1000" dirty="0">
                <a:solidFill>
                  <a:schemeClr val="dk1"/>
                </a:solidFill>
              </a:rPr>
              <a:t> </a:t>
            </a:r>
            <a:r>
              <a:rPr lang="en-US" sz="1000" dirty="0" err="1">
                <a:solidFill>
                  <a:schemeClr val="dk1"/>
                </a:solidFill>
              </a:rPr>
              <a:t>qu'elle</a:t>
            </a:r>
            <a:r>
              <a:rPr lang="en-US" sz="1000" dirty="0">
                <a:solidFill>
                  <a:schemeClr val="dk1"/>
                </a:solidFill>
              </a:rPr>
              <a:t> </a:t>
            </a:r>
            <a:r>
              <a:rPr lang="en-US" sz="1000" dirty="0" err="1">
                <a:solidFill>
                  <a:schemeClr val="dk1"/>
                </a:solidFill>
              </a:rPr>
              <a:t>exige</a:t>
            </a:r>
            <a:r>
              <a:rPr lang="en-US" sz="1000" dirty="0">
                <a:solidFill>
                  <a:schemeClr val="dk1"/>
                </a:solidFill>
              </a:rPr>
              <a:t> que </a:t>
            </a:r>
            <a:r>
              <a:rPr lang="en-US" sz="1000" dirty="0" err="1">
                <a:solidFill>
                  <a:schemeClr val="dk1"/>
                </a:solidFill>
              </a:rPr>
              <a:t>tous</a:t>
            </a:r>
            <a:r>
              <a:rPr lang="en-US" sz="1000" dirty="0">
                <a:solidFill>
                  <a:schemeClr val="dk1"/>
                </a:solidFill>
              </a:rPr>
              <a:t> les </a:t>
            </a:r>
            <a:r>
              <a:rPr lang="en-US" sz="1000" dirty="0" err="1">
                <a:solidFill>
                  <a:schemeClr val="dk1"/>
                </a:solidFill>
              </a:rPr>
              <a:t>coûts</a:t>
            </a:r>
            <a:r>
              <a:rPr lang="en-US" sz="1000" dirty="0">
                <a:solidFill>
                  <a:schemeClr val="dk1"/>
                </a:solidFill>
              </a:rPr>
              <a:t> et </a:t>
            </a:r>
            <a:r>
              <a:rPr lang="en-US" sz="1000" dirty="0" err="1">
                <a:solidFill>
                  <a:schemeClr val="dk1"/>
                </a:solidFill>
              </a:rPr>
              <a:t>avantages</a:t>
            </a:r>
            <a:r>
              <a:rPr lang="en-US" sz="1000" dirty="0">
                <a:solidFill>
                  <a:schemeClr val="dk1"/>
                </a:solidFill>
              </a:rPr>
              <a:t> </a:t>
            </a:r>
            <a:r>
              <a:rPr lang="en-US" sz="1000" dirty="0" err="1">
                <a:solidFill>
                  <a:schemeClr val="dk1"/>
                </a:solidFill>
              </a:rPr>
              <a:t>soient</a:t>
            </a:r>
            <a:r>
              <a:rPr lang="en-US" sz="1000" dirty="0">
                <a:solidFill>
                  <a:schemeClr val="dk1"/>
                </a:solidFill>
              </a:rPr>
              <a:t> </a:t>
            </a:r>
            <a:r>
              <a:rPr lang="en-US" sz="1000" dirty="0" err="1">
                <a:solidFill>
                  <a:schemeClr val="dk1"/>
                </a:solidFill>
              </a:rPr>
              <a:t>exprimés</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termes</a:t>
            </a:r>
            <a:r>
              <a:rPr lang="en-US" sz="1000" dirty="0">
                <a:solidFill>
                  <a:schemeClr val="dk1"/>
                </a:solidFill>
              </a:rPr>
              <a:t> </a:t>
            </a:r>
            <a:r>
              <a:rPr lang="en-US" sz="1000" dirty="0" err="1">
                <a:solidFill>
                  <a:schemeClr val="dk1"/>
                </a:solidFill>
              </a:rPr>
              <a:t>monétaires</a:t>
            </a:r>
            <a:r>
              <a:rPr lang="en-US" sz="1000" dirty="0">
                <a:solidFill>
                  <a:schemeClr val="dk1"/>
                </a:solidFill>
              </a:rPr>
              <a:t>, </a:t>
            </a:r>
            <a:r>
              <a:rPr lang="en-US" sz="1000" dirty="0" err="1">
                <a:solidFill>
                  <a:schemeClr val="dk1"/>
                </a:solidFill>
              </a:rPr>
              <a:t>alors</a:t>
            </a:r>
            <a:r>
              <a:rPr lang="en-US" sz="1000" dirty="0">
                <a:solidFill>
                  <a:schemeClr val="dk1"/>
                </a:solidFill>
              </a:rPr>
              <a:t> que </a:t>
            </a:r>
            <a:r>
              <a:rPr lang="en-US" sz="1000" dirty="0" err="1">
                <a:solidFill>
                  <a:schemeClr val="dk1"/>
                </a:solidFill>
              </a:rPr>
              <a:t>parfois</a:t>
            </a:r>
            <a:r>
              <a:rPr lang="en-US" sz="1000" dirty="0">
                <a:solidFill>
                  <a:schemeClr val="dk1"/>
                </a:solidFill>
              </a:rPr>
              <a:t> des </a:t>
            </a:r>
            <a:r>
              <a:rPr lang="en-US" sz="1000" dirty="0" err="1">
                <a:solidFill>
                  <a:schemeClr val="dk1"/>
                </a:solidFill>
              </a:rPr>
              <a:t>objectifs</a:t>
            </a:r>
            <a:r>
              <a:rPr lang="en-US" sz="1000" dirty="0">
                <a:solidFill>
                  <a:schemeClr val="dk1"/>
                </a:solidFill>
              </a:rPr>
              <a:t> non </a:t>
            </a:r>
            <a:r>
              <a:rPr lang="en-US" sz="1000" dirty="0" err="1">
                <a:solidFill>
                  <a:schemeClr val="dk1"/>
                </a:solidFill>
              </a:rPr>
              <a:t>monétaires</a:t>
            </a:r>
            <a:r>
              <a:rPr lang="en-US" sz="1000" dirty="0">
                <a:solidFill>
                  <a:schemeClr val="dk1"/>
                </a:solidFill>
              </a:rPr>
              <a:t> </a:t>
            </a:r>
            <a:r>
              <a:rPr lang="en-US" sz="1000" dirty="0" err="1">
                <a:solidFill>
                  <a:schemeClr val="dk1"/>
                </a:solidFill>
              </a:rPr>
              <a:t>sont</a:t>
            </a:r>
            <a:r>
              <a:rPr lang="en-US" sz="1000" dirty="0">
                <a:solidFill>
                  <a:schemeClr val="dk1"/>
                </a:solidFill>
              </a:rPr>
              <a:t> plus </a:t>
            </a:r>
            <a:r>
              <a:rPr lang="en-US" sz="1000" dirty="0" err="1">
                <a:solidFill>
                  <a:schemeClr val="dk1"/>
                </a:solidFill>
              </a:rPr>
              <a:t>appropriés</a:t>
            </a:r>
            <a:r>
              <a:rPr lang="en-US" sz="1000" dirty="0">
                <a:solidFill>
                  <a:schemeClr val="dk1"/>
                </a:solidFill>
              </a:rPr>
              <a:t> pour la </a:t>
            </a:r>
            <a:r>
              <a:rPr lang="en-US" sz="1000" dirty="0" err="1">
                <a:solidFill>
                  <a:schemeClr val="dk1"/>
                </a:solidFill>
              </a:rPr>
              <a:t>prise</a:t>
            </a:r>
            <a:r>
              <a:rPr lang="en-US" sz="1000" dirty="0">
                <a:solidFill>
                  <a:schemeClr val="dk1"/>
                </a:solidFill>
              </a:rPr>
              <a:t> de </a:t>
            </a:r>
            <a:r>
              <a:rPr lang="en-US" sz="1000" dirty="0" err="1">
                <a:solidFill>
                  <a:schemeClr val="dk1"/>
                </a:solidFill>
              </a:rPr>
              <a:t>décision</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b="1" dirty="0" err="1">
                <a:solidFill>
                  <a:schemeClr val="dk1"/>
                </a:solidFill>
              </a:rPr>
              <a:t>Analyse</a:t>
            </a:r>
            <a:r>
              <a:rPr lang="en-US" sz="1000" b="1" dirty="0">
                <a:solidFill>
                  <a:schemeClr val="dk1"/>
                </a:solidFill>
              </a:rPr>
              <a:t> </a:t>
            </a:r>
            <a:r>
              <a:rPr lang="en-US" sz="1000" b="1" dirty="0" err="1">
                <a:solidFill>
                  <a:schemeClr val="dk1"/>
                </a:solidFill>
              </a:rPr>
              <a:t>coût-efficacité</a:t>
            </a:r>
            <a:r>
              <a:rPr lang="en-US" sz="1000" b="1" dirty="0">
                <a:solidFill>
                  <a:schemeClr val="dk1"/>
                </a:solidFill>
              </a:rPr>
              <a:t> (CEA) : </a:t>
            </a:r>
            <a:r>
              <a:rPr lang="en-US" sz="1000" dirty="0">
                <a:solidFill>
                  <a:schemeClr val="dk1"/>
                </a:solidFill>
              </a:rPr>
              <a:t>compare les </a:t>
            </a:r>
            <a:r>
              <a:rPr lang="en-US" sz="1000" dirty="0" err="1">
                <a:solidFill>
                  <a:schemeClr val="dk1"/>
                </a:solidFill>
              </a:rPr>
              <a:t>coûts</a:t>
            </a:r>
            <a:r>
              <a:rPr lang="en-US" sz="1000" dirty="0">
                <a:solidFill>
                  <a:schemeClr val="dk1"/>
                </a:solidFill>
              </a:rPr>
              <a:t> et les </a:t>
            </a:r>
            <a:r>
              <a:rPr lang="en-US" sz="1000" dirty="0" err="1">
                <a:solidFill>
                  <a:schemeClr val="dk1"/>
                </a:solidFill>
              </a:rPr>
              <a:t>résultats</a:t>
            </a:r>
            <a:r>
              <a:rPr lang="en-US" sz="1000" dirty="0">
                <a:solidFill>
                  <a:schemeClr val="dk1"/>
                </a:solidFill>
              </a:rPr>
              <a:t> </a:t>
            </a:r>
            <a:r>
              <a:rPr lang="en-US" sz="1000" dirty="0" err="1">
                <a:solidFill>
                  <a:schemeClr val="dk1"/>
                </a:solidFill>
              </a:rPr>
              <a:t>relatifs</a:t>
            </a:r>
            <a:r>
              <a:rPr lang="en-US" sz="1000" dirty="0">
                <a:solidFill>
                  <a:schemeClr val="dk1"/>
                </a:solidFill>
              </a:rPr>
              <a:t> de </a:t>
            </a:r>
            <a:r>
              <a:rPr lang="en-US" sz="1000" dirty="0" err="1">
                <a:solidFill>
                  <a:schemeClr val="dk1"/>
                </a:solidFill>
              </a:rPr>
              <a:t>différentes</a:t>
            </a:r>
            <a:r>
              <a:rPr lang="en-US" sz="1000" dirty="0">
                <a:solidFill>
                  <a:schemeClr val="dk1"/>
                </a:solidFill>
              </a:rPr>
              <a:t> actions et </a:t>
            </a:r>
            <a:r>
              <a:rPr lang="en-US" sz="1000" dirty="0" err="1">
                <a:solidFill>
                  <a:schemeClr val="dk1"/>
                </a:solidFill>
              </a:rPr>
              <a:t>détermine</a:t>
            </a:r>
            <a:r>
              <a:rPr lang="en-US" sz="1000" dirty="0">
                <a:solidFill>
                  <a:schemeClr val="dk1"/>
                </a:solidFill>
              </a:rPr>
              <a:t> le moyen le </a:t>
            </a:r>
            <a:r>
              <a:rPr lang="en-US" sz="1000" dirty="0" err="1">
                <a:solidFill>
                  <a:schemeClr val="dk1"/>
                </a:solidFill>
              </a:rPr>
              <a:t>moins</a:t>
            </a:r>
            <a:r>
              <a:rPr lang="en-US" sz="1000" dirty="0">
                <a:solidFill>
                  <a:schemeClr val="dk1"/>
                </a:solidFill>
              </a:rPr>
              <a:t> </a:t>
            </a:r>
            <a:r>
              <a:rPr lang="en-US" sz="1000" dirty="0" err="1">
                <a:solidFill>
                  <a:schemeClr val="dk1"/>
                </a:solidFill>
              </a:rPr>
              <a:t>coûteux</a:t>
            </a:r>
            <a:r>
              <a:rPr lang="en-US" sz="1000" dirty="0">
                <a:solidFill>
                  <a:schemeClr val="dk1"/>
                </a:solidFill>
              </a:rPr>
              <a:t> </a:t>
            </a:r>
            <a:r>
              <a:rPr lang="en-US" sz="1000" dirty="0" err="1">
                <a:solidFill>
                  <a:schemeClr val="dk1"/>
                </a:solidFill>
              </a:rPr>
              <a:t>d'obtenir</a:t>
            </a:r>
            <a:r>
              <a:rPr lang="en-US" sz="1000" dirty="0">
                <a:solidFill>
                  <a:schemeClr val="dk1"/>
                </a:solidFill>
              </a:rPr>
              <a:t> un </a:t>
            </a:r>
            <a:r>
              <a:rPr lang="en-US" sz="1000" dirty="0" err="1">
                <a:solidFill>
                  <a:schemeClr val="dk1"/>
                </a:solidFill>
              </a:rPr>
              <a:t>résultat</a:t>
            </a:r>
            <a:r>
              <a:rPr lang="en-US" sz="1000" dirty="0">
                <a:solidFill>
                  <a:schemeClr val="dk1"/>
                </a:solidFill>
              </a:rPr>
              <a:t>. Par rapport à la CBA, la CEA </a:t>
            </a:r>
            <a:r>
              <a:rPr lang="en-US" sz="1000" dirty="0" err="1">
                <a:solidFill>
                  <a:schemeClr val="dk1"/>
                </a:solidFill>
              </a:rPr>
              <a:t>est</a:t>
            </a:r>
            <a:r>
              <a:rPr lang="en-US" sz="1000" dirty="0">
                <a:solidFill>
                  <a:schemeClr val="dk1"/>
                </a:solidFill>
              </a:rPr>
              <a:t> </a:t>
            </a:r>
            <a:r>
              <a:rPr lang="en-US" sz="1000" dirty="0" err="1">
                <a:solidFill>
                  <a:schemeClr val="dk1"/>
                </a:solidFill>
              </a:rPr>
              <a:t>appropriée</a:t>
            </a:r>
            <a:r>
              <a:rPr lang="en-US" sz="1000" dirty="0">
                <a:solidFill>
                  <a:schemeClr val="dk1"/>
                </a:solidFill>
              </a:rPr>
              <a:t> </a:t>
            </a:r>
            <a:r>
              <a:rPr lang="en-US" sz="1000" dirty="0" err="1">
                <a:solidFill>
                  <a:schemeClr val="dk1"/>
                </a:solidFill>
              </a:rPr>
              <a:t>lorsque</a:t>
            </a:r>
            <a:r>
              <a:rPr lang="en-US" sz="1000" dirty="0">
                <a:solidFill>
                  <a:schemeClr val="dk1"/>
                </a:solidFill>
              </a:rPr>
              <a:t> les </a:t>
            </a:r>
            <a:r>
              <a:rPr lang="en-US" sz="1000" dirty="0" err="1">
                <a:solidFill>
                  <a:schemeClr val="dk1"/>
                </a:solidFill>
              </a:rPr>
              <a:t>coûts</a:t>
            </a:r>
            <a:r>
              <a:rPr lang="en-US" sz="1000" dirty="0">
                <a:solidFill>
                  <a:schemeClr val="dk1"/>
                </a:solidFill>
              </a:rPr>
              <a:t> et les </a:t>
            </a:r>
            <a:r>
              <a:rPr lang="en-US" sz="1000" dirty="0" err="1">
                <a:solidFill>
                  <a:schemeClr val="dk1"/>
                </a:solidFill>
              </a:rPr>
              <a:t>avantages</a:t>
            </a:r>
            <a:r>
              <a:rPr lang="en-US" sz="1000" dirty="0">
                <a:solidFill>
                  <a:schemeClr val="dk1"/>
                </a:solidFill>
              </a:rPr>
              <a:t> ne </a:t>
            </a:r>
            <a:r>
              <a:rPr lang="en-US" sz="1000" dirty="0" err="1">
                <a:solidFill>
                  <a:schemeClr val="dk1"/>
                </a:solidFill>
              </a:rPr>
              <a:t>peuvent</a:t>
            </a:r>
            <a:r>
              <a:rPr lang="en-US" sz="1000" dirty="0">
                <a:solidFill>
                  <a:schemeClr val="dk1"/>
                </a:solidFill>
              </a:rPr>
              <a:t> </a:t>
            </a:r>
            <a:r>
              <a:rPr lang="en-US" sz="1000" dirty="0" err="1">
                <a:solidFill>
                  <a:schemeClr val="dk1"/>
                </a:solidFill>
              </a:rPr>
              <a:t>être</a:t>
            </a:r>
            <a:r>
              <a:rPr lang="en-US" sz="1000" dirty="0">
                <a:solidFill>
                  <a:schemeClr val="dk1"/>
                </a:solidFill>
              </a:rPr>
              <a:t> </a:t>
            </a:r>
            <a:r>
              <a:rPr lang="en-US" sz="1000" dirty="0" err="1">
                <a:solidFill>
                  <a:schemeClr val="dk1"/>
                </a:solidFill>
              </a:rPr>
              <a:t>définis</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termes</a:t>
            </a:r>
            <a:r>
              <a:rPr lang="en-US" sz="1000" dirty="0">
                <a:solidFill>
                  <a:schemeClr val="dk1"/>
                </a:solidFill>
              </a:rPr>
              <a:t> </a:t>
            </a:r>
            <a:r>
              <a:rPr lang="en-US" sz="1000" dirty="0" err="1">
                <a:solidFill>
                  <a:schemeClr val="dk1"/>
                </a:solidFill>
              </a:rPr>
              <a:t>monétaires</a:t>
            </a:r>
            <a:r>
              <a:rPr lang="en-US" sz="1000" dirty="0">
                <a:solidFill>
                  <a:schemeClr val="dk1"/>
                </a:solidFill>
              </a:rPr>
              <a:t>.</a:t>
            </a:r>
            <a:endParaRPr sz="1000" dirty="0">
              <a:solidFill>
                <a:schemeClr val="dk1"/>
              </a:solidFill>
            </a:endParaRPr>
          </a:p>
        </p:txBody>
      </p:sp>
      <p:sp>
        <p:nvSpPr>
          <p:cNvPr id="1002" name="Google Shape;1002;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7"/>
        <p:cNvGrpSpPr/>
        <p:nvPr/>
      </p:nvGrpSpPr>
      <p:grpSpPr>
        <a:xfrm>
          <a:off x="0" y="0"/>
          <a:ext cx="0" cy="0"/>
          <a:chOff x="0" y="0"/>
          <a:chExt cx="0" cy="0"/>
        </a:xfrm>
      </p:grpSpPr>
      <p:sp>
        <p:nvSpPr>
          <p:cNvPr id="1018" name="Google Shape;1018;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formateur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Comme nous l'avons vu précédemment, les effets du changement climatique touchent souvent plus durement les groupes marginalisés et exclus, soit parce qu'ils sont davantage exposés aux risques, soit parce qu'ils ont des capacités de réaction limitées. Une ERC peut aider à fournir les données factuelles nécessaires pour orienter les investissements dans les infrastructures et les services destinés aux groupes vulnérables et améliorer leur résilience.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Cette diapositive fournit des informations supplémentaires sur la manière dont les parties prenantes qui réalisent </a:t>
            </a:r>
            <a:r>
              <a:rPr lang="en-US" sz="1000" dirty="0" err="1">
                <a:solidFill>
                  <a:schemeClr val="dk1"/>
                </a:solidFill>
              </a:rPr>
              <a:t>une</a:t>
            </a:r>
            <a:r>
              <a:rPr lang="en-US" sz="1000" dirty="0">
                <a:solidFill>
                  <a:schemeClr val="dk1"/>
                </a:solidFill>
              </a:rPr>
              <a:t> ERC peuvent intégrer une approche axée sur l'équité et l'inclusion.</a:t>
            </a:r>
            <a:endParaRPr sz="1000" dirty="0">
              <a:solidFill>
                <a:schemeClr val="dk1"/>
              </a:solidFill>
            </a:endParaRPr>
          </a:p>
        </p:txBody>
      </p:sp>
      <p:sp>
        <p:nvSpPr>
          <p:cNvPr id="1019" name="Google Shape;1019;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formateur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Arial"/>
                <a:ea typeface="Arial"/>
                <a:cs typeface="Arial"/>
                <a:sym typeface="Arial"/>
              </a:rPr>
              <a:t>La compagnie nationale des eaux du Rwanda exploite ou réglemente tous les réseaux d'approvisionnement en eau du pays.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La compagnie nationale des eaux et de l'assainissement (WASAC) a lancé un processus visant à élaborer une stratégie de résilience climatique. La première étape a consisté à réaliser une évaluation de la vulnérabilité afin de comprendre les influences du changement climatique sur ses activités.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L'approche s'inspire de celle de </a:t>
            </a:r>
            <a:r>
              <a:rPr lang="en-GB" sz="1200" b="0" i="0" u="none" strike="noStrike" cap="none" dirty="0">
                <a:solidFill>
                  <a:schemeClr val="dk1"/>
                </a:solidFill>
                <a:effectLst/>
                <a:latin typeface="Arial"/>
                <a:ea typeface="Arial"/>
                <a:cs typeface="Arial"/>
                <a:sym typeface="Arial"/>
                <a:hlinkClick r:id="rId3"/>
              </a:rPr>
              <a:t>l'Association internationale de l'eau</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 processus a suivi les étapes suivantes :</a:t>
            </a:r>
          </a:p>
          <a:p>
            <a:pPr>
              <a:buFont typeface="+mj-lt"/>
              <a:buAutoNum type="arabicPeriod"/>
            </a:pPr>
            <a:r>
              <a:rPr lang="en-GB" sz="1200" b="0" i="0" u="none" strike="noStrike" cap="none" dirty="0">
                <a:solidFill>
                  <a:schemeClr val="dk1"/>
                </a:solidFill>
                <a:effectLst/>
                <a:latin typeface="Arial"/>
                <a:ea typeface="Arial"/>
                <a:cs typeface="Arial"/>
                <a:sym typeface="Arial"/>
              </a:rPr>
              <a:t>Quels sont les principaux risques climatiques qui affectent le pays ?</a:t>
            </a:r>
          </a:p>
          <a:p>
            <a:pPr>
              <a:buFont typeface="+mj-lt"/>
              <a:buAutoNum type="arabicPeriod"/>
            </a:pPr>
            <a:r>
              <a:rPr lang="en-GB" sz="1200" b="0" i="0" u="none" strike="noStrike" cap="none" dirty="0">
                <a:solidFill>
                  <a:schemeClr val="dk1"/>
                </a:solidFill>
                <a:effectLst/>
                <a:latin typeface="Arial"/>
                <a:ea typeface="Arial"/>
                <a:cs typeface="Arial"/>
                <a:sym typeface="Arial"/>
              </a:rPr>
              <a:t>Quels sont les principaux actifs vulnérables à ces risques ?</a:t>
            </a:r>
          </a:p>
          <a:p>
            <a:pPr>
              <a:buFont typeface="+mj-lt"/>
              <a:buAutoNum type="arabicPeriod"/>
            </a:pPr>
            <a:r>
              <a:rPr lang="en-GB" sz="1200" b="0" i="0" u="none" strike="noStrike" cap="none" dirty="0">
                <a:solidFill>
                  <a:schemeClr val="dk1"/>
                </a:solidFill>
                <a:effectLst/>
                <a:latin typeface="Arial"/>
                <a:ea typeface="Arial"/>
                <a:cs typeface="Arial"/>
                <a:sym typeface="Arial"/>
              </a:rPr>
              <a:t>Comment le changement climatique augmente-t-il le risque par rapport à un scénario de statu quo ?</a:t>
            </a:r>
          </a:p>
          <a:p>
            <a:pPr marL="228600" indent="0">
              <a:buFont typeface="+mj-lt"/>
              <a:buNone/>
            </a:pPr>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 Ressources supplémentaires pour le soutien</a:t>
            </a:r>
          </a:p>
          <a:p>
            <a:r>
              <a:rPr lang="en-GB" sz="1200" b="0" i="0" u="none" strike="noStrike" cap="none" dirty="0">
                <a:solidFill>
                  <a:schemeClr val="dk1"/>
                </a:solidFill>
                <a:effectLst/>
                <a:latin typeface="Arial"/>
                <a:ea typeface="Arial"/>
                <a:cs typeface="Arial"/>
                <a:sym typeface="Arial"/>
                <a:hlinkClick r:id="rId4" tooltip="Climate change impact on WASAC’s assets and operations: Vulnerability assessment"/>
              </a:rPr>
              <a:t>Impact du changement climatique sur les actifs et les opérations de la WASAC : évaluation de la vulnérabilité - </a:t>
            </a:r>
            <a:r>
              <a:rPr lang="en-GB" sz="1200" b="0" i="0" u="none" strike="noStrike" cap="none" dirty="0">
                <a:solidFill>
                  <a:schemeClr val="dk1"/>
                </a:solidFill>
                <a:effectLst/>
                <a:latin typeface="Arial"/>
                <a:ea typeface="Arial"/>
                <a:cs typeface="Arial"/>
                <a:sym typeface="Arial"/>
              </a:rPr>
              <a:t>Préparée pour la Coopération pour l'eau et l'assainissement (WASAC) par IRC et VEI avec le soutien de l'UNICEF.</a:t>
            </a:r>
          </a:p>
          <a:p>
            <a:r>
              <a:rPr lang="en-GB" sz="1200" b="0" i="0" u="none" strike="noStrike" cap="none" dirty="0">
                <a:solidFill>
                  <a:schemeClr val="dk1"/>
                </a:solidFill>
                <a:effectLst/>
                <a:latin typeface="Arial"/>
                <a:ea typeface="Arial"/>
                <a:cs typeface="Arial"/>
                <a:sym typeface="Arial"/>
                <a:hlinkClick r:id="rId5"/>
              </a:rPr>
              <a:t>Présentation introductive à l'évaluation des risques </a:t>
            </a:r>
            <a:r>
              <a:rPr lang="en-GB" sz="1200" b="0" i="0" u="none" strike="noStrike" cap="none" dirty="0">
                <a:solidFill>
                  <a:schemeClr val="dk1"/>
                </a:solidFill>
                <a:effectLst/>
                <a:latin typeface="Arial"/>
                <a:ea typeface="Arial"/>
                <a:cs typeface="Arial"/>
                <a:sym typeface="Arial"/>
              </a:rPr>
              <a:t>- Préparée pour la Coopération pour l'eau et l'assainissement (WASAC) par IRC et VEI avec le soutien de l'UNICEF.</a:t>
            </a:r>
          </a:p>
          <a:p>
            <a:r>
              <a:rPr lang="en-GB" sz="1200" b="0" i="0" u="none" strike="noStrike" cap="none" dirty="0">
                <a:solidFill>
                  <a:schemeClr val="dk1"/>
                </a:solidFill>
                <a:effectLst/>
                <a:latin typeface="Arial"/>
                <a:ea typeface="Arial"/>
                <a:cs typeface="Arial"/>
                <a:sym typeface="Arial"/>
                <a:hlinkClick r:id="rId3"/>
              </a:rPr>
              <a:t>Recommandations stratégiques pour des services d'eau intelligents face au climat utilisant le portail sur les inondations et les sécheresses dans la planification </a:t>
            </a:r>
            <a:r>
              <a:rPr lang="en-GB" sz="1200" b="0" i="0" u="none" strike="noStrike" cap="none" dirty="0">
                <a:solidFill>
                  <a:schemeClr val="dk1"/>
                </a:solidFill>
                <a:effectLst/>
                <a:latin typeface="Arial"/>
                <a:ea typeface="Arial"/>
                <a:cs typeface="Arial"/>
                <a:sym typeface="Arial"/>
              </a:rPr>
              <a:t>- Par l'Association internationale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a:t>
            </a:r>
          </a:p>
          <a:p>
            <a:pPr marL="228600" indent="0">
              <a:buFont typeface="+mj-lt"/>
              <a:buNone/>
            </a:pPr>
            <a:endParaRPr lang="en-GB" sz="1200" b="0" i="0" u="none" strike="noStrike" cap="none" dirty="0">
              <a:solidFill>
                <a:schemeClr val="dk1"/>
              </a:solidFill>
              <a:effectLst/>
              <a:latin typeface="Arial"/>
              <a:ea typeface="Arial"/>
              <a:cs typeface="Arial"/>
              <a:sym typeface="Arial"/>
            </a:endParaRP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252618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formateur :</a:t>
            </a:r>
          </a:p>
          <a:p>
            <a:endParaRPr lang="fr-FR"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353648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8">
          <a:extLst>
            <a:ext uri="{FF2B5EF4-FFF2-40B4-BE49-F238E27FC236}">
              <a16:creationId xmlns:a16="http://schemas.microsoft.com/office/drawing/2014/main" id="{49BE45C3-9D7B-D2A6-F3AB-2F94D473DEFF}"/>
            </a:ext>
          </a:extLst>
        </p:cNvPr>
        <p:cNvGrpSpPr/>
        <p:nvPr/>
      </p:nvGrpSpPr>
      <p:grpSpPr>
        <a:xfrm>
          <a:off x="0" y="0"/>
          <a:ext cx="0" cy="0"/>
          <a:chOff x="0" y="0"/>
          <a:chExt cx="0" cy="0"/>
        </a:xfrm>
      </p:grpSpPr>
      <p:sp>
        <p:nvSpPr>
          <p:cNvPr id="1149" name="Google Shape;1149;p64:notes">
            <a:extLst>
              <a:ext uri="{FF2B5EF4-FFF2-40B4-BE49-F238E27FC236}">
                <a16:creationId xmlns:a16="http://schemas.microsoft.com/office/drawing/2014/main" id="{814435C2-56A0-CC41-B1BC-A1AFB41A855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formateur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Demandez aux participants de faire une pause et de discuter des questions ci-dessus avec leur partenaire/table pendant quelques minutes.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Une fois qu'ils ont discuté pendant quelques minutes, invitez quelques participants à partager leur expérience avec le reste des participants dans la salle. </a:t>
            </a:r>
          </a:p>
          <a:p>
            <a:pPr marL="0" lvl="0" indent="0" algn="l" rtl="0">
              <a:lnSpc>
                <a:spcPct val="100000"/>
              </a:lnSpc>
              <a:spcBef>
                <a:spcPts val="0"/>
              </a:spcBef>
              <a:spcAft>
                <a:spcPts val="0"/>
              </a:spcAft>
              <a:buClr>
                <a:schemeClr val="dk1"/>
              </a:buClr>
              <a:buSzPts val="1100"/>
              <a:buFont typeface="Arial"/>
              <a:buNone/>
            </a:pPr>
            <a:endParaRPr lang="en-US"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Ajouter</a:t>
            </a:r>
            <a:r>
              <a:rPr lang="en-US" sz="1000" dirty="0">
                <a:solidFill>
                  <a:schemeClr val="dk1"/>
                </a:solidFill>
              </a:rPr>
              <a:t> </a:t>
            </a:r>
            <a:r>
              <a:rPr lang="en-US" sz="1000" dirty="0" err="1">
                <a:solidFill>
                  <a:schemeClr val="dk1"/>
                </a:solidFill>
              </a:rPr>
              <a:t>une</a:t>
            </a:r>
            <a:r>
              <a:rPr lang="en-US" sz="1000" dirty="0">
                <a:solidFill>
                  <a:schemeClr val="dk1"/>
                </a:solidFill>
              </a:rPr>
              <a:t> discussion </a:t>
            </a:r>
            <a:r>
              <a:rPr lang="en-US" sz="1000" dirty="0" err="1">
                <a:solidFill>
                  <a:schemeClr val="dk1"/>
                </a:solidFill>
              </a:rPr>
              <a:t>s'ils</a:t>
            </a:r>
            <a:r>
              <a:rPr lang="en-US" sz="1000" dirty="0">
                <a:solidFill>
                  <a:schemeClr val="dk1"/>
                </a:solidFill>
              </a:rPr>
              <a:t> </a:t>
            </a:r>
            <a:r>
              <a:rPr lang="en-US" sz="1000" dirty="0" err="1">
                <a:solidFill>
                  <a:schemeClr val="dk1"/>
                </a:solidFill>
              </a:rPr>
              <a:t>comptent</a:t>
            </a:r>
            <a:r>
              <a:rPr lang="en-US" sz="1000" dirty="0">
                <a:solidFill>
                  <a:schemeClr val="dk1"/>
                </a:solidFill>
              </a:rPr>
              <a:t> faire la ERC en interne </a:t>
            </a:r>
            <a:r>
              <a:rPr lang="en-US" sz="1000" dirty="0" err="1">
                <a:solidFill>
                  <a:schemeClr val="dk1"/>
                </a:solidFill>
              </a:rPr>
              <a:t>ou</a:t>
            </a:r>
            <a:r>
              <a:rPr lang="en-US" sz="1000" dirty="0">
                <a:solidFill>
                  <a:schemeClr val="dk1"/>
                </a:solidFill>
              </a:rPr>
              <a:t> par un consultant.</a:t>
            </a: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150" name="Google Shape;1150;p64:notes">
            <a:extLst>
              <a:ext uri="{FF2B5EF4-FFF2-40B4-BE49-F238E27FC236}">
                <a16:creationId xmlns:a16="http://schemas.microsoft.com/office/drawing/2014/main" id="{28CBCC0A-FC9B-6840-2E78-5831C884E7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22962527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a:t>
            </a:r>
            <a:r>
              <a:rPr lang="en-US" sz="1200" b="1" dirty="0" err="1">
                <a:solidFill>
                  <a:schemeClr val="dk1"/>
                </a:solidFill>
              </a:rPr>
              <a:t>formateur</a:t>
            </a:r>
            <a:r>
              <a:rPr lang="en-US" sz="1200" b="1" dirty="0">
                <a:solidFill>
                  <a:schemeClr val="dk1"/>
                </a:solidFill>
              </a:rPr>
              <a:t> :</a:t>
            </a:r>
          </a:p>
          <a:p>
            <a:endParaRPr lang="en-GB" dirty="0"/>
          </a:p>
          <a:p>
            <a:r>
              <a:rPr lang="en-GB" dirty="0" err="1"/>
              <a:t>Demandez</a:t>
            </a:r>
            <a:r>
              <a:rPr lang="en-GB" dirty="0"/>
              <a:t> au </a:t>
            </a:r>
            <a:r>
              <a:rPr lang="en-GB" dirty="0" err="1"/>
              <a:t>groupe</a:t>
            </a:r>
            <a:r>
              <a:rPr lang="en-GB" dirty="0"/>
              <a:t> de se </a:t>
            </a:r>
            <a:r>
              <a:rPr lang="en-GB" dirty="0" err="1"/>
              <a:t>rendre</a:t>
            </a:r>
            <a:r>
              <a:rPr lang="en-GB" dirty="0"/>
              <a:t> à un </a:t>
            </a:r>
            <a:r>
              <a:rPr lang="en-GB" dirty="0" err="1"/>
              <a:t>endroit</a:t>
            </a:r>
            <a:r>
              <a:rPr lang="en-GB" dirty="0"/>
              <a:t> </a:t>
            </a:r>
            <a:r>
              <a:rPr lang="en-GB" dirty="0" err="1"/>
              <a:t>préalablement</a:t>
            </a:r>
            <a:r>
              <a:rPr lang="en-GB" dirty="0"/>
              <a:t> </a:t>
            </a:r>
            <a:r>
              <a:rPr lang="en-GB" dirty="0" err="1"/>
              <a:t>choisi</a:t>
            </a:r>
            <a:r>
              <a:rPr lang="en-GB" dirty="0"/>
              <a:t> pour prendre </a:t>
            </a:r>
            <a:r>
              <a:rPr lang="en-GB" dirty="0" err="1"/>
              <a:t>une</a:t>
            </a:r>
            <a:r>
              <a:rPr lang="en-GB" dirty="0"/>
              <a:t> photo de </a:t>
            </a:r>
            <a:r>
              <a:rPr lang="en-GB" dirty="0" err="1"/>
              <a:t>groupe</a:t>
            </a:r>
            <a:r>
              <a:rPr lang="en-GB" dirty="0"/>
              <a:t>.</a:t>
            </a:r>
            <a:endParaRPr lang="en-NL"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490905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DFA00-AF9F-7F5C-EFC4-309E5D3518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20909D-5162-4753-4FA5-74D60CD47729}"/>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C913DCAF-F48A-BDA4-E6AB-9AD87F37476A}"/>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Notes du formateur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Durée : 1 h 30 </a:t>
            </a:r>
          </a:p>
          <a:p>
            <a:endParaRPr lang="en-GB"/>
          </a:p>
        </p:txBody>
      </p:sp>
      <p:sp>
        <p:nvSpPr>
          <p:cNvPr id="4" name="Slide Number Placeholder 3">
            <a:extLst>
              <a:ext uri="{FF2B5EF4-FFF2-40B4-BE49-F238E27FC236}">
                <a16:creationId xmlns:a16="http://schemas.microsoft.com/office/drawing/2014/main" id="{7444C9C4-443B-BEDE-5EC9-2A56DA580D36}"/>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492845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a:extLst>
            <a:ext uri="{FF2B5EF4-FFF2-40B4-BE49-F238E27FC236}">
              <a16:creationId xmlns:a16="http://schemas.microsoft.com/office/drawing/2014/main" id="{F1ACCC80-D549-ECDC-7A64-FB931F673D21}"/>
            </a:ext>
          </a:extLst>
        </p:cNvPr>
        <p:cNvGrpSpPr/>
        <p:nvPr/>
      </p:nvGrpSpPr>
      <p:grpSpPr>
        <a:xfrm>
          <a:off x="0" y="0"/>
          <a:ext cx="0" cy="0"/>
          <a:chOff x="0" y="0"/>
          <a:chExt cx="0" cy="0"/>
        </a:xfrm>
      </p:grpSpPr>
      <p:sp>
        <p:nvSpPr>
          <p:cNvPr id="396" name="Google Shape;396;p13:notes">
            <a:extLst>
              <a:ext uri="{FF2B5EF4-FFF2-40B4-BE49-F238E27FC236}">
                <a16:creationId xmlns:a16="http://schemas.microsoft.com/office/drawing/2014/main" id="{F31B2461-4855-ACD0-75F8-059CCD8DDE2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formateur :</a:t>
            </a:r>
            <a:endParaRPr sz="1000" b="1" dirty="0">
              <a:solidFill>
                <a:schemeClr val="dk1"/>
              </a:solidFill>
            </a:endParaRP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Cet exercice dynamisant ressemble au jeu pierre, papier, ciseaux, mais avec des actions représentant différents objets et animaux. </a:t>
            </a:r>
          </a:p>
          <a:p>
            <a:pPr lvl="0"/>
            <a:r>
              <a:rPr lang="en-GB" sz="1200" b="0" i="0" u="none" strike="noStrike" cap="none" dirty="0">
                <a:solidFill>
                  <a:schemeClr val="dk1"/>
                </a:solidFill>
                <a:effectLst/>
                <a:latin typeface="Arial"/>
                <a:ea typeface="Arial"/>
                <a:cs typeface="Arial"/>
                <a:sym typeface="Arial"/>
              </a:rPr>
              <a:t>Divisez votre groupe en deux (pour former les équipes, vous pouvez demander aux participants de croiser les bras : environ 50 % croisent le bras droit sur le gauche et 50 % croisent le bras gauche sur le droit. C'est un moyen rapide et amusant de les répartir). </a:t>
            </a:r>
          </a:p>
          <a:p>
            <a:pPr lvl="0"/>
            <a:r>
              <a:rPr lang="en-GB" sz="1200" b="0" i="0" u="none" strike="noStrike" cap="none" dirty="0">
                <a:solidFill>
                  <a:schemeClr val="dk1"/>
                </a:solidFill>
                <a:effectLst/>
                <a:latin typeface="Arial"/>
                <a:ea typeface="Arial"/>
                <a:cs typeface="Arial"/>
                <a:sym typeface="Arial"/>
              </a:rPr>
              <a:t>Demandez-leur de décider en secret s'ils seront :</a:t>
            </a:r>
          </a:p>
          <a:p>
            <a:pPr lvl="1"/>
            <a:r>
              <a:rPr lang="en-GB" sz="1200" b="0" i="0" u="none" strike="noStrike" cap="none" dirty="0">
                <a:solidFill>
                  <a:schemeClr val="dk1"/>
                </a:solidFill>
                <a:effectLst/>
                <a:latin typeface="Arial"/>
                <a:ea typeface="Arial"/>
                <a:cs typeface="Arial"/>
                <a:sym typeface="Arial"/>
              </a:rPr>
              <a:t>Une lance (une main tendue vers l'avant et l'autre vers l'arrière),</a:t>
            </a:r>
          </a:p>
          <a:p>
            <a:pPr lvl="1"/>
            <a:r>
              <a:rPr lang="en-GB" sz="1200" b="0" i="0" u="none" strike="noStrike" cap="none" dirty="0">
                <a:solidFill>
                  <a:schemeClr val="dk1"/>
                </a:solidFill>
                <a:effectLst/>
                <a:latin typeface="Arial"/>
                <a:ea typeface="Arial"/>
                <a:cs typeface="Arial"/>
                <a:sym typeface="Arial"/>
              </a:rPr>
              <a:t>un mur (les deux mains sur les côtés) </a:t>
            </a:r>
          </a:p>
          <a:p>
            <a:pPr lvl="1"/>
            <a:r>
              <a:rPr lang="en-GB" sz="1200" b="0" i="0" u="none" strike="noStrike" cap="none" dirty="0">
                <a:solidFill>
                  <a:schemeClr val="dk1"/>
                </a:solidFill>
                <a:effectLst/>
                <a:latin typeface="Arial"/>
                <a:ea typeface="Arial"/>
                <a:cs typeface="Arial"/>
                <a:sym typeface="Arial"/>
              </a:rPr>
              <a:t>ou une gazelle (les deux mains pointées vers le haut et vers l'avant).</a:t>
            </a:r>
          </a:p>
          <a:p>
            <a:r>
              <a:rPr lang="en-GB" sz="1200" b="0" i="0" u="none" strike="noStrike" cap="none" dirty="0">
                <a:solidFill>
                  <a:schemeClr val="dk1"/>
                </a:solidFill>
                <a:effectLst/>
                <a:latin typeface="Arial"/>
                <a:ea typeface="Arial"/>
                <a:cs typeface="Arial"/>
                <a:sym typeface="Arial"/>
              </a:rPr>
              <a:t>Les deux groupes s'alignent face à face, dos à dos. À trois, demandez-leur de se retourner et de révéler l'action qu'ils ont choisie.</a:t>
            </a:r>
          </a:p>
          <a:p>
            <a:r>
              <a:rPr lang="en-GB" sz="1200" b="0" i="0" u="none" strike="noStrike" cap="none" dirty="0">
                <a:solidFill>
                  <a:schemeClr val="dk1"/>
                </a:solidFill>
                <a:effectLst/>
                <a:latin typeface="Arial"/>
                <a:ea typeface="Arial"/>
                <a:cs typeface="Arial"/>
                <a:sym typeface="Arial"/>
              </a:rPr>
              <a:t>N'oubliez pas que pour gagner, le mur peut briser la lance, la lance peut tuer la gazelle et la gazelle peut sauter par-dessus le mur. </a:t>
            </a:r>
          </a:p>
          <a:p>
            <a:r>
              <a:rPr lang="en-GB" sz="1200" b="0" i="0" u="none" strike="noStrike" cap="none" dirty="0">
                <a:solidFill>
                  <a:schemeClr val="dk1"/>
                </a:solidFill>
                <a:effectLst/>
                <a:latin typeface="Arial"/>
                <a:ea typeface="Arial"/>
                <a:cs typeface="Arial"/>
                <a:sym typeface="Arial"/>
              </a:rPr>
              <a:t>Faites jusqu'à trois manches et voyez qui gagne.</a:t>
            </a:r>
          </a:p>
          <a:p>
            <a:pPr marL="0" lvl="0" indent="0" algn="l" rtl="0">
              <a:lnSpc>
                <a:spcPct val="100000"/>
              </a:lnSpc>
              <a:spcBef>
                <a:spcPts val="0"/>
              </a:spcBef>
              <a:spcAft>
                <a:spcPts val="0"/>
              </a:spcAft>
              <a:buSzPts val="1100"/>
              <a:buNone/>
            </a:pPr>
            <a:endParaRPr sz="1000" dirty="0">
              <a:solidFill>
                <a:schemeClr val="dk1"/>
              </a:solidFill>
            </a:endParaRPr>
          </a:p>
        </p:txBody>
      </p:sp>
      <p:sp>
        <p:nvSpPr>
          <p:cNvPr id="397" name="Google Shape;397;p13:notes">
            <a:extLst>
              <a:ext uri="{FF2B5EF4-FFF2-40B4-BE49-F238E27FC236}">
                <a16:creationId xmlns:a16="http://schemas.microsoft.com/office/drawing/2014/main" id="{12E36581-A94C-992A-3BBF-9C294135007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40815183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B174E-6C3D-F894-E792-203B3F9423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5C2ADD-DFE7-9EF3-6BCA-BA4E811C000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A4C30F0-DBB5-E32C-E0FD-E00F23964972}"/>
              </a:ext>
            </a:extLst>
          </p:cNvPr>
          <p:cNvSpPr>
            <a:spLocks noGrp="1"/>
          </p:cNvSpPr>
          <p:nvPr>
            <p:ph type="body" idx="1"/>
          </p:nvPr>
        </p:nvSpPr>
        <p:spPr/>
        <p:txBody>
          <a:bodyPr/>
          <a:lstStyle/>
          <a:p>
            <a:pPr marL="0" lvl="0" indent="0" algn="l" rtl="0">
              <a:lnSpc>
                <a:spcPct val="100000"/>
              </a:lnSpc>
              <a:spcBef>
                <a:spcPts val="0"/>
              </a:spcBef>
              <a:spcAft>
                <a:spcPts val="0"/>
              </a:spcAft>
              <a:buSzPts val="1100"/>
              <a:buNone/>
            </a:pPr>
            <a:r>
              <a:rPr lang="en-GB" sz="1200" b="1"/>
              <a:t>Notes du formateur :</a:t>
            </a:r>
            <a:endParaRPr lang="en-GB" sz="1200"/>
          </a:p>
          <a:p>
            <a:pPr marL="0" lvl="0" indent="0" algn="l" rtl="0">
              <a:lnSpc>
                <a:spcPct val="100000"/>
              </a:lnSpc>
              <a:spcBef>
                <a:spcPts val="0"/>
              </a:spcBef>
              <a:spcAft>
                <a:spcPts val="0"/>
              </a:spcAft>
              <a:buSzPts val="1100"/>
              <a:buNone/>
            </a:pPr>
            <a:endParaRPr lang="en-GB" sz="120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200"/>
              <a:t>Cette section aborde désormais le thème des </a:t>
            </a:r>
            <a:r>
              <a:rPr lang="en-GB"/>
              <a:t>approches ascendantes.</a:t>
            </a:r>
          </a:p>
          <a:p>
            <a:pPr marL="0" lvl="0" indent="0" algn="l" rtl="0">
              <a:lnSpc>
                <a:spcPct val="100000"/>
              </a:lnSpc>
              <a:spcBef>
                <a:spcPts val="0"/>
              </a:spcBef>
              <a:spcAft>
                <a:spcPts val="0"/>
              </a:spcAft>
              <a:buSzPts val="1100"/>
              <a:buNone/>
            </a:pPr>
            <a:endParaRPr lang="en-GB"/>
          </a:p>
        </p:txBody>
      </p:sp>
      <p:sp>
        <p:nvSpPr>
          <p:cNvPr id="4" name="Slide Number Placeholder 3">
            <a:extLst>
              <a:ext uri="{FF2B5EF4-FFF2-40B4-BE49-F238E27FC236}">
                <a16:creationId xmlns:a16="http://schemas.microsoft.com/office/drawing/2014/main" id="{290A600D-675D-75FD-B49E-F4FFA43AB30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63043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31F37-FD9B-F7A1-7B90-1A3C997DA0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61D7AB-BA30-43FF-B30A-027DCF08DDF4}"/>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013E5249-B840-CDAB-2381-112D0E9A640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CC96BEB-E527-1266-5F3C-586BF9B7D00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411183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approches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ascendantes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utilisant</a:t>
            </a:r>
            <a:r>
              <a:rPr lang="en-GB" sz="1200" b="0" i="0" u="none" strike="noStrike" cap="none" dirty="0">
                <a:solidFill>
                  <a:schemeClr val="dk1"/>
                </a:solidFill>
                <a:effectLst/>
                <a:latin typeface="Arial"/>
                <a:ea typeface="Arial"/>
                <a:cs typeface="Arial"/>
                <a:sym typeface="Arial"/>
              </a:rPr>
              <a:t> </a:t>
            </a:r>
            <a:r>
              <a:rPr lang="en-GB" sz="1200" b="1" i="0" u="none" strike="noStrike" cap="none" dirty="0">
                <a:solidFill>
                  <a:schemeClr val="dk1"/>
                </a:solidFill>
                <a:effectLst/>
                <a:latin typeface="Arial"/>
                <a:ea typeface="Arial"/>
                <a:cs typeface="Arial"/>
                <a:sym typeface="Arial"/>
              </a:rPr>
              <a:t>la prise de </a:t>
            </a:r>
            <a:r>
              <a:rPr lang="en-GB" sz="1200" b="1" i="0" u="none" strike="noStrike" cap="none" dirty="0" err="1">
                <a:solidFill>
                  <a:schemeClr val="dk1"/>
                </a:solidFill>
                <a:effectLst/>
                <a:latin typeface="Arial"/>
                <a:ea typeface="Arial"/>
                <a:cs typeface="Arial"/>
                <a:sym typeface="Arial"/>
              </a:rPr>
              <a:t>décision</a:t>
            </a:r>
            <a:r>
              <a:rPr lang="en-GB" sz="1200" b="1" i="0" u="none" strike="noStrike" cap="none" dirty="0">
                <a:solidFill>
                  <a:schemeClr val="dk1"/>
                </a:solidFill>
                <a:effectLst/>
                <a:latin typeface="Arial"/>
                <a:ea typeface="Arial"/>
                <a:cs typeface="Arial"/>
                <a:sym typeface="Arial"/>
              </a:rPr>
              <a:t> dans un </a:t>
            </a:r>
            <a:r>
              <a:rPr lang="en-GB" sz="1200" b="1" i="0" u="none" strike="noStrike" cap="none" dirty="0" err="1">
                <a:solidFill>
                  <a:schemeClr val="dk1"/>
                </a:solidFill>
                <a:effectLst/>
                <a:latin typeface="Arial"/>
                <a:ea typeface="Arial"/>
                <a:cs typeface="Arial"/>
                <a:sym typeface="Arial"/>
              </a:rPr>
              <a:t>contexte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d'incertitude</a:t>
            </a:r>
            <a:r>
              <a:rPr lang="en-GB" sz="1200" b="1" i="0" u="none" strike="noStrike" cap="none" dirty="0">
                <a:solidFill>
                  <a:schemeClr val="dk1"/>
                </a:solidFill>
                <a:effectLst/>
                <a:latin typeface="Arial"/>
                <a:ea typeface="Arial"/>
                <a:cs typeface="Arial"/>
                <a:sym typeface="Arial"/>
              </a:rPr>
              <a:t> profonde (DMDU)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essentielles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renforcer</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et </a:t>
            </a:r>
            <a:r>
              <a:rPr lang="en-GB" sz="1200" b="0" i="0" u="none" strike="noStrike" cap="none" dirty="0" err="1">
                <a:solidFill>
                  <a:schemeClr val="dk1"/>
                </a:solidFill>
                <a:effectLst/>
                <a:latin typeface="Arial"/>
                <a:ea typeface="Arial"/>
                <a:cs typeface="Arial"/>
                <a:sym typeface="Arial"/>
              </a:rPr>
              <a:t>d'assainissement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approches</a:t>
            </a:r>
            <a:r>
              <a:rPr lang="en-GB" sz="1200" b="0" i="0" u="none" strike="noStrike" cap="none" dirty="0">
                <a:solidFill>
                  <a:schemeClr val="dk1"/>
                </a:solidFill>
                <a:effectLst/>
                <a:latin typeface="Arial"/>
                <a:ea typeface="Arial"/>
                <a:cs typeface="Arial"/>
                <a:sym typeface="Arial"/>
              </a:rPr>
              <a:t> DMDU </a:t>
            </a:r>
            <a:r>
              <a:rPr lang="en-GB" sz="1200" b="0" i="0" u="none" strike="noStrike" cap="none" dirty="0" err="1">
                <a:solidFill>
                  <a:schemeClr val="dk1"/>
                </a:solidFill>
                <a:effectLst/>
                <a:latin typeface="Arial"/>
                <a:ea typeface="Arial"/>
                <a:cs typeface="Arial"/>
                <a:sym typeface="Arial"/>
              </a:rPr>
              <a:t>ascendantes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permettent</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mettre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place des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et </a:t>
            </a:r>
            <a:r>
              <a:rPr lang="en-GB" sz="1200" b="0" i="0" u="none" strike="noStrike" cap="none" dirty="0" err="1">
                <a:solidFill>
                  <a:schemeClr val="dk1"/>
                </a:solidFill>
                <a:effectLst/>
                <a:latin typeface="Arial"/>
                <a:ea typeface="Arial"/>
                <a:cs typeface="Arial"/>
                <a:sym typeface="Arial"/>
              </a:rPr>
              <a:t>d'assainissement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reflètent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valeurs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leurs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réalités</a:t>
            </a:r>
            <a:r>
              <a:rPr lang="en-GB" sz="1200" b="0" i="0" u="none" strike="noStrike" cap="none" dirty="0">
                <a:solidFill>
                  <a:schemeClr val="dk1"/>
                </a:solidFill>
                <a:effectLst/>
                <a:latin typeface="Arial"/>
                <a:ea typeface="Arial"/>
                <a:cs typeface="Arial"/>
                <a:sym typeface="Arial"/>
              </a:rPr>
              <a:t>. Il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essentiel</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renforcer</a:t>
            </a:r>
            <a:r>
              <a:rPr lang="en-GB" sz="1200" b="0"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l'engagement</a:t>
            </a:r>
            <a:r>
              <a:rPr lang="en-GB" sz="1200" b="0" i="0" u="none" strike="noStrike" cap="none" dirty="0">
                <a:solidFill>
                  <a:schemeClr val="dk1"/>
                </a:solidFill>
                <a:effectLst/>
                <a:latin typeface="Arial"/>
                <a:ea typeface="Arial"/>
                <a:cs typeface="Arial"/>
                <a:sym typeface="Arial"/>
              </a:rPr>
              <a:t> et </a:t>
            </a:r>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capacités</a:t>
            </a:r>
            <a:r>
              <a:rPr lang="en-GB" sz="1200" b="1" i="0" u="none" strike="noStrike" cap="none" dirty="0">
                <a:solidFill>
                  <a:schemeClr val="dk1"/>
                </a:solidFill>
                <a:effectLst/>
                <a:latin typeface="Arial"/>
                <a:ea typeface="Arial"/>
                <a:cs typeface="Arial"/>
                <a:sym typeface="Arial"/>
              </a:rPr>
              <a:t> techniques </a:t>
            </a:r>
            <a:r>
              <a:rPr lang="en-GB" sz="1200" b="0" i="0" u="none" strike="noStrike" cap="none" dirty="0">
                <a:solidFill>
                  <a:schemeClr val="dk1"/>
                </a:solidFill>
                <a:effectLst/>
                <a:latin typeface="Arial"/>
                <a:ea typeface="Arial"/>
                <a:cs typeface="Arial"/>
                <a:sym typeface="Arial"/>
              </a:rPr>
              <a:t>pour </a:t>
            </a:r>
            <a:r>
              <a:rPr lang="en-GB" sz="1200" b="0" i="0" u="none" strike="noStrike" cap="none" dirty="0" err="1">
                <a:solidFill>
                  <a:schemeClr val="dk1"/>
                </a:solidFill>
                <a:effectLst/>
                <a:latin typeface="Arial"/>
                <a:ea typeface="Arial"/>
                <a:cs typeface="Arial"/>
                <a:sym typeface="Arial"/>
              </a:rPr>
              <a:t>garantir</a:t>
            </a:r>
            <a:r>
              <a:rPr lang="en-GB" sz="1200" b="0" i="0" u="none" strike="noStrike" cap="none" dirty="0">
                <a:solidFill>
                  <a:schemeClr val="dk1"/>
                </a:solidFill>
                <a:effectLst/>
                <a:latin typeface="Arial"/>
                <a:ea typeface="Arial"/>
                <a:cs typeface="Arial"/>
                <a:sym typeface="Arial"/>
              </a:rPr>
              <a:t> que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approches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soient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inclusives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adaptatives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efficaces</a:t>
            </a:r>
            <a:r>
              <a:rPr lang="en-GB" sz="1200" b="0" i="0" u="none" strike="noStrike" cap="none" dirty="0">
                <a:solidFill>
                  <a:schemeClr val="dk1"/>
                </a:solidFill>
                <a:effectLst/>
                <a:latin typeface="Arial"/>
                <a:ea typeface="Arial"/>
                <a:cs typeface="Arial"/>
                <a:sym typeface="Arial"/>
              </a:rPr>
              <a:t> face à </a:t>
            </a:r>
            <a:r>
              <a:rPr lang="en-GB" sz="1200" b="0" i="0" u="none" strike="noStrike" cap="none" dirty="0" err="1">
                <a:solidFill>
                  <a:schemeClr val="dk1"/>
                </a:solidFill>
                <a:effectLst/>
                <a:latin typeface="Arial"/>
                <a:ea typeface="Arial"/>
                <a:cs typeface="Arial"/>
                <a:sym typeface="Arial"/>
              </a:rPr>
              <a:t>l'incertitude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approches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mettent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l'accent</a:t>
            </a:r>
            <a:r>
              <a:rPr lang="en-GB" sz="1200" b="0" i="0" u="none" strike="noStrike" cap="none" dirty="0">
                <a:solidFill>
                  <a:schemeClr val="dk1"/>
                </a:solidFill>
                <a:effectLst/>
                <a:latin typeface="Arial"/>
                <a:ea typeface="Arial"/>
                <a:cs typeface="Arial"/>
                <a:sym typeface="Arial"/>
              </a:rPr>
              <a:t> sur des processus </a:t>
            </a:r>
            <a:r>
              <a:rPr lang="en-GB" sz="1200" b="0" i="0" u="none" strike="noStrike" cap="none" dirty="0" err="1">
                <a:solidFill>
                  <a:schemeClr val="dk1"/>
                </a:solidFill>
                <a:effectLst/>
                <a:latin typeface="Arial"/>
                <a:ea typeface="Arial"/>
                <a:cs typeface="Arial"/>
                <a:sym typeface="Arial"/>
              </a:rPr>
              <a:t>pilotés</a:t>
            </a:r>
            <a:r>
              <a:rPr lang="en-GB" sz="1200" b="0" i="0" u="none" strike="noStrike" cap="none" dirty="0">
                <a:solidFill>
                  <a:schemeClr val="dk1"/>
                </a:solidFill>
                <a:effectLst/>
                <a:latin typeface="Arial"/>
                <a:ea typeface="Arial"/>
                <a:cs typeface="Arial"/>
                <a:sym typeface="Arial"/>
              </a:rPr>
              <a:t> par les parties </a:t>
            </a:r>
            <a:r>
              <a:rPr lang="en-GB" sz="1200" b="0" i="0" u="none" strike="noStrike" cap="none" dirty="0" err="1">
                <a:solidFill>
                  <a:schemeClr val="dk1"/>
                </a:solidFill>
                <a:effectLst/>
                <a:latin typeface="Arial"/>
                <a:ea typeface="Arial"/>
                <a:cs typeface="Arial"/>
                <a:sym typeface="Arial"/>
              </a:rPr>
              <a:t>prenantes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planification flexible et adaptative face à des conditions futures </a:t>
            </a:r>
            <a:r>
              <a:rPr lang="en-GB" sz="1200" b="0" i="0" u="none" strike="noStrike" cap="none" dirty="0" err="1">
                <a:solidFill>
                  <a:schemeClr val="dk1"/>
                </a:solidFill>
                <a:effectLst/>
                <a:latin typeface="Arial"/>
                <a:ea typeface="Arial"/>
                <a:cs typeface="Arial"/>
                <a:sym typeface="Arial"/>
              </a:rPr>
              <a:t>incertaines</a:t>
            </a:r>
            <a:r>
              <a:rPr lang="en-GB" sz="1200" b="0" i="0" u="none" strike="noStrike" cap="none" dirty="0">
                <a:solidFill>
                  <a:schemeClr val="dk1"/>
                </a:solidFill>
                <a:effectLst/>
                <a:latin typeface="Arial"/>
                <a:ea typeface="Arial"/>
                <a:cs typeface="Arial"/>
                <a:sym typeface="Arial"/>
              </a:rPr>
              <a:t>. </a:t>
            </a:r>
          </a:p>
          <a:p>
            <a:endParaRPr lang="en-GB" sz="1200" b="0" i="0" u="none" strike="noStrike" cap="none" dirty="0">
              <a:solidFill>
                <a:schemeClr val="dk1"/>
              </a:solidFill>
              <a:effectLst/>
              <a:latin typeface="Arial"/>
              <a:cs typeface="Arial"/>
              <a:sym typeface="Arial"/>
            </a:endParaRPr>
          </a:p>
          <a:p>
            <a:r>
              <a:rPr lang="en-GB" sz="1200" b="1" i="0" u="none" strike="noStrike" cap="none" dirty="0">
                <a:solidFill>
                  <a:schemeClr val="dk1"/>
                </a:solidFill>
                <a:effectLst/>
                <a:latin typeface="Arial"/>
                <a:ea typeface="Arial"/>
                <a:cs typeface="Arial"/>
                <a:sym typeface="Arial"/>
              </a:rPr>
              <a:t>Principes </a:t>
            </a:r>
            <a:r>
              <a:rPr lang="en-GB" sz="1200" b="1" i="0" u="none" strike="noStrike" cap="none" dirty="0" err="1">
                <a:solidFill>
                  <a:schemeClr val="dk1"/>
                </a:solidFill>
                <a:effectLst/>
                <a:latin typeface="Arial"/>
                <a:ea typeface="Arial"/>
                <a:cs typeface="Arial"/>
                <a:sym typeface="Arial"/>
              </a:rPr>
              <a:t>fondamentaux</a:t>
            </a:r>
            <a:endParaRPr lang="en-GB" sz="1200" b="0"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Centrée</a:t>
            </a:r>
            <a:r>
              <a:rPr lang="en-GB" sz="1200" b="0" i="0" u="none" strike="noStrike" cap="none" dirty="0">
                <a:solidFill>
                  <a:schemeClr val="dk1"/>
                </a:solidFill>
                <a:effectLst/>
                <a:latin typeface="Arial"/>
                <a:ea typeface="Arial"/>
                <a:cs typeface="Arial"/>
                <a:sym typeface="Arial"/>
              </a:rPr>
              <a:t> sur les parties </a:t>
            </a:r>
            <a:r>
              <a:rPr lang="en-GB" sz="1200" b="0" i="0" u="none" strike="noStrike" cap="none" dirty="0" err="1">
                <a:solidFill>
                  <a:schemeClr val="dk1"/>
                </a:solidFill>
                <a:effectLst/>
                <a:latin typeface="Arial"/>
                <a:ea typeface="Arial"/>
                <a:cs typeface="Arial"/>
                <a:sym typeface="Arial"/>
              </a:rPr>
              <a:t>prenantes</a:t>
            </a:r>
            <a:r>
              <a:rPr lang="en-GB" sz="1200" b="0" i="0" u="none" strike="noStrike" cap="none" dirty="0">
                <a:solidFill>
                  <a:schemeClr val="dk1"/>
                </a:solidFill>
                <a:effectLst/>
                <a:latin typeface="Arial"/>
                <a:ea typeface="Arial"/>
                <a:cs typeface="Arial"/>
                <a:sym typeface="Arial"/>
              </a:rPr>
              <a:t> : les </a:t>
            </a:r>
            <a:r>
              <a:rPr lang="en-GB" sz="1200" b="0" i="0" u="none" strike="noStrike" cap="none" dirty="0" err="1">
                <a:solidFill>
                  <a:schemeClr val="dk1"/>
                </a:solidFill>
                <a:effectLst/>
                <a:latin typeface="Arial"/>
                <a:ea typeface="Arial"/>
                <a:cs typeface="Arial"/>
                <a:sym typeface="Arial"/>
              </a:rPr>
              <a:t>acteurs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locaux</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définissent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objectifs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vulnérabilités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résultats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acceptables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Modélisation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exploratoire</a:t>
            </a:r>
            <a:r>
              <a:rPr lang="en-GB" sz="1200" b="0" i="0" u="none" strike="noStrike" cap="none" dirty="0">
                <a:solidFill>
                  <a:schemeClr val="dk1"/>
                </a:solidFill>
                <a:effectLst/>
                <a:latin typeface="Arial"/>
                <a:ea typeface="Arial"/>
                <a:cs typeface="Arial"/>
                <a:sym typeface="Arial"/>
              </a:rPr>
              <a:t> : au lieu de </a:t>
            </a:r>
            <a:r>
              <a:rPr lang="en-GB" sz="1200" b="0" i="0" u="none" strike="noStrike" cap="none" dirty="0" err="1">
                <a:solidFill>
                  <a:schemeClr val="dk1"/>
                </a:solidFill>
                <a:effectLst/>
                <a:latin typeface="Arial"/>
                <a:ea typeface="Arial"/>
                <a:cs typeface="Arial"/>
                <a:sym typeface="Arial"/>
              </a:rPr>
              <a:t>prédire</a:t>
            </a:r>
            <a:r>
              <a:rPr lang="en-GB" sz="1200" b="0" i="0" u="none" strike="noStrike" cap="none" dirty="0">
                <a:solidFill>
                  <a:schemeClr val="dk1"/>
                </a:solidFill>
                <a:effectLst/>
                <a:latin typeface="Arial"/>
                <a:ea typeface="Arial"/>
                <a:cs typeface="Arial"/>
                <a:sym typeface="Arial"/>
              </a:rPr>
              <a:t> un seul avenir, </a:t>
            </a:r>
            <a:r>
              <a:rPr lang="en-GB" sz="1200" b="0" i="0" u="none" strike="noStrike" cap="none" dirty="0" err="1">
                <a:solidFill>
                  <a:schemeClr val="dk1"/>
                </a:solidFill>
                <a:effectLst/>
                <a:latin typeface="Arial"/>
                <a:ea typeface="Arial"/>
                <a:cs typeface="Arial"/>
                <a:sym typeface="Arial"/>
              </a:rPr>
              <a:t>plusieurs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scénarios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plausibles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explorés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Voies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adaptatives</a:t>
            </a:r>
            <a:r>
              <a:rPr lang="en-GB" sz="1200" b="0" i="0" u="none" strike="noStrike" cap="none" dirty="0">
                <a:solidFill>
                  <a:schemeClr val="dk1"/>
                </a:solidFill>
                <a:effectLst/>
                <a:latin typeface="Arial"/>
                <a:ea typeface="Arial"/>
                <a:cs typeface="Arial"/>
                <a:sym typeface="Arial"/>
              </a:rPr>
              <a:t> : les plans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conçus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évoluer</a:t>
            </a:r>
            <a:r>
              <a:rPr lang="en-GB" sz="1200" b="0" i="0" u="none" strike="noStrike" cap="none" dirty="0">
                <a:solidFill>
                  <a:schemeClr val="dk1"/>
                </a:solidFill>
                <a:effectLst/>
                <a:latin typeface="Arial"/>
                <a:ea typeface="Arial"/>
                <a:cs typeface="Arial"/>
                <a:sym typeface="Arial"/>
              </a:rPr>
              <a:t> au fil du temps, à </a:t>
            </a:r>
            <a:r>
              <a:rPr lang="en-GB" sz="1200" b="0" i="0" u="none" strike="noStrike" cap="none" dirty="0" err="1">
                <a:solidFill>
                  <a:schemeClr val="dk1"/>
                </a:solidFill>
                <a:effectLst/>
                <a:latin typeface="Arial"/>
                <a:ea typeface="Arial"/>
                <a:cs typeface="Arial"/>
                <a:sym typeface="Arial"/>
              </a:rPr>
              <a:t>mesure</a:t>
            </a:r>
            <a:r>
              <a:rPr lang="en-GB" sz="1200" b="0" i="0" u="none" strike="noStrike" cap="none" dirty="0">
                <a:solidFill>
                  <a:schemeClr val="dk1"/>
                </a:solidFill>
                <a:effectLst/>
                <a:latin typeface="Arial"/>
                <a:ea typeface="Arial"/>
                <a:cs typeface="Arial"/>
                <a:sym typeface="Arial"/>
              </a:rPr>
              <a:t> que les conditions </a:t>
            </a:r>
            <a:r>
              <a:rPr lang="en-GB" sz="1200" b="0" i="0" u="none" strike="noStrike" cap="none" dirty="0" err="1">
                <a:solidFill>
                  <a:schemeClr val="dk1"/>
                </a:solidFill>
                <a:effectLst/>
                <a:latin typeface="Arial"/>
                <a:ea typeface="Arial"/>
                <a:cs typeface="Arial"/>
                <a:sym typeface="Arial"/>
              </a:rPr>
              <a:t>changent</a:t>
            </a:r>
            <a:r>
              <a:rPr lang="en-GB" sz="1200" b="0" i="0" u="none" strike="noStrike" cap="none" dirty="0">
                <a:solidFill>
                  <a:schemeClr val="dk1"/>
                </a:solidFill>
                <a:effectLst/>
                <a:latin typeface="Arial"/>
                <a:ea typeface="Arial"/>
                <a:cs typeface="Arial"/>
                <a:sym typeface="Arial"/>
              </a:rPr>
              <a:t> et que de </a:t>
            </a:r>
            <a:r>
              <a:rPr lang="en-GB" sz="1200" b="0" i="0" u="none" strike="noStrike" cap="none" dirty="0" err="1">
                <a:solidFill>
                  <a:schemeClr val="dk1"/>
                </a:solidFill>
                <a:effectLst/>
                <a:latin typeface="Arial"/>
                <a:ea typeface="Arial"/>
                <a:cs typeface="Arial"/>
                <a:sym typeface="Arial"/>
              </a:rPr>
              <a:t>nouvelles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informations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deviennent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disponibles</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Méthodes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courantes</a:t>
            </a:r>
            <a:endParaRPr lang="en-GB" sz="1200" b="0"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Prise de </a:t>
            </a:r>
            <a:r>
              <a:rPr lang="en-GB" sz="1200" b="0" i="0" u="none" strike="noStrike" cap="none" dirty="0" err="1">
                <a:solidFill>
                  <a:schemeClr val="dk1"/>
                </a:solidFill>
                <a:effectLst/>
                <a:latin typeface="Arial"/>
                <a:ea typeface="Arial"/>
                <a:cs typeface="Arial"/>
                <a:sym typeface="Arial"/>
              </a:rPr>
              <a:t>décision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robuste</a:t>
            </a:r>
            <a:r>
              <a:rPr lang="en-GB" sz="1200" b="0" i="0" u="none" strike="noStrike" cap="none" dirty="0">
                <a:solidFill>
                  <a:schemeClr val="dk1"/>
                </a:solidFill>
                <a:effectLst/>
                <a:latin typeface="Arial"/>
                <a:ea typeface="Arial"/>
                <a:cs typeface="Arial"/>
                <a:sym typeface="Arial"/>
              </a:rPr>
              <a:t> (RDM) : </a:t>
            </a:r>
            <a:r>
              <a:rPr lang="en-GB" sz="1200" b="0" i="0" u="none" strike="noStrike" cap="none" dirty="0" err="1">
                <a:solidFill>
                  <a:schemeClr val="dk1"/>
                </a:solidFill>
                <a:effectLst/>
                <a:latin typeface="Arial"/>
                <a:ea typeface="Arial"/>
                <a:cs typeface="Arial"/>
                <a:sym typeface="Arial"/>
              </a:rPr>
              <a:t>évalue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stratégies</a:t>
            </a:r>
            <a:r>
              <a:rPr lang="en-GB" sz="1200" b="0" i="0" u="none" strike="noStrike" cap="none" dirty="0">
                <a:solidFill>
                  <a:schemeClr val="dk1"/>
                </a:solidFill>
                <a:effectLst/>
                <a:latin typeface="Arial"/>
                <a:ea typeface="Arial"/>
                <a:cs typeface="Arial"/>
                <a:sym typeface="Arial"/>
              </a:rPr>
              <a:t> dans un large </a:t>
            </a:r>
            <a:r>
              <a:rPr lang="en-GB" sz="1200" b="0" i="0" u="none" strike="noStrike" cap="none" dirty="0" err="1">
                <a:solidFill>
                  <a:schemeClr val="dk1"/>
                </a:solidFill>
                <a:effectLst/>
                <a:latin typeface="Arial"/>
                <a:ea typeface="Arial"/>
                <a:cs typeface="Arial"/>
                <a:sym typeface="Arial"/>
              </a:rPr>
              <a:t>éventail</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futurs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afin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d'identifier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celles</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fonctionnent</a:t>
            </a:r>
            <a:r>
              <a:rPr lang="en-GB" sz="1200" b="0" i="0" u="none" strike="noStrike" cap="none" dirty="0">
                <a:solidFill>
                  <a:schemeClr val="dk1"/>
                </a:solidFill>
                <a:effectLst/>
                <a:latin typeface="Arial"/>
                <a:ea typeface="Arial"/>
                <a:cs typeface="Arial"/>
                <a:sym typeface="Arial"/>
              </a:rPr>
              <a:t> bien dans de </a:t>
            </a:r>
            <a:r>
              <a:rPr lang="en-GB" sz="1200" b="0" i="0" u="none" strike="noStrike" cap="none" dirty="0" err="1">
                <a:solidFill>
                  <a:schemeClr val="dk1"/>
                </a:solidFill>
                <a:effectLst/>
                <a:latin typeface="Arial"/>
                <a:ea typeface="Arial"/>
                <a:cs typeface="Arial"/>
                <a:sym typeface="Arial"/>
              </a:rPr>
              <a:t>nombreuses</a:t>
            </a:r>
            <a:r>
              <a:rPr lang="en-GB" sz="1200" b="0" i="0" u="none" strike="noStrike" cap="none" dirty="0">
                <a:solidFill>
                  <a:schemeClr val="dk1"/>
                </a:solidFill>
                <a:effectLst/>
                <a:latin typeface="Arial"/>
                <a:ea typeface="Arial"/>
                <a:cs typeface="Arial"/>
                <a:sym typeface="Arial"/>
              </a:rPr>
              <a:t> conditions.</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Voies</a:t>
            </a:r>
            <a:r>
              <a:rPr lang="en-GB" sz="1200" b="0" i="0" u="none" strike="noStrike" cap="none" dirty="0">
                <a:solidFill>
                  <a:schemeClr val="dk1"/>
                </a:solidFill>
                <a:effectLst/>
                <a:latin typeface="Arial"/>
                <a:ea typeface="Arial"/>
                <a:cs typeface="Arial"/>
                <a:sym typeface="Arial"/>
              </a:rPr>
              <a:t> politiques </a:t>
            </a:r>
            <a:r>
              <a:rPr lang="en-GB" sz="1200" b="0" i="0" u="none" strike="noStrike" cap="none" dirty="0" err="1">
                <a:solidFill>
                  <a:schemeClr val="dk1"/>
                </a:solidFill>
                <a:effectLst/>
                <a:latin typeface="Arial"/>
                <a:ea typeface="Arial"/>
                <a:cs typeface="Arial"/>
                <a:sym typeface="Arial"/>
              </a:rPr>
              <a:t>adaptatives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dynamiques</a:t>
            </a:r>
            <a:r>
              <a:rPr lang="en-GB" sz="1200" b="0" i="0" u="none" strike="noStrike" cap="none" dirty="0">
                <a:solidFill>
                  <a:schemeClr val="dk1"/>
                </a:solidFill>
                <a:effectLst/>
                <a:latin typeface="Arial"/>
                <a:ea typeface="Arial"/>
                <a:cs typeface="Arial"/>
                <a:sym typeface="Arial"/>
              </a:rPr>
              <a:t> (DAPP) : </a:t>
            </a:r>
            <a:r>
              <a:rPr lang="en-GB" sz="1200" b="0" i="0" u="none" strike="noStrike" cap="none" dirty="0" err="1">
                <a:solidFill>
                  <a:schemeClr val="dk1"/>
                </a:solidFill>
                <a:effectLst/>
                <a:latin typeface="Arial"/>
                <a:ea typeface="Arial"/>
                <a:cs typeface="Arial"/>
                <a:sym typeface="Arial"/>
              </a:rPr>
              <a:t>cartographie</a:t>
            </a:r>
            <a:r>
              <a:rPr lang="en-GB" sz="1200" b="0" i="0" u="none" strike="noStrike" cap="none" dirty="0">
                <a:solidFill>
                  <a:schemeClr val="dk1"/>
                </a:solidFill>
                <a:effectLst/>
                <a:latin typeface="Arial"/>
                <a:ea typeface="Arial"/>
                <a:cs typeface="Arial"/>
                <a:sym typeface="Arial"/>
              </a:rPr>
              <a:t> les points de </a:t>
            </a:r>
            <a:r>
              <a:rPr lang="en-GB" sz="1200" b="0" i="0" u="none" strike="noStrike" cap="none" dirty="0" err="1">
                <a:solidFill>
                  <a:schemeClr val="dk1"/>
                </a:solidFill>
                <a:effectLst/>
                <a:latin typeface="Arial"/>
                <a:ea typeface="Arial"/>
                <a:cs typeface="Arial"/>
                <a:sym typeface="Arial"/>
              </a:rPr>
              <a:t>décision</a:t>
            </a:r>
            <a:r>
              <a:rPr lang="en-GB" sz="1200" b="0" i="0" u="none" strike="noStrike" cap="none" dirty="0">
                <a:solidFill>
                  <a:schemeClr val="dk1"/>
                </a:solidFill>
                <a:effectLst/>
                <a:latin typeface="Arial"/>
                <a:ea typeface="Arial"/>
                <a:cs typeface="Arial"/>
                <a:sym typeface="Arial"/>
              </a:rPr>
              <a:t> et les options </a:t>
            </a:r>
            <a:r>
              <a:rPr lang="en-GB" sz="1200" b="0" i="0" u="none" strike="noStrike" cap="none" dirty="0" err="1">
                <a:solidFill>
                  <a:schemeClr val="dk1"/>
                </a:solidFill>
                <a:effectLst/>
                <a:latin typeface="Arial"/>
                <a:ea typeface="Arial"/>
                <a:cs typeface="Arial"/>
                <a:sym typeface="Arial"/>
              </a:rPr>
              <a:t>d'adaptation</a:t>
            </a:r>
            <a:r>
              <a:rPr lang="en-GB" sz="1200" b="0" i="0" u="none" strike="noStrike" cap="none" dirty="0">
                <a:solidFill>
                  <a:schemeClr val="dk1"/>
                </a:solidFill>
                <a:effectLst/>
                <a:latin typeface="Arial"/>
                <a:ea typeface="Arial"/>
                <a:cs typeface="Arial"/>
                <a:sym typeface="Arial"/>
              </a:rPr>
              <a:t> au fil du temps.</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Découverte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scénarios</a:t>
            </a:r>
            <a:r>
              <a:rPr lang="en-GB" sz="1200" b="0" i="0" u="none" strike="noStrike" cap="none" dirty="0">
                <a:solidFill>
                  <a:schemeClr val="dk1"/>
                </a:solidFill>
                <a:effectLst/>
                <a:latin typeface="Arial"/>
                <a:ea typeface="Arial"/>
                <a:cs typeface="Arial"/>
                <a:sym typeface="Arial"/>
              </a:rPr>
              <a:t> : utilise </a:t>
            </a:r>
            <a:r>
              <a:rPr lang="en-GB" sz="1200" b="0" i="0" u="none" strike="noStrike" cap="none" dirty="0" err="1">
                <a:solidFill>
                  <a:schemeClr val="dk1"/>
                </a:solidFill>
                <a:effectLst/>
                <a:latin typeface="Arial"/>
                <a:ea typeface="Arial"/>
                <a:cs typeface="Arial"/>
                <a:sym typeface="Arial"/>
              </a:rPr>
              <a:t>l'analyse</a:t>
            </a:r>
            <a:r>
              <a:rPr lang="en-GB" sz="1200" b="0" i="0" u="none" strike="noStrike" cap="none" dirty="0">
                <a:solidFill>
                  <a:schemeClr val="dk1"/>
                </a:solidFill>
                <a:effectLst/>
                <a:latin typeface="Arial"/>
                <a:ea typeface="Arial"/>
                <a:cs typeface="Arial"/>
                <a:sym typeface="Arial"/>
              </a:rPr>
              <a:t> des données pour identifier les conditions dans </a:t>
            </a:r>
            <a:r>
              <a:rPr lang="en-GB" sz="1200" b="0" i="0" u="none" strike="noStrike" cap="none" dirty="0" err="1">
                <a:solidFill>
                  <a:schemeClr val="dk1"/>
                </a:solidFill>
                <a:effectLst/>
                <a:latin typeface="Arial"/>
                <a:ea typeface="Arial"/>
                <a:cs typeface="Arial"/>
                <a:sym typeface="Arial"/>
              </a:rPr>
              <a:t>lesquelles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stratégies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échouent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réussissent</a:t>
            </a:r>
            <a:r>
              <a:rPr lang="en-GB" sz="1200" b="0" i="0" u="none" strike="noStrike" cap="none" dirty="0">
                <a:solidFill>
                  <a:schemeClr val="dk1"/>
                </a:solidFill>
                <a:effectLst/>
                <a:latin typeface="Arial"/>
                <a:ea typeface="Arial"/>
                <a:cs typeface="Arial"/>
                <a:sym typeface="Arial"/>
              </a:rPr>
              <a:t>.</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613585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dirty="0"/>
              <a:t>Remarques :</a:t>
            </a:r>
          </a:p>
          <a:p>
            <a:endParaRPr lang="en-GB" dirty="0"/>
          </a:p>
          <a:p>
            <a:r>
              <a:rPr lang="en-GB" dirty="0"/>
              <a:t>https://elgeyomarakwet.go.ke/pcra/ </a:t>
            </a:r>
          </a:p>
          <a:p>
            <a:pPr fontAlgn="base"/>
            <a:r>
              <a:rPr lang="en-GB" sz="1200" b="0" i="0" u="none" strike="noStrike" cap="none" dirty="0">
                <a:solidFill>
                  <a:schemeClr val="dk1"/>
                </a:solidFill>
                <a:effectLst/>
                <a:latin typeface="Arial"/>
                <a:ea typeface="Arial"/>
                <a:cs typeface="Arial"/>
                <a:sym typeface="Arial"/>
              </a:rPr>
              <a:t> La Banque </a:t>
            </a:r>
            <a:r>
              <a:rPr lang="en-GB" sz="1200" b="0" i="0" u="none" strike="noStrike" cap="none" dirty="0" err="1">
                <a:solidFill>
                  <a:schemeClr val="dk1"/>
                </a:solidFill>
                <a:effectLst/>
                <a:latin typeface="Arial"/>
                <a:ea typeface="Arial"/>
                <a:cs typeface="Arial"/>
                <a:sym typeface="Arial"/>
              </a:rPr>
              <a:t>mondiale</a:t>
            </a:r>
            <a:r>
              <a:rPr lang="en-GB" sz="1200" b="0" i="0" u="none" strike="noStrike" cap="none" dirty="0">
                <a:solidFill>
                  <a:schemeClr val="dk1"/>
                </a:solidFill>
                <a:effectLst/>
                <a:latin typeface="Arial"/>
                <a:ea typeface="Arial"/>
                <a:cs typeface="Arial"/>
                <a:sym typeface="Arial"/>
              </a:rPr>
              <a:t> a </a:t>
            </a:r>
            <a:r>
              <a:rPr lang="en-GB" sz="1200" b="0" i="0" u="none" strike="noStrike" cap="none" dirty="0" err="1">
                <a:solidFill>
                  <a:schemeClr val="dk1"/>
                </a:solidFill>
                <a:effectLst/>
                <a:latin typeface="Arial"/>
                <a:ea typeface="Arial"/>
                <a:cs typeface="Arial"/>
                <a:sym typeface="Arial"/>
              </a:rPr>
              <a:t>lancé</a:t>
            </a:r>
            <a:r>
              <a:rPr lang="en-GB" sz="1200" b="0" i="0" u="none" strike="noStrike" cap="none" dirty="0">
                <a:solidFill>
                  <a:schemeClr val="dk1"/>
                </a:solidFill>
                <a:effectLst/>
                <a:latin typeface="Arial"/>
                <a:ea typeface="Arial"/>
                <a:cs typeface="Arial"/>
                <a:sym typeface="Arial"/>
              </a:rPr>
              <a:t> le programme </a:t>
            </a:r>
            <a:r>
              <a:rPr lang="en-GB" sz="1200" b="1" i="0" u="none" strike="noStrike" cap="none" dirty="0" err="1">
                <a:solidFill>
                  <a:schemeClr val="dk1"/>
                </a:solidFill>
                <a:effectLst/>
                <a:latin typeface="Arial"/>
                <a:ea typeface="Arial"/>
                <a:cs typeface="Arial"/>
                <a:sym typeface="Arial"/>
              </a:rPr>
              <a:t>FLLoCA</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(Financing Locally-Led Climate Action) qui </a:t>
            </a:r>
            <a:r>
              <a:rPr lang="en-GB" sz="1200" b="0" i="0" u="none" strike="noStrike" cap="none" dirty="0" err="1">
                <a:solidFill>
                  <a:schemeClr val="dk1"/>
                </a:solidFill>
                <a:effectLst/>
                <a:latin typeface="Arial"/>
                <a:ea typeface="Arial"/>
                <a:cs typeface="Arial"/>
                <a:sym typeface="Arial"/>
              </a:rPr>
              <a:t>vise</a:t>
            </a:r>
            <a:r>
              <a:rPr lang="en-GB" sz="1200" b="0" i="0" u="none" strike="noStrike" cap="none" dirty="0">
                <a:solidFill>
                  <a:schemeClr val="dk1"/>
                </a:solidFill>
                <a:effectLst/>
                <a:latin typeface="Arial"/>
                <a:ea typeface="Arial"/>
                <a:cs typeface="Arial"/>
                <a:sym typeface="Arial"/>
              </a:rPr>
              <a:t> à la </a:t>
            </a:r>
            <a:r>
              <a:rPr lang="en-GB" sz="1200" b="0" i="0" u="none" strike="noStrike" cap="none" dirty="0" err="1">
                <a:solidFill>
                  <a:schemeClr val="dk1"/>
                </a:solidFill>
                <a:effectLst/>
                <a:latin typeface="Arial"/>
                <a:ea typeface="Arial"/>
                <a:cs typeface="Arial"/>
                <a:sym typeface="Arial"/>
              </a:rPr>
              <a:t>fois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favoriser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activités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environnementales</a:t>
            </a:r>
            <a:r>
              <a:rPr lang="en-GB" sz="1200" b="0" i="0" u="none" strike="noStrike" cap="none" dirty="0">
                <a:solidFill>
                  <a:schemeClr val="dk1"/>
                </a:solidFill>
                <a:effectLst/>
                <a:latin typeface="Arial"/>
                <a:ea typeface="Arial"/>
                <a:cs typeface="Arial"/>
                <a:sym typeface="Arial"/>
              </a:rPr>
              <a:t> et à </a:t>
            </a:r>
            <a:r>
              <a:rPr lang="en-GB" sz="1200" b="0" i="0" u="none" strike="noStrike" cap="none" dirty="0" err="1">
                <a:solidFill>
                  <a:schemeClr val="dk1"/>
                </a:solidFill>
                <a:effectLst/>
                <a:latin typeface="Arial"/>
                <a:ea typeface="Arial"/>
                <a:cs typeface="Arial"/>
                <a:sym typeface="Arial"/>
              </a:rPr>
              <a:t>mettre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place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approche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décentralisée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innovante</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lutter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contre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a:t>
            </a:r>
          </a:p>
          <a:p>
            <a:pPr fontAlgn="base"/>
            <a:r>
              <a:rPr lang="en-GB" sz="1200" b="0" i="0" u="none" strike="noStrike" cap="none" dirty="0" err="1">
                <a:solidFill>
                  <a:schemeClr val="dk1"/>
                </a:solidFill>
                <a:effectLst/>
                <a:latin typeface="Arial"/>
                <a:ea typeface="Arial"/>
                <a:cs typeface="Arial"/>
                <a:sym typeface="Arial"/>
              </a:rPr>
              <a:t>L'objectif</a:t>
            </a:r>
            <a:r>
              <a:rPr lang="en-GB" sz="1200" b="0" i="0" u="none" strike="noStrike" cap="none" dirty="0">
                <a:solidFill>
                  <a:schemeClr val="dk1"/>
                </a:solidFill>
                <a:effectLst/>
                <a:latin typeface="Arial"/>
                <a:ea typeface="Arial"/>
                <a:cs typeface="Arial"/>
                <a:sym typeface="Arial"/>
              </a:rPr>
              <a:t> est de </a:t>
            </a:r>
            <a:r>
              <a:rPr lang="en-GB" sz="1200" b="0" i="0" u="none" strike="noStrike" cap="none" dirty="0" err="1">
                <a:solidFill>
                  <a:schemeClr val="dk1"/>
                </a:solidFill>
                <a:effectLst/>
                <a:latin typeface="Arial"/>
                <a:ea typeface="Arial"/>
                <a:cs typeface="Arial"/>
                <a:sym typeface="Arial"/>
              </a:rPr>
              <a:t>renforcer</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 locale face aux </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naturels</a:t>
            </a:r>
            <a:r>
              <a:rPr lang="en-GB" sz="1200" b="0" i="0" u="none" strike="noStrike" cap="none" dirty="0">
                <a:solidFill>
                  <a:schemeClr val="dk1"/>
                </a:solidFill>
                <a:effectLst/>
                <a:latin typeface="Arial"/>
                <a:ea typeface="Arial"/>
                <a:cs typeface="Arial"/>
                <a:sym typeface="Arial"/>
              </a:rPr>
              <a:t> et à </a:t>
            </a:r>
            <a:r>
              <a:rPr lang="en-GB" sz="1200" b="0" i="0" u="none" strike="noStrike" cap="none" dirty="0" err="1">
                <a:solidFill>
                  <a:schemeClr val="dk1"/>
                </a:solidFill>
                <a:effectLst/>
                <a:latin typeface="Arial"/>
                <a:ea typeface="Arial"/>
                <a:cs typeface="Arial"/>
                <a:sym typeface="Arial"/>
              </a:rPr>
              <a:t>d'autres</a:t>
            </a:r>
            <a:r>
              <a:rPr lang="en-GB" sz="1200" b="0" i="0" u="none" strike="noStrike" cap="none" dirty="0">
                <a:solidFill>
                  <a:schemeClr val="dk1"/>
                </a:solidFill>
                <a:effectLst/>
                <a:latin typeface="Arial"/>
                <a:ea typeface="Arial"/>
                <a:cs typeface="Arial"/>
                <a:sym typeface="Arial"/>
              </a:rPr>
              <a:t> chocs/</a:t>
            </a:r>
            <a:r>
              <a:rPr lang="en-GB" sz="1200" b="0" i="0" u="none" strike="noStrike" cap="none" dirty="0" err="1">
                <a:solidFill>
                  <a:schemeClr val="dk1"/>
                </a:solidFill>
                <a:effectLst/>
                <a:latin typeface="Arial"/>
                <a:ea typeface="Arial"/>
                <a:cs typeface="Arial"/>
                <a:sym typeface="Arial"/>
              </a:rPr>
              <a:t>facteurs</a:t>
            </a:r>
            <a:r>
              <a:rPr lang="en-GB" sz="1200" b="0" i="0" u="none" strike="noStrike" cap="none" dirty="0">
                <a:solidFill>
                  <a:schemeClr val="dk1"/>
                </a:solidFill>
                <a:effectLst/>
                <a:latin typeface="Arial"/>
                <a:ea typeface="Arial"/>
                <a:cs typeface="Arial"/>
                <a:sym typeface="Arial"/>
              </a:rPr>
              <a:t> de stress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renforçant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capacité</a:t>
            </a:r>
            <a:r>
              <a:rPr lang="en-GB" sz="1200" b="0" i="0" u="none" strike="noStrike" cap="none" dirty="0">
                <a:solidFill>
                  <a:schemeClr val="dk1"/>
                </a:solidFill>
                <a:effectLst/>
                <a:latin typeface="Arial"/>
                <a:ea typeface="Arial"/>
                <a:cs typeface="Arial"/>
                <a:sym typeface="Arial"/>
              </a:rPr>
              <a:t> du pays à </a:t>
            </a:r>
            <a:r>
              <a:rPr lang="en-GB" sz="1200" b="0" i="0" u="none" strike="noStrike" cap="none" dirty="0" err="1">
                <a:solidFill>
                  <a:schemeClr val="dk1"/>
                </a:solidFill>
                <a:effectLst/>
                <a:latin typeface="Arial"/>
                <a:ea typeface="Arial"/>
                <a:cs typeface="Arial"/>
                <a:sym typeface="Arial"/>
              </a:rPr>
              <a:t>planifier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mettre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œuvre</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suivre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investissements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partenariat</a:t>
            </a:r>
            <a:r>
              <a:rPr lang="en-GB" sz="1200" b="0" i="0" u="none" strike="noStrike" cap="none" dirty="0">
                <a:solidFill>
                  <a:schemeClr val="dk1"/>
                </a:solidFill>
                <a:effectLst/>
                <a:latin typeface="Arial"/>
                <a:ea typeface="Arial"/>
                <a:cs typeface="Arial"/>
                <a:sym typeface="Arial"/>
              </a:rPr>
              <a:t> avec les </a:t>
            </a:r>
            <a:r>
              <a:rPr lang="en-GB" sz="1200" b="0" i="0" u="none" strike="noStrike" cap="none" dirty="0" err="1">
                <a:solidFill>
                  <a:schemeClr val="dk1"/>
                </a:solidFill>
                <a:effectLst/>
                <a:latin typeface="Arial"/>
                <a:ea typeface="Arial"/>
                <a:cs typeface="Arial"/>
                <a:sym typeface="Arial"/>
              </a:rPr>
              <a:t>gouvernements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comtés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a:t>
            </a:r>
          </a:p>
          <a:p>
            <a:pPr fontAlgn="base"/>
            <a:r>
              <a:rPr lang="en-GB" sz="1200" b="0" i="0" u="none" strike="noStrike" cap="none" dirty="0">
                <a:solidFill>
                  <a:schemeClr val="dk1"/>
                </a:solidFill>
                <a:effectLst/>
                <a:latin typeface="Arial"/>
                <a:ea typeface="Arial"/>
                <a:cs typeface="Arial"/>
                <a:sym typeface="Arial"/>
              </a:rPr>
              <a:t>Dans le cadre de </a:t>
            </a:r>
            <a:r>
              <a:rPr lang="en-GB" sz="1200" b="0" i="0" u="none" strike="noStrike" cap="none" dirty="0" err="1">
                <a:solidFill>
                  <a:schemeClr val="dk1"/>
                </a:solidFill>
                <a:effectLst/>
                <a:latin typeface="Arial"/>
                <a:ea typeface="Arial"/>
                <a:cs typeface="Arial"/>
                <a:sym typeface="Arial"/>
              </a:rPr>
              <a:t>sa</a:t>
            </a:r>
            <a:r>
              <a:rPr lang="en-GB" sz="1200" b="0" i="0" u="none" strike="noStrike" cap="none" dirty="0">
                <a:solidFill>
                  <a:schemeClr val="dk1"/>
                </a:solidFill>
                <a:effectLst/>
                <a:latin typeface="Arial"/>
                <a:ea typeface="Arial"/>
                <a:cs typeface="Arial"/>
                <a:sym typeface="Arial"/>
              </a:rPr>
              <a:t> conception, le programme a </a:t>
            </a:r>
            <a:r>
              <a:rPr lang="en-GB" sz="1200" b="0" i="0" u="none" strike="noStrike" cap="none" dirty="0" err="1">
                <a:solidFill>
                  <a:schemeClr val="dk1"/>
                </a:solidFill>
                <a:effectLst/>
                <a:latin typeface="Arial"/>
                <a:ea typeface="Arial"/>
                <a:cs typeface="Arial"/>
                <a:sym typeface="Arial"/>
              </a:rPr>
              <a:t>été</a:t>
            </a:r>
            <a:r>
              <a:rPr lang="en-GB" sz="1200" b="0" i="0" u="none" strike="noStrike" cap="none" dirty="0">
                <a:solidFill>
                  <a:schemeClr val="dk1"/>
                </a:solidFill>
                <a:effectLst/>
                <a:latin typeface="Arial"/>
                <a:ea typeface="Arial"/>
                <a:cs typeface="Arial"/>
                <a:sym typeface="Arial"/>
              </a:rPr>
              <a:t> soutenu par la Banque </a:t>
            </a:r>
            <a:r>
              <a:rPr lang="en-GB" sz="1200" b="0" i="0" u="none" strike="noStrike" cap="none" dirty="0" err="1">
                <a:solidFill>
                  <a:schemeClr val="dk1"/>
                </a:solidFill>
                <a:effectLst/>
                <a:latin typeface="Arial"/>
                <a:ea typeface="Arial"/>
                <a:cs typeface="Arial"/>
                <a:sym typeface="Arial"/>
              </a:rPr>
              <a:t>mondiale</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mener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évaluation</a:t>
            </a:r>
            <a:r>
              <a:rPr lang="en-GB" sz="1200" b="0" i="0" u="none" strike="noStrike" cap="none" dirty="0">
                <a:solidFill>
                  <a:schemeClr val="dk1"/>
                </a:solidFill>
                <a:effectLst/>
                <a:latin typeface="Arial"/>
                <a:ea typeface="Arial"/>
                <a:cs typeface="Arial"/>
                <a:sym typeface="Arial"/>
              </a:rPr>
              <a:t> participative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(EPRC) au </a:t>
            </a:r>
            <a:r>
              <a:rPr lang="en-GB" sz="1200" b="0" i="0" u="none" strike="noStrike" cap="none" dirty="0" err="1">
                <a:solidFill>
                  <a:schemeClr val="dk1"/>
                </a:solidFill>
                <a:effectLst/>
                <a:latin typeface="Arial"/>
                <a:ea typeface="Arial"/>
                <a:cs typeface="Arial"/>
                <a:sym typeface="Arial"/>
              </a:rPr>
              <a:t>niveau</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/quartiers, qui </a:t>
            </a:r>
            <a:r>
              <a:rPr lang="en-GB" sz="1200" b="0" i="0" u="none" strike="noStrike" cap="none" dirty="0" err="1">
                <a:solidFill>
                  <a:schemeClr val="dk1"/>
                </a:solidFill>
                <a:effectLst/>
                <a:latin typeface="Arial"/>
                <a:ea typeface="Arial"/>
                <a:cs typeface="Arial"/>
                <a:sym typeface="Arial"/>
              </a:rPr>
              <a:t>servirait</a:t>
            </a:r>
            <a:r>
              <a:rPr lang="en-GB" sz="1200" b="0" i="0" u="none" strike="noStrike" cap="none" dirty="0">
                <a:solidFill>
                  <a:schemeClr val="dk1"/>
                </a:solidFill>
                <a:effectLst/>
                <a:latin typeface="Arial"/>
                <a:ea typeface="Arial"/>
                <a:cs typeface="Arial"/>
                <a:sym typeface="Arial"/>
              </a:rPr>
              <a:t> de base aux aspects de </a:t>
            </a:r>
            <a:r>
              <a:rPr lang="en-GB" sz="1200" b="0" i="0" u="none" strike="noStrike" cap="none" dirty="0" err="1">
                <a:solidFill>
                  <a:schemeClr val="dk1"/>
                </a:solidFill>
                <a:effectLst/>
                <a:latin typeface="Arial"/>
                <a:ea typeface="Arial"/>
                <a:cs typeface="Arial"/>
                <a:sym typeface="Arial"/>
              </a:rPr>
              <a:t>suivi</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d'évaluation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qu'à</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mesure</a:t>
            </a:r>
            <a:r>
              <a:rPr lang="en-GB" sz="1200" b="0" i="0" u="none" strike="noStrike" cap="none" dirty="0">
                <a:solidFill>
                  <a:schemeClr val="dk1"/>
                </a:solidFill>
                <a:effectLst/>
                <a:latin typeface="Arial"/>
                <a:ea typeface="Arial"/>
                <a:cs typeface="Arial"/>
                <a:sym typeface="Arial"/>
              </a:rPr>
              <a:t> de la </a:t>
            </a: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comtés</a:t>
            </a:r>
            <a:r>
              <a:rPr lang="en-GB" sz="1200" b="0" i="0" u="none" strike="noStrike" cap="none" dirty="0">
                <a:solidFill>
                  <a:schemeClr val="dk1"/>
                </a:solidFill>
                <a:effectLst/>
                <a:latin typeface="Arial"/>
                <a:ea typeface="Arial"/>
                <a:cs typeface="Arial"/>
                <a:sym typeface="Arial"/>
              </a:rPr>
              <a:t>.</a:t>
            </a:r>
          </a:p>
          <a:p>
            <a:pPr fontAlgn="base"/>
            <a:r>
              <a:rPr lang="en-GB" sz="1200" b="0" i="0" u="none" strike="noStrike" cap="none" dirty="0">
                <a:solidFill>
                  <a:schemeClr val="dk1"/>
                </a:solidFill>
                <a:effectLst/>
                <a:latin typeface="Arial"/>
                <a:ea typeface="Arial"/>
                <a:cs typeface="Arial"/>
                <a:sym typeface="Arial"/>
              </a:rPr>
              <a:t>Le processus EPRC </a:t>
            </a:r>
            <a:r>
              <a:rPr lang="en-GB" sz="1200" b="0" i="0" u="none" strike="noStrike" cap="none" dirty="0" err="1">
                <a:solidFill>
                  <a:schemeClr val="dk1"/>
                </a:solidFill>
                <a:effectLst/>
                <a:latin typeface="Arial"/>
                <a:ea typeface="Arial"/>
                <a:cs typeface="Arial"/>
                <a:sym typeface="Arial"/>
              </a:rPr>
              <a:t>comprenait</a:t>
            </a:r>
            <a:r>
              <a:rPr lang="en-GB" sz="1200" b="0" i="0" u="none" strike="noStrike" cap="none" dirty="0">
                <a:solidFill>
                  <a:schemeClr val="dk1"/>
                </a:solidFill>
                <a:effectLst/>
                <a:latin typeface="Arial"/>
                <a:ea typeface="Arial"/>
                <a:cs typeface="Arial"/>
                <a:sym typeface="Arial"/>
              </a:rPr>
              <a:t> trois étapes </a:t>
            </a:r>
            <a:r>
              <a:rPr lang="en-GB" sz="1200" b="0" i="0" u="none" strike="noStrike" cap="none" dirty="0" err="1">
                <a:solidFill>
                  <a:schemeClr val="dk1"/>
                </a:solidFill>
                <a:effectLst/>
                <a:latin typeface="Arial"/>
                <a:ea typeface="Arial"/>
                <a:cs typeface="Arial"/>
                <a:sym typeface="Arial"/>
              </a:rPr>
              <a:t>principales</a:t>
            </a:r>
            <a:r>
              <a:rPr lang="en-GB" sz="1200" b="0" i="0" u="none" strike="noStrike" cap="none" dirty="0">
                <a:solidFill>
                  <a:schemeClr val="dk1"/>
                </a:solidFill>
                <a:effectLst/>
                <a:latin typeface="Arial"/>
                <a:ea typeface="Arial"/>
                <a:cs typeface="Arial"/>
                <a:sym typeface="Arial"/>
              </a:rPr>
              <a:t> :</a:t>
            </a:r>
          </a:p>
          <a:p>
            <a:pPr fontAlgn="base"/>
            <a:r>
              <a:rPr lang="en-GB" sz="1200" b="0" i="0" u="none" strike="noStrike" cap="none" dirty="0">
                <a:solidFill>
                  <a:schemeClr val="dk1"/>
                </a:solidFill>
                <a:effectLst/>
                <a:latin typeface="Arial"/>
                <a:ea typeface="Arial"/>
                <a:cs typeface="Arial"/>
                <a:sym typeface="Arial"/>
              </a:rPr>
              <a:t>(a) la sensibilisation des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/quartiers et la </a:t>
            </a:r>
            <a:r>
              <a:rPr lang="en-GB" sz="1200" b="0" i="0" u="none" strike="noStrike" cap="none" dirty="0" err="1">
                <a:solidFill>
                  <a:schemeClr val="dk1"/>
                </a:solidFill>
                <a:effectLst/>
                <a:latin typeface="Arial"/>
                <a:ea typeface="Arial"/>
                <a:cs typeface="Arial"/>
                <a:sym typeface="Arial"/>
              </a:rPr>
              <a:t>réalisation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d'évaluations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participatives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sur la base de </a:t>
            </a:r>
            <a:r>
              <a:rPr lang="en-GB" sz="1200" b="0" i="0" u="none" strike="noStrike" cap="none" dirty="0" err="1">
                <a:solidFill>
                  <a:schemeClr val="dk1"/>
                </a:solidFill>
                <a:effectLst/>
                <a:latin typeface="Arial"/>
                <a:ea typeface="Arial"/>
                <a:cs typeface="Arial"/>
                <a:sym typeface="Arial"/>
              </a:rPr>
              <a:t>scénarios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niveau</a:t>
            </a:r>
            <a:r>
              <a:rPr lang="en-GB" sz="1200" b="0" i="0" u="none" strike="noStrike" cap="none" dirty="0">
                <a:solidFill>
                  <a:schemeClr val="dk1"/>
                </a:solidFill>
                <a:effectLst/>
                <a:latin typeface="Arial"/>
                <a:ea typeface="Arial"/>
                <a:cs typeface="Arial"/>
                <a:sym typeface="Arial"/>
              </a:rPr>
              <a:t> des quartiers ; (b) </a:t>
            </a:r>
            <a:r>
              <a:rPr lang="en-GB" sz="1200" b="0" i="0" u="none" strike="noStrike" cap="none" dirty="0" err="1">
                <a:solidFill>
                  <a:schemeClr val="dk1"/>
                </a:solidFill>
                <a:effectLst/>
                <a:latin typeface="Arial"/>
                <a:ea typeface="Arial"/>
                <a:cs typeface="Arial"/>
                <a:sym typeface="Arial"/>
              </a:rPr>
              <a:t>l'élaboration</a:t>
            </a:r>
            <a:r>
              <a:rPr lang="en-GB" sz="1200" b="0" i="0" u="none" strike="noStrike" cap="none" dirty="0">
                <a:solidFill>
                  <a:schemeClr val="dk1"/>
                </a:solidFill>
                <a:effectLst/>
                <a:latin typeface="Arial"/>
                <a:ea typeface="Arial"/>
                <a:cs typeface="Arial"/>
                <a:sym typeface="Arial"/>
              </a:rPr>
              <a:t> de plans </a:t>
            </a:r>
            <a:r>
              <a:rPr lang="en-GB" sz="1200" b="0" i="0" u="none" strike="noStrike" cap="none" dirty="0" err="1">
                <a:solidFill>
                  <a:schemeClr val="dk1"/>
                </a:solidFill>
                <a:effectLst/>
                <a:latin typeface="Arial"/>
                <a:ea typeface="Arial"/>
                <a:cs typeface="Arial"/>
                <a:sym typeface="Arial"/>
              </a:rPr>
              <a:t>d'action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prioritaires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niveau</a:t>
            </a:r>
            <a:r>
              <a:rPr lang="en-GB" sz="1200" b="0" i="0" u="none" strike="noStrike" cap="none" dirty="0">
                <a:solidFill>
                  <a:schemeClr val="dk1"/>
                </a:solidFill>
                <a:effectLst/>
                <a:latin typeface="Arial"/>
                <a:ea typeface="Arial"/>
                <a:cs typeface="Arial"/>
                <a:sym typeface="Arial"/>
              </a:rPr>
              <a:t> des quartiers ; et</a:t>
            </a:r>
          </a:p>
          <a:p>
            <a:pPr fontAlgn="base"/>
            <a:r>
              <a:rPr lang="en-GB" sz="1200" b="0" i="0" u="none" strike="noStrike" cap="none" dirty="0">
                <a:solidFill>
                  <a:schemeClr val="dk1"/>
                </a:solidFill>
                <a:effectLst/>
                <a:latin typeface="Arial"/>
                <a:ea typeface="Arial"/>
                <a:cs typeface="Arial"/>
                <a:sym typeface="Arial"/>
              </a:rPr>
              <a:t>(c) la proposition de plans </a:t>
            </a:r>
            <a:r>
              <a:rPr lang="en-GB" sz="1200" b="0" i="0" u="none" strike="noStrike" cap="none" dirty="0" err="1">
                <a:solidFill>
                  <a:schemeClr val="dk1"/>
                </a:solidFill>
                <a:effectLst/>
                <a:latin typeface="Arial"/>
                <a:ea typeface="Arial"/>
                <a:cs typeface="Arial"/>
                <a:sym typeface="Arial"/>
              </a:rPr>
              <a:t>d'investissement</a:t>
            </a:r>
            <a:r>
              <a:rPr lang="en-GB" sz="1200" b="0" i="0" u="none" strike="noStrike" cap="none" dirty="0">
                <a:solidFill>
                  <a:schemeClr val="dk1"/>
                </a:solidFill>
                <a:effectLst/>
                <a:latin typeface="Arial"/>
                <a:ea typeface="Arial"/>
                <a:cs typeface="Arial"/>
                <a:sym typeface="Arial"/>
              </a:rPr>
              <a:t> dans la </a:t>
            </a: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comté</a:t>
            </a:r>
            <a:r>
              <a:rPr lang="en-GB" sz="1200" b="0" i="0" u="none" strike="noStrike" cap="none" dirty="0">
                <a:solidFill>
                  <a:schemeClr val="dk1"/>
                </a:solidFill>
                <a:effectLst/>
                <a:latin typeface="Arial"/>
                <a:ea typeface="Arial"/>
                <a:cs typeface="Arial"/>
                <a:sym typeface="Arial"/>
              </a:rPr>
              <a:t> (CCRI).</a:t>
            </a:r>
          </a:p>
          <a:p>
            <a:pPr fontAlgn="base"/>
            <a:r>
              <a:rPr lang="en-GB" sz="1200" b="0" i="0" u="none" strike="noStrike" cap="none" dirty="0">
                <a:solidFill>
                  <a:schemeClr val="dk1"/>
                </a:solidFill>
                <a:effectLst/>
                <a:latin typeface="Arial"/>
                <a:ea typeface="Arial"/>
                <a:cs typeface="Arial"/>
                <a:sym typeface="Arial"/>
              </a:rPr>
              <a:t>Le </a:t>
            </a:r>
            <a:r>
              <a:rPr lang="en-GB" sz="1200" b="0" i="0" u="none" strike="noStrike" cap="none" dirty="0" err="1">
                <a:solidFill>
                  <a:schemeClr val="dk1"/>
                </a:solidFill>
                <a:effectLst/>
                <a:latin typeface="Arial"/>
                <a:ea typeface="Arial"/>
                <a:cs typeface="Arial"/>
                <a:sym typeface="Arial"/>
              </a:rPr>
              <a:t>comté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d'Elgeyo</a:t>
            </a:r>
            <a:r>
              <a:rPr lang="en-GB" sz="1200" b="0" i="0" u="none" strike="noStrike" cap="none" dirty="0">
                <a:solidFill>
                  <a:schemeClr val="dk1"/>
                </a:solidFill>
                <a:effectLst/>
                <a:latin typeface="Arial"/>
                <a:ea typeface="Arial"/>
                <a:cs typeface="Arial"/>
                <a:sym typeface="Arial"/>
              </a:rPr>
              <a:t> Marakwet a </a:t>
            </a:r>
            <a:r>
              <a:rPr lang="en-GB" sz="1200" b="0" i="0" u="none" strike="noStrike" cap="none" dirty="0" err="1">
                <a:solidFill>
                  <a:schemeClr val="dk1"/>
                </a:solidFill>
                <a:effectLst/>
                <a:latin typeface="Arial"/>
                <a:ea typeface="Arial"/>
                <a:cs typeface="Arial"/>
                <a:sym typeface="Arial"/>
              </a:rPr>
              <a:t>adopté</a:t>
            </a:r>
            <a:r>
              <a:rPr lang="en-GB" sz="1200" b="0" i="0" u="none" strike="noStrike" cap="none" dirty="0">
                <a:solidFill>
                  <a:schemeClr val="dk1"/>
                </a:solidFill>
                <a:effectLst/>
                <a:latin typeface="Arial"/>
                <a:ea typeface="Arial"/>
                <a:cs typeface="Arial"/>
                <a:sym typeface="Arial"/>
              </a:rPr>
              <a:t> le programme </a:t>
            </a:r>
            <a:r>
              <a:rPr lang="en-GB" sz="1200" b="1" i="0" u="none" strike="noStrike" cap="none" dirty="0" err="1">
                <a:solidFill>
                  <a:schemeClr val="dk1"/>
                </a:solidFill>
                <a:effectLst/>
                <a:latin typeface="Arial"/>
                <a:ea typeface="Arial"/>
                <a:cs typeface="Arial"/>
                <a:sym typeface="Arial"/>
              </a:rPr>
              <a:t>FLLoCA</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et son </a:t>
            </a:r>
            <a:r>
              <a:rPr lang="en-GB" sz="1200" b="0" i="0" u="none" strike="noStrike" cap="none" dirty="0" err="1">
                <a:solidFill>
                  <a:schemeClr val="dk1"/>
                </a:solidFill>
                <a:effectLst/>
                <a:latin typeface="Arial"/>
                <a:ea typeface="Arial"/>
                <a:cs typeface="Arial"/>
                <a:sym typeface="Arial"/>
              </a:rPr>
              <a:t>approche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ascendante</a:t>
            </a:r>
            <a:r>
              <a:rPr lang="en-GB" sz="1200" b="0" i="0" u="none" strike="noStrike" cap="none" dirty="0">
                <a:solidFill>
                  <a:schemeClr val="dk1"/>
                </a:solidFill>
                <a:effectLst/>
                <a:latin typeface="Arial"/>
                <a:ea typeface="Arial"/>
                <a:cs typeface="Arial"/>
                <a:sym typeface="Arial"/>
              </a:rPr>
              <a:t>, dans le cadre de </a:t>
            </a:r>
            <a:r>
              <a:rPr lang="en-GB" sz="1200" b="0" i="0" u="none" strike="noStrike" cap="none" dirty="0" err="1">
                <a:solidFill>
                  <a:schemeClr val="dk1"/>
                </a:solidFill>
                <a:effectLst/>
                <a:latin typeface="Arial"/>
                <a:ea typeface="Arial"/>
                <a:cs typeface="Arial"/>
                <a:sym typeface="Arial"/>
              </a:rPr>
              <a:t>laquelle</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communauté</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niveau</a:t>
            </a:r>
            <a:r>
              <a:rPr lang="en-GB" sz="1200" b="0" i="0" u="none" strike="noStrike" cap="none" dirty="0">
                <a:solidFill>
                  <a:schemeClr val="dk1"/>
                </a:solidFill>
                <a:effectLst/>
                <a:latin typeface="Arial"/>
                <a:ea typeface="Arial"/>
                <a:cs typeface="Arial"/>
                <a:sym typeface="Arial"/>
              </a:rPr>
              <a:t> des quartiers) </a:t>
            </a:r>
            <a:r>
              <a:rPr lang="en-GB" sz="1200" b="0" i="0" u="none" strike="noStrike" cap="none" dirty="0" err="1">
                <a:solidFill>
                  <a:schemeClr val="dk1"/>
                </a:solidFill>
                <a:effectLst/>
                <a:latin typeface="Arial"/>
                <a:ea typeface="Arial"/>
                <a:cs typeface="Arial"/>
                <a:sym typeface="Arial"/>
              </a:rPr>
              <a:t>identifie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propose des </a:t>
            </a:r>
            <a:r>
              <a:rPr lang="en-GB" sz="1200" b="0" i="0" u="none" strike="noStrike" cap="none" dirty="0" err="1">
                <a:solidFill>
                  <a:schemeClr val="dk1"/>
                </a:solidFill>
                <a:effectLst/>
                <a:latin typeface="Arial"/>
                <a:ea typeface="Arial"/>
                <a:cs typeface="Arial"/>
                <a:sym typeface="Arial"/>
              </a:rPr>
              <a:t>mesures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d'atténuation</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classe</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ordre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priorité</a:t>
            </a:r>
            <a:r>
              <a:rPr lang="en-GB" sz="1200" b="0" i="0" u="none" strike="noStrike" cap="none" dirty="0">
                <a:solidFill>
                  <a:schemeClr val="dk1"/>
                </a:solidFill>
                <a:effectLst/>
                <a:latin typeface="Arial"/>
                <a:ea typeface="Arial"/>
                <a:cs typeface="Arial"/>
                <a:sym typeface="Arial"/>
              </a:rPr>
              <a:t> et se met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relation avec des organisations et/</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des institutions pour des interventions </a:t>
            </a:r>
            <a:r>
              <a:rPr lang="en-GB" sz="1200" b="0" i="0" u="none" strike="noStrike" cap="none" dirty="0" err="1">
                <a:solidFill>
                  <a:schemeClr val="dk1"/>
                </a:solidFill>
                <a:effectLst/>
                <a:latin typeface="Arial"/>
                <a:ea typeface="Arial"/>
                <a:cs typeface="Arial"/>
                <a:sym typeface="Arial"/>
              </a:rPr>
              <a:t>urgentes</a:t>
            </a:r>
            <a:r>
              <a:rPr lang="en-GB" sz="1200" b="0" i="0" u="none" strike="noStrike" cap="none" dirty="0">
                <a:solidFill>
                  <a:schemeClr val="dk1"/>
                </a:solidFill>
                <a:effectLst/>
                <a:latin typeface="Arial"/>
                <a:ea typeface="Arial"/>
                <a:cs typeface="Arial"/>
                <a:sym typeface="Arial"/>
              </a:rPr>
              <a:t> et des </a:t>
            </a:r>
            <a:r>
              <a:rPr lang="en-GB" sz="1200" b="0" i="0" u="none" strike="noStrike" cap="none" dirty="0" err="1">
                <a:solidFill>
                  <a:schemeClr val="dk1"/>
                </a:solidFill>
                <a:effectLst/>
                <a:latin typeface="Arial"/>
                <a:ea typeface="Arial"/>
                <a:cs typeface="Arial"/>
                <a:sym typeface="Arial"/>
              </a:rPr>
              <a:t>financements</a:t>
            </a:r>
            <a:r>
              <a:rPr lang="en-GB" sz="1200" b="0" i="0" u="none" strike="noStrike" cap="none" dirty="0">
                <a:solidFill>
                  <a:schemeClr val="dk1"/>
                </a:solidFill>
                <a:effectLst/>
                <a:latin typeface="Arial"/>
                <a:ea typeface="Arial"/>
                <a:cs typeface="Arial"/>
                <a:sym typeface="Arial"/>
              </a:rPr>
              <a:t>.</a:t>
            </a:r>
          </a:p>
          <a:p>
            <a:pPr fontAlgn="base"/>
            <a:r>
              <a:rPr lang="en-GB" sz="1200" b="0" i="0" u="none" strike="noStrike" cap="none" dirty="0" err="1">
                <a:solidFill>
                  <a:schemeClr val="dk1"/>
                </a:solidFill>
                <a:effectLst/>
                <a:latin typeface="Arial"/>
                <a:ea typeface="Arial"/>
                <a:cs typeface="Arial"/>
                <a:sym typeface="Arial"/>
              </a:rPr>
              <a:t>Elgeyo</a:t>
            </a:r>
            <a:r>
              <a:rPr lang="en-GB" sz="1200" b="0" i="0" u="none" strike="noStrike" cap="none" dirty="0">
                <a:solidFill>
                  <a:schemeClr val="dk1"/>
                </a:solidFill>
                <a:effectLst/>
                <a:latin typeface="Arial"/>
                <a:ea typeface="Arial"/>
                <a:cs typeface="Arial"/>
                <a:sym typeface="Arial"/>
              </a:rPr>
              <a:t> Marakwet invite les </a:t>
            </a:r>
            <a:r>
              <a:rPr lang="en-GB" sz="1200" b="0" i="0" u="none" strike="noStrike" cap="none" dirty="0" err="1">
                <a:solidFill>
                  <a:schemeClr val="dk1"/>
                </a:solidFill>
                <a:effectLst/>
                <a:latin typeface="Arial"/>
                <a:ea typeface="Arial"/>
                <a:cs typeface="Arial"/>
                <a:sym typeface="Arial"/>
              </a:rPr>
              <a:t>partenariats</a:t>
            </a:r>
            <a:r>
              <a:rPr lang="en-GB" sz="1200" b="0" i="0" u="none" strike="noStrike" cap="none" dirty="0">
                <a:solidFill>
                  <a:schemeClr val="dk1"/>
                </a:solidFill>
                <a:effectLst/>
                <a:latin typeface="Arial"/>
                <a:ea typeface="Arial"/>
                <a:cs typeface="Arial"/>
                <a:sym typeface="Arial"/>
              </a:rPr>
              <a:t> à former un front </a:t>
            </a:r>
            <a:r>
              <a:rPr lang="en-GB" sz="1200" b="0" i="0" u="none" strike="noStrike" cap="none" dirty="0" err="1">
                <a:solidFill>
                  <a:schemeClr val="dk1"/>
                </a:solidFill>
                <a:effectLst/>
                <a:latin typeface="Arial"/>
                <a:ea typeface="Arial"/>
                <a:cs typeface="Arial"/>
                <a:sym typeface="Arial"/>
              </a:rPr>
              <a:t>solide</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relever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défis</a:t>
            </a:r>
            <a:r>
              <a:rPr lang="en-GB" sz="1200" b="0" i="0" u="none" strike="noStrike" cap="none" dirty="0">
                <a:solidFill>
                  <a:schemeClr val="dk1"/>
                </a:solidFill>
                <a:effectLst/>
                <a:latin typeface="Arial"/>
                <a:ea typeface="Arial"/>
                <a:cs typeface="Arial"/>
                <a:sym typeface="Arial"/>
              </a:rPr>
              <a:t>/</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touchent</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comté</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apporter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solution durable.</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0305237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EA76F-70E2-F015-4AC1-CCFCB0128F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3C1322-7627-AC65-2E28-16192D34A644}"/>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B5B4488A-E99A-B6AD-79FB-5BC3080E28CA}"/>
              </a:ext>
            </a:extLst>
          </p:cNvPr>
          <p:cNvSpPr>
            <a:spLocks noGrp="1"/>
          </p:cNvSpPr>
          <p:nvPr>
            <p:ph type="body" idx="1"/>
          </p:nvPr>
        </p:nvSpPr>
        <p:spPr/>
        <p:txBody>
          <a:bodyPr/>
          <a:lstStyle/>
          <a:p>
            <a:r>
              <a:rPr lang="en-GB" dirty="0"/>
              <a:t>Remarques :</a:t>
            </a:r>
          </a:p>
          <a:p>
            <a:endParaRPr lang="en-GB" dirty="0"/>
          </a:p>
          <a:p>
            <a:r>
              <a:rPr lang="en-GB" b="1" dirty="0"/>
              <a:t>Une </a:t>
            </a:r>
            <a:r>
              <a:rPr lang="en-GB" b="1" dirty="0" err="1"/>
              <a:t>évaluation</a:t>
            </a:r>
            <a:r>
              <a:rPr lang="en-GB" b="1" dirty="0"/>
              <a:t> </a:t>
            </a:r>
            <a:r>
              <a:rPr lang="en-GB" b="1" dirty="0" err="1"/>
              <a:t>rapide</a:t>
            </a:r>
            <a:r>
              <a:rPr lang="en-GB" b="1" dirty="0"/>
              <a:t> des </a:t>
            </a:r>
            <a:r>
              <a:rPr lang="en-GB" b="1" dirty="0" err="1"/>
              <a:t>risques</a:t>
            </a:r>
            <a:r>
              <a:rPr lang="en-GB" b="1" dirty="0"/>
              <a:t> </a:t>
            </a:r>
            <a:r>
              <a:rPr lang="en-GB" b="1" dirty="0" err="1"/>
              <a:t>climatiques</a:t>
            </a:r>
            <a:r>
              <a:rPr lang="en-GB" b="1" dirty="0"/>
              <a:t> </a:t>
            </a:r>
            <a:r>
              <a:rPr lang="en-GB" dirty="0" err="1"/>
              <a:t>consiste</a:t>
            </a:r>
            <a:r>
              <a:rPr lang="en-GB" dirty="0"/>
              <a:t> </a:t>
            </a:r>
            <a:r>
              <a:rPr lang="en-GB" dirty="0" err="1"/>
              <a:t>généralement</a:t>
            </a:r>
            <a:r>
              <a:rPr lang="en-GB" dirty="0"/>
              <a:t> à :</a:t>
            </a:r>
          </a:p>
          <a:p>
            <a:pPr>
              <a:buFont typeface="Arial" panose="020B0604020202020204" pitchFamily="34" charset="0"/>
              <a:buChar char="•"/>
            </a:pPr>
            <a:r>
              <a:rPr lang="en-GB" b="1" dirty="0"/>
              <a:t>Identifier les </a:t>
            </a:r>
            <a:r>
              <a:rPr lang="en-GB" b="1" dirty="0" err="1"/>
              <a:t>principaux</a:t>
            </a:r>
            <a:r>
              <a:rPr lang="en-GB" b="1" dirty="0"/>
              <a:t> </a:t>
            </a:r>
            <a:r>
              <a:rPr lang="en-GB" b="1" dirty="0" err="1"/>
              <a:t>risques</a:t>
            </a:r>
            <a:r>
              <a:rPr lang="en-GB" b="1" dirty="0"/>
              <a:t> </a:t>
            </a:r>
            <a:r>
              <a:rPr lang="en-GB" dirty="0"/>
              <a:t>(</a:t>
            </a:r>
            <a:r>
              <a:rPr lang="en-GB" dirty="0" err="1"/>
              <a:t>inondations</a:t>
            </a:r>
            <a:r>
              <a:rPr lang="en-GB" dirty="0"/>
              <a:t>, </a:t>
            </a:r>
            <a:r>
              <a:rPr lang="en-GB" dirty="0" err="1"/>
              <a:t>chaleur</a:t>
            </a:r>
            <a:r>
              <a:rPr lang="en-GB" dirty="0"/>
              <a:t>, </a:t>
            </a:r>
            <a:r>
              <a:rPr lang="en-GB" dirty="0" err="1"/>
              <a:t>sécheresse</a:t>
            </a:r>
            <a:r>
              <a:rPr lang="en-GB" dirty="0"/>
              <a:t>, etc.)</a:t>
            </a:r>
          </a:p>
          <a:p>
            <a:pPr>
              <a:buFont typeface="Arial" panose="020B0604020202020204" pitchFamily="34" charset="0"/>
              <a:buChar char="•"/>
            </a:pPr>
            <a:r>
              <a:rPr lang="en-GB" b="1" dirty="0" err="1"/>
              <a:t>Évaluer</a:t>
            </a:r>
            <a:r>
              <a:rPr lang="en-GB" b="1" dirty="0"/>
              <a:t> qui </a:t>
            </a:r>
            <a:r>
              <a:rPr lang="en-GB" b="1" dirty="0" err="1"/>
              <a:t>est</a:t>
            </a:r>
            <a:r>
              <a:rPr lang="en-GB" b="1" dirty="0"/>
              <a:t> exposé </a:t>
            </a:r>
            <a:r>
              <a:rPr lang="en-GB" dirty="0"/>
              <a:t>(</a:t>
            </a:r>
            <a:r>
              <a:rPr lang="en-GB" dirty="0" err="1"/>
              <a:t>communautés</a:t>
            </a:r>
            <a:r>
              <a:rPr lang="en-GB" dirty="0"/>
              <a:t>, infrastructures)</a:t>
            </a:r>
          </a:p>
          <a:p>
            <a:pPr>
              <a:buFont typeface="Arial" panose="020B0604020202020204" pitchFamily="34" charset="0"/>
              <a:buChar char="•"/>
            </a:pPr>
            <a:r>
              <a:rPr lang="en-GB" b="1" dirty="0" err="1"/>
              <a:t>Mettre</a:t>
            </a:r>
            <a:r>
              <a:rPr lang="en-GB" b="1" dirty="0"/>
              <a:t> </a:t>
            </a:r>
            <a:r>
              <a:rPr lang="en-GB" b="1" dirty="0" err="1"/>
              <a:t>en</a:t>
            </a:r>
            <a:r>
              <a:rPr lang="en-GB" b="1" dirty="0"/>
              <a:t> </a:t>
            </a:r>
            <a:r>
              <a:rPr lang="en-GB" b="1" dirty="0" err="1"/>
              <a:t>évidence</a:t>
            </a:r>
            <a:r>
              <a:rPr lang="en-GB" b="1" dirty="0"/>
              <a:t> les </a:t>
            </a:r>
            <a:r>
              <a:rPr lang="en-GB" b="1" dirty="0" err="1"/>
              <a:t>vulnérabilités</a:t>
            </a:r>
            <a:r>
              <a:rPr lang="en-GB" b="1" dirty="0"/>
              <a:t> et les impacts </a:t>
            </a:r>
            <a:r>
              <a:rPr lang="en-GB" dirty="0"/>
              <a:t>dans </a:t>
            </a:r>
            <a:r>
              <a:rPr lang="en-GB" dirty="0" err="1"/>
              <a:t>ce</a:t>
            </a:r>
            <a:r>
              <a:rPr lang="en-GB" dirty="0"/>
              <a:t> </a:t>
            </a:r>
            <a:r>
              <a:rPr lang="en-GB" dirty="0" err="1"/>
              <a:t>contexte</a:t>
            </a:r>
            <a:endParaRPr lang="en-GB" dirty="0"/>
          </a:p>
          <a:p>
            <a:pPr>
              <a:buFont typeface="Arial" panose="020B0604020202020204" pitchFamily="34" charset="0"/>
              <a:buChar char="•"/>
            </a:pPr>
            <a:r>
              <a:rPr lang="en-GB" b="1" dirty="0" err="1"/>
              <a:t>Suggérer</a:t>
            </a:r>
            <a:r>
              <a:rPr lang="en-GB" b="1" dirty="0"/>
              <a:t> des </a:t>
            </a:r>
            <a:r>
              <a:rPr lang="en-GB" b="1" dirty="0" err="1"/>
              <a:t>mesures</a:t>
            </a:r>
            <a:r>
              <a:rPr lang="en-GB" b="1" dirty="0"/>
              <a:t> </a:t>
            </a:r>
            <a:r>
              <a:rPr lang="en-GB" b="1" dirty="0" err="1"/>
              <a:t>prioritaires</a:t>
            </a:r>
            <a:r>
              <a:rPr lang="en-GB" b="1" dirty="0"/>
              <a:t> </a:t>
            </a:r>
            <a:r>
              <a:rPr lang="en-GB" b="1" dirty="0" err="1"/>
              <a:t>d'adaptation</a:t>
            </a:r>
            <a:r>
              <a:rPr lang="en-GB" b="1" dirty="0"/>
              <a:t> et de </a:t>
            </a:r>
            <a:r>
              <a:rPr lang="en-GB" b="1" dirty="0" err="1"/>
              <a:t>résilience</a:t>
            </a:r>
            <a:endParaRPr lang="en-GB" dirty="0"/>
          </a:p>
          <a:p>
            <a:r>
              <a:rPr lang="en-GB" dirty="0"/>
              <a:t>Se </a:t>
            </a:r>
            <a:r>
              <a:rPr lang="en-GB" dirty="0" err="1"/>
              <a:t>concentrer</a:t>
            </a:r>
            <a:r>
              <a:rPr lang="en-GB" dirty="0"/>
              <a:t> sur </a:t>
            </a:r>
            <a:r>
              <a:rPr lang="en-GB" b="1" dirty="0"/>
              <a:t>des </a:t>
            </a:r>
            <a:r>
              <a:rPr lang="en-GB" b="1" dirty="0" err="1"/>
              <a:t>informations</a:t>
            </a:r>
            <a:r>
              <a:rPr lang="en-GB" b="1" dirty="0"/>
              <a:t> </a:t>
            </a:r>
            <a:r>
              <a:rPr lang="en-GB" b="1" dirty="0" err="1"/>
              <a:t>rapides</a:t>
            </a:r>
            <a:r>
              <a:rPr lang="en-GB" b="1" dirty="0"/>
              <a:t> et </a:t>
            </a:r>
            <a:r>
              <a:rPr lang="en-GB" b="1" dirty="0" err="1"/>
              <a:t>exploitables</a:t>
            </a:r>
            <a:r>
              <a:rPr lang="en-GB" dirty="0"/>
              <a:t>, et non sur de longs </a:t>
            </a:r>
            <a:r>
              <a:rPr lang="en-GB" dirty="0" err="1"/>
              <a:t>exercices</a:t>
            </a:r>
            <a:r>
              <a:rPr lang="en-GB" dirty="0"/>
              <a:t> de </a:t>
            </a:r>
            <a:r>
              <a:rPr lang="en-GB" dirty="0" err="1"/>
              <a:t>modélisation</a:t>
            </a:r>
            <a:endParaRPr lang="en-GB" dirty="0"/>
          </a:p>
          <a:p>
            <a:endParaRPr lang="en-GB" dirty="0"/>
          </a:p>
          <a:p>
            <a:r>
              <a:rPr lang="en-GB" dirty="0"/>
              <a:t>Dans le </a:t>
            </a:r>
            <a:r>
              <a:rPr lang="en-GB" dirty="0" err="1"/>
              <a:t>cas</a:t>
            </a:r>
            <a:r>
              <a:rPr lang="en-GB" dirty="0"/>
              <a:t> de </a:t>
            </a:r>
            <a:r>
              <a:rPr lang="en-GB" dirty="0" err="1"/>
              <a:t>Mukuru</a:t>
            </a:r>
            <a:r>
              <a:rPr lang="en-GB" dirty="0"/>
              <a:t> :</a:t>
            </a:r>
          </a:p>
          <a:p>
            <a:r>
              <a:rPr lang="en-GB" dirty="0"/>
              <a:t>Les </a:t>
            </a:r>
            <a:r>
              <a:rPr lang="en-GB" dirty="0" err="1"/>
              <a:t>inondations</a:t>
            </a:r>
            <a:r>
              <a:rPr lang="en-GB" dirty="0"/>
              <a:t> et la </a:t>
            </a:r>
            <a:r>
              <a:rPr lang="en-GB" dirty="0" err="1"/>
              <a:t>chaleur</a:t>
            </a:r>
            <a:r>
              <a:rPr lang="en-GB" dirty="0"/>
              <a:t> </a:t>
            </a:r>
            <a:r>
              <a:rPr lang="en-GB" dirty="0" err="1"/>
              <a:t>ont</a:t>
            </a:r>
            <a:r>
              <a:rPr lang="en-GB" dirty="0"/>
              <a:t> </a:t>
            </a:r>
            <a:r>
              <a:rPr lang="en-GB" dirty="0" err="1"/>
              <a:t>été</a:t>
            </a:r>
            <a:r>
              <a:rPr lang="en-GB" dirty="0"/>
              <a:t> </a:t>
            </a:r>
            <a:r>
              <a:rPr lang="en-GB" dirty="0" err="1"/>
              <a:t>identifiées</a:t>
            </a:r>
            <a:r>
              <a:rPr lang="en-GB" dirty="0"/>
              <a:t> </a:t>
            </a:r>
            <a:r>
              <a:rPr lang="en-GB" dirty="0" err="1"/>
              <a:t>comme</a:t>
            </a:r>
            <a:r>
              <a:rPr lang="en-GB" dirty="0"/>
              <a:t> </a:t>
            </a:r>
            <a:r>
              <a:rPr lang="en-GB" b="1" dirty="0"/>
              <a:t>des </a:t>
            </a:r>
            <a:r>
              <a:rPr lang="en-GB" b="1" dirty="0" err="1"/>
              <a:t>risques</a:t>
            </a:r>
            <a:r>
              <a:rPr lang="en-GB" b="1" dirty="0"/>
              <a:t> </a:t>
            </a:r>
            <a:r>
              <a:rPr lang="en-GB" b="1" dirty="0" err="1"/>
              <a:t>hautement</a:t>
            </a:r>
            <a:r>
              <a:rPr lang="en-GB" b="1" dirty="0"/>
              <a:t> </a:t>
            </a:r>
            <a:r>
              <a:rPr lang="en-GB" b="1" dirty="0" err="1"/>
              <a:t>prioritaires</a:t>
            </a:r>
            <a:r>
              <a:rPr lang="en-GB" b="1" dirty="0"/>
              <a:t> </a:t>
            </a:r>
            <a:r>
              <a:rPr lang="en-GB" dirty="0"/>
              <a:t>pour le quartier. </a:t>
            </a:r>
          </a:p>
          <a:p>
            <a:r>
              <a:rPr lang="en-GB" dirty="0"/>
              <a:t>Les </a:t>
            </a:r>
            <a:r>
              <a:rPr lang="en-GB" dirty="0" err="1"/>
              <a:t>mesures</a:t>
            </a:r>
            <a:r>
              <a:rPr lang="en-GB" dirty="0"/>
              <a:t> </a:t>
            </a:r>
            <a:r>
              <a:rPr lang="en-GB" dirty="0" err="1"/>
              <a:t>d'adaptation</a:t>
            </a:r>
            <a:r>
              <a:rPr lang="en-GB" dirty="0"/>
              <a:t> </a:t>
            </a:r>
            <a:r>
              <a:rPr lang="en-GB" dirty="0" err="1"/>
              <a:t>ont</a:t>
            </a:r>
            <a:r>
              <a:rPr lang="en-GB" dirty="0"/>
              <a:t> </a:t>
            </a:r>
            <a:r>
              <a:rPr lang="en-GB" dirty="0" err="1"/>
              <a:t>été</a:t>
            </a:r>
            <a:r>
              <a:rPr lang="en-GB" dirty="0"/>
              <a:t> </a:t>
            </a:r>
            <a:r>
              <a:rPr lang="en-GB" dirty="0" err="1"/>
              <a:t>conçues</a:t>
            </a:r>
            <a:r>
              <a:rPr lang="en-GB" dirty="0"/>
              <a:t> pour </a:t>
            </a:r>
            <a:r>
              <a:rPr lang="en-GB" dirty="0" err="1"/>
              <a:t>être</a:t>
            </a:r>
            <a:r>
              <a:rPr lang="en-GB" dirty="0"/>
              <a:t> </a:t>
            </a:r>
            <a:r>
              <a:rPr lang="en-GB" b="1" dirty="0" err="1"/>
              <a:t>pertinentes</a:t>
            </a:r>
            <a:r>
              <a:rPr lang="en-GB" b="1" dirty="0"/>
              <a:t> et </a:t>
            </a:r>
            <a:r>
              <a:rPr lang="en-GB" b="1" dirty="0" err="1"/>
              <a:t>réalisables</a:t>
            </a:r>
            <a:r>
              <a:rPr lang="en-GB" b="1" dirty="0"/>
              <a:t> au </a:t>
            </a:r>
            <a:r>
              <a:rPr lang="en-GB" b="1" dirty="0" err="1"/>
              <a:t>niveau</a:t>
            </a:r>
            <a:r>
              <a:rPr lang="en-GB" b="1" dirty="0"/>
              <a:t> local.</a:t>
            </a:r>
          </a:p>
          <a:p>
            <a:endParaRPr lang="en-GB" dirty="0"/>
          </a:p>
          <a:p>
            <a:r>
              <a:rPr lang="en-GB" dirty="0"/>
              <a:t>https://gca.org/wp-content/uploads/2024/08/RCRA-Mukuru-Nairobi-Kenya_web.pdf </a:t>
            </a:r>
          </a:p>
          <a:p>
            <a:endParaRPr lang="en-GB" dirty="0"/>
          </a:p>
        </p:txBody>
      </p:sp>
      <p:sp>
        <p:nvSpPr>
          <p:cNvPr id="4" name="Slide Number Placeholder 3">
            <a:extLst>
              <a:ext uri="{FF2B5EF4-FFF2-40B4-BE49-F238E27FC236}">
                <a16:creationId xmlns:a16="http://schemas.microsoft.com/office/drawing/2014/main" id="{D6DA8A2E-D806-BC9C-3D02-9B11AD13BC8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5041370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a:extLst>
            <a:ext uri="{FF2B5EF4-FFF2-40B4-BE49-F238E27FC236}">
              <a16:creationId xmlns:a16="http://schemas.microsoft.com/office/drawing/2014/main" id="{B828253F-A632-6D8C-42B0-599E6655BC51}"/>
            </a:ext>
          </a:extLst>
        </p:cNvPr>
        <p:cNvGrpSpPr/>
        <p:nvPr/>
      </p:nvGrpSpPr>
      <p:grpSpPr>
        <a:xfrm>
          <a:off x="0" y="0"/>
          <a:ext cx="0" cy="0"/>
          <a:chOff x="0" y="0"/>
          <a:chExt cx="0" cy="0"/>
        </a:xfrm>
      </p:grpSpPr>
      <p:sp>
        <p:nvSpPr>
          <p:cNvPr id="396" name="Google Shape;396;p13:notes">
            <a:extLst>
              <a:ext uri="{FF2B5EF4-FFF2-40B4-BE49-F238E27FC236}">
                <a16:creationId xmlns:a16="http://schemas.microsoft.com/office/drawing/2014/main" id="{8B3F7664-0C90-9299-445E-50A3F35EA69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endParaRPr sz="1000" b="1">
              <a:solidFill>
                <a:schemeClr val="dk1"/>
              </a:solidFill>
            </a:endParaRPr>
          </a:p>
          <a:p>
            <a:endParaRPr lang="en-GB" sz="1200" b="0" i="0" u="none" strike="noStrike" cap="none">
              <a:solidFill>
                <a:schemeClr val="dk1"/>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sz="1000">
              <a:solidFill>
                <a:schemeClr val="dk1"/>
              </a:solidFill>
            </a:endParaRPr>
          </a:p>
        </p:txBody>
      </p:sp>
      <p:sp>
        <p:nvSpPr>
          <p:cNvPr id="397" name="Google Shape;397;p13:notes">
            <a:extLst>
              <a:ext uri="{FF2B5EF4-FFF2-40B4-BE49-F238E27FC236}">
                <a16:creationId xmlns:a16="http://schemas.microsoft.com/office/drawing/2014/main" id="{398C67A1-C124-4DC6-2AF8-CABBB61FC57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44440020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49E8B-878B-044F-52C8-2F86C9AECB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34A99A-7F3D-BA78-C64A-9861529ABBC6}"/>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5FBF04EC-493E-06A4-80F1-FC3453755F95}"/>
              </a:ext>
            </a:extLst>
          </p:cNvPr>
          <p:cNvSpPr>
            <a:spLocks noGrp="1"/>
          </p:cNvSpPr>
          <p:nvPr>
            <p:ph type="body" idx="1"/>
          </p:nvPr>
        </p:nvSpPr>
        <p:spPr/>
        <p:txBody>
          <a:bodyPr/>
          <a:lstStyle/>
          <a:p>
            <a:pPr marL="0" lvl="0" indent="0" algn="l" rtl="0">
              <a:lnSpc>
                <a:spcPct val="100000"/>
              </a:lnSpc>
              <a:spcBef>
                <a:spcPts val="0"/>
              </a:spcBef>
              <a:spcAft>
                <a:spcPts val="0"/>
              </a:spcAft>
              <a:buSzPts val="1100"/>
              <a:buNone/>
            </a:pPr>
            <a:r>
              <a:rPr lang="en-GB" sz="1200" dirty="0"/>
              <a:t>Les diapositives de la section </a:t>
            </a:r>
            <a:r>
              <a:rPr lang="en-GB" sz="1200" dirty="0" err="1"/>
              <a:t>suivante</a:t>
            </a:r>
            <a:r>
              <a:rPr lang="en-GB" sz="1200" dirty="0"/>
              <a:t> </a:t>
            </a:r>
            <a:r>
              <a:rPr lang="en-GB" sz="1200" dirty="0" err="1"/>
              <a:t>sont</a:t>
            </a:r>
            <a:r>
              <a:rPr lang="en-GB" sz="1200" dirty="0"/>
              <a:t> </a:t>
            </a:r>
            <a:r>
              <a:rPr lang="en-GB" sz="1200" dirty="0" err="1"/>
              <a:t>destinées</a:t>
            </a:r>
            <a:r>
              <a:rPr lang="en-GB" sz="1200" dirty="0"/>
              <a:t> à </a:t>
            </a:r>
            <a:r>
              <a:rPr lang="en-GB" sz="1200" dirty="0" err="1"/>
              <a:t>être</a:t>
            </a:r>
            <a:r>
              <a:rPr lang="en-GB" sz="1200" dirty="0"/>
              <a:t> </a:t>
            </a:r>
            <a:r>
              <a:rPr lang="en-GB" sz="1200" dirty="0" err="1"/>
              <a:t>parcourues</a:t>
            </a:r>
            <a:r>
              <a:rPr lang="en-GB" sz="1200" dirty="0"/>
              <a:t> </a:t>
            </a:r>
            <a:r>
              <a:rPr lang="en-GB" sz="1200" dirty="0" err="1"/>
              <a:t>rapidement</a:t>
            </a:r>
            <a:r>
              <a:rPr lang="en-GB" sz="1200" dirty="0"/>
              <a:t>. </a:t>
            </a:r>
            <a:r>
              <a:rPr lang="en-GB" sz="1200" dirty="0" err="1"/>
              <a:t>L'objectif</a:t>
            </a:r>
            <a:r>
              <a:rPr lang="en-GB" sz="1200" dirty="0"/>
              <a:t> </a:t>
            </a:r>
            <a:r>
              <a:rPr lang="en-GB" sz="1200" dirty="0" err="1"/>
              <a:t>ici</a:t>
            </a:r>
            <a:r>
              <a:rPr lang="en-GB" sz="1200" dirty="0"/>
              <a:t> est de </a:t>
            </a:r>
            <a:r>
              <a:rPr lang="en-GB" sz="1200" dirty="0" err="1"/>
              <a:t>montrer</a:t>
            </a:r>
            <a:r>
              <a:rPr lang="en-GB" sz="1200" dirty="0"/>
              <a:t> aux participants les </a:t>
            </a:r>
            <a:r>
              <a:rPr lang="en-GB" sz="1200" dirty="0" err="1"/>
              <a:t>différents</a:t>
            </a:r>
            <a:r>
              <a:rPr lang="en-GB" sz="1200" dirty="0"/>
              <a:t> types de </a:t>
            </a:r>
            <a:r>
              <a:rPr lang="en-GB" sz="1200" dirty="0" err="1"/>
              <a:t>résultats</a:t>
            </a:r>
            <a:r>
              <a:rPr lang="en-GB" sz="1200" dirty="0"/>
              <a:t> </a:t>
            </a:r>
            <a:r>
              <a:rPr lang="en-GB" sz="1200" dirty="0" err="1"/>
              <a:t>visuels</a:t>
            </a:r>
            <a:r>
              <a:rPr lang="en-GB" sz="1200" dirty="0"/>
              <a:t> </a:t>
            </a:r>
            <a:r>
              <a:rPr lang="en-GB" sz="1200" dirty="0" err="1"/>
              <a:t>qu’une</a:t>
            </a:r>
            <a:r>
              <a:rPr lang="en-GB" sz="1200" dirty="0"/>
              <a:t> ERC </a:t>
            </a:r>
            <a:r>
              <a:rPr lang="en-GB" sz="1200" dirty="0" err="1"/>
              <a:t>peut</a:t>
            </a:r>
            <a:r>
              <a:rPr lang="en-GB" sz="1200" dirty="0"/>
              <a:t> </a:t>
            </a:r>
            <a:r>
              <a:rPr lang="en-GB" sz="1200" dirty="0" err="1"/>
              <a:t>produire</a:t>
            </a:r>
            <a:r>
              <a:rPr lang="en-GB" sz="1200" dirty="0"/>
              <a:t>. Il </a:t>
            </a:r>
            <a:r>
              <a:rPr lang="en-GB" sz="1200" dirty="0" err="1"/>
              <a:t>n'est</a:t>
            </a:r>
            <a:r>
              <a:rPr lang="en-GB" sz="1200" dirty="0"/>
              <a:t> pas </a:t>
            </a:r>
            <a:r>
              <a:rPr lang="en-GB" sz="1200" dirty="0" err="1"/>
              <a:t>nécessaire</a:t>
            </a:r>
            <a:r>
              <a:rPr lang="en-GB" sz="1200" dirty="0"/>
              <a:t> </a:t>
            </a:r>
            <a:r>
              <a:rPr lang="en-GB" sz="1200" dirty="0" err="1"/>
              <a:t>d'entrer</a:t>
            </a:r>
            <a:r>
              <a:rPr lang="en-GB" sz="1200" dirty="0"/>
              <a:t> dans les </a:t>
            </a:r>
            <a:r>
              <a:rPr lang="en-GB" sz="1200" dirty="0" err="1"/>
              <a:t>détails</a:t>
            </a:r>
            <a:r>
              <a:rPr lang="en-GB" sz="1200" dirty="0"/>
              <a:t> pour </a:t>
            </a:r>
            <a:r>
              <a:rPr lang="en-GB" sz="1200" dirty="0" err="1"/>
              <a:t>chaque</a:t>
            </a:r>
            <a:r>
              <a:rPr lang="en-GB" sz="1200" dirty="0"/>
              <a:t> type de </a:t>
            </a:r>
            <a:r>
              <a:rPr lang="en-GB" sz="1200" dirty="0" err="1"/>
              <a:t>résultat</a:t>
            </a:r>
            <a:r>
              <a:rPr lang="en-GB" sz="1200" dirty="0"/>
              <a:t>. Il </a:t>
            </a:r>
            <a:r>
              <a:rPr lang="en-GB" sz="1200" dirty="0" err="1"/>
              <a:t>s'agit</a:t>
            </a:r>
            <a:r>
              <a:rPr lang="en-GB" sz="1200" dirty="0"/>
              <a:t> </a:t>
            </a:r>
            <a:r>
              <a:rPr lang="en-GB" sz="1200" dirty="0" err="1"/>
              <a:t>simplement</a:t>
            </a:r>
            <a:r>
              <a:rPr lang="en-GB" sz="1200" dirty="0"/>
              <a:t> de donner aux participants </a:t>
            </a:r>
            <a:r>
              <a:rPr lang="en-GB" sz="1200" dirty="0" err="1"/>
              <a:t>une</a:t>
            </a:r>
            <a:r>
              <a:rPr lang="en-GB" sz="1200" dirty="0"/>
              <a:t> idée des options </a:t>
            </a:r>
            <a:r>
              <a:rPr lang="en-GB" sz="1200" dirty="0" err="1"/>
              <a:t>disponibles</a:t>
            </a:r>
            <a:r>
              <a:rPr lang="en-GB" sz="1200" dirty="0"/>
              <a:t>.</a:t>
            </a:r>
          </a:p>
          <a:p>
            <a:pPr marL="0" lvl="0" indent="0" algn="l" rtl="0">
              <a:lnSpc>
                <a:spcPct val="100000"/>
              </a:lnSpc>
              <a:spcBef>
                <a:spcPts val="0"/>
              </a:spcBef>
              <a:spcAft>
                <a:spcPts val="0"/>
              </a:spcAft>
              <a:buSzPts val="1100"/>
              <a:buNone/>
            </a:pPr>
            <a:endParaRPr lang="en-GB" sz="1200" dirty="0"/>
          </a:p>
          <a:p>
            <a:pPr marL="0" lvl="0" indent="0" algn="l" rtl="0">
              <a:lnSpc>
                <a:spcPct val="100000"/>
              </a:lnSpc>
              <a:spcBef>
                <a:spcPts val="0"/>
              </a:spcBef>
              <a:spcAft>
                <a:spcPts val="0"/>
              </a:spcAft>
              <a:buSzPts val="1100"/>
              <a:buNone/>
            </a:pPr>
            <a:r>
              <a:rPr lang="en-GB" sz="1200" dirty="0"/>
              <a:t>Des </a:t>
            </a:r>
            <a:r>
              <a:rPr lang="en-GB" sz="1200" dirty="0" err="1"/>
              <a:t>informations</a:t>
            </a:r>
            <a:r>
              <a:rPr lang="en-GB" sz="1200" dirty="0"/>
              <a:t> </a:t>
            </a:r>
            <a:r>
              <a:rPr lang="en-GB" sz="1200" dirty="0" err="1"/>
              <a:t>supplémentaires</a:t>
            </a:r>
            <a:r>
              <a:rPr lang="en-GB" sz="1200" dirty="0"/>
              <a:t> sur </a:t>
            </a:r>
            <a:r>
              <a:rPr lang="en-GB" sz="1200" dirty="0" err="1"/>
              <a:t>chaque</a:t>
            </a:r>
            <a:r>
              <a:rPr lang="en-GB" sz="1200" dirty="0"/>
              <a:t> type de </a:t>
            </a:r>
            <a:r>
              <a:rPr lang="en-GB" sz="1200" dirty="0" err="1"/>
              <a:t>produit</a:t>
            </a:r>
            <a:r>
              <a:rPr lang="en-GB" sz="1200" dirty="0"/>
              <a:t> </a:t>
            </a:r>
            <a:r>
              <a:rPr lang="en-GB" sz="1200" dirty="0" err="1"/>
              <a:t>sont</a:t>
            </a:r>
            <a:r>
              <a:rPr lang="en-GB" sz="1200" dirty="0"/>
              <a:t> </a:t>
            </a:r>
            <a:r>
              <a:rPr lang="en-GB" sz="1200" dirty="0" err="1"/>
              <a:t>fournies</a:t>
            </a:r>
            <a:r>
              <a:rPr lang="en-GB" sz="1200" dirty="0"/>
              <a:t> au </a:t>
            </a:r>
            <a:r>
              <a:rPr lang="en-GB" sz="1200" dirty="0" err="1"/>
              <a:t>cas</a:t>
            </a:r>
            <a:r>
              <a:rPr lang="en-GB" sz="1200" dirty="0"/>
              <a:t> </a:t>
            </a:r>
            <a:r>
              <a:rPr lang="en-GB" sz="1200" dirty="0" err="1"/>
              <a:t>où</a:t>
            </a:r>
            <a:r>
              <a:rPr lang="en-GB" sz="1200" dirty="0"/>
              <a:t> </a:t>
            </a:r>
            <a:r>
              <a:rPr lang="en-GB" sz="1200" dirty="0" err="1"/>
              <a:t>vous</a:t>
            </a:r>
            <a:r>
              <a:rPr lang="en-GB" sz="1200" dirty="0"/>
              <a:t> </a:t>
            </a:r>
            <a:r>
              <a:rPr lang="en-GB" sz="1200" dirty="0" err="1"/>
              <a:t>souhaiteriez</a:t>
            </a:r>
            <a:r>
              <a:rPr lang="en-GB" sz="1200" dirty="0"/>
              <a:t> </a:t>
            </a:r>
            <a:r>
              <a:rPr lang="en-GB" sz="1200" dirty="0" err="1"/>
              <a:t>vous</a:t>
            </a:r>
            <a:r>
              <a:rPr lang="en-GB" sz="1200" dirty="0"/>
              <a:t> familiariser avec </a:t>
            </a:r>
            <a:r>
              <a:rPr lang="en-GB" sz="1200" dirty="0" err="1"/>
              <a:t>ceux</a:t>
            </a:r>
            <a:r>
              <a:rPr lang="en-GB" sz="1200" dirty="0"/>
              <a:t>-ci. Ou au </a:t>
            </a:r>
            <a:r>
              <a:rPr lang="en-GB" sz="1200" dirty="0" err="1"/>
              <a:t>cas</a:t>
            </a:r>
            <a:r>
              <a:rPr lang="en-GB" sz="1200" dirty="0"/>
              <a:t> </a:t>
            </a:r>
            <a:r>
              <a:rPr lang="en-GB" sz="1200" dirty="0" err="1"/>
              <a:t>où</a:t>
            </a:r>
            <a:r>
              <a:rPr lang="en-GB" sz="1200" dirty="0"/>
              <a:t> les participants </a:t>
            </a:r>
            <a:r>
              <a:rPr lang="en-GB" sz="1200" dirty="0" err="1"/>
              <a:t>poseraient</a:t>
            </a:r>
            <a:r>
              <a:rPr lang="en-GB" sz="1200" dirty="0"/>
              <a:t> des questions sur </a:t>
            </a:r>
            <a:r>
              <a:rPr lang="en-GB" sz="1200" dirty="0" err="1"/>
              <a:t>l'un</a:t>
            </a:r>
            <a:r>
              <a:rPr lang="en-GB" sz="1200" dirty="0"/>
              <a:t> des </a:t>
            </a:r>
            <a:r>
              <a:rPr lang="en-GB" sz="1200" dirty="0" err="1"/>
              <a:t>produits</a:t>
            </a:r>
            <a:r>
              <a:rPr lang="en-GB" sz="1200" dirty="0"/>
              <a:t>.</a:t>
            </a:r>
          </a:p>
          <a:p>
            <a:endParaRPr lang="en-GB" dirty="0"/>
          </a:p>
        </p:txBody>
      </p:sp>
      <p:sp>
        <p:nvSpPr>
          <p:cNvPr id="4" name="Slide Number Placeholder 3">
            <a:extLst>
              <a:ext uri="{FF2B5EF4-FFF2-40B4-BE49-F238E27FC236}">
                <a16:creationId xmlns:a16="http://schemas.microsoft.com/office/drawing/2014/main" id="{ACD89009-78D7-DEE6-9A13-9BA4F1285EA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487417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8"/>
        <p:cNvGrpSpPr/>
        <p:nvPr/>
      </p:nvGrpSpPr>
      <p:grpSpPr>
        <a:xfrm>
          <a:off x="0" y="0"/>
          <a:ext cx="0" cy="0"/>
          <a:chOff x="0" y="0"/>
          <a:chExt cx="0" cy="0"/>
        </a:xfrm>
      </p:grpSpPr>
      <p:sp>
        <p:nvSpPr>
          <p:cNvPr id="1049" name="Google Shape;1049;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formateur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Cette diapositive présente quelques résultats potentiels </a:t>
            </a:r>
            <a:r>
              <a:rPr lang="en-US" sz="1000" dirty="0" err="1">
                <a:solidFill>
                  <a:schemeClr val="dk1"/>
                </a:solidFill>
              </a:rPr>
              <a:t>d'une</a:t>
            </a:r>
            <a:r>
              <a:rPr lang="en-US" sz="1000" dirty="0">
                <a:solidFill>
                  <a:schemeClr val="dk1"/>
                </a:solidFill>
              </a:rPr>
              <a:t> ERC. Chacun d'entre eux sera abordé plus en détail dans les diapositives suivantes.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L'image de droite est un exemple de carte des risques liés à la chaleur montrant les conditions de confort thermique pour la ville de </a:t>
            </a:r>
            <a:r>
              <a:rPr lang="en-US" sz="1000" b="1" dirty="0" err="1">
                <a:solidFill>
                  <a:schemeClr val="dk1"/>
                </a:solidFill>
              </a:rPr>
              <a:t>Diyarbakır</a:t>
            </a:r>
            <a:r>
              <a:rPr lang="en-US" sz="1000" b="1" dirty="0">
                <a:solidFill>
                  <a:schemeClr val="dk1"/>
                </a:solidFill>
              </a:rPr>
              <a:t>, en Turquie. </a:t>
            </a:r>
            <a:r>
              <a:rPr lang="en-US" sz="1000" dirty="0">
                <a:solidFill>
                  <a:schemeClr val="dk1"/>
                </a:solidFill>
              </a:rPr>
              <a:t>Elle montre les risques liés à la chaleur pendant la saison chaude de l'année dans un avenir proche (2021-2050) selon le scénario SSP-2 (scénario modéré). Le confort thermique est un indicateur de santé et de bien-être en relation avec la température et l'humidité.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a:t>
            </a:r>
            <a:endParaRPr sz="1000" b="1" dirty="0"/>
          </a:p>
          <a:p>
            <a:pPr marL="0" lvl="0" indent="0" algn="l" rtl="0">
              <a:lnSpc>
                <a:spcPct val="100000"/>
              </a:lnSpc>
              <a:spcBef>
                <a:spcPts val="0"/>
              </a:spcBef>
              <a:spcAft>
                <a:spcPts val="0"/>
              </a:spcAft>
              <a:buClr>
                <a:schemeClr val="dk1"/>
              </a:buClr>
              <a:buSzPts val="1200"/>
              <a:buFont typeface="Roboto"/>
              <a:buNone/>
            </a:pPr>
            <a:r>
              <a:rPr lang="en-US" sz="1000" u="sng" dirty="0">
                <a:solidFill>
                  <a:schemeClr val="hlink"/>
                </a:solidFill>
                <a:hlinkClick r:id="rId3"/>
              </a:rPr>
              <a:t>https://www.mdpi.com/2071-1050/15/13/10473</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050" name="Google Shape;1050;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formateur :</a:t>
            </a:r>
            <a:endParaRPr lang="en-US" sz="1200" dirty="0">
              <a:solidFill>
                <a:schemeClr val="dk1"/>
              </a:solidFill>
            </a:endParaRPr>
          </a:p>
          <a:p>
            <a:endParaRPr lang="fr-FR" dirty="0"/>
          </a:p>
          <a:p>
            <a:pPr rtl="0"/>
            <a:r>
              <a:rPr lang="fr-FR" sz="1200" b="0" i="0" u="none" strike="noStrike" cap="none" dirty="0">
                <a:solidFill>
                  <a:schemeClr val="dk1"/>
                </a:solidFill>
                <a:effectLst/>
                <a:latin typeface="Arial"/>
                <a:ea typeface="Arial"/>
                <a:cs typeface="Arial"/>
                <a:sym typeface="Arial"/>
              </a:rPr>
              <a:t>Cette diapositive présente la </a:t>
            </a:r>
            <a:r>
              <a:rPr lang="fr-FR" sz="1200" b="1" i="0" u="none" strike="noStrike" cap="none" dirty="0">
                <a:solidFill>
                  <a:schemeClr val="dk1"/>
                </a:solidFill>
                <a:effectLst/>
                <a:latin typeface="Arial"/>
                <a:ea typeface="Arial"/>
                <a:cs typeface="Arial"/>
                <a:sym typeface="Arial"/>
              </a:rPr>
              <a:t>méthodologie d'analyse des risques </a:t>
            </a:r>
            <a:r>
              <a:rPr lang="fr-FR" sz="1200" b="0" i="0" u="none" strike="noStrike" cap="none" dirty="0">
                <a:solidFill>
                  <a:schemeClr val="dk1"/>
                </a:solidFill>
                <a:effectLst/>
                <a:latin typeface="Arial"/>
                <a:ea typeface="Arial"/>
                <a:cs typeface="Arial"/>
                <a:sym typeface="Arial"/>
              </a:rPr>
              <a:t>appliquée au secteur de l'eau, de l'assainissement et de l'hygiène (WASH), basée sur les directives de l'UNICEF et du Global Water Partnership.</a:t>
            </a:r>
          </a:p>
          <a:p>
            <a:pPr rtl="0"/>
            <a:r>
              <a:rPr lang="fr-FR" sz="1200" b="0" i="0" u="none" strike="noStrike" cap="none" dirty="0">
                <a:solidFill>
                  <a:schemeClr val="dk1"/>
                </a:solidFill>
                <a:effectLst/>
                <a:latin typeface="Arial"/>
                <a:ea typeface="Arial"/>
                <a:cs typeface="Arial"/>
                <a:sym typeface="Arial"/>
              </a:rPr>
              <a:t>Voici les points clés à retenir :</a:t>
            </a:r>
          </a:p>
          <a:p>
            <a:pPr rtl="0"/>
            <a:r>
              <a:rPr lang="fr-FR" sz="1200" b="1" i="0" u="none" strike="noStrike" cap="none" dirty="0">
                <a:solidFill>
                  <a:schemeClr val="dk1"/>
                </a:solidFill>
                <a:effectLst/>
                <a:latin typeface="Arial"/>
                <a:ea typeface="Arial"/>
                <a:cs typeface="Arial"/>
                <a:sym typeface="Arial"/>
              </a:rPr>
              <a:t>La formule fondamentale du risque</a:t>
            </a:r>
          </a:p>
          <a:p>
            <a:pPr rtl="0"/>
            <a:r>
              <a:rPr lang="fr-FR" sz="1200" b="0" i="0" u="none" strike="noStrike" cap="none" dirty="0">
                <a:solidFill>
                  <a:schemeClr val="dk1"/>
                </a:solidFill>
                <a:effectLst/>
                <a:latin typeface="Arial"/>
                <a:ea typeface="Arial"/>
                <a:cs typeface="Arial"/>
                <a:sym typeface="Arial"/>
              </a:rPr>
              <a:t>Le concept central est que le risque ne dépend pas seulement de l'aléa climatique, mais de l'interaction entre trois facteurs :</a:t>
            </a:r>
          </a:p>
          <a:p>
            <a:pPr rtl="0"/>
            <a:r>
              <a:rPr lang="fr-FR" sz="1200" b="0" i="0" u="none" strike="noStrike" cap="none" dirty="0">
                <a:solidFill>
                  <a:schemeClr val="dk1"/>
                </a:solidFill>
                <a:effectLst/>
                <a:latin typeface="Arial"/>
                <a:ea typeface="Arial"/>
                <a:cs typeface="Arial"/>
                <a:sym typeface="Arial"/>
              </a:rPr>
              <a:t>Ris</a:t>
            </a:r>
            <a:r>
              <a:rPr lang="fr-FR" sz="1200" b="0" i="1" u="none" strike="noStrike" cap="none" dirty="0" err="1">
                <a:solidFill>
                  <a:schemeClr val="dk1"/>
                </a:solidFill>
                <a:effectLst/>
                <a:latin typeface="Arial"/>
                <a:ea typeface="Arial"/>
                <a:cs typeface="Arial"/>
                <a:sym typeface="Arial"/>
              </a:rPr>
              <a:t>que = Danger × Exposition × Vulnérabilité</a:t>
            </a:r>
            <a:endParaRPr lang="fr-FR" sz="1200" b="0" i="0" u="none" strike="noStrike" cap="none" dirty="0">
              <a:solidFill>
                <a:schemeClr val="dk1"/>
              </a:solidFill>
              <a:effectLst/>
              <a:latin typeface="Arial"/>
              <a:ea typeface="Arial"/>
              <a:cs typeface="Arial"/>
              <a:sym typeface="Arial"/>
            </a:endParaRPr>
          </a:p>
          <a:p>
            <a:endParaRPr lang="fr-FR" dirty="0"/>
          </a:p>
          <a:p>
            <a:r>
              <a:rPr lang="fr-FR" dirty="0"/>
              <a:t>Pour déterminer si un risque est </a:t>
            </a:r>
            <a:r>
              <a:rPr lang="fr-FR" b="1" dirty="0"/>
              <a:t>Élevé</a:t>
            </a:r>
            <a:r>
              <a:rPr lang="fr-FR" dirty="0"/>
              <a:t>, </a:t>
            </a:r>
            <a:r>
              <a:rPr lang="fr-FR" b="1" dirty="0"/>
              <a:t>Moyen </a:t>
            </a:r>
            <a:r>
              <a:rPr lang="fr-FR" dirty="0"/>
              <a:t>ou </a:t>
            </a:r>
            <a:r>
              <a:rPr lang="fr-FR" b="1" dirty="0"/>
              <a:t>Faible</a:t>
            </a:r>
            <a:r>
              <a:rPr lang="fr-FR" dirty="0"/>
              <a:t>, on évalue ces trois piliers :</a:t>
            </a:r>
          </a:p>
          <a:p>
            <a:r>
              <a:rPr lang="fr-FR" b="1" dirty="0"/>
              <a:t>Danger (Aléa) : </a:t>
            </a:r>
            <a:r>
              <a:rPr lang="fr-FR" dirty="0"/>
              <a:t>C'est le phénomène physique potentiellement dangereux (ex : inondation, sécheresse, tempête).</a:t>
            </a:r>
          </a:p>
          <a:p>
            <a:r>
              <a:rPr lang="fr-FR" b="1" dirty="0"/>
              <a:t>Exposition : </a:t>
            </a:r>
            <a:r>
              <a:rPr lang="fr-FR" dirty="0"/>
              <a:t>Cela représente la présence de personnes, d'infrastructures ou de ressources dans la zone où l'aléa peut se produire.</a:t>
            </a:r>
          </a:p>
          <a:p>
            <a:r>
              <a:rPr lang="fr-FR" b="1" dirty="0"/>
              <a:t>Vulnérabilité : </a:t>
            </a:r>
            <a:r>
              <a:rPr lang="fr-FR" dirty="0"/>
              <a:t>C'est la fragilité intrinsèque du système ou de la population, ou son manque de capacité à faire face et à s'adapter à l'aléa.</a:t>
            </a:r>
          </a:p>
          <a:p>
            <a:endParaRPr lang="en-NL"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832197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formateur :</a:t>
            </a:r>
            <a:endParaRPr lang="en-US" sz="1200" dirty="0">
              <a:solidFill>
                <a:schemeClr val="dk1"/>
              </a:solidFill>
            </a:endParaRPr>
          </a:p>
          <a:p>
            <a:pPr algn="l"/>
            <a:endParaRPr lang="en-US" sz="1200" b="0" i="0" u="none" strike="noStrike" baseline="0" dirty="0">
              <a:latin typeface="UniversLT-55Rm"/>
            </a:endParaRPr>
          </a:p>
          <a:p>
            <a:pPr algn="l"/>
            <a:r>
              <a:rPr lang="en-US" sz="1200" b="0" i="0" u="none" strike="noStrike" baseline="0" dirty="0">
                <a:latin typeface="UniversLT-55Rm"/>
              </a:rPr>
              <a:t>L'exercice mené pour le secteur WASH s'aligne sur l'évaluation nationale réalisée par le gouvernement et suit la même méthodologie.</a:t>
            </a:r>
          </a:p>
          <a:p>
            <a:pPr algn="l"/>
            <a:endParaRPr lang="en-US" sz="1200" b="0" i="0" u="none" strike="noStrike" baseline="0" dirty="0">
              <a:latin typeface="UniversLT-55Rm"/>
            </a:endParaRPr>
          </a:p>
          <a:p>
            <a:pPr algn="l"/>
            <a:r>
              <a:rPr lang="en-US" sz="1200" b="0" i="0" u="none" strike="noStrike" baseline="0" dirty="0">
                <a:latin typeface="UniversLT-55Rm"/>
              </a:rPr>
              <a:t>Dans cette évaluation, la vulnérabilité est définie comme la sensibilité ou la susceptibilité à subir un préjudice, ainsi que l'incapacité à faire face et à s'adapter. Elle est influencée par diverses conditions dont la sensibilité varie, telles que les caractéristiques démographiques, socio-économiques, écologiques, physiques et géologiques, ainsi que l'état et la condition des ressources et des infrastructures. En outre, elle dépend de la capacité d'adaptation, qui est influencée par les atouts socio-économiques, l'existence de politiques et de réglementations, l'accès au pouvoir, l'accès, le contrôle et la propriété des ressources.</a:t>
            </a:r>
          </a:p>
          <a:p>
            <a:pPr algn="l"/>
            <a:endParaRPr lang="en-US" sz="1200" b="0" i="0" u="none" strike="noStrike" baseline="0" dirty="0">
              <a:latin typeface="UniversLT-55Rm"/>
            </a:endParaRPr>
          </a:p>
          <a:p>
            <a:pPr algn="l"/>
            <a:r>
              <a:rPr lang="en-US" sz="1200" b="0" i="0" u="none" strike="noStrike" baseline="0" dirty="0">
                <a:latin typeface="UniversLT-55Rm"/>
              </a:rPr>
              <a:t>La capacité d'adaptation est la capacité des systèmes, des institutions, des êtres humains et d'autres organismes tels que les espèces végétales et animales à s'adapter aux dommages potentiels, à tirer parti des opportunités ou à réagir aux conséquences du changement climatique. Dans cette évaluation, la capacité d'adaptation a été évaluée en termes de capacité socio-économique, telle que l'indice de développement humain (IDH), l'indice d'inégalité entre les sexes (GII), le produit intérieur brut (PIB) et l'épargne ;                                                                                                                                                                                           </a:t>
            </a:r>
          </a:p>
          <a:p>
            <a:pPr algn="l"/>
            <a:endParaRPr lang="en-US" sz="1200" b="0" i="0" u="none" strike="noStrike" baseline="0" dirty="0">
              <a:latin typeface="UniversLT-55Rm"/>
            </a:endParaRPr>
          </a:p>
          <a:p>
            <a:pPr algn="l"/>
            <a:r>
              <a:rPr lang="en-US" sz="1200" b="0" i="0" u="none" strike="noStrike" baseline="0" dirty="0" err="1">
                <a:latin typeface="UniversLT-55Rm"/>
              </a:rPr>
              <a:t>capacité</a:t>
            </a:r>
            <a:r>
              <a:rPr lang="en-US" sz="1200" b="0" i="0" u="none" strike="noStrike" baseline="0" dirty="0">
                <a:latin typeface="UniversLT-55Rm"/>
              </a:rPr>
              <a:t> </a:t>
            </a:r>
            <a:r>
              <a:rPr lang="en-US" sz="1200" b="0" i="0" u="none" strike="noStrike" baseline="0" dirty="0" err="1">
                <a:latin typeface="UniversLT-55Rm"/>
              </a:rPr>
              <a:t>institutionnelle</a:t>
            </a:r>
            <a:r>
              <a:rPr lang="en-US" sz="1200" b="0" i="0" u="none" strike="noStrike" baseline="0" dirty="0">
                <a:latin typeface="UniversLT-55Rm"/>
              </a:rPr>
              <a:t> : </a:t>
            </a:r>
            <a:r>
              <a:rPr lang="en-US" sz="1200" b="0" i="0" u="none" strike="noStrike" baseline="0" dirty="0" err="1">
                <a:latin typeface="UniversLT-55Rm"/>
              </a:rPr>
              <a:t>accès</a:t>
            </a:r>
            <a:r>
              <a:rPr lang="en-US" sz="1200" b="0" i="0" u="none" strike="noStrike" baseline="0" dirty="0">
                <a:latin typeface="UniversLT-55Rm"/>
              </a:rPr>
              <a:t> aux biens et services (hôpitaux), adoption de politiques et de plans, codes et normes, acteurs et agences ; physiques et technologiques : accès à la technologie et aux pratiques, accès à des infrastructures résilientes au climat, systèmes d'alerte précoce (EWS), système fonctionnel ; financières : accès à l'assurance, accès aux institutions financières, flux budgétaire, fonds disponibles ; ressources : accès à l'eau potable et à des installations sanitaires améliorées.</a:t>
            </a:r>
            <a:endParaRPr lang="LID4096" dirty="0"/>
          </a:p>
          <a:p>
            <a:endParaRPr lang="en-SE" dirty="0"/>
          </a:p>
        </p:txBody>
      </p:sp>
      <p:sp>
        <p:nvSpPr>
          <p:cNvPr id="4" name="Slide Number Placeholder 3"/>
          <p:cNvSpPr>
            <a:spLocks noGrp="1"/>
          </p:cNvSpPr>
          <p:nvPr>
            <p:ph type="sldNum" sz="quarter" idx="5"/>
          </p:nvPr>
        </p:nvSpPr>
        <p:spPr/>
        <p:txBody>
          <a:bodyPr/>
          <a:lstStyle/>
          <a:p>
            <a:fld id="{8F26D270-28BC-9741-9790-13B9E6594025}" type="slidenum">
              <a:rPr lang="en-SE" smtClean="0"/>
              <a:t>67</a:t>
            </a:fld>
            <a:endParaRPr lang="en-SE"/>
          </a:p>
        </p:txBody>
      </p:sp>
    </p:spTree>
    <p:extLst>
      <p:ext uri="{BB962C8B-B14F-4D97-AF65-F5344CB8AC3E}">
        <p14:creationId xmlns:p14="http://schemas.microsoft.com/office/powerpoint/2010/main" val="9696302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p:cNvGrpSpPr/>
        <p:nvPr/>
      </p:nvGrpSpPr>
      <p:grpSpPr>
        <a:xfrm>
          <a:off x="0" y="0"/>
          <a:ext cx="0" cy="0"/>
          <a:chOff x="0" y="0"/>
          <a:chExt cx="0" cy="0"/>
        </a:xfrm>
      </p:grpSpPr>
      <p:sp>
        <p:nvSpPr>
          <p:cNvPr id="1083" name="Google Shape;1083;p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Voici un exemple de </a:t>
            </a:r>
            <a:r>
              <a:rPr lang="en-US" sz="1000" b="1">
                <a:solidFill>
                  <a:schemeClr val="dk1"/>
                </a:solidFill>
              </a:rPr>
              <a:t>carte des risques </a:t>
            </a:r>
            <a:r>
              <a:rPr lang="en-US" sz="1000">
                <a:solidFill>
                  <a:schemeClr val="dk1"/>
                </a:solidFill>
              </a:rPr>
              <a:t>établie par GCA dans le cadre de ses travaux à </a:t>
            </a:r>
            <a:r>
              <a:rPr lang="en-US" sz="1000" err="1">
                <a:solidFill>
                  <a:schemeClr val="dk1"/>
                </a:solidFill>
              </a:rPr>
              <a:t>Mukuru</a:t>
            </a:r>
            <a:r>
              <a:rPr lang="en-US" sz="1000">
                <a:solidFill>
                  <a:schemeClr val="dk1"/>
                </a:solidFill>
              </a:rPr>
              <a:t>, à Nairobi, au Kenya. La carte indique les zones actuellement inondables en </a:t>
            </a:r>
            <a:r>
              <a:rPr lang="en-US" sz="1000" err="1">
                <a:solidFill>
                  <a:schemeClr val="dk1"/>
                </a:solidFill>
              </a:rPr>
              <a:t>bleu</a:t>
            </a:r>
            <a:r>
              <a:rPr lang="en-US" sz="1000">
                <a:solidFill>
                  <a:schemeClr val="dk1"/>
                </a:solidFill>
              </a:rPr>
              <a:t>, tant à l'intérieur des terres que le long du fleuve, dans le quartier informel de </a:t>
            </a:r>
            <a:r>
              <a:rPr lang="en-US" sz="1000" err="1">
                <a:solidFill>
                  <a:schemeClr val="dk1"/>
                </a:solidFill>
              </a:rPr>
              <a:t>Mukuru</a:t>
            </a:r>
            <a:r>
              <a:rPr lang="en-US" sz="1000">
                <a:solidFill>
                  <a:schemeClr val="dk1"/>
                </a:solidFill>
              </a:rPr>
              <a:t>. </a:t>
            </a:r>
          </a:p>
          <a:p>
            <a:pPr marL="0" lvl="0" indent="0" algn="l" rtl="0">
              <a:lnSpc>
                <a:spcPct val="100000"/>
              </a:lnSpc>
              <a:spcBef>
                <a:spcPts val="0"/>
              </a:spcBef>
              <a:spcAft>
                <a:spcPts val="0"/>
              </a:spcAft>
              <a:buClr>
                <a:schemeClr val="dk1"/>
              </a:buClr>
              <a:buSzPts val="1100"/>
              <a:buFont typeface="Arial"/>
              <a:buNone/>
            </a:pPr>
            <a:endParaRPr lang="en-US"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000"/>
              <a:t>Les inondations sont la principale cause des risques liés au changement climatique dans le quartier informel </a:t>
            </a:r>
            <a:r>
              <a:rPr lang="en-GB" sz="1000" err="1"/>
              <a:t>de Mukuru</a:t>
            </a:r>
            <a:r>
              <a:rPr lang="en-GB" sz="1000"/>
              <a:t>. Ces risques comprennent : </a:t>
            </a:r>
          </a:p>
          <a:p>
            <a:pPr marL="0" lvl="0" indent="0" algn="l" rtl="0">
              <a:lnSpc>
                <a:spcPct val="100000"/>
              </a:lnSpc>
              <a:spcBef>
                <a:spcPts val="0"/>
              </a:spcBef>
              <a:spcAft>
                <a:spcPts val="0"/>
              </a:spcAft>
              <a:buClr>
                <a:schemeClr val="dk1"/>
              </a:buClr>
              <a:buSzPts val="1100"/>
              <a:buFont typeface="Arial"/>
              <a:buNone/>
            </a:pPr>
            <a:r>
              <a:rPr lang="en-GB" sz="1000"/>
              <a:t>• La perte de vies humaines et de moyens de subsistance </a:t>
            </a:r>
          </a:p>
          <a:p>
            <a:pPr marL="0" lvl="0" indent="0" algn="l" rtl="0">
              <a:lnSpc>
                <a:spcPct val="100000"/>
              </a:lnSpc>
              <a:spcBef>
                <a:spcPts val="0"/>
              </a:spcBef>
              <a:spcAft>
                <a:spcPts val="0"/>
              </a:spcAft>
              <a:buClr>
                <a:schemeClr val="dk1"/>
              </a:buClr>
              <a:buSzPts val="1100"/>
              <a:buFont typeface="Arial"/>
              <a:buNone/>
            </a:pPr>
            <a:r>
              <a:rPr lang="en-GB" sz="1000"/>
              <a:t>• Le déplacement de familles </a:t>
            </a:r>
          </a:p>
          <a:p>
            <a:pPr marL="0" lvl="0" indent="0" algn="l" rtl="0">
              <a:lnSpc>
                <a:spcPct val="100000"/>
              </a:lnSpc>
              <a:spcBef>
                <a:spcPts val="0"/>
              </a:spcBef>
              <a:spcAft>
                <a:spcPts val="0"/>
              </a:spcAft>
              <a:buClr>
                <a:schemeClr val="dk1"/>
              </a:buClr>
              <a:buSzPts val="1100"/>
              <a:buFont typeface="Arial"/>
              <a:buNone/>
            </a:pPr>
            <a:r>
              <a:rPr lang="en-GB" sz="1000"/>
              <a:t>• Le fardeau des maladies d'origine hydrique et vectorielles, ainsi que les complications liées au stress thermique </a:t>
            </a:r>
          </a:p>
          <a:p>
            <a:pPr marL="0" lvl="0" indent="0" algn="l" rtl="0">
              <a:lnSpc>
                <a:spcPct val="100000"/>
              </a:lnSpc>
              <a:spcBef>
                <a:spcPts val="0"/>
              </a:spcBef>
              <a:spcAft>
                <a:spcPts val="0"/>
              </a:spcAft>
              <a:buClr>
                <a:schemeClr val="dk1"/>
              </a:buClr>
              <a:buSzPts val="1100"/>
              <a:buFont typeface="Arial"/>
              <a:buNone/>
            </a:pPr>
            <a:r>
              <a:rPr lang="en-GB" sz="1000"/>
              <a:t>• La destruction des infrastructures </a:t>
            </a:r>
          </a:p>
          <a:p>
            <a:pPr marL="0" lvl="0" indent="0" algn="l" rtl="0">
              <a:lnSpc>
                <a:spcPct val="100000"/>
              </a:lnSpc>
              <a:spcBef>
                <a:spcPts val="0"/>
              </a:spcBef>
              <a:spcAft>
                <a:spcPts val="0"/>
              </a:spcAft>
              <a:buClr>
                <a:schemeClr val="dk1"/>
              </a:buClr>
              <a:buSzPts val="1100"/>
              <a:buFont typeface="Arial"/>
              <a:buNone/>
            </a:pPr>
            <a:r>
              <a:rPr lang="en-GB" sz="1000"/>
              <a:t>• La pénurie de nourriture et d'eau</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Source : GCA (2023). Résumé. </a:t>
            </a:r>
            <a:r>
              <a:rPr lang="en-US" sz="1000">
                <a:solidFill>
                  <a:srgbClr val="052D38"/>
                </a:solidFill>
              </a:rPr>
              <a:t>Évaluation rapide des risques climatiques pour l'adaptation et la résilience urbaines : </a:t>
            </a:r>
            <a:r>
              <a:rPr lang="en-US" sz="1000" err="1">
                <a:solidFill>
                  <a:srgbClr val="052D38"/>
                </a:solidFill>
              </a:rPr>
              <a:t>Mukuru</a:t>
            </a:r>
            <a:r>
              <a:rPr lang="en-US" sz="1000">
                <a:solidFill>
                  <a:srgbClr val="052D38"/>
                </a:solidFill>
              </a:rPr>
              <a:t>, Nairobi</a:t>
            </a:r>
            <a:r>
              <a:rPr lang="en-US" sz="1000" u="sng">
                <a:solidFill>
                  <a:schemeClr val="hlink"/>
                </a:solidFill>
                <a:hlinkClick r:id="rId3"/>
              </a:rPr>
              <a:t> https://gca.org/reports/rapid-climate-risk-assessment-for-urban-adaptation-and-resilience-mukuru-nairobi-kenya/</a:t>
            </a:r>
            <a:endParaRPr sz="1000"/>
          </a:p>
        </p:txBody>
      </p:sp>
      <p:sp>
        <p:nvSpPr>
          <p:cNvPr id="1084" name="Google Shape;1084;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p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Ce diagramme présente une </a:t>
            </a:r>
            <a:r>
              <a:rPr lang="en-US" sz="1000" b="1">
                <a:solidFill>
                  <a:schemeClr val="dk1"/>
                </a:solidFill>
              </a:rPr>
              <a:t>carte des zones vulnérables </a:t>
            </a:r>
            <a:r>
              <a:rPr lang="en-US" sz="1000">
                <a:solidFill>
                  <a:schemeClr val="dk1"/>
                </a:solidFill>
              </a:rPr>
              <a:t>dans la ville indienne de Nagpur. Il montre les impacts des risques climatiques tels que la hausse des températures et les précipitations de forte intensité et de courte durée, analysés en conjonction avec les infrastructures et la fourniture de services urbains, notamment l'approvisionnement en eau, la gestion des déchets solides, le drainage des eaux pluviales, la collecte et le traitement des eaux usées, la santé et la biodiversité.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u="sng">
                <a:solidFill>
                  <a:schemeClr val="dk1"/>
                </a:solidFill>
              </a:rPr>
              <a:t>Informations complémentaires sur l'étude de cas de Nagpur :</a:t>
            </a:r>
            <a:endParaRPr sz="1000" b="1" u="sng">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Les contributions des parties prenantes ont été renforcées par une analyse documentaire et la compilation de données provenant de divers départements sur les zones d'engorgement, les zones de congestion routière et les populations vulnérables (telles que les bidonvilles). </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Les vulnérabilités ont été cartographiées à l'aide d'images satellites disponibles pour la couverture végétale de Nagpur, le modèle global d'utilisation des sols et le profil de température à la surface du sol. </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Des cartes superposées ont ensuite été préparées afin d'identifier les quartiers administratifs (zones) spécifiques vulnérables aux risques climatiques. </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Les capacités d'adaptation des services urbains en termes de technologie, de financement et de gouvernance ont été examinées en lien avec les risques climatiques, afin d'éclairer l'identification de stratégies et d'interventions politiques appropriées.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Source : </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a:solidFill>
                  <a:schemeClr val="hlink"/>
                </a:solidFill>
                <a:hlinkClick r:id="rId3"/>
              </a:rPr>
              <a:t>https://urban-leds.org/thane-and-nagpur-advance-on-climate-resilience-planning-with-completion-of-climate-risk-and-vulnerability-assessments/</a:t>
            </a:r>
            <a:r>
              <a:rPr lang="en-US" sz="1000">
                <a:solidFill>
                  <a:schemeClr val="dk1"/>
                </a:solidFill>
              </a:rPr>
              <a:t> </a:t>
            </a:r>
            <a:endParaRPr sz="1000">
              <a:solidFill>
                <a:schemeClr val="dk1"/>
              </a:solidFill>
            </a:endParaRPr>
          </a:p>
        </p:txBody>
      </p:sp>
      <p:sp>
        <p:nvSpPr>
          <p:cNvPr id="1093" name="Google Shape;1093;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a:extLst>
            <a:ext uri="{FF2B5EF4-FFF2-40B4-BE49-F238E27FC236}">
              <a16:creationId xmlns:a16="http://schemas.microsoft.com/office/drawing/2014/main" id="{022DFCF5-6205-311D-3075-6AA6DA602287}"/>
            </a:ext>
          </a:extLst>
        </p:cNvPr>
        <p:cNvGrpSpPr/>
        <p:nvPr/>
      </p:nvGrpSpPr>
      <p:grpSpPr>
        <a:xfrm>
          <a:off x="0" y="0"/>
          <a:ext cx="0" cy="0"/>
          <a:chOff x="0" y="0"/>
          <a:chExt cx="0" cy="0"/>
        </a:xfrm>
      </p:grpSpPr>
      <p:sp>
        <p:nvSpPr>
          <p:cNvPr id="165" name="Google Shape;165;p6:notes">
            <a:extLst>
              <a:ext uri="{FF2B5EF4-FFF2-40B4-BE49-F238E27FC236}">
                <a16:creationId xmlns:a16="http://schemas.microsoft.com/office/drawing/2014/main" id="{7D46924D-38E8-A9B6-C1FB-25326F866A4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b="0" i="0" u="none" strike="noStrike" cap="none">
                <a:solidFill>
                  <a:schemeClr val="dk1"/>
                </a:solidFill>
                <a:effectLst/>
                <a:latin typeface="Arial"/>
                <a:ea typeface="Arial"/>
                <a:cs typeface="Arial"/>
                <a:sym typeface="Arial"/>
              </a:rPr>
              <a:t>Dans ce module, les participants exploreront les principes fondamentaux et les étapes pratiques nécessaires à la réalisation, à la commande ou à la gestion d'évaluations des risques climatiques adaptées aux contextes locaux et à des projets spécifiques. Ils s'appuieront sur les grandes catégories de risques présentées dans le module 1.</a:t>
            </a:r>
            <a:endParaRPr sz="1000">
              <a:solidFill>
                <a:schemeClr val="dk1"/>
              </a:solidFill>
              <a:latin typeface="Roboto"/>
              <a:ea typeface="Roboto"/>
              <a:cs typeface="Roboto"/>
              <a:sym typeface="Roboto"/>
            </a:endParaRPr>
          </a:p>
        </p:txBody>
      </p:sp>
      <p:sp>
        <p:nvSpPr>
          <p:cNvPr id="166" name="Google Shape;166;p6:notes">
            <a:extLst>
              <a:ext uri="{FF2B5EF4-FFF2-40B4-BE49-F238E27FC236}">
                <a16:creationId xmlns:a16="http://schemas.microsoft.com/office/drawing/2014/main" id="{93E47EB6-9B5F-4E9B-9484-43D7B5697C9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56063078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a:extLst>
            <a:ext uri="{FF2B5EF4-FFF2-40B4-BE49-F238E27FC236}">
              <a16:creationId xmlns:a16="http://schemas.microsoft.com/office/drawing/2014/main" id="{644AB73A-3A88-DF06-14B5-68E59A37971A}"/>
            </a:ext>
          </a:extLst>
        </p:cNvPr>
        <p:cNvGrpSpPr/>
        <p:nvPr/>
      </p:nvGrpSpPr>
      <p:grpSpPr>
        <a:xfrm>
          <a:off x="0" y="0"/>
          <a:ext cx="0" cy="0"/>
          <a:chOff x="0" y="0"/>
          <a:chExt cx="0" cy="0"/>
        </a:xfrm>
      </p:grpSpPr>
      <p:sp>
        <p:nvSpPr>
          <p:cNvPr id="1092" name="Google Shape;1092;p59:notes">
            <a:extLst>
              <a:ext uri="{FF2B5EF4-FFF2-40B4-BE49-F238E27FC236}">
                <a16:creationId xmlns:a16="http://schemas.microsoft.com/office/drawing/2014/main" id="{1F8DF5A2-83BD-E2DF-D8DD-072F9EFDFBB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formateur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r>
              <a:rPr lang="fr-FR" dirty="0"/>
              <a:t>Cette diapositive présente un exemple concret d'application de la méthodologie d'analyse des risques (ERC - </a:t>
            </a:r>
            <a:r>
              <a:rPr lang="fr-FR" dirty="0" err="1"/>
              <a:t>Climate</a:t>
            </a:r>
            <a:r>
              <a:rPr lang="fr-FR" dirty="0"/>
              <a:t> Risk </a:t>
            </a:r>
            <a:r>
              <a:rPr lang="fr-FR" dirty="0" err="1"/>
              <a:t>Analysis</a:t>
            </a:r>
            <a:r>
              <a:rPr lang="fr-FR" dirty="0"/>
              <a:t>) à travers une </a:t>
            </a:r>
            <a:r>
              <a:rPr lang="fr-FR" b="1" dirty="0"/>
              <a:t>matrice de risques classés </a:t>
            </a:r>
            <a:r>
              <a:rPr lang="fr-FR" dirty="0"/>
              <a:t>pour la stratégie nationale WASH du Malawi.</a:t>
            </a:r>
          </a:p>
          <a:p>
            <a:r>
              <a:rPr lang="fr-FR" dirty="0"/>
              <a:t>Elle illustre comment transformer la formule théorique du risque en un outil de décision priorisé :</a:t>
            </a:r>
          </a:p>
          <a:p>
            <a:r>
              <a:rPr lang="fr-FR" b="1" dirty="0"/>
              <a:t>Structure de la matrice</a:t>
            </a:r>
          </a:p>
          <a:p>
            <a:r>
              <a:rPr lang="fr-FR" dirty="0"/>
              <a:t>Le tableau décompose le calcul du risque en attribuant des scores (de 1 à 3) à chaque composante :</a:t>
            </a:r>
          </a:p>
          <a:p>
            <a:r>
              <a:rPr lang="fr-FR" b="1" dirty="0"/>
              <a:t>Danger (Aléa) : </a:t>
            </a:r>
            <a:r>
              <a:rPr lang="fr-FR" dirty="0"/>
              <a:t>Identifie le type de menace climatique (ex : Cyclone tropical, Sécheresse, Inondation).</a:t>
            </a:r>
          </a:p>
          <a:p>
            <a:r>
              <a:rPr lang="fr-FR" b="1" dirty="0"/>
              <a:t>Exposition : </a:t>
            </a:r>
            <a:r>
              <a:rPr lang="fr-FR" dirty="0"/>
              <a:t>cible l'élément affecté, qu'il soit financier ou infrastructurel (ex : point d'eau, latrines, budget).</a:t>
            </a:r>
          </a:p>
          <a:p>
            <a:r>
              <a:rPr lang="fr-FR" b="1" dirty="0"/>
              <a:t>Vulnérabilité : </a:t>
            </a:r>
            <a:r>
              <a:rPr lang="fr-FR" dirty="0"/>
              <a:t>Analyse le facteur de fragilité spécifique (ex : Résilience des infrastructures, dégradation de l'environnement, capacité à mobiliser des fonds d'urgence).</a:t>
            </a:r>
          </a:p>
          <a:p>
            <a:r>
              <a:rPr lang="fr-FR" b="1" dirty="0"/>
              <a:t>Calcul et classement du risque</a:t>
            </a:r>
          </a:p>
          <a:p>
            <a:r>
              <a:rPr lang="fr-FR" b="1" dirty="0"/>
              <a:t>Le Score Final : </a:t>
            </a:r>
            <a:r>
              <a:rPr lang="fr-FR" dirty="0"/>
              <a:t>Il est obtenu en multipliant les scores de l'aléa, de l'exposition et de la vulnérabilité.</a:t>
            </a:r>
          </a:p>
          <a:p>
            <a:r>
              <a:rPr lang="fr-FR" b="1" dirty="0"/>
              <a:t>La hiérarchisation (classement) : </a:t>
            </a:r>
            <a:r>
              <a:rPr lang="fr-FR" dirty="0"/>
              <a:t>les risques sont classés du plus critique au moins prioritaire.</a:t>
            </a:r>
          </a:p>
          <a:p>
            <a:pPr lvl="1"/>
            <a:r>
              <a:rPr lang="fr-FR" i="1" dirty="0"/>
              <a:t>Exemple en haut de liste : </a:t>
            </a:r>
            <a:r>
              <a:rPr lang="fr-FR" dirty="0"/>
              <a:t>Le cyclone tropical ayant un impact sur les finances et une faible capacité de réaction obtient le score maximal de</a:t>
            </a:r>
            <a:r>
              <a:rPr lang="fr-FR" b="1" dirty="0"/>
              <a:t> 27</a:t>
            </a:r>
            <a:r>
              <a:rPr lang="fr-FR" dirty="0"/>
              <a:t>, ce qui le place au </a:t>
            </a:r>
            <a:r>
              <a:rPr lang="fr-FR" b="1" dirty="0"/>
              <a:t>rang 1 </a:t>
            </a:r>
            <a:r>
              <a:rPr lang="fr-FR" dirty="0"/>
              <a:t>des priorités.</a:t>
            </a:r>
          </a:p>
          <a:p>
            <a:pPr lvl="1"/>
            <a:r>
              <a:rPr lang="fr-FR" i="1" dirty="0"/>
              <a:t>Exemple en bas de liste : </a:t>
            </a:r>
            <a:r>
              <a:rPr lang="fr-FR" dirty="0"/>
              <a:t>Les vagues de chaleur ayant un impact sur l'hygiène ont un score plus faible (</a:t>
            </a:r>
            <a:r>
              <a:rPr lang="fr-FR" b="1" dirty="0"/>
              <a:t>8</a:t>
            </a:r>
            <a:r>
              <a:rPr lang="fr-FR" dirty="0"/>
              <a:t>) et sont donc classées au </a:t>
            </a:r>
            <a:r>
              <a:rPr lang="fr-FR" b="1" dirty="0"/>
              <a:t>rang 31</a:t>
            </a:r>
            <a:r>
              <a:rPr lang="fr-FR" dirty="0"/>
              <a:t>.</a:t>
            </a: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p:txBody>
      </p:sp>
      <p:sp>
        <p:nvSpPr>
          <p:cNvPr id="1093" name="Google Shape;1093;p59:notes">
            <a:extLst>
              <a:ext uri="{FF2B5EF4-FFF2-40B4-BE49-F238E27FC236}">
                <a16:creationId xmlns:a16="http://schemas.microsoft.com/office/drawing/2014/main" id="{A0ADACED-4479-EED5-3556-D125D0595D5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08084898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p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Les messages </a:t>
            </a:r>
            <a:r>
              <a:rPr lang="en-US" sz="1000" dirty="0" err="1">
                <a:solidFill>
                  <a:schemeClr val="dk1"/>
                </a:solidFill>
              </a:rPr>
              <a:t>clés</a:t>
            </a:r>
            <a:r>
              <a:rPr lang="en-US" sz="1000" dirty="0">
                <a:solidFill>
                  <a:schemeClr val="dk1"/>
                </a:solidFill>
              </a:rPr>
              <a:t> </a:t>
            </a:r>
            <a:r>
              <a:rPr lang="en-US" sz="1000" dirty="0" err="1">
                <a:solidFill>
                  <a:schemeClr val="dk1"/>
                </a:solidFill>
              </a:rPr>
              <a:t>d'une</a:t>
            </a:r>
            <a:r>
              <a:rPr lang="en-US" sz="1000" dirty="0">
                <a:solidFill>
                  <a:schemeClr val="dk1"/>
                </a:solidFill>
              </a:rPr>
              <a:t> ERC, qui est </a:t>
            </a:r>
            <a:r>
              <a:rPr lang="en-US" sz="1000" dirty="0" err="1">
                <a:solidFill>
                  <a:schemeClr val="dk1"/>
                </a:solidFill>
              </a:rPr>
              <a:t>souvent</a:t>
            </a:r>
            <a:r>
              <a:rPr lang="en-US" sz="1000" dirty="0">
                <a:solidFill>
                  <a:schemeClr val="dk1"/>
                </a:solidFill>
              </a:rPr>
              <a:t> un </a:t>
            </a:r>
            <a:r>
              <a:rPr lang="en-US" sz="1000" dirty="0" err="1">
                <a:solidFill>
                  <a:schemeClr val="dk1"/>
                </a:solidFill>
              </a:rPr>
              <a:t>exercice</a:t>
            </a:r>
            <a:r>
              <a:rPr lang="en-US" sz="1000" dirty="0">
                <a:solidFill>
                  <a:schemeClr val="dk1"/>
                </a:solidFill>
              </a:rPr>
              <a:t> très technique, </a:t>
            </a:r>
            <a:r>
              <a:rPr lang="en-US" sz="1000" dirty="0" err="1">
                <a:solidFill>
                  <a:schemeClr val="dk1"/>
                </a:solidFill>
              </a:rPr>
              <a:t>peuvent</a:t>
            </a:r>
            <a:r>
              <a:rPr lang="en-US" sz="1000" dirty="0">
                <a:solidFill>
                  <a:schemeClr val="dk1"/>
                </a:solidFill>
              </a:rPr>
              <a:t> </a:t>
            </a:r>
            <a:r>
              <a:rPr lang="en-US" sz="1000" dirty="0" err="1">
                <a:solidFill>
                  <a:schemeClr val="dk1"/>
                </a:solidFill>
              </a:rPr>
              <a:t>être</a:t>
            </a:r>
            <a:r>
              <a:rPr lang="en-US" sz="1000" dirty="0">
                <a:solidFill>
                  <a:schemeClr val="dk1"/>
                </a:solidFill>
              </a:rPr>
              <a:t> communiqués de manière simple et concise à </a:t>
            </a:r>
            <a:r>
              <a:rPr lang="en-US" sz="1000" dirty="0" err="1">
                <a:solidFill>
                  <a:schemeClr val="dk1"/>
                </a:solidFill>
              </a:rPr>
              <a:t>l'aide</a:t>
            </a:r>
            <a:r>
              <a:rPr lang="en-US" sz="1000" dirty="0">
                <a:solidFill>
                  <a:schemeClr val="dk1"/>
                </a:solidFill>
              </a:rPr>
              <a:t> </a:t>
            </a:r>
            <a:r>
              <a:rPr lang="en-US" sz="1000" b="1" dirty="0" err="1">
                <a:solidFill>
                  <a:schemeClr val="dk1"/>
                </a:solidFill>
              </a:rPr>
              <a:t>d'infographies</a:t>
            </a:r>
            <a:r>
              <a:rPr lang="en-US" sz="1000" dirty="0">
                <a:solidFill>
                  <a:schemeClr val="dk1"/>
                </a:solidFill>
              </a:rPr>
              <a:t>. Cet </a:t>
            </a:r>
            <a:r>
              <a:rPr lang="en-US" sz="1000" dirty="0" err="1">
                <a:solidFill>
                  <a:schemeClr val="dk1"/>
                </a:solidFill>
              </a:rPr>
              <a:t>exemple</a:t>
            </a:r>
            <a:r>
              <a:rPr lang="en-US" sz="1000" dirty="0">
                <a:solidFill>
                  <a:schemeClr val="dk1"/>
                </a:solidFill>
              </a:rPr>
              <a:t> est </a:t>
            </a:r>
            <a:r>
              <a:rPr lang="en-US" sz="1000" dirty="0" err="1">
                <a:solidFill>
                  <a:schemeClr val="dk1"/>
                </a:solidFill>
              </a:rPr>
              <a:t>tiré</a:t>
            </a:r>
            <a:r>
              <a:rPr lang="en-US" sz="1000" dirty="0">
                <a:solidFill>
                  <a:schemeClr val="dk1"/>
                </a:solidFill>
              </a:rPr>
              <a:t> de la </a:t>
            </a:r>
            <a:r>
              <a:rPr lang="en-US" sz="1000" dirty="0" err="1">
                <a:solidFill>
                  <a:schemeClr val="dk1"/>
                </a:solidFill>
              </a:rPr>
              <a:t>stratégie</a:t>
            </a:r>
            <a:r>
              <a:rPr lang="en-US" sz="1000" dirty="0">
                <a:solidFill>
                  <a:schemeClr val="dk1"/>
                </a:solidFill>
              </a:rPr>
              <a:t> de </a:t>
            </a:r>
            <a:r>
              <a:rPr lang="en-US" sz="1000" dirty="0" err="1">
                <a:solidFill>
                  <a:schemeClr val="dk1"/>
                </a:solidFill>
              </a:rPr>
              <a:t>résilience</a:t>
            </a:r>
            <a:r>
              <a:rPr lang="en-US" sz="1000" dirty="0">
                <a:solidFill>
                  <a:schemeClr val="dk1"/>
                </a:solidFill>
              </a:rPr>
              <a:t> </a:t>
            </a:r>
            <a:r>
              <a:rPr lang="en-US" sz="1000" dirty="0" err="1">
                <a:solidFill>
                  <a:schemeClr val="dk1"/>
                </a:solidFill>
              </a:rPr>
              <a:t>climatique</a:t>
            </a:r>
            <a:r>
              <a:rPr lang="en-US" sz="1000" dirty="0">
                <a:solidFill>
                  <a:schemeClr val="dk1"/>
                </a:solidFill>
              </a:rPr>
              <a:t> de Semarang (</a:t>
            </a:r>
            <a:r>
              <a:rPr lang="en-US" sz="1000" dirty="0" err="1">
                <a:solidFill>
                  <a:schemeClr val="dk1"/>
                </a:solidFill>
              </a:rPr>
              <a:t>Indonésie</a:t>
            </a:r>
            <a:r>
              <a:rPr lang="en-US" sz="1000" dirty="0">
                <a:solidFill>
                  <a:schemeClr val="dk1"/>
                </a:solidFill>
              </a:rPr>
              <a:t>), qui </a:t>
            </a:r>
            <a:r>
              <a:rPr lang="en-US" sz="1000" dirty="0" err="1">
                <a:solidFill>
                  <a:schemeClr val="dk1"/>
                </a:solidFill>
              </a:rPr>
              <a:t>s'appuie</a:t>
            </a:r>
            <a:r>
              <a:rPr lang="en-US" sz="1000" dirty="0">
                <a:solidFill>
                  <a:schemeClr val="dk1"/>
                </a:solidFill>
              </a:rPr>
              <a:t> sur </a:t>
            </a:r>
            <a:r>
              <a:rPr lang="en-US" sz="1000" dirty="0" err="1">
                <a:solidFill>
                  <a:schemeClr val="dk1"/>
                </a:solidFill>
              </a:rPr>
              <a:t>une</a:t>
            </a:r>
            <a:r>
              <a:rPr lang="en-US" sz="1000" dirty="0">
                <a:solidFill>
                  <a:schemeClr val="dk1"/>
                </a:solidFill>
              </a:rPr>
              <a:t> </a:t>
            </a:r>
            <a:r>
              <a:rPr lang="en-US" sz="1000" dirty="0" err="1">
                <a:solidFill>
                  <a:schemeClr val="dk1"/>
                </a:solidFill>
              </a:rPr>
              <a:t>évaluation</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Source : Semarang </a:t>
            </a:r>
            <a:r>
              <a:rPr lang="en-US" sz="1000" dirty="0" err="1">
                <a:solidFill>
                  <a:schemeClr val="dk1"/>
                </a:solidFill>
              </a:rPr>
              <a:t>résiliente</a:t>
            </a:r>
            <a:r>
              <a:rPr lang="en-US" sz="1000" dirty="0">
                <a:solidFill>
                  <a:schemeClr val="dk1"/>
                </a:solidFill>
              </a:rPr>
              <a:t> : </a:t>
            </a:r>
            <a:r>
              <a:rPr lang="en-US" sz="1000" dirty="0" err="1">
                <a:solidFill>
                  <a:schemeClr val="dk1"/>
                </a:solidFill>
              </a:rPr>
              <a:t>avancer</a:t>
            </a:r>
            <a:r>
              <a:rPr lang="en-US" sz="1000" dirty="0">
                <a:solidFill>
                  <a:schemeClr val="dk1"/>
                </a:solidFill>
              </a:rPr>
              <a:t> ensemble vers </a:t>
            </a:r>
            <a:r>
              <a:rPr lang="en-US" sz="1000" dirty="0" err="1">
                <a:solidFill>
                  <a:schemeClr val="dk1"/>
                </a:solidFill>
              </a:rPr>
              <a:t>une</a:t>
            </a:r>
            <a:r>
              <a:rPr lang="en-US" sz="1000" dirty="0">
                <a:solidFill>
                  <a:schemeClr val="dk1"/>
                </a:solidFill>
              </a:rPr>
              <a:t> Semarang </a:t>
            </a:r>
            <a:r>
              <a:rPr lang="en-US" sz="1000" dirty="0" err="1">
                <a:solidFill>
                  <a:schemeClr val="dk1"/>
                </a:solidFill>
              </a:rPr>
              <a:t>résiliente</a:t>
            </a:r>
            <a:r>
              <a:rPr lang="en-US" sz="1000" dirty="0">
                <a:solidFill>
                  <a:schemeClr val="dk1"/>
                </a:solidFill>
              </a:rPr>
              <a:t>.</a:t>
            </a:r>
            <a:r>
              <a:rPr lang="en-US" sz="1000" u="sng" dirty="0">
                <a:solidFill>
                  <a:schemeClr val="hlink"/>
                </a:solidFill>
                <a:hlinkClick r:id="rId3"/>
              </a:rPr>
              <a:t> https://drive.google.com/file/d/1IwH7Ai8Zupn1rL6_RcgMlvS-N9LzPASN/view</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103" name="Google Shape;1103;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1"/>
        <p:cNvGrpSpPr/>
        <p:nvPr/>
      </p:nvGrpSpPr>
      <p:grpSpPr>
        <a:xfrm>
          <a:off x="0" y="0"/>
          <a:ext cx="0" cy="0"/>
          <a:chOff x="0" y="0"/>
          <a:chExt cx="0" cy="0"/>
        </a:xfrm>
      </p:grpSpPr>
      <p:sp>
        <p:nvSpPr>
          <p:cNvPr id="1112" name="Google Shape;1112;p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Les résultats de l'évaluation des risques climatiques peuvent également inclure un résumé des </a:t>
            </a:r>
            <a:r>
              <a:rPr lang="en-US" sz="1000" b="1">
                <a:solidFill>
                  <a:schemeClr val="dk1"/>
                </a:solidFill>
              </a:rPr>
              <a:t>solutions d'adaptation prioritaires. </a:t>
            </a:r>
            <a:r>
              <a:rPr lang="en-US" sz="1000">
                <a:solidFill>
                  <a:schemeClr val="dk1"/>
                </a:solidFill>
              </a:rPr>
              <a:t>Celui-ci peut prendre la forme d'une liste ou d'une infographie, comme le montre l'exemple ci-dessus tiré du plan d'action climatique de Mumbai. À Mumbai, six priorités ont été identifiées, accompagnées de mesures d'adaptation correspondantes, afin que la ville devienne résiliente au changement climatique (et neutre en carbone) d'ici 2050. Ces mesures sont décrites plus en détail dans le plan d'action.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Source : Évaluation des risques et de la vulnérabilité liés au climat et à la pollution atmosphérique à Mumbai (2022). </a:t>
            </a:r>
            <a:r>
              <a:rPr lang="en-US" sz="1000" u="sng">
                <a:solidFill>
                  <a:schemeClr val="hlink"/>
                </a:solidFill>
                <a:hlinkClick r:id="rId3"/>
              </a:rPr>
              <a:t>https://data.opencity.in/dataset/f561b852-74bf-4ae7-b4a5-a8bf538ee52b/resource/4e38d17b-bcd1-42de-b671-3705d9ad3afa/download/vulnerability-assessment-report-mcap.pdf</a:t>
            </a:r>
            <a:r>
              <a:rPr lang="en-US" sz="1000">
                <a:solidFill>
                  <a:schemeClr val="dk1"/>
                </a:solidFill>
              </a:rPr>
              <a:t> </a:t>
            </a:r>
            <a:endParaRPr sz="1000">
              <a:solidFill>
                <a:schemeClr val="dk1"/>
              </a:solidFill>
            </a:endParaRPr>
          </a:p>
        </p:txBody>
      </p:sp>
      <p:sp>
        <p:nvSpPr>
          <p:cNvPr id="1113" name="Google Shape;1113;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Les </a:t>
            </a:r>
            <a:r>
              <a:rPr lang="en-US" sz="1000" dirty="0" err="1">
                <a:solidFill>
                  <a:schemeClr val="dk1"/>
                </a:solidFill>
              </a:rPr>
              <a:t>résultats</a:t>
            </a:r>
            <a:r>
              <a:rPr lang="en-US" sz="1000" dirty="0">
                <a:solidFill>
                  <a:schemeClr val="dk1"/>
                </a:solidFill>
              </a:rPr>
              <a:t> de la ERC </a:t>
            </a:r>
            <a:r>
              <a:rPr lang="en-US" sz="1000" dirty="0" err="1">
                <a:solidFill>
                  <a:schemeClr val="dk1"/>
                </a:solidFill>
              </a:rPr>
              <a:t>peuvent</a:t>
            </a:r>
            <a:r>
              <a:rPr lang="en-US" sz="1000" dirty="0">
                <a:solidFill>
                  <a:schemeClr val="dk1"/>
                </a:solidFill>
              </a:rPr>
              <a:t> </a:t>
            </a:r>
            <a:r>
              <a:rPr lang="en-US" sz="1000" dirty="0" err="1">
                <a:solidFill>
                  <a:schemeClr val="dk1"/>
                </a:solidFill>
              </a:rPr>
              <a:t>également</a:t>
            </a:r>
            <a:r>
              <a:rPr lang="en-US" sz="1000" dirty="0">
                <a:solidFill>
                  <a:schemeClr val="dk1"/>
                </a:solidFill>
              </a:rPr>
              <a:t> </a:t>
            </a:r>
            <a:r>
              <a:rPr lang="en-US" sz="1000" dirty="0" err="1">
                <a:solidFill>
                  <a:schemeClr val="dk1"/>
                </a:solidFill>
              </a:rPr>
              <a:t>inclure</a:t>
            </a:r>
            <a:r>
              <a:rPr lang="en-US" sz="1000" dirty="0">
                <a:solidFill>
                  <a:schemeClr val="dk1"/>
                </a:solidFill>
              </a:rPr>
              <a:t> </a:t>
            </a:r>
            <a:r>
              <a:rPr lang="en-US" sz="1000" b="1" dirty="0">
                <a:solidFill>
                  <a:schemeClr val="dk1"/>
                </a:solidFill>
              </a:rPr>
              <a:t>des </a:t>
            </a:r>
            <a:r>
              <a:rPr lang="en-US" sz="1000" b="1" dirty="0" err="1">
                <a:solidFill>
                  <a:schemeClr val="dk1"/>
                </a:solidFill>
              </a:rPr>
              <a:t>plateformes</a:t>
            </a:r>
            <a:r>
              <a:rPr lang="en-US" sz="1000" b="1" dirty="0">
                <a:solidFill>
                  <a:schemeClr val="dk1"/>
                </a:solidFill>
              </a:rPr>
              <a:t> interactives </a:t>
            </a:r>
            <a:r>
              <a:rPr lang="en-US" sz="1000" b="1" dirty="0" err="1">
                <a:solidFill>
                  <a:schemeClr val="dk1"/>
                </a:solidFill>
              </a:rPr>
              <a:t>en</a:t>
            </a:r>
            <a:r>
              <a:rPr lang="en-US" sz="1000" b="1" dirty="0">
                <a:solidFill>
                  <a:schemeClr val="dk1"/>
                </a:solidFill>
              </a:rPr>
              <a:t> </a:t>
            </a:r>
            <a:r>
              <a:rPr lang="en-US" sz="1000" b="1" dirty="0" err="1">
                <a:solidFill>
                  <a:schemeClr val="dk1"/>
                </a:solidFill>
              </a:rPr>
              <a:t>ligne</a:t>
            </a:r>
            <a:r>
              <a:rPr lang="en-US" sz="1000" b="1" dirty="0">
                <a:solidFill>
                  <a:schemeClr val="dk1"/>
                </a:solidFill>
              </a:rPr>
              <a:t> </a:t>
            </a:r>
            <a:r>
              <a:rPr lang="en-US" sz="1000" dirty="0">
                <a:solidFill>
                  <a:schemeClr val="dk1"/>
                </a:solidFill>
              </a:rPr>
              <a:t>qui </a:t>
            </a:r>
            <a:r>
              <a:rPr lang="en-US" sz="1000" dirty="0" err="1">
                <a:solidFill>
                  <a:schemeClr val="dk1"/>
                </a:solidFill>
              </a:rPr>
              <a:t>fournissent</a:t>
            </a:r>
            <a:r>
              <a:rPr lang="en-US" sz="1000" dirty="0">
                <a:solidFill>
                  <a:schemeClr val="dk1"/>
                </a:solidFill>
              </a:rPr>
              <a:t> des données </a:t>
            </a:r>
            <a:r>
              <a:rPr lang="en-US" sz="1000" dirty="0" err="1">
                <a:solidFill>
                  <a:schemeClr val="dk1"/>
                </a:solidFill>
              </a:rPr>
              <a:t>récapitulatives</a:t>
            </a:r>
            <a:r>
              <a:rPr lang="en-US" sz="1000" dirty="0">
                <a:solidFill>
                  <a:schemeClr val="dk1"/>
                </a:solidFill>
              </a:rPr>
              <a:t> à </a:t>
            </a:r>
            <a:r>
              <a:rPr lang="en-US" sz="1000" dirty="0" err="1">
                <a:solidFill>
                  <a:schemeClr val="dk1"/>
                </a:solidFill>
              </a:rPr>
              <a:t>l'aide</a:t>
            </a:r>
            <a:r>
              <a:rPr lang="en-US" sz="1000" dirty="0">
                <a:solidFill>
                  <a:schemeClr val="dk1"/>
                </a:solidFill>
              </a:rPr>
              <a:t> de </a:t>
            </a:r>
            <a:r>
              <a:rPr lang="en-US" sz="1000" dirty="0" err="1">
                <a:solidFill>
                  <a:schemeClr val="dk1"/>
                </a:solidFill>
              </a:rPr>
              <a:t>différentes</a:t>
            </a:r>
            <a:r>
              <a:rPr lang="en-US" sz="1000" dirty="0">
                <a:solidFill>
                  <a:schemeClr val="dk1"/>
                </a:solidFill>
              </a:rPr>
              <a:t> options de </a:t>
            </a:r>
            <a:r>
              <a:rPr lang="en-US" sz="1000" dirty="0" err="1">
                <a:solidFill>
                  <a:schemeClr val="dk1"/>
                </a:solidFill>
              </a:rPr>
              <a:t>visualisation</a:t>
            </a:r>
            <a:r>
              <a:rPr lang="en-US" sz="1000" dirty="0">
                <a:solidFill>
                  <a:schemeClr val="dk1"/>
                </a:solidFill>
              </a:rPr>
              <a:t> (par </a:t>
            </a:r>
            <a:r>
              <a:rPr lang="en-US" sz="1000" dirty="0" err="1">
                <a:solidFill>
                  <a:schemeClr val="dk1"/>
                </a:solidFill>
              </a:rPr>
              <a:t>exemple</a:t>
            </a:r>
            <a:r>
              <a:rPr lang="en-US" sz="1000" dirty="0">
                <a:solidFill>
                  <a:schemeClr val="dk1"/>
                </a:solidFill>
              </a:rPr>
              <a:t>, des </a:t>
            </a:r>
            <a:r>
              <a:rPr lang="en-US" sz="1000" dirty="0" err="1">
                <a:solidFill>
                  <a:schemeClr val="dk1"/>
                </a:solidFill>
              </a:rPr>
              <a:t>cartes</a:t>
            </a:r>
            <a:r>
              <a:rPr lang="en-US" sz="1000" dirty="0">
                <a:solidFill>
                  <a:schemeClr val="dk1"/>
                </a:solidFill>
              </a:rPr>
              <a:t>, des </a:t>
            </a:r>
            <a:r>
              <a:rPr lang="en-US" sz="1000" dirty="0" err="1">
                <a:solidFill>
                  <a:schemeClr val="dk1"/>
                </a:solidFill>
              </a:rPr>
              <a:t>infographies</a:t>
            </a:r>
            <a:r>
              <a:rPr lang="en-US" sz="1000" dirty="0">
                <a:solidFill>
                  <a:schemeClr val="dk1"/>
                </a:solidFill>
              </a:rPr>
              <a:t>, des </a:t>
            </a:r>
            <a:r>
              <a:rPr lang="en-US" sz="1000" dirty="0" err="1">
                <a:solidFill>
                  <a:schemeClr val="dk1"/>
                </a:solidFill>
              </a:rPr>
              <a:t>informations</a:t>
            </a:r>
            <a:r>
              <a:rPr lang="en-US" sz="1000" dirty="0">
                <a:solidFill>
                  <a:schemeClr val="dk1"/>
                </a:solidFill>
              </a:rPr>
              <a:t> narratives).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La </a:t>
            </a:r>
            <a:r>
              <a:rPr lang="en-US" sz="1000" dirty="0" err="1">
                <a:solidFill>
                  <a:schemeClr val="dk1"/>
                </a:solidFill>
              </a:rPr>
              <a:t>municipalité</a:t>
            </a:r>
            <a:r>
              <a:rPr lang="en-US" sz="1000" dirty="0">
                <a:solidFill>
                  <a:schemeClr val="dk1"/>
                </a:solidFill>
              </a:rPr>
              <a:t> </a:t>
            </a:r>
            <a:r>
              <a:rPr lang="en-US" sz="1000" b="1" dirty="0" err="1">
                <a:solidFill>
                  <a:schemeClr val="dk1"/>
                </a:solidFill>
              </a:rPr>
              <a:t>d'eThekwini</a:t>
            </a:r>
            <a:r>
              <a:rPr lang="en-US" sz="1000" b="1" dirty="0">
                <a:solidFill>
                  <a:schemeClr val="dk1"/>
                </a:solidFill>
              </a:rPr>
              <a:t>, </a:t>
            </a:r>
            <a:r>
              <a:rPr lang="en-US" sz="1000" b="1" dirty="0" err="1">
                <a:solidFill>
                  <a:schemeClr val="dk1"/>
                </a:solidFill>
              </a:rPr>
              <a:t>en</a:t>
            </a:r>
            <a:r>
              <a:rPr lang="en-US" sz="1000" b="1" dirty="0">
                <a:solidFill>
                  <a:schemeClr val="dk1"/>
                </a:solidFill>
              </a:rPr>
              <a:t> Afrique du Sud </a:t>
            </a:r>
            <a:r>
              <a:rPr lang="en-US" sz="1000" dirty="0">
                <a:solidFill>
                  <a:schemeClr val="dk1"/>
                </a:solidFill>
              </a:rPr>
              <a:t>(qui </a:t>
            </a:r>
            <a:r>
              <a:rPr lang="en-US" sz="1000" dirty="0" err="1">
                <a:solidFill>
                  <a:schemeClr val="dk1"/>
                </a:solidFill>
              </a:rPr>
              <a:t>comprend</a:t>
            </a:r>
            <a:r>
              <a:rPr lang="en-US" sz="1000" dirty="0">
                <a:solidFill>
                  <a:schemeClr val="dk1"/>
                </a:solidFill>
              </a:rPr>
              <a:t> la </a:t>
            </a:r>
            <a:r>
              <a:rPr lang="en-US" sz="1000" dirty="0" err="1">
                <a:solidFill>
                  <a:schemeClr val="dk1"/>
                </a:solidFill>
              </a:rPr>
              <a:t>ville</a:t>
            </a:r>
            <a:r>
              <a:rPr lang="en-US" sz="1000" dirty="0">
                <a:solidFill>
                  <a:schemeClr val="dk1"/>
                </a:solidFill>
              </a:rPr>
              <a:t> de Durban), </a:t>
            </a:r>
            <a:r>
              <a:rPr lang="en-US" sz="1000" dirty="0" err="1">
                <a:solidFill>
                  <a:schemeClr val="dk1"/>
                </a:solidFill>
              </a:rPr>
              <a:t>en</a:t>
            </a:r>
            <a:r>
              <a:rPr lang="en-US" sz="1000" dirty="0">
                <a:solidFill>
                  <a:schemeClr val="dk1"/>
                </a:solidFill>
              </a:rPr>
              <a:t> collaboration avec C40 Cities, a </a:t>
            </a:r>
            <a:r>
              <a:rPr lang="en-US" sz="1000" dirty="0" err="1">
                <a:solidFill>
                  <a:schemeClr val="dk1"/>
                </a:solidFill>
              </a:rPr>
              <a:t>développé</a:t>
            </a:r>
            <a:r>
              <a:rPr lang="en-US" sz="1000" dirty="0">
                <a:solidFill>
                  <a:schemeClr val="dk1"/>
                </a:solidFill>
              </a:rPr>
              <a:t> </a:t>
            </a:r>
            <a:r>
              <a:rPr lang="en-US" sz="1000" dirty="0" err="1">
                <a:solidFill>
                  <a:schemeClr val="dk1"/>
                </a:solidFill>
              </a:rPr>
              <a:t>une</a:t>
            </a:r>
            <a:r>
              <a:rPr lang="en-US" sz="1000" dirty="0">
                <a:solidFill>
                  <a:schemeClr val="dk1"/>
                </a:solidFill>
              </a:rPr>
              <a:t> carte interactive </a:t>
            </a:r>
            <a:r>
              <a:rPr lang="en-US" sz="1000" dirty="0" err="1">
                <a:solidFill>
                  <a:schemeClr val="dk1"/>
                </a:solidFill>
              </a:rPr>
              <a:t>en</a:t>
            </a:r>
            <a:r>
              <a:rPr lang="en-US" sz="1000" dirty="0">
                <a:solidFill>
                  <a:schemeClr val="dk1"/>
                </a:solidFill>
              </a:rPr>
              <a:t> </a:t>
            </a:r>
            <a:r>
              <a:rPr lang="en-US" sz="1000" dirty="0" err="1">
                <a:solidFill>
                  <a:schemeClr val="dk1"/>
                </a:solidFill>
              </a:rPr>
              <a:t>ligne</a:t>
            </a:r>
            <a:r>
              <a:rPr lang="en-US" sz="1000" dirty="0">
                <a:solidFill>
                  <a:schemeClr val="dk1"/>
                </a:solidFill>
              </a:rPr>
              <a:t> </a:t>
            </a:r>
            <a:r>
              <a:rPr lang="en-US" sz="1000" dirty="0" err="1">
                <a:solidFill>
                  <a:schemeClr val="dk1"/>
                </a:solidFill>
              </a:rPr>
              <a:t>afin</a:t>
            </a:r>
            <a:r>
              <a:rPr lang="en-US" sz="1000" dirty="0">
                <a:solidFill>
                  <a:schemeClr val="dk1"/>
                </a:solidFill>
              </a:rPr>
              <a:t> </a:t>
            </a:r>
            <a:r>
              <a:rPr lang="en-US" sz="1000" dirty="0" err="1">
                <a:solidFill>
                  <a:schemeClr val="dk1"/>
                </a:solidFill>
              </a:rPr>
              <a:t>d'identifier</a:t>
            </a:r>
            <a:r>
              <a:rPr lang="en-US" sz="1000" dirty="0">
                <a:solidFill>
                  <a:schemeClr val="dk1"/>
                </a:solidFill>
              </a:rPr>
              <a:t> et de </a:t>
            </a:r>
            <a:r>
              <a:rPr lang="en-US" sz="1000" dirty="0" err="1">
                <a:solidFill>
                  <a:schemeClr val="dk1"/>
                </a:solidFill>
              </a:rPr>
              <a:t>partager</a:t>
            </a:r>
            <a:r>
              <a:rPr lang="en-US" sz="1000" dirty="0">
                <a:solidFill>
                  <a:schemeClr val="dk1"/>
                </a:solidFill>
              </a:rPr>
              <a:t> avec </a:t>
            </a:r>
            <a:r>
              <a:rPr lang="en-US" sz="1000" dirty="0" err="1">
                <a:solidFill>
                  <a:schemeClr val="dk1"/>
                </a:solidFill>
              </a:rPr>
              <a:t>ses</a:t>
            </a:r>
            <a:r>
              <a:rPr lang="en-US" sz="1000" dirty="0">
                <a:solidFill>
                  <a:schemeClr val="dk1"/>
                </a:solidFill>
              </a:rPr>
              <a:t> </a:t>
            </a:r>
            <a:r>
              <a:rPr lang="en-US" sz="1000" dirty="0" err="1">
                <a:solidFill>
                  <a:schemeClr val="dk1"/>
                </a:solidFill>
              </a:rPr>
              <a:t>citoyens</a:t>
            </a:r>
            <a:r>
              <a:rPr lang="en-US" sz="1000" dirty="0">
                <a:solidFill>
                  <a:schemeClr val="dk1"/>
                </a:solidFill>
              </a:rPr>
              <a:t> les conditions </a:t>
            </a:r>
            <a:r>
              <a:rPr lang="en-US" sz="1000" dirty="0" err="1">
                <a:solidFill>
                  <a:schemeClr val="dk1"/>
                </a:solidFill>
              </a:rPr>
              <a:t>climatiques</a:t>
            </a:r>
            <a:r>
              <a:rPr lang="en-US" sz="1000" dirty="0">
                <a:solidFill>
                  <a:schemeClr val="dk1"/>
                </a:solidFill>
              </a:rPr>
              <a:t> </a:t>
            </a:r>
            <a:r>
              <a:rPr lang="en-US" sz="1000" dirty="0" err="1">
                <a:solidFill>
                  <a:schemeClr val="dk1"/>
                </a:solidFill>
              </a:rPr>
              <a:t>actuelles</a:t>
            </a:r>
            <a:r>
              <a:rPr lang="en-US" sz="1000" dirty="0">
                <a:solidFill>
                  <a:schemeClr val="dk1"/>
                </a:solidFill>
              </a:rPr>
              <a:t> et </a:t>
            </a:r>
            <a:r>
              <a:rPr lang="en-US" sz="1000" dirty="0" err="1">
                <a:solidFill>
                  <a:schemeClr val="dk1"/>
                </a:solidFill>
              </a:rPr>
              <a:t>prévues</a:t>
            </a:r>
            <a:r>
              <a:rPr lang="en-US" sz="1000" dirty="0">
                <a:solidFill>
                  <a:schemeClr val="dk1"/>
                </a:solidFill>
              </a:rPr>
              <a:t> </a:t>
            </a:r>
            <a:r>
              <a:rPr lang="en-US" sz="1000" dirty="0" err="1">
                <a:solidFill>
                  <a:schemeClr val="dk1"/>
                </a:solidFill>
              </a:rPr>
              <a:t>ainsi</a:t>
            </a:r>
            <a:r>
              <a:rPr lang="en-US" sz="1000" dirty="0">
                <a:solidFill>
                  <a:schemeClr val="dk1"/>
                </a:solidFill>
              </a:rPr>
              <a:t> que </a:t>
            </a:r>
            <a:r>
              <a:rPr lang="en-US" sz="1000" dirty="0" err="1">
                <a:solidFill>
                  <a:schemeClr val="dk1"/>
                </a:solidFill>
              </a:rPr>
              <a:t>leurs</a:t>
            </a:r>
            <a:r>
              <a:rPr lang="en-US" sz="1000" dirty="0">
                <a:solidFill>
                  <a:schemeClr val="dk1"/>
                </a:solidFill>
              </a:rPr>
              <a:t> impacts. Le </a:t>
            </a:r>
            <a:r>
              <a:rPr lang="en-US" sz="1000" dirty="0" err="1">
                <a:solidFill>
                  <a:schemeClr val="dk1"/>
                </a:solidFill>
              </a:rPr>
              <a:t>résultat</a:t>
            </a:r>
            <a:r>
              <a:rPr lang="en-US" sz="1000" dirty="0">
                <a:solidFill>
                  <a:schemeClr val="dk1"/>
                </a:solidFill>
              </a:rPr>
              <a:t> </a:t>
            </a:r>
            <a:r>
              <a:rPr lang="en-US" sz="1000" dirty="0" err="1">
                <a:solidFill>
                  <a:schemeClr val="dk1"/>
                </a:solidFill>
              </a:rPr>
              <a:t>est</a:t>
            </a:r>
            <a:r>
              <a:rPr lang="en-US" sz="1000" dirty="0">
                <a:solidFill>
                  <a:schemeClr val="dk1"/>
                </a:solidFill>
              </a:rPr>
              <a:t> le Climate Impact Atlas, un site web </a:t>
            </a:r>
            <a:r>
              <a:rPr lang="en-US" sz="1000" dirty="0" err="1">
                <a:solidFill>
                  <a:schemeClr val="dk1"/>
                </a:solidFill>
              </a:rPr>
              <a:t>interactif</a:t>
            </a:r>
            <a:r>
              <a:rPr lang="en-US" sz="1000" dirty="0">
                <a:solidFill>
                  <a:schemeClr val="dk1"/>
                </a:solidFill>
              </a:rPr>
              <a:t> qui </a:t>
            </a:r>
            <a:r>
              <a:rPr lang="en-US" sz="1000" dirty="0" err="1">
                <a:solidFill>
                  <a:schemeClr val="dk1"/>
                </a:solidFill>
              </a:rPr>
              <a:t>fournit</a:t>
            </a:r>
            <a:r>
              <a:rPr lang="en-US" sz="1000" dirty="0">
                <a:solidFill>
                  <a:schemeClr val="dk1"/>
                </a:solidFill>
              </a:rPr>
              <a:t> des </a:t>
            </a:r>
            <a:r>
              <a:rPr lang="en-US" sz="1000" dirty="0" err="1">
                <a:solidFill>
                  <a:schemeClr val="dk1"/>
                </a:solidFill>
              </a:rPr>
              <a:t>informations</a:t>
            </a:r>
            <a:r>
              <a:rPr lang="en-US" sz="1000" dirty="0">
                <a:solidFill>
                  <a:schemeClr val="dk1"/>
                </a:solidFill>
              </a:rPr>
              <a:t> </a:t>
            </a:r>
            <a:r>
              <a:rPr lang="en-US" sz="1000" dirty="0" err="1">
                <a:solidFill>
                  <a:schemeClr val="dk1"/>
                </a:solidFill>
              </a:rPr>
              <a:t>facilement</a:t>
            </a:r>
            <a:r>
              <a:rPr lang="en-US" sz="1000" dirty="0">
                <a:solidFill>
                  <a:schemeClr val="dk1"/>
                </a:solidFill>
              </a:rPr>
              <a:t> </a:t>
            </a:r>
            <a:r>
              <a:rPr lang="en-US" sz="1000" dirty="0" err="1">
                <a:solidFill>
                  <a:schemeClr val="dk1"/>
                </a:solidFill>
              </a:rPr>
              <a:t>compréhensibles</a:t>
            </a:r>
            <a:r>
              <a:rPr lang="en-US" sz="1000" dirty="0">
                <a:solidFill>
                  <a:schemeClr val="dk1"/>
                </a:solidFill>
              </a:rPr>
              <a:t> sur </a:t>
            </a:r>
            <a:r>
              <a:rPr lang="en-US" sz="1000" dirty="0" err="1">
                <a:solidFill>
                  <a:schemeClr val="dk1"/>
                </a:solidFill>
              </a:rPr>
              <a:t>l'évolution</a:t>
            </a:r>
            <a:r>
              <a:rPr lang="en-US" sz="1000" dirty="0">
                <a:solidFill>
                  <a:schemeClr val="dk1"/>
                </a:solidFill>
              </a:rPr>
              <a:t> du </a:t>
            </a:r>
            <a:r>
              <a:rPr lang="en-US" sz="1000" dirty="0" err="1">
                <a:solidFill>
                  <a:schemeClr val="dk1"/>
                </a:solidFill>
              </a:rPr>
              <a:t>climat</a:t>
            </a:r>
            <a:r>
              <a:rPr lang="en-US" sz="1000" dirty="0">
                <a:solidFill>
                  <a:schemeClr val="dk1"/>
                </a:solidFill>
              </a:rPr>
              <a:t> à eThekwini. Il vise à </a:t>
            </a:r>
            <a:r>
              <a:rPr lang="en-US" sz="1000" dirty="0" err="1">
                <a:solidFill>
                  <a:schemeClr val="dk1"/>
                </a:solidFill>
              </a:rPr>
              <a:t>combler</a:t>
            </a:r>
            <a:r>
              <a:rPr lang="en-US" sz="1000" dirty="0">
                <a:solidFill>
                  <a:schemeClr val="dk1"/>
                </a:solidFill>
              </a:rPr>
              <a:t> le </a:t>
            </a:r>
            <a:r>
              <a:rPr lang="en-US" sz="1000" dirty="0" err="1">
                <a:solidFill>
                  <a:schemeClr val="dk1"/>
                </a:solidFill>
              </a:rPr>
              <a:t>fossé</a:t>
            </a:r>
            <a:r>
              <a:rPr lang="en-US" sz="1000" dirty="0">
                <a:solidFill>
                  <a:schemeClr val="dk1"/>
                </a:solidFill>
              </a:rPr>
              <a:t> entre la science du </a:t>
            </a:r>
            <a:r>
              <a:rPr lang="en-US" sz="1000" dirty="0" err="1">
                <a:solidFill>
                  <a:schemeClr val="dk1"/>
                </a:solidFill>
              </a:rPr>
              <a:t>climat</a:t>
            </a:r>
            <a:r>
              <a:rPr lang="en-US" sz="1000" dirty="0">
                <a:solidFill>
                  <a:schemeClr val="dk1"/>
                </a:solidFill>
              </a:rPr>
              <a:t> et </a:t>
            </a:r>
            <a:r>
              <a:rPr lang="en-US" sz="1000" dirty="0" err="1">
                <a:solidFill>
                  <a:schemeClr val="dk1"/>
                </a:solidFill>
              </a:rPr>
              <a:t>l'action</a:t>
            </a:r>
            <a:r>
              <a:rPr lang="en-US" sz="1000" dirty="0">
                <a:solidFill>
                  <a:schemeClr val="dk1"/>
                </a:solidFill>
              </a:rPr>
              <a:t> au </a:t>
            </a:r>
            <a:r>
              <a:rPr lang="en-US" sz="1000" dirty="0" err="1">
                <a:solidFill>
                  <a:schemeClr val="dk1"/>
                </a:solidFill>
              </a:rPr>
              <a:t>niveau</a:t>
            </a:r>
            <a:r>
              <a:rPr lang="en-US" sz="1000" dirty="0">
                <a:solidFill>
                  <a:schemeClr val="dk1"/>
                </a:solidFill>
              </a:rPr>
              <a:t> des villes, </a:t>
            </a:r>
            <a:r>
              <a:rPr lang="en-US" sz="1000" dirty="0" err="1">
                <a:solidFill>
                  <a:schemeClr val="dk1"/>
                </a:solidFill>
              </a:rPr>
              <a:t>en</a:t>
            </a:r>
            <a:r>
              <a:rPr lang="en-US" sz="1000" dirty="0">
                <a:solidFill>
                  <a:schemeClr val="dk1"/>
                </a:solidFill>
              </a:rPr>
              <a:t> </a:t>
            </a:r>
            <a:r>
              <a:rPr lang="en-US" sz="1000" dirty="0" err="1">
                <a:solidFill>
                  <a:schemeClr val="dk1"/>
                </a:solidFill>
              </a:rPr>
              <a:t>allant</a:t>
            </a:r>
            <a:r>
              <a:rPr lang="en-US" sz="1000" dirty="0">
                <a:solidFill>
                  <a:schemeClr val="dk1"/>
                </a:solidFill>
              </a:rPr>
              <a:t> </a:t>
            </a:r>
            <a:r>
              <a:rPr lang="en-US" sz="1000" dirty="0" err="1">
                <a:solidFill>
                  <a:schemeClr val="dk1"/>
                </a:solidFill>
              </a:rPr>
              <a:t>jusqu'au</a:t>
            </a:r>
            <a:r>
              <a:rPr lang="en-US" sz="1000" dirty="0">
                <a:solidFill>
                  <a:schemeClr val="dk1"/>
                </a:solidFill>
              </a:rPr>
              <a:t> bout </a:t>
            </a:r>
            <a:r>
              <a:rPr lang="en-US" sz="1000" dirty="0" err="1">
                <a:solidFill>
                  <a:schemeClr val="dk1"/>
                </a:solidFill>
              </a:rPr>
              <a:t>en</a:t>
            </a:r>
            <a:r>
              <a:rPr lang="en-US" sz="1000" dirty="0">
                <a:solidFill>
                  <a:schemeClr val="dk1"/>
                </a:solidFill>
              </a:rPr>
              <a:t> </a:t>
            </a:r>
            <a:r>
              <a:rPr lang="en-US" sz="1000" dirty="0" err="1">
                <a:solidFill>
                  <a:schemeClr val="dk1"/>
                </a:solidFill>
              </a:rPr>
              <a:t>traduisant</a:t>
            </a:r>
            <a:r>
              <a:rPr lang="en-US" sz="1000" dirty="0">
                <a:solidFill>
                  <a:schemeClr val="dk1"/>
                </a:solidFill>
              </a:rPr>
              <a:t> les </a:t>
            </a:r>
            <a:r>
              <a:rPr lang="en-US" sz="1000" dirty="0" err="1">
                <a:solidFill>
                  <a:schemeClr val="dk1"/>
                </a:solidFill>
              </a:rPr>
              <a:t>informations</a:t>
            </a:r>
            <a:r>
              <a:rPr lang="en-US" sz="1000" dirty="0">
                <a:solidFill>
                  <a:schemeClr val="dk1"/>
                </a:solidFill>
              </a:rPr>
              <a:t> sur </a:t>
            </a:r>
            <a:r>
              <a:rPr lang="en-US" sz="1000" dirty="0" err="1">
                <a:solidFill>
                  <a:schemeClr val="dk1"/>
                </a:solidFill>
              </a:rPr>
              <a:t>l'impact</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en</a:t>
            </a:r>
            <a:r>
              <a:rPr lang="en-US" sz="1000" dirty="0">
                <a:solidFill>
                  <a:schemeClr val="dk1"/>
                </a:solidFill>
              </a:rPr>
              <a:t> données </a:t>
            </a:r>
            <a:r>
              <a:rPr lang="en-US" sz="1000" dirty="0" err="1">
                <a:solidFill>
                  <a:schemeClr val="dk1"/>
                </a:solidFill>
              </a:rPr>
              <a:t>scientifiques</a:t>
            </a:r>
            <a:r>
              <a:rPr lang="en-US" sz="1000" dirty="0">
                <a:solidFill>
                  <a:schemeClr val="dk1"/>
                </a:solidFill>
              </a:rPr>
              <a:t> </a:t>
            </a:r>
            <a:r>
              <a:rPr lang="en-US" sz="1000" dirty="0" err="1">
                <a:solidFill>
                  <a:schemeClr val="dk1"/>
                </a:solidFill>
              </a:rPr>
              <a:t>pertinentes</a:t>
            </a:r>
            <a:r>
              <a:rPr lang="en-US" sz="1000" dirty="0">
                <a:solidFill>
                  <a:schemeClr val="dk1"/>
                </a:solidFill>
              </a:rPr>
              <a:t> et </a:t>
            </a:r>
            <a:r>
              <a:rPr lang="en-US" sz="1000" dirty="0" err="1">
                <a:solidFill>
                  <a:schemeClr val="dk1"/>
                </a:solidFill>
              </a:rPr>
              <a:t>utilisables</a:t>
            </a:r>
            <a:r>
              <a:rPr lang="en-US" sz="1000" dirty="0">
                <a:solidFill>
                  <a:schemeClr val="dk1"/>
                </a:solidFill>
              </a:rPr>
              <a:t> pour </a:t>
            </a:r>
            <a:r>
              <a:rPr lang="en-US" sz="1000" dirty="0" err="1">
                <a:solidFill>
                  <a:schemeClr val="dk1"/>
                </a:solidFill>
              </a:rPr>
              <a:t>l'élaboration</a:t>
            </a:r>
            <a:r>
              <a:rPr lang="en-US" sz="1000" dirty="0">
                <a:solidFill>
                  <a:schemeClr val="dk1"/>
                </a:solidFill>
              </a:rPr>
              <a:t> des politiques et </a:t>
            </a:r>
            <a:r>
              <a:rPr lang="en-US" sz="1000" dirty="0" err="1">
                <a:solidFill>
                  <a:schemeClr val="dk1"/>
                </a:solidFill>
              </a:rPr>
              <a:t>en</a:t>
            </a:r>
            <a:r>
              <a:rPr lang="en-US" sz="1000" dirty="0">
                <a:solidFill>
                  <a:schemeClr val="dk1"/>
                </a:solidFill>
              </a:rPr>
              <a:t> les </a:t>
            </a:r>
            <a:r>
              <a:rPr lang="en-US" sz="1000" dirty="0" err="1">
                <a:solidFill>
                  <a:schemeClr val="dk1"/>
                </a:solidFill>
              </a:rPr>
              <a:t>mettant</a:t>
            </a:r>
            <a:r>
              <a:rPr lang="en-US" sz="1000" dirty="0">
                <a:solidFill>
                  <a:schemeClr val="dk1"/>
                </a:solidFill>
              </a:rPr>
              <a:t> à la disposition des </a:t>
            </a:r>
            <a:r>
              <a:rPr lang="en-US" sz="1000" dirty="0" err="1">
                <a:solidFill>
                  <a:schemeClr val="dk1"/>
                </a:solidFill>
              </a:rPr>
              <a:t>principales</a:t>
            </a:r>
            <a:r>
              <a:rPr lang="en-US" sz="1000" dirty="0">
                <a:solidFill>
                  <a:schemeClr val="dk1"/>
                </a:solidFill>
              </a:rPr>
              <a:t> parties </a:t>
            </a:r>
            <a:r>
              <a:rPr lang="en-US" sz="1000" dirty="0" err="1">
                <a:solidFill>
                  <a:schemeClr val="dk1"/>
                </a:solidFill>
              </a:rPr>
              <a:t>prenantes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Points </a:t>
            </a:r>
            <a:r>
              <a:rPr lang="en-US" sz="1000" b="1" dirty="0" err="1">
                <a:solidFill>
                  <a:schemeClr val="dk1"/>
                </a:solidFill>
              </a:rPr>
              <a:t>clés</a:t>
            </a:r>
            <a:r>
              <a:rPr lang="en-US" sz="1000" b="1" dirty="0">
                <a:solidFill>
                  <a:schemeClr val="dk1"/>
                </a:solidFill>
              </a:rPr>
              <a:t> de </a:t>
            </a:r>
            <a:r>
              <a:rPr lang="en-US" sz="1000" b="1" dirty="0" err="1">
                <a:solidFill>
                  <a:schemeClr val="dk1"/>
                </a:solidFill>
              </a:rPr>
              <a:t>cette</a:t>
            </a:r>
            <a:r>
              <a:rPr lang="en-US" sz="1000" b="1" dirty="0">
                <a:solidFill>
                  <a:schemeClr val="dk1"/>
                </a:solidFill>
              </a:rPr>
              <a:t> étude de </a:t>
            </a:r>
            <a:r>
              <a:rPr lang="en-US" sz="1000" b="1" dirty="0" err="1">
                <a:solidFill>
                  <a:schemeClr val="dk1"/>
                </a:solidFill>
              </a:rPr>
              <a:t>cas</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171450" lvl="0" indent="-158750" algn="l" rtl="0">
              <a:lnSpc>
                <a:spcPct val="100000"/>
              </a:lnSpc>
              <a:spcBef>
                <a:spcPts val="0"/>
              </a:spcBef>
              <a:spcAft>
                <a:spcPts val="0"/>
              </a:spcAft>
              <a:buClr>
                <a:schemeClr val="dk1"/>
              </a:buClr>
              <a:buSzPts val="1000"/>
              <a:buChar char="•"/>
            </a:pPr>
            <a:r>
              <a:rPr lang="en-US" sz="1000" dirty="0">
                <a:solidFill>
                  <a:schemeClr val="dk1"/>
                </a:solidFill>
              </a:rPr>
              <a:t>Elle a </a:t>
            </a:r>
            <a:r>
              <a:rPr lang="en-US" sz="1000" dirty="0" err="1">
                <a:solidFill>
                  <a:schemeClr val="dk1"/>
                </a:solidFill>
              </a:rPr>
              <a:t>suivi</a:t>
            </a:r>
            <a:r>
              <a:rPr lang="en-US" sz="1000" dirty="0">
                <a:solidFill>
                  <a:schemeClr val="dk1"/>
                </a:solidFill>
              </a:rPr>
              <a:t> un processus </a:t>
            </a:r>
            <a:r>
              <a:rPr lang="en-US" sz="1000" dirty="0" err="1">
                <a:solidFill>
                  <a:schemeClr val="dk1"/>
                </a:solidFill>
              </a:rPr>
              <a:t>participatif</a:t>
            </a:r>
            <a:r>
              <a:rPr lang="en-US" sz="1000" dirty="0">
                <a:solidFill>
                  <a:schemeClr val="dk1"/>
                </a:solidFill>
              </a:rPr>
              <a:t>, </a:t>
            </a:r>
            <a:r>
              <a:rPr lang="en-US" sz="1000" dirty="0" err="1">
                <a:solidFill>
                  <a:schemeClr val="dk1"/>
                </a:solidFill>
              </a:rPr>
              <a:t>impliquant</a:t>
            </a:r>
            <a:r>
              <a:rPr lang="en-US" sz="1000" dirty="0">
                <a:solidFill>
                  <a:schemeClr val="dk1"/>
                </a:solidFill>
              </a:rPr>
              <a:t> les parties </a:t>
            </a:r>
            <a:r>
              <a:rPr lang="en-US" sz="1000" dirty="0" err="1">
                <a:solidFill>
                  <a:schemeClr val="dk1"/>
                </a:solidFill>
              </a:rPr>
              <a:t>prenantes</a:t>
            </a:r>
            <a:r>
              <a:rPr lang="en-US" sz="1000" dirty="0">
                <a:solidFill>
                  <a:schemeClr val="dk1"/>
                </a:solidFill>
              </a:rPr>
              <a:t> locales : la </a:t>
            </a:r>
            <a:r>
              <a:rPr lang="en-US" sz="1000" dirty="0" err="1">
                <a:solidFill>
                  <a:schemeClr val="dk1"/>
                </a:solidFill>
              </a:rPr>
              <a:t>ville</a:t>
            </a:r>
            <a:r>
              <a:rPr lang="en-US" sz="1000" dirty="0">
                <a:solidFill>
                  <a:schemeClr val="dk1"/>
                </a:solidFill>
              </a:rPr>
              <a:t> a </a:t>
            </a:r>
            <a:r>
              <a:rPr lang="en-US" sz="1000" dirty="0" err="1">
                <a:solidFill>
                  <a:schemeClr val="dk1"/>
                </a:solidFill>
              </a:rPr>
              <a:t>adopté</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approche</a:t>
            </a:r>
            <a:r>
              <a:rPr lang="en-US" sz="1000" dirty="0">
                <a:solidFill>
                  <a:schemeClr val="dk1"/>
                </a:solidFill>
              </a:rPr>
              <a:t> </a:t>
            </a:r>
            <a:r>
              <a:rPr lang="en-US" sz="1000" dirty="0" err="1">
                <a:solidFill>
                  <a:schemeClr val="dk1"/>
                </a:solidFill>
              </a:rPr>
              <a:t>combinée</a:t>
            </a:r>
            <a:r>
              <a:rPr lang="en-US" sz="1000" dirty="0">
                <a:solidFill>
                  <a:schemeClr val="dk1"/>
                </a:solidFill>
              </a:rPr>
              <a:t> </a:t>
            </a:r>
            <a:r>
              <a:rPr lang="en-US" sz="1000" dirty="0" err="1">
                <a:solidFill>
                  <a:schemeClr val="dk1"/>
                </a:solidFill>
              </a:rPr>
              <a:t>descendante</a:t>
            </a:r>
            <a:r>
              <a:rPr lang="en-US" sz="1000" dirty="0">
                <a:solidFill>
                  <a:schemeClr val="dk1"/>
                </a:solidFill>
              </a:rPr>
              <a:t> et </a:t>
            </a:r>
            <a:r>
              <a:rPr lang="en-US" sz="1000" dirty="0" err="1">
                <a:solidFill>
                  <a:schemeClr val="dk1"/>
                </a:solidFill>
              </a:rPr>
              <a:t>ascendante</a:t>
            </a:r>
            <a:r>
              <a:rPr lang="en-US" sz="1000" dirty="0">
                <a:solidFill>
                  <a:schemeClr val="dk1"/>
                </a:solidFill>
              </a:rPr>
              <a:t>, dans le cadre de </a:t>
            </a:r>
            <a:r>
              <a:rPr lang="en-US" sz="1000" dirty="0" err="1">
                <a:solidFill>
                  <a:schemeClr val="dk1"/>
                </a:solidFill>
              </a:rPr>
              <a:t>laquelle</a:t>
            </a:r>
            <a:r>
              <a:rPr lang="en-US" sz="1000" dirty="0">
                <a:solidFill>
                  <a:schemeClr val="dk1"/>
                </a:solidFill>
              </a:rPr>
              <a:t> des consultants et des fonctionnaires </a:t>
            </a:r>
            <a:r>
              <a:rPr lang="en-US" sz="1000" dirty="0" err="1">
                <a:solidFill>
                  <a:schemeClr val="dk1"/>
                </a:solidFill>
              </a:rPr>
              <a:t>municipaux</a:t>
            </a:r>
            <a:r>
              <a:rPr lang="en-US" sz="1000" dirty="0">
                <a:solidFill>
                  <a:schemeClr val="dk1"/>
                </a:solidFill>
              </a:rPr>
              <a:t> </a:t>
            </a:r>
            <a:r>
              <a:rPr lang="en-US" sz="1000" dirty="0" err="1">
                <a:solidFill>
                  <a:schemeClr val="dk1"/>
                </a:solidFill>
              </a:rPr>
              <a:t>ont</a:t>
            </a:r>
            <a:r>
              <a:rPr lang="en-US" sz="1000" dirty="0">
                <a:solidFill>
                  <a:schemeClr val="dk1"/>
                </a:solidFill>
              </a:rPr>
              <a:t> </a:t>
            </a:r>
            <a:r>
              <a:rPr lang="en-US" sz="1000" dirty="0" err="1">
                <a:solidFill>
                  <a:schemeClr val="dk1"/>
                </a:solidFill>
              </a:rPr>
              <a:t>travaillé</a:t>
            </a:r>
            <a:r>
              <a:rPr lang="en-US" sz="1000" dirty="0">
                <a:solidFill>
                  <a:schemeClr val="dk1"/>
                </a:solidFill>
              </a:rPr>
              <a:t> ensemble pour </a:t>
            </a:r>
            <a:r>
              <a:rPr lang="en-US" sz="1000" dirty="0" err="1">
                <a:solidFill>
                  <a:schemeClr val="dk1"/>
                </a:solidFill>
              </a:rPr>
              <a:t>coproduire</a:t>
            </a:r>
            <a:r>
              <a:rPr lang="en-US" sz="1000" dirty="0">
                <a:solidFill>
                  <a:schemeClr val="dk1"/>
                </a:solidFill>
              </a:rPr>
              <a:t> </a:t>
            </a:r>
            <a:r>
              <a:rPr lang="en-US" sz="1000" dirty="0" err="1">
                <a:solidFill>
                  <a:schemeClr val="dk1"/>
                </a:solidFill>
              </a:rPr>
              <a:t>une</a:t>
            </a:r>
            <a:r>
              <a:rPr lang="en-US" sz="1000" dirty="0">
                <a:solidFill>
                  <a:schemeClr val="dk1"/>
                </a:solidFill>
              </a:rPr>
              <a:t> </a:t>
            </a:r>
            <a:r>
              <a:rPr lang="en-US" sz="1000" dirty="0" err="1">
                <a:solidFill>
                  <a:schemeClr val="dk1"/>
                </a:solidFill>
              </a:rPr>
              <a:t>série</a:t>
            </a:r>
            <a:r>
              <a:rPr lang="en-US" sz="1000" dirty="0">
                <a:solidFill>
                  <a:schemeClr val="dk1"/>
                </a:solidFill>
              </a:rPr>
              <a:t> de </a:t>
            </a:r>
            <a:r>
              <a:rPr lang="en-US" sz="1000" dirty="0" err="1">
                <a:solidFill>
                  <a:schemeClr val="dk1"/>
                </a:solidFill>
              </a:rPr>
              <a:t>cartes</a:t>
            </a:r>
            <a:r>
              <a:rPr lang="en-US" sz="1000" dirty="0">
                <a:solidFill>
                  <a:schemeClr val="dk1"/>
                </a:solidFill>
              </a:rPr>
              <a:t> </a:t>
            </a:r>
            <a:r>
              <a:rPr lang="en-US" sz="1000" dirty="0" err="1">
                <a:solidFill>
                  <a:schemeClr val="dk1"/>
                </a:solidFill>
              </a:rPr>
              <a:t>illustrant</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a:t>
            </a:r>
            <a:endParaRPr sz="1000" dirty="0">
              <a:solidFill>
                <a:schemeClr val="dk1"/>
              </a:solidFill>
            </a:endParaRPr>
          </a:p>
          <a:p>
            <a:pPr marL="171450" lvl="0" indent="-158750" algn="l" rtl="0">
              <a:lnSpc>
                <a:spcPct val="100000"/>
              </a:lnSpc>
              <a:spcBef>
                <a:spcPts val="0"/>
              </a:spcBef>
              <a:spcAft>
                <a:spcPts val="0"/>
              </a:spcAft>
              <a:buClr>
                <a:schemeClr val="dk1"/>
              </a:buClr>
              <a:buSzPts val="1000"/>
              <a:buChar char="•"/>
            </a:pPr>
            <a:r>
              <a:rPr lang="en-US" sz="1000" dirty="0">
                <a:solidFill>
                  <a:schemeClr val="dk1"/>
                </a:solidFill>
              </a:rPr>
              <a:t>Elle </a:t>
            </a:r>
            <a:r>
              <a:rPr lang="en-US" sz="1000" dirty="0" err="1">
                <a:solidFill>
                  <a:schemeClr val="dk1"/>
                </a:solidFill>
              </a:rPr>
              <a:t>utilise</a:t>
            </a:r>
            <a:r>
              <a:rPr lang="en-US" sz="1000" dirty="0">
                <a:solidFill>
                  <a:schemeClr val="dk1"/>
                </a:solidFill>
              </a:rPr>
              <a:t> deux </a:t>
            </a:r>
            <a:r>
              <a:rPr lang="en-US" sz="1000" dirty="0" err="1">
                <a:solidFill>
                  <a:schemeClr val="dk1"/>
                </a:solidFill>
              </a:rPr>
              <a:t>scénarios</a:t>
            </a:r>
            <a:r>
              <a:rPr lang="en-US" sz="1000" dirty="0">
                <a:solidFill>
                  <a:schemeClr val="dk1"/>
                </a:solidFill>
              </a:rPr>
              <a:t> pour 2050 : un </a:t>
            </a:r>
            <a:r>
              <a:rPr lang="en-US" sz="1000" dirty="0" err="1">
                <a:solidFill>
                  <a:schemeClr val="dk1"/>
                </a:solidFill>
              </a:rPr>
              <a:t>scénario</a:t>
            </a:r>
            <a:r>
              <a:rPr lang="en-US" sz="1000" dirty="0">
                <a:solidFill>
                  <a:schemeClr val="dk1"/>
                </a:solidFill>
              </a:rPr>
              <a:t> à </a:t>
            </a:r>
            <a:r>
              <a:rPr lang="en-US" sz="1000" dirty="0" err="1">
                <a:solidFill>
                  <a:schemeClr val="dk1"/>
                </a:solidFill>
              </a:rPr>
              <a:t>faibles</a:t>
            </a:r>
            <a:r>
              <a:rPr lang="en-US" sz="1000" dirty="0">
                <a:solidFill>
                  <a:schemeClr val="dk1"/>
                </a:solidFill>
              </a:rPr>
              <a:t> </a:t>
            </a:r>
            <a:r>
              <a:rPr lang="en-US" sz="1000" dirty="0" err="1">
                <a:solidFill>
                  <a:schemeClr val="dk1"/>
                </a:solidFill>
              </a:rPr>
              <a:t>émissions</a:t>
            </a:r>
            <a:r>
              <a:rPr lang="en-US" sz="1000" dirty="0">
                <a:solidFill>
                  <a:schemeClr val="dk1"/>
                </a:solidFill>
              </a:rPr>
              <a:t> (RCP 2,6) </a:t>
            </a:r>
            <a:r>
              <a:rPr lang="en-US" sz="1000" dirty="0" err="1">
                <a:solidFill>
                  <a:schemeClr val="dk1"/>
                </a:solidFill>
              </a:rPr>
              <a:t>conforme</a:t>
            </a:r>
            <a:r>
              <a:rPr lang="en-US" sz="1000" dirty="0">
                <a:solidFill>
                  <a:schemeClr val="dk1"/>
                </a:solidFill>
              </a:rPr>
              <a:t> à </a:t>
            </a:r>
            <a:r>
              <a:rPr lang="en-US" sz="1000" dirty="0" err="1">
                <a:solidFill>
                  <a:schemeClr val="dk1"/>
                </a:solidFill>
              </a:rPr>
              <a:t>l'objectif</a:t>
            </a:r>
            <a:r>
              <a:rPr lang="en-US" sz="1000" dirty="0">
                <a:solidFill>
                  <a:schemeClr val="dk1"/>
                </a:solidFill>
              </a:rPr>
              <a:t> de 1,5 </a:t>
            </a:r>
            <a:r>
              <a:rPr lang="en-US" sz="1000" dirty="0" err="1">
                <a:solidFill>
                  <a:schemeClr val="dk1"/>
                </a:solidFill>
              </a:rPr>
              <a:t>degré</a:t>
            </a:r>
            <a:r>
              <a:rPr lang="en-US" sz="1000" dirty="0">
                <a:solidFill>
                  <a:schemeClr val="dk1"/>
                </a:solidFill>
              </a:rPr>
              <a:t> de </a:t>
            </a:r>
            <a:r>
              <a:rPr lang="en-US" sz="1000" dirty="0" err="1">
                <a:solidFill>
                  <a:schemeClr val="dk1"/>
                </a:solidFill>
              </a:rPr>
              <a:t>l'accord</a:t>
            </a:r>
            <a:r>
              <a:rPr lang="en-US" sz="1000" dirty="0">
                <a:solidFill>
                  <a:schemeClr val="dk1"/>
                </a:solidFill>
              </a:rPr>
              <a:t> de Paris, et un </a:t>
            </a:r>
            <a:r>
              <a:rPr lang="en-US" sz="1000" dirty="0" err="1">
                <a:solidFill>
                  <a:schemeClr val="dk1"/>
                </a:solidFill>
              </a:rPr>
              <a:t>scénario</a:t>
            </a:r>
            <a:r>
              <a:rPr lang="en-US" sz="1000" dirty="0">
                <a:solidFill>
                  <a:schemeClr val="dk1"/>
                </a:solidFill>
              </a:rPr>
              <a:t> à fortes </a:t>
            </a:r>
            <a:r>
              <a:rPr lang="en-US" sz="1000" dirty="0" err="1">
                <a:solidFill>
                  <a:schemeClr val="dk1"/>
                </a:solidFill>
              </a:rPr>
              <a:t>émissions</a:t>
            </a:r>
            <a:r>
              <a:rPr lang="en-US" sz="1000" dirty="0">
                <a:solidFill>
                  <a:schemeClr val="dk1"/>
                </a:solidFill>
              </a:rPr>
              <a:t> / « business as usual » (RCP 8,5). </a:t>
            </a:r>
            <a:endParaRPr sz="1000" dirty="0">
              <a:solidFill>
                <a:schemeClr val="dk1"/>
              </a:solidFill>
            </a:endParaRPr>
          </a:p>
          <a:p>
            <a:pPr marL="171450" lvl="0" indent="-158750" algn="l" rtl="0">
              <a:lnSpc>
                <a:spcPct val="100000"/>
              </a:lnSpc>
              <a:spcBef>
                <a:spcPts val="0"/>
              </a:spcBef>
              <a:spcAft>
                <a:spcPts val="0"/>
              </a:spcAft>
              <a:buClr>
                <a:schemeClr val="dk1"/>
              </a:buClr>
              <a:buSzPts val="1000"/>
              <a:buChar char="•"/>
            </a:pPr>
            <a:r>
              <a:rPr lang="en-US" sz="1000" dirty="0">
                <a:solidFill>
                  <a:schemeClr val="dk1"/>
                </a:solidFill>
              </a:rPr>
              <a:t>Elle met </a:t>
            </a:r>
            <a:r>
              <a:rPr lang="en-US" sz="1000" dirty="0" err="1">
                <a:solidFill>
                  <a:schemeClr val="dk1"/>
                </a:solidFill>
              </a:rPr>
              <a:t>l'accent</a:t>
            </a:r>
            <a:r>
              <a:rPr lang="en-US" sz="1000" dirty="0">
                <a:solidFill>
                  <a:schemeClr val="dk1"/>
                </a:solidFill>
              </a:rPr>
              <a:t> sur la communication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fonction</a:t>
            </a:r>
            <a:r>
              <a:rPr lang="en-US" sz="1000" dirty="0">
                <a:solidFill>
                  <a:schemeClr val="dk1"/>
                </a:solidFill>
              </a:rPr>
              <a:t> des </a:t>
            </a:r>
            <a:r>
              <a:rPr lang="en-US" sz="1000" dirty="0" err="1">
                <a:solidFill>
                  <a:schemeClr val="dk1"/>
                </a:solidFill>
              </a:rPr>
              <a:t>priorités</a:t>
            </a:r>
            <a:r>
              <a:rPr lang="en-US" sz="1000" dirty="0">
                <a:solidFill>
                  <a:schemeClr val="dk1"/>
                </a:solidFill>
              </a:rPr>
              <a:t> et des </a:t>
            </a:r>
            <a:r>
              <a:rPr lang="en-US" sz="1000" dirty="0" err="1">
                <a:solidFill>
                  <a:schemeClr val="dk1"/>
                </a:solidFill>
              </a:rPr>
              <a:t>intérêts</a:t>
            </a:r>
            <a:r>
              <a:rPr lang="en-US" sz="1000" dirty="0">
                <a:solidFill>
                  <a:schemeClr val="dk1"/>
                </a:solidFill>
              </a:rPr>
              <a:t> de la </a:t>
            </a:r>
            <a:r>
              <a:rPr lang="en-US" sz="1000" dirty="0" err="1">
                <a:solidFill>
                  <a:schemeClr val="dk1"/>
                </a:solidFill>
              </a:rPr>
              <a:t>ville</a:t>
            </a:r>
            <a:r>
              <a:rPr lang="en-US" sz="1000" dirty="0">
                <a:solidFill>
                  <a:schemeClr val="dk1"/>
                </a:solidFill>
              </a:rPr>
              <a:t> : </a:t>
            </a:r>
            <a:r>
              <a:rPr lang="en-US" sz="1000" dirty="0" err="1">
                <a:solidFill>
                  <a:schemeClr val="dk1"/>
                </a:solidFill>
              </a:rPr>
              <a:t>l'évaluation</a:t>
            </a:r>
            <a:r>
              <a:rPr lang="en-US" sz="1000" dirty="0">
                <a:solidFill>
                  <a:schemeClr val="dk1"/>
                </a:solidFill>
              </a:rPr>
              <a:t> des </a:t>
            </a:r>
            <a:r>
              <a:rPr lang="en-US" sz="1000" dirty="0" err="1">
                <a:solidFill>
                  <a:schemeClr val="dk1"/>
                </a:solidFill>
              </a:rPr>
              <a:t>risques</a:t>
            </a:r>
            <a:r>
              <a:rPr lang="en-US" sz="1000" dirty="0">
                <a:solidFill>
                  <a:schemeClr val="dk1"/>
                </a:solidFill>
              </a:rPr>
              <a:t> </a:t>
            </a:r>
            <a:r>
              <a:rPr lang="en-US" sz="1000" dirty="0" err="1">
                <a:solidFill>
                  <a:schemeClr val="dk1"/>
                </a:solidFill>
              </a:rPr>
              <a:t>climatiques</a:t>
            </a:r>
            <a:r>
              <a:rPr lang="en-US" sz="1000" dirty="0">
                <a:solidFill>
                  <a:schemeClr val="dk1"/>
                </a:solidFill>
              </a:rPr>
              <a:t> et la mise à jour du plan </a:t>
            </a:r>
            <a:r>
              <a:rPr lang="en-US" sz="1000" dirty="0" err="1">
                <a:solidFill>
                  <a:schemeClr val="dk1"/>
                </a:solidFill>
              </a:rPr>
              <a:t>d'action</a:t>
            </a:r>
            <a:r>
              <a:rPr lang="en-US" sz="1000" dirty="0">
                <a:solidFill>
                  <a:schemeClr val="dk1"/>
                </a:solidFill>
              </a:rPr>
              <a:t> </a:t>
            </a:r>
            <a:r>
              <a:rPr lang="en-US" sz="1000" dirty="0" err="1">
                <a:solidFill>
                  <a:schemeClr val="dk1"/>
                </a:solidFill>
              </a:rPr>
              <a:t>climatique</a:t>
            </a:r>
            <a:r>
              <a:rPr lang="en-US" sz="1000" dirty="0">
                <a:solidFill>
                  <a:schemeClr val="dk1"/>
                </a:solidFill>
              </a:rPr>
              <a:t> </a:t>
            </a:r>
            <a:r>
              <a:rPr lang="en-US" sz="1000" dirty="0" err="1">
                <a:solidFill>
                  <a:schemeClr val="dk1"/>
                </a:solidFill>
              </a:rPr>
              <a:t>ont</a:t>
            </a:r>
            <a:r>
              <a:rPr lang="en-US" sz="1000" dirty="0">
                <a:solidFill>
                  <a:schemeClr val="dk1"/>
                </a:solidFill>
              </a:rPr>
              <a:t> mis </a:t>
            </a:r>
            <a:r>
              <a:rPr lang="en-US" sz="1000" dirty="0" err="1">
                <a:solidFill>
                  <a:schemeClr val="dk1"/>
                </a:solidFill>
              </a:rPr>
              <a:t>en</a:t>
            </a:r>
            <a:r>
              <a:rPr lang="en-US" sz="1000" dirty="0">
                <a:solidFill>
                  <a:schemeClr val="dk1"/>
                </a:solidFill>
              </a:rPr>
              <a:t> </a:t>
            </a:r>
            <a:r>
              <a:rPr lang="en-US" sz="1000" dirty="0" err="1">
                <a:solidFill>
                  <a:schemeClr val="dk1"/>
                </a:solidFill>
              </a:rPr>
              <a:t>évidence</a:t>
            </a:r>
            <a:r>
              <a:rPr lang="en-US" sz="1000" dirty="0">
                <a:solidFill>
                  <a:schemeClr val="dk1"/>
                </a:solidFill>
              </a:rPr>
              <a:t> la </a:t>
            </a:r>
            <a:r>
              <a:rPr lang="en-US" sz="1000" dirty="0" err="1">
                <a:solidFill>
                  <a:schemeClr val="dk1"/>
                </a:solidFill>
              </a:rPr>
              <a:t>nécessité</a:t>
            </a:r>
            <a:r>
              <a:rPr lang="en-US" sz="1000" dirty="0">
                <a:solidFill>
                  <a:schemeClr val="dk1"/>
                </a:solidFill>
              </a:rPr>
              <a:t> de </a:t>
            </a:r>
            <a:r>
              <a:rPr lang="en-US" sz="1000" dirty="0" err="1">
                <a:solidFill>
                  <a:schemeClr val="dk1"/>
                </a:solidFill>
              </a:rPr>
              <a:t>considérer</a:t>
            </a:r>
            <a:r>
              <a:rPr lang="en-US" sz="1000" dirty="0">
                <a:solidFill>
                  <a:schemeClr val="dk1"/>
                </a:solidFill>
              </a:rPr>
              <a:t> </a:t>
            </a:r>
            <a:r>
              <a:rPr lang="en-US" sz="1000" dirty="0" err="1">
                <a:solidFill>
                  <a:schemeClr val="dk1"/>
                </a:solidFill>
              </a:rPr>
              <a:t>l'adaptation</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non </a:t>
            </a:r>
            <a:r>
              <a:rPr lang="en-US" sz="1000" dirty="0" err="1">
                <a:solidFill>
                  <a:schemeClr val="dk1"/>
                </a:solidFill>
              </a:rPr>
              <a:t>seulement</a:t>
            </a:r>
            <a:r>
              <a:rPr lang="en-US" sz="1000" dirty="0">
                <a:solidFill>
                  <a:schemeClr val="dk1"/>
                </a:solidFill>
              </a:rPr>
              <a:t> </a:t>
            </a:r>
            <a:r>
              <a:rPr lang="en-US" sz="1000" dirty="0" err="1">
                <a:solidFill>
                  <a:schemeClr val="dk1"/>
                </a:solidFill>
              </a:rPr>
              <a:t>comme</a:t>
            </a:r>
            <a:r>
              <a:rPr lang="en-US" sz="1000" dirty="0">
                <a:solidFill>
                  <a:schemeClr val="dk1"/>
                </a:solidFill>
              </a:rPr>
              <a:t> un moyen de </a:t>
            </a:r>
            <a:r>
              <a:rPr lang="en-US" sz="1000" dirty="0" err="1">
                <a:solidFill>
                  <a:schemeClr val="dk1"/>
                </a:solidFill>
              </a:rPr>
              <a:t>réduire</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d'éviter</a:t>
            </a:r>
            <a:r>
              <a:rPr lang="en-US" sz="1000" dirty="0">
                <a:solidFill>
                  <a:schemeClr val="dk1"/>
                </a:solidFill>
              </a:rPr>
              <a:t> les </a:t>
            </a:r>
            <a:r>
              <a:rPr lang="en-US" sz="1000" dirty="0" err="1">
                <a:solidFill>
                  <a:schemeClr val="dk1"/>
                </a:solidFill>
              </a:rPr>
              <a:t>risques</a:t>
            </a:r>
            <a:r>
              <a:rPr lang="en-US" sz="1000" dirty="0">
                <a:solidFill>
                  <a:schemeClr val="dk1"/>
                </a:solidFill>
              </a:rPr>
              <a:t>, </a:t>
            </a:r>
            <a:r>
              <a:rPr lang="en-US" sz="1000" dirty="0" err="1">
                <a:solidFill>
                  <a:schemeClr val="dk1"/>
                </a:solidFill>
              </a:rPr>
              <a:t>mais</a:t>
            </a:r>
            <a:r>
              <a:rPr lang="en-US" sz="1000" dirty="0">
                <a:solidFill>
                  <a:schemeClr val="dk1"/>
                </a:solidFill>
              </a:rPr>
              <a:t> </a:t>
            </a:r>
            <a:r>
              <a:rPr lang="en-US" sz="1000" dirty="0" err="1">
                <a:solidFill>
                  <a:schemeClr val="dk1"/>
                </a:solidFill>
              </a:rPr>
              <a:t>aussi</a:t>
            </a:r>
            <a:r>
              <a:rPr lang="en-US" sz="1000" dirty="0">
                <a:solidFill>
                  <a:schemeClr val="dk1"/>
                </a:solidFill>
              </a:rPr>
              <a:t> </a:t>
            </a:r>
            <a:r>
              <a:rPr lang="en-US" sz="1000" dirty="0" err="1">
                <a:solidFill>
                  <a:schemeClr val="dk1"/>
                </a:solidFill>
              </a:rPr>
              <a:t>comme</a:t>
            </a:r>
            <a:r>
              <a:rPr lang="en-US" sz="1000" dirty="0">
                <a:solidFill>
                  <a:schemeClr val="dk1"/>
                </a:solidFill>
              </a:rPr>
              <a:t> </a:t>
            </a:r>
            <a:r>
              <a:rPr lang="en-US" sz="1000" dirty="0" err="1">
                <a:solidFill>
                  <a:schemeClr val="dk1"/>
                </a:solidFill>
              </a:rPr>
              <a:t>une</a:t>
            </a:r>
            <a:r>
              <a:rPr lang="en-US" sz="1000" dirty="0">
                <a:solidFill>
                  <a:schemeClr val="dk1"/>
                </a:solidFill>
              </a:rPr>
              <a:t> proposition de </a:t>
            </a:r>
            <a:r>
              <a:rPr lang="en-US" sz="1000" dirty="0" err="1">
                <a:solidFill>
                  <a:schemeClr val="dk1"/>
                </a:solidFill>
              </a:rPr>
              <a:t>création</a:t>
            </a:r>
            <a:r>
              <a:rPr lang="en-US" sz="1000" dirty="0">
                <a:solidFill>
                  <a:schemeClr val="dk1"/>
                </a:solidFill>
              </a:rPr>
              <a:t> </a:t>
            </a:r>
            <a:r>
              <a:rPr lang="en-US" sz="1000" dirty="0" err="1">
                <a:solidFill>
                  <a:schemeClr val="dk1"/>
                </a:solidFill>
              </a:rPr>
              <a:t>ou</a:t>
            </a:r>
            <a:r>
              <a:rPr lang="en-US" sz="1000" dirty="0">
                <a:solidFill>
                  <a:schemeClr val="dk1"/>
                </a:solidFill>
              </a:rPr>
              <a:t> </a:t>
            </a:r>
            <a:r>
              <a:rPr lang="en-US" sz="1000" dirty="0" err="1">
                <a:solidFill>
                  <a:schemeClr val="dk1"/>
                </a:solidFill>
              </a:rPr>
              <a:t>d'amélioration</a:t>
            </a:r>
            <a:r>
              <a:rPr lang="en-US" sz="1000" dirty="0">
                <a:solidFill>
                  <a:schemeClr val="dk1"/>
                </a:solidFill>
              </a:rPr>
              <a:t> de </a:t>
            </a:r>
            <a:r>
              <a:rPr lang="en-US" sz="1000" dirty="0" err="1">
                <a:solidFill>
                  <a:schemeClr val="dk1"/>
                </a:solidFill>
              </a:rPr>
              <a:t>valeur</a:t>
            </a:r>
            <a:r>
              <a:rPr lang="en-US" sz="1000" dirty="0">
                <a:solidFill>
                  <a:schemeClr val="dk1"/>
                </a:solidFill>
              </a:rPr>
              <a:t>. Cela a </a:t>
            </a:r>
            <a:r>
              <a:rPr lang="en-US" sz="1000" dirty="0" err="1">
                <a:solidFill>
                  <a:schemeClr val="dk1"/>
                </a:solidFill>
              </a:rPr>
              <a:t>permis</a:t>
            </a:r>
            <a:r>
              <a:rPr lang="en-US" sz="1000" dirty="0">
                <a:solidFill>
                  <a:schemeClr val="dk1"/>
                </a:solidFill>
              </a:rPr>
              <a:t> de </a:t>
            </a:r>
            <a:r>
              <a:rPr lang="en-US" sz="1000" dirty="0" err="1">
                <a:solidFill>
                  <a:schemeClr val="dk1"/>
                </a:solidFill>
              </a:rPr>
              <a:t>mettre</a:t>
            </a:r>
            <a:r>
              <a:rPr lang="en-US" sz="1000" dirty="0">
                <a:solidFill>
                  <a:schemeClr val="dk1"/>
                </a:solidFill>
              </a:rPr>
              <a:t> </a:t>
            </a:r>
            <a:r>
              <a:rPr lang="en-US" sz="1000" dirty="0" err="1">
                <a:solidFill>
                  <a:schemeClr val="dk1"/>
                </a:solidFill>
              </a:rPr>
              <a:t>l'accent</a:t>
            </a:r>
            <a:r>
              <a:rPr lang="en-US" sz="1000" dirty="0">
                <a:solidFill>
                  <a:schemeClr val="dk1"/>
                </a:solidFill>
              </a:rPr>
              <a:t> sur la manière </a:t>
            </a:r>
            <a:r>
              <a:rPr lang="en-US" sz="1000" dirty="0" err="1">
                <a:solidFill>
                  <a:schemeClr val="dk1"/>
                </a:solidFill>
              </a:rPr>
              <a:t>dont</a:t>
            </a:r>
            <a:r>
              <a:rPr lang="en-US" sz="1000" dirty="0">
                <a:solidFill>
                  <a:schemeClr val="dk1"/>
                </a:solidFill>
              </a:rPr>
              <a:t> les </a:t>
            </a:r>
            <a:r>
              <a:rPr lang="en-US" sz="1000" dirty="0" err="1">
                <a:solidFill>
                  <a:schemeClr val="dk1"/>
                </a:solidFill>
              </a:rPr>
              <a:t>mesures</a:t>
            </a:r>
            <a:r>
              <a:rPr lang="en-US" sz="1000" dirty="0">
                <a:solidFill>
                  <a:schemeClr val="dk1"/>
                </a:solidFill>
              </a:rPr>
              <a:t> </a:t>
            </a:r>
            <a:r>
              <a:rPr lang="en-US" sz="1000" dirty="0" err="1">
                <a:solidFill>
                  <a:schemeClr val="dk1"/>
                </a:solidFill>
              </a:rPr>
              <a:t>d'adaptation</a:t>
            </a:r>
            <a:r>
              <a:rPr lang="en-US" sz="1000" dirty="0">
                <a:solidFill>
                  <a:schemeClr val="dk1"/>
                </a:solidFill>
              </a:rPr>
              <a:t> au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et </a:t>
            </a:r>
            <a:r>
              <a:rPr lang="en-US" sz="1000" dirty="0" err="1">
                <a:solidFill>
                  <a:schemeClr val="dk1"/>
                </a:solidFill>
              </a:rPr>
              <a:t>d'atténuation</a:t>
            </a:r>
            <a:r>
              <a:rPr lang="en-US" sz="1000" dirty="0">
                <a:solidFill>
                  <a:schemeClr val="dk1"/>
                </a:solidFill>
              </a:rPr>
              <a:t> de </a:t>
            </a:r>
            <a:r>
              <a:rPr lang="en-US" sz="1000" dirty="0" err="1">
                <a:solidFill>
                  <a:schemeClr val="dk1"/>
                </a:solidFill>
              </a:rPr>
              <a:t>ses</a:t>
            </a:r>
            <a:r>
              <a:rPr lang="en-US" sz="1000" dirty="0">
                <a:solidFill>
                  <a:schemeClr val="dk1"/>
                </a:solidFill>
              </a:rPr>
              <a:t> </a:t>
            </a:r>
            <a:r>
              <a:rPr lang="en-US" sz="1000" dirty="0" err="1">
                <a:solidFill>
                  <a:schemeClr val="dk1"/>
                </a:solidFill>
              </a:rPr>
              <a:t>effets</a:t>
            </a:r>
            <a:r>
              <a:rPr lang="en-US" sz="1000" dirty="0">
                <a:solidFill>
                  <a:schemeClr val="dk1"/>
                </a:solidFill>
              </a:rPr>
              <a:t> </a:t>
            </a:r>
            <a:r>
              <a:rPr lang="en-US" sz="1000" dirty="0" err="1">
                <a:solidFill>
                  <a:schemeClr val="dk1"/>
                </a:solidFill>
              </a:rPr>
              <a:t>peuvent</a:t>
            </a:r>
            <a:r>
              <a:rPr lang="en-US" sz="1000" dirty="0">
                <a:solidFill>
                  <a:schemeClr val="dk1"/>
                </a:solidFill>
              </a:rPr>
              <a:t> aider la </a:t>
            </a:r>
            <a:r>
              <a:rPr lang="en-US" sz="1000" dirty="0" err="1">
                <a:solidFill>
                  <a:schemeClr val="dk1"/>
                </a:solidFill>
              </a:rPr>
              <a:t>ville</a:t>
            </a:r>
            <a:r>
              <a:rPr lang="en-US" sz="1000" dirty="0">
                <a:solidFill>
                  <a:schemeClr val="dk1"/>
                </a:solidFill>
              </a:rPr>
              <a:t> à </a:t>
            </a:r>
            <a:r>
              <a:rPr lang="en-US" sz="1000" dirty="0" err="1">
                <a:solidFill>
                  <a:schemeClr val="dk1"/>
                </a:solidFill>
              </a:rPr>
              <a:t>évoluer</a:t>
            </a:r>
            <a:r>
              <a:rPr lang="en-US" sz="1000" dirty="0">
                <a:solidFill>
                  <a:schemeClr val="dk1"/>
                </a:solidFill>
              </a:rPr>
              <a:t> </a:t>
            </a:r>
            <a:r>
              <a:rPr lang="en-US" sz="1000" dirty="0" err="1">
                <a:solidFill>
                  <a:schemeClr val="dk1"/>
                </a:solidFill>
              </a:rPr>
              <a:t>vers</a:t>
            </a:r>
            <a:r>
              <a:rPr lang="en-US" sz="1000" dirty="0">
                <a:solidFill>
                  <a:schemeClr val="dk1"/>
                </a:solidFill>
              </a:rPr>
              <a:t> le </a:t>
            </a:r>
            <a:r>
              <a:rPr lang="en-US" sz="1000" dirty="0" err="1">
                <a:solidFill>
                  <a:schemeClr val="dk1"/>
                </a:solidFill>
              </a:rPr>
              <a:t>mieux</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hlinkClick r:id="rId3"/>
              </a:rPr>
              <a:t>https://www.c40.org/case-studies/ethekwini-story-map/</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hlinkClick r:id="rId4"/>
              </a:rPr>
              <a:t>https://ethekwini.maps.arcgis.com/apps/MapSeries/index.html?appid=4c59620219d343a1aec468b87aa0ffc5</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125" name="Google Shape;1125;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3"/>
        <p:cNvGrpSpPr/>
        <p:nvPr/>
      </p:nvGrpSpPr>
      <p:grpSpPr>
        <a:xfrm>
          <a:off x="0" y="0"/>
          <a:ext cx="0" cy="0"/>
          <a:chOff x="0" y="0"/>
          <a:chExt cx="0" cy="0"/>
        </a:xfrm>
      </p:grpSpPr>
      <p:sp>
        <p:nvSpPr>
          <p:cNvPr id="1134" name="Google Shape;1134;p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a:t>Notes du formateur :</a:t>
            </a:r>
            <a:endParaRPr sz="1000"/>
          </a:p>
          <a:p>
            <a:pPr marL="0" lvl="0" indent="0" algn="l" rtl="0">
              <a:lnSpc>
                <a:spcPct val="100000"/>
              </a:lnSpc>
              <a:spcBef>
                <a:spcPts val="0"/>
              </a:spcBef>
              <a:spcAft>
                <a:spcPts val="0"/>
              </a:spcAft>
              <a:buSzPts val="1100"/>
              <a:buNone/>
            </a:pPr>
            <a:endParaRPr sz="1000"/>
          </a:p>
          <a:p>
            <a:pPr marL="0" lvl="0" indent="0" algn="l" rtl="0">
              <a:lnSpc>
                <a:spcPct val="100000"/>
              </a:lnSpc>
              <a:spcBef>
                <a:spcPts val="0"/>
              </a:spcBef>
              <a:spcAft>
                <a:spcPts val="0"/>
              </a:spcAft>
              <a:buSzPts val="1100"/>
              <a:buNone/>
            </a:pPr>
            <a:r>
              <a:rPr lang="en-US" sz="1000"/>
              <a:t>Veuillez demander aux participants s'ils ont des questions sur le contenu de la section précédente.</a:t>
            </a:r>
            <a:endParaRPr sz="1000"/>
          </a:p>
        </p:txBody>
      </p:sp>
      <p:sp>
        <p:nvSpPr>
          <p:cNvPr id="1135" name="Google Shape;1135;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8"/>
        <p:cNvGrpSpPr/>
        <p:nvPr/>
      </p:nvGrpSpPr>
      <p:grpSpPr>
        <a:xfrm>
          <a:off x="0" y="0"/>
          <a:ext cx="0" cy="0"/>
          <a:chOff x="0" y="0"/>
          <a:chExt cx="0" cy="0"/>
        </a:xfrm>
      </p:grpSpPr>
      <p:sp>
        <p:nvSpPr>
          <p:cNvPr id="1149" name="Google Shape;1149;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r>
              <a:rPr lang="en-GB" sz="1200" b="0" i="0" u="none" strike="noStrike" cap="none" dirty="0">
                <a:solidFill>
                  <a:schemeClr val="dk1"/>
                </a:solidFill>
                <a:effectLst/>
                <a:latin typeface="Arial"/>
                <a:ea typeface="Arial"/>
                <a:cs typeface="Arial"/>
                <a:sym typeface="Arial"/>
              </a:rPr>
              <a:t>Durée : 10 minutes</a:t>
            </a:r>
          </a:p>
          <a:p>
            <a:r>
              <a:rPr lang="en-US" sz="1200" b="0" i="0" u="none" strike="noStrike" cap="none" dirty="0" err="1">
                <a:solidFill>
                  <a:schemeClr val="dk1"/>
                </a:solidFill>
                <a:effectLst/>
                <a:latin typeface="Arial"/>
                <a:ea typeface="Arial"/>
                <a:cs typeface="Arial"/>
                <a:sym typeface="Arial"/>
              </a:rPr>
              <a:t>Demandez</a:t>
            </a:r>
            <a:r>
              <a:rPr lang="en-US" sz="1200" b="0" i="0" u="none" strike="noStrike" cap="none" dirty="0">
                <a:solidFill>
                  <a:schemeClr val="dk1"/>
                </a:solidFill>
                <a:effectLst/>
                <a:latin typeface="Arial"/>
                <a:ea typeface="Arial"/>
                <a:cs typeface="Arial"/>
                <a:sym typeface="Arial"/>
              </a:rPr>
              <a:t> aux participants de faire </a:t>
            </a:r>
            <a:r>
              <a:rPr lang="en-US" sz="1200" b="0" i="0" u="none" strike="noStrike" cap="none" dirty="0" err="1">
                <a:solidFill>
                  <a:schemeClr val="dk1"/>
                </a:solidFill>
                <a:effectLst/>
                <a:latin typeface="Arial"/>
                <a:ea typeface="Arial"/>
                <a:cs typeface="Arial"/>
                <a:sym typeface="Arial"/>
              </a:rPr>
              <a:t>une</a:t>
            </a:r>
            <a:r>
              <a:rPr lang="en-US" sz="1200" b="0" i="0" u="none" strike="noStrike" cap="none" dirty="0">
                <a:solidFill>
                  <a:schemeClr val="dk1"/>
                </a:solidFill>
                <a:effectLst/>
                <a:latin typeface="Arial"/>
                <a:ea typeface="Arial"/>
                <a:cs typeface="Arial"/>
                <a:sym typeface="Arial"/>
              </a:rPr>
              <a:t> pause et de </a:t>
            </a:r>
            <a:r>
              <a:rPr lang="en-US" sz="1200" b="0" i="0" u="none" strike="noStrike" cap="none" dirty="0" err="1">
                <a:solidFill>
                  <a:schemeClr val="dk1"/>
                </a:solidFill>
                <a:effectLst/>
                <a:latin typeface="Arial"/>
                <a:ea typeface="Arial"/>
                <a:cs typeface="Arial"/>
                <a:sym typeface="Arial"/>
              </a:rPr>
              <a:t>discuter</a:t>
            </a:r>
            <a:r>
              <a:rPr lang="en-US" sz="1200" b="0" i="0" u="none" strike="noStrike" cap="none" dirty="0">
                <a:solidFill>
                  <a:schemeClr val="dk1"/>
                </a:solidFill>
                <a:effectLst/>
                <a:latin typeface="Arial"/>
                <a:ea typeface="Arial"/>
                <a:cs typeface="Arial"/>
                <a:sym typeface="Arial"/>
              </a:rPr>
              <a:t> des questions </a:t>
            </a:r>
            <a:r>
              <a:rPr lang="en-US" sz="1200" b="0" i="0" u="none" strike="noStrike" cap="none" dirty="0" err="1">
                <a:solidFill>
                  <a:schemeClr val="dk1"/>
                </a:solidFill>
                <a:effectLst/>
                <a:latin typeface="Arial"/>
                <a:ea typeface="Arial"/>
                <a:cs typeface="Arial"/>
                <a:sym typeface="Arial"/>
              </a:rPr>
              <a:t>suivantes</a:t>
            </a:r>
            <a:r>
              <a:rPr lang="en-US" sz="1200" b="0" i="0" u="none" strike="noStrike" cap="none" dirty="0">
                <a:solidFill>
                  <a:schemeClr val="dk1"/>
                </a:solidFill>
                <a:effectLst/>
                <a:latin typeface="Arial"/>
                <a:ea typeface="Arial"/>
                <a:cs typeface="Arial"/>
                <a:sym typeface="Arial"/>
              </a:rPr>
              <a:t> avec </a:t>
            </a:r>
            <a:r>
              <a:rPr lang="en-US" sz="1200" b="0" i="0" u="none" strike="noStrike" cap="none" dirty="0" err="1">
                <a:solidFill>
                  <a:schemeClr val="dk1"/>
                </a:solidFill>
                <a:effectLst/>
                <a:latin typeface="Arial"/>
                <a:ea typeface="Arial"/>
                <a:cs typeface="Arial"/>
                <a:sym typeface="Arial"/>
              </a:rPr>
              <a:t>leurs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partenaires</a:t>
            </a:r>
            <a:r>
              <a:rPr lang="en-US" sz="1200" b="0" i="0" u="none" strike="noStrike" cap="none" dirty="0">
                <a:solidFill>
                  <a:schemeClr val="dk1"/>
                </a:solidFill>
                <a:effectLst/>
                <a:latin typeface="Arial"/>
                <a:ea typeface="Arial"/>
                <a:cs typeface="Arial"/>
                <a:sym typeface="Arial"/>
              </a:rPr>
              <a:t> / </a:t>
            </a:r>
            <a:r>
              <a:rPr lang="en-US" sz="1200" b="0" i="0" u="none" strike="noStrike" cap="none" dirty="0" err="1">
                <a:solidFill>
                  <a:schemeClr val="dk1"/>
                </a:solidFill>
                <a:effectLst/>
                <a:latin typeface="Arial"/>
                <a:ea typeface="Arial"/>
                <a:cs typeface="Arial"/>
                <a:sym typeface="Arial"/>
              </a:rPr>
              <a:t>leur</a:t>
            </a:r>
            <a:r>
              <a:rPr lang="en-US" sz="1200" b="0" i="0" u="none" strike="noStrike" cap="none" dirty="0">
                <a:solidFill>
                  <a:schemeClr val="dk1"/>
                </a:solidFill>
                <a:effectLst/>
                <a:latin typeface="Arial"/>
                <a:ea typeface="Arial"/>
                <a:cs typeface="Arial"/>
                <a:sym typeface="Arial"/>
              </a:rPr>
              <a:t> table pendant </a:t>
            </a:r>
            <a:r>
              <a:rPr lang="en-US" sz="1200" b="0" i="0" u="none" strike="noStrike" cap="none" dirty="0" err="1">
                <a:solidFill>
                  <a:schemeClr val="dk1"/>
                </a:solidFill>
                <a:effectLst/>
                <a:latin typeface="Arial"/>
                <a:ea typeface="Arial"/>
                <a:cs typeface="Arial"/>
                <a:sym typeface="Arial"/>
              </a:rPr>
              <a:t>quelques</a:t>
            </a:r>
            <a:r>
              <a:rPr lang="en-US" sz="1200" b="0" i="0" u="none" strike="noStrike" cap="none" dirty="0">
                <a:solidFill>
                  <a:schemeClr val="dk1"/>
                </a:solidFill>
                <a:effectLst/>
                <a:latin typeface="Arial"/>
                <a:ea typeface="Arial"/>
                <a:cs typeface="Arial"/>
                <a:sym typeface="Arial"/>
              </a:rPr>
              <a:t> minutes.</a:t>
            </a:r>
            <a:endParaRPr lang="en-GB" sz="1200" b="0" i="0" u="none" strike="noStrike" cap="none" dirty="0">
              <a:solidFill>
                <a:schemeClr val="dk1"/>
              </a:solidFill>
              <a:effectLst/>
              <a:latin typeface="Arial"/>
              <a:ea typeface="Arial"/>
              <a:cs typeface="Arial"/>
              <a:sym typeface="Arial"/>
            </a:endParaRPr>
          </a:p>
          <a:p>
            <a:pPr lvl="0"/>
            <a:r>
              <a:rPr lang="en-GB" sz="1200" b="0" i="0" u="none" strike="noStrike" cap="none" dirty="0" err="1">
                <a:solidFill>
                  <a:schemeClr val="dk1"/>
                </a:solidFill>
                <a:effectLst/>
                <a:latin typeface="Arial"/>
                <a:ea typeface="Arial"/>
                <a:cs typeface="Arial"/>
                <a:sym typeface="Arial"/>
              </a:rPr>
              <a:t>Avez</a:t>
            </a:r>
            <a:r>
              <a:rPr lang="en-GB" sz="1200" b="0" i="0" u="none" strike="noStrike" cap="none" dirty="0">
                <a:solidFill>
                  <a:schemeClr val="dk1"/>
                </a:solidFill>
                <a:effectLst/>
                <a:latin typeface="Arial"/>
                <a:ea typeface="Arial"/>
                <a:cs typeface="Arial"/>
                <a:sym typeface="Arial"/>
              </a:rPr>
              <a:t>-vous déjà </a:t>
            </a:r>
            <a:r>
              <a:rPr lang="en-GB" sz="1200" b="0" i="0" u="none" strike="noStrike" cap="none" dirty="0" err="1">
                <a:solidFill>
                  <a:schemeClr val="dk1"/>
                </a:solidFill>
                <a:effectLst/>
                <a:latin typeface="Arial"/>
                <a:ea typeface="Arial"/>
                <a:cs typeface="Arial"/>
                <a:sym typeface="Arial"/>
              </a:rPr>
              <a:t>travaillé</a:t>
            </a:r>
            <a:r>
              <a:rPr lang="en-GB" sz="1200" b="0" i="0" u="none" strike="noStrike" cap="none" dirty="0">
                <a:solidFill>
                  <a:schemeClr val="dk1"/>
                </a:solidFill>
                <a:effectLst/>
                <a:latin typeface="Arial"/>
                <a:ea typeface="Arial"/>
                <a:cs typeface="Arial"/>
                <a:sym typeface="Arial"/>
              </a:rPr>
              <a:t> avec les </a:t>
            </a:r>
            <a:r>
              <a:rPr lang="en-GB" sz="1200" b="0" i="0" u="none" strike="noStrike" cap="none" dirty="0" err="1">
                <a:solidFill>
                  <a:schemeClr val="dk1"/>
                </a:solidFill>
                <a:effectLst/>
                <a:latin typeface="Arial"/>
                <a:ea typeface="Arial"/>
                <a:cs typeface="Arial"/>
                <a:sym typeface="Arial"/>
              </a:rPr>
              <a:t>résultats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ERC ?</a:t>
            </a:r>
          </a:p>
          <a:p>
            <a:pPr lvl="0"/>
            <a:r>
              <a:rPr lang="en-US" sz="1200" b="0" i="0" u="none" strike="noStrike" cap="none" dirty="0" err="1">
                <a:solidFill>
                  <a:schemeClr val="dk1"/>
                </a:solidFill>
                <a:effectLst/>
                <a:latin typeface="Arial"/>
                <a:ea typeface="Arial"/>
                <a:cs typeface="Arial"/>
                <a:sym typeface="Arial"/>
              </a:rPr>
              <a:t>Avez</a:t>
            </a:r>
            <a:r>
              <a:rPr lang="en-US" sz="1200" b="0" i="0" u="none" strike="noStrike" cap="none" dirty="0">
                <a:solidFill>
                  <a:schemeClr val="dk1"/>
                </a:solidFill>
                <a:effectLst/>
                <a:latin typeface="Arial"/>
                <a:ea typeface="Arial"/>
                <a:cs typeface="Arial"/>
                <a:sym typeface="Arial"/>
              </a:rPr>
              <a:t>-vous déjà </a:t>
            </a:r>
            <a:r>
              <a:rPr lang="en-US" sz="1200" b="0" i="0" u="none" strike="noStrike" cap="none" dirty="0" err="1">
                <a:solidFill>
                  <a:schemeClr val="dk1"/>
                </a:solidFill>
                <a:effectLst/>
                <a:latin typeface="Arial"/>
                <a:ea typeface="Arial"/>
                <a:cs typeface="Arial"/>
                <a:sym typeface="Arial"/>
              </a:rPr>
              <a:t>utilisé</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une</a:t>
            </a:r>
            <a:r>
              <a:rPr lang="en-US" sz="1200" b="0" i="0" u="none" strike="noStrike" cap="none" dirty="0">
                <a:solidFill>
                  <a:schemeClr val="dk1"/>
                </a:solidFill>
                <a:effectLst/>
                <a:latin typeface="Arial"/>
                <a:ea typeface="Arial"/>
                <a:cs typeface="Arial"/>
                <a:sym typeface="Arial"/>
              </a:rPr>
              <a:t> ERC dans le cadre </a:t>
            </a:r>
            <a:r>
              <a:rPr lang="en-US" sz="1200" b="0" i="0" u="none" strike="noStrike" cap="none" dirty="0" err="1">
                <a:solidFill>
                  <a:schemeClr val="dk1"/>
                </a:solidFill>
                <a:effectLst/>
                <a:latin typeface="Arial"/>
                <a:ea typeface="Arial"/>
                <a:cs typeface="Arial"/>
                <a:sym typeface="Arial"/>
              </a:rPr>
              <a:t>d'une</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prise</a:t>
            </a:r>
            <a:r>
              <a:rPr lang="en-US" sz="1200" b="0" i="0" u="none" strike="noStrike" cap="none" dirty="0">
                <a:solidFill>
                  <a:schemeClr val="dk1"/>
                </a:solidFill>
                <a:effectLst/>
                <a:latin typeface="Arial"/>
                <a:ea typeface="Arial"/>
                <a:cs typeface="Arial"/>
                <a:sym typeface="Arial"/>
              </a:rPr>
              <a:t> de </a:t>
            </a:r>
            <a:r>
              <a:rPr lang="en-US" sz="1200" b="0" i="0" u="none" strike="noStrike" cap="none" dirty="0" err="1">
                <a:solidFill>
                  <a:schemeClr val="dk1"/>
                </a:solidFill>
                <a:effectLst/>
                <a:latin typeface="Arial"/>
                <a:ea typeface="Arial"/>
                <a:cs typeface="Arial"/>
                <a:sym typeface="Arial"/>
              </a:rPr>
              <a:t>décision</a:t>
            </a:r>
            <a:r>
              <a:rPr lang="en-US" sz="1200" b="0" i="0" u="none" strike="noStrike" cap="none" dirty="0">
                <a:solidFill>
                  <a:schemeClr val="dk1"/>
                </a:solidFill>
                <a:effectLst/>
                <a:latin typeface="Arial"/>
                <a:ea typeface="Arial"/>
                <a:cs typeface="Arial"/>
                <a:sym typeface="Arial"/>
              </a:rPr>
              <a:t> ? </a:t>
            </a:r>
            <a:endParaRPr lang="en-GB" sz="1200" b="0" i="0" u="none" strike="noStrike" cap="none" dirty="0">
              <a:solidFill>
                <a:schemeClr val="dk1"/>
              </a:solidFill>
              <a:effectLst/>
              <a:latin typeface="Arial"/>
              <a:ea typeface="Arial"/>
              <a:cs typeface="Arial"/>
              <a:sym typeface="Arial"/>
            </a:endParaRPr>
          </a:p>
          <a:p>
            <a:r>
              <a:rPr lang="en-US" sz="1200" b="0" i="0" u="none" strike="noStrike" cap="none" dirty="0">
                <a:solidFill>
                  <a:schemeClr val="dk1"/>
                </a:solidFill>
                <a:effectLst/>
                <a:latin typeface="Arial"/>
                <a:ea typeface="Arial"/>
                <a:cs typeface="Arial"/>
                <a:sym typeface="Arial"/>
              </a:rPr>
              <a:t>Une </a:t>
            </a:r>
            <a:r>
              <a:rPr lang="en-US" sz="1200" b="0" i="0" u="none" strike="noStrike" cap="none" dirty="0" err="1">
                <a:solidFill>
                  <a:schemeClr val="dk1"/>
                </a:solidFill>
                <a:effectLst/>
                <a:latin typeface="Arial"/>
                <a:ea typeface="Arial"/>
                <a:cs typeface="Arial"/>
                <a:sym typeface="Arial"/>
              </a:rPr>
              <a:t>fois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qu'ils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ont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discuté</a:t>
            </a:r>
            <a:r>
              <a:rPr lang="en-US" sz="1200" b="0" i="0" u="none" strike="noStrike" cap="none" dirty="0">
                <a:solidFill>
                  <a:schemeClr val="dk1"/>
                </a:solidFill>
                <a:effectLst/>
                <a:latin typeface="Arial"/>
                <a:ea typeface="Arial"/>
                <a:cs typeface="Arial"/>
                <a:sym typeface="Arial"/>
              </a:rPr>
              <a:t> pendant </a:t>
            </a:r>
            <a:r>
              <a:rPr lang="en-US" sz="1200" b="0" i="0" u="none" strike="noStrike" cap="none" dirty="0" err="1">
                <a:solidFill>
                  <a:schemeClr val="dk1"/>
                </a:solidFill>
                <a:effectLst/>
                <a:latin typeface="Arial"/>
                <a:ea typeface="Arial"/>
                <a:cs typeface="Arial"/>
                <a:sym typeface="Arial"/>
              </a:rPr>
              <a:t>quelques</a:t>
            </a:r>
            <a:r>
              <a:rPr lang="en-US" sz="1200" b="0" i="0" u="none" strike="noStrike" cap="none" dirty="0">
                <a:solidFill>
                  <a:schemeClr val="dk1"/>
                </a:solidFill>
                <a:effectLst/>
                <a:latin typeface="Arial"/>
                <a:ea typeface="Arial"/>
                <a:cs typeface="Arial"/>
                <a:sym typeface="Arial"/>
              </a:rPr>
              <a:t> minutes, </a:t>
            </a:r>
            <a:r>
              <a:rPr lang="en-US" sz="1200" b="0" i="0" u="none" strike="noStrike" cap="none" dirty="0" err="1">
                <a:solidFill>
                  <a:schemeClr val="dk1"/>
                </a:solidFill>
                <a:effectLst/>
                <a:latin typeface="Arial"/>
                <a:ea typeface="Arial"/>
                <a:cs typeface="Arial"/>
                <a:sym typeface="Arial"/>
              </a:rPr>
              <a:t>invitez</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quelques</a:t>
            </a:r>
            <a:r>
              <a:rPr lang="en-US" sz="1200" b="0" i="0" u="none" strike="noStrike" cap="none" dirty="0">
                <a:solidFill>
                  <a:schemeClr val="dk1"/>
                </a:solidFill>
                <a:effectLst/>
                <a:latin typeface="Arial"/>
                <a:ea typeface="Arial"/>
                <a:cs typeface="Arial"/>
                <a:sym typeface="Arial"/>
              </a:rPr>
              <a:t> participants à </a:t>
            </a:r>
            <a:r>
              <a:rPr lang="en-US" sz="1200" b="0" i="0" u="none" strike="noStrike" cap="none" dirty="0" err="1">
                <a:solidFill>
                  <a:schemeClr val="dk1"/>
                </a:solidFill>
                <a:effectLst/>
                <a:latin typeface="Arial"/>
                <a:ea typeface="Arial"/>
                <a:cs typeface="Arial"/>
                <a:sym typeface="Arial"/>
              </a:rPr>
              <a:t>partager</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leur</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expérience</a:t>
            </a:r>
            <a:r>
              <a:rPr lang="en-US" sz="1200" b="0" i="0" u="none" strike="noStrike" cap="none" dirty="0">
                <a:solidFill>
                  <a:schemeClr val="dk1"/>
                </a:solidFill>
                <a:effectLst/>
                <a:latin typeface="Arial"/>
                <a:ea typeface="Arial"/>
                <a:cs typeface="Arial"/>
                <a:sym typeface="Arial"/>
              </a:rPr>
              <a:t> avec le </a:t>
            </a:r>
            <a:r>
              <a:rPr lang="en-US" sz="1200" b="0" i="0" u="none" strike="noStrike" cap="none" dirty="0" err="1">
                <a:solidFill>
                  <a:schemeClr val="dk1"/>
                </a:solidFill>
                <a:effectLst/>
                <a:latin typeface="Arial"/>
                <a:ea typeface="Arial"/>
                <a:cs typeface="Arial"/>
                <a:sym typeface="Arial"/>
              </a:rPr>
              <a:t>reste</a:t>
            </a:r>
            <a:r>
              <a:rPr lang="en-US" sz="1200" b="0" i="0" u="none" strike="noStrike" cap="none" dirty="0">
                <a:solidFill>
                  <a:schemeClr val="dk1"/>
                </a:solidFill>
                <a:effectLst/>
                <a:latin typeface="Arial"/>
                <a:ea typeface="Arial"/>
                <a:cs typeface="Arial"/>
                <a:sym typeface="Arial"/>
              </a:rPr>
              <a:t> du </a:t>
            </a:r>
            <a:r>
              <a:rPr lang="en-US" sz="1200" b="0" i="0" u="none" strike="noStrike" cap="none" dirty="0" err="1">
                <a:solidFill>
                  <a:schemeClr val="dk1"/>
                </a:solidFill>
                <a:effectLst/>
                <a:latin typeface="Arial"/>
                <a:ea typeface="Arial"/>
                <a:cs typeface="Arial"/>
                <a:sym typeface="Arial"/>
              </a:rPr>
              <a:t>groupe</a:t>
            </a:r>
            <a:r>
              <a:rPr lang="en-US" sz="120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sz="1000" dirty="0"/>
          </a:p>
        </p:txBody>
      </p:sp>
      <p:sp>
        <p:nvSpPr>
          <p:cNvPr id="1150" name="Google Shape;1150;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06798-4055-F8B0-2C9B-021D27236A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F159B9-4DDC-0383-5823-3F25D8EDCED2}"/>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DD5F30C1-5281-871E-7B35-F1C9AF713FD4}"/>
              </a:ext>
            </a:extLst>
          </p:cNvPr>
          <p:cNvSpPr>
            <a:spLocks noGrp="1"/>
          </p:cNvSpPr>
          <p:nvPr>
            <p:ph type="body" idx="1"/>
          </p:nvPr>
        </p:nvSpPr>
        <p:spPr/>
        <p:txBody>
          <a:bodyPr/>
          <a:lstStyle/>
          <a:p>
            <a:r>
              <a:rPr lang="en-GB" sz="1200" b="1" i="0" u="none" strike="noStrike" cap="none" dirty="0" err="1">
                <a:solidFill>
                  <a:schemeClr val="dk1"/>
                </a:solidFill>
                <a:effectLst/>
                <a:latin typeface="Arial"/>
                <a:ea typeface="Arial"/>
                <a:cs typeface="Arial"/>
                <a:sym typeface="Arial"/>
              </a:rPr>
              <a:t>Emplacment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réservé</a:t>
            </a:r>
            <a:r>
              <a:rPr lang="en-GB" sz="1200" b="1" i="0" u="none" strike="noStrike" cap="none" dirty="0">
                <a:solidFill>
                  <a:schemeClr val="dk1"/>
                </a:solidFill>
                <a:effectLst/>
                <a:latin typeface="Arial"/>
                <a:ea typeface="Arial"/>
                <a:cs typeface="Arial"/>
                <a:sym typeface="Arial"/>
              </a:rPr>
              <a:t> : </a:t>
            </a:r>
            <a:r>
              <a:rPr lang="en-GB" sz="1200" b="0" i="0" u="none" strike="noStrike" cap="none" dirty="0" err="1">
                <a:solidFill>
                  <a:schemeClr val="dk1"/>
                </a:solidFill>
                <a:effectLst/>
                <a:latin typeface="Arial"/>
                <a:ea typeface="Arial"/>
                <a:cs typeface="Arial"/>
                <a:sym typeface="Arial"/>
              </a:rPr>
              <a:t>basé</a:t>
            </a:r>
            <a:r>
              <a:rPr lang="en-GB" sz="1200" b="0" i="0" u="none" strike="noStrike" cap="none" dirty="0">
                <a:solidFill>
                  <a:schemeClr val="dk1"/>
                </a:solidFill>
                <a:effectLst/>
                <a:latin typeface="Arial"/>
                <a:ea typeface="Arial"/>
                <a:cs typeface="Arial"/>
                <a:sym typeface="Arial"/>
              </a:rPr>
              <a:t> sur les </a:t>
            </a:r>
            <a:r>
              <a:rPr lang="en-GB" sz="1200" b="0" i="0" u="none" strike="noStrike" cap="none" dirty="0" err="1">
                <a:solidFill>
                  <a:schemeClr val="dk1"/>
                </a:solidFill>
                <a:effectLst/>
                <a:latin typeface="Arial"/>
                <a:ea typeface="Arial"/>
                <a:cs typeface="Arial"/>
                <a:sym typeface="Arial"/>
              </a:rPr>
              <a:t>lignes</a:t>
            </a:r>
            <a:r>
              <a:rPr lang="en-GB" sz="1200" b="0" i="0" u="none" strike="noStrike" cap="none" dirty="0">
                <a:solidFill>
                  <a:schemeClr val="dk1"/>
                </a:solidFill>
                <a:effectLst/>
                <a:latin typeface="Arial"/>
                <a:ea typeface="Arial"/>
                <a:cs typeface="Arial"/>
                <a:sym typeface="Arial"/>
              </a:rPr>
              <a:t> directrices encore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d'élaboration</a:t>
            </a:r>
            <a:r>
              <a:rPr lang="en-GB" sz="1200" b="0" i="0" u="none" strike="noStrike" cap="none" dirty="0">
                <a:solidFill>
                  <a:schemeClr val="dk1"/>
                </a:solidFill>
                <a:effectLst/>
                <a:latin typeface="Arial"/>
                <a:ea typeface="Arial"/>
                <a:cs typeface="Arial"/>
                <a:sym typeface="Arial"/>
              </a:rPr>
              <a:t> par la GCA.</a:t>
            </a:r>
          </a:p>
          <a:p>
            <a:endParaRPr lang="en-GB" sz="1200" b="0" i="0" u="none" strike="noStrike" cap="none" dirty="0">
              <a:solidFill>
                <a:schemeClr val="dk1"/>
              </a:solidFill>
              <a:effectLst/>
              <a:latin typeface="Arial"/>
              <a:ea typeface="Arial"/>
              <a:cs typeface="Arial"/>
              <a:sym typeface="Arial"/>
            </a:endParaRPr>
          </a:p>
          <a:p>
            <a:r>
              <a:rPr lang="en-GB" dirty="0"/>
              <a:t>Les étapes à </a:t>
            </a:r>
            <a:r>
              <a:rPr lang="en-GB" dirty="0" err="1"/>
              <a:t>suivre</a:t>
            </a:r>
            <a:r>
              <a:rPr lang="en-GB" dirty="0"/>
              <a:t> pour </a:t>
            </a:r>
            <a:r>
              <a:rPr lang="en-GB" dirty="0" err="1"/>
              <a:t>procéder</a:t>
            </a:r>
            <a:r>
              <a:rPr lang="en-GB" dirty="0"/>
              <a:t> à </a:t>
            </a:r>
            <a:r>
              <a:rPr lang="en-GB" dirty="0" err="1"/>
              <a:t>une</a:t>
            </a:r>
            <a:r>
              <a:rPr lang="en-GB" dirty="0"/>
              <a:t> </a:t>
            </a:r>
            <a:r>
              <a:rPr lang="en-GB" dirty="0" err="1"/>
              <a:t>évaluation</a:t>
            </a:r>
            <a:r>
              <a:rPr lang="en-GB" dirty="0"/>
              <a:t> des </a:t>
            </a:r>
            <a:r>
              <a:rPr lang="en-GB" dirty="0" err="1"/>
              <a:t>risques</a:t>
            </a:r>
            <a:r>
              <a:rPr lang="en-GB" dirty="0"/>
              <a:t> </a:t>
            </a:r>
            <a:r>
              <a:rPr lang="en-GB" dirty="0" err="1"/>
              <a:t>climatiques</a:t>
            </a:r>
            <a:r>
              <a:rPr lang="en-GB" dirty="0"/>
              <a:t> </a:t>
            </a:r>
            <a:r>
              <a:rPr lang="en-GB" dirty="0" err="1"/>
              <a:t>peuvent</a:t>
            </a:r>
            <a:r>
              <a:rPr lang="en-GB" dirty="0"/>
              <a:t> varier </a:t>
            </a:r>
            <a:r>
              <a:rPr lang="en-GB" dirty="0" err="1"/>
              <a:t>légèrement</a:t>
            </a:r>
            <a:r>
              <a:rPr lang="en-GB" dirty="0"/>
              <a:t> </a:t>
            </a:r>
            <a:r>
              <a:rPr lang="en-GB" dirty="0" err="1"/>
              <a:t>selon</a:t>
            </a:r>
            <a:r>
              <a:rPr lang="en-GB" dirty="0"/>
              <a:t> les </a:t>
            </a:r>
            <a:r>
              <a:rPr lang="en-GB" dirty="0" err="1"/>
              <a:t>lignes</a:t>
            </a:r>
            <a:r>
              <a:rPr lang="en-GB" dirty="0"/>
              <a:t> directrices et la nomenclature </a:t>
            </a:r>
            <a:r>
              <a:rPr lang="en-GB" dirty="0" err="1"/>
              <a:t>publiées</a:t>
            </a:r>
            <a:r>
              <a:rPr lang="en-GB" dirty="0"/>
              <a:t>, </a:t>
            </a:r>
            <a:r>
              <a:rPr lang="en-GB" dirty="0" err="1"/>
              <a:t>mais</a:t>
            </a:r>
            <a:r>
              <a:rPr lang="en-GB" dirty="0"/>
              <a:t> </a:t>
            </a:r>
            <a:r>
              <a:rPr lang="en-GB" dirty="0" err="1"/>
              <a:t>elles</a:t>
            </a:r>
            <a:r>
              <a:rPr lang="en-GB" dirty="0"/>
              <a:t> </a:t>
            </a:r>
            <a:r>
              <a:rPr lang="en-GB" dirty="0" err="1"/>
              <a:t>comprennent</a:t>
            </a:r>
            <a:r>
              <a:rPr lang="en-GB" dirty="0"/>
              <a:t> </a:t>
            </a:r>
            <a:r>
              <a:rPr lang="en-GB" dirty="0" err="1"/>
              <a:t>généralement</a:t>
            </a:r>
            <a:r>
              <a:rPr lang="en-GB" dirty="0"/>
              <a:t> : </a:t>
            </a:r>
          </a:p>
          <a:p>
            <a:endParaRPr lang="en-GB" dirty="0"/>
          </a:p>
          <a:p>
            <a:pPr>
              <a:buAutoNum type="arabicPeriod"/>
            </a:pPr>
            <a:r>
              <a:rPr lang="en-GB" dirty="0" err="1"/>
              <a:t>L’identification</a:t>
            </a:r>
            <a:r>
              <a:rPr lang="en-GB" dirty="0"/>
              <a:t> des </a:t>
            </a:r>
            <a:r>
              <a:rPr lang="en-GB" dirty="0" err="1"/>
              <a:t>risques</a:t>
            </a:r>
            <a:r>
              <a:rPr lang="en-GB" dirty="0"/>
              <a:t> </a:t>
            </a:r>
            <a:r>
              <a:rPr lang="en-GB" dirty="0" err="1"/>
              <a:t>climatiques</a:t>
            </a:r>
            <a:r>
              <a:rPr lang="en-GB" dirty="0"/>
              <a:t> </a:t>
            </a:r>
            <a:r>
              <a:rPr lang="en-GB" dirty="0" err="1"/>
              <a:t>susceptibles</a:t>
            </a:r>
            <a:r>
              <a:rPr lang="en-GB" dirty="0"/>
              <a:t> </a:t>
            </a:r>
            <a:r>
              <a:rPr lang="en-GB" dirty="0" err="1"/>
              <a:t>d'affecter</a:t>
            </a:r>
            <a:r>
              <a:rPr lang="en-GB" dirty="0"/>
              <a:t> le </a:t>
            </a:r>
            <a:r>
              <a:rPr lang="en-GB" dirty="0" err="1"/>
              <a:t>projet</a:t>
            </a:r>
            <a:r>
              <a:rPr lang="en-GB" dirty="0"/>
              <a:t> </a:t>
            </a:r>
            <a:r>
              <a:rPr lang="en-GB" dirty="0" err="1"/>
              <a:t>proposé</a:t>
            </a:r>
            <a:r>
              <a:rPr lang="en-GB" dirty="0"/>
              <a:t> </a:t>
            </a:r>
          </a:p>
          <a:p>
            <a:pPr>
              <a:buAutoNum type="arabicPeriod"/>
            </a:pPr>
            <a:r>
              <a:rPr lang="en-GB" dirty="0" err="1"/>
              <a:t>L’évaluation</a:t>
            </a:r>
            <a:r>
              <a:rPr lang="en-GB" dirty="0"/>
              <a:t> de </a:t>
            </a:r>
            <a:r>
              <a:rPr lang="en-GB" dirty="0" err="1"/>
              <a:t>l'exposition</a:t>
            </a:r>
            <a:r>
              <a:rPr lang="en-GB" dirty="0"/>
              <a:t> du </a:t>
            </a:r>
            <a:r>
              <a:rPr lang="en-GB" dirty="0" err="1"/>
              <a:t>projet</a:t>
            </a:r>
            <a:r>
              <a:rPr lang="en-GB" dirty="0"/>
              <a:t> et des </a:t>
            </a:r>
            <a:r>
              <a:rPr lang="en-GB" dirty="0" err="1"/>
              <a:t>utilisateurs</a:t>
            </a:r>
            <a:r>
              <a:rPr lang="en-GB" dirty="0"/>
              <a:t> </a:t>
            </a:r>
            <a:r>
              <a:rPr lang="en-GB" dirty="0" err="1"/>
              <a:t>finaux</a:t>
            </a:r>
            <a:r>
              <a:rPr lang="en-GB" dirty="0"/>
              <a:t> aux </a:t>
            </a:r>
            <a:r>
              <a:rPr lang="en-GB" dirty="0" err="1"/>
              <a:t>risques</a:t>
            </a:r>
            <a:r>
              <a:rPr lang="en-GB" dirty="0"/>
              <a:t> </a:t>
            </a:r>
            <a:r>
              <a:rPr lang="en-GB" dirty="0" err="1"/>
              <a:t>climatiques</a:t>
            </a:r>
            <a:r>
              <a:rPr lang="en-GB" dirty="0"/>
              <a:t> </a:t>
            </a:r>
            <a:r>
              <a:rPr lang="en-GB" dirty="0" err="1"/>
              <a:t>identifiés</a:t>
            </a:r>
            <a:r>
              <a:rPr lang="en-GB" dirty="0"/>
              <a:t> sur le site du </a:t>
            </a:r>
            <a:r>
              <a:rPr lang="en-GB" dirty="0" err="1"/>
              <a:t>projet</a:t>
            </a:r>
            <a:r>
              <a:rPr lang="en-GB" dirty="0"/>
              <a:t> </a:t>
            </a:r>
          </a:p>
          <a:p>
            <a:pPr>
              <a:buAutoNum type="arabicPeriod"/>
            </a:pPr>
            <a:r>
              <a:rPr lang="en-GB" dirty="0" err="1"/>
              <a:t>L'estimation</a:t>
            </a:r>
            <a:r>
              <a:rPr lang="en-GB" dirty="0"/>
              <a:t> de </a:t>
            </a:r>
            <a:r>
              <a:rPr lang="en-GB" dirty="0" err="1"/>
              <a:t>l'impact</a:t>
            </a:r>
            <a:r>
              <a:rPr lang="en-GB" dirty="0"/>
              <a:t> des </a:t>
            </a:r>
            <a:r>
              <a:rPr lang="en-GB" dirty="0" err="1"/>
              <a:t>risques</a:t>
            </a:r>
            <a:r>
              <a:rPr lang="en-GB" dirty="0"/>
              <a:t> sur le </a:t>
            </a:r>
            <a:r>
              <a:rPr lang="en-GB" dirty="0" err="1"/>
              <a:t>projet</a:t>
            </a:r>
            <a:r>
              <a:rPr lang="en-GB" dirty="0"/>
              <a:t> et </a:t>
            </a:r>
            <a:r>
              <a:rPr lang="en-GB" dirty="0" err="1"/>
              <a:t>ses</a:t>
            </a:r>
            <a:r>
              <a:rPr lang="en-GB" dirty="0"/>
              <a:t> </a:t>
            </a:r>
            <a:r>
              <a:rPr lang="en-GB" dirty="0" err="1"/>
              <a:t>composantes</a:t>
            </a:r>
            <a:r>
              <a:rPr lang="en-GB" dirty="0"/>
              <a:t>.</a:t>
            </a:r>
          </a:p>
          <a:p>
            <a:pPr>
              <a:buAutoNum type="arabicPeriod"/>
            </a:pPr>
            <a:endParaRPr lang="en-GB" sz="1200" b="0" i="0" u="none" strike="noStrike" cap="none" dirty="0">
              <a:solidFill>
                <a:schemeClr val="dk1"/>
              </a:solidFill>
              <a:effectLst/>
              <a:latin typeface="Arial"/>
              <a:ea typeface="Arial"/>
              <a:cs typeface="Arial"/>
              <a:sym typeface="Arial"/>
            </a:endParaRPr>
          </a:p>
          <a:p>
            <a:pPr marL="228600" indent="0">
              <a:buNone/>
            </a:pPr>
            <a:r>
              <a:rPr lang="en-GB" sz="1200" b="0" i="0" u="none" strike="noStrike" cap="none" dirty="0">
                <a:solidFill>
                  <a:schemeClr val="dk1"/>
                </a:solidFill>
                <a:effectLst/>
                <a:latin typeface="Arial"/>
                <a:ea typeface="Arial"/>
                <a:cs typeface="Arial"/>
                <a:sym typeface="Arial"/>
              </a:rPr>
              <a:t>Source : </a:t>
            </a:r>
            <a:r>
              <a:rPr lang="en-GB" dirty="0">
                <a:hlinkClick r:id="rId3"/>
              </a:rPr>
              <a:t>Climate-Resilient-Infrastructure-Handbook_20250613.pdf</a:t>
            </a:r>
            <a:r>
              <a:rPr lang="en-GB" dirty="0"/>
              <a:t>, page 21</a:t>
            </a:r>
            <a:endParaRPr lang="en-GB" sz="1200" b="0" i="0" u="none" strike="noStrike" cap="none" dirty="0">
              <a:solidFill>
                <a:schemeClr val="dk1"/>
              </a:solidFill>
              <a:effectLst/>
              <a:latin typeface="Arial"/>
              <a:ea typeface="Arial"/>
              <a:cs typeface="Arial"/>
              <a:sym typeface="Arial"/>
            </a:endParaRPr>
          </a:p>
          <a:p>
            <a:endParaRPr lang="en-GB" dirty="0"/>
          </a:p>
        </p:txBody>
      </p:sp>
      <p:sp>
        <p:nvSpPr>
          <p:cNvPr id="4" name="Slide Number Placeholder 3">
            <a:extLst>
              <a:ext uri="{FF2B5EF4-FFF2-40B4-BE49-F238E27FC236}">
                <a16:creationId xmlns:a16="http://schemas.microsoft.com/office/drawing/2014/main" id="{DF647FA0-9C13-CED6-3C64-E3325A5BF79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4284297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indent="-457200">
              <a:buClrTx/>
              <a:buFont typeface="Arial" panose="020B0604020202020204" pitchFamily="34" charset="0"/>
              <a:buChar char="•"/>
            </a:pPr>
            <a:r>
              <a:rPr lang="en-GB" dirty="0"/>
              <a:t>Espace </a:t>
            </a:r>
            <a:r>
              <a:rPr lang="en-GB" dirty="0" err="1"/>
              <a:t>réservé</a:t>
            </a:r>
            <a:r>
              <a:rPr lang="en-GB" dirty="0"/>
              <a:t> : </a:t>
            </a:r>
            <a:r>
              <a:rPr lang="en-GB" dirty="0" err="1"/>
              <a:t>L'intervenant</a:t>
            </a:r>
            <a:r>
              <a:rPr lang="en-GB" dirty="0"/>
              <a:t> </a:t>
            </a:r>
            <a:r>
              <a:rPr lang="en-GB" dirty="0" err="1"/>
              <a:t>invité</a:t>
            </a:r>
            <a:r>
              <a:rPr lang="en-GB" dirty="0"/>
              <a:t> sera </a:t>
            </a:r>
            <a:r>
              <a:rPr lang="en-GB" dirty="0" err="1"/>
              <a:t>choisi</a:t>
            </a:r>
            <a:r>
              <a:rPr lang="en-GB" dirty="0"/>
              <a:t> </a:t>
            </a:r>
            <a:r>
              <a:rPr lang="en-GB" dirty="0" err="1"/>
              <a:t>parmi</a:t>
            </a:r>
            <a:r>
              <a:rPr lang="en-GB" dirty="0"/>
              <a:t> les participants à la fin de la première </a:t>
            </a:r>
            <a:r>
              <a:rPr lang="en-GB" dirty="0" err="1"/>
              <a:t>journée</a:t>
            </a:r>
            <a:r>
              <a:rPr lang="en-GB" dirty="0"/>
              <a:t>. Nous </a:t>
            </a:r>
            <a:r>
              <a:rPr lang="en-GB" dirty="0" err="1"/>
              <a:t>vous</a:t>
            </a:r>
            <a:r>
              <a:rPr lang="en-GB" dirty="0"/>
              <a:t> </a:t>
            </a:r>
            <a:r>
              <a:rPr lang="en-GB" dirty="0" err="1"/>
              <a:t>avons</a:t>
            </a:r>
            <a:r>
              <a:rPr lang="en-GB" dirty="0"/>
              <a:t> </a:t>
            </a:r>
            <a:r>
              <a:rPr lang="en-GB" dirty="0" err="1"/>
              <a:t>demandé</a:t>
            </a:r>
            <a:r>
              <a:rPr lang="en-GB" dirty="0"/>
              <a:t> </a:t>
            </a:r>
            <a:r>
              <a:rPr lang="en-GB" dirty="0" err="1"/>
              <a:t>d'apporter</a:t>
            </a:r>
            <a:r>
              <a:rPr lang="en-GB" dirty="0"/>
              <a:t> des </a:t>
            </a:r>
            <a:r>
              <a:rPr lang="en-GB" dirty="0" err="1"/>
              <a:t>exemples</a:t>
            </a:r>
            <a:r>
              <a:rPr lang="en-GB" dirty="0"/>
              <a:t> </a:t>
            </a:r>
            <a:r>
              <a:rPr lang="en-GB" dirty="0" err="1"/>
              <a:t>d'études</a:t>
            </a:r>
            <a:r>
              <a:rPr lang="en-GB" dirty="0"/>
              <a:t> de </a:t>
            </a:r>
            <a:r>
              <a:rPr lang="en-GB" dirty="0" err="1"/>
              <a:t>cas</a:t>
            </a:r>
            <a:r>
              <a:rPr lang="en-GB" dirty="0"/>
              <a:t> / </a:t>
            </a:r>
            <a:r>
              <a:rPr lang="en-GB" dirty="0" err="1"/>
              <a:t>d'expériences</a:t>
            </a:r>
            <a:r>
              <a:rPr lang="en-GB" dirty="0"/>
              <a:t> </a:t>
            </a:r>
            <a:r>
              <a:rPr lang="en-GB" dirty="0" err="1"/>
              <a:t>liées</a:t>
            </a:r>
            <a:r>
              <a:rPr lang="en-GB" dirty="0"/>
              <a:t> au </a:t>
            </a:r>
            <a:r>
              <a:rPr lang="en-GB" dirty="0" err="1"/>
              <a:t>changement</a:t>
            </a:r>
            <a:r>
              <a:rPr lang="en-GB" dirty="0"/>
              <a:t> </a:t>
            </a:r>
            <a:r>
              <a:rPr lang="en-GB" dirty="0" err="1"/>
              <a:t>climatique</a:t>
            </a:r>
            <a:r>
              <a:rPr lang="en-GB" dirty="0"/>
              <a:t>, à </a:t>
            </a:r>
            <a:r>
              <a:rPr lang="en-GB" dirty="0" err="1"/>
              <a:t>l'eau</a:t>
            </a:r>
            <a:r>
              <a:rPr lang="en-GB" dirty="0"/>
              <a:t> et à </a:t>
            </a:r>
            <a:r>
              <a:rPr lang="en-GB" dirty="0" err="1"/>
              <a:t>l'assainissement</a:t>
            </a:r>
            <a:r>
              <a:rPr lang="en-GB" dirty="0"/>
              <a:t>. </a:t>
            </a:r>
          </a:p>
          <a:p>
            <a:pPr marL="457200" indent="-457200">
              <a:buClrTx/>
              <a:buFont typeface="Arial" panose="020B0604020202020204" pitchFamily="34" charset="0"/>
              <a:buChar char="•"/>
            </a:pPr>
            <a:r>
              <a:rPr lang="en-GB" dirty="0"/>
              <a:t>Nous </a:t>
            </a:r>
            <a:r>
              <a:rPr lang="en-GB" dirty="0" err="1"/>
              <a:t>avons</a:t>
            </a:r>
            <a:r>
              <a:rPr lang="en-GB" dirty="0"/>
              <a:t> des </a:t>
            </a:r>
            <a:r>
              <a:rPr lang="en-GB" dirty="0" err="1"/>
              <a:t>créneaux</a:t>
            </a:r>
            <a:r>
              <a:rPr lang="en-GB" dirty="0"/>
              <a:t> </a:t>
            </a:r>
            <a:r>
              <a:rPr lang="en-GB" dirty="0" err="1"/>
              <a:t>disponibles</a:t>
            </a:r>
            <a:r>
              <a:rPr lang="en-GB" dirty="0"/>
              <a:t> </a:t>
            </a:r>
            <a:r>
              <a:rPr lang="en-GB" dirty="0" err="1"/>
              <a:t>demain</a:t>
            </a:r>
            <a:r>
              <a:rPr lang="en-GB" dirty="0"/>
              <a:t> pour </a:t>
            </a:r>
            <a:r>
              <a:rPr lang="en-GB" dirty="0" err="1"/>
              <a:t>partager</a:t>
            </a:r>
            <a:r>
              <a:rPr lang="en-GB" dirty="0"/>
              <a:t> </a:t>
            </a:r>
            <a:r>
              <a:rPr lang="en-GB" dirty="0" err="1"/>
              <a:t>ces</a:t>
            </a:r>
            <a:r>
              <a:rPr lang="en-GB" dirty="0"/>
              <a:t> </a:t>
            </a:r>
            <a:r>
              <a:rPr lang="en-GB" dirty="0" err="1"/>
              <a:t>informations</a:t>
            </a:r>
            <a:r>
              <a:rPr lang="en-GB" dirty="0"/>
              <a:t>. Qui </a:t>
            </a:r>
            <a:r>
              <a:rPr lang="en-GB" dirty="0" err="1"/>
              <a:t>souhaite</a:t>
            </a:r>
            <a:r>
              <a:rPr lang="en-GB" dirty="0"/>
              <a:t> le faire ?</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7815237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E5F3D-3590-33B0-60D6-7286D31922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66A46E-52A1-5AF7-8CEB-ED340322AAD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22E84063-658F-0F3D-4AF9-8850AD0A8E1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08292C2-FBF0-417D-14EB-59C02994B59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3747876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7"/>
        <p:cNvGrpSpPr/>
        <p:nvPr/>
      </p:nvGrpSpPr>
      <p:grpSpPr>
        <a:xfrm>
          <a:off x="0" y="0"/>
          <a:ext cx="0" cy="0"/>
          <a:chOff x="0" y="0"/>
          <a:chExt cx="0" cy="0"/>
        </a:xfrm>
      </p:grpSpPr>
      <p:sp>
        <p:nvSpPr>
          <p:cNvPr id="1518" name="Google Shape;1518;p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pour le formateur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L'exercice interactif que vous allez animer s'intitule « Décisions pour la décennie ». Il s'agit d'un jeu interactif développé par le Centre climatique de la Croix-Rouge. Vous trouverez ci-dessous tous les liens nécessaires pour animer ce jeu.</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Notes complètes sur l'animation :</a:t>
            </a:r>
            <a:r>
              <a:rPr lang="en-US" sz="1000" u="sng">
                <a:solidFill>
                  <a:schemeClr val="hlink"/>
                </a:solidFill>
                <a:hlinkClick r:id="rId3"/>
              </a:rPr>
              <a:t> https://www.climatecentre.org/wp-content/uploads/Decisions-for-the-Decade.pdf</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Vidéo explicative complète sur l'animation :</a:t>
            </a:r>
            <a:r>
              <a:rPr lang="en-US" sz="1000" u="sng">
                <a:solidFill>
                  <a:schemeClr val="hlink"/>
                </a:solidFill>
                <a:hlinkClick r:id="rId4"/>
              </a:rPr>
              <a:t> https://vimeo.com/215056621</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Jeu hébergé sur la page </a:t>
            </a:r>
            <a:r>
              <a:rPr lang="en-US" sz="1000" err="1">
                <a:solidFill>
                  <a:schemeClr val="dk1"/>
                </a:solidFill>
              </a:rPr>
              <a:t>du Centre</a:t>
            </a:r>
            <a:r>
              <a:rPr lang="en-US" sz="1000">
                <a:solidFill>
                  <a:schemeClr val="dk1"/>
                </a:solidFill>
              </a:rPr>
              <a:t> climatique :</a:t>
            </a:r>
            <a:r>
              <a:rPr lang="en-US" sz="1000" u="sng">
                <a:solidFill>
                  <a:schemeClr val="hlink"/>
                </a:solidFill>
                <a:hlinkClick r:id="rId5"/>
              </a:rPr>
              <a:t> https://www.climatecentre.org/games/2520/decisions-for-the-decade/</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Impression du cône :</a:t>
            </a:r>
            <a:r>
              <a:rPr lang="en-US" sz="1000" u="sng">
                <a:solidFill>
                  <a:schemeClr val="hlink"/>
                </a:solidFill>
                <a:hlinkClick r:id="rId6"/>
              </a:rPr>
              <a:t> https://www.climatecentre.org/wp-content/uploads/ConeFinal-for-Print-.pdf</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a:solidFill>
                  <a:srgbClr val="343434"/>
                </a:solidFill>
              </a:rPr>
              <a:t>Description : </a:t>
            </a:r>
            <a:r>
              <a:rPr lang="en-US" sz="1000">
                <a:solidFill>
                  <a:srgbClr val="343434"/>
                </a:solidFill>
              </a:rPr>
              <a:t>« Decisions for the Decade » est un jeu hautement interactif conçu pour favoriser l'apprentissage et le dialogue sur les aspects clés des investissements à long terme dans un contexte d'incertitude.</a:t>
            </a:r>
            <a:endParaRPr sz="1000">
              <a:solidFill>
                <a:srgbClr val="343434"/>
              </a:solidFill>
            </a:endParaRPr>
          </a:p>
          <a:p>
            <a:pPr marL="0" lvl="0" indent="0" algn="l" rtl="0">
              <a:lnSpc>
                <a:spcPct val="100000"/>
              </a:lnSpc>
              <a:spcBef>
                <a:spcPts val="0"/>
              </a:spcBef>
              <a:spcAft>
                <a:spcPts val="0"/>
              </a:spcAft>
              <a:buClr>
                <a:schemeClr val="dk1"/>
              </a:buClr>
              <a:buSzPts val="1100"/>
              <a:buFont typeface="Arial"/>
              <a:buNone/>
            </a:pPr>
            <a:endParaRPr sz="1000" b="1">
              <a:solidFill>
                <a:srgbClr val="343434"/>
              </a:solidFill>
            </a:endParaRPr>
          </a:p>
          <a:p>
            <a:pPr marL="0" lvl="0" indent="0" algn="l" rtl="0">
              <a:lnSpc>
                <a:spcPct val="100000"/>
              </a:lnSpc>
              <a:spcBef>
                <a:spcPts val="0"/>
              </a:spcBef>
              <a:spcAft>
                <a:spcPts val="0"/>
              </a:spcAft>
              <a:buClr>
                <a:schemeClr val="dk1"/>
              </a:buClr>
              <a:buSzPts val="1100"/>
              <a:buFont typeface="Arial"/>
              <a:buNone/>
            </a:pPr>
            <a:r>
              <a:rPr lang="en-US" sz="1000" b="1">
                <a:solidFill>
                  <a:srgbClr val="343434"/>
                </a:solidFill>
              </a:rPr>
              <a:t>Objectifs pédagogiques : </a:t>
            </a:r>
            <a:r>
              <a:rPr lang="en-US" sz="1000">
                <a:solidFill>
                  <a:srgbClr val="343434"/>
                </a:solidFill>
              </a:rPr>
              <a:t>ce jeu aide les participants à (</a:t>
            </a:r>
            <a:r>
              <a:rPr lang="en-US" sz="1000" err="1">
                <a:solidFill>
                  <a:srgbClr val="343434"/>
                </a:solidFill>
              </a:rPr>
              <a:t>i</a:t>
            </a:r>
            <a:r>
              <a:rPr lang="en-US" sz="1000">
                <a:solidFill>
                  <a:srgbClr val="343434"/>
                </a:solidFill>
              </a:rPr>
              <a:t>) se préparer aux situations extrêmes, (ii) expérimenter et comprendre les impacts du changement climatique, (iii) coopérer pour mieux gérer les risques.</a:t>
            </a:r>
            <a:endParaRPr sz="1000">
              <a:solidFill>
                <a:srgbClr val="343434"/>
              </a:solidFill>
            </a:endParaRPr>
          </a:p>
          <a:p>
            <a:pPr marL="0" lvl="0" indent="0" algn="l" rtl="0">
              <a:lnSpc>
                <a:spcPct val="100000"/>
              </a:lnSpc>
              <a:spcBef>
                <a:spcPts val="0"/>
              </a:spcBef>
              <a:spcAft>
                <a:spcPts val="0"/>
              </a:spcAft>
              <a:buClr>
                <a:schemeClr val="dk1"/>
              </a:buClr>
              <a:buSzPts val="1100"/>
              <a:buFont typeface="Arial"/>
              <a:buNone/>
            </a:pPr>
            <a:endParaRPr sz="1000" b="1">
              <a:solidFill>
                <a:srgbClr val="343434"/>
              </a:solidFill>
            </a:endParaRPr>
          </a:p>
          <a:p>
            <a:pPr marL="0" lvl="0" indent="0" algn="l" rtl="0">
              <a:lnSpc>
                <a:spcPct val="100000"/>
              </a:lnSpc>
              <a:spcBef>
                <a:spcPts val="0"/>
              </a:spcBef>
              <a:spcAft>
                <a:spcPts val="0"/>
              </a:spcAft>
              <a:buClr>
                <a:schemeClr val="dk1"/>
              </a:buClr>
              <a:buSzPts val="1100"/>
              <a:buFont typeface="Arial"/>
              <a:buNone/>
            </a:pPr>
            <a:r>
              <a:rPr lang="en-US" sz="1000" b="1">
                <a:solidFill>
                  <a:srgbClr val="343434"/>
                </a:solidFill>
              </a:rPr>
              <a:t>Public visé : </a:t>
            </a:r>
            <a:r>
              <a:rPr lang="en-US" sz="1000">
                <a:solidFill>
                  <a:srgbClr val="343434"/>
                </a:solidFill>
              </a:rPr>
              <a:t>Bien que particulièrement adapté aux responsables gouvernementaux locaux et nationaux, ce jeu peut être utile à un large éventail de parties prenantes concernées par les risques climatiques à long terme.</a:t>
            </a:r>
            <a:endParaRPr sz="1000">
              <a:solidFill>
                <a:srgbClr val="343434"/>
              </a:solidFill>
            </a:endParaRPr>
          </a:p>
          <a:p>
            <a:pPr marL="0" lvl="0" indent="0" algn="l" rtl="0">
              <a:lnSpc>
                <a:spcPct val="100000"/>
              </a:lnSpc>
              <a:spcBef>
                <a:spcPts val="0"/>
              </a:spcBef>
              <a:spcAft>
                <a:spcPts val="0"/>
              </a:spcAft>
              <a:buClr>
                <a:schemeClr val="dk1"/>
              </a:buClr>
              <a:buSzPts val="1100"/>
              <a:buFont typeface="Arial"/>
              <a:buNone/>
            </a:pPr>
            <a:endParaRPr sz="1000" b="1">
              <a:solidFill>
                <a:srgbClr val="343434"/>
              </a:solidFill>
            </a:endParaRPr>
          </a:p>
          <a:p>
            <a:pPr marL="0" lvl="0" indent="0" algn="l" rtl="0">
              <a:lnSpc>
                <a:spcPct val="100000"/>
              </a:lnSpc>
              <a:spcBef>
                <a:spcPts val="0"/>
              </a:spcBef>
              <a:spcAft>
                <a:spcPts val="0"/>
              </a:spcAft>
              <a:buClr>
                <a:schemeClr val="dk1"/>
              </a:buClr>
              <a:buSzPts val="1100"/>
              <a:buFont typeface="Arial"/>
              <a:buNone/>
            </a:pPr>
            <a:r>
              <a:rPr lang="en-US" sz="1000" b="1">
                <a:solidFill>
                  <a:srgbClr val="343434"/>
                </a:solidFill>
              </a:rPr>
              <a:t>Exigences </a:t>
            </a:r>
            <a:r>
              <a:rPr lang="en-US" sz="1000" b="1" err="1">
                <a:solidFill>
                  <a:srgbClr val="343434"/>
                </a:solidFill>
              </a:rPr>
              <a:t>en matière d'espace de jeu </a:t>
            </a:r>
            <a:r>
              <a:rPr lang="en-US" sz="1000" b="1">
                <a:solidFill>
                  <a:srgbClr val="343434"/>
                </a:solidFill>
              </a:rPr>
              <a:t>: </a:t>
            </a:r>
            <a:r>
              <a:rPr lang="en-US" sz="1000">
                <a:solidFill>
                  <a:srgbClr val="343434"/>
                </a:solidFill>
              </a:rPr>
              <a:t>grande salle avec tables et chaises</a:t>
            </a:r>
            <a:endParaRPr sz="1000">
              <a:solidFill>
                <a:srgbClr val="343434"/>
              </a:solidFill>
            </a:endParaRPr>
          </a:p>
          <a:p>
            <a:pPr marL="0" lvl="0" indent="0" algn="l" rtl="0">
              <a:lnSpc>
                <a:spcPct val="100000"/>
              </a:lnSpc>
              <a:spcBef>
                <a:spcPts val="0"/>
              </a:spcBef>
              <a:spcAft>
                <a:spcPts val="0"/>
              </a:spcAft>
              <a:buClr>
                <a:schemeClr val="dk1"/>
              </a:buClr>
              <a:buSzPts val="1100"/>
              <a:buFont typeface="Arial"/>
              <a:buNone/>
            </a:pPr>
            <a:endParaRPr sz="1000" b="1">
              <a:solidFill>
                <a:srgbClr val="343434"/>
              </a:solidFill>
            </a:endParaRPr>
          </a:p>
          <a:p>
            <a:pPr marL="0" lvl="0" indent="0" algn="l" rtl="0">
              <a:lnSpc>
                <a:spcPct val="100000"/>
              </a:lnSpc>
              <a:spcBef>
                <a:spcPts val="0"/>
              </a:spcBef>
              <a:spcAft>
                <a:spcPts val="0"/>
              </a:spcAft>
              <a:buClr>
                <a:schemeClr val="dk1"/>
              </a:buClr>
              <a:buSzPts val="1100"/>
              <a:buFont typeface="Arial"/>
              <a:buNone/>
            </a:pPr>
            <a:r>
              <a:rPr lang="en-US" sz="1000" b="1">
                <a:solidFill>
                  <a:srgbClr val="343434"/>
                </a:solidFill>
              </a:rPr>
              <a:t>Remerciements : </a:t>
            </a:r>
            <a:r>
              <a:rPr lang="en-US" sz="1000">
                <a:solidFill>
                  <a:srgbClr val="343434"/>
                </a:solidFill>
              </a:rPr>
              <a:t>ce jeu a été développé avec le soutien de la Croix-Rouge américaine (équipe des services internationaux) et est une version considérablement simplifiée d'un jeu sur l'incertitude profonde et la prise de décision robuste, conçu pour l'économiste en chef de la Banque mondiale pour le développement durable.</a:t>
            </a:r>
            <a:endParaRPr sz="1000"/>
          </a:p>
        </p:txBody>
      </p:sp>
      <p:sp>
        <p:nvSpPr>
          <p:cNvPr id="1519" name="Google Shape;1519;p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Roboto"/>
                <a:ea typeface="Roboto"/>
                <a:cs typeface="Roboto"/>
                <a:sym typeface="Roboto"/>
              </a:rPr>
              <a:t>Cette diapositive </a:t>
            </a:r>
            <a:r>
              <a:rPr lang="en-GB" sz="1200" dirty="0" err="1">
                <a:solidFill>
                  <a:schemeClr val="dk1"/>
                </a:solidFill>
                <a:latin typeface="Roboto"/>
                <a:ea typeface="Roboto"/>
                <a:cs typeface="Roboto"/>
                <a:sym typeface="Roboto"/>
              </a:rPr>
              <a:t>présente</a:t>
            </a:r>
            <a:r>
              <a:rPr lang="en-GB" sz="1200" dirty="0">
                <a:solidFill>
                  <a:schemeClr val="dk1"/>
                </a:solidFill>
                <a:latin typeface="Roboto"/>
                <a:ea typeface="Roboto"/>
                <a:cs typeface="Roboto"/>
                <a:sym typeface="Roboto"/>
              </a:rPr>
              <a:t> un résumé du </a:t>
            </a:r>
            <a:r>
              <a:rPr lang="en-GB" sz="1200" dirty="0" err="1">
                <a:solidFill>
                  <a:schemeClr val="dk1"/>
                </a:solidFill>
                <a:latin typeface="Roboto"/>
                <a:ea typeface="Roboto"/>
                <a:cs typeface="Roboto"/>
                <a:sym typeface="Roboto"/>
              </a:rPr>
              <a:t>contenu</a:t>
            </a:r>
            <a:r>
              <a:rPr lang="en-GB" sz="1200" dirty="0">
                <a:solidFill>
                  <a:schemeClr val="dk1"/>
                </a:solidFill>
                <a:latin typeface="Roboto"/>
                <a:ea typeface="Roboto"/>
                <a:cs typeface="Roboto"/>
                <a:sym typeface="Roboto"/>
              </a:rPr>
              <a:t> du </a:t>
            </a:r>
            <a:r>
              <a:rPr lang="en-GB" sz="1200" b="1" dirty="0">
                <a:solidFill>
                  <a:schemeClr val="dk1"/>
                </a:solidFill>
                <a:latin typeface="Roboto"/>
                <a:ea typeface="Roboto"/>
                <a:cs typeface="Roboto"/>
                <a:sym typeface="Roboto"/>
              </a:rPr>
              <a:t>module 3.</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dirty="0">
              <a:solidFill>
                <a:schemeClr val="dk1"/>
              </a:solidFill>
              <a:latin typeface="Roboto"/>
              <a:ea typeface="Roboto"/>
              <a:sym typeface="Roboto"/>
            </a:endParaRPr>
          </a:p>
          <a:p>
            <a:r>
              <a:rPr lang="en-GB" sz="1200" b="1" i="0" u="none" strike="noStrike" cap="none" dirty="0" err="1">
                <a:solidFill>
                  <a:schemeClr val="dk1"/>
                </a:solidFill>
                <a:effectLst/>
                <a:latin typeface="Arial"/>
                <a:ea typeface="Arial"/>
                <a:cs typeface="Arial"/>
                <a:sym typeface="Arial"/>
              </a:rPr>
              <a:t>Exercice</a:t>
            </a:r>
            <a:r>
              <a:rPr lang="en-GB" sz="1200" b="1" i="0" u="none" strike="noStrike" cap="none" dirty="0">
                <a:solidFill>
                  <a:schemeClr val="dk1"/>
                </a:solidFill>
                <a:effectLst/>
                <a:latin typeface="Arial"/>
                <a:ea typeface="Arial"/>
                <a:cs typeface="Arial"/>
                <a:sym typeface="Arial"/>
              </a:rPr>
              <a:t> : Principes </a:t>
            </a:r>
            <a:r>
              <a:rPr lang="en-GB" sz="1200" b="1" i="0" u="none" strike="noStrike" cap="none" dirty="0" err="1">
                <a:solidFill>
                  <a:schemeClr val="dk1"/>
                </a:solidFill>
                <a:effectLst/>
                <a:latin typeface="Arial"/>
                <a:ea typeface="Arial"/>
                <a:cs typeface="Arial"/>
                <a:sym typeface="Arial"/>
              </a:rPr>
              <a:t>directeurs</a:t>
            </a:r>
            <a:r>
              <a:rPr lang="en-GB" sz="1200" b="1" i="0" u="none" strike="noStrike" cap="none" dirty="0">
                <a:solidFill>
                  <a:schemeClr val="dk1"/>
                </a:solidFill>
                <a:effectLst/>
                <a:latin typeface="Arial"/>
                <a:ea typeface="Arial"/>
                <a:cs typeface="Arial"/>
                <a:sym typeface="Arial"/>
              </a:rPr>
              <a:t> pour la participation</a:t>
            </a:r>
          </a:p>
          <a:p>
            <a:r>
              <a:rPr lang="en-GB" sz="1200" b="0" i="0" u="none" strike="noStrike" cap="none" dirty="0">
                <a:solidFill>
                  <a:schemeClr val="dk1"/>
                </a:solidFill>
                <a:effectLst/>
                <a:latin typeface="Arial"/>
                <a:ea typeface="Arial"/>
                <a:cs typeface="Arial"/>
                <a:sym typeface="Arial"/>
              </a:rPr>
              <a:t>Durée : 5 minutes</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Au début de </a:t>
            </a:r>
            <a:r>
              <a:rPr lang="en-GB" sz="1200" b="0" i="0" u="none" strike="noStrike" cap="none" dirty="0" err="1">
                <a:solidFill>
                  <a:schemeClr val="dk1"/>
                </a:solidFill>
                <a:effectLst/>
                <a:latin typeface="Arial"/>
                <a:ea typeface="Arial"/>
                <a:cs typeface="Arial"/>
                <a:sym typeface="Arial"/>
              </a:rPr>
              <a:t>chaque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journée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rappelez</a:t>
            </a:r>
            <a:r>
              <a:rPr lang="en-GB" sz="1200" b="0" i="0" u="none" strike="noStrike" cap="none" dirty="0">
                <a:solidFill>
                  <a:schemeClr val="dk1"/>
                </a:solidFill>
                <a:effectLst/>
                <a:latin typeface="Arial"/>
                <a:ea typeface="Arial"/>
                <a:cs typeface="Arial"/>
                <a:sym typeface="Arial"/>
              </a:rPr>
              <a:t> aux participants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principes simples de « bonne </a:t>
            </a:r>
            <a:r>
              <a:rPr lang="en-GB" sz="1200" b="0" i="0" u="none" strike="noStrike" cap="none" dirty="0" err="1">
                <a:solidFill>
                  <a:schemeClr val="dk1"/>
                </a:solidFill>
                <a:effectLst/>
                <a:latin typeface="Arial"/>
                <a:ea typeface="Arial"/>
                <a:cs typeface="Arial"/>
                <a:sym typeface="Arial"/>
              </a:rPr>
              <a:t>conduite</a:t>
            </a:r>
            <a:r>
              <a:rPr lang="en-GB" sz="1200" b="0" i="0" u="none" strike="noStrike" cap="none" dirty="0">
                <a:solidFill>
                  <a:schemeClr val="dk1"/>
                </a:solidFill>
                <a:effectLst/>
                <a:latin typeface="Arial"/>
                <a:ea typeface="Arial"/>
                <a:cs typeface="Arial"/>
                <a:sym typeface="Arial"/>
              </a:rPr>
              <a:t> » :</a:t>
            </a:r>
          </a:p>
          <a:p>
            <a:pPr lvl="0"/>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Écoutez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attentivement</a:t>
            </a:r>
            <a:r>
              <a:rPr lang="en-GB" sz="1200" b="0" i="0" u="none" strike="noStrike" cap="none" dirty="0">
                <a:solidFill>
                  <a:schemeClr val="dk1"/>
                </a:solidFill>
                <a:effectLst/>
                <a:latin typeface="Arial"/>
                <a:ea typeface="Arial"/>
                <a:cs typeface="Arial"/>
                <a:sym typeface="Arial"/>
              </a:rPr>
              <a:t>, suivez le </a:t>
            </a:r>
            <a:r>
              <a:rPr lang="en-GB" sz="1200" b="0" i="0" u="none" strike="noStrike" cap="none" dirty="0" err="1">
                <a:solidFill>
                  <a:schemeClr val="dk1"/>
                </a:solidFill>
                <a:effectLst/>
                <a:latin typeface="Arial"/>
                <a:ea typeface="Arial"/>
                <a:cs typeface="Arial"/>
                <a:sym typeface="Arial"/>
              </a:rPr>
              <a:t>cours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prenez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vos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propres</a:t>
            </a:r>
            <a:r>
              <a:rPr lang="en-GB" sz="1200" b="0" i="0" u="none" strike="noStrike" cap="none" dirty="0">
                <a:solidFill>
                  <a:schemeClr val="dk1"/>
                </a:solidFill>
                <a:effectLst/>
                <a:latin typeface="Arial"/>
                <a:ea typeface="Arial"/>
                <a:cs typeface="Arial"/>
                <a:sym typeface="Arial"/>
              </a:rPr>
              <a:t> notes.</a:t>
            </a:r>
          </a:p>
          <a:p>
            <a:pPr lvl="0"/>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N'hésitez</a:t>
            </a:r>
            <a:r>
              <a:rPr lang="en-GB" sz="1200" b="0" i="0" u="none" strike="noStrike" cap="none" dirty="0">
                <a:solidFill>
                  <a:schemeClr val="dk1"/>
                </a:solidFill>
                <a:effectLst/>
                <a:latin typeface="Arial"/>
                <a:ea typeface="Arial"/>
                <a:cs typeface="Arial"/>
                <a:sym typeface="Arial"/>
              </a:rPr>
              <a:t> pas à poser des questions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à demander des </a:t>
            </a:r>
            <a:r>
              <a:rPr lang="en-GB" sz="1200" b="0" i="0" u="none" strike="noStrike" cap="none" dirty="0" err="1">
                <a:solidFill>
                  <a:schemeClr val="dk1"/>
                </a:solidFill>
                <a:effectLst/>
                <a:latin typeface="Arial"/>
                <a:ea typeface="Arial"/>
                <a:cs typeface="Arial"/>
                <a:sym typeface="Arial"/>
              </a:rPr>
              <a:t>précisions</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formateurs</a:t>
            </a:r>
            <a:r>
              <a:rPr lang="en-GB" sz="1200" b="0" i="0" u="none" strike="noStrike" cap="none" dirty="0">
                <a:solidFill>
                  <a:schemeClr val="dk1"/>
                </a:solidFill>
                <a:effectLst/>
                <a:latin typeface="Arial"/>
                <a:ea typeface="Arial"/>
                <a:cs typeface="Arial"/>
                <a:sym typeface="Arial"/>
              </a:rPr>
              <a:t> à tout moment.</a:t>
            </a:r>
          </a:p>
          <a:p>
            <a:pPr lvl="0"/>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Votre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expérience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personnelle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précieuse, et nous </a:t>
            </a:r>
            <a:r>
              <a:rPr lang="en-GB" sz="1200" b="0" i="0" u="none" strike="noStrike" cap="none" dirty="0" err="1">
                <a:solidFill>
                  <a:schemeClr val="dk1"/>
                </a:solidFill>
                <a:effectLst/>
                <a:latin typeface="Arial"/>
                <a:ea typeface="Arial"/>
                <a:cs typeface="Arial"/>
                <a:sym typeface="Arial"/>
              </a:rPr>
              <a:t>vous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encourageons</a:t>
            </a:r>
            <a:r>
              <a:rPr lang="en-GB" sz="1200" b="0" i="0" u="none" strike="noStrike" cap="none" dirty="0">
                <a:solidFill>
                  <a:schemeClr val="dk1"/>
                </a:solidFill>
                <a:effectLst/>
                <a:latin typeface="Arial"/>
                <a:ea typeface="Arial"/>
                <a:cs typeface="Arial"/>
                <a:sym typeface="Arial"/>
              </a:rPr>
              <a:t> à la </a:t>
            </a:r>
            <a:r>
              <a:rPr lang="en-GB" sz="1200" b="0" i="0" u="none" strike="noStrike" cap="none" dirty="0" err="1">
                <a:solidFill>
                  <a:schemeClr val="dk1"/>
                </a:solidFill>
                <a:effectLst/>
                <a:latin typeface="Arial"/>
                <a:ea typeface="Arial"/>
                <a:cs typeface="Arial"/>
                <a:sym typeface="Arial"/>
              </a:rPr>
              <a:t>partager</a:t>
            </a:r>
            <a:r>
              <a:rPr lang="en-GB" sz="1200" b="0" i="0" u="none" strike="noStrike" cap="none" dirty="0">
                <a:solidFill>
                  <a:schemeClr val="dk1"/>
                </a:solidFill>
                <a:effectLst/>
                <a:latin typeface="Arial"/>
                <a:ea typeface="Arial"/>
                <a:cs typeface="Arial"/>
                <a:sym typeface="Arial"/>
              </a:rPr>
              <a:t>.</a:t>
            </a:r>
          </a:p>
          <a:p>
            <a:pPr lvl="0"/>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Partagez</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discutez</a:t>
            </a:r>
            <a:r>
              <a:rPr lang="en-GB" sz="1200" b="0" i="0" u="none" strike="noStrike" cap="none" dirty="0">
                <a:solidFill>
                  <a:schemeClr val="dk1"/>
                </a:solidFill>
                <a:effectLst/>
                <a:latin typeface="Arial"/>
                <a:ea typeface="Arial"/>
                <a:cs typeface="Arial"/>
                <a:sym typeface="Arial"/>
              </a:rPr>
              <a:t> avec les </a:t>
            </a:r>
            <a:r>
              <a:rPr lang="en-GB" sz="1200" b="0" i="0" u="none" strike="noStrike" cap="none" dirty="0" err="1">
                <a:solidFill>
                  <a:schemeClr val="dk1"/>
                </a:solidFill>
                <a:effectLst/>
                <a:latin typeface="Arial"/>
                <a:ea typeface="Arial"/>
                <a:cs typeface="Arial"/>
                <a:sym typeface="Arial"/>
              </a:rPr>
              <a:t>autres</a:t>
            </a:r>
            <a:r>
              <a:rPr lang="en-GB" sz="1200" b="0" i="0" u="none" strike="noStrike" cap="none" dirty="0">
                <a:solidFill>
                  <a:schemeClr val="dk1"/>
                </a:solidFill>
                <a:effectLst/>
                <a:latin typeface="Arial"/>
                <a:ea typeface="Arial"/>
                <a:cs typeface="Arial"/>
                <a:sym typeface="Arial"/>
              </a:rPr>
              <a:t> pendant les </a:t>
            </a:r>
            <a:r>
              <a:rPr lang="en-GB" sz="1200" b="0" i="0" u="none" strike="noStrike" cap="none" dirty="0" err="1">
                <a:solidFill>
                  <a:schemeClr val="dk1"/>
                </a:solidFill>
                <a:effectLst/>
                <a:latin typeface="Arial"/>
                <a:ea typeface="Arial"/>
                <a:cs typeface="Arial"/>
                <a:sym typeface="Arial"/>
              </a:rPr>
              <a:t>exercices</a:t>
            </a:r>
            <a:r>
              <a:rPr lang="en-GB" sz="1200" b="0" i="0" u="none" strike="noStrike" cap="none" dirty="0">
                <a:solidFill>
                  <a:schemeClr val="dk1"/>
                </a:solidFill>
                <a:effectLst/>
                <a:latin typeface="Arial"/>
                <a:ea typeface="Arial"/>
                <a:cs typeface="Arial"/>
                <a:sym typeface="Arial"/>
              </a:rPr>
              <a:t>, les pauses et les </a:t>
            </a:r>
            <a:r>
              <a:rPr lang="en-GB" sz="1200" b="0" i="0" u="none" strike="noStrike" cap="none" dirty="0" err="1">
                <a:solidFill>
                  <a:schemeClr val="dk1"/>
                </a:solidFill>
                <a:effectLst/>
                <a:latin typeface="Arial"/>
                <a:ea typeface="Arial"/>
                <a:cs typeface="Arial"/>
                <a:sym typeface="Arial"/>
              </a:rPr>
              <a:t>réflexions</a:t>
            </a:r>
            <a:r>
              <a:rPr lang="en-GB" sz="1200" b="0" i="0" u="none" strike="noStrike" cap="none" dirty="0">
                <a:solidFill>
                  <a:schemeClr val="dk1"/>
                </a:solidFill>
                <a:effectLst/>
                <a:latin typeface="Arial"/>
                <a:ea typeface="Arial"/>
                <a:cs typeface="Arial"/>
                <a:sym typeface="Arial"/>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3689828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a:t>Remarques : montrez les 3 premières minutes et 33 secondes de cette vidéo –  arrêtez-vous là où il est indiqué « stop » – puis passez aux diapositives suivantes, car les participants ont déjà reçu les informations de base.</a:t>
            </a:r>
            <a:endParaRPr lang="en-NL"/>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80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0442494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0"/>
        <p:cNvGrpSpPr/>
        <p:nvPr/>
      </p:nvGrpSpPr>
      <p:grpSpPr>
        <a:xfrm>
          <a:off x="0" y="0"/>
          <a:ext cx="0" cy="0"/>
          <a:chOff x="0" y="0"/>
          <a:chExt cx="0" cy="0"/>
        </a:xfrm>
      </p:grpSpPr>
      <p:sp>
        <p:nvSpPr>
          <p:cNvPr id="1531" name="Google Shape;1531;p1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endParaRPr sz="1000" b="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Répartissez les participants en groupes de 10 (les groupes peuvent être plus petits si la salle est petite, mais 10 personnes est le nombre idéal).</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Demandez à tout le monde de se lever.</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Entraînez-vous à reproduire chaque symbole avec les mains.</a:t>
            </a:r>
            <a:endParaRPr sz="1000">
              <a:solidFill>
                <a:schemeClr val="dk1"/>
              </a:solidFill>
            </a:endParaRPr>
          </a:p>
          <a:p>
            <a:pPr marL="0" lvl="0" indent="0" algn="l" rtl="0">
              <a:lnSpc>
                <a:spcPct val="100000"/>
              </a:lnSpc>
              <a:spcBef>
                <a:spcPts val="0"/>
              </a:spcBef>
              <a:spcAft>
                <a:spcPts val="0"/>
              </a:spcAft>
              <a:buSzPts val="1100"/>
              <a:buNone/>
            </a:pPr>
            <a:endParaRPr sz="1000"/>
          </a:p>
        </p:txBody>
      </p:sp>
      <p:sp>
        <p:nvSpPr>
          <p:cNvPr id="1532" name="Google Shape;1532;p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4"/>
        <p:cNvGrpSpPr/>
        <p:nvPr/>
      </p:nvGrpSpPr>
      <p:grpSpPr>
        <a:xfrm>
          <a:off x="0" y="0"/>
          <a:ext cx="0" cy="0"/>
          <a:chOff x="0" y="0"/>
          <a:chExt cx="0" cy="0"/>
        </a:xfrm>
      </p:grpSpPr>
      <p:sp>
        <p:nvSpPr>
          <p:cNvPr id="1555" name="Google Shape;1555;p1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endParaRPr sz="1000" b="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Veuillez faire faire aux participants un tour d'entraînement avant de commencer le jeu complet.</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Choisissez trois groupes et donnez-leur des instructions afin qu'un groupe présente chacune des situations suivantes : </a:t>
            </a:r>
            <a:endParaRPr sz="1000">
              <a:solidFill>
                <a:schemeClr val="dk1"/>
              </a:solidFill>
            </a:endParaRPr>
          </a:p>
          <a:p>
            <a:pPr marL="171450" lvl="0" indent="-165100" algn="l" rtl="0">
              <a:lnSpc>
                <a:spcPct val="100000"/>
              </a:lnSpc>
              <a:spcBef>
                <a:spcPts val="0"/>
              </a:spcBef>
              <a:spcAft>
                <a:spcPts val="0"/>
              </a:spcAft>
              <a:buClr>
                <a:schemeClr val="dk1"/>
              </a:buClr>
              <a:buSzPts val="1100"/>
              <a:buChar char="•"/>
            </a:pPr>
            <a:r>
              <a:rPr lang="en-US" sz="1000">
                <a:solidFill>
                  <a:schemeClr val="dk1"/>
                </a:solidFill>
              </a:rPr>
              <a:t>Groupe 1 : tous les pouces levés</a:t>
            </a:r>
            <a:endParaRPr sz="1000">
              <a:solidFill>
                <a:schemeClr val="dk1"/>
              </a:solidFill>
            </a:endParaRPr>
          </a:p>
          <a:p>
            <a:pPr marL="171450" lvl="0" indent="-165100" algn="l" rtl="0">
              <a:lnSpc>
                <a:spcPct val="100000"/>
              </a:lnSpc>
              <a:spcBef>
                <a:spcPts val="0"/>
              </a:spcBef>
              <a:spcAft>
                <a:spcPts val="0"/>
              </a:spcAft>
              <a:buClr>
                <a:schemeClr val="dk1"/>
              </a:buClr>
              <a:buSzPts val="1100"/>
              <a:buChar char="•"/>
            </a:pPr>
            <a:r>
              <a:rPr lang="en-US" sz="1000">
                <a:solidFill>
                  <a:schemeClr val="dk1"/>
                </a:solidFill>
              </a:rPr>
              <a:t>Groupe 2 : 1 pouce levé, les autres avec un parapluie ou un seau</a:t>
            </a:r>
            <a:endParaRPr sz="1000">
              <a:solidFill>
                <a:schemeClr val="dk1"/>
              </a:solidFill>
            </a:endParaRPr>
          </a:p>
          <a:p>
            <a:pPr marL="171450" lvl="0" indent="-165100" algn="l" rtl="0">
              <a:lnSpc>
                <a:spcPct val="100000"/>
              </a:lnSpc>
              <a:spcBef>
                <a:spcPts val="0"/>
              </a:spcBef>
              <a:spcAft>
                <a:spcPts val="0"/>
              </a:spcAft>
              <a:buClr>
                <a:schemeClr val="dk1"/>
              </a:buClr>
              <a:buSzPts val="1100"/>
              <a:buChar char="•"/>
            </a:pPr>
            <a:r>
              <a:rPr lang="en-US" sz="1000">
                <a:solidFill>
                  <a:schemeClr val="dk1"/>
                </a:solidFill>
              </a:rPr>
              <a:t>Groupe 3 : 1 parapluie, 1 seau, les autres pouces levés</a:t>
            </a:r>
            <a:endParaRPr sz="1000">
              <a:solidFill>
                <a:schemeClr val="dk1"/>
              </a:solidFill>
            </a:endParaRPr>
          </a:p>
          <a:p>
            <a:pPr marL="171450" lvl="0" indent="-95250" algn="l" rtl="0">
              <a:lnSpc>
                <a:spcPct val="100000"/>
              </a:lnSpc>
              <a:spcBef>
                <a:spcPts val="0"/>
              </a:spcBef>
              <a:spcAft>
                <a:spcPts val="0"/>
              </a:spcAft>
              <a:buClr>
                <a:schemeClr val="dk1"/>
              </a:buClr>
              <a:buSzPts val="12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a:solidFill>
                  <a:schemeClr val="dk1"/>
                </a:solidFill>
              </a:rPr>
              <a:t>Lancez maintenant les dés et demandez-leur de s'asseoir en conséquence</a:t>
            </a: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a:solidFill>
                  <a:schemeClr val="dk1"/>
                </a:solidFill>
              </a:rPr>
              <a:t>1 = 1 seau assis / tous les pouces levés s'il ne reste plus de seau</a:t>
            </a: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a:solidFill>
                  <a:schemeClr val="dk1"/>
                </a:solidFill>
              </a:rPr>
              <a:t>6 = 1 parapluie s'assoit / tous les pouces levés s'il ne reste plus de parapluie</a:t>
            </a: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a:solidFill>
                  <a:schemeClr val="dk1"/>
                </a:solidFill>
              </a:rPr>
              <a:t>2 – 5 personne ne s'assoit </a:t>
            </a: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a:solidFill>
                  <a:schemeClr val="dk1"/>
                </a:solidFill>
              </a:rPr>
              <a:t>À la fin des 10 lancers, comptez les équipes qui ont le plus de points de développement et qui sont encore debout. Elles sont les « gagnantes » de la manche d'entraînement. </a:t>
            </a:r>
            <a:endParaRPr sz="1000">
              <a:solidFill>
                <a:schemeClr val="dk1"/>
              </a:solidFill>
            </a:endParaRPr>
          </a:p>
          <a:p>
            <a:pPr marL="0" lvl="0" indent="0" algn="l" rtl="0">
              <a:lnSpc>
                <a:spcPct val="100000"/>
              </a:lnSpc>
              <a:spcBef>
                <a:spcPts val="0"/>
              </a:spcBef>
              <a:spcAft>
                <a:spcPts val="0"/>
              </a:spcAft>
              <a:buSzPts val="1100"/>
              <a:buNone/>
            </a:pPr>
            <a:endParaRPr sz="1000"/>
          </a:p>
        </p:txBody>
      </p:sp>
      <p:sp>
        <p:nvSpPr>
          <p:cNvPr id="1556" name="Google Shape;1556;p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8">
          <a:extLst>
            <a:ext uri="{FF2B5EF4-FFF2-40B4-BE49-F238E27FC236}">
              <a16:creationId xmlns:a16="http://schemas.microsoft.com/office/drawing/2014/main" id="{D42188D8-0BF9-0B38-39F4-B385952D2A0B}"/>
            </a:ext>
          </a:extLst>
        </p:cNvPr>
        <p:cNvGrpSpPr/>
        <p:nvPr/>
      </p:nvGrpSpPr>
      <p:grpSpPr>
        <a:xfrm>
          <a:off x="0" y="0"/>
          <a:ext cx="0" cy="0"/>
          <a:chOff x="0" y="0"/>
          <a:chExt cx="0" cy="0"/>
        </a:xfrm>
      </p:grpSpPr>
      <p:sp>
        <p:nvSpPr>
          <p:cNvPr id="1579" name="Google Shape;1579;p102:notes">
            <a:extLst>
              <a:ext uri="{FF2B5EF4-FFF2-40B4-BE49-F238E27FC236}">
                <a16:creationId xmlns:a16="http://schemas.microsoft.com/office/drawing/2014/main" id="{8A76C53D-88FF-0721-A218-744EDFC6FBE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endParaRPr sz="1000" b="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Veuillez préparer le jeu pour les participants :</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Donnez à chaque table une feuille pour 10 personnes qui lèvent la main. </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Chaque personne décide de ce qu'elle va faire.</a:t>
            </a: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Passez en revue chaque tour/décennie, présentez les nouvelles règles relatives aux dés/cônes, puis laissez les équipes décider de leur stratégie d'investissement.</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Après chaque tour, notez les points de développement des équipes. </a:t>
            </a:r>
            <a:endParaRPr sz="1000">
              <a:solidFill>
                <a:schemeClr val="dk1"/>
              </a:solidFill>
            </a:endParaRPr>
          </a:p>
          <a:p>
            <a:pPr marL="0" lvl="0" indent="0" algn="l" rtl="0">
              <a:lnSpc>
                <a:spcPct val="100000"/>
              </a:lnSpc>
              <a:spcBef>
                <a:spcPts val="0"/>
              </a:spcBef>
              <a:spcAft>
                <a:spcPts val="0"/>
              </a:spcAft>
              <a:buSzPts val="1100"/>
              <a:buNone/>
            </a:pPr>
            <a:endParaRPr sz="1000"/>
          </a:p>
        </p:txBody>
      </p:sp>
      <p:sp>
        <p:nvSpPr>
          <p:cNvPr id="1580" name="Google Shape;1580;p102:notes">
            <a:extLst>
              <a:ext uri="{FF2B5EF4-FFF2-40B4-BE49-F238E27FC236}">
                <a16:creationId xmlns:a16="http://schemas.microsoft.com/office/drawing/2014/main" id="{49D4AB06-BDBE-B95E-6C01-272B3D177E4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70952034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7"/>
        <p:cNvGrpSpPr/>
        <p:nvPr/>
      </p:nvGrpSpPr>
      <p:grpSpPr>
        <a:xfrm>
          <a:off x="0" y="0"/>
          <a:ext cx="0" cy="0"/>
          <a:chOff x="0" y="0"/>
          <a:chExt cx="0" cy="0"/>
        </a:xfrm>
      </p:grpSpPr>
      <p:sp>
        <p:nvSpPr>
          <p:cNvPr id="1598" name="Google Shape;1598;p1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Veuillez</a:t>
            </a:r>
            <a:r>
              <a:rPr lang="en-US" sz="1000" dirty="0">
                <a:solidFill>
                  <a:schemeClr val="dk1"/>
                </a:solidFill>
              </a:rPr>
              <a:t> guider les participants tout au long de la « </a:t>
            </a:r>
            <a:r>
              <a:rPr lang="en-US" sz="1000" dirty="0" err="1">
                <a:solidFill>
                  <a:schemeClr val="dk1"/>
                </a:solidFill>
              </a:rPr>
              <a:t>décennie</a:t>
            </a:r>
            <a:r>
              <a:rPr lang="en-US" sz="1000" dirty="0">
                <a:solidFill>
                  <a:schemeClr val="dk1"/>
                </a:solidFill>
              </a:rPr>
              <a:t> 1 » du jeu.</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rPr>
              <a:t>Décennie</a:t>
            </a:r>
            <a:r>
              <a:rPr lang="en-US" sz="1000" dirty="0">
                <a:solidFill>
                  <a:schemeClr val="dk1"/>
                </a:solidFill>
              </a:rPr>
              <a:t> 1 : suit les </a:t>
            </a:r>
            <a:r>
              <a:rPr lang="en-US" sz="1000" dirty="0" err="1">
                <a:solidFill>
                  <a:schemeClr val="dk1"/>
                </a:solidFill>
              </a:rPr>
              <a:t>mêmes</a:t>
            </a:r>
            <a:r>
              <a:rPr lang="en-US" sz="1000" dirty="0">
                <a:solidFill>
                  <a:schemeClr val="dk1"/>
                </a:solidFill>
              </a:rPr>
              <a:t> </a:t>
            </a:r>
            <a:r>
              <a:rPr lang="en-US" sz="1000" dirty="0" err="1">
                <a:solidFill>
                  <a:schemeClr val="dk1"/>
                </a:solidFill>
              </a:rPr>
              <a:t>règles</a:t>
            </a:r>
            <a:r>
              <a:rPr lang="en-US" sz="1000" dirty="0">
                <a:solidFill>
                  <a:schemeClr val="dk1"/>
                </a:solidFill>
              </a:rPr>
              <a:t> </a:t>
            </a:r>
            <a:r>
              <a:rPr lang="en-US" sz="1000" dirty="0" err="1">
                <a:solidFill>
                  <a:schemeClr val="dk1"/>
                </a:solidFill>
              </a:rPr>
              <a:t>que</a:t>
            </a:r>
            <a:r>
              <a:rPr lang="en-US" sz="1000" dirty="0">
                <a:solidFill>
                  <a:schemeClr val="dk1"/>
                </a:solidFill>
              </a:rPr>
              <a:t> la phase </a:t>
            </a:r>
            <a:r>
              <a:rPr lang="en-US" sz="1000" dirty="0" err="1">
                <a:solidFill>
                  <a:schemeClr val="dk1"/>
                </a:solidFill>
              </a:rPr>
              <a:t>d'entraînement</a:t>
            </a:r>
            <a:r>
              <a:rPr lang="en-US" sz="1000" dirty="0">
                <a:solidFill>
                  <a:schemeClr val="dk1"/>
                </a:solidFill>
              </a:rPr>
              <a:t>.</a:t>
            </a: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Vous </a:t>
            </a:r>
            <a:r>
              <a:rPr lang="en-US" sz="1000" dirty="0" err="1">
                <a:solidFill>
                  <a:schemeClr val="dk1"/>
                </a:solidFill>
              </a:rPr>
              <a:t>pouvez</a:t>
            </a:r>
            <a:r>
              <a:rPr lang="en-US" sz="1000" dirty="0">
                <a:solidFill>
                  <a:schemeClr val="dk1"/>
                </a:solidFill>
              </a:rPr>
              <a:t> </a:t>
            </a:r>
            <a:r>
              <a:rPr lang="en-US" sz="1000" dirty="0" err="1">
                <a:solidFill>
                  <a:schemeClr val="dk1"/>
                </a:solidFill>
              </a:rPr>
              <a:t>utiliser</a:t>
            </a:r>
            <a:r>
              <a:rPr lang="en-US" sz="1000" dirty="0">
                <a:solidFill>
                  <a:schemeClr val="dk1"/>
                </a:solidFill>
              </a:rPr>
              <a:t> https://www.calculator.net/dice-roller.html et lancer les </a:t>
            </a:r>
            <a:r>
              <a:rPr lang="en-US" sz="1000" dirty="0" err="1">
                <a:solidFill>
                  <a:schemeClr val="dk1"/>
                </a:solidFill>
              </a:rPr>
              <a:t>dés</a:t>
            </a:r>
            <a:r>
              <a:rPr lang="en-US" sz="1000" dirty="0">
                <a:solidFill>
                  <a:schemeClr val="dk1"/>
                </a:solidFill>
              </a:rPr>
              <a:t> à </a:t>
            </a:r>
            <a:r>
              <a:rPr lang="en-US" sz="1000" dirty="0" err="1">
                <a:solidFill>
                  <a:schemeClr val="dk1"/>
                </a:solidFill>
              </a:rPr>
              <a:t>l'écran</a:t>
            </a:r>
            <a:r>
              <a:rPr lang="en-US" sz="1000" dirty="0">
                <a:solidFill>
                  <a:schemeClr val="dk1"/>
                </a:solidFill>
              </a:rPr>
              <a:t>.</a:t>
            </a:r>
            <a:endParaRPr sz="1000" dirty="0"/>
          </a:p>
        </p:txBody>
      </p:sp>
      <p:sp>
        <p:nvSpPr>
          <p:cNvPr id="1599" name="Google Shape;1599;p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9"/>
        <p:cNvGrpSpPr/>
        <p:nvPr/>
      </p:nvGrpSpPr>
      <p:grpSpPr>
        <a:xfrm>
          <a:off x="0" y="0"/>
          <a:ext cx="0" cy="0"/>
          <a:chOff x="0" y="0"/>
          <a:chExt cx="0" cy="0"/>
        </a:xfrm>
      </p:grpSpPr>
      <p:sp>
        <p:nvSpPr>
          <p:cNvPr id="1620" name="Google Shape;1620;p1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Veuillez guider les participants tout au long de la « décennie 2 » du jeu.</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Décennie 2 : les risques d'inondations sont plus élevés, utilisez donc un dé à 8 faces.</a:t>
            </a:r>
            <a:endParaRPr sz="1000"/>
          </a:p>
        </p:txBody>
      </p:sp>
      <p:sp>
        <p:nvSpPr>
          <p:cNvPr id="1621" name="Google Shape;1621;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2"/>
        <p:cNvGrpSpPr/>
        <p:nvPr/>
      </p:nvGrpSpPr>
      <p:grpSpPr>
        <a:xfrm>
          <a:off x="0" y="0"/>
          <a:ext cx="0" cy="0"/>
          <a:chOff x="0" y="0"/>
          <a:chExt cx="0" cy="0"/>
        </a:xfrm>
      </p:grpSpPr>
      <p:sp>
        <p:nvSpPr>
          <p:cNvPr id="1643" name="Google Shape;1643;p1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du formateur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Veuillez guider les participants tout au long de la « décennie 2 » du jeu.</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Décennie 3 : tous les résultats ont une probabilité égale. Utilisez le cône d'incertitude.</a:t>
            </a:r>
            <a:endParaRPr/>
          </a:p>
          <a:p>
            <a:pPr marL="0" lvl="0" indent="0" algn="l" rtl="0">
              <a:lnSpc>
                <a:spcPct val="100000"/>
              </a:lnSpc>
              <a:spcBef>
                <a:spcPts val="0"/>
              </a:spcBef>
              <a:spcAft>
                <a:spcPts val="0"/>
              </a:spcAft>
              <a:buSzPts val="1100"/>
              <a:buNone/>
            </a:pPr>
            <a:endParaRPr/>
          </a:p>
        </p:txBody>
      </p:sp>
      <p:sp>
        <p:nvSpPr>
          <p:cNvPr id="1644" name="Google Shape;1644;p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9"/>
        <p:cNvGrpSpPr/>
        <p:nvPr/>
      </p:nvGrpSpPr>
      <p:grpSpPr>
        <a:xfrm>
          <a:off x="0" y="0"/>
          <a:ext cx="0" cy="0"/>
          <a:chOff x="0" y="0"/>
          <a:chExt cx="0" cy="0"/>
        </a:xfrm>
      </p:grpSpPr>
      <p:sp>
        <p:nvSpPr>
          <p:cNvPr id="1670" name="Google Shape;1670;p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pour l'animateur :</a:t>
            </a:r>
            <a:endParaRPr sz="1000" b="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Une fois le jeu terminé, annoncez le « gagnant » et permettez à toutes les équipes de discuter de leurs progrès à l'aide des questions ci-dessus. </a:t>
            </a:r>
            <a:endParaRPr sz="1000"/>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1. Réflexion individuelle</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2. Discutez en équipe</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3. Ouverture du débat pour partager les impressions</a:t>
            </a:r>
            <a:endParaRPr sz="1000">
              <a:solidFill>
                <a:schemeClr val="dk1"/>
              </a:solidFill>
            </a:endParaRPr>
          </a:p>
          <a:p>
            <a:pPr marL="0" lvl="0" indent="0" algn="l" rtl="0">
              <a:lnSpc>
                <a:spcPct val="100000"/>
              </a:lnSpc>
              <a:spcBef>
                <a:spcPts val="0"/>
              </a:spcBef>
              <a:spcAft>
                <a:spcPts val="0"/>
              </a:spcAft>
              <a:buSzPts val="1100"/>
              <a:buNone/>
            </a:pPr>
            <a:endParaRPr sz="1000"/>
          </a:p>
        </p:txBody>
      </p:sp>
      <p:sp>
        <p:nvSpPr>
          <p:cNvPr id="1671" name="Google Shape;1671;p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D6FF0-1696-D954-F23E-B096F91465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2BB172-77F9-C89C-D663-2120C10E3BC7}"/>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5A48C762-C254-9FFB-2D1C-D4FC5F297D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3564831-2B6D-F5F4-C651-F4F78F368C7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88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50306584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a:t>Réponse : C'est vrai.</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89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88574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228D7-599D-944C-8D96-17118FCC0E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97B8F8-F8B6-2FD3-42B2-487BEEE6EAB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6E0246F-DB91-88DF-1E7B-3B4DF28FBE5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DAE0C65-45E4-ADC7-D9E4-FE2CF364BCA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343535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5999C-D541-2395-2810-F8C8F592CB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B3EB6C-0A5C-A816-692D-D0C2DAC609E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85D36F6-4FE1-01CF-53A0-2E746F8D40A9}"/>
              </a:ext>
            </a:extLst>
          </p:cNvPr>
          <p:cNvSpPr>
            <a:spLocks noGrp="1"/>
          </p:cNvSpPr>
          <p:nvPr>
            <p:ph type="body" idx="1"/>
          </p:nvPr>
        </p:nvSpPr>
        <p:spPr/>
        <p:txBody>
          <a:bodyPr/>
          <a:lstStyle/>
          <a:p>
            <a:r>
              <a:rPr lang="en-GB"/>
              <a:t>Réponse : D</a:t>
            </a:r>
          </a:p>
        </p:txBody>
      </p:sp>
      <p:sp>
        <p:nvSpPr>
          <p:cNvPr id="4" name="Slide Number Placeholder 3">
            <a:extLst>
              <a:ext uri="{FF2B5EF4-FFF2-40B4-BE49-F238E27FC236}">
                <a16:creationId xmlns:a16="http://schemas.microsoft.com/office/drawing/2014/main" id="{BD28B018-2AE4-6041-160C-BC227567BD4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90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2599536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a:t>Réponse : Toutes les réponses ci-dessus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91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527258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dirty="0"/>
              <a:t>La </a:t>
            </a:r>
            <a:r>
              <a:rPr lang="en-GB" dirty="0" err="1"/>
              <a:t>réponse</a:t>
            </a:r>
            <a:r>
              <a:rPr lang="en-GB" dirty="0"/>
              <a:t> est « Faux » - </a:t>
            </a:r>
            <a:r>
              <a:rPr lang="en-GB" sz="1200" dirty="0" err="1">
                <a:solidFill>
                  <a:schemeClr val="bg1"/>
                </a:solidFill>
              </a:rPr>
              <a:t>Visez</a:t>
            </a:r>
            <a:r>
              <a:rPr lang="en-GB" sz="1200" dirty="0">
                <a:solidFill>
                  <a:schemeClr val="bg1"/>
                </a:solidFill>
              </a:rPr>
              <a:t> des </a:t>
            </a:r>
            <a:r>
              <a:rPr lang="en-GB" sz="1200" dirty="0" err="1">
                <a:solidFill>
                  <a:schemeClr val="bg1"/>
                </a:solidFill>
              </a:rPr>
              <a:t>résultats</a:t>
            </a:r>
            <a:r>
              <a:rPr lang="en-GB" sz="1200" dirty="0">
                <a:solidFill>
                  <a:schemeClr val="bg1"/>
                </a:solidFill>
              </a:rPr>
              <a:t> </a:t>
            </a:r>
            <a:r>
              <a:rPr lang="en-GB" sz="1200" dirty="0" err="1">
                <a:solidFill>
                  <a:schemeClr val="bg1"/>
                </a:solidFill>
              </a:rPr>
              <a:t>pertinents</a:t>
            </a:r>
            <a:r>
              <a:rPr lang="en-GB" sz="1200" dirty="0">
                <a:solidFill>
                  <a:schemeClr val="bg1"/>
                </a:solidFill>
              </a:rPr>
              <a:t> pour la prise de </a:t>
            </a:r>
            <a:r>
              <a:rPr lang="en-GB" sz="1200" dirty="0" err="1">
                <a:solidFill>
                  <a:schemeClr val="bg1"/>
                </a:solidFill>
              </a:rPr>
              <a:t>décision</a:t>
            </a:r>
            <a:r>
              <a:rPr lang="en-GB" sz="1200" dirty="0">
                <a:solidFill>
                  <a:schemeClr val="bg1"/>
                </a:solidFill>
              </a:rPr>
              <a:t> - </a:t>
            </a:r>
            <a:r>
              <a:rPr lang="en-GB" sz="1200" dirty="0" err="1">
                <a:solidFill>
                  <a:schemeClr val="bg1"/>
                </a:solidFill>
              </a:rPr>
              <a:t>même</a:t>
            </a:r>
            <a:r>
              <a:rPr lang="en-GB" sz="1200" dirty="0">
                <a:solidFill>
                  <a:schemeClr val="bg1"/>
                </a:solidFill>
              </a:rPr>
              <a:t> </a:t>
            </a:r>
            <a:r>
              <a:rPr lang="en-GB" sz="1200" dirty="0" err="1">
                <a:solidFill>
                  <a:schemeClr val="bg1"/>
                </a:solidFill>
              </a:rPr>
              <a:t>une</a:t>
            </a:r>
            <a:r>
              <a:rPr lang="en-GB" sz="1200" dirty="0">
                <a:solidFill>
                  <a:schemeClr val="bg1"/>
                </a:solidFill>
              </a:rPr>
              <a:t> ERC « </a:t>
            </a:r>
            <a:r>
              <a:rPr lang="en-GB" sz="1200" dirty="0" err="1">
                <a:solidFill>
                  <a:schemeClr val="bg1"/>
                </a:solidFill>
              </a:rPr>
              <a:t>suffisamment</a:t>
            </a:r>
            <a:r>
              <a:rPr lang="en-GB" sz="1200" dirty="0">
                <a:solidFill>
                  <a:schemeClr val="bg1"/>
                </a:solidFill>
              </a:rPr>
              <a:t> bonne » </a:t>
            </a:r>
            <a:r>
              <a:rPr lang="en-GB" sz="1200" dirty="0" err="1">
                <a:solidFill>
                  <a:schemeClr val="bg1"/>
                </a:solidFill>
              </a:rPr>
              <a:t>apporte</a:t>
            </a:r>
            <a:r>
              <a:rPr lang="en-GB" sz="1200" dirty="0">
                <a:solidFill>
                  <a:schemeClr val="bg1"/>
                </a:solidFill>
              </a:rPr>
              <a:t> </a:t>
            </a:r>
            <a:r>
              <a:rPr lang="en-GB" sz="1200" dirty="0" err="1">
                <a:solidFill>
                  <a:schemeClr val="bg1"/>
                </a:solidFill>
              </a:rPr>
              <a:t>une</a:t>
            </a:r>
            <a:r>
              <a:rPr lang="en-GB" sz="1200" dirty="0">
                <a:solidFill>
                  <a:schemeClr val="bg1"/>
                </a:solidFill>
              </a:rPr>
              <a:t> </a:t>
            </a:r>
            <a:r>
              <a:rPr lang="en-GB" sz="1200" dirty="0" err="1">
                <a:solidFill>
                  <a:schemeClr val="bg1"/>
                </a:solidFill>
              </a:rPr>
              <a:t>valeur</a:t>
            </a:r>
            <a:r>
              <a:rPr lang="en-GB" sz="1200" dirty="0">
                <a:solidFill>
                  <a:schemeClr val="bg1"/>
                </a:solidFill>
              </a:rPr>
              <a:t> </a:t>
            </a:r>
            <a:r>
              <a:rPr lang="en-GB" sz="1200" dirty="0" err="1">
                <a:solidFill>
                  <a:schemeClr val="bg1"/>
                </a:solidFill>
              </a:rPr>
              <a:t>ajoutée</a:t>
            </a:r>
            <a:endParaRPr lang="en-NL"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92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0897909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dirty="0"/>
              <a:t>La </a:t>
            </a:r>
            <a:r>
              <a:rPr lang="en-GB" dirty="0" err="1"/>
              <a:t>réponse</a:t>
            </a:r>
            <a:r>
              <a:rPr lang="en-GB" dirty="0"/>
              <a:t> est B</a:t>
            </a:r>
          </a:p>
          <a:p>
            <a:r>
              <a:rPr lang="en-GB" b="1" dirty="0" err="1"/>
              <a:t>Pourquoi</a:t>
            </a:r>
            <a:endParaRPr lang="en-GB" b="1" dirty="0"/>
          </a:p>
          <a:p>
            <a:r>
              <a:rPr lang="en-GB" dirty="0" err="1"/>
              <a:t>Reflète</a:t>
            </a:r>
            <a:r>
              <a:rPr lang="en-GB" dirty="0"/>
              <a:t> </a:t>
            </a:r>
            <a:r>
              <a:rPr lang="en-GB" b="1" dirty="0"/>
              <a:t>des processus </a:t>
            </a:r>
            <a:r>
              <a:rPr lang="en-GB" b="1" dirty="0" err="1"/>
              <a:t>centrés</a:t>
            </a:r>
            <a:r>
              <a:rPr lang="en-GB" b="1" dirty="0"/>
              <a:t> sur les parties </a:t>
            </a:r>
            <a:r>
              <a:rPr lang="en-GB" b="1" dirty="0" err="1"/>
              <a:t>prenantes</a:t>
            </a:r>
            <a:endParaRPr lang="en-GB" dirty="0"/>
          </a:p>
          <a:p>
            <a:r>
              <a:rPr lang="en-GB" dirty="0"/>
              <a:t>Met </a:t>
            </a:r>
            <a:r>
              <a:rPr lang="en-GB" dirty="0" err="1"/>
              <a:t>l'accent</a:t>
            </a:r>
            <a:r>
              <a:rPr lang="en-GB" dirty="0"/>
              <a:t> sur </a:t>
            </a:r>
            <a:r>
              <a:rPr lang="en-GB" b="1" dirty="0" err="1"/>
              <a:t>l'exploration</a:t>
            </a:r>
            <a:r>
              <a:rPr lang="en-GB" b="1" dirty="0"/>
              <a:t> de multiples </a:t>
            </a:r>
            <a:r>
              <a:rPr lang="en-GB" b="1" dirty="0" err="1"/>
              <a:t>futurs</a:t>
            </a:r>
            <a:endParaRPr lang="en-GB" dirty="0"/>
          </a:p>
          <a:p>
            <a:r>
              <a:rPr lang="en-GB" dirty="0"/>
              <a:t>Met </a:t>
            </a:r>
            <a:r>
              <a:rPr lang="en-GB" dirty="0" err="1"/>
              <a:t>l'accent</a:t>
            </a:r>
            <a:r>
              <a:rPr lang="en-GB" dirty="0"/>
              <a:t> sur </a:t>
            </a:r>
            <a:r>
              <a:rPr lang="en-GB" b="1" dirty="0" err="1"/>
              <a:t>une</a:t>
            </a:r>
            <a:r>
              <a:rPr lang="en-GB" b="1" dirty="0"/>
              <a:t> planification adaptative et flexible</a:t>
            </a:r>
            <a:r>
              <a:rPr lang="en-GB" dirty="0"/>
              <a:t>, et non sur des solutions fixes</a:t>
            </a:r>
          </a:p>
          <a:p>
            <a:endParaRPr lang="en-NL"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93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445526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62A8B-58B2-BCE2-A698-8DA7CCF8C8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5BA040-860B-36B0-E4F2-77C1B1D982D8}"/>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C703159-5081-A195-3477-8969F1BAAF26}"/>
              </a:ext>
            </a:extLst>
          </p:cNvPr>
          <p:cNvSpPr>
            <a:spLocks noGrp="1"/>
          </p:cNvSpPr>
          <p:nvPr>
            <p:ph type="body" idx="1"/>
          </p:nvPr>
        </p:nvSpPr>
        <p:spPr/>
        <p:txBody>
          <a:bodyPr/>
          <a:lstStyle/>
          <a:p>
            <a:r>
              <a:rPr lang="en-GB" dirty="0"/>
              <a:t>Pour le </a:t>
            </a:r>
            <a:r>
              <a:rPr lang="en-GB" dirty="0" err="1"/>
              <a:t>formateur</a:t>
            </a:r>
            <a:endParaRPr lang="en-GB" dirty="0"/>
          </a:p>
          <a:p>
            <a:endParaRPr lang="en-GB" dirty="0"/>
          </a:p>
          <a:p>
            <a:r>
              <a:rPr lang="en-GB" dirty="0" err="1"/>
              <a:t>Réflexion</a:t>
            </a:r>
            <a:r>
              <a:rPr lang="en-GB" dirty="0"/>
              <a:t> de fin de </a:t>
            </a:r>
            <a:r>
              <a:rPr lang="en-GB" dirty="0" err="1"/>
              <a:t>journée</a:t>
            </a:r>
            <a:r>
              <a:rPr lang="en-GB" dirty="0"/>
              <a:t>.</a:t>
            </a:r>
          </a:p>
          <a:p>
            <a:endParaRPr lang="en-GB" dirty="0"/>
          </a:p>
          <a:p>
            <a:r>
              <a:rPr lang="en-GB" dirty="0" err="1"/>
              <a:t>Demandez</a:t>
            </a:r>
            <a:r>
              <a:rPr lang="en-GB" dirty="0"/>
              <a:t> aux participants de noter dans </a:t>
            </a:r>
            <a:r>
              <a:rPr lang="en-GB" dirty="0" err="1"/>
              <a:t>leur</a:t>
            </a:r>
            <a:r>
              <a:rPr lang="en-GB" dirty="0"/>
              <a:t> </a:t>
            </a:r>
            <a:r>
              <a:rPr lang="en-GB" dirty="0" err="1"/>
              <a:t>manuel</a:t>
            </a:r>
            <a:r>
              <a:rPr lang="en-GB" dirty="0"/>
              <a:t> </a:t>
            </a:r>
            <a:r>
              <a:rPr lang="en-GB" dirty="0" err="1"/>
              <a:t>d'animateur</a:t>
            </a:r>
            <a:endParaRPr lang="en-GB" dirty="0"/>
          </a:p>
          <a:p>
            <a:endParaRPr lang="en-GB" dirty="0"/>
          </a:p>
          <a:p>
            <a:pPr>
              <a:buFont typeface="Arial" panose="020B0604020202020204" pitchFamily="34" charset="0"/>
              <a:buChar char="•"/>
            </a:pPr>
            <a:r>
              <a:rPr lang="en-GB" sz="1200" b="0" i="1" u="none" strike="noStrike" cap="none" dirty="0" err="1">
                <a:solidFill>
                  <a:schemeClr val="dk1"/>
                </a:solidFill>
                <a:effectLst/>
                <a:latin typeface="Arial"/>
                <a:ea typeface="Arial"/>
                <a:cs typeface="Arial"/>
                <a:sym typeface="Arial"/>
              </a:rPr>
              <a:t>Qu'est-ce</a:t>
            </a:r>
            <a:r>
              <a:rPr lang="en-GB" sz="1200" b="0" i="1" u="none" strike="noStrike" cap="none" dirty="0">
                <a:solidFill>
                  <a:schemeClr val="dk1"/>
                </a:solidFill>
                <a:effectLst/>
                <a:latin typeface="Arial"/>
                <a:ea typeface="Arial"/>
                <a:cs typeface="Arial"/>
                <a:sym typeface="Arial"/>
              </a:rPr>
              <a:t> qui a bien </a:t>
            </a:r>
            <a:r>
              <a:rPr lang="en-GB" sz="1200" b="0" i="1" u="none" strike="noStrike" cap="none" dirty="0" err="1">
                <a:solidFill>
                  <a:schemeClr val="dk1"/>
                </a:solidFill>
                <a:effectLst/>
                <a:latin typeface="Arial"/>
                <a:ea typeface="Arial"/>
                <a:cs typeface="Arial"/>
                <a:sym typeface="Arial"/>
              </a:rPr>
              <a:t>fonctionné</a:t>
            </a:r>
            <a:r>
              <a:rPr lang="en-GB" sz="1200" b="0" i="1" u="none" strike="noStrike" cap="none" dirty="0">
                <a:solidFill>
                  <a:schemeClr val="dk1"/>
                </a:solidFill>
                <a:effectLst/>
                <a:latin typeface="Arial"/>
                <a:ea typeface="Arial"/>
                <a:cs typeface="Arial"/>
                <a:sym typeface="Arial"/>
              </a:rPr>
              <a:t> ?</a:t>
            </a:r>
          </a:p>
          <a:p>
            <a:pPr>
              <a:buFont typeface="Arial" panose="020B0604020202020204" pitchFamily="34" charset="0"/>
              <a:buChar char="•"/>
            </a:pPr>
            <a:r>
              <a:rPr lang="en-GB" sz="1200" b="0" i="1" u="none" strike="noStrike" cap="none" dirty="0" err="1">
                <a:solidFill>
                  <a:schemeClr val="dk1"/>
                </a:solidFill>
                <a:effectLst/>
                <a:latin typeface="Arial"/>
                <a:ea typeface="Arial"/>
                <a:cs typeface="Arial"/>
                <a:sym typeface="Arial"/>
              </a:rPr>
              <a:t>Qu'est-ce</a:t>
            </a:r>
            <a:r>
              <a:rPr lang="en-GB" sz="1200" b="0" i="1" u="none" strike="noStrike" cap="none" dirty="0">
                <a:solidFill>
                  <a:schemeClr val="dk1"/>
                </a:solidFill>
                <a:effectLst/>
                <a:latin typeface="Arial"/>
                <a:ea typeface="Arial"/>
                <a:cs typeface="Arial"/>
                <a:sym typeface="Arial"/>
              </a:rPr>
              <a:t> qui doit </a:t>
            </a:r>
            <a:r>
              <a:rPr lang="en-GB" sz="1200" b="0" i="1" u="none" strike="noStrike" cap="none" dirty="0" err="1">
                <a:solidFill>
                  <a:schemeClr val="dk1"/>
                </a:solidFill>
                <a:effectLst/>
                <a:latin typeface="Arial"/>
                <a:ea typeface="Arial"/>
                <a:cs typeface="Arial"/>
                <a:sym typeface="Arial"/>
              </a:rPr>
              <a:t>être</a:t>
            </a:r>
            <a:r>
              <a:rPr lang="en-GB" sz="1200" b="0" i="1" u="none" strike="noStrike" cap="none" dirty="0">
                <a:solidFill>
                  <a:schemeClr val="dk1"/>
                </a:solidFill>
                <a:effectLst/>
                <a:latin typeface="Arial"/>
                <a:ea typeface="Arial"/>
                <a:cs typeface="Arial"/>
                <a:sym typeface="Arial"/>
              </a:rPr>
              <a:t> </a:t>
            </a:r>
            <a:r>
              <a:rPr lang="en-GB" sz="1200" b="0" i="1" u="none" strike="noStrike" cap="none" dirty="0" err="1">
                <a:solidFill>
                  <a:schemeClr val="dk1"/>
                </a:solidFill>
                <a:effectLst/>
                <a:latin typeface="Arial"/>
                <a:ea typeface="Arial"/>
                <a:cs typeface="Arial"/>
                <a:sym typeface="Arial"/>
              </a:rPr>
              <a:t>amélioré</a:t>
            </a:r>
            <a:r>
              <a:rPr lang="en-GB" sz="1200" b="0" i="1" u="none" strike="noStrike" cap="none" dirty="0">
                <a:solidFill>
                  <a:schemeClr val="dk1"/>
                </a:solidFill>
                <a:effectLst/>
                <a:latin typeface="Arial"/>
                <a:ea typeface="Arial"/>
                <a:cs typeface="Arial"/>
                <a:sym typeface="Arial"/>
              </a:rPr>
              <a:t> tant au </a:t>
            </a:r>
            <a:r>
              <a:rPr lang="en-GB" sz="1200" b="0" i="1" u="none" strike="noStrike" cap="none" dirty="0" err="1">
                <a:solidFill>
                  <a:schemeClr val="dk1"/>
                </a:solidFill>
                <a:effectLst/>
                <a:latin typeface="Arial"/>
                <a:ea typeface="Arial"/>
                <a:cs typeface="Arial"/>
                <a:sym typeface="Arial"/>
              </a:rPr>
              <a:t>niveau</a:t>
            </a:r>
            <a:r>
              <a:rPr lang="en-GB" sz="1200" b="0" i="1" u="none" strike="noStrike" cap="none" dirty="0">
                <a:solidFill>
                  <a:schemeClr val="dk1"/>
                </a:solidFill>
                <a:effectLst/>
                <a:latin typeface="Arial"/>
                <a:ea typeface="Arial"/>
                <a:cs typeface="Arial"/>
                <a:sym typeface="Arial"/>
              </a:rPr>
              <a:t> du </a:t>
            </a:r>
            <a:r>
              <a:rPr lang="en-GB" sz="1200" b="0" i="1" u="none" strike="noStrike" cap="none" dirty="0" err="1">
                <a:solidFill>
                  <a:schemeClr val="dk1"/>
                </a:solidFill>
                <a:effectLst/>
                <a:latin typeface="Arial"/>
                <a:ea typeface="Arial"/>
                <a:cs typeface="Arial"/>
                <a:sym typeface="Arial"/>
              </a:rPr>
              <a:t>contenu</a:t>
            </a:r>
            <a:r>
              <a:rPr lang="en-GB" sz="1200" b="0" i="1" u="none" strike="noStrike" cap="none" dirty="0">
                <a:solidFill>
                  <a:schemeClr val="dk1"/>
                </a:solidFill>
                <a:effectLst/>
                <a:latin typeface="Arial"/>
                <a:ea typeface="Arial"/>
                <a:cs typeface="Arial"/>
                <a:sym typeface="Arial"/>
              </a:rPr>
              <a:t> que des techniques </a:t>
            </a:r>
            <a:r>
              <a:rPr lang="en-GB" sz="1200" b="0" i="1" u="none" strike="noStrike" cap="none" dirty="0" err="1">
                <a:solidFill>
                  <a:schemeClr val="dk1"/>
                </a:solidFill>
                <a:effectLst/>
                <a:latin typeface="Arial"/>
                <a:ea typeface="Arial"/>
                <a:cs typeface="Arial"/>
                <a:sym typeface="Arial"/>
              </a:rPr>
              <a:t>d'apprentissage</a:t>
            </a:r>
            <a:r>
              <a:rPr lang="en-GB" sz="1200" b="0" i="1" u="none" strike="noStrike" cap="none" dirty="0">
                <a:solidFill>
                  <a:schemeClr val="dk1"/>
                </a:solidFill>
                <a:effectLst/>
                <a:latin typeface="Arial"/>
                <a:ea typeface="Arial"/>
                <a:cs typeface="Arial"/>
                <a:sym typeface="Arial"/>
              </a:rPr>
              <a:t> ?</a:t>
            </a:r>
          </a:p>
          <a:p>
            <a:pPr>
              <a:buFont typeface="Arial" panose="020B0604020202020204" pitchFamily="34" charset="0"/>
              <a:buChar char="•"/>
            </a:pPr>
            <a:r>
              <a:rPr lang="en-GB" sz="1200" b="0" i="1" u="none" strike="noStrike" cap="none" dirty="0">
                <a:solidFill>
                  <a:schemeClr val="dk1"/>
                </a:solidFill>
                <a:effectLst/>
                <a:latin typeface="Arial"/>
                <a:ea typeface="Arial"/>
                <a:cs typeface="Arial"/>
                <a:sym typeface="Arial"/>
              </a:rPr>
              <a:t>Ce </a:t>
            </a:r>
            <a:r>
              <a:rPr lang="en-GB" sz="1200" b="0" i="1" u="none" strike="noStrike" cap="none" dirty="0" err="1">
                <a:solidFill>
                  <a:schemeClr val="dk1"/>
                </a:solidFill>
                <a:effectLst/>
                <a:latin typeface="Arial"/>
                <a:ea typeface="Arial"/>
                <a:cs typeface="Arial"/>
                <a:sym typeface="Arial"/>
              </a:rPr>
              <a:t>qu'ils</a:t>
            </a:r>
            <a:r>
              <a:rPr lang="en-GB" sz="1200" b="0" i="1" u="none" strike="noStrike" cap="none" dirty="0">
                <a:solidFill>
                  <a:schemeClr val="dk1"/>
                </a:solidFill>
                <a:effectLst/>
                <a:latin typeface="Arial"/>
                <a:ea typeface="Arial"/>
                <a:cs typeface="Arial"/>
                <a:sym typeface="Arial"/>
              </a:rPr>
              <a:t> </a:t>
            </a:r>
            <a:r>
              <a:rPr lang="en-GB" sz="1200" b="0" i="1" u="none" strike="noStrike" cap="none" dirty="0" err="1">
                <a:solidFill>
                  <a:schemeClr val="dk1"/>
                </a:solidFill>
                <a:effectLst/>
                <a:latin typeface="Arial"/>
                <a:ea typeface="Arial"/>
                <a:cs typeface="Arial"/>
                <a:sym typeface="Arial"/>
              </a:rPr>
              <a:t>souhaitent</a:t>
            </a:r>
            <a:r>
              <a:rPr lang="en-GB" sz="1200" b="0" i="1" u="none" strike="noStrike" cap="none" dirty="0">
                <a:solidFill>
                  <a:schemeClr val="dk1"/>
                </a:solidFill>
                <a:effectLst/>
                <a:latin typeface="Arial"/>
                <a:ea typeface="Arial"/>
                <a:cs typeface="Arial"/>
                <a:sym typeface="Arial"/>
              </a:rPr>
              <a:t> </a:t>
            </a:r>
            <a:r>
              <a:rPr lang="en-GB" sz="1200" b="0" i="1" u="none" strike="noStrike" cap="none" dirty="0" err="1">
                <a:solidFill>
                  <a:schemeClr val="dk1"/>
                </a:solidFill>
                <a:effectLst/>
                <a:latin typeface="Arial"/>
                <a:ea typeface="Arial"/>
                <a:cs typeface="Arial"/>
                <a:sym typeface="Arial"/>
              </a:rPr>
              <a:t>retenir</a:t>
            </a:r>
            <a:r>
              <a:rPr lang="en-GB" sz="1200" b="0" i="1" u="none" strike="noStrike" cap="none" dirty="0">
                <a:solidFill>
                  <a:schemeClr val="dk1"/>
                </a:solidFill>
                <a:effectLst/>
                <a:latin typeface="Arial"/>
                <a:ea typeface="Arial"/>
                <a:cs typeface="Arial"/>
                <a:sym typeface="Arial"/>
              </a:rPr>
              <a:t> pour le </a:t>
            </a:r>
            <a:r>
              <a:rPr lang="en-GB" sz="1200" b="0" i="1" u="none" strike="noStrike" cap="none" dirty="0" err="1">
                <a:solidFill>
                  <a:schemeClr val="dk1"/>
                </a:solidFill>
                <a:effectLst/>
                <a:latin typeface="Arial"/>
                <a:ea typeface="Arial"/>
                <a:cs typeface="Arial"/>
                <a:sym typeface="Arial"/>
              </a:rPr>
              <a:t>déploiement</a:t>
            </a:r>
            <a:r>
              <a:rPr lang="en-GB" sz="1200" b="0" i="1" u="none" strike="noStrike" cap="none" dirty="0">
                <a:solidFill>
                  <a:schemeClr val="dk1"/>
                </a:solidFill>
                <a:effectLst/>
                <a:latin typeface="Arial"/>
                <a:ea typeface="Arial"/>
                <a:cs typeface="Arial"/>
                <a:sym typeface="Arial"/>
              </a:rPr>
              <a:t> de la formation</a:t>
            </a:r>
          </a:p>
          <a:p>
            <a:pPr>
              <a:buFont typeface="Arial" panose="020B0604020202020204" pitchFamily="34" charset="0"/>
              <a:buChar char="•"/>
            </a:pPr>
            <a:endParaRPr lang="en-GB" sz="1200" b="0" i="1" u="none" strike="noStrike" cap="none" dirty="0">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dirty="0" err="1">
                <a:solidFill>
                  <a:schemeClr val="dk1"/>
                </a:solidFill>
                <a:effectLst/>
                <a:latin typeface="Arial"/>
                <a:ea typeface="Arial"/>
                <a:cs typeface="Arial"/>
                <a:sym typeface="Arial"/>
              </a:rPr>
              <a:t>Demandez</a:t>
            </a:r>
            <a:r>
              <a:rPr lang="en-GB" sz="1200" b="0" i="0" u="none" strike="noStrike" cap="none" dirty="0">
                <a:solidFill>
                  <a:schemeClr val="dk1"/>
                </a:solidFill>
                <a:effectLst/>
                <a:latin typeface="Arial"/>
                <a:ea typeface="Arial"/>
                <a:cs typeface="Arial"/>
                <a:sym typeface="Arial"/>
              </a:rPr>
              <a:t> aux participants de </a:t>
            </a:r>
            <a:r>
              <a:rPr lang="en-GB" sz="1200" b="0" i="0" u="none" strike="noStrike" cap="none" dirty="0" err="1">
                <a:solidFill>
                  <a:schemeClr val="dk1"/>
                </a:solidFill>
                <a:effectLst/>
                <a:latin typeface="Arial"/>
                <a:ea typeface="Arial"/>
                <a:cs typeface="Arial"/>
                <a:sym typeface="Arial"/>
              </a:rPr>
              <a:t>partager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réflexions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plénière</a:t>
            </a:r>
            <a:r>
              <a:rPr lang="en-GB" sz="1200" b="0" i="0" u="none" strike="noStrike" cap="none" dirty="0">
                <a:solidFill>
                  <a:schemeClr val="dk1"/>
                </a:solidFill>
                <a:effectLst/>
                <a:latin typeface="Arial"/>
                <a:ea typeface="Arial"/>
                <a:cs typeface="Arial"/>
                <a:sym typeface="Arial"/>
              </a:rPr>
              <a:t>.</a:t>
            </a:r>
          </a:p>
          <a:p>
            <a:endParaRPr lang="en-GB" dirty="0"/>
          </a:p>
        </p:txBody>
      </p:sp>
      <p:sp>
        <p:nvSpPr>
          <p:cNvPr id="4" name="Slide Number Placeholder 3">
            <a:extLst>
              <a:ext uri="{FF2B5EF4-FFF2-40B4-BE49-F238E27FC236}">
                <a16:creationId xmlns:a16="http://schemas.microsoft.com/office/drawing/2014/main" id="{7B2B03D7-7E84-E49E-2713-270442BD19E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94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06003104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1"/>
        <p:cNvGrpSpPr/>
        <p:nvPr/>
      </p:nvGrpSpPr>
      <p:grpSpPr>
        <a:xfrm>
          <a:off x="0" y="0"/>
          <a:ext cx="0" cy="0"/>
          <a:chOff x="0" y="0"/>
          <a:chExt cx="0" cy="0"/>
        </a:xfrm>
      </p:grpSpPr>
      <p:sp>
        <p:nvSpPr>
          <p:cNvPr id="1492" name="Google Shape;1492;p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Helvetica Neue"/>
              <a:buNone/>
            </a:pPr>
            <a:r>
              <a:rPr lang="en-US" sz="1000" dirty="0">
                <a:solidFill>
                  <a:schemeClr val="dk1"/>
                </a:solidFill>
              </a:rPr>
              <a:t>Cette diapositive </a:t>
            </a:r>
            <a:r>
              <a:rPr lang="en-US" sz="1000" dirty="0" err="1">
                <a:solidFill>
                  <a:schemeClr val="dk1"/>
                </a:solidFill>
              </a:rPr>
              <a:t>présente</a:t>
            </a:r>
            <a:r>
              <a:rPr lang="en-US" sz="1000" dirty="0">
                <a:solidFill>
                  <a:schemeClr val="dk1"/>
                </a:solidFill>
              </a:rPr>
              <a:t> un résumé du module 3. </a:t>
            </a:r>
            <a:r>
              <a:rPr lang="en-US" sz="1000" dirty="0" err="1">
                <a:solidFill>
                  <a:schemeClr val="dk1"/>
                </a:solidFill>
              </a:rPr>
              <a:t>Veuillez</a:t>
            </a:r>
            <a:r>
              <a:rPr lang="en-US" sz="1000" dirty="0">
                <a:solidFill>
                  <a:schemeClr val="dk1"/>
                </a:solidFill>
              </a:rPr>
              <a:t> rappeler </a:t>
            </a:r>
            <a:r>
              <a:rPr lang="en-US" sz="1000" b="1" dirty="0" err="1">
                <a:solidFill>
                  <a:schemeClr val="dk1"/>
                </a:solidFill>
              </a:rPr>
              <a:t>pourquoi</a:t>
            </a:r>
            <a:r>
              <a:rPr lang="en-US" sz="1000" b="1" dirty="0">
                <a:solidFill>
                  <a:schemeClr val="dk1"/>
                </a:solidFill>
              </a:rPr>
              <a:t> </a:t>
            </a:r>
            <a:r>
              <a:rPr lang="en-US" sz="1000" b="1" dirty="0" err="1">
                <a:solidFill>
                  <a:schemeClr val="dk1"/>
                </a:solidFill>
              </a:rPr>
              <a:t>une</a:t>
            </a:r>
            <a:r>
              <a:rPr lang="en-US" sz="1000" b="1" dirty="0">
                <a:solidFill>
                  <a:schemeClr val="dk1"/>
                </a:solidFill>
              </a:rPr>
              <a:t> ERC est </a:t>
            </a:r>
            <a:r>
              <a:rPr lang="en-US" sz="1000" b="1" dirty="0" err="1">
                <a:solidFill>
                  <a:schemeClr val="dk1"/>
                </a:solidFill>
              </a:rPr>
              <a:t>importante</a:t>
            </a:r>
            <a:r>
              <a:rPr lang="en-US" sz="1000" b="1" dirty="0">
                <a:solidFill>
                  <a:schemeClr val="dk1"/>
                </a:solidFill>
              </a:rPr>
              <a:t> </a:t>
            </a:r>
            <a:r>
              <a:rPr lang="en-US" sz="1000" dirty="0">
                <a:solidFill>
                  <a:schemeClr val="dk1"/>
                </a:solidFill>
              </a:rPr>
              <a:t>et </a:t>
            </a:r>
            <a:r>
              <a:rPr lang="en-US" sz="1000" b="1" dirty="0" err="1">
                <a:solidFill>
                  <a:schemeClr val="dk1"/>
                </a:solidFill>
              </a:rPr>
              <a:t>ce</a:t>
            </a:r>
            <a:r>
              <a:rPr lang="en-US" sz="1000" b="1" dirty="0">
                <a:solidFill>
                  <a:schemeClr val="dk1"/>
                </a:solidFill>
              </a:rPr>
              <a:t> que les parties </a:t>
            </a:r>
            <a:r>
              <a:rPr lang="en-US" sz="1000" b="1" dirty="0" err="1">
                <a:solidFill>
                  <a:schemeClr val="dk1"/>
                </a:solidFill>
              </a:rPr>
              <a:t>prenantes</a:t>
            </a:r>
            <a:r>
              <a:rPr lang="en-US" sz="1000" b="1" dirty="0">
                <a:solidFill>
                  <a:schemeClr val="dk1"/>
                </a:solidFill>
              </a:rPr>
              <a:t> </a:t>
            </a:r>
            <a:r>
              <a:rPr lang="en-US" sz="1000" b="1" dirty="0" err="1">
                <a:solidFill>
                  <a:schemeClr val="dk1"/>
                </a:solidFill>
              </a:rPr>
              <a:t>peuvent</a:t>
            </a:r>
            <a:r>
              <a:rPr lang="en-US" sz="1000" b="1" dirty="0">
                <a:solidFill>
                  <a:schemeClr val="dk1"/>
                </a:solidFill>
              </a:rPr>
              <a:t> faire avec les données issues </a:t>
            </a:r>
            <a:r>
              <a:rPr lang="en-US" sz="1000" b="1" dirty="0" err="1">
                <a:solidFill>
                  <a:schemeClr val="dk1"/>
                </a:solidFill>
              </a:rPr>
              <a:t>d'une</a:t>
            </a:r>
            <a:r>
              <a:rPr lang="en-US" sz="1000" b="1" dirty="0">
                <a:solidFill>
                  <a:schemeClr val="dk1"/>
                </a:solidFill>
              </a:rPr>
              <a:t> ERC </a:t>
            </a:r>
            <a:r>
              <a:rPr lang="en-US" sz="1000" dirty="0" err="1">
                <a:solidFill>
                  <a:schemeClr val="dk1"/>
                </a:solidFill>
              </a:rPr>
              <a:t>une</a:t>
            </a:r>
            <a:r>
              <a:rPr lang="en-US" sz="1000" dirty="0">
                <a:solidFill>
                  <a:schemeClr val="dk1"/>
                </a:solidFill>
              </a:rPr>
              <a:t> </a:t>
            </a:r>
            <a:r>
              <a:rPr lang="en-US" sz="1000" dirty="0" err="1">
                <a:solidFill>
                  <a:schemeClr val="dk1"/>
                </a:solidFill>
              </a:rPr>
              <a:t>fois</a:t>
            </a:r>
            <a:r>
              <a:rPr lang="en-US" sz="1000" dirty="0">
                <a:solidFill>
                  <a:schemeClr val="dk1"/>
                </a:solidFill>
              </a:rPr>
              <a:t> </a:t>
            </a:r>
            <a:r>
              <a:rPr lang="en-US" sz="1000" dirty="0" err="1">
                <a:solidFill>
                  <a:schemeClr val="dk1"/>
                </a:solidFill>
              </a:rPr>
              <a:t>celle</a:t>
            </a:r>
            <a:r>
              <a:rPr lang="en-US" sz="1000" dirty="0">
                <a:solidFill>
                  <a:schemeClr val="dk1"/>
                </a:solidFill>
              </a:rPr>
              <a:t>-ci </a:t>
            </a:r>
            <a:r>
              <a:rPr lang="en-US" sz="1000" dirty="0" err="1">
                <a:solidFill>
                  <a:schemeClr val="dk1"/>
                </a:solidFill>
              </a:rPr>
              <a:t>réalisée</a:t>
            </a:r>
            <a:r>
              <a:rPr lang="en-US" sz="1000" dirty="0">
                <a:solidFill>
                  <a:schemeClr val="dk1"/>
                </a:solidFill>
              </a:rPr>
              <a:t>. </a:t>
            </a:r>
            <a:r>
              <a:rPr lang="en-US" sz="1000" dirty="0" err="1">
                <a:solidFill>
                  <a:schemeClr val="dk1"/>
                </a:solidFill>
              </a:rPr>
              <a:t>Insistez</a:t>
            </a:r>
            <a:r>
              <a:rPr lang="en-US" sz="1000" dirty="0">
                <a:solidFill>
                  <a:schemeClr val="dk1"/>
                </a:solidFill>
              </a:rPr>
              <a:t> sur le fait </a:t>
            </a:r>
            <a:r>
              <a:rPr lang="en-US" sz="1000" dirty="0" err="1">
                <a:solidFill>
                  <a:schemeClr val="dk1"/>
                </a:solidFill>
              </a:rPr>
              <a:t>qu'au</a:t>
            </a:r>
            <a:r>
              <a:rPr lang="en-US" sz="1000" dirty="0">
                <a:solidFill>
                  <a:schemeClr val="dk1"/>
                </a:solidFill>
              </a:rPr>
              <a:t> final, </a:t>
            </a:r>
            <a:r>
              <a:rPr lang="en-US" sz="1000" dirty="0" err="1">
                <a:solidFill>
                  <a:schemeClr val="dk1"/>
                </a:solidFill>
              </a:rPr>
              <a:t>une</a:t>
            </a:r>
            <a:r>
              <a:rPr lang="en-US" sz="1000" dirty="0">
                <a:solidFill>
                  <a:schemeClr val="dk1"/>
                </a:solidFill>
              </a:rPr>
              <a:t> ERC de bonne </a:t>
            </a:r>
            <a:r>
              <a:rPr lang="en-US" sz="1000" dirty="0" err="1">
                <a:solidFill>
                  <a:schemeClr val="dk1"/>
                </a:solidFill>
              </a:rPr>
              <a:t>qualité</a:t>
            </a:r>
            <a:r>
              <a:rPr lang="en-US" sz="1000" dirty="0">
                <a:solidFill>
                  <a:schemeClr val="dk1"/>
                </a:solidFill>
              </a:rPr>
              <a:t> </a:t>
            </a:r>
            <a:r>
              <a:rPr lang="en-US" sz="1000" dirty="0" err="1">
                <a:solidFill>
                  <a:schemeClr val="dk1"/>
                </a:solidFill>
              </a:rPr>
              <a:t>n'a</a:t>
            </a:r>
            <a:r>
              <a:rPr lang="en-US" sz="1000" dirty="0">
                <a:solidFill>
                  <a:schemeClr val="dk1"/>
                </a:solidFill>
              </a:rPr>
              <a:t> que peu de </a:t>
            </a:r>
            <a:r>
              <a:rPr lang="en-US" sz="1000" dirty="0" err="1">
                <a:solidFill>
                  <a:schemeClr val="dk1"/>
                </a:solidFill>
              </a:rPr>
              <a:t>valeur</a:t>
            </a:r>
            <a:r>
              <a:rPr lang="en-US" sz="1000" dirty="0">
                <a:solidFill>
                  <a:schemeClr val="dk1"/>
                </a:solidFill>
              </a:rPr>
              <a:t> </a:t>
            </a:r>
            <a:r>
              <a:rPr lang="en-US" sz="1000" dirty="0" err="1">
                <a:solidFill>
                  <a:schemeClr val="dk1"/>
                </a:solidFill>
              </a:rPr>
              <a:t>si</a:t>
            </a:r>
            <a:r>
              <a:rPr lang="en-US" sz="1000" dirty="0">
                <a:solidFill>
                  <a:schemeClr val="dk1"/>
                </a:solidFill>
              </a:rPr>
              <a:t> </a:t>
            </a:r>
            <a:r>
              <a:rPr lang="en-US" sz="1000" dirty="0" err="1">
                <a:solidFill>
                  <a:schemeClr val="dk1"/>
                </a:solidFill>
              </a:rPr>
              <a:t>elle</a:t>
            </a:r>
            <a:r>
              <a:rPr lang="en-US" sz="1000" dirty="0">
                <a:solidFill>
                  <a:schemeClr val="dk1"/>
                </a:solidFill>
              </a:rPr>
              <a:t> ne </a:t>
            </a:r>
            <a:r>
              <a:rPr lang="en-US" sz="1000" dirty="0" err="1">
                <a:solidFill>
                  <a:schemeClr val="dk1"/>
                </a:solidFill>
              </a:rPr>
              <a:t>contribue</a:t>
            </a:r>
            <a:r>
              <a:rPr lang="en-US" sz="1000" dirty="0">
                <a:solidFill>
                  <a:schemeClr val="dk1"/>
                </a:solidFill>
              </a:rPr>
              <a:t> pas à la </a:t>
            </a:r>
            <a:r>
              <a:rPr lang="en-US" sz="1000" dirty="0" err="1">
                <a:solidFill>
                  <a:schemeClr val="dk1"/>
                </a:solidFill>
              </a:rPr>
              <a:t>prise</a:t>
            </a:r>
            <a:r>
              <a:rPr lang="en-US" sz="1000" dirty="0">
                <a:solidFill>
                  <a:schemeClr val="dk1"/>
                </a:solidFill>
              </a:rPr>
              <a:t> de </a:t>
            </a:r>
            <a:r>
              <a:rPr lang="en-US" sz="1000" dirty="0" err="1">
                <a:solidFill>
                  <a:schemeClr val="dk1"/>
                </a:solidFill>
              </a:rPr>
              <a:t>décision</a:t>
            </a:r>
            <a:r>
              <a:rPr lang="en-US" sz="1000" dirty="0">
                <a:solidFill>
                  <a:schemeClr val="dk1"/>
                </a:solidFill>
              </a:rPr>
              <a:t>. Une ERC </a:t>
            </a:r>
            <a:r>
              <a:rPr lang="en-US" sz="1000" dirty="0" err="1">
                <a:solidFill>
                  <a:schemeClr val="dk1"/>
                </a:solidFill>
              </a:rPr>
              <a:t>permet</a:t>
            </a:r>
            <a:r>
              <a:rPr lang="en-US" sz="1000" dirty="0">
                <a:solidFill>
                  <a:schemeClr val="dk1"/>
                </a:solidFill>
              </a:rPr>
              <a:t> aux </a:t>
            </a:r>
            <a:r>
              <a:rPr lang="en-US" sz="1000" dirty="0" err="1">
                <a:solidFill>
                  <a:schemeClr val="dk1"/>
                </a:solidFill>
              </a:rPr>
              <a:t>responsables</a:t>
            </a:r>
            <a:r>
              <a:rPr lang="en-US" sz="1000" dirty="0">
                <a:solidFill>
                  <a:schemeClr val="dk1"/>
                </a:solidFill>
              </a:rPr>
              <a:t> de </a:t>
            </a:r>
            <a:r>
              <a:rPr lang="en-US" sz="1000" dirty="0" err="1">
                <a:solidFill>
                  <a:schemeClr val="dk1"/>
                </a:solidFill>
              </a:rPr>
              <a:t>mieux</a:t>
            </a:r>
            <a:r>
              <a:rPr lang="en-US" sz="1000" dirty="0">
                <a:solidFill>
                  <a:schemeClr val="dk1"/>
                </a:solidFill>
              </a:rPr>
              <a:t> </a:t>
            </a:r>
            <a:r>
              <a:rPr lang="en-US" sz="1000" dirty="0" err="1">
                <a:solidFill>
                  <a:schemeClr val="dk1"/>
                </a:solidFill>
              </a:rPr>
              <a:t>s'engager</a:t>
            </a:r>
            <a:r>
              <a:rPr lang="en-US" sz="1000" dirty="0">
                <a:solidFill>
                  <a:schemeClr val="dk1"/>
                </a:solidFill>
              </a:rPr>
              <a:t> dans la planification de </a:t>
            </a:r>
            <a:r>
              <a:rPr lang="en-US" sz="1000" dirty="0" err="1">
                <a:solidFill>
                  <a:schemeClr val="dk1"/>
                </a:solidFill>
              </a:rPr>
              <a:t>l'adaptation</a:t>
            </a:r>
            <a:r>
              <a:rPr lang="en-US" sz="1000" dirty="0">
                <a:solidFill>
                  <a:schemeClr val="dk1"/>
                </a:solidFill>
              </a:rPr>
              <a:t> et de la </a:t>
            </a:r>
            <a:r>
              <a:rPr lang="en-US" sz="1000" dirty="0" err="1">
                <a:solidFill>
                  <a:schemeClr val="dk1"/>
                </a:solidFill>
              </a:rPr>
              <a:t>résilience</a:t>
            </a:r>
            <a:r>
              <a:rPr lang="en-US" sz="1000" dirty="0">
                <a:solidFill>
                  <a:schemeClr val="dk1"/>
                </a:solidFill>
              </a:rPr>
              <a:t>, </a:t>
            </a:r>
            <a:r>
              <a:rPr lang="en-US" sz="1000" dirty="0" err="1">
                <a:solidFill>
                  <a:schemeClr val="dk1"/>
                </a:solidFill>
              </a:rPr>
              <a:t>en</a:t>
            </a:r>
            <a:r>
              <a:rPr lang="en-US" sz="1000" dirty="0">
                <a:solidFill>
                  <a:schemeClr val="dk1"/>
                </a:solidFill>
              </a:rPr>
              <a:t> les aidant à </a:t>
            </a:r>
            <a:r>
              <a:rPr lang="en-US" sz="1000" dirty="0" err="1">
                <a:solidFill>
                  <a:schemeClr val="dk1"/>
                </a:solidFill>
              </a:rPr>
              <a:t>hiérarchiser</a:t>
            </a:r>
            <a:r>
              <a:rPr lang="en-US" sz="1000" dirty="0">
                <a:solidFill>
                  <a:schemeClr val="dk1"/>
                </a:solidFill>
              </a:rPr>
              <a:t> les </a:t>
            </a:r>
            <a:r>
              <a:rPr lang="en-US" sz="1000" dirty="0" err="1">
                <a:solidFill>
                  <a:schemeClr val="dk1"/>
                </a:solidFill>
              </a:rPr>
              <a:t>investissements</a:t>
            </a:r>
            <a:r>
              <a:rPr lang="en-US" sz="1000" dirty="0">
                <a:solidFill>
                  <a:schemeClr val="dk1"/>
                </a:solidFill>
              </a:rPr>
              <a:t> </a:t>
            </a:r>
            <a:r>
              <a:rPr lang="en-US" sz="1000" dirty="0" err="1">
                <a:solidFill>
                  <a:schemeClr val="dk1"/>
                </a:solidFill>
              </a:rPr>
              <a:t>en</a:t>
            </a:r>
            <a:r>
              <a:rPr lang="en-US" sz="1000" dirty="0">
                <a:solidFill>
                  <a:schemeClr val="dk1"/>
                </a:solidFill>
              </a:rPr>
              <a:t> matière de </a:t>
            </a:r>
            <a:r>
              <a:rPr lang="en-US" sz="1000" dirty="0" err="1">
                <a:solidFill>
                  <a:schemeClr val="dk1"/>
                </a:solidFill>
              </a:rPr>
              <a:t>résilience</a:t>
            </a:r>
            <a:r>
              <a:rPr lang="en-US" sz="1000" dirty="0">
                <a:solidFill>
                  <a:schemeClr val="dk1"/>
                </a:solidFill>
              </a:rPr>
              <a:t> qui </a:t>
            </a:r>
            <a:r>
              <a:rPr lang="en-US" sz="1000" dirty="0" err="1">
                <a:solidFill>
                  <a:schemeClr val="dk1"/>
                </a:solidFill>
              </a:rPr>
              <a:t>peuvent</a:t>
            </a:r>
            <a:r>
              <a:rPr lang="en-US" sz="1000" dirty="0">
                <a:solidFill>
                  <a:schemeClr val="dk1"/>
                </a:solidFill>
              </a:rPr>
              <a:t> </a:t>
            </a:r>
            <a:r>
              <a:rPr lang="en-US" sz="1000" dirty="0" err="1">
                <a:solidFill>
                  <a:schemeClr val="dk1"/>
                </a:solidFill>
              </a:rPr>
              <a:t>rendre</a:t>
            </a:r>
            <a:r>
              <a:rPr lang="en-US" sz="1000" dirty="0">
                <a:solidFill>
                  <a:schemeClr val="dk1"/>
                </a:solidFill>
              </a:rPr>
              <a:t> les services plus </a:t>
            </a:r>
            <a:r>
              <a:rPr lang="en-US" sz="1000" dirty="0" err="1">
                <a:solidFill>
                  <a:schemeClr val="dk1"/>
                </a:solidFill>
              </a:rPr>
              <a:t>aptes</a:t>
            </a:r>
            <a:r>
              <a:rPr lang="en-US" sz="1000" dirty="0">
                <a:solidFill>
                  <a:schemeClr val="dk1"/>
                </a:solidFill>
              </a:rPr>
              <a:t> à </a:t>
            </a:r>
            <a:r>
              <a:rPr lang="en-US" sz="1000" dirty="0" err="1">
                <a:solidFill>
                  <a:schemeClr val="dk1"/>
                </a:solidFill>
              </a:rPr>
              <a:t>résister</a:t>
            </a:r>
            <a:r>
              <a:rPr lang="en-US" sz="1000" dirty="0">
                <a:solidFill>
                  <a:schemeClr val="dk1"/>
                </a:solidFill>
              </a:rPr>
              <a:t> aux impacts du </a:t>
            </a:r>
            <a:r>
              <a:rPr lang="en-US" sz="1000" dirty="0" err="1">
                <a:solidFill>
                  <a:schemeClr val="dk1"/>
                </a:solidFill>
              </a:rPr>
              <a:t>changement</a:t>
            </a:r>
            <a:r>
              <a:rPr lang="en-US" sz="1000" dirty="0">
                <a:solidFill>
                  <a:schemeClr val="dk1"/>
                </a:solidFill>
              </a:rPr>
              <a:t> </a:t>
            </a:r>
            <a:r>
              <a:rPr lang="en-US" sz="1000" dirty="0" err="1">
                <a:solidFill>
                  <a:schemeClr val="dk1"/>
                </a:solidFill>
              </a:rPr>
              <a:t>climatique</a:t>
            </a:r>
            <a:r>
              <a:rPr lang="en-US" sz="1000" dirty="0">
                <a:solidFill>
                  <a:schemeClr val="dk1"/>
                </a:solidFill>
              </a:rPr>
              <a:t>. </a:t>
            </a:r>
            <a:endParaRPr sz="1000" dirty="0">
              <a:solidFill>
                <a:schemeClr val="dk1"/>
              </a:solidFill>
            </a:endParaRPr>
          </a:p>
        </p:txBody>
      </p:sp>
      <p:sp>
        <p:nvSpPr>
          <p:cNvPr id="1493" name="Google Shape;1493;p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E3B45-7414-D042-E445-97EA30A5B8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6E12B9-9E55-CD16-97E5-9B043A59B231}"/>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3485AD95-986B-B0C5-058F-F7AF5287FAB8}"/>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Cette diapositive présente un aperçu des principaux documents qui constituent la base du module 3.</a:t>
            </a:r>
          </a:p>
        </p:txBody>
      </p:sp>
      <p:sp>
        <p:nvSpPr>
          <p:cNvPr id="4" name="Slide Number Placeholder 3">
            <a:extLst>
              <a:ext uri="{FF2B5EF4-FFF2-40B4-BE49-F238E27FC236}">
                <a16:creationId xmlns:a16="http://schemas.microsoft.com/office/drawing/2014/main" id="{5A36A2DC-ABB7-A06D-CFAA-4146007B9B8A}"/>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96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426102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283B3-80F4-8E13-7177-2B62C48A37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5E88A3-847A-98E9-9A6F-B20378666CC1}"/>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395A3313-BA21-E51A-D112-10F6C7FBE9BA}"/>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Notes du formateur :</a:t>
            </a:r>
            <a:endParaRPr lang="en-US" sz="1200">
              <a:solidFill>
                <a:schemeClr val="dk1"/>
              </a:solidFill>
            </a:endParaRPr>
          </a:p>
          <a:p>
            <a:endParaRPr lang="en-GB"/>
          </a:p>
          <a:p>
            <a:r>
              <a:rPr lang="en-GB"/>
              <a:t>Réflexion de fin de journée.</a:t>
            </a:r>
          </a:p>
          <a:p>
            <a:endParaRPr lang="en-GB"/>
          </a:p>
          <a:p>
            <a:r>
              <a:rPr lang="en-GB"/>
              <a:t>Demandez aux participants de noter dans leur manuel d'animateur</a:t>
            </a:r>
          </a:p>
          <a:p>
            <a:endParaRPr lang="en-GB"/>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Qu'est-ce qui a bien fonctionné ?</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Qu'est-ce qui doit être amélioré en termes de contenu et de techniques d'apprentissage ?</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Ce qu'ils veulent retenir pour la mise en œuvre de la formation</a:t>
            </a:r>
          </a:p>
          <a:p>
            <a:pPr>
              <a:buFont typeface="Arial" panose="020B0604020202020204" pitchFamily="34" charset="0"/>
              <a:buChar char="•"/>
            </a:pPr>
            <a:endParaRPr lang="en-GB" sz="1200" b="0" i="1"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a:solidFill>
                  <a:schemeClr val="dk1"/>
                </a:solidFill>
                <a:effectLst/>
                <a:latin typeface="Arial"/>
                <a:ea typeface="Arial"/>
                <a:cs typeface="Arial"/>
                <a:sym typeface="Arial"/>
              </a:rPr>
              <a:t>Demandez aux participants de partager leurs réflexions en plénière.</a:t>
            </a:r>
          </a:p>
          <a:p>
            <a:endParaRPr lang="en-NL"/>
          </a:p>
        </p:txBody>
      </p:sp>
      <p:sp>
        <p:nvSpPr>
          <p:cNvPr id="4" name="Slide Number Placeholder 3">
            <a:extLst>
              <a:ext uri="{FF2B5EF4-FFF2-40B4-BE49-F238E27FC236}">
                <a16:creationId xmlns:a16="http://schemas.microsoft.com/office/drawing/2014/main" id="{5F00C242-C245-E75E-04B1-F184FE110456}"/>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t>97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9734537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odul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5613176" y="2572721"/>
            <a:ext cx="6036280" cy="1652274"/>
          </a:xfrm>
        </p:spPr>
        <p:txBody>
          <a:bodyPr vert="horz" lIns="91440" tIns="45720" rIns="91440" bIns="45720" rtlCol="0" anchor="ctr">
            <a:normAutofit/>
          </a:bodyPr>
          <a:lstStyle>
            <a:lvl1pPr>
              <a:defRPr lang="en-US" sz="4000" b="0" dirty="0">
                <a:solidFill>
                  <a:schemeClr val="tx2"/>
                </a:solidFill>
              </a:defRPr>
            </a:lvl1pPr>
          </a:lstStyle>
          <a:p>
            <a:pPr lvl="0"/>
            <a:r>
              <a:rPr lang="en-US"/>
              <a:t>Click to edit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5613176" y="4408804"/>
            <a:ext cx="6036280" cy="705637"/>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
        <p:nvSpPr>
          <p:cNvPr id="11" name="Picture Placeholder 6">
            <a:extLst>
              <a:ext uri="{FF2B5EF4-FFF2-40B4-BE49-F238E27FC236}">
                <a16:creationId xmlns:a16="http://schemas.microsoft.com/office/drawing/2014/main" id="{1D6AB98B-BD95-F9FC-BB22-1A89B6EE3246}"/>
              </a:ext>
            </a:extLst>
          </p:cNvPr>
          <p:cNvSpPr>
            <a:spLocks noGrp="1"/>
          </p:cNvSpPr>
          <p:nvPr>
            <p:ph type="pic" sz="quarter" idx="13" hasCustomPrompt="1"/>
          </p:nvPr>
        </p:nvSpPr>
        <p:spPr>
          <a:xfrm>
            <a:off x="1" y="0"/>
            <a:ext cx="5191932" cy="5114441"/>
          </a:xfrm>
          <a:custGeom>
            <a:avLst/>
            <a:gdLst>
              <a:gd name="connsiteX0" fmla="*/ 0 w 6604503"/>
              <a:gd name="connsiteY0" fmla="*/ 0 h 6399152"/>
              <a:gd name="connsiteX1" fmla="*/ 6604503 w 6604503"/>
              <a:gd name="connsiteY1" fmla="*/ 0 h 6399152"/>
              <a:gd name="connsiteX2" fmla="*/ 6604503 w 6604503"/>
              <a:gd name="connsiteY2" fmla="*/ 5797156 h 6399152"/>
              <a:gd name="connsiteX3" fmla="*/ 6002507 w 6604503"/>
              <a:gd name="connsiteY3" fmla="*/ 6399152 h 6399152"/>
              <a:gd name="connsiteX4" fmla="*/ 0 w 6604503"/>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503" h="6399152">
                <a:moveTo>
                  <a:pt x="0" y="0"/>
                </a:moveTo>
                <a:lnTo>
                  <a:pt x="6604503" y="0"/>
                </a:lnTo>
                <a:lnTo>
                  <a:pt x="6604503" y="5797156"/>
                </a:lnTo>
                <a:cubicBezTo>
                  <a:pt x="6604503" y="6129629"/>
                  <a:pt x="6334980" y="6399152"/>
                  <a:pt x="6002507" y="6399152"/>
                </a:cubicBezTo>
                <a:lnTo>
                  <a:pt x="0" y="6399152"/>
                </a:lnTo>
                <a:close/>
              </a:path>
            </a:pathLst>
          </a:custGeom>
          <a:blipFill dpi="0" rotWithShape="1">
            <a:blip r:embed="rId2" cstate="email">
              <a:alphaModFix amt="75000"/>
              <a:extLst>
                <a:ext uri="{28A0092B-C50C-407E-A947-70E740481C1C}">
                  <a14:useLocalDpi xmlns:a14="http://schemas.microsoft.com/office/drawing/2010/main"/>
                </a:ext>
              </a:extLst>
            </a:blip>
            <a:srcRect/>
            <a:stretch>
              <a:fillRect/>
            </a:stretch>
          </a:blipFill>
        </p:spPr>
        <p:txBody>
          <a:bodyPr wrap="square">
            <a:noAutofit/>
          </a:bodyPr>
          <a:lstStyle>
            <a:lvl1pPr marL="0" indent="0">
              <a:buNone/>
              <a:defRPr/>
            </a:lvl1pPr>
          </a:lstStyle>
          <a:p>
            <a:r>
              <a:rPr lang="en-US"/>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effectLst/>
              </a:defRPr>
            </a:lvl1pPr>
          </a:lstStyle>
          <a:p>
            <a:fld id="{5B3B0F7F-6AD6-4AF0-8BB1-D49CE0F9F622}" type="datetime1">
              <a:rPr lang="en-US" smtClean="0"/>
              <a:t>3/16/2026</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
        <p:nvSpPr>
          <p:cNvPr id="9" name="Text Placeholder 8">
            <a:extLst>
              <a:ext uri="{FF2B5EF4-FFF2-40B4-BE49-F238E27FC236}">
                <a16:creationId xmlns:a16="http://schemas.microsoft.com/office/drawing/2014/main" id="{FC1D7552-2152-9032-FC06-0CC959B564D8}"/>
              </a:ext>
            </a:extLst>
          </p:cNvPr>
          <p:cNvSpPr>
            <a:spLocks noGrp="1"/>
          </p:cNvSpPr>
          <p:nvPr>
            <p:ph type="body" sz="quarter" idx="14" hasCustomPrompt="1"/>
          </p:nvPr>
        </p:nvSpPr>
        <p:spPr>
          <a:xfrm>
            <a:off x="5613176" y="1921790"/>
            <a:ext cx="3143366" cy="412183"/>
          </a:xfrm>
        </p:spPr>
        <p:txBody>
          <a:bodyPr anchor="b">
            <a:noAutofit/>
          </a:bodyPr>
          <a:lstStyle>
            <a:lvl1pPr marL="0" indent="0">
              <a:buNone/>
              <a:defRPr sz="2000"/>
            </a:lvl1pPr>
          </a:lstStyle>
          <a:p>
            <a:pPr lvl="0"/>
            <a:r>
              <a:rPr lang="en-GB"/>
              <a:t>MODULE NUMBER</a:t>
            </a:r>
          </a:p>
        </p:txBody>
      </p:sp>
    </p:spTree>
    <p:extLst>
      <p:ext uri="{BB962C8B-B14F-4D97-AF65-F5344CB8AC3E}">
        <p14:creationId xmlns:p14="http://schemas.microsoft.com/office/powerpoint/2010/main" val="188556461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userDrawn="1">
  <p:cSld name="Section break">
    <p:bg>
      <p:bgPr>
        <a:gradFill>
          <a:gsLst>
            <a:gs pos="0">
              <a:srgbClr val="0A5FBA"/>
            </a:gs>
            <a:gs pos="29000">
              <a:srgbClr val="0A5FBA"/>
            </a:gs>
            <a:gs pos="66000">
              <a:srgbClr val="00B0CE"/>
            </a:gs>
          </a:gsLst>
          <a:lin ang="13500000" scaled="1"/>
        </a:gradFill>
        <a:effectLst/>
      </p:bgPr>
    </p:bg>
    <p:spTree>
      <p:nvGrpSpPr>
        <p:cNvPr id="1" name="Shape 15"/>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371A385-3D8A-2C16-6BA9-4EA9B9A5597C}"/>
              </a:ext>
            </a:extLst>
          </p:cNvPr>
          <p:cNvSpPr>
            <a:spLocks noGrp="1"/>
          </p:cNvSpPr>
          <p:nvPr>
            <p:ph type="pic" sz="quarter" idx="10"/>
          </p:nvPr>
        </p:nvSpPr>
        <p:spPr>
          <a:xfrm>
            <a:off x="0" y="0"/>
            <a:ext cx="12192000" cy="6858000"/>
          </a:xfrm>
          <a:blipFill dpi="0" rotWithShape="1">
            <a:blip r:embed="rId2">
              <a:alphaModFix amt="63000"/>
            </a:blip>
            <a:srcRect/>
            <a:stretch>
              <a:fillRect/>
            </a:stretch>
          </a:blipFill>
        </p:spPr>
        <p:txBody>
          <a:bodyPr/>
          <a:lstStyle/>
          <a:p>
            <a:endParaRPr lang="en-GB"/>
          </a:p>
        </p:txBody>
      </p:sp>
      <p:sp>
        <p:nvSpPr>
          <p:cNvPr id="6" name="Text Placeholder 5">
            <a:extLst>
              <a:ext uri="{FF2B5EF4-FFF2-40B4-BE49-F238E27FC236}">
                <a16:creationId xmlns:a16="http://schemas.microsoft.com/office/drawing/2014/main" id="{AE94A69B-BA63-AD70-8C3A-34BDCE6345F3}"/>
              </a:ext>
            </a:extLst>
          </p:cNvPr>
          <p:cNvSpPr>
            <a:spLocks noGrp="1"/>
          </p:cNvSpPr>
          <p:nvPr>
            <p:ph type="body" sz="quarter" idx="11" hasCustomPrompt="1"/>
          </p:nvPr>
        </p:nvSpPr>
        <p:spPr>
          <a:xfrm>
            <a:off x="0" y="2362350"/>
            <a:ext cx="12192000" cy="1931964"/>
          </a:xfrm>
        </p:spPr>
        <p:txBody>
          <a:bodyPr anchor="ctr">
            <a:noAutofit/>
          </a:bodyPr>
          <a:lstStyle>
            <a:lvl1pPr marL="0" indent="0" algn="ctr">
              <a:buNone/>
              <a:defRPr sz="6600" b="1" i="0">
                <a:solidFill>
                  <a:schemeClr val="bg1"/>
                </a:solidFill>
                <a:latin typeface="Roboto" panose="02000000000000000000" pitchFamily="2" charset="0"/>
                <a:ea typeface="Roboto" panose="02000000000000000000" pitchFamily="2" charset="0"/>
              </a:defRPr>
            </a:lvl1pPr>
          </a:lstStyle>
          <a:p>
            <a:pPr lvl="0"/>
            <a:r>
              <a:rPr lang="en-GB"/>
              <a:t>Click to edit section break</a:t>
            </a:r>
          </a:p>
        </p:txBody>
      </p:sp>
      <p:sp>
        <p:nvSpPr>
          <p:cNvPr id="2" name="Slide Number Placeholder 5">
            <a:extLst>
              <a:ext uri="{FF2B5EF4-FFF2-40B4-BE49-F238E27FC236}">
                <a16:creationId xmlns:a16="http://schemas.microsoft.com/office/drawing/2014/main" id="{8C18EE53-485B-08E9-4FA8-09A3BCBA155E}"/>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1">
    <p:bg>
      <p:bgRef idx="1001">
        <a:schemeClr val="bg2"/>
      </p:bgRef>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374A2447-F4FA-FE5C-4DCA-E2F63F69057F}"/>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0701461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11"/>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27B3C97-AB5A-3122-EADE-69166D85A47A}"/>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9098451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and Content 2">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9156" y="1825625"/>
            <a:ext cx="9974644" cy="4351338"/>
          </a:xfrm>
        </p:spPr>
        <p:txBody>
          <a:bodyPr/>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B6EA1AD9-BF0A-35A3-43B9-8FE14C9FBF9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600106" y="5765167"/>
            <a:ext cx="332688" cy="840843"/>
          </a:xfrm>
          <a:prstGeom prst="rect">
            <a:avLst/>
          </a:prstGeom>
        </p:spPr>
      </p:pic>
      <p:grpSp>
        <p:nvGrpSpPr>
          <p:cNvPr id="6" name="Group 5">
            <a:extLst>
              <a:ext uri="{FF2B5EF4-FFF2-40B4-BE49-F238E27FC236}">
                <a16:creationId xmlns:a16="http://schemas.microsoft.com/office/drawing/2014/main" id="{42E3491E-24B6-B45F-4354-44E271E627FA}"/>
              </a:ext>
            </a:extLst>
          </p:cNvPr>
          <p:cNvGrpSpPr/>
          <p:nvPr/>
        </p:nvGrpSpPr>
        <p:grpSpPr>
          <a:xfrm rot="5400000">
            <a:off x="-207814" y="-12777"/>
            <a:ext cx="823912" cy="1987449"/>
            <a:chOff x="5635752" y="4726766"/>
            <a:chExt cx="871728" cy="1816910"/>
          </a:xfrm>
          <a:solidFill>
            <a:schemeClr val="accent6"/>
          </a:solidFill>
        </p:grpSpPr>
        <p:sp>
          <p:nvSpPr>
            <p:cNvPr id="8" name="Rectangle: Rounded Corners 4">
              <a:extLst>
                <a:ext uri="{FF2B5EF4-FFF2-40B4-BE49-F238E27FC236}">
                  <a16:creationId xmlns:a16="http://schemas.microsoft.com/office/drawing/2014/main" id="{A8182EE9-3C3C-E797-CAB8-BA8FDE5B29D3}"/>
                </a:ext>
              </a:extLst>
            </p:cNvPr>
            <p:cNvSpPr/>
            <p:nvPr userDrawn="1"/>
          </p:nvSpPr>
          <p:spPr>
            <a:xfrm rot="5400000">
              <a:off x="5354820" y="532469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9" name="Rectangle: Rounded Corners 4">
              <a:extLst>
                <a:ext uri="{FF2B5EF4-FFF2-40B4-BE49-F238E27FC236}">
                  <a16:creationId xmlns:a16="http://schemas.microsoft.com/office/drawing/2014/main" id="{200B8992-1129-86F9-D964-4B6A3072AC04}"/>
                </a:ext>
              </a:extLst>
            </p:cNvPr>
            <p:cNvSpPr/>
            <p:nvPr userDrawn="1"/>
          </p:nvSpPr>
          <p:spPr>
            <a:xfrm rot="5400000">
              <a:off x="5671812" y="552281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0" name="Rectangle: Rounded Corners 4">
              <a:extLst>
                <a:ext uri="{FF2B5EF4-FFF2-40B4-BE49-F238E27FC236}">
                  <a16:creationId xmlns:a16="http://schemas.microsoft.com/office/drawing/2014/main" id="{7F5864A9-B818-067B-936C-9B5326E9D33F}"/>
                </a:ext>
              </a:extLst>
            </p:cNvPr>
            <p:cNvSpPr/>
            <p:nvPr userDrawn="1"/>
          </p:nvSpPr>
          <p:spPr>
            <a:xfrm rot="5400000">
              <a:off x="5037828" y="5708008"/>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grpSp>
      <p:sp>
        <p:nvSpPr>
          <p:cNvPr id="11" name="Title 1">
            <a:extLst>
              <a:ext uri="{FF2B5EF4-FFF2-40B4-BE49-F238E27FC236}">
                <a16:creationId xmlns:a16="http://schemas.microsoft.com/office/drawing/2014/main" id="{A4A03E7D-1E1B-894B-BEBF-2C11C7E2A762}"/>
              </a:ext>
            </a:extLst>
          </p:cNvPr>
          <p:cNvSpPr>
            <a:spLocks noGrp="1"/>
          </p:cNvSpPr>
          <p:nvPr>
            <p:ph type="title"/>
          </p:nvPr>
        </p:nvSpPr>
        <p:spPr>
          <a:xfrm>
            <a:off x="1380744" y="429133"/>
            <a:ext cx="9974644" cy="1180211"/>
          </a:xfrm>
        </p:spPr>
        <p:txBody>
          <a:bodyPr/>
          <a:lstStyle/>
          <a:p>
            <a:r>
              <a:rPr lang="en-US"/>
              <a:t>Click to edit Master title style</a:t>
            </a:r>
          </a:p>
        </p:txBody>
      </p:sp>
    </p:spTree>
    <p:extLst>
      <p:ext uri="{BB962C8B-B14F-4D97-AF65-F5344CB8AC3E}">
        <p14:creationId xmlns:p14="http://schemas.microsoft.com/office/powerpoint/2010/main" val="3231081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White Content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B57C4C8-7A2D-B841-9CD6-F2F14F063EF1}"/>
              </a:ext>
            </a:extLst>
          </p:cNvPr>
          <p:cNvSpPr>
            <a:spLocks noGrp="1"/>
          </p:cNvSpPr>
          <p:nvPr>
            <p:ph type="title"/>
          </p:nvPr>
        </p:nvSpPr>
        <p:spPr>
          <a:xfrm>
            <a:off x="838200" y="619769"/>
            <a:ext cx="10515600" cy="711319"/>
          </a:xfrm>
        </p:spPr>
        <p:txBody>
          <a:bodyPr/>
          <a:lstStyle/>
          <a:p>
            <a:r>
              <a:rPr lang="en-GB"/>
              <a:t>Click to edit Master title style</a:t>
            </a:r>
            <a:endParaRPr lang="en-SE"/>
          </a:p>
        </p:txBody>
      </p:sp>
      <p:sp>
        <p:nvSpPr>
          <p:cNvPr id="8" name="Content Placeholder 2">
            <a:extLst>
              <a:ext uri="{FF2B5EF4-FFF2-40B4-BE49-F238E27FC236}">
                <a16:creationId xmlns:a16="http://schemas.microsoft.com/office/drawing/2014/main" id="{80E4718B-9538-4343-BF92-BB2C0E95BCB5}"/>
              </a:ext>
            </a:extLst>
          </p:cNvPr>
          <p:cNvSpPr>
            <a:spLocks noGrp="1"/>
          </p:cNvSpPr>
          <p:nvPr>
            <p:ph idx="1"/>
          </p:nvPr>
        </p:nvSpPr>
        <p:spPr>
          <a:xfrm>
            <a:off x="838200" y="1551007"/>
            <a:ext cx="9359096" cy="4572000"/>
          </a:xfrm>
        </p:spPr>
        <p:txBody>
          <a:bodyPr/>
          <a:lstStyle>
            <a:lvl1pPr>
              <a:lnSpc>
                <a:spcPct val="110000"/>
              </a:lnSpc>
              <a:defRPr/>
            </a:lvl1pPr>
            <a:lvl2pPr>
              <a:lnSpc>
                <a:spcPct val="110000"/>
              </a:lnSpc>
              <a:defRPr/>
            </a:lvl2pPr>
            <a:lvl3pPr>
              <a:lnSpc>
                <a:spcPct val="110000"/>
              </a:lnSpc>
              <a:defRPr/>
            </a:lvl3pPr>
          </a:lstStyle>
          <a:p>
            <a:pPr lvl="0"/>
            <a:r>
              <a:rPr lang="en-GB"/>
              <a:t>Click to edit Master text styles</a:t>
            </a:r>
          </a:p>
          <a:p>
            <a:pPr lvl="1"/>
            <a:r>
              <a:rPr lang="en-GB"/>
              <a:t>Second level</a:t>
            </a:r>
          </a:p>
          <a:p>
            <a:pPr lvl="2"/>
            <a:r>
              <a:rPr lang="en-GB"/>
              <a:t>Third level</a:t>
            </a:r>
          </a:p>
        </p:txBody>
      </p:sp>
    </p:spTree>
    <p:extLst>
      <p:ext uri="{BB962C8B-B14F-4D97-AF65-F5344CB8AC3E}">
        <p14:creationId xmlns:p14="http://schemas.microsoft.com/office/powerpoint/2010/main" val="35213342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urs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10" name="Picture Placeholder 6">
            <a:extLst>
              <a:ext uri="{FF2B5EF4-FFF2-40B4-BE49-F238E27FC236}">
                <a16:creationId xmlns:a16="http://schemas.microsoft.com/office/drawing/2014/main" id="{DEE3B02A-3B83-3083-3F07-26E25C6C135D}"/>
              </a:ext>
            </a:extLst>
          </p:cNvPr>
          <p:cNvSpPr>
            <a:spLocks noGrp="1"/>
          </p:cNvSpPr>
          <p:nvPr>
            <p:ph type="pic" sz="quarter" idx="13" hasCustomPrompt="1"/>
          </p:nvPr>
        </p:nvSpPr>
        <p:spPr>
          <a:xfrm>
            <a:off x="6096001" y="0"/>
            <a:ext cx="6096000" cy="6399152"/>
          </a:xfrm>
          <a:custGeom>
            <a:avLst/>
            <a:gdLst>
              <a:gd name="connsiteX0" fmla="*/ 0 w 5674753"/>
              <a:gd name="connsiteY0" fmla="*/ 0 h 6399152"/>
              <a:gd name="connsiteX1" fmla="*/ 5674753 w 5674753"/>
              <a:gd name="connsiteY1" fmla="*/ 0 h 6399152"/>
              <a:gd name="connsiteX2" fmla="*/ 5674753 w 5674753"/>
              <a:gd name="connsiteY2" fmla="*/ 6399152 h 6399152"/>
              <a:gd name="connsiteX3" fmla="*/ 601996 w 5674753"/>
              <a:gd name="connsiteY3" fmla="*/ 6399152 h 6399152"/>
              <a:gd name="connsiteX4" fmla="*/ 0 w 5674753"/>
              <a:gd name="connsiteY4" fmla="*/ 5797156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753" h="6399152">
                <a:moveTo>
                  <a:pt x="0" y="0"/>
                </a:moveTo>
                <a:lnTo>
                  <a:pt x="5674753" y="0"/>
                </a:lnTo>
                <a:lnTo>
                  <a:pt x="5674753" y="6399152"/>
                </a:lnTo>
                <a:lnTo>
                  <a:pt x="601996" y="6399152"/>
                </a:lnTo>
                <a:cubicBezTo>
                  <a:pt x="269523" y="6399152"/>
                  <a:pt x="0" y="6129629"/>
                  <a:pt x="0" y="5797156"/>
                </a:cubicBezTo>
                <a:close/>
              </a:path>
            </a:pathLst>
          </a:custGeom>
          <a:blipFill dpi="0" rotWithShape="1">
            <a:blip r:embed="rId2"/>
            <a:srcRect/>
            <a:stretch>
              <a:fillRect/>
            </a:stretch>
          </a:blipFill>
        </p:spPr>
        <p:txBody>
          <a:bodyPr wrap="square">
            <a:noAutofit/>
          </a:bodyPr>
          <a:lstStyle>
            <a:lvl1pPr marL="0" indent="0">
              <a:buNone/>
              <a:defRPr/>
            </a:lvl1pPr>
          </a:lstStyle>
          <a:p>
            <a:r>
              <a:rPr lang="en-US"/>
              <a:t>.</a:t>
            </a:r>
          </a:p>
        </p:txBody>
      </p:sp>
      <p:sp>
        <p:nvSpPr>
          <p:cNvPr id="7" name="Title 4">
            <a:extLst>
              <a:ext uri="{FF2B5EF4-FFF2-40B4-BE49-F238E27FC236}">
                <a16:creationId xmlns:a16="http://schemas.microsoft.com/office/drawing/2014/main" id="{6AD64127-77BA-4A3C-4456-9925B4078CEE}"/>
              </a:ext>
            </a:extLst>
          </p:cNvPr>
          <p:cNvSpPr txBox="1">
            <a:spLocks/>
          </p:cNvSpPr>
          <p:nvPr userDrawn="1"/>
        </p:nvSpPr>
        <p:spPr>
          <a:xfrm>
            <a:off x="460941" y="1724891"/>
            <a:ext cx="5330952" cy="206779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cap="none" baseline="0">
                <a:solidFill>
                  <a:schemeClr val="tx1"/>
                </a:solidFill>
                <a:latin typeface="Roboto" panose="02000000000000000000" pitchFamily="2" charset="0"/>
                <a:ea typeface="Roboto" panose="02000000000000000000" pitchFamily="2" charset="0"/>
                <a:cs typeface="+mj-cs"/>
              </a:defRPr>
            </a:lvl1pPr>
          </a:lstStyle>
          <a:p>
            <a:pPr>
              <a:buClrTx/>
              <a:buFontTx/>
            </a:pPr>
            <a:r>
              <a:rPr lang="en-GB" sz="4400" b="0" i="0">
                <a:latin typeface="Roboto" panose="02000000000000000000" pitchFamily="2" charset="0"/>
                <a:ea typeface="Roboto" panose="02000000000000000000" pitchFamily="2" charset="0"/>
              </a:rPr>
              <a:t>Climate-Resilient Water Services Masterclass</a:t>
            </a:r>
          </a:p>
        </p:txBody>
      </p:sp>
      <p:pic>
        <p:nvPicPr>
          <p:cNvPr id="9" name="Picture 8" descr="A white logo with white text&#10;&#10;AI-generated content may be incorrect.">
            <a:extLst>
              <a:ext uri="{FF2B5EF4-FFF2-40B4-BE49-F238E27FC236}">
                <a16:creationId xmlns:a16="http://schemas.microsoft.com/office/drawing/2014/main" id="{5EFDBB0E-E0D6-8F3D-42BF-FA0FAE247B9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52044" y="5371246"/>
            <a:ext cx="2349592" cy="913730"/>
          </a:xfrm>
          <a:prstGeom prst="rect">
            <a:avLst/>
          </a:prstGeom>
        </p:spPr>
      </p:pic>
      <p:pic>
        <p:nvPicPr>
          <p:cNvPr id="11" name="Picture 10" descr="A white text on a black background&#10;&#10;AI-generated content may be incorrect.">
            <a:extLst>
              <a:ext uri="{FF2B5EF4-FFF2-40B4-BE49-F238E27FC236}">
                <a16:creationId xmlns:a16="http://schemas.microsoft.com/office/drawing/2014/main" id="{76FD04B4-A543-5595-D825-CFDA3EEEE74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979304" y="5397764"/>
            <a:ext cx="3015833" cy="887212"/>
          </a:xfrm>
          <a:prstGeom prst="rect">
            <a:avLst/>
          </a:prstGeom>
        </p:spPr>
      </p:pic>
      <p:sp>
        <p:nvSpPr>
          <p:cNvPr id="12" name="Subtitle 2">
            <a:extLst>
              <a:ext uri="{FF2B5EF4-FFF2-40B4-BE49-F238E27FC236}">
                <a16:creationId xmlns:a16="http://schemas.microsoft.com/office/drawing/2014/main" id="{12FC3709-27A1-5FCD-DEC0-19591DEC10C5}"/>
              </a:ext>
            </a:extLst>
          </p:cNvPr>
          <p:cNvSpPr>
            <a:spLocks noGrp="1"/>
          </p:cNvSpPr>
          <p:nvPr>
            <p:ph type="subTitle" idx="1" hasCustomPrompt="1"/>
          </p:nvPr>
        </p:nvSpPr>
        <p:spPr>
          <a:xfrm>
            <a:off x="464581" y="4025627"/>
            <a:ext cx="3889305" cy="887212"/>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Tree>
    <p:extLst>
      <p:ext uri="{BB962C8B-B14F-4D97-AF65-F5344CB8AC3E}">
        <p14:creationId xmlns:p14="http://schemas.microsoft.com/office/powerpoint/2010/main" val="4485419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odul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5613176" y="2572721"/>
            <a:ext cx="6036280" cy="1652274"/>
          </a:xfrm>
        </p:spPr>
        <p:txBody>
          <a:bodyPr vert="horz" lIns="91440" tIns="45720" rIns="91440" bIns="45720" rtlCol="0" anchor="ctr">
            <a:normAutofit/>
          </a:bodyPr>
          <a:lstStyle>
            <a:lvl1pPr>
              <a:defRPr lang="en-US" sz="4000" b="0" dirty="0">
                <a:solidFill>
                  <a:schemeClr val="tx2"/>
                </a:solidFill>
              </a:defRPr>
            </a:lvl1pPr>
          </a:lstStyle>
          <a:p>
            <a:pPr lvl="0"/>
            <a:r>
              <a:rPr lang="en-US"/>
              <a:t>Click to edit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5613176" y="4408804"/>
            <a:ext cx="6036280" cy="705637"/>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
        <p:nvSpPr>
          <p:cNvPr id="11" name="Picture Placeholder 6">
            <a:extLst>
              <a:ext uri="{FF2B5EF4-FFF2-40B4-BE49-F238E27FC236}">
                <a16:creationId xmlns:a16="http://schemas.microsoft.com/office/drawing/2014/main" id="{1D6AB98B-BD95-F9FC-BB22-1A89B6EE3246}"/>
              </a:ext>
            </a:extLst>
          </p:cNvPr>
          <p:cNvSpPr>
            <a:spLocks noGrp="1"/>
          </p:cNvSpPr>
          <p:nvPr>
            <p:ph type="pic" sz="quarter" idx="13" hasCustomPrompt="1"/>
          </p:nvPr>
        </p:nvSpPr>
        <p:spPr>
          <a:xfrm>
            <a:off x="1" y="0"/>
            <a:ext cx="5191932" cy="5114441"/>
          </a:xfrm>
          <a:custGeom>
            <a:avLst/>
            <a:gdLst>
              <a:gd name="connsiteX0" fmla="*/ 0 w 6604503"/>
              <a:gd name="connsiteY0" fmla="*/ 0 h 6399152"/>
              <a:gd name="connsiteX1" fmla="*/ 6604503 w 6604503"/>
              <a:gd name="connsiteY1" fmla="*/ 0 h 6399152"/>
              <a:gd name="connsiteX2" fmla="*/ 6604503 w 6604503"/>
              <a:gd name="connsiteY2" fmla="*/ 5797156 h 6399152"/>
              <a:gd name="connsiteX3" fmla="*/ 6002507 w 6604503"/>
              <a:gd name="connsiteY3" fmla="*/ 6399152 h 6399152"/>
              <a:gd name="connsiteX4" fmla="*/ 0 w 6604503"/>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503" h="6399152">
                <a:moveTo>
                  <a:pt x="0" y="0"/>
                </a:moveTo>
                <a:lnTo>
                  <a:pt x="6604503" y="0"/>
                </a:lnTo>
                <a:lnTo>
                  <a:pt x="6604503" y="5797156"/>
                </a:lnTo>
                <a:cubicBezTo>
                  <a:pt x="6604503" y="6129629"/>
                  <a:pt x="6334980" y="6399152"/>
                  <a:pt x="6002507" y="6399152"/>
                </a:cubicBezTo>
                <a:lnTo>
                  <a:pt x="0" y="6399152"/>
                </a:lnTo>
                <a:close/>
              </a:path>
            </a:pathLst>
          </a:custGeom>
          <a:blipFill dpi="0" rotWithShape="1">
            <a:blip r:embed="rId2" cstate="email">
              <a:alphaModFix amt="75000"/>
              <a:extLst>
                <a:ext uri="{28A0092B-C50C-407E-A947-70E740481C1C}">
                  <a14:useLocalDpi xmlns:a14="http://schemas.microsoft.com/office/drawing/2010/main"/>
                </a:ext>
              </a:extLst>
            </a:blip>
            <a:srcRect/>
            <a:stretch>
              <a:fillRect/>
            </a:stretch>
          </a:blipFill>
        </p:spPr>
        <p:txBody>
          <a:bodyPr wrap="square">
            <a:noAutofit/>
          </a:bodyPr>
          <a:lstStyle>
            <a:lvl1pPr marL="0" indent="0">
              <a:buNone/>
              <a:defRPr/>
            </a:lvl1pPr>
          </a:lstStyle>
          <a:p>
            <a:r>
              <a:rPr lang="en-US"/>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effectLst/>
              </a:defRPr>
            </a:lvl1pPr>
          </a:lstStyle>
          <a:p>
            <a:fld id="{5B3B0F7F-6AD6-4AF0-8BB1-D49CE0F9F622}" type="datetime1">
              <a:rPr lang="en-US" smtClean="0"/>
              <a:t>3/16/2026</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
        <p:nvSpPr>
          <p:cNvPr id="9" name="Text Placeholder 8">
            <a:extLst>
              <a:ext uri="{FF2B5EF4-FFF2-40B4-BE49-F238E27FC236}">
                <a16:creationId xmlns:a16="http://schemas.microsoft.com/office/drawing/2014/main" id="{FC1D7552-2152-9032-FC06-0CC959B564D8}"/>
              </a:ext>
            </a:extLst>
          </p:cNvPr>
          <p:cNvSpPr>
            <a:spLocks noGrp="1"/>
          </p:cNvSpPr>
          <p:nvPr>
            <p:ph type="body" sz="quarter" idx="14" hasCustomPrompt="1"/>
          </p:nvPr>
        </p:nvSpPr>
        <p:spPr>
          <a:xfrm>
            <a:off x="5613176" y="1921790"/>
            <a:ext cx="3143366" cy="412183"/>
          </a:xfrm>
        </p:spPr>
        <p:txBody>
          <a:bodyPr anchor="b">
            <a:noAutofit/>
          </a:bodyPr>
          <a:lstStyle>
            <a:lvl1pPr marL="0" indent="0">
              <a:buNone/>
              <a:defRPr sz="2000"/>
            </a:lvl1pPr>
          </a:lstStyle>
          <a:p>
            <a:pPr lvl="0"/>
            <a:r>
              <a:rPr lang="en-GB"/>
              <a:t>MODULE NUMBER</a:t>
            </a:r>
          </a:p>
        </p:txBody>
      </p:sp>
    </p:spTree>
    <p:extLst>
      <p:ext uri="{BB962C8B-B14F-4D97-AF65-F5344CB8AC3E}">
        <p14:creationId xmlns:p14="http://schemas.microsoft.com/office/powerpoint/2010/main" val="3601495290"/>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2"/>
      </p:bgRef>
    </p:bg>
    <p:spTree>
      <p:nvGrpSpPr>
        <p:cNvPr id="1" name=""/>
        <p:cNvGrpSpPr/>
        <p:nvPr/>
      </p:nvGrpSpPr>
      <p:grpSpPr>
        <a:xfrm>
          <a:off x="0" y="0"/>
          <a:ext cx="0" cy="0"/>
          <a:chOff x="0" y="0"/>
          <a:chExt cx="0" cy="0"/>
        </a:xfrm>
      </p:grpSpPr>
      <p:sp>
        <p:nvSpPr>
          <p:cNvPr id="3" name="Google Shape;211;p5">
            <a:extLst>
              <a:ext uri="{FF2B5EF4-FFF2-40B4-BE49-F238E27FC236}">
                <a16:creationId xmlns:a16="http://schemas.microsoft.com/office/drawing/2014/main" id="{1E428696-D5BF-4543-E336-4306A94FB16D}"/>
              </a:ext>
            </a:extLst>
          </p:cNvPr>
          <p:cNvSpPr/>
          <p:nvPr userDrawn="1"/>
        </p:nvSpPr>
        <p:spPr>
          <a:xfrm>
            <a:off x="0" y="641888"/>
            <a:ext cx="12216829" cy="1332293"/>
          </a:xfrm>
          <a:custGeom>
            <a:avLst/>
            <a:gdLst/>
            <a:ahLst/>
            <a:cxnLst/>
            <a:rect l="l" t="t" r="r" b="b"/>
            <a:pathLst>
              <a:path w="24433657" h="2664587" extrusionOk="0">
                <a:moveTo>
                  <a:pt x="0" y="0"/>
                </a:moveTo>
                <a:lnTo>
                  <a:pt x="24433657" y="0"/>
                </a:lnTo>
                <a:lnTo>
                  <a:pt x="24433657" y="2664587"/>
                </a:lnTo>
                <a:lnTo>
                  <a:pt x="0" y="2664587"/>
                </a:lnTo>
                <a:close/>
              </a:path>
            </a:pathLst>
          </a:custGeom>
          <a:gradFill>
            <a:gsLst>
              <a:gs pos="0">
                <a:srgbClr val="0B5FBA">
                  <a:alpha val="80000"/>
                </a:srgbClr>
              </a:gs>
              <a:gs pos="100000">
                <a:srgbClr val="00D0AB"/>
              </a:gs>
            </a:gsLst>
            <a:lin ang="0" scaled="0"/>
          </a:gra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 name="Content Placeholder 12">
            <a:extLst>
              <a:ext uri="{FF2B5EF4-FFF2-40B4-BE49-F238E27FC236}">
                <a16:creationId xmlns:a16="http://schemas.microsoft.com/office/drawing/2014/main" id="{565DB808-7A91-ED5A-1106-9B7612CFBFBA}"/>
              </a:ext>
            </a:extLst>
          </p:cNvPr>
          <p:cNvSpPr>
            <a:spLocks noGrp="1"/>
          </p:cNvSpPr>
          <p:nvPr>
            <p:ph sz="quarter" idx="16" hasCustomPrompt="1"/>
          </p:nvPr>
        </p:nvSpPr>
        <p:spPr>
          <a:xfrm>
            <a:off x="549525" y="937153"/>
            <a:ext cx="12217400" cy="741762"/>
          </a:xfrm>
        </p:spPr>
        <p:txBody>
          <a:bodyPr>
            <a:normAutofit/>
          </a:bodyPr>
          <a:lstStyle>
            <a:lvl1pPr marL="0" indent="0">
              <a:buNone/>
              <a:defRPr sz="3600" b="0" i="0">
                <a:solidFill>
                  <a:schemeClr val="bg1"/>
                </a:solidFill>
                <a:latin typeface="Roboto Medium" panose="02000000000000000000" pitchFamily="2" charset="0"/>
                <a:ea typeface="Roboto Medium" panose="02000000000000000000" pitchFamily="2" charset="0"/>
              </a:defRPr>
            </a:lvl1pPr>
          </a:lstStyle>
          <a:p>
            <a:pPr lvl="0"/>
            <a:r>
              <a:rPr lang="en-GB" err="1"/>
              <a:t>Xx</a:t>
            </a:r>
            <a:r>
              <a:rPr lang="en-GB"/>
              <a:t> | Section name</a:t>
            </a:r>
          </a:p>
        </p:txBody>
      </p:sp>
      <p:sp>
        <p:nvSpPr>
          <p:cNvPr id="2" name="Slide Number Placeholder 5">
            <a:extLst>
              <a:ext uri="{FF2B5EF4-FFF2-40B4-BE49-F238E27FC236}">
                <a16:creationId xmlns:a16="http://schemas.microsoft.com/office/drawing/2014/main" id="{FCF95945-99E7-2D4A-986F-3E8B91E01AA0}"/>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37233665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urse overview">
    <p:bg>
      <p:bgRef idx="1001">
        <a:schemeClr val="bg2"/>
      </p:bgRef>
    </p:bg>
    <p:spTree>
      <p:nvGrpSpPr>
        <p:cNvPr id="1" name=""/>
        <p:cNvGrpSpPr/>
        <p:nvPr/>
      </p:nvGrpSpPr>
      <p:grpSpPr>
        <a:xfrm>
          <a:off x="0" y="0"/>
          <a:ext cx="0" cy="0"/>
          <a:chOff x="0" y="0"/>
          <a:chExt cx="0" cy="0"/>
        </a:xfrm>
      </p:grpSpPr>
      <p:sp>
        <p:nvSpPr>
          <p:cNvPr id="3" name="Google Shape;168;p6">
            <a:extLst>
              <a:ext uri="{FF2B5EF4-FFF2-40B4-BE49-F238E27FC236}">
                <a16:creationId xmlns:a16="http://schemas.microsoft.com/office/drawing/2014/main" id="{593680CA-F5E5-83BA-1909-4D499FF4B3FB}"/>
              </a:ext>
            </a:extLst>
          </p:cNvPr>
          <p:cNvSpPr txBox="1"/>
          <p:nvPr userDrawn="1"/>
        </p:nvSpPr>
        <p:spPr>
          <a:xfrm>
            <a:off x="0" y="679424"/>
            <a:ext cx="12192000"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0B5FBA"/>
                </a:solidFill>
                <a:effectLst/>
                <a:uLnTx/>
                <a:uFillTx/>
                <a:latin typeface="Roboto"/>
                <a:ea typeface="Roboto"/>
                <a:cs typeface="Roboto"/>
                <a:sym typeface="Roboto"/>
              </a:rPr>
              <a:t>Masterclass overview</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 name="Slide Number Placeholder 5">
            <a:extLst>
              <a:ext uri="{FF2B5EF4-FFF2-40B4-BE49-F238E27FC236}">
                <a16:creationId xmlns:a16="http://schemas.microsoft.com/office/drawing/2014/main" id="{46B4D870-9DFE-D539-5B03-DA43115B3011}"/>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59574136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odule_Description">
    <p:bg>
      <p:bgPr>
        <a:solidFill>
          <a:srgbClr val="DBEFF9"/>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429766" y="1863670"/>
            <a:ext cx="11348378" cy="4052343"/>
          </a:xfrm>
        </p:spPr>
        <p:txBody>
          <a:bodyPr vert="horz" lIns="91440" tIns="45720" rIns="91440" bIns="45720" numCol="2" rtlCol="0" anchor="t">
            <a:normAutofit/>
          </a:bodyPr>
          <a:lstStyle>
            <a:lvl1pPr marL="342900" indent="-342900">
              <a:buFont typeface="Arial" panose="020B0604020202020204" pitchFamily="34" charset="0"/>
              <a:buChar char="•"/>
              <a:defRPr lang="en-US" sz="2000" dirty="0">
                <a:solidFill>
                  <a:srgbClr val="0A5FBA"/>
                </a:solidFill>
              </a:defRPr>
            </a:lvl1pPr>
          </a:lstStyle>
          <a:p>
            <a:pPr lvl="0"/>
            <a:r>
              <a:rPr lang="en-US"/>
              <a:t>Description</a:t>
            </a:r>
          </a:p>
        </p:txBody>
      </p:sp>
      <p:sp>
        <p:nvSpPr>
          <p:cNvPr id="7" name="TextBox 6">
            <a:extLst>
              <a:ext uri="{FF2B5EF4-FFF2-40B4-BE49-F238E27FC236}">
                <a16:creationId xmlns:a16="http://schemas.microsoft.com/office/drawing/2014/main" id="{D0CE24D6-53DF-C3EE-98C5-256C45829EB6}"/>
              </a:ext>
            </a:extLst>
          </p:cNvPr>
          <p:cNvSpPr txBox="1"/>
          <p:nvPr userDrawn="1"/>
        </p:nvSpPr>
        <p:spPr>
          <a:xfrm>
            <a:off x="429766" y="1007390"/>
            <a:ext cx="3878763" cy="461665"/>
          </a:xfrm>
          <a:prstGeom prst="rect">
            <a:avLst/>
          </a:prstGeom>
          <a:noFill/>
        </p:spPr>
        <p:txBody>
          <a:bodyPr wrap="square" rtlCol="0">
            <a:spAutoFit/>
          </a:bodyPr>
          <a:lstStyle/>
          <a:p>
            <a:r>
              <a:rPr lang="en-GB" sz="2400" b="1" i="0">
                <a:solidFill>
                  <a:srgbClr val="0A5FBA"/>
                </a:solidFill>
                <a:latin typeface="Roboto Black" panose="02000000000000000000" pitchFamily="2" charset="0"/>
                <a:ea typeface="Roboto Black" panose="02000000000000000000" pitchFamily="2" charset="0"/>
              </a:rPr>
              <a:t>About this module</a:t>
            </a:r>
          </a:p>
        </p:txBody>
      </p:sp>
      <p:sp>
        <p:nvSpPr>
          <p:cNvPr id="9" name="Slide Number Placeholder 5">
            <a:extLst>
              <a:ext uri="{FF2B5EF4-FFF2-40B4-BE49-F238E27FC236}">
                <a16:creationId xmlns:a16="http://schemas.microsoft.com/office/drawing/2014/main" id="{4AE57DFF-FBB7-A1F5-50F8-185BEE7FAB43}"/>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526865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2"/>
      </p:bgRef>
    </p:bg>
    <p:spTree>
      <p:nvGrpSpPr>
        <p:cNvPr id="1" name=""/>
        <p:cNvGrpSpPr/>
        <p:nvPr/>
      </p:nvGrpSpPr>
      <p:grpSpPr>
        <a:xfrm>
          <a:off x="0" y="0"/>
          <a:ext cx="0" cy="0"/>
          <a:chOff x="0" y="0"/>
          <a:chExt cx="0" cy="0"/>
        </a:xfrm>
      </p:grpSpPr>
      <p:sp>
        <p:nvSpPr>
          <p:cNvPr id="3" name="Google Shape;211;p5">
            <a:extLst>
              <a:ext uri="{FF2B5EF4-FFF2-40B4-BE49-F238E27FC236}">
                <a16:creationId xmlns:a16="http://schemas.microsoft.com/office/drawing/2014/main" id="{1E428696-D5BF-4543-E336-4306A94FB16D}"/>
              </a:ext>
            </a:extLst>
          </p:cNvPr>
          <p:cNvSpPr/>
          <p:nvPr userDrawn="1"/>
        </p:nvSpPr>
        <p:spPr>
          <a:xfrm>
            <a:off x="0" y="641888"/>
            <a:ext cx="12216829" cy="1332293"/>
          </a:xfrm>
          <a:custGeom>
            <a:avLst/>
            <a:gdLst/>
            <a:ahLst/>
            <a:cxnLst/>
            <a:rect l="l" t="t" r="r" b="b"/>
            <a:pathLst>
              <a:path w="24433657" h="2664587" extrusionOk="0">
                <a:moveTo>
                  <a:pt x="0" y="0"/>
                </a:moveTo>
                <a:lnTo>
                  <a:pt x="24433657" y="0"/>
                </a:lnTo>
                <a:lnTo>
                  <a:pt x="24433657" y="2664587"/>
                </a:lnTo>
                <a:lnTo>
                  <a:pt x="0" y="2664587"/>
                </a:lnTo>
                <a:close/>
              </a:path>
            </a:pathLst>
          </a:custGeom>
          <a:gradFill>
            <a:gsLst>
              <a:gs pos="0">
                <a:srgbClr val="0B5FBA">
                  <a:alpha val="80000"/>
                </a:srgbClr>
              </a:gs>
              <a:gs pos="100000">
                <a:srgbClr val="00D0AB"/>
              </a:gs>
            </a:gsLst>
            <a:lin ang="0" scaled="0"/>
          </a:gra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 name="Content Placeholder 12">
            <a:extLst>
              <a:ext uri="{FF2B5EF4-FFF2-40B4-BE49-F238E27FC236}">
                <a16:creationId xmlns:a16="http://schemas.microsoft.com/office/drawing/2014/main" id="{565DB808-7A91-ED5A-1106-9B7612CFBFBA}"/>
              </a:ext>
            </a:extLst>
          </p:cNvPr>
          <p:cNvSpPr>
            <a:spLocks noGrp="1"/>
          </p:cNvSpPr>
          <p:nvPr>
            <p:ph sz="quarter" idx="16" hasCustomPrompt="1"/>
          </p:nvPr>
        </p:nvSpPr>
        <p:spPr>
          <a:xfrm>
            <a:off x="549525" y="937153"/>
            <a:ext cx="12217400" cy="741762"/>
          </a:xfrm>
        </p:spPr>
        <p:txBody>
          <a:bodyPr>
            <a:normAutofit/>
          </a:bodyPr>
          <a:lstStyle>
            <a:lvl1pPr marL="0" indent="0">
              <a:buNone/>
              <a:defRPr sz="3600" b="0" i="0">
                <a:solidFill>
                  <a:schemeClr val="bg1"/>
                </a:solidFill>
                <a:latin typeface="Roboto Medium" panose="02000000000000000000" pitchFamily="2" charset="0"/>
                <a:ea typeface="Roboto Medium" panose="02000000000000000000" pitchFamily="2" charset="0"/>
              </a:defRPr>
            </a:lvl1pPr>
          </a:lstStyle>
          <a:p>
            <a:pPr lvl="0"/>
            <a:r>
              <a:rPr lang="en-GB" err="1"/>
              <a:t>Xx</a:t>
            </a:r>
            <a:r>
              <a:rPr lang="en-GB"/>
              <a:t> | Section name</a:t>
            </a:r>
          </a:p>
        </p:txBody>
      </p:sp>
      <p:sp>
        <p:nvSpPr>
          <p:cNvPr id="2" name="Slide Number Placeholder 5">
            <a:extLst>
              <a:ext uri="{FF2B5EF4-FFF2-40B4-BE49-F238E27FC236}">
                <a16:creationId xmlns:a16="http://schemas.microsoft.com/office/drawing/2014/main" id="{FCF95945-99E7-2D4A-986F-3E8B91E01AA0}"/>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84859423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Agenda">
    <p:bg>
      <p:bgPr>
        <a:solidFill>
          <a:srgbClr val="DBEFF9"/>
        </a:solidFill>
        <a:effectLst/>
      </p:bgPr>
    </p:bg>
    <p:spTree>
      <p:nvGrpSpPr>
        <p:cNvPr id="1" name=""/>
        <p:cNvGrpSpPr/>
        <p:nvPr/>
      </p:nvGrpSpPr>
      <p:grpSpPr>
        <a:xfrm>
          <a:off x="0" y="0"/>
          <a:ext cx="0" cy="0"/>
          <a:chOff x="0" y="0"/>
          <a:chExt cx="0" cy="0"/>
        </a:xfrm>
      </p:grpSpPr>
      <p:sp>
        <p:nvSpPr>
          <p:cNvPr id="10" name="Freeform: Shape 11">
            <a:extLst>
              <a:ext uri="{FF2B5EF4-FFF2-40B4-BE49-F238E27FC236}">
                <a16:creationId xmlns:a16="http://schemas.microsoft.com/office/drawing/2014/main" id="{F42EC37D-2B88-915B-F41A-EBA61986B4EC}"/>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13" name="TextBox 12">
            <a:extLst>
              <a:ext uri="{FF2B5EF4-FFF2-40B4-BE49-F238E27FC236}">
                <a16:creationId xmlns:a16="http://schemas.microsoft.com/office/drawing/2014/main" id="{9B7C41C5-FD40-EBFC-19B4-E00567487383}"/>
              </a:ext>
            </a:extLst>
          </p:cNvPr>
          <p:cNvSpPr txBox="1"/>
          <p:nvPr userDrawn="1"/>
        </p:nvSpPr>
        <p:spPr>
          <a:xfrm>
            <a:off x="433953" y="433953"/>
            <a:ext cx="4587498" cy="769441"/>
          </a:xfrm>
          <a:prstGeom prst="rect">
            <a:avLst/>
          </a:prstGeom>
          <a:noFill/>
        </p:spPr>
        <p:txBody>
          <a:bodyPr wrap="square" rtlCol="0">
            <a:spAutoFit/>
          </a:bodyPr>
          <a:lstStyle/>
          <a:p>
            <a:r>
              <a:rPr lang="en-GB" sz="4400" b="1" i="0">
                <a:solidFill>
                  <a:srgbClr val="0A5FBA"/>
                </a:solidFill>
                <a:latin typeface="Roboto Black" panose="02000000000000000000" pitchFamily="2" charset="0"/>
                <a:ea typeface="Roboto Black" panose="02000000000000000000" pitchFamily="2" charset="0"/>
              </a:rPr>
              <a:t>Today’s focus</a:t>
            </a:r>
          </a:p>
        </p:txBody>
      </p:sp>
      <p:sp>
        <p:nvSpPr>
          <p:cNvPr id="2" name="Slide Number Placeholder 5">
            <a:extLst>
              <a:ext uri="{FF2B5EF4-FFF2-40B4-BE49-F238E27FC236}">
                <a16:creationId xmlns:a16="http://schemas.microsoft.com/office/drawing/2014/main" id="{94114EBA-FFC5-2CCD-CE07-16C3EE6738C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9340484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oT Programme">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chemeClr val="bg1"/>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499623"/>
          </a:xfrm>
        </p:spPr>
        <p:txBody>
          <a:bodyPr>
            <a:normAutofit/>
          </a:bodyPr>
          <a:lstStyle>
            <a:lvl1pPr marL="0" indent="0">
              <a:buNone/>
              <a:defRPr sz="28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bg1"/>
                </a:solidFill>
              </a:defRPr>
            </a:lvl1pPr>
          </a:lstStyle>
          <a:p>
            <a:fld id="{CC057153-B650-4DEB-B370-79DDCFDCE934}" type="slidenum">
              <a:rPr lang="en-US" smtClean="0"/>
              <a:pPr/>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79000">
                <a:srgbClr val="00B0CE"/>
              </a:gs>
              <a:gs pos="4000">
                <a:srgbClr val="00D0AB"/>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28437575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urse details">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hasCustomPrompt="1"/>
          </p:nvPr>
        </p:nvSpPr>
        <p:spPr>
          <a:xfrm>
            <a:off x="4820076" y="1187943"/>
            <a:ext cx="6766560" cy="932688"/>
          </a:xfrm>
        </p:spPr>
        <p:txBody>
          <a:bodyPr anchor="ctr">
            <a:noAutofit/>
          </a:bodyPr>
          <a:lstStyle>
            <a:lvl1pPr>
              <a:defRPr sz="2400" b="0" i="0">
                <a:solidFill>
                  <a:srgbClr val="0A5FBA"/>
                </a:solidFill>
                <a:latin typeface="Roboto" panose="02000000000000000000" pitchFamily="2" charset="0"/>
                <a:ea typeface="Roboto" panose="02000000000000000000" pitchFamily="2" charset="0"/>
              </a:defRPr>
            </a:lvl1pPr>
          </a:lstStyle>
          <a:p>
            <a:r>
              <a:rPr lang="en-US"/>
              <a:t>Module number | Module name</a:t>
            </a:r>
          </a:p>
        </p:txBody>
      </p:sp>
      <p:sp>
        <p:nvSpPr>
          <p:cNvPr id="11" name="Picture Placeholder 3">
            <a:extLst>
              <a:ext uri="{FF2B5EF4-FFF2-40B4-BE49-F238E27FC236}">
                <a16:creationId xmlns:a16="http://schemas.microsoft.com/office/drawing/2014/main" id="{1B32E518-8213-A79A-7E36-BA4D782F8ED4}"/>
              </a:ext>
            </a:extLst>
          </p:cNvPr>
          <p:cNvSpPr>
            <a:spLocks noGrp="1"/>
          </p:cNvSpPr>
          <p:nvPr>
            <p:ph type="pic" sz="quarter" idx="15" hasCustomPrompt="1"/>
          </p:nvPr>
        </p:nvSpPr>
        <p:spPr>
          <a:xfrm>
            <a:off x="0" y="0"/>
            <a:ext cx="4147926" cy="6399152"/>
          </a:xfrm>
          <a:custGeom>
            <a:avLst/>
            <a:gdLst>
              <a:gd name="connsiteX0" fmla="*/ 0 w 4147926"/>
              <a:gd name="connsiteY0" fmla="*/ 0 h 6399152"/>
              <a:gd name="connsiteX1" fmla="*/ 4147926 w 4147926"/>
              <a:gd name="connsiteY1" fmla="*/ 0 h 6399152"/>
              <a:gd name="connsiteX2" fmla="*/ 4147926 w 4147926"/>
              <a:gd name="connsiteY2" fmla="*/ 5795922 h 6399152"/>
              <a:gd name="connsiteX3" fmla="*/ 3544696 w 4147926"/>
              <a:gd name="connsiteY3" fmla="*/ 6399152 h 6399152"/>
              <a:gd name="connsiteX4" fmla="*/ 0 w 4147926"/>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926" h="6399152">
                <a:moveTo>
                  <a:pt x="0" y="0"/>
                </a:moveTo>
                <a:lnTo>
                  <a:pt x="4147926" y="0"/>
                </a:lnTo>
                <a:lnTo>
                  <a:pt x="4147926" y="5795922"/>
                </a:lnTo>
                <a:cubicBezTo>
                  <a:pt x="4147926" y="6129077"/>
                  <a:pt x="3877851" y="6399152"/>
                  <a:pt x="3544696" y="6399152"/>
                </a:cubicBezTo>
                <a:lnTo>
                  <a:pt x="0" y="6399152"/>
                </a:lnTo>
                <a:close/>
              </a:path>
            </a:pathLst>
          </a:custGeom>
          <a:blipFill dpi="0" rotWithShape="1">
            <a:blip r:embed="rId2">
              <a:alphaModFix amt="60000"/>
            </a:blip>
            <a:srcRect/>
            <a:stretch>
              <a:fillRect/>
            </a:stretch>
          </a:blipFill>
        </p:spPr>
        <p:txBody>
          <a:bodyPr wrap="square">
            <a:noAutofit/>
          </a:bodyPr>
          <a:lstStyle>
            <a:lvl1pPr marL="0" indent="0">
              <a:buNone/>
              <a:defRPr/>
            </a:lvl1pPr>
          </a:lstStyle>
          <a:p>
            <a:r>
              <a:rPr lang="en-US"/>
              <a:t>.</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2466363"/>
            <a:ext cx="6766560" cy="3203694"/>
          </a:xfrm>
        </p:spPr>
        <p:txBody>
          <a:bodyPr numCol="2" anchor="ctr">
            <a:normAutofit/>
          </a:bodyPr>
          <a:lstStyle>
            <a:lvl1pPr marL="342900" indent="-342900">
              <a:buFont typeface="Arial" panose="020B0604020202020204" pitchFamily="34" charset="0"/>
              <a:buChar char="•"/>
              <a:defRPr sz="2000">
                <a:solidFill>
                  <a:srgbClr val="0A5FBA"/>
                </a:solidFill>
              </a:defRPr>
            </a:lvl1pPr>
            <a:lvl2pPr>
              <a:defRPr sz="1800">
                <a:solidFill>
                  <a:srgbClr val="0A5FBA"/>
                </a:solidFill>
              </a:defRPr>
            </a:lvl2pPr>
            <a:lvl3pPr>
              <a:defRPr sz="1600">
                <a:solidFill>
                  <a:srgbClr val="0A5FBA"/>
                </a:solidFill>
              </a:defRPr>
            </a:lvl3pPr>
            <a:lvl4pPr>
              <a:defRPr sz="1600">
                <a:solidFill>
                  <a:srgbClr val="0A5FBA"/>
                </a:solidFill>
              </a:defRPr>
            </a:lvl4pPr>
            <a:lvl5pPr>
              <a:defRPr sz="16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9647970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Content Slide - Sty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115157"/>
          </a:xfrm>
        </p:spPr>
        <p:txBody>
          <a:bodyPr>
            <a:normAutofit/>
          </a:bodyPr>
          <a:lstStyle>
            <a:lvl1pPr marL="0" indent="0">
              <a:buNone/>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19904550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 Style 1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9" name="Picture Placeholder 8">
            <a:extLst>
              <a:ext uri="{FF2B5EF4-FFF2-40B4-BE49-F238E27FC236}">
                <a16:creationId xmlns:a16="http://schemas.microsoft.com/office/drawing/2014/main" id="{AE8935B8-95DF-8CC7-E999-5053FFC12ADA}"/>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38908008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Content Slide - Sty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10652760" cy="4499623"/>
          </a:xfrm>
        </p:spPr>
        <p:txBody>
          <a:bodyPr>
            <a:normAutofit/>
          </a:bodyPr>
          <a:lstStyle>
            <a:lvl1pPr marL="14288" indent="0">
              <a:buNone/>
              <a:tabLst/>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4216108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Slide - Style 2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8" name="Content Placeholder 2">
            <a:extLst>
              <a:ext uri="{FF2B5EF4-FFF2-40B4-BE49-F238E27FC236}">
                <a16:creationId xmlns:a16="http://schemas.microsoft.com/office/drawing/2014/main" id="{EA1949BF-4F49-C234-165C-E3EF7B0A874E}"/>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8">
            <a:extLst>
              <a:ext uri="{FF2B5EF4-FFF2-40B4-BE49-F238E27FC236}">
                <a16:creationId xmlns:a16="http://schemas.microsoft.com/office/drawing/2014/main" id="{5C0DE999-57CE-7515-9AB3-A54C38DBD40B}"/>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12571152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Content Slide - Style 3">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6"/>
            <a:ext cx="10652760" cy="4190656"/>
          </a:xfrm>
        </p:spPr>
        <p:txBody>
          <a:bodyPr>
            <a:normAutofit/>
          </a:bodyPr>
          <a:lstStyle>
            <a:lvl1pPr marL="14288" indent="0">
              <a:buNone/>
              <a:tabLst/>
              <a:defRPr sz="2400">
                <a:solidFill>
                  <a:srgbClr val="0A5FBA"/>
                </a:solidFill>
              </a:defRPr>
            </a:lvl1pPr>
            <a:lvl2pPr>
              <a:defRPr sz="2000">
                <a:solidFill>
                  <a:srgbClr val="0A5FBA"/>
                </a:solidFill>
              </a:defRPr>
            </a:lvl2pPr>
            <a:lvl3pPr>
              <a:defRPr sz="1800">
                <a:solidFill>
                  <a:srgbClr val="0A5FBA"/>
                </a:solidFill>
              </a:defRPr>
            </a:lvl3pPr>
            <a:lvl4pPr>
              <a:defRPr sz="1800">
                <a:solidFill>
                  <a:srgbClr val="0A5FBA"/>
                </a:solidFill>
              </a:defRPr>
            </a:lvl4pPr>
            <a:lvl5pPr>
              <a:defRPr sz="18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20750746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userDrawn="1">
  <p:cSld name="Blank">
    <p:bg>
      <p:bgPr>
        <a:gradFill>
          <a:gsLst>
            <a:gs pos="0">
              <a:srgbClr val="0A5FBA"/>
            </a:gs>
            <a:gs pos="29000">
              <a:srgbClr val="0A5FBA"/>
            </a:gs>
            <a:gs pos="66000">
              <a:srgbClr val="00B0CE"/>
            </a:gs>
          </a:gsLst>
          <a:lin ang="13500000" scaled="1"/>
        </a:gradFill>
        <a:effectLst/>
      </p:bgPr>
    </p:bg>
    <p:spTree>
      <p:nvGrpSpPr>
        <p:cNvPr id="1" name="Shape 15"/>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371A385-3D8A-2C16-6BA9-4EA9B9A5597C}"/>
              </a:ext>
            </a:extLst>
          </p:cNvPr>
          <p:cNvSpPr>
            <a:spLocks noGrp="1"/>
          </p:cNvSpPr>
          <p:nvPr>
            <p:ph type="pic" sz="quarter" idx="10"/>
          </p:nvPr>
        </p:nvSpPr>
        <p:spPr>
          <a:xfrm>
            <a:off x="0" y="0"/>
            <a:ext cx="12192000" cy="6858000"/>
          </a:xfrm>
          <a:blipFill dpi="0" rotWithShape="1">
            <a:blip r:embed="rId2">
              <a:alphaModFix amt="63000"/>
            </a:blip>
            <a:srcRect/>
            <a:stretch>
              <a:fillRect/>
            </a:stretch>
          </a:blipFill>
        </p:spPr>
        <p:txBody>
          <a:bodyPr/>
          <a:lstStyle/>
          <a:p>
            <a:endParaRPr lang="en-GB"/>
          </a:p>
        </p:txBody>
      </p:sp>
      <p:sp>
        <p:nvSpPr>
          <p:cNvPr id="6" name="Text Placeholder 5">
            <a:extLst>
              <a:ext uri="{FF2B5EF4-FFF2-40B4-BE49-F238E27FC236}">
                <a16:creationId xmlns:a16="http://schemas.microsoft.com/office/drawing/2014/main" id="{AE94A69B-BA63-AD70-8C3A-34BDCE6345F3}"/>
              </a:ext>
            </a:extLst>
          </p:cNvPr>
          <p:cNvSpPr>
            <a:spLocks noGrp="1"/>
          </p:cNvSpPr>
          <p:nvPr>
            <p:ph type="body" sz="quarter" idx="11" hasCustomPrompt="1"/>
          </p:nvPr>
        </p:nvSpPr>
        <p:spPr>
          <a:xfrm>
            <a:off x="0" y="2362350"/>
            <a:ext cx="12192000" cy="1931964"/>
          </a:xfrm>
        </p:spPr>
        <p:txBody>
          <a:bodyPr anchor="ctr">
            <a:noAutofit/>
          </a:bodyPr>
          <a:lstStyle>
            <a:lvl1pPr marL="0" indent="0" algn="ctr">
              <a:buNone/>
              <a:defRPr sz="6600" b="1" i="0">
                <a:solidFill>
                  <a:schemeClr val="bg1"/>
                </a:solidFill>
                <a:latin typeface="Roboto" panose="02000000000000000000" pitchFamily="2" charset="0"/>
                <a:ea typeface="Roboto" panose="02000000000000000000" pitchFamily="2" charset="0"/>
              </a:defRPr>
            </a:lvl1pPr>
          </a:lstStyle>
          <a:p>
            <a:pPr lvl="0"/>
            <a:r>
              <a:rPr lang="en-GB"/>
              <a:t>Click to edit section break</a:t>
            </a:r>
          </a:p>
        </p:txBody>
      </p:sp>
      <p:sp>
        <p:nvSpPr>
          <p:cNvPr id="2" name="Slide Number Placeholder 5">
            <a:extLst>
              <a:ext uri="{FF2B5EF4-FFF2-40B4-BE49-F238E27FC236}">
                <a16:creationId xmlns:a16="http://schemas.microsoft.com/office/drawing/2014/main" id="{8C18EE53-485B-08E9-4FA8-09A3BCBA155E}"/>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0196276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ig Number 2">
    <p:bg>
      <p:bgPr>
        <a:gradFill>
          <a:gsLst>
            <a:gs pos="0">
              <a:srgbClr val="0A5FBA"/>
            </a:gs>
            <a:gs pos="15000">
              <a:srgbClr val="0A5FBA"/>
            </a:gs>
            <a:gs pos="99000">
              <a:srgbClr val="00D0AB"/>
            </a:gs>
          </a:gsLst>
          <a:lin ang="135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2E16-021E-429D-57AF-0AC1B2666E43}"/>
              </a:ext>
            </a:extLst>
          </p:cNvPr>
          <p:cNvSpPr>
            <a:spLocks noGrp="1"/>
          </p:cNvSpPr>
          <p:nvPr>
            <p:ph type="title"/>
          </p:nvPr>
        </p:nvSpPr>
        <p:spPr>
          <a:xfrm>
            <a:off x="621792" y="4873752"/>
            <a:ext cx="8439912" cy="1490472"/>
          </a:xfrm>
        </p:spPr>
        <p:txBody>
          <a:bodyPr vert="horz" lIns="91440" tIns="45720" rIns="91440" bIns="45720" rtlCol="0" anchor="t">
            <a:normAutofit/>
          </a:bodyPr>
          <a:lstStyle>
            <a:lvl1pPr>
              <a:lnSpc>
                <a:spcPct val="120000"/>
              </a:lnSpc>
              <a:defRPr lang="en-US" sz="2800" dirty="0">
                <a:solidFill>
                  <a:schemeClr val="bg1"/>
                </a:solidFill>
                <a:latin typeface="Roboto" panose="02000000000000000000" pitchFamily="2" charset="0"/>
                <a:ea typeface="Roboto" panose="02000000000000000000" pitchFamily="2" charset="0"/>
              </a:defRPr>
            </a:lvl1pPr>
          </a:lstStyle>
          <a:p>
            <a:pPr lvl="0"/>
            <a:r>
              <a:rPr lang="en-US"/>
              <a:t>Click to edit Master title style</a:t>
            </a:r>
          </a:p>
        </p:txBody>
      </p:sp>
      <p:sp>
        <p:nvSpPr>
          <p:cNvPr id="7" name="Content Placeholder 6">
            <a:extLst>
              <a:ext uri="{FF2B5EF4-FFF2-40B4-BE49-F238E27FC236}">
                <a16:creationId xmlns:a16="http://schemas.microsoft.com/office/drawing/2014/main" id="{8D5285B4-939B-FC12-E19A-F30DFE493F08}"/>
              </a:ext>
            </a:extLst>
          </p:cNvPr>
          <p:cNvSpPr>
            <a:spLocks noGrp="1"/>
          </p:cNvSpPr>
          <p:nvPr>
            <p:ph sz="quarter" idx="13" hasCustomPrompt="1"/>
          </p:nvPr>
        </p:nvSpPr>
        <p:spPr>
          <a:xfrm>
            <a:off x="539496" y="420624"/>
            <a:ext cx="11100816" cy="4334256"/>
          </a:xfrm>
        </p:spPr>
        <p:txBody>
          <a:bodyPr vert="horz" lIns="91440" tIns="45720" rIns="91440" bIns="45720" rtlCol="0" anchor="b">
            <a:normAutofit/>
          </a:bodyPr>
          <a:lstStyle>
            <a:lvl1pPr marL="0" indent="0">
              <a:lnSpc>
                <a:spcPct val="90000"/>
              </a:lnSpc>
              <a:buNone/>
              <a:defRPr lang="en-US" sz="27800" dirty="0">
                <a:solidFill>
                  <a:schemeClr val="bg1"/>
                </a:solidFill>
                <a:latin typeface="Roboto" panose="02000000000000000000" pitchFamily="2" charset="0"/>
                <a:ea typeface="Roboto" panose="02000000000000000000" pitchFamily="2" charset="0"/>
              </a:defRPr>
            </a:lvl1pPr>
          </a:lstStyle>
          <a:p>
            <a:pPr lvl="0"/>
            <a:r>
              <a:rPr lang="en-US"/>
              <a:t>##%</a:t>
            </a:r>
          </a:p>
        </p:txBody>
      </p:sp>
      <p:sp>
        <p:nvSpPr>
          <p:cNvPr id="3" name="Date Placeholder 2">
            <a:extLst>
              <a:ext uri="{FF2B5EF4-FFF2-40B4-BE49-F238E27FC236}">
                <a16:creationId xmlns:a16="http://schemas.microsoft.com/office/drawing/2014/main" id="{0C53913C-4E7F-A6E2-8028-C03CFD32F302}"/>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defRPr>
            </a:lvl1pPr>
          </a:lstStyle>
          <a:p>
            <a:fld id="{FB84F615-9106-410C-834A-3DBE51A81CC1}" type="datetime1">
              <a:rPr lang="en-US" smtClean="0"/>
              <a:t>3/16/2026</a:t>
            </a:fld>
            <a:endParaRPr lang="en-US"/>
          </a:p>
        </p:txBody>
      </p:sp>
      <p:sp>
        <p:nvSpPr>
          <p:cNvPr id="4" name="Footer Placeholder 3">
            <a:extLst>
              <a:ext uri="{FF2B5EF4-FFF2-40B4-BE49-F238E27FC236}">
                <a16:creationId xmlns:a16="http://schemas.microsoft.com/office/drawing/2014/main" id="{F0225984-1615-5B69-4A65-E3A7E6508DE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5" name="Slide Number Placeholder 4">
            <a:extLst>
              <a:ext uri="{FF2B5EF4-FFF2-40B4-BE49-F238E27FC236}">
                <a16:creationId xmlns:a16="http://schemas.microsoft.com/office/drawing/2014/main" id="{26A6A07C-51B6-897B-8C81-FBA62CFE4176}"/>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4238071907"/>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urse overview">
    <p:bg>
      <p:bgRef idx="1001">
        <a:schemeClr val="bg2"/>
      </p:bgRef>
    </p:bg>
    <p:spTree>
      <p:nvGrpSpPr>
        <p:cNvPr id="1" name=""/>
        <p:cNvGrpSpPr/>
        <p:nvPr/>
      </p:nvGrpSpPr>
      <p:grpSpPr>
        <a:xfrm>
          <a:off x="0" y="0"/>
          <a:ext cx="0" cy="0"/>
          <a:chOff x="0" y="0"/>
          <a:chExt cx="0" cy="0"/>
        </a:xfrm>
      </p:grpSpPr>
      <p:sp>
        <p:nvSpPr>
          <p:cNvPr id="3" name="Google Shape;168;p6">
            <a:extLst>
              <a:ext uri="{FF2B5EF4-FFF2-40B4-BE49-F238E27FC236}">
                <a16:creationId xmlns:a16="http://schemas.microsoft.com/office/drawing/2014/main" id="{593680CA-F5E5-83BA-1909-4D499FF4B3FB}"/>
              </a:ext>
            </a:extLst>
          </p:cNvPr>
          <p:cNvSpPr txBox="1"/>
          <p:nvPr userDrawn="1"/>
        </p:nvSpPr>
        <p:spPr>
          <a:xfrm>
            <a:off x="0" y="679424"/>
            <a:ext cx="12192000"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0B5FBA"/>
                </a:solidFill>
                <a:effectLst/>
                <a:uLnTx/>
                <a:uFillTx/>
                <a:latin typeface="Roboto"/>
                <a:ea typeface="Roboto"/>
                <a:cs typeface="Roboto"/>
                <a:sym typeface="Roboto"/>
              </a:rPr>
              <a:t>Masterclass overview</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 name="Slide Number Placeholder 5">
            <a:extLst>
              <a:ext uri="{FF2B5EF4-FFF2-40B4-BE49-F238E27FC236}">
                <a16:creationId xmlns:a16="http://schemas.microsoft.com/office/drawing/2014/main" id="{46B4D870-9DFE-D539-5B03-DA43115B3011}"/>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1718687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_2">
    <p:bg>
      <p:bgPr>
        <a:gradFill>
          <a:gsLst>
            <a:gs pos="0">
              <a:srgbClr val="0A5FBA"/>
            </a:gs>
            <a:gs pos="29000">
              <a:srgbClr val="0A5FBA"/>
            </a:gs>
            <a:gs pos="66000">
              <a:srgbClr val="00B0CE"/>
            </a:gs>
          </a:gsLst>
          <a:lin ang="13500000" scaled="1"/>
        </a:gradFill>
        <a:effectLst/>
      </p:bgPr>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27BD538E-A5E4-7C65-A9B9-07DD3AEC5E0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149762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1">
    <p:bg>
      <p:bgRef idx="1001">
        <a:schemeClr val="bg2"/>
      </p:bgRef>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374A2447-F4FA-FE5C-4DCA-E2F63F69057F}"/>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7504007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11"/>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27B3C97-AB5A-3122-EADE-69166D85A47A}"/>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9288794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365AD-FFF0-BCE5-1774-C7F4B7E6F5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L"/>
          </a:p>
        </p:txBody>
      </p:sp>
      <p:sp>
        <p:nvSpPr>
          <p:cNvPr id="3" name="Subtitle 2">
            <a:extLst>
              <a:ext uri="{FF2B5EF4-FFF2-40B4-BE49-F238E27FC236}">
                <a16:creationId xmlns:a16="http://schemas.microsoft.com/office/drawing/2014/main" id="{B7F50B3C-DFF9-45A5-7BEB-4BCE528729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sp>
        <p:nvSpPr>
          <p:cNvPr id="4" name="Date Placeholder 3">
            <a:extLst>
              <a:ext uri="{FF2B5EF4-FFF2-40B4-BE49-F238E27FC236}">
                <a16:creationId xmlns:a16="http://schemas.microsoft.com/office/drawing/2014/main" id="{C57E0CD3-3FEC-DDD6-77BB-73CA809EE7AC}"/>
              </a:ext>
            </a:extLst>
          </p:cNvPr>
          <p:cNvSpPr>
            <a:spLocks noGrp="1"/>
          </p:cNvSpPr>
          <p:nvPr>
            <p:ph type="dt" sz="half" idx="10"/>
          </p:nvPr>
        </p:nvSpPr>
        <p:spPr/>
        <p:txBody>
          <a:bodyPr/>
          <a:lstStyle/>
          <a:p>
            <a:fld id="{9FBA266A-CAFA-49C9-9830-6BCD210E5083}" type="datetimeFigureOut">
              <a:rPr lang="en-NL" smtClean="0"/>
              <a:t>03/16/2026</a:t>
            </a:fld>
            <a:endParaRPr lang="en-NL"/>
          </a:p>
        </p:txBody>
      </p:sp>
      <p:sp>
        <p:nvSpPr>
          <p:cNvPr id="5" name="Footer Placeholder 4">
            <a:extLst>
              <a:ext uri="{FF2B5EF4-FFF2-40B4-BE49-F238E27FC236}">
                <a16:creationId xmlns:a16="http://schemas.microsoft.com/office/drawing/2014/main" id="{D6920C01-9866-6534-6265-9A4B00389274}"/>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0A292700-E54F-67CF-42DD-4BBF99DB31BC}"/>
              </a:ext>
            </a:extLst>
          </p:cNvPr>
          <p:cNvSpPr>
            <a:spLocks noGrp="1"/>
          </p:cNvSpPr>
          <p:nvPr>
            <p:ph type="sldNum" sz="quarter" idx="12"/>
          </p:nvPr>
        </p:nvSpPr>
        <p:spPr/>
        <p:txBody>
          <a:bodyPr/>
          <a:lstStyle/>
          <a:p>
            <a:fld id="{AE464BCC-EE01-42DD-B0A8-37E10C7E42EF}" type="slidenum">
              <a:rPr lang="en-NL" smtClean="0"/>
              <a:t>‹#›</a:t>
            </a:fld>
            <a:endParaRPr lang="en-NL"/>
          </a:p>
        </p:txBody>
      </p:sp>
    </p:spTree>
    <p:extLst>
      <p:ext uri="{BB962C8B-B14F-4D97-AF65-F5344CB8AC3E}">
        <p14:creationId xmlns:p14="http://schemas.microsoft.com/office/powerpoint/2010/main" val="32126439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Title and Content 2">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9156" y="1825625"/>
            <a:ext cx="9974644" cy="4351338"/>
          </a:xfrm>
        </p:spPr>
        <p:txBody>
          <a:bodyPr/>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B6EA1AD9-BF0A-35A3-43B9-8FE14C9FBF9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600106" y="5765167"/>
            <a:ext cx="332688" cy="840843"/>
          </a:xfrm>
          <a:prstGeom prst="rect">
            <a:avLst/>
          </a:prstGeom>
        </p:spPr>
      </p:pic>
      <p:grpSp>
        <p:nvGrpSpPr>
          <p:cNvPr id="6" name="Group 5">
            <a:extLst>
              <a:ext uri="{FF2B5EF4-FFF2-40B4-BE49-F238E27FC236}">
                <a16:creationId xmlns:a16="http://schemas.microsoft.com/office/drawing/2014/main" id="{42E3491E-24B6-B45F-4354-44E271E627FA}"/>
              </a:ext>
            </a:extLst>
          </p:cNvPr>
          <p:cNvGrpSpPr/>
          <p:nvPr/>
        </p:nvGrpSpPr>
        <p:grpSpPr>
          <a:xfrm rot="5400000">
            <a:off x="-207814" y="-12777"/>
            <a:ext cx="823912" cy="1987449"/>
            <a:chOff x="5635752" y="4726766"/>
            <a:chExt cx="871728" cy="1816910"/>
          </a:xfrm>
          <a:solidFill>
            <a:schemeClr val="accent6"/>
          </a:solidFill>
        </p:grpSpPr>
        <p:sp>
          <p:nvSpPr>
            <p:cNvPr id="8" name="Rectangle: Rounded Corners 4">
              <a:extLst>
                <a:ext uri="{FF2B5EF4-FFF2-40B4-BE49-F238E27FC236}">
                  <a16:creationId xmlns:a16="http://schemas.microsoft.com/office/drawing/2014/main" id="{A8182EE9-3C3C-E797-CAB8-BA8FDE5B29D3}"/>
                </a:ext>
              </a:extLst>
            </p:cNvPr>
            <p:cNvSpPr/>
            <p:nvPr userDrawn="1"/>
          </p:nvSpPr>
          <p:spPr>
            <a:xfrm rot="5400000">
              <a:off x="5354820" y="532469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9" name="Rectangle: Rounded Corners 4">
              <a:extLst>
                <a:ext uri="{FF2B5EF4-FFF2-40B4-BE49-F238E27FC236}">
                  <a16:creationId xmlns:a16="http://schemas.microsoft.com/office/drawing/2014/main" id="{200B8992-1129-86F9-D964-4B6A3072AC04}"/>
                </a:ext>
              </a:extLst>
            </p:cNvPr>
            <p:cNvSpPr/>
            <p:nvPr userDrawn="1"/>
          </p:nvSpPr>
          <p:spPr>
            <a:xfrm rot="5400000">
              <a:off x="5671812" y="552281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0" name="Rectangle: Rounded Corners 4">
              <a:extLst>
                <a:ext uri="{FF2B5EF4-FFF2-40B4-BE49-F238E27FC236}">
                  <a16:creationId xmlns:a16="http://schemas.microsoft.com/office/drawing/2014/main" id="{7F5864A9-B818-067B-936C-9B5326E9D33F}"/>
                </a:ext>
              </a:extLst>
            </p:cNvPr>
            <p:cNvSpPr/>
            <p:nvPr userDrawn="1"/>
          </p:nvSpPr>
          <p:spPr>
            <a:xfrm rot="5400000">
              <a:off x="5037828" y="5708008"/>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grpSp>
      <p:sp>
        <p:nvSpPr>
          <p:cNvPr id="11" name="Title 1">
            <a:extLst>
              <a:ext uri="{FF2B5EF4-FFF2-40B4-BE49-F238E27FC236}">
                <a16:creationId xmlns:a16="http://schemas.microsoft.com/office/drawing/2014/main" id="{A4A03E7D-1E1B-894B-BEBF-2C11C7E2A762}"/>
              </a:ext>
            </a:extLst>
          </p:cNvPr>
          <p:cNvSpPr>
            <a:spLocks noGrp="1"/>
          </p:cNvSpPr>
          <p:nvPr>
            <p:ph type="title"/>
          </p:nvPr>
        </p:nvSpPr>
        <p:spPr>
          <a:xfrm>
            <a:off x="1380744" y="429133"/>
            <a:ext cx="9974644" cy="1180211"/>
          </a:xfrm>
        </p:spPr>
        <p:txBody>
          <a:bodyPr/>
          <a:lstStyle/>
          <a:p>
            <a:r>
              <a:rPr lang="en-US"/>
              <a:t>Click to edit Master title style</a:t>
            </a:r>
          </a:p>
        </p:txBody>
      </p:sp>
    </p:spTree>
    <p:extLst>
      <p:ext uri="{BB962C8B-B14F-4D97-AF65-F5344CB8AC3E}">
        <p14:creationId xmlns:p14="http://schemas.microsoft.com/office/powerpoint/2010/main" val="41097931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White Content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B57C4C8-7A2D-B841-9CD6-F2F14F063EF1}"/>
              </a:ext>
            </a:extLst>
          </p:cNvPr>
          <p:cNvSpPr>
            <a:spLocks noGrp="1"/>
          </p:cNvSpPr>
          <p:nvPr>
            <p:ph type="title"/>
          </p:nvPr>
        </p:nvSpPr>
        <p:spPr>
          <a:xfrm>
            <a:off x="838200" y="619769"/>
            <a:ext cx="10515600" cy="711319"/>
          </a:xfrm>
        </p:spPr>
        <p:txBody>
          <a:bodyPr/>
          <a:lstStyle/>
          <a:p>
            <a:r>
              <a:rPr lang="en-GB"/>
              <a:t>Click to edit Master title style</a:t>
            </a:r>
            <a:endParaRPr lang="en-SE"/>
          </a:p>
        </p:txBody>
      </p:sp>
      <p:sp>
        <p:nvSpPr>
          <p:cNvPr id="8" name="Content Placeholder 2">
            <a:extLst>
              <a:ext uri="{FF2B5EF4-FFF2-40B4-BE49-F238E27FC236}">
                <a16:creationId xmlns:a16="http://schemas.microsoft.com/office/drawing/2014/main" id="{80E4718B-9538-4343-BF92-BB2C0E95BCB5}"/>
              </a:ext>
            </a:extLst>
          </p:cNvPr>
          <p:cNvSpPr>
            <a:spLocks noGrp="1"/>
          </p:cNvSpPr>
          <p:nvPr>
            <p:ph idx="1"/>
          </p:nvPr>
        </p:nvSpPr>
        <p:spPr>
          <a:xfrm>
            <a:off x="838200" y="1551007"/>
            <a:ext cx="9359096" cy="4572000"/>
          </a:xfrm>
        </p:spPr>
        <p:txBody>
          <a:bodyPr/>
          <a:lstStyle>
            <a:lvl1pPr>
              <a:lnSpc>
                <a:spcPct val="110000"/>
              </a:lnSpc>
              <a:defRPr/>
            </a:lvl1pPr>
            <a:lvl2pPr>
              <a:lnSpc>
                <a:spcPct val="110000"/>
              </a:lnSpc>
              <a:defRPr/>
            </a:lvl2pPr>
            <a:lvl3pPr>
              <a:lnSpc>
                <a:spcPct val="110000"/>
              </a:lnSpc>
              <a:defRPr/>
            </a:lvl3pPr>
          </a:lstStyle>
          <a:p>
            <a:pPr lvl="0"/>
            <a:r>
              <a:rPr lang="en-GB"/>
              <a:t>Click to edit Master text styles</a:t>
            </a:r>
          </a:p>
          <a:p>
            <a:pPr lvl="1"/>
            <a:r>
              <a:rPr lang="en-GB"/>
              <a:t>Second level</a:t>
            </a:r>
          </a:p>
          <a:p>
            <a:pPr lvl="2"/>
            <a:r>
              <a:rPr lang="en-GB"/>
              <a:t>Third level</a:t>
            </a:r>
          </a:p>
        </p:txBody>
      </p:sp>
    </p:spTree>
    <p:extLst>
      <p:ext uri="{BB962C8B-B14F-4D97-AF65-F5344CB8AC3E}">
        <p14:creationId xmlns:p14="http://schemas.microsoft.com/office/powerpoint/2010/main" val="3532906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Agenda">
    <p:bg>
      <p:bgPr>
        <a:solidFill>
          <a:srgbClr val="DBEFF9"/>
        </a:solidFill>
        <a:effectLst/>
      </p:bgPr>
    </p:bg>
    <p:spTree>
      <p:nvGrpSpPr>
        <p:cNvPr id="1" name=""/>
        <p:cNvGrpSpPr/>
        <p:nvPr/>
      </p:nvGrpSpPr>
      <p:grpSpPr>
        <a:xfrm>
          <a:off x="0" y="0"/>
          <a:ext cx="0" cy="0"/>
          <a:chOff x="0" y="0"/>
          <a:chExt cx="0" cy="0"/>
        </a:xfrm>
      </p:grpSpPr>
      <p:sp>
        <p:nvSpPr>
          <p:cNvPr id="10" name="Freeform: Shape 11">
            <a:extLst>
              <a:ext uri="{FF2B5EF4-FFF2-40B4-BE49-F238E27FC236}">
                <a16:creationId xmlns:a16="http://schemas.microsoft.com/office/drawing/2014/main" id="{F42EC37D-2B88-915B-F41A-EBA61986B4EC}"/>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13" name="TextBox 12">
            <a:extLst>
              <a:ext uri="{FF2B5EF4-FFF2-40B4-BE49-F238E27FC236}">
                <a16:creationId xmlns:a16="http://schemas.microsoft.com/office/drawing/2014/main" id="{9B7C41C5-FD40-EBFC-19B4-E00567487383}"/>
              </a:ext>
            </a:extLst>
          </p:cNvPr>
          <p:cNvSpPr txBox="1"/>
          <p:nvPr userDrawn="1"/>
        </p:nvSpPr>
        <p:spPr>
          <a:xfrm>
            <a:off x="433953" y="433953"/>
            <a:ext cx="4587498" cy="769441"/>
          </a:xfrm>
          <a:prstGeom prst="rect">
            <a:avLst/>
          </a:prstGeom>
          <a:noFill/>
        </p:spPr>
        <p:txBody>
          <a:bodyPr wrap="square" rtlCol="0">
            <a:spAutoFit/>
          </a:bodyPr>
          <a:lstStyle/>
          <a:p>
            <a:r>
              <a:rPr lang="en-GB" sz="4400" b="1" i="0">
                <a:solidFill>
                  <a:srgbClr val="0A5FBA"/>
                </a:solidFill>
                <a:latin typeface="Roboto Black" panose="02000000000000000000" pitchFamily="2" charset="0"/>
                <a:ea typeface="Roboto Black" panose="02000000000000000000" pitchFamily="2" charset="0"/>
              </a:rPr>
              <a:t>Today’s focus</a:t>
            </a:r>
          </a:p>
        </p:txBody>
      </p:sp>
      <p:sp>
        <p:nvSpPr>
          <p:cNvPr id="2" name="Slide Number Placeholder 5">
            <a:extLst>
              <a:ext uri="{FF2B5EF4-FFF2-40B4-BE49-F238E27FC236}">
                <a16:creationId xmlns:a16="http://schemas.microsoft.com/office/drawing/2014/main" id="{94114EBA-FFC5-2CCD-CE07-16C3EE6738C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2881095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oT Programme">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chemeClr val="bg1"/>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499623"/>
          </a:xfrm>
        </p:spPr>
        <p:txBody>
          <a:bodyPr>
            <a:normAutofit/>
          </a:bodyPr>
          <a:lstStyle>
            <a:lvl1pPr marL="0" indent="0">
              <a:buNone/>
              <a:defRPr sz="28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bg1"/>
                </a:solidFill>
              </a:defRPr>
            </a:lvl1pPr>
          </a:lstStyle>
          <a:p>
            <a:fld id="{CC057153-B650-4DEB-B370-79DDCFDCE934}" type="slidenum">
              <a:rPr lang="en-US" smtClean="0"/>
              <a:pPr/>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79000">
                <a:srgbClr val="00B0CE"/>
              </a:gs>
              <a:gs pos="4000">
                <a:srgbClr val="00D0AB"/>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1470638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urse details">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hasCustomPrompt="1"/>
          </p:nvPr>
        </p:nvSpPr>
        <p:spPr>
          <a:xfrm>
            <a:off x="4820076" y="1187943"/>
            <a:ext cx="6766560" cy="932688"/>
          </a:xfrm>
        </p:spPr>
        <p:txBody>
          <a:bodyPr anchor="ctr">
            <a:noAutofit/>
          </a:bodyPr>
          <a:lstStyle>
            <a:lvl1pPr>
              <a:defRPr sz="2400" b="0" i="0">
                <a:solidFill>
                  <a:srgbClr val="0A5FBA"/>
                </a:solidFill>
                <a:latin typeface="Roboto" panose="02000000000000000000" pitchFamily="2" charset="0"/>
                <a:ea typeface="Roboto" panose="02000000000000000000" pitchFamily="2" charset="0"/>
              </a:defRPr>
            </a:lvl1pPr>
          </a:lstStyle>
          <a:p>
            <a:r>
              <a:rPr lang="en-US"/>
              <a:t>Module number | Module name</a:t>
            </a:r>
          </a:p>
        </p:txBody>
      </p:sp>
      <p:sp>
        <p:nvSpPr>
          <p:cNvPr id="11" name="Picture Placeholder 3">
            <a:extLst>
              <a:ext uri="{FF2B5EF4-FFF2-40B4-BE49-F238E27FC236}">
                <a16:creationId xmlns:a16="http://schemas.microsoft.com/office/drawing/2014/main" id="{1B32E518-8213-A79A-7E36-BA4D782F8ED4}"/>
              </a:ext>
            </a:extLst>
          </p:cNvPr>
          <p:cNvSpPr>
            <a:spLocks noGrp="1"/>
          </p:cNvSpPr>
          <p:nvPr>
            <p:ph type="pic" sz="quarter" idx="15" hasCustomPrompt="1"/>
          </p:nvPr>
        </p:nvSpPr>
        <p:spPr>
          <a:xfrm>
            <a:off x="0" y="0"/>
            <a:ext cx="4147926" cy="6399152"/>
          </a:xfrm>
          <a:custGeom>
            <a:avLst/>
            <a:gdLst>
              <a:gd name="connsiteX0" fmla="*/ 0 w 4147926"/>
              <a:gd name="connsiteY0" fmla="*/ 0 h 6399152"/>
              <a:gd name="connsiteX1" fmla="*/ 4147926 w 4147926"/>
              <a:gd name="connsiteY1" fmla="*/ 0 h 6399152"/>
              <a:gd name="connsiteX2" fmla="*/ 4147926 w 4147926"/>
              <a:gd name="connsiteY2" fmla="*/ 5795922 h 6399152"/>
              <a:gd name="connsiteX3" fmla="*/ 3544696 w 4147926"/>
              <a:gd name="connsiteY3" fmla="*/ 6399152 h 6399152"/>
              <a:gd name="connsiteX4" fmla="*/ 0 w 4147926"/>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926" h="6399152">
                <a:moveTo>
                  <a:pt x="0" y="0"/>
                </a:moveTo>
                <a:lnTo>
                  <a:pt x="4147926" y="0"/>
                </a:lnTo>
                <a:lnTo>
                  <a:pt x="4147926" y="5795922"/>
                </a:lnTo>
                <a:cubicBezTo>
                  <a:pt x="4147926" y="6129077"/>
                  <a:pt x="3877851" y="6399152"/>
                  <a:pt x="3544696" y="6399152"/>
                </a:cubicBezTo>
                <a:lnTo>
                  <a:pt x="0" y="6399152"/>
                </a:lnTo>
                <a:close/>
              </a:path>
            </a:pathLst>
          </a:custGeom>
          <a:blipFill dpi="0" rotWithShape="1">
            <a:blip r:embed="rId2">
              <a:alphaModFix amt="60000"/>
            </a:blip>
            <a:srcRect/>
            <a:stretch>
              <a:fillRect/>
            </a:stretch>
          </a:blipFill>
        </p:spPr>
        <p:txBody>
          <a:bodyPr wrap="square">
            <a:noAutofit/>
          </a:bodyPr>
          <a:lstStyle>
            <a:lvl1pPr marL="0" indent="0">
              <a:buNone/>
              <a:defRPr/>
            </a:lvl1pPr>
          </a:lstStyle>
          <a:p>
            <a:r>
              <a:rPr lang="en-US"/>
              <a:t>.</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2466363"/>
            <a:ext cx="6766560" cy="3203694"/>
          </a:xfrm>
        </p:spPr>
        <p:txBody>
          <a:bodyPr numCol="2" anchor="ctr">
            <a:normAutofit/>
          </a:bodyPr>
          <a:lstStyle>
            <a:lvl1pPr marL="342900" indent="-342900">
              <a:buFont typeface="Arial" panose="020B0604020202020204" pitchFamily="34" charset="0"/>
              <a:buChar char="•"/>
              <a:defRPr sz="2000">
                <a:solidFill>
                  <a:srgbClr val="0A5FBA"/>
                </a:solidFill>
              </a:defRPr>
            </a:lvl1pPr>
            <a:lvl2pPr>
              <a:defRPr sz="1800">
                <a:solidFill>
                  <a:srgbClr val="0A5FBA"/>
                </a:solidFill>
              </a:defRPr>
            </a:lvl2pPr>
            <a:lvl3pPr>
              <a:defRPr sz="1600">
                <a:solidFill>
                  <a:srgbClr val="0A5FBA"/>
                </a:solidFill>
              </a:defRPr>
            </a:lvl3pPr>
            <a:lvl4pPr>
              <a:defRPr sz="1600">
                <a:solidFill>
                  <a:srgbClr val="0A5FBA"/>
                </a:solidFill>
              </a:defRPr>
            </a:lvl4pPr>
            <a:lvl5pPr>
              <a:defRPr sz="16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484763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Content Slide - Sty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115157"/>
          </a:xfrm>
        </p:spPr>
        <p:txBody>
          <a:bodyPr>
            <a:normAutofit/>
          </a:bodyPr>
          <a:lstStyle>
            <a:lvl1pPr marL="0" indent="0">
              <a:buNone/>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5134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 Style 2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8" name="Content Placeholder 2">
            <a:extLst>
              <a:ext uri="{FF2B5EF4-FFF2-40B4-BE49-F238E27FC236}">
                <a16:creationId xmlns:a16="http://schemas.microsoft.com/office/drawing/2014/main" id="{EA1949BF-4F49-C234-165C-E3EF7B0A874E}"/>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8">
            <a:extLst>
              <a:ext uri="{FF2B5EF4-FFF2-40B4-BE49-F238E27FC236}">
                <a16:creationId xmlns:a16="http://schemas.microsoft.com/office/drawing/2014/main" id="{5C0DE999-57CE-7515-9AB3-A54C38DBD40B}"/>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37141607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Content Slide - Style 3">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6"/>
            <a:ext cx="10652760" cy="4190656"/>
          </a:xfrm>
        </p:spPr>
        <p:txBody>
          <a:bodyPr>
            <a:normAutofit/>
          </a:bodyPr>
          <a:lstStyle>
            <a:lvl1pPr marL="14288" indent="0">
              <a:buNone/>
              <a:tabLst/>
              <a:defRPr sz="2400">
                <a:solidFill>
                  <a:srgbClr val="0A5FBA"/>
                </a:solidFill>
              </a:defRPr>
            </a:lvl1pPr>
            <a:lvl2pPr>
              <a:defRPr sz="2000">
                <a:solidFill>
                  <a:srgbClr val="0A5FBA"/>
                </a:solidFill>
              </a:defRPr>
            </a:lvl2pPr>
            <a:lvl3pPr>
              <a:defRPr sz="1800">
                <a:solidFill>
                  <a:srgbClr val="0A5FBA"/>
                </a:solidFill>
              </a:defRPr>
            </a:lvl3pPr>
            <a:lvl4pPr>
              <a:defRPr sz="1800">
                <a:solidFill>
                  <a:srgbClr val="0A5FBA"/>
                </a:solidFill>
              </a:defRPr>
            </a:lvl4pPr>
            <a:lvl5pPr>
              <a:defRPr sz="18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39609919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ctr">
            <a:normAutofit/>
          </a:bodyPr>
          <a:lstStyle/>
          <a:p>
            <a:r>
              <a:rPr lang="en-US"/>
              <a:t>Cliquez pour modifier le style du titre principal</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Cliquez pour modifier les styles de texte principaux</a:t>
            </a:r>
          </a:p>
          <a:p>
            <a:pPr lvl="1"/>
            <a:r>
              <a:rPr lang="en-US"/>
              <a:t>Deuxième niveau</a:t>
            </a:r>
          </a:p>
          <a:p>
            <a:pPr lvl="2"/>
            <a:r>
              <a:rPr lang="en-US"/>
              <a:t>Troisième niveau</a:t>
            </a:r>
          </a:p>
          <a:p>
            <a:pPr lvl="3"/>
            <a:r>
              <a:rPr lang="en-US"/>
              <a:t>Quatrième niveau</a:t>
            </a:r>
          </a:p>
          <a:p>
            <a:pPr lvl="4"/>
            <a:r>
              <a:rPr lang="en-US"/>
              <a:t>Cinquième niveau</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1943274505"/>
      </p:ext>
    </p:extLst>
  </p:cSld>
  <p:clrMap bg1="lt1" tx1="dk1" bg2="lt2" tx2="dk2" accent1="accent1" accent2="accent2" accent3="accent3" accent4="accent4" accent5="accent5" accent6="accent6" hlink="hlink" folHlink="folHlink"/>
  <p:sldLayoutIdLst>
    <p:sldLayoutId id="2147483664" r:id="rId1"/>
    <p:sldLayoutId id="2147483671" r:id="rId2"/>
    <p:sldLayoutId id="2147483679" r:id="rId3"/>
    <p:sldLayoutId id="2147483680" r:id="rId4"/>
    <p:sldLayoutId id="2147483686" r:id="rId5"/>
    <p:sldLayoutId id="2147483674" r:id="rId6"/>
    <p:sldLayoutId id="2147483662" r:id="rId7"/>
    <p:sldLayoutId id="2147483689" r:id="rId8"/>
    <p:sldLayoutId id="2147483687" r:id="rId9"/>
    <p:sldLayoutId id="2147483649" r:id="rId10"/>
    <p:sldLayoutId id="2147483682" r:id="rId11"/>
    <p:sldLayoutId id="2147483690" r:id="rId12"/>
    <p:sldLayoutId id="2147483711" r:id="rId13"/>
    <p:sldLayoutId id="2147483712" r:id="rId14"/>
  </p:sldLayoutIdLst>
  <p:hf sldNum="0" hdr="0" ftr="0" dt="0"/>
  <p:txStyles>
    <p:title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57639743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 id="2147483732" r:id="rId19"/>
    <p:sldLayoutId id="2147483733" r:id="rId20"/>
    <p:sldLayoutId id="2147483734" r:id="rId21"/>
  </p:sldLayoutIdLst>
  <p:hf sldNum="0" hdr="0" ftr="0" dt="0"/>
  <p:txStyles>
    <p:title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s://unsplash.com/photos/landscape-photography-of-river-with-trees-ssEQdOiKd8U?utm_source=unsplash&amp;utm_medium=referral&amp;utm_content=creditCopyText" TargetMode="External"/><Relationship Id="rId4" Type="http://schemas.openxmlformats.org/officeDocument/2006/relationships/hyperlink" Target="https://unsplash.com/@jachan_devol?utm_source=unsplash&amp;utm_medium=referral&amp;utm_content=creditCopyTex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hyperlink" Target="http://go.mwater.co/irc/2025_kenya"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climateknowledgeportal.worldbank.org/" TargetMode="External"/><Relationship Id="rId7" Type="http://schemas.openxmlformats.org/officeDocument/2006/relationships/hyperlink" Target="https://thinkhazard.org/en/" TargetMode="External"/><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hyperlink" Target="http://smhi.se/en" TargetMode="External"/><Relationship Id="rId5" Type="http://schemas.openxmlformats.org/officeDocument/2006/relationships/hyperlink" Target="https://climateinformation.org/" TargetMode="External"/><Relationship Id="rId4" Type="http://schemas.openxmlformats.org/officeDocument/2006/relationships/hyperlink" Target="https://climateknowledgeportal.worldbank.org/country-profiles"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anacim.sn/index.php" TargetMode="External"/><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image" Target="../media/image49.jpeg"/></Relationships>
</file>

<file path=ppt/slides/_rels/slide39.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0.jpeg"/><Relationship Id="rId7" Type="http://schemas.openxmlformats.org/officeDocument/2006/relationships/image" Target="../media/image54.jpe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png"/><Relationship Id="rId9" Type="http://schemas.openxmlformats.org/officeDocument/2006/relationships/image" Target="../media/image56.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microsoft.com/office/2007/relationships/hdphoto" Target="../media/hdphoto2.wdp"/><Relationship Id="rId5" Type="http://schemas.openxmlformats.org/officeDocument/2006/relationships/image" Target="../media/image14.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4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hyperlink" Target="https://thinkhazard.org/en/" TargetMode="External"/><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64.jpeg"/></Relationships>
</file>

<file path=ppt/slides/_rels/slide44.xml.rels><?xml version="1.0" encoding="UTF-8" standalone="yes"?>
<Relationships xmlns="http://schemas.openxmlformats.org/package/2006/relationships"><Relationship Id="rId3" Type="http://schemas.openxmlformats.org/officeDocument/2006/relationships/hyperlink" Target="https://thinkhazard.org/fr" TargetMode="External"/><Relationship Id="rId2" Type="http://schemas.openxmlformats.org/officeDocument/2006/relationships/notesSlide" Target="../notesSlides/notesSlide44.xml"/><Relationship Id="rId1" Type="http://schemas.openxmlformats.org/officeDocument/2006/relationships/slideLayout" Target="../slideLayouts/slideLayout12.xml"/><Relationship Id="rId4" Type="http://schemas.openxmlformats.org/officeDocument/2006/relationships/hyperlink" Target="https://climateknowledgeportal.worldbank.org/country/senegal/"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7.xml"/><Relationship Id="rId1" Type="http://schemas.openxmlformats.org/officeDocument/2006/relationships/slideLayout" Target="../slideLayouts/slideLayout12.xml"/><Relationship Id="rId5" Type="http://schemas.openxmlformats.org/officeDocument/2006/relationships/image" Target="../media/image68.png"/><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9.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microsoft.com/office/2007/relationships/hdphoto" Target="../media/hdphoto3.wdp"/></Relationships>
</file>

<file path=ppt/slides/_rels/slide5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2.jpeg"/><Relationship Id="rId7" Type="http://schemas.openxmlformats.org/officeDocument/2006/relationships/image" Target="../media/image75.png"/><Relationship Id="rId2" Type="http://schemas.openxmlformats.org/officeDocument/2006/relationships/notesSlide" Target="../notesSlides/notesSlide52.xml"/><Relationship Id="rId1" Type="http://schemas.openxmlformats.org/officeDocument/2006/relationships/slideLayout" Target="../slideLayouts/slideLayout1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38.png"/></Relationships>
</file>

<file path=ppt/slides/_rels/slide5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3.xml"/><Relationship Id="rId1" Type="http://schemas.openxmlformats.org/officeDocument/2006/relationships/slideLayout" Target="../slideLayouts/slideLayout8.xml"/><Relationship Id="rId4" Type="http://schemas.openxmlformats.org/officeDocument/2006/relationships/image" Target="../media/image78.png"/></Relationships>
</file>

<file path=ppt/slides/_rels/slide5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5.xml"/><Relationship Id="rId1" Type="http://schemas.openxmlformats.org/officeDocument/2006/relationships/slideLayout" Target="../slideLayouts/slideLayout12.xml"/><Relationship Id="rId4" Type="http://schemas.openxmlformats.org/officeDocument/2006/relationships/image" Target="../media/image81.jpeg"/></Relationships>
</file>

<file path=ppt/slides/_rels/slide5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86.png"/></Relationships>
</file>

<file path=ppt/slides/_rels/slide6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65.xml"/><Relationship Id="rId1" Type="http://schemas.openxmlformats.org/officeDocument/2006/relationships/slideLayout" Target="../slideLayouts/slideLayout1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 Id="rId9" Type="http://schemas.openxmlformats.org/officeDocument/2006/relationships/image" Target="../media/image95.png"/></Relationships>
</file>

<file path=ppt/slides/_rels/slide6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6.xml"/><Relationship Id="rId1" Type="http://schemas.openxmlformats.org/officeDocument/2006/relationships/slideLayout" Target="../slideLayouts/slideLayout13.xml"/><Relationship Id="rId5" Type="http://schemas.openxmlformats.org/officeDocument/2006/relationships/image" Target="../media/image98.png"/><Relationship Id="rId4" Type="http://schemas.openxmlformats.org/officeDocument/2006/relationships/image" Target="../media/image97.png"/></Relationships>
</file>

<file path=ppt/slides/_rels/slide67.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67.xml"/><Relationship Id="rId1" Type="http://schemas.openxmlformats.org/officeDocument/2006/relationships/slideLayout" Target="../slideLayouts/slideLayout14.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 Id="rId9" Type="http://schemas.openxmlformats.org/officeDocument/2006/relationships/image" Target="../media/image105.png"/></Relationships>
</file>

<file path=ppt/slides/_rels/slide6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71.xml"/><Relationship Id="rId1" Type="http://schemas.openxmlformats.org/officeDocument/2006/relationships/slideLayout" Target="../slideLayouts/slideLayout12.xml"/><Relationship Id="rId4" Type="http://schemas.openxmlformats.org/officeDocument/2006/relationships/image" Target="../media/image110.png"/></Relationships>
</file>

<file path=ppt/slides/_rels/slide7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72.xml"/><Relationship Id="rId1" Type="http://schemas.openxmlformats.org/officeDocument/2006/relationships/slideLayout" Target="../slideLayouts/slideLayout12.xml"/><Relationship Id="rId5" Type="http://schemas.openxmlformats.org/officeDocument/2006/relationships/image" Target="../media/image113.png"/><Relationship Id="rId4" Type="http://schemas.openxmlformats.org/officeDocument/2006/relationships/image" Target="../media/image112.png"/></Relationships>
</file>

<file path=ppt/slides/_rels/slide7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73.xml"/><Relationship Id="rId1" Type="http://schemas.openxmlformats.org/officeDocument/2006/relationships/slideLayout" Target="../slideLayouts/slideLayout12.xml"/><Relationship Id="rId4" Type="http://schemas.openxmlformats.org/officeDocument/2006/relationships/image" Target="../media/image115.png"/></Relationships>
</file>

<file path=ppt/slides/_rels/slide74.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2.xml"/><Relationship Id="rId1" Type="http://schemas.openxmlformats.org/officeDocument/2006/relationships/video" Target="https://player.vimeo.com/video/215056621?app_id=122963" TargetMode="External"/><Relationship Id="rId4" Type="http://schemas.openxmlformats.org/officeDocument/2006/relationships/image" Target="../media/image121.jpeg"/></Relationships>
</file>

<file path=ppt/slides/_rels/slide81.xml.rels><?xml version="1.0" encoding="UTF-8" standalone="yes"?>
<Relationships xmlns="http://schemas.openxmlformats.org/package/2006/relationships"><Relationship Id="rId3" Type="http://schemas.openxmlformats.org/officeDocument/2006/relationships/image" Target="../media/image122.png"/><Relationship Id="rId7" Type="http://schemas.openxmlformats.org/officeDocument/2006/relationships/image" Target="../media/image126.png"/><Relationship Id="rId2" Type="http://schemas.openxmlformats.org/officeDocument/2006/relationships/notesSlide" Target="../notesSlides/notesSlide81.xml"/><Relationship Id="rId1" Type="http://schemas.openxmlformats.org/officeDocument/2006/relationships/slideLayout" Target="../slideLayouts/slideLayout12.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82.xml.rels><?xml version="1.0" encoding="UTF-8" standalone="yes"?>
<Relationships xmlns="http://schemas.openxmlformats.org/package/2006/relationships"><Relationship Id="rId3" Type="http://schemas.openxmlformats.org/officeDocument/2006/relationships/image" Target="../media/image122.png"/><Relationship Id="rId7" Type="http://schemas.openxmlformats.org/officeDocument/2006/relationships/image" Target="../media/image126.png"/><Relationship Id="rId2" Type="http://schemas.openxmlformats.org/officeDocument/2006/relationships/notesSlide" Target="../notesSlides/notesSlide82.xml"/><Relationship Id="rId1" Type="http://schemas.openxmlformats.org/officeDocument/2006/relationships/slideLayout" Target="../slideLayouts/slideLayout12.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83.xml.rels><?xml version="1.0" encoding="UTF-8" standalone="yes"?>
<Relationships xmlns="http://schemas.openxmlformats.org/package/2006/relationships"><Relationship Id="rId3" Type="http://schemas.openxmlformats.org/officeDocument/2006/relationships/image" Target="../media/image127.emf"/><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128.png"/><Relationship Id="rId7" Type="http://schemas.openxmlformats.org/officeDocument/2006/relationships/image" Target="../media/image132.png"/><Relationship Id="rId2" Type="http://schemas.openxmlformats.org/officeDocument/2006/relationships/notesSlide" Target="../notesSlides/notesSlide84.xml"/><Relationship Id="rId1" Type="http://schemas.openxmlformats.org/officeDocument/2006/relationships/slideLayout" Target="../slideLayouts/slideLayout12.xml"/><Relationship Id="rId6" Type="http://schemas.openxmlformats.org/officeDocument/2006/relationships/image" Target="../media/image131.png"/><Relationship Id="rId11" Type="http://schemas.openxmlformats.org/officeDocument/2006/relationships/image" Target="../media/image136.png"/><Relationship Id="rId5" Type="http://schemas.openxmlformats.org/officeDocument/2006/relationships/image" Target="../media/image130.png"/><Relationship Id="rId10" Type="http://schemas.openxmlformats.org/officeDocument/2006/relationships/image" Target="../media/image135.png"/><Relationship Id="rId4" Type="http://schemas.openxmlformats.org/officeDocument/2006/relationships/image" Target="../media/image129.png"/><Relationship Id="rId9" Type="http://schemas.openxmlformats.org/officeDocument/2006/relationships/image" Target="../media/image134.png"/></Relationships>
</file>

<file path=ppt/slides/_rels/slide85.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37.png"/><Relationship Id="rId7" Type="http://schemas.openxmlformats.org/officeDocument/2006/relationships/image" Target="../media/image131.png"/><Relationship Id="rId2" Type="http://schemas.openxmlformats.org/officeDocument/2006/relationships/notesSlide" Target="../notesSlides/notesSlide85.xml"/><Relationship Id="rId1" Type="http://schemas.openxmlformats.org/officeDocument/2006/relationships/slideLayout" Target="../slideLayouts/slideLayout12.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 Id="rId9" Type="http://schemas.openxmlformats.org/officeDocument/2006/relationships/image" Target="../media/image138.png"/></Relationships>
</file>

<file path=ppt/slides/_rels/slide8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86.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87.xml"/><Relationship Id="rId1" Type="http://schemas.openxmlformats.org/officeDocument/2006/relationships/slideLayout" Target="../slideLayouts/slideLayout12.xml"/><Relationship Id="rId5" Type="http://schemas.openxmlformats.org/officeDocument/2006/relationships/image" Target="../media/image141.png"/><Relationship Id="rId4" Type="http://schemas.openxmlformats.org/officeDocument/2006/relationships/image" Target="../media/image140.png"/></Relationships>
</file>

<file path=ppt/slides/_rels/slide88.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8" Type="http://schemas.openxmlformats.org/officeDocument/2006/relationships/hyperlink" Target="https://www.cedrig.org/cedrig-modules#light" TargetMode="External"/><Relationship Id="rId3" Type="http://schemas.openxmlformats.org/officeDocument/2006/relationships/hyperlink" Target="https://www.ngfs.net/system/files/import/ngfs/media/2022/09/02/ngfs_physical_climate_risk_assessment.pdf" TargetMode="External"/><Relationship Id="rId7" Type="http://schemas.openxmlformats.org/officeDocument/2006/relationships/hyperlink" Target="https://resilientwash.blogs.bristol.ac.uk/tools-and-publications/" TargetMode="External"/><Relationship Id="rId2" Type="http://schemas.openxmlformats.org/officeDocument/2006/relationships/notesSlide" Target="../notesSlides/notesSlide96.xml"/><Relationship Id="rId1" Type="http://schemas.openxmlformats.org/officeDocument/2006/relationships/slideLayout" Target="../slideLayouts/slideLayout9.xml"/><Relationship Id="rId6" Type="http://schemas.openxmlformats.org/officeDocument/2006/relationships/hyperlink" Target="https://gwp.org/globalassets/global/toolbox/publications/technical-briefs/gwp_unicef_guidance-note-risk-assessments-for-wash.pdf" TargetMode="External"/><Relationship Id="rId5" Type="http://schemas.openxmlformats.org/officeDocument/2006/relationships/hyperlink" Target="https://washmatters.wateraid.org/sites/g/files/jkxoof256/files/programme-guidance-for-climate-resilient-water-sanitation-and-hygiene.pdf" TargetMode="External"/><Relationship Id="rId10" Type="http://schemas.openxmlformats.org/officeDocument/2006/relationships/hyperlink" Target="https://agwaguide.org/about/CRIDA/" TargetMode="External"/><Relationship Id="rId4" Type="http://schemas.openxmlformats.org/officeDocument/2006/relationships/hyperlink" Target="https://ndcpartnership.org/knowledge-portal/climate-toolbox/technical-guidance-comprehensive-risk-assessment-and-planning-context-climate-change" TargetMode="External"/><Relationship Id="rId9" Type="http://schemas.openxmlformats.org/officeDocument/2006/relationships/hyperlink" Target="https://washmatters.wateraid.org/sites/g/files/jkxoof256/files/integrating-climate-resilience-with-wash-system-strengthening.pdf" TargetMode="External"/></Relationships>
</file>

<file path=ppt/slides/_rels/slide9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7.xml"/><Relationship Id="rId1" Type="http://schemas.openxmlformats.org/officeDocument/2006/relationships/slideLayout" Target="../slideLayouts/slideLayout11.xml"/><Relationship Id="rId6" Type="http://schemas.microsoft.com/office/2007/relationships/hdphoto" Target="../media/hdphoto2.wdp"/><Relationship Id="rId5" Type="http://schemas.openxmlformats.org/officeDocument/2006/relationships/image" Target="../media/image14.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1">
          <a:extLst>
            <a:ext uri="{FF2B5EF4-FFF2-40B4-BE49-F238E27FC236}">
              <a16:creationId xmlns:a16="http://schemas.microsoft.com/office/drawing/2014/main" id="{0F86C17D-C16C-E131-6DEF-C1C72848166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6409813-5715-2C53-1ED7-ABBCE15EA78C}"/>
              </a:ext>
            </a:extLst>
          </p:cNvPr>
          <p:cNvSpPr>
            <a:spLocks noGrp="1"/>
          </p:cNvSpPr>
          <p:nvPr>
            <p:ph type="ctrTitle"/>
          </p:nvPr>
        </p:nvSpPr>
        <p:spPr/>
        <p:txBody>
          <a:bodyPr>
            <a:normAutofit/>
          </a:bodyPr>
          <a:lstStyle/>
          <a:p>
            <a:r>
              <a:rPr lang="en-GB" kern="0" dirty="0" err="1">
                <a:solidFill>
                  <a:schemeClr val="tx1"/>
                </a:solidFill>
                <a:latin typeface="Roboto"/>
                <a:ea typeface="Roboto"/>
                <a:cs typeface="Roboto"/>
                <a:sym typeface="Roboto"/>
              </a:rPr>
              <a:t>Évaluations</a:t>
            </a:r>
            <a:r>
              <a:rPr lang="en-GB" kern="0" dirty="0">
                <a:solidFill>
                  <a:schemeClr val="tx1"/>
                </a:solidFill>
                <a:latin typeface="Roboto"/>
                <a:ea typeface="Roboto"/>
                <a:cs typeface="Roboto"/>
                <a:sym typeface="Roboto"/>
              </a:rPr>
              <a:t> des </a:t>
            </a:r>
            <a:r>
              <a:rPr lang="en-GB" kern="0" dirty="0" err="1">
                <a:solidFill>
                  <a:schemeClr val="tx1"/>
                </a:solidFill>
                <a:latin typeface="Roboto"/>
                <a:ea typeface="Roboto"/>
                <a:cs typeface="Roboto"/>
                <a:sym typeface="Roboto"/>
              </a:rPr>
              <a:t>risques</a:t>
            </a:r>
            <a:r>
              <a:rPr lang="en-GB" kern="0" dirty="0">
                <a:solidFill>
                  <a:schemeClr val="tx1"/>
                </a:solidFill>
                <a:latin typeface="Roboto"/>
                <a:ea typeface="Roboto"/>
                <a:cs typeface="Roboto"/>
                <a:sym typeface="Roboto"/>
              </a:rPr>
              <a:t> </a:t>
            </a:r>
            <a:r>
              <a:rPr lang="en-GB" kern="0" dirty="0" err="1">
                <a:solidFill>
                  <a:schemeClr val="tx1"/>
                </a:solidFill>
                <a:latin typeface="Roboto"/>
                <a:ea typeface="Roboto"/>
                <a:cs typeface="Roboto"/>
                <a:sym typeface="Roboto"/>
              </a:rPr>
              <a:t>climatiques</a:t>
            </a:r>
            <a:endParaRPr lang="en-GB" dirty="0">
              <a:solidFill>
                <a:schemeClr val="tx1"/>
              </a:solidFill>
            </a:endParaRPr>
          </a:p>
        </p:txBody>
      </p:sp>
      <p:sp>
        <p:nvSpPr>
          <p:cNvPr id="6" name="Text Placeholder 5">
            <a:extLst>
              <a:ext uri="{FF2B5EF4-FFF2-40B4-BE49-F238E27FC236}">
                <a16:creationId xmlns:a16="http://schemas.microsoft.com/office/drawing/2014/main" id="{BAF9CD03-24E6-3516-6E88-D0C104450FD4}"/>
              </a:ext>
            </a:extLst>
          </p:cNvPr>
          <p:cNvSpPr>
            <a:spLocks noGrp="1"/>
          </p:cNvSpPr>
          <p:nvPr>
            <p:ph type="subTitle" idx="1"/>
          </p:nvPr>
        </p:nvSpPr>
        <p:spPr/>
        <p:txBody>
          <a:bodyPr/>
          <a:lstStyle/>
          <a:p>
            <a:endParaRPr lang="en-GB" dirty="0"/>
          </a:p>
        </p:txBody>
      </p:sp>
      <p:pic>
        <p:nvPicPr>
          <p:cNvPr id="7" name="Picture Placeholder 6" descr="A large storm in space&#10;&#10;AI-generated content may be incorrect.">
            <a:extLst>
              <a:ext uri="{FF2B5EF4-FFF2-40B4-BE49-F238E27FC236}">
                <a16:creationId xmlns:a16="http://schemas.microsoft.com/office/drawing/2014/main" id="{201888D7-10FA-752C-1902-84F0DB4BFE95}"/>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9146AF56-270F-F041-1DCD-BD93D3C445FC}"/>
              </a:ext>
            </a:extLst>
          </p:cNvPr>
          <p:cNvSpPr>
            <a:spLocks noGrp="1"/>
          </p:cNvSpPr>
          <p:nvPr>
            <p:ph type="body" sz="quarter" idx="14"/>
          </p:nvPr>
        </p:nvSpPr>
        <p:spPr/>
        <p:txBody>
          <a:bodyPr/>
          <a:lstStyle/>
          <a:p>
            <a:r>
              <a:rPr lang="en-GB"/>
              <a:t>MODULE 3</a:t>
            </a:r>
          </a:p>
        </p:txBody>
      </p:sp>
      <p:sp>
        <p:nvSpPr>
          <p:cNvPr id="8" name="Google Shape;286;p10">
            <a:extLst>
              <a:ext uri="{FF2B5EF4-FFF2-40B4-BE49-F238E27FC236}">
                <a16:creationId xmlns:a16="http://schemas.microsoft.com/office/drawing/2014/main" id="{F87092C3-3844-F7B7-2B9E-B9D2E0A0C50E}"/>
              </a:ext>
            </a:extLst>
          </p:cNvPr>
          <p:cNvSpPr txBox="1"/>
          <p:nvPr/>
        </p:nvSpPr>
        <p:spPr>
          <a:xfrm>
            <a:off x="206884" y="4761622"/>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lang="en-US" sz="1199">
                <a:solidFill>
                  <a:srgbClr val="FFFFFF"/>
                </a:solidFill>
                <a:latin typeface="Roboto"/>
                <a:ea typeface="Roboto"/>
                <a:cs typeface="Roboto"/>
                <a:sym typeface="Roboto"/>
              </a:rPr>
              <a:t>Ouragan vu de l'espace | NASA </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133629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535B417-3D01-E0EE-C553-C59F4EAEFB21}"/>
              </a:ext>
            </a:extLst>
          </p:cNvPr>
          <p:cNvSpPr>
            <a:spLocks noGrp="1"/>
          </p:cNvSpPr>
          <p:nvPr>
            <p:ph type="title"/>
          </p:nvPr>
        </p:nvSpPr>
        <p:spPr/>
        <p:txBody>
          <a:bodyPr/>
          <a:lstStyle/>
          <a:p>
            <a:r>
              <a:rPr lang="en-GB" sz="2800" b="1">
                <a:solidFill>
                  <a:srgbClr val="0B5FBA"/>
                </a:solidFill>
                <a:latin typeface="Roboto"/>
                <a:ea typeface="Roboto"/>
                <a:cs typeface="Roboto"/>
              </a:rPr>
              <a:t>MODULE 3 Objectifs d'apprentissage</a:t>
            </a:r>
            <a:endParaRPr lang="en-GB">
              <a:solidFill>
                <a:srgbClr val="0B5FBA"/>
              </a:solidFill>
              <a:latin typeface="Roboto"/>
              <a:ea typeface="Roboto"/>
              <a:cs typeface="Roboto"/>
            </a:endParaRPr>
          </a:p>
        </p:txBody>
      </p:sp>
      <p:sp>
        <p:nvSpPr>
          <p:cNvPr id="3" name="Text Placeholder 2">
            <a:extLst>
              <a:ext uri="{FF2B5EF4-FFF2-40B4-BE49-F238E27FC236}">
                <a16:creationId xmlns:a16="http://schemas.microsoft.com/office/drawing/2014/main" id="{45BBF9BC-A39D-80AC-A0B4-E09C039ECCE0}"/>
              </a:ext>
            </a:extLst>
          </p:cNvPr>
          <p:cNvSpPr>
            <a:spLocks noGrp="1"/>
          </p:cNvSpPr>
          <p:nvPr>
            <p:ph idx="1"/>
          </p:nvPr>
        </p:nvSpPr>
        <p:spPr>
          <a:xfrm>
            <a:off x="429768" y="1434416"/>
            <a:ext cx="11582591" cy="4190656"/>
          </a:xfrm>
        </p:spPr>
        <p:txBody>
          <a:bodyPr>
            <a:normAutofit fontScale="92500" lnSpcReduction="20000"/>
          </a:bodyPr>
          <a:lstStyle/>
          <a:p>
            <a:pPr marL="114300"/>
            <a:r>
              <a:rPr lang="en-GB" dirty="0"/>
              <a:t>À la fin de </a:t>
            </a:r>
            <a:r>
              <a:rPr lang="en-GB" dirty="0" err="1"/>
              <a:t>ce</a:t>
            </a:r>
            <a:r>
              <a:rPr lang="en-GB" dirty="0"/>
              <a:t> module, les participants </a:t>
            </a:r>
            <a:r>
              <a:rPr lang="en-GB" dirty="0" err="1"/>
              <a:t>seront</a:t>
            </a:r>
            <a:r>
              <a:rPr lang="en-GB" dirty="0"/>
              <a:t> </a:t>
            </a:r>
            <a:r>
              <a:rPr lang="en-GB" dirty="0" err="1"/>
              <a:t>en</a:t>
            </a:r>
            <a:r>
              <a:rPr lang="en-GB" dirty="0"/>
              <a:t> </a:t>
            </a:r>
            <a:r>
              <a:rPr lang="en-GB" dirty="0" err="1"/>
              <a:t>mesure</a:t>
            </a:r>
            <a:r>
              <a:rPr lang="en-GB" dirty="0"/>
              <a:t> :</a:t>
            </a:r>
          </a:p>
          <a:p>
            <a:pPr marL="114300"/>
            <a:endParaRPr lang="en-GB" dirty="0"/>
          </a:p>
          <a:p>
            <a:pPr marL="457200" indent="-457200">
              <a:buFont typeface="Arial" panose="020B0604020202020204" pitchFamily="34" charset="0"/>
              <a:buChar char="•"/>
            </a:pPr>
            <a:r>
              <a:rPr lang="en-GB" b="1" dirty="0" err="1"/>
              <a:t>D’expliquer</a:t>
            </a:r>
            <a:r>
              <a:rPr lang="en-GB" b="1" dirty="0"/>
              <a:t> </a:t>
            </a:r>
            <a:r>
              <a:rPr lang="en-GB" dirty="0"/>
              <a:t>les principes </a:t>
            </a:r>
            <a:r>
              <a:rPr lang="en-GB" dirty="0" err="1"/>
              <a:t>fondamentaux</a:t>
            </a:r>
            <a:r>
              <a:rPr lang="en-GB" dirty="0"/>
              <a:t> de </a:t>
            </a:r>
            <a:r>
              <a:rPr lang="en-GB" dirty="0" err="1"/>
              <a:t>l'évaluation</a:t>
            </a:r>
            <a:r>
              <a:rPr lang="en-GB" dirty="0"/>
              <a:t> des </a:t>
            </a:r>
            <a:r>
              <a:rPr lang="en-GB" dirty="0" err="1"/>
              <a:t>risques</a:t>
            </a:r>
            <a:r>
              <a:rPr lang="en-GB" dirty="0"/>
              <a:t> </a:t>
            </a:r>
            <a:r>
              <a:rPr lang="en-GB" dirty="0" err="1"/>
              <a:t>climatiques</a:t>
            </a:r>
            <a:r>
              <a:rPr lang="en-GB" dirty="0"/>
              <a:t>, </a:t>
            </a:r>
            <a:r>
              <a:rPr lang="en-GB" dirty="0" err="1"/>
              <a:t>en</a:t>
            </a:r>
            <a:r>
              <a:rPr lang="en-GB" dirty="0"/>
              <a:t> </a:t>
            </a:r>
            <a:r>
              <a:rPr lang="en-GB" dirty="0" err="1"/>
              <a:t>mettant</a:t>
            </a:r>
            <a:r>
              <a:rPr lang="en-GB" dirty="0"/>
              <a:t> </a:t>
            </a:r>
            <a:r>
              <a:rPr lang="en-GB" dirty="0" err="1"/>
              <a:t>l'accent</a:t>
            </a:r>
            <a:r>
              <a:rPr lang="en-GB" dirty="0"/>
              <a:t> sur </a:t>
            </a:r>
            <a:r>
              <a:rPr lang="en-GB" dirty="0" err="1"/>
              <a:t>l'alignement</a:t>
            </a:r>
            <a:r>
              <a:rPr lang="en-GB" dirty="0"/>
              <a:t> des </a:t>
            </a:r>
            <a:r>
              <a:rPr lang="en-GB" dirty="0" err="1"/>
              <a:t>évaluations</a:t>
            </a:r>
            <a:r>
              <a:rPr lang="en-GB" dirty="0"/>
              <a:t> sur les conditions locales et les </a:t>
            </a:r>
            <a:r>
              <a:rPr lang="en-GB" dirty="0" err="1"/>
              <a:t>besoins</a:t>
            </a:r>
            <a:r>
              <a:rPr lang="en-GB" dirty="0"/>
              <a:t> </a:t>
            </a:r>
            <a:r>
              <a:rPr lang="en-GB" dirty="0" err="1"/>
              <a:t>spécifiques</a:t>
            </a:r>
            <a:r>
              <a:rPr lang="en-GB" dirty="0"/>
              <a:t> des </a:t>
            </a:r>
            <a:r>
              <a:rPr lang="en-GB" dirty="0" err="1"/>
              <a:t>projets</a:t>
            </a:r>
            <a:r>
              <a:rPr lang="en-GB" dirty="0"/>
              <a:t>.</a:t>
            </a:r>
          </a:p>
          <a:p>
            <a:pPr marL="457200" indent="-457200">
              <a:buFont typeface="Arial" panose="020B0604020202020204" pitchFamily="34" charset="0"/>
              <a:buChar char="•"/>
            </a:pPr>
            <a:r>
              <a:rPr lang="en-GB" b="1" dirty="0"/>
              <a:t>De </a:t>
            </a:r>
            <a:r>
              <a:rPr lang="en-GB" b="1" dirty="0" err="1"/>
              <a:t>décrire</a:t>
            </a:r>
            <a:r>
              <a:rPr lang="en-GB" b="1" dirty="0"/>
              <a:t> </a:t>
            </a:r>
            <a:r>
              <a:rPr lang="en-GB" dirty="0"/>
              <a:t>les </a:t>
            </a:r>
            <a:r>
              <a:rPr lang="en-GB" dirty="0" err="1"/>
              <a:t>principaux</a:t>
            </a:r>
            <a:r>
              <a:rPr lang="en-GB" dirty="0"/>
              <a:t> </a:t>
            </a:r>
            <a:r>
              <a:rPr lang="en-GB" dirty="0" err="1"/>
              <a:t>outils</a:t>
            </a:r>
            <a:r>
              <a:rPr lang="en-GB" dirty="0"/>
              <a:t> et </a:t>
            </a:r>
            <a:r>
              <a:rPr lang="en-GB" dirty="0" err="1"/>
              <a:t>ressources</a:t>
            </a:r>
            <a:r>
              <a:rPr lang="en-GB" dirty="0"/>
              <a:t> </a:t>
            </a:r>
            <a:r>
              <a:rPr lang="en-GB" dirty="0" err="1"/>
              <a:t>utilisés</a:t>
            </a:r>
            <a:r>
              <a:rPr lang="en-GB" dirty="0"/>
              <a:t> pour identifier et </a:t>
            </a:r>
            <a:r>
              <a:rPr lang="en-GB" dirty="0" err="1"/>
              <a:t>évaluer</a:t>
            </a:r>
            <a:r>
              <a:rPr lang="en-GB" dirty="0"/>
              <a:t> les </a:t>
            </a:r>
            <a:r>
              <a:rPr lang="en-GB" dirty="0" err="1"/>
              <a:t>risques</a:t>
            </a:r>
            <a:r>
              <a:rPr lang="en-GB" dirty="0"/>
              <a:t> </a:t>
            </a:r>
            <a:r>
              <a:rPr lang="en-GB" dirty="0" err="1"/>
              <a:t>climatiques</a:t>
            </a:r>
            <a:r>
              <a:rPr lang="en-GB" dirty="0"/>
              <a:t>.</a:t>
            </a:r>
          </a:p>
          <a:p>
            <a:pPr marL="457200" indent="-457200">
              <a:buFont typeface="Arial" panose="020B0604020202020204" pitchFamily="34" charset="0"/>
              <a:buChar char="•"/>
            </a:pPr>
            <a:r>
              <a:rPr lang="en-GB" b="1" dirty="0" err="1"/>
              <a:t>D’inclure</a:t>
            </a:r>
            <a:r>
              <a:rPr lang="en-GB" b="1" dirty="0"/>
              <a:t> </a:t>
            </a:r>
            <a:r>
              <a:rPr lang="en-GB" dirty="0"/>
              <a:t>les </a:t>
            </a:r>
            <a:r>
              <a:rPr lang="en-GB" dirty="0" err="1"/>
              <a:t>groupes</a:t>
            </a:r>
            <a:r>
              <a:rPr lang="en-GB" dirty="0"/>
              <a:t> </a:t>
            </a:r>
            <a:r>
              <a:rPr lang="en-GB" dirty="0" err="1"/>
              <a:t>vulnérables</a:t>
            </a:r>
            <a:r>
              <a:rPr lang="en-GB" dirty="0"/>
              <a:t>, </a:t>
            </a:r>
            <a:r>
              <a:rPr lang="en-GB" dirty="0" err="1"/>
              <a:t>notamment</a:t>
            </a:r>
            <a:r>
              <a:rPr lang="en-GB" dirty="0"/>
              <a:t> les femmes et les populations </a:t>
            </a:r>
            <a:r>
              <a:rPr lang="en-GB" dirty="0" err="1"/>
              <a:t>marginalisées</a:t>
            </a:r>
            <a:r>
              <a:rPr lang="en-GB" dirty="0"/>
              <a:t>, </a:t>
            </a:r>
            <a:r>
              <a:rPr lang="en-GB" dirty="0" err="1"/>
              <a:t>afin</a:t>
            </a:r>
            <a:r>
              <a:rPr lang="en-GB" dirty="0"/>
              <a:t> de </a:t>
            </a:r>
            <a:r>
              <a:rPr lang="en-GB" dirty="0" err="1"/>
              <a:t>garantir</a:t>
            </a:r>
            <a:r>
              <a:rPr lang="en-GB" dirty="0"/>
              <a:t> </a:t>
            </a:r>
            <a:r>
              <a:rPr lang="en-GB" dirty="0" err="1"/>
              <a:t>une</a:t>
            </a:r>
            <a:r>
              <a:rPr lang="en-GB" dirty="0"/>
              <a:t> analyse des </a:t>
            </a:r>
            <a:r>
              <a:rPr lang="en-GB" dirty="0" err="1"/>
              <a:t>risques</a:t>
            </a:r>
            <a:r>
              <a:rPr lang="en-GB" dirty="0"/>
              <a:t> inclusive et </a:t>
            </a:r>
            <a:r>
              <a:rPr lang="en-GB" dirty="0" err="1"/>
              <a:t>équitable</a:t>
            </a:r>
            <a:r>
              <a:rPr lang="en-GB" dirty="0"/>
              <a:t>.</a:t>
            </a:r>
          </a:p>
          <a:p>
            <a:pPr marL="457200" indent="-457200">
              <a:buFont typeface="Arial" panose="020B0604020202020204" pitchFamily="34" charset="0"/>
              <a:buChar char="•"/>
            </a:pPr>
            <a:r>
              <a:rPr lang="en-GB" b="1" dirty="0"/>
              <a:t>De </a:t>
            </a:r>
            <a:r>
              <a:rPr lang="en-GB" b="1" dirty="0" err="1"/>
              <a:t>reconnaître</a:t>
            </a:r>
            <a:r>
              <a:rPr lang="en-GB" b="1" dirty="0"/>
              <a:t> </a:t>
            </a:r>
            <a:r>
              <a:rPr lang="en-GB" dirty="0"/>
              <a:t>les utilisations et les </a:t>
            </a:r>
            <a:r>
              <a:rPr lang="en-GB" dirty="0" err="1"/>
              <a:t>limites</a:t>
            </a:r>
            <a:r>
              <a:rPr lang="en-GB" dirty="0"/>
              <a:t> des </a:t>
            </a:r>
            <a:r>
              <a:rPr lang="en-GB" dirty="0" err="1"/>
              <a:t>modèles</a:t>
            </a:r>
            <a:r>
              <a:rPr lang="en-GB" dirty="0"/>
              <a:t> </a:t>
            </a:r>
            <a:r>
              <a:rPr lang="en-GB" dirty="0" err="1"/>
              <a:t>climatiques</a:t>
            </a:r>
            <a:r>
              <a:rPr lang="en-GB" dirty="0"/>
              <a:t>.</a:t>
            </a:r>
          </a:p>
        </p:txBody>
      </p:sp>
    </p:spTree>
    <p:extLst>
      <p:ext uri="{BB962C8B-B14F-4D97-AF65-F5344CB8AC3E}">
        <p14:creationId xmlns:p14="http://schemas.microsoft.com/office/powerpoint/2010/main" val="4035562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4279AA3-2EA5-089B-65D4-C7D1260855D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1954F7C-E5F1-39A9-0A90-A495D6504F8E}"/>
              </a:ext>
            </a:extLst>
          </p:cNvPr>
          <p:cNvSpPr>
            <a:spLocks noGrp="1"/>
          </p:cNvSpPr>
          <p:nvPr>
            <p:ph sz="quarter" idx="16"/>
          </p:nvPr>
        </p:nvSpPr>
        <p:spPr>
          <a:xfrm>
            <a:off x="549525" y="937153"/>
            <a:ext cx="11017041" cy="741762"/>
          </a:xfrm>
        </p:spPr>
        <p:txBody>
          <a:bodyPr>
            <a:normAutofit/>
          </a:bodyPr>
          <a:lstStyle/>
          <a:p>
            <a:r>
              <a:rPr lang="en-GB" dirty="0"/>
              <a:t>02| </a:t>
            </a:r>
            <a:r>
              <a:rPr lang="en-GB" dirty="0" err="1"/>
              <a:t>Ressources</a:t>
            </a:r>
            <a:r>
              <a:rPr lang="en-GB" dirty="0"/>
              <a:t> </a:t>
            </a:r>
            <a:r>
              <a:rPr lang="en-GB" dirty="0" err="1"/>
              <a:t>en</a:t>
            </a:r>
            <a:r>
              <a:rPr lang="en-GB" dirty="0"/>
              <a:t> eau </a:t>
            </a:r>
            <a:r>
              <a:rPr lang="en-GB" dirty="0" err="1"/>
              <a:t>en</a:t>
            </a:r>
            <a:r>
              <a:rPr lang="en-GB" dirty="0"/>
              <a:t> </a:t>
            </a:r>
            <a:r>
              <a:rPr lang="en-GB" dirty="0" err="1"/>
              <a:t>amont</a:t>
            </a:r>
            <a:r>
              <a:rPr lang="en-GB" dirty="0"/>
              <a:t> et </a:t>
            </a:r>
            <a:r>
              <a:rPr lang="en-GB" dirty="0" err="1"/>
              <a:t>en</a:t>
            </a:r>
            <a:r>
              <a:rPr lang="en-GB" dirty="0"/>
              <a:t> aval</a:t>
            </a:r>
          </a:p>
        </p:txBody>
      </p:sp>
      <p:sp>
        <p:nvSpPr>
          <p:cNvPr id="6" name="TextBox 5">
            <a:extLst>
              <a:ext uri="{FF2B5EF4-FFF2-40B4-BE49-F238E27FC236}">
                <a16:creationId xmlns:a16="http://schemas.microsoft.com/office/drawing/2014/main" id="{BF788199-5F73-08E2-1983-BC21C45397AC}"/>
              </a:ext>
            </a:extLst>
          </p:cNvPr>
          <p:cNvSpPr txBox="1"/>
          <p:nvPr/>
        </p:nvSpPr>
        <p:spPr>
          <a:xfrm rot="16200000">
            <a:off x="8790037" y="3417988"/>
            <a:ext cx="6107906" cy="307777"/>
          </a:xfrm>
          <a:prstGeom prst="rect">
            <a:avLst/>
          </a:prstGeom>
          <a:noFill/>
        </p:spPr>
        <p:txBody>
          <a:bodyPr wrap="square">
            <a:spAutoFit/>
          </a:bodyPr>
          <a:lstStyle/>
          <a:p>
            <a:r>
              <a:rPr lang="en-GB">
                <a:solidFill>
                  <a:schemeClr val="bg1"/>
                </a:solidFill>
              </a:rPr>
              <a:t>Photo de </a:t>
            </a:r>
            <a:r>
              <a:rPr lang="en-GB">
                <a:solidFill>
                  <a:schemeClr val="bg1"/>
                </a:solidFill>
                <a:hlinkClick r:id="rId4">
                  <a:extLst>
                    <a:ext uri="{A12FA001-AC4F-418D-AE19-62706E023703}">
                      <ahyp:hlinkClr xmlns:ahyp="http://schemas.microsoft.com/office/drawing/2018/hyperlinkcolor" val="tx"/>
                    </a:ext>
                  </a:extLst>
                </a:hlinkClick>
              </a:rPr>
              <a:t>Jachan DeVol </a:t>
            </a:r>
            <a:r>
              <a:rPr lang="en-GB">
                <a:solidFill>
                  <a:schemeClr val="bg1"/>
                </a:solidFill>
              </a:rPr>
              <a:t>sur </a:t>
            </a:r>
            <a:r>
              <a:rPr lang="en-GB">
                <a:solidFill>
                  <a:schemeClr val="bg1"/>
                </a:solidFill>
                <a:hlinkClick r:id="rId5">
                  <a:extLst>
                    <a:ext uri="{A12FA001-AC4F-418D-AE19-62706E023703}">
                      <ahyp:hlinkClr xmlns:ahyp="http://schemas.microsoft.com/office/drawing/2018/hyperlinkcolor" val="tx"/>
                    </a:ext>
                  </a:extLst>
                </a:hlinkClick>
              </a:rPr>
              <a:t>Unsplash</a:t>
            </a:r>
            <a:r>
              <a:rPr lang="en-GB">
                <a:solidFill>
                  <a:schemeClr val="bg1"/>
                </a:solidFill>
              </a:rPr>
              <a:t> </a:t>
            </a:r>
          </a:p>
        </p:txBody>
      </p:sp>
    </p:spTree>
    <p:extLst>
      <p:ext uri="{BB962C8B-B14F-4D97-AF65-F5344CB8AC3E}">
        <p14:creationId xmlns:p14="http://schemas.microsoft.com/office/powerpoint/2010/main" val="295909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48F8A-75D0-F20D-6FF0-BC8027DC7A6B}"/>
              </a:ext>
            </a:extLst>
          </p:cNvPr>
          <p:cNvSpPr>
            <a:spLocks noGrp="1"/>
          </p:cNvSpPr>
          <p:nvPr>
            <p:ph type="title"/>
          </p:nvPr>
        </p:nvSpPr>
        <p:spPr>
          <a:xfrm>
            <a:off x="658368" y="270100"/>
            <a:ext cx="11274552" cy="969264"/>
          </a:xfrm>
        </p:spPr>
        <p:txBody>
          <a:bodyPr/>
          <a:lstStyle/>
          <a:p>
            <a:r>
              <a:rPr lang="en-GB"/>
              <a:t>L'eau dont vous dépendez et l'eau que vous risquez de polluer</a:t>
            </a:r>
          </a:p>
        </p:txBody>
      </p:sp>
      <p:sp>
        <p:nvSpPr>
          <p:cNvPr id="6" name="TextBox 5">
            <a:extLst>
              <a:ext uri="{FF2B5EF4-FFF2-40B4-BE49-F238E27FC236}">
                <a16:creationId xmlns:a16="http://schemas.microsoft.com/office/drawing/2014/main" id="{850C65D2-17A4-3F8B-6EF0-CBC646D095B4}"/>
              </a:ext>
            </a:extLst>
          </p:cNvPr>
          <p:cNvSpPr txBox="1"/>
          <p:nvPr/>
        </p:nvSpPr>
        <p:spPr>
          <a:xfrm>
            <a:off x="1771146" y="5638905"/>
            <a:ext cx="4480560" cy="276999"/>
          </a:xfrm>
          <a:prstGeom prst="rect">
            <a:avLst/>
          </a:prstGeom>
          <a:noFill/>
        </p:spPr>
        <p:txBody>
          <a:bodyPr wrap="square" rtlCol="0">
            <a:spAutoFit/>
          </a:bodyPr>
          <a:lstStyle/>
          <a:p>
            <a:r>
              <a:rPr lang="en-GB" sz="1200" b="1">
                <a:solidFill>
                  <a:srgbClr val="0B5FBA"/>
                </a:solidFill>
                <a:latin typeface="Roboto"/>
                <a:ea typeface="Roboto"/>
                <a:cs typeface="Roboto"/>
              </a:rPr>
              <a:t>Figure : Ressources en eau en amont et en aval</a:t>
            </a:r>
          </a:p>
        </p:txBody>
      </p:sp>
      <p:pic>
        <p:nvPicPr>
          <p:cNvPr id="5" name="Picture 4">
            <a:extLst>
              <a:ext uri="{FF2B5EF4-FFF2-40B4-BE49-F238E27FC236}">
                <a16:creationId xmlns:a16="http://schemas.microsoft.com/office/drawing/2014/main" id="{67BD867D-EB76-C056-FA40-04B05E7EEDA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01460" y="1239364"/>
            <a:ext cx="7546873" cy="4235684"/>
          </a:xfrm>
          <a:prstGeom prst="rect">
            <a:avLst/>
          </a:prstGeom>
        </p:spPr>
      </p:pic>
      <p:sp>
        <p:nvSpPr>
          <p:cNvPr id="7" name="Rectangle 6">
            <a:extLst>
              <a:ext uri="{FF2B5EF4-FFF2-40B4-BE49-F238E27FC236}">
                <a16:creationId xmlns:a16="http://schemas.microsoft.com/office/drawing/2014/main" id="{45D3E44A-220A-FE48-450B-827333489E46}"/>
              </a:ext>
            </a:extLst>
          </p:cNvPr>
          <p:cNvSpPr/>
          <p:nvPr/>
        </p:nvSpPr>
        <p:spPr>
          <a:xfrm>
            <a:off x="1771146" y="1239364"/>
            <a:ext cx="3974124" cy="3881980"/>
          </a:xfrm>
          <a:prstGeom prst="rect">
            <a:avLst/>
          </a:prstGeom>
          <a:no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73366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A987F-E477-9A3A-3750-717999039958}"/>
              </a:ext>
            </a:extLst>
          </p:cNvPr>
          <p:cNvSpPr>
            <a:spLocks noGrp="1"/>
          </p:cNvSpPr>
          <p:nvPr>
            <p:ph type="title"/>
          </p:nvPr>
        </p:nvSpPr>
        <p:spPr>
          <a:xfrm>
            <a:off x="429768" y="518161"/>
            <a:ext cx="10652760" cy="969264"/>
          </a:xfrm>
        </p:spPr>
        <p:txBody>
          <a:bodyPr/>
          <a:lstStyle/>
          <a:p>
            <a:r>
              <a:rPr lang="en-GB" dirty="0" err="1"/>
              <a:t>Exercice</a:t>
            </a:r>
            <a:r>
              <a:rPr lang="en-GB" dirty="0"/>
              <a:t> sur la rivière : </a:t>
            </a:r>
            <a:r>
              <a:rPr lang="en-GB" b="1" dirty="0" err="1">
                <a:latin typeface="Roboto"/>
                <a:ea typeface="Roboto"/>
                <a:cs typeface="Roboto"/>
              </a:rPr>
              <a:t>ressources</a:t>
            </a:r>
            <a:r>
              <a:rPr lang="en-GB" b="1" dirty="0">
                <a:latin typeface="Roboto"/>
                <a:ea typeface="Roboto"/>
                <a:cs typeface="Roboto"/>
              </a:rPr>
              <a:t> </a:t>
            </a:r>
            <a:r>
              <a:rPr lang="en-GB" b="1" dirty="0" err="1">
                <a:latin typeface="Roboto"/>
                <a:ea typeface="Roboto"/>
                <a:cs typeface="Roboto"/>
              </a:rPr>
              <a:t>en</a:t>
            </a:r>
            <a:r>
              <a:rPr lang="en-GB" b="1" dirty="0">
                <a:latin typeface="Roboto"/>
                <a:ea typeface="Roboto"/>
                <a:cs typeface="Roboto"/>
              </a:rPr>
              <a:t> eau </a:t>
            </a:r>
            <a:r>
              <a:rPr lang="en-GB" b="1" dirty="0" err="1">
                <a:latin typeface="Roboto"/>
                <a:ea typeface="Roboto"/>
                <a:cs typeface="Roboto"/>
              </a:rPr>
              <a:t>en</a:t>
            </a:r>
            <a:r>
              <a:rPr lang="en-GB" b="1" dirty="0">
                <a:latin typeface="Roboto"/>
                <a:ea typeface="Roboto"/>
                <a:cs typeface="Roboto"/>
              </a:rPr>
              <a:t> </a:t>
            </a:r>
            <a:r>
              <a:rPr lang="en-GB" b="1" dirty="0" err="1">
                <a:latin typeface="Roboto"/>
                <a:ea typeface="Roboto"/>
                <a:cs typeface="Roboto"/>
              </a:rPr>
              <a:t>amont</a:t>
            </a:r>
            <a:r>
              <a:rPr lang="en-GB" b="1" dirty="0">
                <a:latin typeface="Roboto"/>
                <a:ea typeface="Roboto"/>
                <a:cs typeface="Roboto"/>
              </a:rPr>
              <a:t> et </a:t>
            </a:r>
            <a:r>
              <a:rPr lang="en-GB" b="1" dirty="0" err="1">
                <a:latin typeface="Roboto"/>
                <a:ea typeface="Roboto"/>
                <a:cs typeface="Roboto"/>
              </a:rPr>
              <a:t>en</a:t>
            </a:r>
            <a:r>
              <a:rPr lang="en-GB" b="1" dirty="0">
                <a:latin typeface="Roboto"/>
                <a:ea typeface="Roboto"/>
                <a:cs typeface="Roboto"/>
              </a:rPr>
              <a:t> aval</a:t>
            </a:r>
            <a:endParaRPr lang="en-GB" dirty="0"/>
          </a:p>
        </p:txBody>
      </p:sp>
      <p:sp>
        <p:nvSpPr>
          <p:cNvPr id="3" name="Content Placeholder 2">
            <a:extLst>
              <a:ext uri="{FF2B5EF4-FFF2-40B4-BE49-F238E27FC236}">
                <a16:creationId xmlns:a16="http://schemas.microsoft.com/office/drawing/2014/main" id="{CD40C4E9-168D-8F05-6660-9CBFC29D9628}"/>
              </a:ext>
            </a:extLst>
          </p:cNvPr>
          <p:cNvSpPr>
            <a:spLocks noGrp="1"/>
          </p:cNvSpPr>
          <p:nvPr>
            <p:ph idx="1"/>
          </p:nvPr>
        </p:nvSpPr>
        <p:spPr>
          <a:xfrm>
            <a:off x="527304" y="1807465"/>
            <a:ext cx="5836920" cy="4499623"/>
          </a:xfrm>
        </p:spPr>
        <p:txBody>
          <a:bodyPr>
            <a:normAutofit/>
          </a:bodyPr>
          <a:lstStyle/>
          <a:p>
            <a:pPr marL="457200" indent="-457200">
              <a:buFont typeface="Arial" panose="020B0604020202020204" pitchFamily="34" charset="0"/>
              <a:buChar char="•"/>
            </a:pPr>
            <a:r>
              <a:rPr lang="en-GB" sz="2400" dirty="0"/>
              <a:t>Avec </a:t>
            </a:r>
            <a:r>
              <a:rPr lang="en-GB" sz="2400" dirty="0" err="1"/>
              <a:t>votre</a:t>
            </a:r>
            <a:r>
              <a:rPr lang="en-GB" sz="2400" dirty="0"/>
              <a:t> </a:t>
            </a:r>
            <a:r>
              <a:rPr lang="en-GB" sz="2400" dirty="0" err="1"/>
              <a:t>voisin</a:t>
            </a:r>
            <a:r>
              <a:rPr lang="en-GB" sz="2400" dirty="0"/>
              <a:t>, </a:t>
            </a:r>
            <a:r>
              <a:rPr lang="en-GB" sz="2400" dirty="0" err="1"/>
              <a:t>trouvez</a:t>
            </a:r>
            <a:r>
              <a:rPr lang="en-GB" sz="2400" dirty="0"/>
              <a:t> trois </a:t>
            </a:r>
            <a:r>
              <a:rPr lang="en-GB" sz="2400" dirty="0" err="1"/>
              <a:t>exemples</a:t>
            </a:r>
            <a:r>
              <a:rPr lang="en-GB" sz="2400" dirty="0"/>
              <a:t> de services </a:t>
            </a:r>
            <a:r>
              <a:rPr lang="en-GB" sz="2400" dirty="0" err="1"/>
              <a:t>liés</a:t>
            </a:r>
            <a:r>
              <a:rPr lang="en-GB" sz="2400" dirty="0"/>
              <a:t> à </a:t>
            </a:r>
            <a:r>
              <a:rPr lang="en-GB" sz="2400" dirty="0" err="1"/>
              <a:t>l'eau</a:t>
            </a:r>
            <a:r>
              <a:rPr lang="en-GB" sz="2400" dirty="0"/>
              <a:t>, </a:t>
            </a:r>
            <a:r>
              <a:rPr lang="en-GB" sz="2400" dirty="0" err="1"/>
              <a:t>notez</a:t>
            </a:r>
            <a:r>
              <a:rPr lang="en-GB" sz="2400" dirty="0"/>
              <a:t>-les sur un bout de papier et </a:t>
            </a:r>
            <a:r>
              <a:rPr lang="en-GB" sz="2400" dirty="0" err="1"/>
              <a:t>placez</a:t>
            </a:r>
            <a:r>
              <a:rPr lang="en-GB" sz="2400" dirty="0"/>
              <a:t>-les le long de la corde.</a:t>
            </a:r>
          </a:p>
          <a:p>
            <a:pPr marL="457200" indent="-457200">
              <a:buFont typeface="Arial" panose="020B0604020202020204" pitchFamily="34" charset="0"/>
              <a:buChar char="•"/>
            </a:pPr>
            <a:endParaRPr lang="en-GB" sz="2400" dirty="0"/>
          </a:p>
          <a:p>
            <a:pPr marL="457200" indent="-457200">
              <a:buFont typeface="Arial" panose="020B0604020202020204" pitchFamily="34" charset="0"/>
              <a:buChar char="•"/>
            </a:pPr>
            <a:r>
              <a:rPr lang="en-GB" sz="2400" dirty="0" err="1"/>
              <a:t>Trouvez</a:t>
            </a:r>
            <a:r>
              <a:rPr lang="en-GB" sz="2400" dirty="0"/>
              <a:t> </a:t>
            </a:r>
            <a:r>
              <a:rPr lang="en-GB" sz="2400" dirty="0" err="1"/>
              <a:t>votre</a:t>
            </a:r>
            <a:r>
              <a:rPr lang="en-GB" sz="2400" dirty="0"/>
              <a:t> place le long de la corde, </a:t>
            </a:r>
            <a:r>
              <a:rPr lang="en-GB" sz="2400" dirty="0" err="1"/>
              <a:t>là</a:t>
            </a:r>
            <a:r>
              <a:rPr lang="en-GB" sz="2400" dirty="0"/>
              <a:t> </a:t>
            </a:r>
            <a:r>
              <a:rPr lang="en-GB" sz="2400" dirty="0" err="1"/>
              <a:t>où</a:t>
            </a:r>
            <a:r>
              <a:rPr lang="en-GB" sz="2400" dirty="0"/>
              <a:t> </a:t>
            </a:r>
            <a:r>
              <a:rPr lang="en-GB" sz="2400" dirty="0" err="1"/>
              <a:t>vous</a:t>
            </a:r>
            <a:r>
              <a:rPr lang="en-GB" sz="2400" dirty="0"/>
              <a:t> </a:t>
            </a:r>
            <a:r>
              <a:rPr lang="en-GB" sz="2400" dirty="0" err="1"/>
              <a:t>travaillez</a:t>
            </a:r>
            <a:r>
              <a:rPr lang="en-GB" sz="2400" dirty="0"/>
              <a:t> le plus.</a:t>
            </a:r>
          </a:p>
          <a:p>
            <a:pPr marL="457200" indent="-457200">
              <a:buFont typeface="Arial" panose="020B0604020202020204" pitchFamily="34" charset="0"/>
              <a:buChar char="•"/>
            </a:pPr>
            <a:endParaRPr lang="en-GB" sz="2400" dirty="0"/>
          </a:p>
          <a:p>
            <a:pPr marL="457200" indent="-457200">
              <a:buFont typeface="Arial" panose="020B0604020202020204" pitchFamily="34" charset="0"/>
              <a:buChar char="•"/>
            </a:pPr>
            <a:endParaRPr lang="en-GB" sz="2400" dirty="0"/>
          </a:p>
        </p:txBody>
      </p:sp>
      <p:pic>
        <p:nvPicPr>
          <p:cNvPr id="1026" name="Picture 2" descr="Generated image">
            <a:extLst>
              <a:ext uri="{FF2B5EF4-FFF2-40B4-BE49-F238E27FC236}">
                <a16:creationId xmlns:a16="http://schemas.microsoft.com/office/drawing/2014/main" id="{CDC550AA-7FD4-C31F-66E3-FB4E6A39DE2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17813" y="1868424"/>
            <a:ext cx="3679371" cy="3679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2178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575D088-314F-E2B2-CC77-28B30A19A78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585A56-36F0-70B3-A6DA-156F1A16750D}"/>
              </a:ext>
            </a:extLst>
          </p:cNvPr>
          <p:cNvSpPr>
            <a:spLocks noGrp="1"/>
          </p:cNvSpPr>
          <p:nvPr>
            <p:ph sz="quarter" idx="16"/>
          </p:nvPr>
        </p:nvSpPr>
        <p:spPr>
          <a:xfrm>
            <a:off x="549525" y="937153"/>
            <a:ext cx="11017041" cy="741762"/>
          </a:xfrm>
        </p:spPr>
        <p:txBody>
          <a:bodyPr>
            <a:normAutofit/>
          </a:bodyPr>
          <a:lstStyle/>
          <a:p>
            <a:r>
              <a:rPr lang="en-GB" dirty="0"/>
              <a:t>03 | </a:t>
            </a:r>
            <a:r>
              <a:rPr lang="en-GB" dirty="0" err="1"/>
              <a:t>Récapitulatif</a:t>
            </a:r>
            <a:r>
              <a:rPr lang="en-GB" dirty="0"/>
              <a:t> : </a:t>
            </a:r>
            <a:r>
              <a:rPr lang="en-GB" dirty="0" err="1"/>
              <a:t>Risques</a:t>
            </a:r>
            <a:r>
              <a:rPr lang="en-GB" dirty="0"/>
              <a:t> </a:t>
            </a:r>
            <a:r>
              <a:rPr lang="en-GB" dirty="0" err="1"/>
              <a:t>climatiques</a:t>
            </a:r>
            <a:endParaRPr lang="en-GB" dirty="0"/>
          </a:p>
        </p:txBody>
      </p:sp>
      <p:sp>
        <p:nvSpPr>
          <p:cNvPr id="4" name="TextBox 3">
            <a:extLst>
              <a:ext uri="{FF2B5EF4-FFF2-40B4-BE49-F238E27FC236}">
                <a16:creationId xmlns:a16="http://schemas.microsoft.com/office/drawing/2014/main" id="{AD3CF480-32E1-B1D8-9965-DEDDD5157F94}"/>
              </a:ext>
            </a:extLst>
          </p:cNvPr>
          <p:cNvSpPr txBox="1"/>
          <p:nvPr/>
        </p:nvSpPr>
        <p:spPr>
          <a:xfrm rot="16200000">
            <a:off x="8868966" y="3532288"/>
            <a:ext cx="6107906" cy="307777"/>
          </a:xfrm>
          <a:prstGeom prst="rect">
            <a:avLst/>
          </a:prstGeom>
          <a:noFill/>
        </p:spPr>
        <p:txBody>
          <a:bodyPr wrap="square">
            <a:spAutoFit/>
          </a:bodyPr>
          <a:lstStyle/>
          <a:p>
            <a:r>
              <a:rPr lang="en-GB">
                <a:solidFill>
                  <a:schemeClr val="bg1"/>
                </a:solidFill>
              </a:rPr>
              <a:t>Toomas Tartes</a:t>
            </a:r>
          </a:p>
        </p:txBody>
      </p:sp>
    </p:spTree>
    <p:extLst>
      <p:ext uri="{BB962C8B-B14F-4D97-AF65-F5344CB8AC3E}">
        <p14:creationId xmlns:p14="http://schemas.microsoft.com/office/powerpoint/2010/main" val="2676089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465"/>
        <p:cNvGrpSpPr/>
        <p:nvPr/>
      </p:nvGrpSpPr>
      <p:grpSpPr>
        <a:xfrm>
          <a:off x="0" y="0"/>
          <a:ext cx="0" cy="0"/>
          <a:chOff x="0" y="0"/>
          <a:chExt cx="0" cy="0"/>
        </a:xfrm>
      </p:grpSpPr>
      <p:sp>
        <p:nvSpPr>
          <p:cNvPr id="467" name="Google Shape;467;p48"/>
          <p:cNvSpPr txBox="1"/>
          <p:nvPr/>
        </p:nvSpPr>
        <p:spPr>
          <a:xfrm>
            <a:off x="881170" y="548806"/>
            <a:ext cx="9180537" cy="689420"/>
          </a:xfrm>
          <a:prstGeom prst="rect">
            <a:avLst/>
          </a:prstGeom>
          <a:noFill/>
          <a:ln>
            <a:noFill/>
          </a:ln>
        </p:spPr>
        <p:txBody>
          <a:bodyPr spcFirstLastPara="1" wrap="square" lIns="0" tIns="0" rIns="0" bIns="0" anchor="t" anchorCtr="0">
            <a:spAutoFit/>
          </a:bodyPr>
          <a:lstStyle/>
          <a:p>
            <a:pPr>
              <a:lnSpc>
                <a:spcPct val="140407"/>
              </a:lnSpc>
              <a:buSzPts val="5395"/>
            </a:pPr>
            <a:r>
              <a:rPr lang="en-US" sz="3200" b="1" dirty="0" err="1">
                <a:solidFill>
                  <a:srgbClr val="0B5FBA"/>
                </a:solidFill>
                <a:latin typeface="Roboto"/>
                <a:ea typeface="Roboto"/>
                <a:cs typeface="Roboto"/>
                <a:sym typeface="Roboto"/>
              </a:rPr>
              <a:t>Récapitulatif</a:t>
            </a:r>
            <a:r>
              <a:rPr lang="en-US" sz="3200" b="1" dirty="0">
                <a:solidFill>
                  <a:srgbClr val="0B5FBA"/>
                </a:solidFill>
                <a:latin typeface="Roboto"/>
                <a:ea typeface="Roboto"/>
                <a:cs typeface="Roboto"/>
                <a:sym typeface="Roboto"/>
              </a:rPr>
              <a:t> : </a:t>
            </a:r>
            <a:r>
              <a:rPr lang="en-US" sz="3200" b="1" dirty="0" err="1">
                <a:solidFill>
                  <a:srgbClr val="0B5FBA"/>
                </a:solidFill>
                <a:latin typeface="Roboto"/>
                <a:ea typeface="Roboto"/>
                <a:cs typeface="Roboto"/>
                <a:sym typeface="Roboto"/>
              </a:rPr>
              <a:t>Qu'est-ce</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qu'un</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risque</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climatique</a:t>
            </a:r>
            <a:r>
              <a:rPr lang="en-US" sz="3200" b="1" dirty="0">
                <a:solidFill>
                  <a:srgbClr val="0B5FBA"/>
                </a:solidFill>
                <a:latin typeface="Roboto"/>
                <a:ea typeface="Roboto"/>
                <a:cs typeface="Roboto"/>
                <a:sym typeface="Roboto"/>
              </a:rPr>
              <a:t> ?</a:t>
            </a:r>
            <a:endParaRPr sz="900" dirty="0"/>
          </a:p>
        </p:txBody>
      </p:sp>
      <p:grpSp>
        <p:nvGrpSpPr>
          <p:cNvPr id="468" name="Google Shape;468;p48"/>
          <p:cNvGrpSpPr/>
          <p:nvPr/>
        </p:nvGrpSpPr>
        <p:grpSpPr>
          <a:xfrm>
            <a:off x="881171" y="1574993"/>
            <a:ext cx="3149659" cy="4756623"/>
            <a:chOff x="0" y="-66675"/>
            <a:chExt cx="1404050" cy="2120400"/>
          </a:xfrm>
        </p:grpSpPr>
        <p:sp>
          <p:nvSpPr>
            <p:cNvPr id="469" name="Google Shape;469;p48"/>
            <p:cNvSpPr/>
            <p:nvPr/>
          </p:nvSpPr>
          <p:spPr>
            <a:xfrm>
              <a:off x="0" y="0"/>
              <a:ext cx="1404050" cy="2053617"/>
            </a:xfrm>
            <a:custGeom>
              <a:avLst/>
              <a:gdLst/>
              <a:ahLst/>
              <a:cxnLst/>
              <a:rect l="l" t="t" r="r" b="b"/>
              <a:pathLst>
                <a:path w="1404050" h="2053617" extrusionOk="0">
                  <a:moveTo>
                    <a:pt x="37689" y="0"/>
                  </a:moveTo>
                  <a:lnTo>
                    <a:pt x="1366360" y="0"/>
                  </a:lnTo>
                  <a:cubicBezTo>
                    <a:pt x="1376356" y="0"/>
                    <a:pt x="1385943" y="3971"/>
                    <a:pt x="1393011" y="11039"/>
                  </a:cubicBezTo>
                  <a:cubicBezTo>
                    <a:pt x="1400079" y="18107"/>
                    <a:pt x="1404050" y="27693"/>
                    <a:pt x="1404050" y="37689"/>
                  </a:cubicBezTo>
                  <a:lnTo>
                    <a:pt x="1404050" y="2015928"/>
                  </a:lnTo>
                  <a:cubicBezTo>
                    <a:pt x="1404050" y="2025924"/>
                    <a:pt x="1400079" y="2035510"/>
                    <a:pt x="1393011" y="2042578"/>
                  </a:cubicBezTo>
                  <a:cubicBezTo>
                    <a:pt x="1385943" y="2049646"/>
                    <a:pt x="1376356" y="2053617"/>
                    <a:pt x="1366360" y="2053617"/>
                  </a:cubicBezTo>
                  <a:lnTo>
                    <a:pt x="37689" y="2053617"/>
                  </a:lnTo>
                  <a:cubicBezTo>
                    <a:pt x="16874" y="2053617"/>
                    <a:pt x="0" y="2036743"/>
                    <a:pt x="0" y="2015928"/>
                  </a:cubicBezTo>
                  <a:lnTo>
                    <a:pt x="0" y="37689"/>
                  </a:lnTo>
                  <a:cubicBezTo>
                    <a:pt x="0" y="16874"/>
                    <a:pt x="16874" y="0"/>
                    <a:pt x="37689"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470" name="Google Shape;470;p48"/>
            <p:cNvSpPr txBox="1"/>
            <p:nvPr/>
          </p:nvSpPr>
          <p:spPr>
            <a:xfrm>
              <a:off x="0" y="-66675"/>
              <a:ext cx="1404000" cy="2120400"/>
            </a:xfrm>
            <a:prstGeom prst="rect">
              <a:avLst/>
            </a:prstGeom>
            <a:noFill/>
            <a:ln>
              <a:noFill/>
            </a:ln>
          </p:spPr>
          <p:txBody>
            <a:bodyPr spcFirstLastPara="1" wrap="square" lIns="33867" tIns="33867" rIns="33867" bIns="33867" anchor="ctr" anchorCtr="0">
              <a:noAutofit/>
            </a:bodyPr>
            <a:lstStyle/>
            <a:p>
              <a:pPr algn="ctr">
                <a:lnSpc>
                  <a:spcPct val="205611"/>
                </a:lnSpc>
                <a:buSzPts val="1800"/>
              </a:pPr>
              <a:endParaRPr sz="1200">
                <a:latin typeface="Calibri"/>
                <a:ea typeface="Calibri"/>
                <a:cs typeface="Calibri"/>
                <a:sym typeface="Calibri"/>
              </a:endParaRPr>
            </a:p>
          </p:txBody>
        </p:sp>
      </p:grpSp>
      <p:grpSp>
        <p:nvGrpSpPr>
          <p:cNvPr id="471" name="Google Shape;471;p48"/>
          <p:cNvGrpSpPr/>
          <p:nvPr/>
        </p:nvGrpSpPr>
        <p:grpSpPr>
          <a:xfrm>
            <a:off x="4227717" y="1574993"/>
            <a:ext cx="3149659" cy="4756623"/>
            <a:chOff x="0" y="-66675"/>
            <a:chExt cx="1404050" cy="2120400"/>
          </a:xfrm>
        </p:grpSpPr>
        <p:sp>
          <p:nvSpPr>
            <p:cNvPr id="472" name="Google Shape;472;p48"/>
            <p:cNvSpPr/>
            <p:nvPr/>
          </p:nvSpPr>
          <p:spPr>
            <a:xfrm>
              <a:off x="0" y="0"/>
              <a:ext cx="1404050" cy="2053617"/>
            </a:xfrm>
            <a:custGeom>
              <a:avLst/>
              <a:gdLst/>
              <a:ahLst/>
              <a:cxnLst/>
              <a:rect l="l" t="t" r="r" b="b"/>
              <a:pathLst>
                <a:path w="1404050" h="2053617" extrusionOk="0">
                  <a:moveTo>
                    <a:pt x="37689" y="0"/>
                  </a:moveTo>
                  <a:lnTo>
                    <a:pt x="1366360" y="0"/>
                  </a:lnTo>
                  <a:cubicBezTo>
                    <a:pt x="1376356" y="0"/>
                    <a:pt x="1385943" y="3971"/>
                    <a:pt x="1393011" y="11039"/>
                  </a:cubicBezTo>
                  <a:cubicBezTo>
                    <a:pt x="1400079" y="18107"/>
                    <a:pt x="1404050" y="27693"/>
                    <a:pt x="1404050" y="37689"/>
                  </a:cubicBezTo>
                  <a:lnTo>
                    <a:pt x="1404050" y="2015928"/>
                  </a:lnTo>
                  <a:cubicBezTo>
                    <a:pt x="1404050" y="2025924"/>
                    <a:pt x="1400079" y="2035510"/>
                    <a:pt x="1393011" y="2042578"/>
                  </a:cubicBezTo>
                  <a:cubicBezTo>
                    <a:pt x="1385943" y="2049646"/>
                    <a:pt x="1376356" y="2053617"/>
                    <a:pt x="1366360" y="2053617"/>
                  </a:cubicBezTo>
                  <a:lnTo>
                    <a:pt x="37689" y="2053617"/>
                  </a:lnTo>
                  <a:cubicBezTo>
                    <a:pt x="16874" y="2053617"/>
                    <a:pt x="0" y="2036743"/>
                    <a:pt x="0" y="2015928"/>
                  </a:cubicBezTo>
                  <a:lnTo>
                    <a:pt x="0" y="37689"/>
                  </a:lnTo>
                  <a:cubicBezTo>
                    <a:pt x="0" y="16874"/>
                    <a:pt x="16874" y="0"/>
                    <a:pt x="37689"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473" name="Google Shape;473;p48"/>
            <p:cNvSpPr txBox="1"/>
            <p:nvPr/>
          </p:nvSpPr>
          <p:spPr>
            <a:xfrm>
              <a:off x="0" y="-66675"/>
              <a:ext cx="1404000" cy="2120400"/>
            </a:xfrm>
            <a:prstGeom prst="rect">
              <a:avLst/>
            </a:prstGeom>
            <a:noFill/>
            <a:ln>
              <a:noFill/>
            </a:ln>
          </p:spPr>
          <p:txBody>
            <a:bodyPr spcFirstLastPara="1" wrap="square" lIns="33867" tIns="33867" rIns="33867" bIns="33867" anchor="ctr" anchorCtr="0">
              <a:noAutofit/>
            </a:bodyPr>
            <a:lstStyle/>
            <a:p>
              <a:pPr algn="ctr">
                <a:lnSpc>
                  <a:spcPct val="205611"/>
                </a:lnSpc>
                <a:buSzPts val="1800"/>
              </a:pPr>
              <a:endParaRPr sz="1200">
                <a:latin typeface="Calibri"/>
                <a:ea typeface="Calibri"/>
                <a:cs typeface="Calibri"/>
                <a:sym typeface="Calibri"/>
              </a:endParaRPr>
            </a:p>
          </p:txBody>
        </p:sp>
      </p:grpSp>
      <p:grpSp>
        <p:nvGrpSpPr>
          <p:cNvPr id="474" name="Google Shape;474;p48"/>
          <p:cNvGrpSpPr/>
          <p:nvPr/>
        </p:nvGrpSpPr>
        <p:grpSpPr>
          <a:xfrm>
            <a:off x="7574264" y="1574993"/>
            <a:ext cx="3932222" cy="4756623"/>
            <a:chOff x="0" y="-66675"/>
            <a:chExt cx="1752900" cy="2120400"/>
          </a:xfrm>
        </p:grpSpPr>
        <p:sp>
          <p:nvSpPr>
            <p:cNvPr id="475" name="Google Shape;475;p48"/>
            <p:cNvSpPr/>
            <p:nvPr/>
          </p:nvSpPr>
          <p:spPr>
            <a:xfrm>
              <a:off x="0" y="0"/>
              <a:ext cx="1752751" cy="2053617"/>
            </a:xfrm>
            <a:custGeom>
              <a:avLst/>
              <a:gdLst/>
              <a:ahLst/>
              <a:cxnLst/>
              <a:rect l="l" t="t" r="r" b="b"/>
              <a:pathLst>
                <a:path w="1752751" h="2053617" extrusionOk="0">
                  <a:moveTo>
                    <a:pt x="30191" y="0"/>
                  </a:moveTo>
                  <a:lnTo>
                    <a:pt x="1722560" y="0"/>
                  </a:lnTo>
                  <a:cubicBezTo>
                    <a:pt x="1739234" y="0"/>
                    <a:pt x="1752751" y="13517"/>
                    <a:pt x="1752751" y="30191"/>
                  </a:cubicBezTo>
                  <a:lnTo>
                    <a:pt x="1752751" y="2023426"/>
                  </a:lnTo>
                  <a:cubicBezTo>
                    <a:pt x="1752751" y="2031433"/>
                    <a:pt x="1749571" y="2039113"/>
                    <a:pt x="1743909" y="2044775"/>
                  </a:cubicBezTo>
                  <a:cubicBezTo>
                    <a:pt x="1738247" y="2050436"/>
                    <a:pt x="1730567" y="2053617"/>
                    <a:pt x="1722560" y="2053617"/>
                  </a:cubicBezTo>
                  <a:lnTo>
                    <a:pt x="30191" y="2053617"/>
                  </a:lnTo>
                  <a:cubicBezTo>
                    <a:pt x="13517" y="2053617"/>
                    <a:pt x="0" y="2040100"/>
                    <a:pt x="0" y="2023426"/>
                  </a:cubicBezTo>
                  <a:lnTo>
                    <a:pt x="0" y="30191"/>
                  </a:lnTo>
                  <a:cubicBezTo>
                    <a:pt x="0" y="13517"/>
                    <a:pt x="13517" y="0"/>
                    <a:pt x="30191"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476" name="Google Shape;476;p48"/>
            <p:cNvSpPr txBox="1"/>
            <p:nvPr/>
          </p:nvSpPr>
          <p:spPr>
            <a:xfrm>
              <a:off x="0" y="-66675"/>
              <a:ext cx="1752900" cy="2120400"/>
            </a:xfrm>
            <a:prstGeom prst="rect">
              <a:avLst/>
            </a:prstGeom>
            <a:noFill/>
            <a:ln>
              <a:noFill/>
            </a:ln>
          </p:spPr>
          <p:txBody>
            <a:bodyPr spcFirstLastPara="1" wrap="square" lIns="33867" tIns="33867" rIns="33867" bIns="33867" anchor="ctr" anchorCtr="0">
              <a:noAutofit/>
            </a:bodyPr>
            <a:lstStyle/>
            <a:p>
              <a:pPr algn="ctr">
                <a:lnSpc>
                  <a:spcPct val="205611"/>
                </a:lnSpc>
                <a:buSzPts val="1800"/>
              </a:pPr>
              <a:endParaRPr sz="1200">
                <a:latin typeface="Calibri"/>
                <a:ea typeface="Calibri"/>
                <a:cs typeface="Calibri"/>
                <a:sym typeface="Calibri"/>
              </a:endParaRPr>
            </a:p>
          </p:txBody>
        </p:sp>
      </p:grpSp>
      <p:sp>
        <p:nvSpPr>
          <p:cNvPr id="477" name="Google Shape;477;p48"/>
          <p:cNvSpPr txBox="1"/>
          <p:nvPr/>
        </p:nvSpPr>
        <p:spPr>
          <a:xfrm>
            <a:off x="1140103" y="1969115"/>
            <a:ext cx="2616200" cy="4093428"/>
          </a:xfrm>
          <a:prstGeom prst="rect">
            <a:avLst/>
          </a:prstGeom>
          <a:noFill/>
          <a:ln>
            <a:noFill/>
          </a:ln>
        </p:spPr>
        <p:txBody>
          <a:bodyPr spcFirstLastPara="1" wrap="square" lIns="0" tIns="0" rIns="0" bIns="0" anchor="t" anchorCtr="0">
            <a:spAutoFit/>
          </a:bodyPr>
          <a:lstStyle/>
          <a:p>
            <a:pPr>
              <a:buSzPts val="2299"/>
            </a:pPr>
            <a:r>
              <a:rPr lang="en-US" b="1" dirty="0">
                <a:solidFill>
                  <a:srgbClr val="0B5FBA"/>
                </a:solidFill>
                <a:latin typeface="Roboto"/>
                <a:ea typeface="Roboto"/>
                <a:cs typeface="Roboto"/>
                <a:sym typeface="Roboto"/>
              </a:rPr>
              <a:t>Le </a:t>
            </a:r>
            <a:r>
              <a:rPr lang="en-US" b="1" dirty="0" err="1">
                <a:solidFill>
                  <a:srgbClr val="0B5FBA"/>
                </a:solidFill>
                <a:latin typeface="Roboto"/>
                <a:ea typeface="Roboto"/>
                <a:cs typeface="Roboto"/>
                <a:sym typeface="Roboto"/>
              </a:rPr>
              <a:t>risque</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climatique</a:t>
            </a:r>
            <a:r>
              <a:rPr lang="en-US" b="1"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est</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probabilité</a:t>
            </a:r>
            <a:r>
              <a:rPr lang="en-US" dirty="0">
                <a:solidFill>
                  <a:srgbClr val="0B5FBA"/>
                </a:solidFill>
                <a:latin typeface="Roboto"/>
                <a:ea typeface="Roboto"/>
                <a:cs typeface="Roboto"/>
                <a:sym typeface="Roboto"/>
              </a:rPr>
              <a:t> que le </a:t>
            </a:r>
            <a:r>
              <a:rPr lang="en-US" dirty="0" err="1">
                <a:solidFill>
                  <a:srgbClr val="0B5FBA"/>
                </a:solidFill>
                <a:latin typeface="Roboto"/>
                <a:ea typeface="Roboto"/>
                <a:cs typeface="Roboto"/>
                <a:sym typeface="Roboto"/>
              </a:rPr>
              <a:t>changement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ait</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conséquences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négatives</a:t>
            </a:r>
            <a:r>
              <a:rPr lang="en-US" dirty="0">
                <a:solidFill>
                  <a:srgbClr val="0B5FBA"/>
                </a:solidFill>
                <a:latin typeface="Roboto"/>
                <a:ea typeface="Roboto"/>
                <a:cs typeface="Roboto"/>
                <a:sym typeface="Roboto"/>
              </a:rPr>
              <a:t> pour les </a:t>
            </a:r>
            <a:r>
              <a:rPr lang="en-US" dirty="0" err="1">
                <a:solidFill>
                  <a:srgbClr val="0B5FBA"/>
                </a:solidFill>
                <a:latin typeface="Roboto"/>
                <a:ea typeface="Roboto"/>
                <a:cs typeface="Roboto"/>
                <a:sym typeface="Roboto"/>
              </a:rPr>
              <a:t>personnes</a:t>
            </a:r>
            <a:r>
              <a:rPr lang="en-US" dirty="0">
                <a:solidFill>
                  <a:srgbClr val="0B5FBA"/>
                </a:solidFill>
                <a:latin typeface="Roboto"/>
                <a:ea typeface="Roboto"/>
                <a:cs typeface="Roboto"/>
                <a:sym typeface="Roboto"/>
              </a:rPr>
              <a:t> et la nature.</a:t>
            </a:r>
            <a:endParaRPr sz="900" dirty="0"/>
          </a:p>
          <a:p>
            <a:pPr>
              <a:buSzPts val="2299"/>
            </a:pPr>
            <a:endParaRPr dirty="0">
              <a:solidFill>
                <a:srgbClr val="0B5FBA"/>
              </a:solidFill>
              <a:latin typeface="Roboto"/>
              <a:ea typeface="Roboto"/>
              <a:cs typeface="Roboto"/>
              <a:sym typeface="Roboto"/>
            </a:endParaRPr>
          </a:p>
          <a:p>
            <a:pPr>
              <a:buSzPts val="2299"/>
            </a:pPr>
            <a:r>
              <a:rPr lang="en-US" dirty="0">
                <a:solidFill>
                  <a:srgbClr val="0B5FBA"/>
                </a:solidFill>
                <a:latin typeface="Roboto"/>
                <a:ea typeface="Roboto"/>
                <a:cs typeface="Roboto"/>
                <a:sym typeface="Roboto"/>
              </a:rPr>
              <a:t>Les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surviennent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lorsque</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aléas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affectent</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personnes</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communautés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systèmes</a:t>
            </a:r>
            <a:r>
              <a:rPr lang="en-US" dirty="0">
                <a:solidFill>
                  <a:srgbClr val="0B5FBA"/>
                </a:solidFill>
                <a:latin typeface="Roboto"/>
                <a:ea typeface="Roboto"/>
                <a:cs typeface="Roboto"/>
                <a:sym typeface="Roboto"/>
              </a:rPr>
              <a:t> exposés et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a:t>
            </a:r>
            <a:endParaRPr sz="900" dirty="0"/>
          </a:p>
          <a:p>
            <a:pPr>
              <a:buSzPts val="2299"/>
            </a:pPr>
            <a:endParaRPr dirty="0">
              <a:solidFill>
                <a:srgbClr val="0B5FBA"/>
              </a:solidFill>
              <a:latin typeface="Roboto"/>
              <a:ea typeface="Roboto"/>
              <a:cs typeface="Roboto"/>
              <a:sym typeface="Roboto"/>
            </a:endParaRPr>
          </a:p>
          <a:p>
            <a:pPr>
              <a:buSzPts val="2299"/>
            </a:pPr>
            <a:r>
              <a:rPr lang="en-US" dirty="0">
                <a:solidFill>
                  <a:srgbClr val="0B5FBA"/>
                </a:solidFill>
                <a:latin typeface="Roboto"/>
                <a:ea typeface="Roboto"/>
                <a:cs typeface="Roboto"/>
                <a:sym typeface="Roboto"/>
              </a:rPr>
              <a:t>Le </a:t>
            </a:r>
            <a:r>
              <a:rPr lang="en-US" dirty="0" err="1">
                <a:solidFill>
                  <a:srgbClr val="0B5FBA"/>
                </a:solidFill>
                <a:latin typeface="Roboto"/>
                <a:ea typeface="Roboto"/>
                <a:cs typeface="Roboto"/>
                <a:sym typeface="Roboto"/>
              </a:rPr>
              <a:t>risque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est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donc</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étroitement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lié</a:t>
            </a:r>
            <a:r>
              <a:rPr lang="en-US" dirty="0">
                <a:solidFill>
                  <a:srgbClr val="0B5FBA"/>
                </a:solidFill>
                <a:latin typeface="Roboto"/>
                <a:ea typeface="Roboto"/>
                <a:cs typeface="Roboto"/>
                <a:sym typeface="Roboto"/>
              </a:rPr>
              <a:t> aux questions </a:t>
            </a:r>
            <a:r>
              <a:rPr lang="en-US" dirty="0" err="1">
                <a:solidFill>
                  <a:srgbClr val="0B5FBA"/>
                </a:solidFill>
                <a:latin typeface="Roboto"/>
                <a:ea typeface="Roboto"/>
                <a:cs typeface="Roboto"/>
                <a:sym typeface="Roboto"/>
              </a:rPr>
              <a:t>d'équité</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d'inclusion</a:t>
            </a:r>
            <a:r>
              <a:rPr lang="en-US" dirty="0">
                <a:solidFill>
                  <a:srgbClr val="0B5FBA"/>
                </a:solidFill>
                <a:latin typeface="Roboto"/>
                <a:ea typeface="Roboto"/>
                <a:cs typeface="Roboto"/>
                <a:sym typeface="Roboto"/>
              </a:rPr>
              <a:t>, car les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aggravés</a:t>
            </a:r>
            <a:r>
              <a:rPr lang="en-US" dirty="0">
                <a:solidFill>
                  <a:srgbClr val="0B5FBA"/>
                </a:solidFill>
                <a:latin typeface="Roboto"/>
                <a:ea typeface="Roboto"/>
                <a:cs typeface="Roboto"/>
                <a:sym typeface="Roboto"/>
              </a:rPr>
              <a:t> pour les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marginalisés</a:t>
            </a:r>
            <a:r>
              <a:rPr lang="en-US" dirty="0">
                <a:solidFill>
                  <a:srgbClr val="0B5FBA"/>
                </a:solidFill>
                <a:latin typeface="Roboto"/>
                <a:ea typeface="Roboto"/>
                <a:cs typeface="Roboto"/>
                <a:sym typeface="Roboto"/>
              </a:rPr>
              <a:t>.</a:t>
            </a:r>
            <a:endParaRPr sz="900" dirty="0"/>
          </a:p>
          <a:p>
            <a:pPr>
              <a:buSzPts val="2299"/>
            </a:pPr>
            <a:endParaRPr dirty="0">
              <a:solidFill>
                <a:srgbClr val="0B5FBA"/>
              </a:solidFill>
              <a:latin typeface="Roboto"/>
              <a:ea typeface="Roboto"/>
              <a:cs typeface="Roboto"/>
              <a:sym typeface="Roboto"/>
            </a:endParaRPr>
          </a:p>
        </p:txBody>
      </p:sp>
      <p:sp>
        <p:nvSpPr>
          <p:cNvPr id="478" name="Google Shape;478;p48"/>
          <p:cNvSpPr txBox="1"/>
          <p:nvPr/>
        </p:nvSpPr>
        <p:spPr>
          <a:xfrm>
            <a:off x="4486649" y="1969115"/>
            <a:ext cx="2616200" cy="4329327"/>
          </a:xfrm>
          <a:prstGeom prst="rect">
            <a:avLst/>
          </a:prstGeom>
          <a:noFill/>
          <a:ln>
            <a:noFill/>
          </a:ln>
        </p:spPr>
        <p:txBody>
          <a:bodyPr spcFirstLastPara="1" wrap="square" lIns="0" tIns="0" rIns="0" bIns="0" anchor="t" anchorCtr="0">
            <a:spAutoFit/>
          </a:bodyPr>
          <a:lstStyle/>
          <a:p>
            <a:pPr>
              <a:buSzPts val="2298"/>
            </a:pPr>
            <a:r>
              <a:rPr lang="en-US" b="1" dirty="0">
                <a:solidFill>
                  <a:srgbClr val="0B5FBA"/>
                </a:solidFill>
                <a:latin typeface="Roboto"/>
                <a:ea typeface="Roboto"/>
                <a:cs typeface="Roboto"/>
                <a:sym typeface="Roboto"/>
              </a:rPr>
              <a:t>Les </a:t>
            </a:r>
            <a:r>
              <a:rPr lang="en-US" b="1" dirty="0" err="1">
                <a:solidFill>
                  <a:srgbClr val="0B5FBA"/>
                </a:solidFill>
                <a:latin typeface="Roboto"/>
                <a:ea typeface="Roboto"/>
                <a:cs typeface="Roboto"/>
                <a:sym typeface="Roboto"/>
              </a:rPr>
              <a:t>risques</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climatiques</a:t>
            </a:r>
            <a:r>
              <a:rPr lang="en-US" b="1"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résultent</a:t>
            </a:r>
            <a:r>
              <a:rPr lang="en-US" dirty="0">
                <a:solidFill>
                  <a:srgbClr val="0B5FBA"/>
                </a:solidFill>
                <a:latin typeface="Roboto"/>
                <a:ea typeface="Roboto"/>
                <a:cs typeface="Roboto"/>
                <a:sym typeface="Roboto"/>
              </a:rPr>
              <a:t> de trois </a:t>
            </a:r>
            <a:r>
              <a:rPr lang="en-US" dirty="0" err="1">
                <a:solidFill>
                  <a:srgbClr val="0B5FBA"/>
                </a:solidFill>
                <a:latin typeface="Roboto"/>
                <a:ea typeface="Roboto"/>
                <a:cs typeface="Roboto"/>
                <a:sym typeface="Roboto"/>
              </a:rPr>
              <a:t>éléments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interdépendants</a:t>
            </a:r>
            <a:r>
              <a:rPr lang="en-US" dirty="0">
                <a:solidFill>
                  <a:srgbClr val="0B5FBA"/>
                </a:solidFill>
                <a:latin typeface="Roboto"/>
                <a:ea typeface="Roboto"/>
                <a:cs typeface="Roboto"/>
                <a:sym typeface="Roboto"/>
              </a:rPr>
              <a:t> : </a:t>
            </a:r>
            <a:endParaRPr sz="900" dirty="0"/>
          </a:p>
          <a:p>
            <a:pPr>
              <a:buSzPts val="2298"/>
            </a:pPr>
            <a:endParaRPr dirty="0">
              <a:solidFill>
                <a:srgbClr val="0B5FBA"/>
              </a:solidFill>
              <a:latin typeface="Roboto"/>
              <a:ea typeface="Roboto"/>
              <a:cs typeface="Roboto"/>
              <a:sym typeface="Roboto"/>
            </a:endParaRPr>
          </a:p>
          <a:p>
            <a:pPr marL="330835" lvl="1" indent="-165100">
              <a:buClr>
                <a:srgbClr val="0B5FBA"/>
              </a:buClr>
              <a:buSzPts val="2298"/>
              <a:buFont typeface="Arial"/>
              <a:buChar char="•"/>
            </a:pPr>
            <a:r>
              <a:rPr lang="en-US" b="1" dirty="0" err="1">
                <a:solidFill>
                  <a:srgbClr val="0B5FBA"/>
                </a:solidFill>
                <a:latin typeface="Roboto"/>
                <a:ea typeface="Roboto"/>
                <a:cs typeface="Roboto"/>
                <a:sym typeface="Roboto"/>
              </a:rPr>
              <a:t>Aléa</a:t>
            </a:r>
            <a:r>
              <a:rPr lang="en-US" b="1" dirty="0">
                <a:solidFill>
                  <a:srgbClr val="0B5FBA"/>
                </a:solidFill>
                <a:latin typeface="Roboto"/>
                <a:ea typeface="Roboto"/>
                <a:cs typeface="Roboto"/>
                <a:sym typeface="Roboto"/>
              </a:rPr>
              <a:t> : </a:t>
            </a:r>
            <a:r>
              <a:rPr lang="en-US" dirty="0" err="1">
                <a:solidFill>
                  <a:srgbClr val="0B5FBA"/>
                </a:solidFill>
                <a:latin typeface="Roboto"/>
                <a:ea typeface="Roboto"/>
                <a:cs typeface="Roboto"/>
                <a:sym typeface="Roboto"/>
              </a:rPr>
              <a:t>événement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par </a:t>
            </a:r>
            <a:r>
              <a:rPr lang="en-US" dirty="0" err="1">
                <a:solidFill>
                  <a:srgbClr val="0B5FBA"/>
                </a:solidFill>
                <a:latin typeface="Roboto"/>
                <a:ea typeface="Roboto"/>
                <a:cs typeface="Roboto"/>
                <a:sym typeface="Roboto"/>
              </a:rPr>
              <a:t>exemple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sécheresse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inondation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glissement</a:t>
            </a:r>
            <a:r>
              <a:rPr lang="en-US" dirty="0">
                <a:solidFill>
                  <a:srgbClr val="0B5FBA"/>
                </a:solidFill>
                <a:latin typeface="Roboto"/>
                <a:ea typeface="Roboto"/>
                <a:cs typeface="Roboto"/>
                <a:sym typeface="Roboto"/>
              </a:rPr>
              <a:t> de terrain</a:t>
            </a:r>
            <a:endParaRPr sz="900" dirty="0"/>
          </a:p>
          <a:p>
            <a:pPr>
              <a:buSzPts val="2298"/>
            </a:pPr>
            <a:endParaRPr dirty="0">
              <a:solidFill>
                <a:srgbClr val="0B5FBA"/>
              </a:solidFill>
              <a:latin typeface="Roboto"/>
              <a:ea typeface="Roboto"/>
              <a:cs typeface="Roboto"/>
              <a:sym typeface="Roboto"/>
            </a:endParaRPr>
          </a:p>
          <a:p>
            <a:pPr marL="330919" lvl="1" indent="-165460">
              <a:buClr>
                <a:srgbClr val="0B5FBA"/>
              </a:buClr>
              <a:buSzPts val="2298"/>
              <a:buFont typeface="Arial"/>
              <a:buChar char="•"/>
            </a:pPr>
            <a:r>
              <a:rPr lang="en-US" b="1" dirty="0">
                <a:solidFill>
                  <a:srgbClr val="0B5FBA"/>
                </a:solidFill>
                <a:latin typeface="Roboto"/>
                <a:ea typeface="Roboto"/>
                <a:cs typeface="Roboto"/>
                <a:sym typeface="Roboto"/>
              </a:rPr>
              <a:t>Exposition : </a:t>
            </a:r>
            <a:r>
              <a:rPr lang="en-US" dirty="0">
                <a:solidFill>
                  <a:srgbClr val="0B5FBA"/>
                </a:solidFill>
                <a:latin typeface="Roboto"/>
                <a:ea typeface="Roboto"/>
                <a:cs typeface="Roboto"/>
                <a:sym typeface="Roboto"/>
              </a:rPr>
              <a:t>se </a:t>
            </a:r>
            <a:r>
              <a:rPr lang="en-US" dirty="0" err="1">
                <a:solidFill>
                  <a:srgbClr val="0B5FBA"/>
                </a:solidFill>
                <a:latin typeface="Roboto"/>
                <a:ea typeface="Roboto"/>
                <a:cs typeface="Roboto"/>
                <a:sym typeface="Roboto"/>
              </a:rPr>
              <a:t>trouver</a:t>
            </a:r>
            <a:r>
              <a:rPr lang="en-US" dirty="0">
                <a:solidFill>
                  <a:srgbClr val="0B5FBA"/>
                </a:solidFill>
                <a:latin typeface="Roboto"/>
                <a:ea typeface="Roboto"/>
                <a:cs typeface="Roboto"/>
                <a:sym typeface="Roboto"/>
              </a:rPr>
              <a:t> dans des </a:t>
            </a:r>
            <a:r>
              <a:rPr lang="en-US" dirty="0" err="1">
                <a:solidFill>
                  <a:srgbClr val="0B5FBA"/>
                </a:solidFill>
                <a:latin typeface="Roboto"/>
                <a:ea typeface="Roboto"/>
                <a:cs typeface="Roboto"/>
                <a:sym typeface="Roboto"/>
              </a:rPr>
              <a:t>endroits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susceptibles</a:t>
            </a:r>
            <a:r>
              <a:rPr lang="en-US" dirty="0">
                <a:solidFill>
                  <a:srgbClr val="0B5FBA"/>
                </a:solidFill>
                <a:latin typeface="Roboto"/>
                <a:ea typeface="Roboto"/>
                <a:cs typeface="Roboto"/>
                <a:sym typeface="Roboto"/>
              </a:rPr>
              <a:t> d'être </a:t>
            </a:r>
            <a:r>
              <a:rPr lang="en-US" dirty="0" err="1">
                <a:solidFill>
                  <a:srgbClr val="0B5FBA"/>
                </a:solidFill>
                <a:latin typeface="Roboto"/>
                <a:ea typeface="Roboto"/>
                <a:cs typeface="Roboto"/>
                <a:sym typeface="Roboto"/>
              </a:rPr>
              <a:t>affectés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négativement</a:t>
            </a:r>
            <a:endParaRPr sz="900" dirty="0"/>
          </a:p>
          <a:p>
            <a:pPr>
              <a:buSzPts val="2298"/>
            </a:pPr>
            <a:endParaRPr dirty="0">
              <a:solidFill>
                <a:srgbClr val="0B5FBA"/>
              </a:solidFill>
              <a:latin typeface="Roboto"/>
              <a:ea typeface="Roboto"/>
              <a:cs typeface="Roboto"/>
              <a:sym typeface="Roboto"/>
            </a:endParaRPr>
          </a:p>
          <a:p>
            <a:pPr marL="330919" lvl="1" indent="-165460">
              <a:buClr>
                <a:srgbClr val="0B5FBA"/>
              </a:buClr>
              <a:buSzPts val="2299"/>
              <a:buFont typeface="Arial"/>
              <a:buChar char="•"/>
            </a:pPr>
            <a:r>
              <a:rPr lang="en-US" b="1" dirty="0" err="1">
                <a:solidFill>
                  <a:srgbClr val="0B5FBA"/>
                </a:solidFill>
                <a:latin typeface="Roboto"/>
                <a:ea typeface="Roboto"/>
                <a:cs typeface="Roboto"/>
                <a:sym typeface="Roboto"/>
              </a:rPr>
              <a:t>Vulnérabilité</a:t>
            </a:r>
            <a:r>
              <a:rPr lang="en-US" b="1" dirty="0">
                <a:solidFill>
                  <a:srgbClr val="0B5FBA"/>
                </a:solidFill>
                <a:latin typeface="Roboto"/>
                <a:ea typeface="Roboto"/>
                <a:cs typeface="Roboto"/>
                <a:sym typeface="Roboto"/>
              </a:rPr>
              <a:t> : </a:t>
            </a:r>
            <a:r>
              <a:rPr lang="en-US" dirty="0" err="1">
                <a:solidFill>
                  <a:srgbClr val="0B5FBA"/>
                </a:solidFill>
                <a:latin typeface="Roboto"/>
                <a:ea typeface="Roboto"/>
                <a:cs typeface="Roboto"/>
                <a:sym typeface="Roboto"/>
              </a:rPr>
              <a:t>probabilité</a:t>
            </a:r>
            <a:r>
              <a:rPr lang="en-US" dirty="0">
                <a:solidFill>
                  <a:srgbClr val="0B5FBA"/>
                </a:solidFill>
                <a:latin typeface="Roboto"/>
                <a:ea typeface="Roboto"/>
                <a:cs typeface="Roboto"/>
                <a:sym typeface="Roboto"/>
              </a:rPr>
              <a:t> d'être </a:t>
            </a:r>
            <a:r>
              <a:rPr lang="en-US" dirty="0" err="1">
                <a:solidFill>
                  <a:srgbClr val="0B5FBA"/>
                </a:solidFill>
                <a:latin typeface="Roboto"/>
                <a:ea typeface="Roboto"/>
                <a:cs typeface="Roboto"/>
                <a:sym typeface="Roboto"/>
              </a:rPr>
              <a:t>affecté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négativement</a:t>
            </a:r>
            <a:r>
              <a:rPr lang="en-US" dirty="0">
                <a:solidFill>
                  <a:srgbClr val="0B5FBA"/>
                </a:solidFill>
                <a:latin typeface="Roboto"/>
                <a:ea typeface="Roboto"/>
                <a:cs typeface="Roboto"/>
                <a:sym typeface="Roboto"/>
              </a:rPr>
              <a:t>. Cette </a:t>
            </a:r>
            <a:r>
              <a:rPr lang="en-US" dirty="0" err="1">
                <a:solidFill>
                  <a:srgbClr val="0B5FBA"/>
                </a:solidFill>
                <a:latin typeface="Roboto"/>
                <a:ea typeface="Roboto"/>
                <a:cs typeface="Roboto"/>
                <a:sym typeface="Roboto"/>
              </a:rPr>
              <a:t>vulnérabilité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est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souvent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aggravée</a:t>
            </a:r>
            <a:r>
              <a:rPr lang="en-US" dirty="0">
                <a:solidFill>
                  <a:srgbClr val="0B5FBA"/>
                </a:solidFill>
                <a:latin typeface="Roboto"/>
                <a:ea typeface="Roboto"/>
                <a:cs typeface="Roboto"/>
                <a:sym typeface="Roboto"/>
              </a:rPr>
              <a:t> par les </a:t>
            </a:r>
            <a:r>
              <a:rPr lang="en-US" dirty="0" err="1">
                <a:solidFill>
                  <a:srgbClr val="0B5FBA"/>
                </a:solidFill>
                <a:latin typeface="Roboto"/>
                <a:ea typeface="Roboto"/>
                <a:cs typeface="Roboto"/>
                <a:sym typeface="Roboto"/>
              </a:rPr>
              <a:t>inégalités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l'exclusion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sociale</a:t>
            </a:r>
            <a:r>
              <a:rPr lang="en-US" dirty="0">
                <a:solidFill>
                  <a:srgbClr val="0B5FBA"/>
                </a:solidFill>
                <a:latin typeface="Roboto"/>
                <a:ea typeface="Roboto"/>
                <a:cs typeface="Roboto"/>
                <a:sym typeface="Roboto"/>
              </a:rPr>
              <a:t>.</a:t>
            </a:r>
            <a:endParaRPr sz="900" dirty="0"/>
          </a:p>
          <a:p>
            <a:pPr marL="350457" lvl="2" indent="-116819">
              <a:buSzPts val="2299"/>
            </a:pPr>
            <a:endParaRPr dirty="0">
              <a:solidFill>
                <a:srgbClr val="0B5FBA"/>
              </a:solidFill>
              <a:latin typeface="Roboto"/>
              <a:ea typeface="Roboto"/>
              <a:cs typeface="Roboto"/>
              <a:sym typeface="Roboto"/>
            </a:endParaRPr>
          </a:p>
        </p:txBody>
      </p:sp>
      <p:sp>
        <p:nvSpPr>
          <p:cNvPr id="482" name="Google Shape;482;p48"/>
          <p:cNvSpPr/>
          <p:nvPr/>
        </p:nvSpPr>
        <p:spPr>
          <a:xfrm>
            <a:off x="7975802" y="3029422"/>
            <a:ext cx="2085906" cy="2085906"/>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email">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483" name="Google Shape;483;p48"/>
          <p:cNvSpPr/>
          <p:nvPr/>
        </p:nvSpPr>
        <p:spPr>
          <a:xfrm>
            <a:off x="9018756" y="3029422"/>
            <a:ext cx="2085906" cy="2085906"/>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email">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484" name="Google Shape;484;p48"/>
          <p:cNvSpPr/>
          <p:nvPr/>
        </p:nvSpPr>
        <p:spPr>
          <a:xfrm>
            <a:off x="8497253" y="2139836"/>
            <a:ext cx="2085906" cy="2085906"/>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email">
              <a:alphaModFix amt="5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485" name="Google Shape;485;p48"/>
          <p:cNvSpPr txBox="1"/>
          <p:nvPr/>
        </p:nvSpPr>
        <p:spPr>
          <a:xfrm>
            <a:off x="8701658" y="2558624"/>
            <a:ext cx="1677200"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rgbClr val="0B5FBA"/>
                </a:solidFill>
                <a:latin typeface="Roboto"/>
                <a:ea typeface="Roboto"/>
                <a:cs typeface="Roboto"/>
                <a:sym typeface="Roboto"/>
              </a:rPr>
              <a:t>Vulnérabilité</a:t>
            </a:r>
            <a:endParaRPr sz="933"/>
          </a:p>
        </p:txBody>
      </p:sp>
      <p:sp>
        <p:nvSpPr>
          <p:cNvPr id="486" name="Google Shape;486;p48"/>
          <p:cNvSpPr txBox="1"/>
          <p:nvPr/>
        </p:nvSpPr>
        <p:spPr>
          <a:xfrm>
            <a:off x="9744611" y="4059676"/>
            <a:ext cx="1677200"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rgbClr val="0B5FBA"/>
                </a:solidFill>
                <a:latin typeface="Roboto"/>
                <a:ea typeface="Roboto"/>
                <a:cs typeface="Roboto"/>
                <a:sym typeface="Roboto"/>
              </a:rPr>
              <a:t>Exposition</a:t>
            </a:r>
            <a:endParaRPr sz="933"/>
          </a:p>
        </p:txBody>
      </p:sp>
      <p:sp>
        <p:nvSpPr>
          <p:cNvPr id="487" name="Google Shape;487;p48"/>
          <p:cNvSpPr txBox="1"/>
          <p:nvPr/>
        </p:nvSpPr>
        <p:spPr>
          <a:xfrm>
            <a:off x="7658705" y="4056119"/>
            <a:ext cx="1677200"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dirty="0" err="1">
                <a:solidFill>
                  <a:srgbClr val="0B5FBA"/>
                </a:solidFill>
                <a:latin typeface="Roboto"/>
                <a:ea typeface="Roboto"/>
                <a:cs typeface="Roboto"/>
                <a:sym typeface="Roboto"/>
              </a:rPr>
              <a:t>Aléa</a:t>
            </a:r>
            <a:endParaRPr lang="en-US" sz="1311" b="1" dirty="0">
              <a:solidFill>
                <a:srgbClr val="0B5FBA"/>
              </a:solidFill>
              <a:latin typeface="Roboto"/>
              <a:ea typeface="Roboto"/>
              <a:cs typeface="Roboto"/>
              <a:sym typeface="Roboto"/>
            </a:endParaRPr>
          </a:p>
        </p:txBody>
      </p:sp>
      <p:sp>
        <p:nvSpPr>
          <p:cNvPr id="488" name="Google Shape;488;p48"/>
          <p:cNvSpPr txBox="1"/>
          <p:nvPr/>
        </p:nvSpPr>
        <p:spPr>
          <a:xfrm>
            <a:off x="8701658" y="3665071"/>
            <a:ext cx="1677200"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rgbClr val="0B5FBA"/>
                </a:solidFill>
                <a:latin typeface="Roboto"/>
                <a:ea typeface="Roboto"/>
                <a:cs typeface="Roboto"/>
                <a:sym typeface="Roboto"/>
              </a:rPr>
              <a:t>Risque</a:t>
            </a:r>
            <a:endParaRPr sz="933"/>
          </a:p>
        </p:txBody>
      </p:sp>
      <p:sp>
        <p:nvSpPr>
          <p:cNvPr id="489" name="Google Shape;489;p48"/>
          <p:cNvSpPr txBox="1"/>
          <p:nvPr/>
        </p:nvSpPr>
        <p:spPr>
          <a:xfrm>
            <a:off x="7748315" y="5362978"/>
            <a:ext cx="3637200" cy="235898"/>
          </a:xfrm>
          <a:prstGeom prst="rect">
            <a:avLst/>
          </a:prstGeom>
          <a:noFill/>
          <a:ln>
            <a:noFill/>
          </a:ln>
        </p:spPr>
        <p:txBody>
          <a:bodyPr spcFirstLastPara="1" wrap="square" lIns="0" tIns="0" rIns="0" bIns="0" anchor="t" anchorCtr="0">
            <a:spAutoFit/>
          </a:bodyPr>
          <a:lstStyle/>
          <a:p>
            <a:pPr algn="ctr">
              <a:buSzPts val="2299"/>
            </a:pPr>
            <a:r>
              <a:rPr lang="en-US" sz="1533" b="1" dirty="0">
                <a:solidFill>
                  <a:srgbClr val="0B5FBA"/>
                </a:solidFill>
                <a:latin typeface="Roboto"/>
                <a:ea typeface="Roboto"/>
                <a:cs typeface="Roboto"/>
                <a:sym typeface="Roboto"/>
              </a:rPr>
              <a:t>Risque </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Aléa</a:t>
            </a:r>
            <a:r>
              <a:rPr lang="en-US" sz="1533" dirty="0">
                <a:solidFill>
                  <a:srgbClr val="0B5FBA"/>
                </a:solidFill>
                <a:latin typeface="Roboto"/>
                <a:ea typeface="Roboto"/>
                <a:cs typeface="Roboto"/>
                <a:sym typeface="Roboto"/>
              </a:rPr>
              <a:t> x Exposition x </a:t>
            </a:r>
            <a:r>
              <a:rPr lang="en-US" sz="1533" dirty="0" err="1">
                <a:solidFill>
                  <a:srgbClr val="0B5FBA"/>
                </a:solidFill>
                <a:latin typeface="Roboto"/>
                <a:ea typeface="Roboto"/>
                <a:cs typeface="Roboto"/>
                <a:sym typeface="Roboto"/>
              </a:rPr>
              <a:t>Vulnérabilité</a:t>
            </a:r>
            <a:endParaRPr sz="933" dirty="0"/>
          </a:p>
        </p:txBody>
      </p:sp>
      <p:sp>
        <p:nvSpPr>
          <p:cNvPr id="490" name="Google Shape;490;p48"/>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465">
          <a:extLst>
            <a:ext uri="{FF2B5EF4-FFF2-40B4-BE49-F238E27FC236}">
              <a16:creationId xmlns:a16="http://schemas.microsoft.com/office/drawing/2014/main" id="{C5EDC445-A015-28CC-49A1-CB0C939EF891}"/>
            </a:ext>
          </a:extLst>
        </p:cNvPr>
        <p:cNvGrpSpPr/>
        <p:nvPr/>
      </p:nvGrpSpPr>
      <p:grpSpPr>
        <a:xfrm>
          <a:off x="0" y="0"/>
          <a:ext cx="0" cy="0"/>
          <a:chOff x="0" y="0"/>
          <a:chExt cx="0" cy="0"/>
        </a:xfrm>
      </p:grpSpPr>
      <p:sp>
        <p:nvSpPr>
          <p:cNvPr id="467" name="Google Shape;467;p48">
            <a:extLst>
              <a:ext uri="{FF2B5EF4-FFF2-40B4-BE49-F238E27FC236}">
                <a16:creationId xmlns:a16="http://schemas.microsoft.com/office/drawing/2014/main" id="{B8E4DE90-870C-F12F-0B79-C44BDBB47D5E}"/>
              </a:ext>
            </a:extLst>
          </p:cNvPr>
          <p:cNvSpPr txBox="1"/>
          <p:nvPr/>
        </p:nvSpPr>
        <p:spPr>
          <a:xfrm>
            <a:off x="881170" y="548806"/>
            <a:ext cx="9376521" cy="689420"/>
          </a:xfrm>
          <a:prstGeom prst="rect">
            <a:avLst/>
          </a:prstGeom>
          <a:noFill/>
          <a:ln>
            <a:noFill/>
          </a:ln>
        </p:spPr>
        <p:txBody>
          <a:bodyPr spcFirstLastPara="1" wrap="square" lIns="0" tIns="0" rIns="0" bIns="0" anchor="t" anchorCtr="0">
            <a:spAutoFit/>
          </a:bodyPr>
          <a:lstStyle/>
          <a:p>
            <a:pPr>
              <a:lnSpc>
                <a:spcPct val="140407"/>
              </a:lnSpc>
              <a:buSzPts val="5395"/>
            </a:pPr>
            <a:r>
              <a:rPr lang="en-US" sz="3200" b="1" dirty="0" err="1">
                <a:solidFill>
                  <a:srgbClr val="0B5FBA"/>
                </a:solidFill>
                <a:latin typeface="Roboto"/>
                <a:ea typeface="Roboto"/>
                <a:cs typeface="Roboto"/>
                <a:sym typeface="Roboto"/>
              </a:rPr>
              <a:t>Récapitulatif</a:t>
            </a:r>
            <a:r>
              <a:rPr lang="en-US" sz="3200" b="1" dirty="0">
                <a:solidFill>
                  <a:srgbClr val="0B5FBA"/>
                </a:solidFill>
                <a:latin typeface="Roboto"/>
                <a:ea typeface="Roboto"/>
                <a:cs typeface="Roboto"/>
                <a:sym typeface="Roboto"/>
              </a:rPr>
              <a:t> : </a:t>
            </a:r>
            <a:r>
              <a:rPr lang="en-US" sz="3200" b="1" dirty="0" err="1">
                <a:solidFill>
                  <a:srgbClr val="0B5FBA"/>
                </a:solidFill>
                <a:latin typeface="Roboto"/>
                <a:ea typeface="Roboto"/>
                <a:cs typeface="Roboto"/>
                <a:sym typeface="Roboto"/>
              </a:rPr>
              <a:t>Qu'est-ce</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qu'un</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risque</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climatique</a:t>
            </a:r>
            <a:r>
              <a:rPr lang="en-US" sz="3200" b="1" dirty="0">
                <a:solidFill>
                  <a:srgbClr val="0B5FBA"/>
                </a:solidFill>
                <a:latin typeface="Roboto"/>
                <a:ea typeface="Roboto"/>
                <a:cs typeface="Roboto"/>
                <a:sym typeface="Roboto"/>
              </a:rPr>
              <a:t> ?</a:t>
            </a:r>
            <a:endParaRPr sz="900" dirty="0"/>
          </a:p>
        </p:txBody>
      </p:sp>
      <p:grpSp>
        <p:nvGrpSpPr>
          <p:cNvPr id="468" name="Google Shape;468;p48">
            <a:extLst>
              <a:ext uri="{FF2B5EF4-FFF2-40B4-BE49-F238E27FC236}">
                <a16:creationId xmlns:a16="http://schemas.microsoft.com/office/drawing/2014/main" id="{B3E0617C-FD3E-05B1-4AA6-47909745892C}"/>
              </a:ext>
            </a:extLst>
          </p:cNvPr>
          <p:cNvGrpSpPr/>
          <p:nvPr/>
        </p:nvGrpSpPr>
        <p:grpSpPr>
          <a:xfrm>
            <a:off x="1720311" y="1642820"/>
            <a:ext cx="8409711" cy="4688796"/>
            <a:chOff x="0" y="-66675"/>
            <a:chExt cx="1404050" cy="2120400"/>
          </a:xfrm>
        </p:grpSpPr>
        <p:sp>
          <p:nvSpPr>
            <p:cNvPr id="469" name="Google Shape;469;p48">
              <a:extLst>
                <a:ext uri="{FF2B5EF4-FFF2-40B4-BE49-F238E27FC236}">
                  <a16:creationId xmlns:a16="http://schemas.microsoft.com/office/drawing/2014/main" id="{A1EF62B2-EE43-63B2-9318-12DD87F8C710}"/>
                </a:ext>
              </a:extLst>
            </p:cNvPr>
            <p:cNvSpPr/>
            <p:nvPr/>
          </p:nvSpPr>
          <p:spPr>
            <a:xfrm>
              <a:off x="0" y="0"/>
              <a:ext cx="1404050" cy="2053617"/>
            </a:xfrm>
            <a:custGeom>
              <a:avLst/>
              <a:gdLst/>
              <a:ahLst/>
              <a:cxnLst/>
              <a:rect l="l" t="t" r="r" b="b"/>
              <a:pathLst>
                <a:path w="1404050" h="2053617" extrusionOk="0">
                  <a:moveTo>
                    <a:pt x="37689" y="0"/>
                  </a:moveTo>
                  <a:lnTo>
                    <a:pt x="1366360" y="0"/>
                  </a:lnTo>
                  <a:cubicBezTo>
                    <a:pt x="1376356" y="0"/>
                    <a:pt x="1385943" y="3971"/>
                    <a:pt x="1393011" y="11039"/>
                  </a:cubicBezTo>
                  <a:cubicBezTo>
                    <a:pt x="1400079" y="18107"/>
                    <a:pt x="1404050" y="27693"/>
                    <a:pt x="1404050" y="37689"/>
                  </a:cubicBezTo>
                  <a:lnTo>
                    <a:pt x="1404050" y="2015928"/>
                  </a:lnTo>
                  <a:cubicBezTo>
                    <a:pt x="1404050" y="2025924"/>
                    <a:pt x="1400079" y="2035510"/>
                    <a:pt x="1393011" y="2042578"/>
                  </a:cubicBezTo>
                  <a:cubicBezTo>
                    <a:pt x="1385943" y="2049646"/>
                    <a:pt x="1376356" y="2053617"/>
                    <a:pt x="1366360" y="2053617"/>
                  </a:cubicBezTo>
                  <a:lnTo>
                    <a:pt x="37689" y="2053617"/>
                  </a:lnTo>
                  <a:cubicBezTo>
                    <a:pt x="16874" y="2053617"/>
                    <a:pt x="0" y="2036743"/>
                    <a:pt x="0" y="2015928"/>
                  </a:cubicBezTo>
                  <a:lnTo>
                    <a:pt x="0" y="37689"/>
                  </a:lnTo>
                  <a:cubicBezTo>
                    <a:pt x="0" y="16874"/>
                    <a:pt x="16874" y="0"/>
                    <a:pt x="37689"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470" name="Google Shape;470;p48">
              <a:extLst>
                <a:ext uri="{FF2B5EF4-FFF2-40B4-BE49-F238E27FC236}">
                  <a16:creationId xmlns:a16="http://schemas.microsoft.com/office/drawing/2014/main" id="{01937495-B10C-1D2D-1936-7171B443A044}"/>
                </a:ext>
              </a:extLst>
            </p:cNvPr>
            <p:cNvSpPr txBox="1"/>
            <p:nvPr/>
          </p:nvSpPr>
          <p:spPr>
            <a:xfrm>
              <a:off x="0" y="-66675"/>
              <a:ext cx="1404000" cy="2120400"/>
            </a:xfrm>
            <a:prstGeom prst="rect">
              <a:avLst/>
            </a:prstGeom>
            <a:noFill/>
            <a:ln>
              <a:noFill/>
            </a:ln>
          </p:spPr>
          <p:txBody>
            <a:bodyPr spcFirstLastPara="1" wrap="square" lIns="33867" tIns="33867" rIns="33867" bIns="33867" anchor="ctr" anchorCtr="0">
              <a:noAutofit/>
            </a:bodyPr>
            <a:lstStyle/>
            <a:p>
              <a:pPr algn="ctr">
                <a:lnSpc>
                  <a:spcPct val="205611"/>
                </a:lnSpc>
                <a:buSzPts val="1800"/>
              </a:pPr>
              <a:endParaRPr sz="1200">
                <a:latin typeface="Calibri"/>
                <a:ea typeface="Calibri"/>
                <a:cs typeface="Calibri"/>
                <a:sym typeface="Calibri"/>
              </a:endParaRPr>
            </a:p>
          </p:txBody>
        </p:sp>
      </p:grpSp>
      <p:sp>
        <p:nvSpPr>
          <p:cNvPr id="490" name="Google Shape;490;p48">
            <a:extLst>
              <a:ext uri="{FF2B5EF4-FFF2-40B4-BE49-F238E27FC236}">
                <a16:creationId xmlns:a16="http://schemas.microsoft.com/office/drawing/2014/main" id="{573BC912-7EC5-B208-3AB7-47ED47A255ED}"/>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16</a:t>
            </a:fld>
            <a:endParaRPr/>
          </a:p>
        </p:txBody>
      </p:sp>
      <p:pic>
        <p:nvPicPr>
          <p:cNvPr id="3" name="Picture 2">
            <a:extLst>
              <a:ext uri="{FF2B5EF4-FFF2-40B4-BE49-F238E27FC236}">
                <a16:creationId xmlns:a16="http://schemas.microsoft.com/office/drawing/2014/main" id="{530A2733-B4D6-85B4-13E1-985DA422D8B2}"/>
              </a:ext>
            </a:extLst>
          </p:cNvPr>
          <p:cNvPicPr>
            <a:picLocks noChangeAspect="1"/>
          </p:cNvPicPr>
          <p:nvPr/>
        </p:nvPicPr>
        <p:blipFill>
          <a:blip r:embed="rId3"/>
          <a:stretch>
            <a:fillRect/>
          </a:stretch>
        </p:blipFill>
        <p:spPr>
          <a:xfrm>
            <a:off x="2213604" y="1920935"/>
            <a:ext cx="7422825" cy="4132566"/>
          </a:xfrm>
          <a:prstGeom prst="rect">
            <a:avLst/>
          </a:prstGeom>
        </p:spPr>
      </p:pic>
    </p:spTree>
    <p:extLst>
      <p:ext uri="{BB962C8B-B14F-4D97-AF65-F5344CB8AC3E}">
        <p14:creationId xmlns:p14="http://schemas.microsoft.com/office/powerpoint/2010/main" val="2375406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
          <a:extLst>
            <a:ext uri="{FF2B5EF4-FFF2-40B4-BE49-F238E27FC236}">
              <a16:creationId xmlns:a16="http://schemas.microsoft.com/office/drawing/2014/main" id="{3EDF99F2-88BA-82F3-16C5-F7157A64B6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045DAA-DFEC-71BE-4455-0C74D429FB6A}"/>
              </a:ext>
            </a:extLst>
          </p:cNvPr>
          <p:cNvSpPr>
            <a:spLocks noGrp="1"/>
          </p:cNvSpPr>
          <p:nvPr>
            <p:ph type="title"/>
          </p:nvPr>
        </p:nvSpPr>
        <p:spPr>
          <a:xfrm>
            <a:off x="1157696" y="1524651"/>
            <a:ext cx="10652760" cy="969264"/>
          </a:xfrm>
        </p:spPr>
        <p:txBody>
          <a:bodyPr/>
          <a:lstStyle/>
          <a:p>
            <a:r>
              <a:rPr lang="en-GB"/>
              <a:t>Évaluation des risques climatiques</a:t>
            </a:r>
          </a:p>
        </p:txBody>
      </p:sp>
      <p:sp>
        <p:nvSpPr>
          <p:cNvPr id="3" name="Google Shape;489;p48">
            <a:extLst>
              <a:ext uri="{FF2B5EF4-FFF2-40B4-BE49-F238E27FC236}">
                <a16:creationId xmlns:a16="http://schemas.microsoft.com/office/drawing/2014/main" id="{F0796CA9-4D06-A60E-CA6C-A26397F25534}"/>
              </a:ext>
            </a:extLst>
          </p:cNvPr>
          <p:cNvSpPr txBox="1"/>
          <p:nvPr/>
        </p:nvSpPr>
        <p:spPr>
          <a:xfrm>
            <a:off x="692128" y="3429000"/>
            <a:ext cx="9741236" cy="430887"/>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299"/>
              <a:buFont typeface="Arial"/>
              <a:buNone/>
            </a:pPr>
            <a:r>
              <a:rPr lang="en-GB" sz="2800" b="1" i="0" u="none" strike="noStrike" cap="none" dirty="0">
                <a:solidFill>
                  <a:srgbClr val="0B5FBA"/>
                </a:solidFill>
                <a:latin typeface="Roboto"/>
                <a:ea typeface="Roboto"/>
                <a:cs typeface="Roboto"/>
                <a:sym typeface="Roboto"/>
              </a:rPr>
              <a:t>Risque </a:t>
            </a:r>
            <a:r>
              <a:rPr lang="en-GB" sz="2800" b="0" i="0" u="none" strike="noStrike" cap="none" dirty="0">
                <a:solidFill>
                  <a:srgbClr val="0B5FBA"/>
                </a:solidFill>
                <a:latin typeface="Roboto"/>
                <a:ea typeface="Roboto"/>
                <a:cs typeface="Roboto"/>
                <a:sym typeface="Roboto"/>
              </a:rPr>
              <a:t>= </a:t>
            </a:r>
            <a:r>
              <a:rPr lang="en-GB" sz="2800" dirty="0" err="1">
                <a:solidFill>
                  <a:srgbClr val="0B5FBA"/>
                </a:solidFill>
                <a:latin typeface="Roboto"/>
                <a:ea typeface="Roboto"/>
                <a:cs typeface="Roboto"/>
                <a:sym typeface="Roboto"/>
              </a:rPr>
              <a:t>aléa</a:t>
            </a:r>
            <a:r>
              <a:rPr lang="en-GB" sz="2800" b="0" i="0" u="none" strike="noStrike" cap="none" dirty="0">
                <a:solidFill>
                  <a:srgbClr val="0B5FBA"/>
                </a:solidFill>
                <a:latin typeface="Roboto"/>
                <a:ea typeface="Roboto"/>
                <a:cs typeface="Roboto"/>
                <a:sym typeface="Roboto"/>
              </a:rPr>
              <a:t> x exposition x </a:t>
            </a:r>
            <a:r>
              <a:rPr lang="en-GB" sz="2800" b="0" i="0" u="none" strike="noStrike" cap="none" dirty="0" err="1">
                <a:solidFill>
                  <a:srgbClr val="0B5FBA"/>
                </a:solidFill>
                <a:latin typeface="Roboto"/>
                <a:ea typeface="Roboto"/>
                <a:cs typeface="Roboto"/>
                <a:sym typeface="Roboto"/>
              </a:rPr>
              <a:t>vulnérabilité</a:t>
            </a:r>
            <a:endParaRPr lang="en-GB" sz="2800" b="0" i="0" u="none" strike="noStrike" cap="none" dirty="0">
              <a:solidFill>
                <a:srgbClr val="000000"/>
              </a:solidFill>
              <a:latin typeface="Arial"/>
              <a:ea typeface="Arial"/>
              <a:cs typeface="Arial"/>
              <a:sym typeface="Arial"/>
            </a:endParaRPr>
          </a:p>
        </p:txBody>
      </p:sp>
      <p:pic>
        <p:nvPicPr>
          <p:cNvPr id="4" name="Picture 3" descr="A blue background with a magnifying glass and a magnifying glass&#10;&#10;AI-generated content may be incorrect.">
            <a:extLst>
              <a:ext uri="{FF2B5EF4-FFF2-40B4-BE49-F238E27FC236}">
                <a16:creationId xmlns:a16="http://schemas.microsoft.com/office/drawing/2014/main" id="{BCBD81B6-65DA-2364-6166-6AFA9FC4746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
        <p:nvSpPr>
          <p:cNvPr id="5" name="Google Shape;489;p48">
            <a:extLst>
              <a:ext uri="{FF2B5EF4-FFF2-40B4-BE49-F238E27FC236}">
                <a16:creationId xmlns:a16="http://schemas.microsoft.com/office/drawing/2014/main" id="{2A27741E-A510-3B35-7DA4-758DD71AB8B1}"/>
              </a:ext>
            </a:extLst>
          </p:cNvPr>
          <p:cNvSpPr txBox="1"/>
          <p:nvPr/>
        </p:nvSpPr>
        <p:spPr>
          <a:xfrm>
            <a:off x="-147364" y="4232329"/>
            <a:ext cx="12339363" cy="110799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299"/>
              <a:buFont typeface="Arial"/>
              <a:buNone/>
            </a:pPr>
            <a:r>
              <a:rPr lang="en-GB" sz="2400" b="1" i="0" u="none" strike="noStrike" cap="none" dirty="0">
                <a:solidFill>
                  <a:srgbClr val="0B5FBA"/>
                </a:solidFill>
                <a:latin typeface="Roboto"/>
                <a:ea typeface="Roboto"/>
                <a:cs typeface="Roboto"/>
                <a:sym typeface="Roboto"/>
              </a:rPr>
              <a:t>Risque </a:t>
            </a:r>
            <a:r>
              <a:rPr lang="en-GB" sz="2400" b="0" i="0" u="none" strike="noStrike" cap="none" dirty="0">
                <a:solidFill>
                  <a:srgbClr val="0B5FBA"/>
                </a:solidFill>
                <a:latin typeface="Roboto"/>
                <a:ea typeface="Roboto"/>
                <a:cs typeface="Roboto"/>
                <a:sym typeface="Roboto"/>
              </a:rPr>
              <a:t>= </a:t>
            </a:r>
            <a:r>
              <a:rPr lang="en-GB" sz="2400" dirty="0" err="1">
                <a:solidFill>
                  <a:srgbClr val="0B5FBA"/>
                </a:solidFill>
                <a:latin typeface="Roboto"/>
                <a:ea typeface="Roboto"/>
                <a:cs typeface="Roboto"/>
                <a:sym typeface="Roboto"/>
              </a:rPr>
              <a:t>aléa</a:t>
            </a:r>
            <a:r>
              <a:rPr lang="en-GB" sz="2400" b="0" i="0" u="none" strike="noStrike" cap="none" dirty="0">
                <a:solidFill>
                  <a:srgbClr val="0B5FBA"/>
                </a:solidFill>
                <a:latin typeface="Roboto"/>
                <a:ea typeface="Roboto"/>
                <a:cs typeface="Roboto"/>
                <a:sym typeface="Roboto"/>
              </a:rPr>
              <a:t> </a:t>
            </a:r>
            <a:r>
              <a:rPr lang="en-GB" sz="2400" dirty="0">
                <a:solidFill>
                  <a:srgbClr val="0B5FBA"/>
                </a:solidFill>
                <a:latin typeface="Roboto"/>
                <a:ea typeface="Roboto"/>
                <a:cs typeface="Roboto"/>
                <a:sym typeface="Roboto"/>
              </a:rPr>
              <a:t>(</a:t>
            </a:r>
            <a:r>
              <a:rPr lang="en-GB" sz="2400" dirty="0" err="1">
                <a:solidFill>
                  <a:srgbClr val="0B5FBA"/>
                </a:solidFill>
                <a:latin typeface="Roboto"/>
                <a:ea typeface="Roboto"/>
                <a:cs typeface="Roboto"/>
                <a:sym typeface="Roboto"/>
              </a:rPr>
              <a:t>probabilité</a:t>
            </a:r>
            <a:r>
              <a:rPr lang="en-GB" sz="2400" dirty="0">
                <a:solidFill>
                  <a:srgbClr val="0B5FBA"/>
                </a:solidFill>
                <a:latin typeface="Roboto"/>
                <a:ea typeface="Roboto"/>
                <a:cs typeface="Roboto"/>
                <a:sym typeface="Roboto"/>
              </a:rPr>
              <a:t> et </a:t>
            </a:r>
            <a:r>
              <a:rPr lang="en-GB" sz="2400" dirty="0" err="1">
                <a:solidFill>
                  <a:srgbClr val="0B5FBA"/>
                </a:solidFill>
                <a:latin typeface="Roboto"/>
                <a:ea typeface="Roboto"/>
                <a:cs typeface="Roboto"/>
                <a:sym typeface="Roboto"/>
              </a:rPr>
              <a:t>intensité</a:t>
            </a:r>
            <a:r>
              <a:rPr lang="en-GB" sz="2400" dirty="0">
                <a:solidFill>
                  <a:srgbClr val="0B5FBA"/>
                </a:solidFill>
                <a:latin typeface="Roboto"/>
                <a:ea typeface="Roboto"/>
                <a:cs typeface="Roboto"/>
                <a:sym typeface="Roboto"/>
              </a:rPr>
              <a:t>) </a:t>
            </a:r>
            <a:r>
              <a:rPr lang="en-GB" sz="2400" b="0" i="0" u="none" strike="noStrike" cap="none" dirty="0">
                <a:solidFill>
                  <a:srgbClr val="0B5FBA"/>
                </a:solidFill>
                <a:latin typeface="Roboto"/>
                <a:ea typeface="Roboto"/>
                <a:cs typeface="Roboto"/>
                <a:sym typeface="Roboto"/>
              </a:rPr>
              <a:t>x exposition x </a:t>
            </a:r>
            <a:r>
              <a:rPr lang="en-GB" sz="2400" b="0" i="0" u="sng" strike="noStrike" cap="none" dirty="0" err="1">
                <a:solidFill>
                  <a:srgbClr val="0B5FBA"/>
                </a:solidFill>
                <a:latin typeface="Roboto"/>
                <a:ea typeface="Roboto"/>
                <a:cs typeface="Roboto"/>
                <a:sym typeface="Roboto"/>
              </a:rPr>
              <a:t>vulnérabilité</a:t>
            </a:r>
            <a:r>
              <a:rPr lang="en-GB" sz="2400" b="0" i="0" u="sng" strike="noStrike" cap="none" dirty="0">
                <a:solidFill>
                  <a:srgbClr val="0B5FBA"/>
                </a:solidFill>
                <a:latin typeface="Roboto"/>
                <a:ea typeface="Roboto"/>
                <a:cs typeface="Roboto"/>
                <a:sym typeface="Roboto"/>
              </a:rPr>
              <a:t>/</a:t>
            </a:r>
            <a:r>
              <a:rPr lang="en-GB" sz="2400" b="0" i="0" u="sng" strike="noStrike" cap="none" dirty="0" err="1">
                <a:solidFill>
                  <a:srgbClr val="0B5FBA"/>
                </a:solidFill>
                <a:latin typeface="Roboto"/>
                <a:ea typeface="Roboto"/>
                <a:cs typeface="Roboto"/>
                <a:sym typeface="Roboto"/>
              </a:rPr>
              <a:t>sensibilité</a:t>
            </a:r>
            <a:endParaRPr lang="en-GB" sz="2400" b="0" i="0" u="sng" strike="noStrike" cap="none" dirty="0">
              <a:solidFill>
                <a:srgbClr val="0B5FBA"/>
              </a:solidFill>
              <a:latin typeface="Roboto"/>
              <a:ea typeface="Roboto"/>
              <a:cs typeface="Roboto"/>
              <a:sym typeface="Roboto"/>
            </a:endParaRPr>
          </a:p>
          <a:p>
            <a:pPr marL="0" marR="0" lvl="0" indent="0" rtl="0">
              <a:lnSpc>
                <a:spcPct val="100000"/>
              </a:lnSpc>
              <a:spcBef>
                <a:spcPts val="0"/>
              </a:spcBef>
              <a:spcAft>
                <a:spcPts val="0"/>
              </a:spcAft>
              <a:buClr>
                <a:srgbClr val="000000"/>
              </a:buClr>
              <a:buSzPts val="2299"/>
              <a:buFont typeface="Arial"/>
              <a:buNone/>
            </a:pPr>
            <a:r>
              <a:rPr lang="en-GB" sz="2400" b="0" i="0" u="none" strike="noStrike" cap="none" dirty="0">
                <a:solidFill>
                  <a:srgbClr val="0B5FBA"/>
                </a:solidFill>
                <a:latin typeface="Roboto"/>
                <a:ea typeface="Roboto"/>
                <a:cs typeface="Roboto"/>
                <a:sym typeface="Roboto"/>
              </a:rPr>
              <a:t>										</a:t>
            </a:r>
            <a:r>
              <a:rPr lang="en-GB" sz="2400" b="0" i="0" u="none" strike="noStrike" cap="none" dirty="0" err="1">
                <a:solidFill>
                  <a:srgbClr val="0B5FBA"/>
                </a:solidFill>
                <a:latin typeface="Roboto"/>
                <a:ea typeface="Roboto"/>
                <a:cs typeface="Roboto"/>
                <a:sym typeface="Roboto"/>
              </a:rPr>
              <a:t>Capacité</a:t>
            </a:r>
            <a:r>
              <a:rPr lang="en-GB" sz="2400" b="0" i="0" u="none" strike="noStrike" cap="none" dirty="0">
                <a:solidFill>
                  <a:srgbClr val="0B5FBA"/>
                </a:solidFill>
                <a:latin typeface="Roboto"/>
                <a:ea typeface="Roboto"/>
                <a:cs typeface="Roboto"/>
                <a:sym typeface="Roboto"/>
              </a:rPr>
              <a:t> </a:t>
            </a:r>
            <a:r>
              <a:rPr lang="en-GB" sz="2400" b="0" i="0" u="none" strike="noStrike" cap="none" dirty="0" err="1">
                <a:solidFill>
                  <a:srgbClr val="0B5FBA"/>
                </a:solidFill>
                <a:latin typeface="Roboto"/>
                <a:ea typeface="Roboto"/>
                <a:cs typeface="Roboto"/>
                <a:sym typeface="Roboto"/>
              </a:rPr>
              <a:t>d'adaptation</a:t>
            </a:r>
            <a:r>
              <a:rPr lang="en-GB" sz="2400" b="0" i="0" u="none" strike="noStrike" cap="none" dirty="0">
                <a:solidFill>
                  <a:srgbClr val="0B5FBA"/>
                </a:solidFill>
                <a:latin typeface="Roboto"/>
                <a:ea typeface="Roboto"/>
                <a:cs typeface="Roboto"/>
                <a:sym typeface="Roboto"/>
              </a:rPr>
              <a:t> </a:t>
            </a:r>
          </a:p>
          <a:p>
            <a:pPr marL="0" marR="0" lvl="0" indent="0" algn="ctr" rtl="0">
              <a:lnSpc>
                <a:spcPct val="100000"/>
              </a:lnSpc>
              <a:spcBef>
                <a:spcPts val="0"/>
              </a:spcBef>
              <a:spcAft>
                <a:spcPts val="0"/>
              </a:spcAft>
              <a:buClr>
                <a:srgbClr val="000000"/>
              </a:buClr>
              <a:buSzPts val="2299"/>
              <a:buFont typeface="Arial"/>
              <a:buNone/>
            </a:pPr>
            <a:endParaRPr lang="en-GB" sz="2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036672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465">
          <a:extLst>
            <a:ext uri="{FF2B5EF4-FFF2-40B4-BE49-F238E27FC236}">
              <a16:creationId xmlns:a16="http://schemas.microsoft.com/office/drawing/2014/main" id="{5C48393A-94BC-B0D1-1A42-2123FB46CD8C}"/>
            </a:ext>
          </a:extLst>
        </p:cNvPr>
        <p:cNvGrpSpPr/>
        <p:nvPr/>
      </p:nvGrpSpPr>
      <p:grpSpPr>
        <a:xfrm>
          <a:off x="0" y="0"/>
          <a:ext cx="0" cy="0"/>
          <a:chOff x="0" y="0"/>
          <a:chExt cx="0" cy="0"/>
        </a:xfrm>
      </p:grpSpPr>
      <p:sp>
        <p:nvSpPr>
          <p:cNvPr id="467" name="Google Shape;467;p48">
            <a:extLst>
              <a:ext uri="{FF2B5EF4-FFF2-40B4-BE49-F238E27FC236}">
                <a16:creationId xmlns:a16="http://schemas.microsoft.com/office/drawing/2014/main" id="{9DB8BB25-59D5-B9A6-1BC5-F88BF6D50A1F}"/>
              </a:ext>
            </a:extLst>
          </p:cNvPr>
          <p:cNvSpPr txBox="1"/>
          <p:nvPr/>
        </p:nvSpPr>
        <p:spPr>
          <a:xfrm>
            <a:off x="-488332" y="414386"/>
            <a:ext cx="8685800" cy="774956"/>
          </a:xfrm>
          <a:prstGeom prst="rect">
            <a:avLst/>
          </a:prstGeom>
          <a:noFill/>
          <a:ln>
            <a:noFill/>
          </a:ln>
        </p:spPr>
        <p:txBody>
          <a:bodyPr spcFirstLastPara="1" wrap="square" lIns="0" tIns="0" rIns="0" bIns="0" anchor="t" anchorCtr="0">
            <a:spAutoFit/>
          </a:bodyPr>
          <a:lstStyle/>
          <a:p>
            <a:pPr algn="ctr">
              <a:lnSpc>
                <a:spcPct val="140407"/>
              </a:lnSpc>
              <a:buSzPts val="5395"/>
            </a:pPr>
            <a:r>
              <a:rPr lang="en-US" sz="3597" b="1">
                <a:solidFill>
                  <a:schemeClr val="bg1"/>
                </a:solidFill>
                <a:latin typeface="Roboto"/>
                <a:ea typeface="Roboto"/>
                <a:cs typeface="Roboto"/>
                <a:sym typeface="Roboto"/>
              </a:rPr>
              <a:t>Évaluation des risques</a:t>
            </a:r>
            <a:endParaRPr sz="933">
              <a:solidFill>
                <a:schemeClr val="bg1"/>
              </a:solidFill>
            </a:endParaRPr>
          </a:p>
        </p:txBody>
      </p:sp>
      <p:sp>
        <p:nvSpPr>
          <p:cNvPr id="482" name="Google Shape;482;p48">
            <a:extLst>
              <a:ext uri="{FF2B5EF4-FFF2-40B4-BE49-F238E27FC236}">
                <a16:creationId xmlns:a16="http://schemas.microsoft.com/office/drawing/2014/main" id="{B08C1E7F-2309-6B65-732F-29DD7B335EDA}"/>
              </a:ext>
            </a:extLst>
          </p:cNvPr>
          <p:cNvSpPr/>
          <p:nvPr/>
        </p:nvSpPr>
        <p:spPr>
          <a:xfrm>
            <a:off x="4186990" y="3201983"/>
            <a:ext cx="2535508" cy="240177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email">
              <a:alphaModFix amt="80000"/>
              <a:extLst>
                <a:ext uri="{28A0092B-C50C-407E-A947-70E740481C1C}">
                  <a14:useLocalDpi xmlns:a14="http://schemas.microsoft.com/office/drawing/2010/main"/>
                </a:ext>
              </a:extLst>
            </a:blip>
            <a:stretch>
              <a:fillRect/>
            </a:stretch>
          </a:blipFill>
          <a:ln w="53975">
            <a:solidFill>
              <a:schemeClr val="bg1"/>
            </a:solidFill>
          </a:ln>
        </p:spPr>
        <p:txBody>
          <a:bodyPr spcFirstLastPara="1" wrap="square" lIns="60950" tIns="30467" rIns="60950" bIns="30467" anchor="t" anchorCtr="0">
            <a:noAutofit/>
          </a:bodyPr>
          <a:lstStyle/>
          <a:p>
            <a:pPr>
              <a:buSzPts val="1400"/>
            </a:pPr>
            <a:endParaRPr sz="933"/>
          </a:p>
        </p:txBody>
      </p:sp>
      <p:sp>
        <p:nvSpPr>
          <p:cNvPr id="483" name="Google Shape;483;p48">
            <a:extLst>
              <a:ext uri="{FF2B5EF4-FFF2-40B4-BE49-F238E27FC236}">
                <a16:creationId xmlns:a16="http://schemas.microsoft.com/office/drawing/2014/main" id="{B0DF4FFB-F5C1-D7D7-083F-16CA40A60D58}"/>
              </a:ext>
            </a:extLst>
          </p:cNvPr>
          <p:cNvSpPr/>
          <p:nvPr/>
        </p:nvSpPr>
        <p:spPr>
          <a:xfrm>
            <a:off x="5229944" y="3201983"/>
            <a:ext cx="2535508" cy="2401779"/>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email">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484" name="Google Shape;484;p48">
            <a:extLst>
              <a:ext uri="{FF2B5EF4-FFF2-40B4-BE49-F238E27FC236}">
                <a16:creationId xmlns:a16="http://schemas.microsoft.com/office/drawing/2014/main" id="{4874B0B5-668D-61EC-8092-DAB5B5F0B113}"/>
              </a:ext>
            </a:extLst>
          </p:cNvPr>
          <p:cNvSpPr/>
          <p:nvPr/>
        </p:nvSpPr>
        <p:spPr>
          <a:xfrm>
            <a:off x="4708440" y="1860222"/>
            <a:ext cx="2535508" cy="249175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email">
              <a:alphaModFix amt="50000"/>
              <a:extLst>
                <a:ext uri="{28A0092B-C50C-407E-A947-70E740481C1C}">
                  <a14:useLocalDpi xmlns:a14="http://schemas.microsoft.com/office/drawing/2010/main"/>
                </a:ext>
              </a:extLst>
            </a:blip>
            <a:stretch>
              <a:fillRect/>
            </a:stretch>
          </a:blipFill>
          <a:ln w="57150">
            <a:noFill/>
          </a:ln>
        </p:spPr>
        <p:txBody>
          <a:bodyPr spcFirstLastPara="1" wrap="square" lIns="60950" tIns="30467" rIns="60950" bIns="30467" anchor="t" anchorCtr="0">
            <a:noAutofit/>
          </a:bodyPr>
          <a:lstStyle/>
          <a:p>
            <a:pPr>
              <a:buSzPts val="1400"/>
            </a:pPr>
            <a:endParaRPr sz="933"/>
          </a:p>
        </p:txBody>
      </p:sp>
      <p:sp>
        <p:nvSpPr>
          <p:cNvPr id="485" name="Google Shape;485;p48">
            <a:extLst>
              <a:ext uri="{FF2B5EF4-FFF2-40B4-BE49-F238E27FC236}">
                <a16:creationId xmlns:a16="http://schemas.microsoft.com/office/drawing/2014/main" id="{161D2E05-C407-2AD4-F16B-790CE58EB031}"/>
              </a:ext>
            </a:extLst>
          </p:cNvPr>
          <p:cNvSpPr txBox="1"/>
          <p:nvPr/>
        </p:nvSpPr>
        <p:spPr>
          <a:xfrm>
            <a:off x="4956840" y="2567960"/>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Vulnérabilité</a:t>
            </a:r>
            <a:endParaRPr sz="933">
              <a:solidFill>
                <a:schemeClr val="bg1"/>
              </a:solidFill>
            </a:endParaRPr>
          </a:p>
        </p:txBody>
      </p:sp>
      <p:sp>
        <p:nvSpPr>
          <p:cNvPr id="486" name="Google Shape;486;p48">
            <a:extLst>
              <a:ext uri="{FF2B5EF4-FFF2-40B4-BE49-F238E27FC236}">
                <a16:creationId xmlns:a16="http://schemas.microsoft.com/office/drawing/2014/main" id="{567E3471-88B2-90F9-B411-806160E21A71}"/>
              </a:ext>
            </a:extLst>
          </p:cNvPr>
          <p:cNvSpPr txBox="1"/>
          <p:nvPr/>
        </p:nvSpPr>
        <p:spPr>
          <a:xfrm>
            <a:off x="5599629" y="4776928"/>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Exposition</a:t>
            </a:r>
            <a:endParaRPr sz="933">
              <a:solidFill>
                <a:schemeClr val="bg1"/>
              </a:solidFill>
            </a:endParaRPr>
          </a:p>
        </p:txBody>
      </p:sp>
      <p:sp>
        <p:nvSpPr>
          <p:cNvPr id="487" name="Google Shape;487;p48">
            <a:extLst>
              <a:ext uri="{FF2B5EF4-FFF2-40B4-BE49-F238E27FC236}">
                <a16:creationId xmlns:a16="http://schemas.microsoft.com/office/drawing/2014/main" id="{AC6B4C1C-D571-446E-D2C3-6284303D9835}"/>
              </a:ext>
            </a:extLst>
          </p:cNvPr>
          <p:cNvSpPr txBox="1"/>
          <p:nvPr/>
        </p:nvSpPr>
        <p:spPr>
          <a:xfrm>
            <a:off x="3829478" y="4776927"/>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dirty="0" err="1">
                <a:solidFill>
                  <a:schemeClr val="bg1"/>
                </a:solidFill>
                <a:latin typeface="Roboto"/>
                <a:ea typeface="Roboto"/>
                <a:cs typeface="Roboto"/>
                <a:sym typeface="Roboto"/>
              </a:rPr>
              <a:t>Aléa</a:t>
            </a:r>
            <a:endParaRPr sz="933" dirty="0">
              <a:solidFill>
                <a:schemeClr val="bg1"/>
              </a:solidFill>
            </a:endParaRPr>
          </a:p>
        </p:txBody>
      </p:sp>
      <p:sp>
        <p:nvSpPr>
          <p:cNvPr id="488" name="Google Shape;488;p48">
            <a:extLst>
              <a:ext uri="{FF2B5EF4-FFF2-40B4-BE49-F238E27FC236}">
                <a16:creationId xmlns:a16="http://schemas.microsoft.com/office/drawing/2014/main" id="{65BE5508-5C86-A212-0836-B029D8F21995}"/>
              </a:ext>
            </a:extLst>
          </p:cNvPr>
          <p:cNvSpPr txBox="1"/>
          <p:nvPr/>
        </p:nvSpPr>
        <p:spPr>
          <a:xfrm>
            <a:off x="4925819" y="3800942"/>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Risque</a:t>
            </a:r>
            <a:endParaRPr sz="933">
              <a:solidFill>
                <a:schemeClr val="bg1"/>
              </a:solidFill>
            </a:endParaRPr>
          </a:p>
        </p:txBody>
      </p:sp>
      <p:sp>
        <p:nvSpPr>
          <p:cNvPr id="490" name="Google Shape;490;p48">
            <a:extLst>
              <a:ext uri="{FF2B5EF4-FFF2-40B4-BE49-F238E27FC236}">
                <a16:creationId xmlns:a16="http://schemas.microsoft.com/office/drawing/2014/main" id="{5B1E301C-1956-F993-23DD-87B56CCA8563}"/>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18</a:t>
            </a:fld>
            <a:endParaRPr/>
          </a:p>
        </p:txBody>
      </p:sp>
      <p:cxnSp>
        <p:nvCxnSpPr>
          <p:cNvPr id="3" name="Straight Arrow Connector 2">
            <a:extLst>
              <a:ext uri="{FF2B5EF4-FFF2-40B4-BE49-F238E27FC236}">
                <a16:creationId xmlns:a16="http://schemas.microsoft.com/office/drawing/2014/main" id="{78A95366-4633-226F-E906-16727052ED43}"/>
              </a:ext>
            </a:extLst>
          </p:cNvPr>
          <p:cNvCxnSpPr>
            <a:cxnSpLocks/>
          </p:cNvCxnSpPr>
          <p:nvPr/>
        </p:nvCxnSpPr>
        <p:spPr>
          <a:xfrm>
            <a:off x="2402237" y="2535379"/>
            <a:ext cx="1452331" cy="951369"/>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686CB9F-3709-D349-0BE7-2D2BD80A7300}"/>
              </a:ext>
            </a:extLst>
          </p:cNvPr>
          <p:cNvSpPr txBox="1"/>
          <p:nvPr/>
        </p:nvSpPr>
        <p:spPr>
          <a:xfrm>
            <a:off x="1985491" y="5985598"/>
            <a:ext cx="7981406" cy="276999"/>
          </a:xfrm>
          <a:prstGeom prst="rect">
            <a:avLst/>
          </a:prstGeom>
          <a:noFill/>
        </p:spPr>
        <p:txBody>
          <a:bodyPr wrap="square" rtlCol="0">
            <a:spAutoFit/>
          </a:bodyPr>
          <a:lstStyle/>
          <a:p>
            <a:pPr algn="ctr"/>
            <a:r>
              <a:rPr lang="en-GB" sz="1200" b="1" dirty="0">
                <a:solidFill>
                  <a:schemeClr val="bg1"/>
                </a:solidFill>
                <a:latin typeface="Roboto"/>
                <a:ea typeface="Roboto"/>
                <a:cs typeface="Roboto"/>
              </a:rPr>
              <a:t>Figure : Le </a:t>
            </a:r>
            <a:r>
              <a:rPr lang="en-GB" sz="1200" b="1" dirty="0" err="1">
                <a:solidFill>
                  <a:schemeClr val="bg1"/>
                </a:solidFill>
                <a:latin typeface="Roboto"/>
                <a:ea typeface="Roboto"/>
                <a:cs typeface="Roboto"/>
              </a:rPr>
              <a:t>risque</a:t>
            </a:r>
            <a:r>
              <a:rPr lang="en-GB" sz="1200" b="1" dirty="0">
                <a:solidFill>
                  <a:schemeClr val="bg1"/>
                </a:solidFill>
                <a:latin typeface="Roboto"/>
                <a:ea typeface="Roboto"/>
                <a:cs typeface="Roboto"/>
              </a:rPr>
              <a:t> </a:t>
            </a:r>
            <a:r>
              <a:rPr lang="en-GB" sz="1200" b="1" dirty="0" err="1">
                <a:solidFill>
                  <a:schemeClr val="bg1"/>
                </a:solidFill>
                <a:latin typeface="Roboto"/>
                <a:ea typeface="Roboto"/>
                <a:cs typeface="Roboto"/>
              </a:rPr>
              <a:t>climatique</a:t>
            </a:r>
            <a:r>
              <a:rPr lang="en-GB" sz="1200" b="1" dirty="0">
                <a:solidFill>
                  <a:schemeClr val="bg1"/>
                </a:solidFill>
                <a:latin typeface="Roboto"/>
                <a:ea typeface="Roboto"/>
                <a:cs typeface="Roboto"/>
              </a:rPr>
              <a:t> </a:t>
            </a:r>
            <a:r>
              <a:rPr lang="en-GB" sz="1200" b="1" dirty="0" err="1">
                <a:solidFill>
                  <a:schemeClr val="bg1"/>
                </a:solidFill>
                <a:latin typeface="Roboto"/>
                <a:ea typeface="Roboto"/>
                <a:cs typeface="Roboto"/>
              </a:rPr>
              <a:t>résulte</a:t>
            </a:r>
            <a:r>
              <a:rPr lang="en-GB" sz="1200" b="1" dirty="0">
                <a:solidFill>
                  <a:schemeClr val="bg1"/>
                </a:solidFill>
                <a:latin typeface="Roboto"/>
                <a:ea typeface="Roboto"/>
                <a:cs typeface="Roboto"/>
              </a:rPr>
              <a:t> de </a:t>
            </a:r>
            <a:r>
              <a:rPr lang="en-GB" sz="1200" b="1" dirty="0" err="1">
                <a:solidFill>
                  <a:schemeClr val="bg1"/>
                </a:solidFill>
                <a:latin typeface="Roboto"/>
                <a:ea typeface="Roboto"/>
                <a:cs typeface="Roboto"/>
              </a:rPr>
              <a:t>l'interaction</a:t>
            </a:r>
            <a:r>
              <a:rPr lang="en-GB" sz="1200" b="1" dirty="0">
                <a:solidFill>
                  <a:schemeClr val="bg1"/>
                </a:solidFill>
                <a:latin typeface="Roboto"/>
                <a:ea typeface="Roboto"/>
                <a:cs typeface="Roboto"/>
              </a:rPr>
              <a:t> entre </a:t>
            </a:r>
            <a:r>
              <a:rPr lang="en-GB" sz="1200" b="1" dirty="0" err="1">
                <a:solidFill>
                  <a:schemeClr val="bg1"/>
                </a:solidFill>
                <a:latin typeface="Roboto"/>
                <a:ea typeface="Roboto"/>
                <a:cs typeface="Roboto"/>
              </a:rPr>
              <a:t>l’aléa</a:t>
            </a:r>
            <a:r>
              <a:rPr lang="en-GB" sz="1200" b="1" dirty="0">
                <a:solidFill>
                  <a:schemeClr val="bg1"/>
                </a:solidFill>
                <a:latin typeface="Roboto"/>
                <a:ea typeface="Roboto"/>
                <a:cs typeface="Roboto"/>
              </a:rPr>
              <a:t>, la </a:t>
            </a:r>
            <a:r>
              <a:rPr lang="en-GB" sz="1200" b="1" dirty="0" err="1">
                <a:solidFill>
                  <a:schemeClr val="bg1"/>
                </a:solidFill>
                <a:latin typeface="Roboto"/>
                <a:ea typeface="Roboto"/>
                <a:cs typeface="Roboto"/>
              </a:rPr>
              <a:t>vulnérabilité</a:t>
            </a:r>
            <a:r>
              <a:rPr lang="en-GB" sz="1200" b="1" dirty="0">
                <a:solidFill>
                  <a:schemeClr val="bg1"/>
                </a:solidFill>
                <a:latin typeface="Roboto"/>
                <a:ea typeface="Roboto"/>
                <a:cs typeface="Roboto"/>
              </a:rPr>
              <a:t> et </a:t>
            </a:r>
            <a:r>
              <a:rPr lang="en-GB" sz="1200" b="1" dirty="0" err="1">
                <a:solidFill>
                  <a:schemeClr val="bg1"/>
                </a:solidFill>
                <a:latin typeface="Roboto"/>
                <a:ea typeface="Roboto"/>
                <a:cs typeface="Roboto"/>
              </a:rPr>
              <a:t>l'exposition</a:t>
            </a:r>
            <a:endParaRPr lang="en-GB" sz="1200" b="1" dirty="0">
              <a:solidFill>
                <a:schemeClr val="bg1"/>
              </a:solidFill>
              <a:latin typeface="Roboto"/>
              <a:ea typeface="Roboto"/>
              <a:cs typeface="Roboto"/>
            </a:endParaRPr>
          </a:p>
        </p:txBody>
      </p:sp>
      <p:sp>
        <p:nvSpPr>
          <p:cNvPr id="6" name="TextBox 5">
            <a:extLst>
              <a:ext uri="{FF2B5EF4-FFF2-40B4-BE49-F238E27FC236}">
                <a16:creationId xmlns:a16="http://schemas.microsoft.com/office/drawing/2014/main" id="{7088792A-FD46-0CF7-CD15-AA268D699C88}"/>
              </a:ext>
            </a:extLst>
          </p:cNvPr>
          <p:cNvSpPr txBox="1"/>
          <p:nvPr/>
        </p:nvSpPr>
        <p:spPr>
          <a:xfrm>
            <a:off x="7888638" y="414386"/>
            <a:ext cx="4303362" cy="4093428"/>
          </a:xfrm>
          <a:prstGeom prst="rect">
            <a:avLst/>
          </a:prstGeom>
          <a:noFill/>
        </p:spPr>
        <p:txBody>
          <a:bodyPr wrap="square">
            <a:spAutoFit/>
          </a:bodyPr>
          <a:lstStyle/>
          <a:p>
            <a:pPr>
              <a:buNone/>
            </a:pPr>
            <a:r>
              <a:rPr lang="en-GB" sz="2000" dirty="0">
                <a:solidFill>
                  <a:schemeClr val="bg1"/>
                </a:solidFill>
              </a:rPr>
              <a:t>Un </a:t>
            </a:r>
            <a:r>
              <a:rPr lang="en-GB" sz="2000" dirty="0" err="1">
                <a:solidFill>
                  <a:schemeClr val="bg1"/>
                </a:solidFill>
              </a:rPr>
              <a:t>aléa</a:t>
            </a:r>
            <a:r>
              <a:rPr lang="en-GB" sz="2000" dirty="0">
                <a:solidFill>
                  <a:schemeClr val="bg1"/>
                </a:solidFill>
              </a:rPr>
              <a:t> </a:t>
            </a:r>
            <a:r>
              <a:rPr lang="en-GB" sz="2000" dirty="0" err="1">
                <a:solidFill>
                  <a:schemeClr val="bg1"/>
                </a:solidFill>
              </a:rPr>
              <a:t>comporte</a:t>
            </a:r>
            <a:r>
              <a:rPr lang="en-GB" sz="2000" dirty="0">
                <a:solidFill>
                  <a:schemeClr val="bg1"/>
                </a:solidFill>
              </a:rPr>
              <a:t> deux aspects </a:t>
            </a:r>
            <a:r>
              <a:rPr lang="en-GB" sz="2000" dirty="0" err="1">
                <a:solidFill>
                  <a:schemeClr val="bg1"/>
                </a:solidFill>
              </a:rPr>
              <a:t>importants</a:t>
            </a:r>
            <a:r>
              <a:rPr lang="en-GB" sz="2000" dirty="0">
                <a:solidFill>
                  <a:schemeClr val="bg1"/>
                </a:solidFill>
              </a:rPr>
              <a:t> :</a:t>
            </a:r>
          </a:p>
          <a:p>
            <a:r>
              <a:rPr lang="en-GB" sz="2000" b="1" dirty="0" err="1">
                <a:solidFill>
                  <a:schemeClr val="bg1"/>
                </a:solidFill>
              </a:rPr>
              <a:t>Probabilité</a:t>
            </a:r>
            <a:r>
              <a:rPr lang="en-GB" sz="2000" b="1" dirty="0">
                <a:solidFill>
                  <a:schemeClr val="bg1"/>
                </a:solidFill>
              </a:rPr>
              <a:t> </a:t>
            </a:r>
            <a:r>
              <a:rPr lang="en-GB" sz="2000" dirty="0">
                <a:solidFill>
                  <a:schemeClr val="bg1"/>
                </a:solidFill>
              </a:rPr>
              <a:t>:</a:t>
            </a:r>
            <a:br>
              <a:rPr lang="en-GB" sz="2000" dirty="0">
                <a:solidFill>
                  <a:schemeClr val="bg1"/>
                </a:solidFill>
              </a:rPr>
            </a:br>
            <a:r>
              <a:rPr lang="en-GB" sz="2000" dirty="0" err="1">
                <a:solidFill>
                  <a:schemeClr val="bg1"/>
                </a:solidFill>
              </a:rPr>
              <a:t>Probabilité</a:t>
            </a:r>
            <a:r>
              <a:rPr lang="en-GB" sz="2000" dirty="0">
                <a:solidFill>
                  <a:schemeClr val="bg1"/>
                </a:solidFill>
              </a:rPr>
              <a:t> que </a:t>
            </a:r>
            <a:r>
              <a:rPr lang="en-GB" sz="2000" dirty="0" err="1">
                <a:solidFill>
                  <a:schemeClr val="bg1"/>
                </a:solidFill>
              </a:rPr>
              <a:t>l'événement</a:t>
            </a:r>
            <a:r>
              <a:rPr lang="en-GB" sz="2000" dirty="0">
                <a:solidFill>
                  <a:schemeClr val="bg1"/>
                </a:solidFill>
              </a:rPr>
              <a:t> se </a:t>
            </a:r>
            <a:r>
              <a:rPr lang="en-GB" sz="2000" dirty="0" err="1">
                <a:solidFill>
                  <a:schemeClr val="bg1"/>
                </a:solidFill>
              </a:rPr>
              <a:t>produise</a:t>
            </a:r>
            <a:br>
              <a:rPr lang="en-GB" sz="2000" dirty="0">
                <a:solidFill>
                  <a:schemeClr val="bg1"/>
                </a:solidFill>
              </a:rPr>
            </a:br>
            <a:r>
              <a:rPr lang="en-GB" sz="2000" i="1" dirty="0" err="1">
                <a:solidFill>
                  <a:schemeClr val="bg1"/>
                </a:solidFill>
              </a:rPr>
              <a:t>Exemple</a:t>
            </a:r>
            <a:r>
              <a:rPr lang="en-GB" sz="2000" i="1" dirty="0">
                <a:solidFill>
                  <a:schemeClr val="bg1"/>
                </a:solidFill>
              </a:rPr>
              <a:t> : </a:t>
            </a:r>
            <a:r>
              <a:rPr lang="en-GB" sz="2000" i="1" dirty="0" err="1">
                <a:solidFill>
                  <a:schemeClr val="bg1"/>
                </a:solidFill>
              </a:rPr>
              <a:t>une</a:t>
            </a:r>
            <a:r>
              <a:rPr lang="en-GB" sz="2000" i="1" dirty="0">
                <a:solidFill>
                  <a:schemeClr val="bg1"/>
                </a:solidFill>
              </a:rPr>
              <a:t> </a:t>
            </a:r>
            <a:r>
              <a:rPr lang="en-GB" sz="2000" i="1" dirty="0" err="1">
                <a:solidFill>
                  <a:schemeClr val="bg1"/>
                </a:solidFill>
              </a:rPr>
              <a:t>inondation</a:t>
            </a:r>
            <a:r>
              <a:rPr lang="en-GB" sz="2000" i="1" dirty="0">
                <a:solidFill>
                  <a:schemeClr val="bg1"/>
                </a:solidFill>
              </a:rPr>
              <a:t> qui se </a:t>
            </a:r>
            <a:r>
              <a:rPr lang="en-GB" sz="2000" i="1" dirty="0" err="1">
                <a:solidFill>
                  <a:schemeClr val="bg1"/>
                </a:solidFill>
              </a:rPr>
              <a:t>produit</a:t>
            </a:r>
            <a:r>
              <a:rPr lang="en-GB" sz="2000" i="1" dirty="0">
                <a:solidFill>
                  <a:schemeClr val="bg1"/>
                </a:solidFill>
              </a:rPr>
              <a:t> </a:t>
            </a:r>
            <a:r>
              <a:rPr lang="en-GB" sz="2000" i="1" dirty="0" err="1">
                <a:solidFill>
                  <a:schemeClr val="bg1"/>
                </a:solidFill>
              </a:rPr>
              <a:t>une</a:t>
            </a:r>
            <a:r>
              <a:rPr lang="en-GB" sz="2000" i="1" dirty="0">
                <a:solidFill>
                  <a:schemeClr val="bg1"/>
                </a:solidFill>
              </a:rPr>
              <a:t> </a:t>
            </a:r>
            <a:r>
              <a:rPr lang="en-GB" sz="2000" i="1" dirty="0" err="1">
                <a:solidFill>
                  <a:schemeClr val="bg1"/>
                </a:solidFill>
              </a:rPr>
              <a:t>fois</a:t>
            </a:r>
            <a:r>
              <a:rPr lang="en-GB" sz="2000" i="1" dirty="0">
                <a:solidFill>
                  <a:schemeClr val="bg1"/>
                </a:solidFill>
              </a:rPr>
              <a:t> </a:t>
            </a:r>
            <a:r>
              <a:rPr lang="en-GB" sz="2000" i="1" dirty="0" err="1">
                <a:solidFill>
                  <a:schemeClr val="bg1"/>
                </a:solidFill>
              </a:rPr>
              <a:t>tous</a:t>
            </a:r>
            <a:r>
              <a:rPr lang="en-GB" sz="2000" i="1" dirty="0">
                <a:solidFill>
                  <a:schemeClr val="bg1"/>
                </a:solidFill>
              </a:rPr>
              <a:t> les 10 </a:t>
            </a:r>
            <a:r>
              <a:rPr lang="en-GB" sz="2000" i="1" dirty="0" err="1">
                <a:solidFill>
                  <a:schemeClr val="bg1"/>
                </a:solidFill>
              </a:rPr>
              <a:t>ans</a:t>
            </a:r>
            <a:endParaRPr lang="en-GB" sz="2000" dirty="0">
              <a:solidFill>
                <a:schemeClr val="bg1"/>
              </a:solidFill>
            </a:endParaRPr>
          </a:p>
          <a:p>
            <a:r>
              <a:rPr lang="en-GB" sz="2000" b="1" dirty="0" err="1">
                <a:solidFill>
                  <a:schemeClr val="bg1"/>
                </a:solidFill>
              </a:rPr>
              <a:t>Intensité</a:t>
            </a:r>
            <a:r>
              <a:rPr lang="en-GB" sz="2000" b="1" dirty="0">
                <a:solidFill>
                  <a:schemeClr val="bg1"/>
                </a:solidFill>
              </a:rPr>
              <a:t> </a:t>
            </a:r>
            <a:r>
              <a:rPr lang="en-GB" sz="2000" dirty="0">
                <a:solidFill>
                  <a:schemeClr val="bg1"/>
                </a:solidFill>
              </a:rPr>
              <a:t>(</a:t>
            </a:r>
            <a:r>
              <a:rPr lang="en-GB" sz="2000" dirty="0" err="1">
                <a:solidFill>
                  <a:schemeClr val="bg1"/>
                </a:solidFill>
              </a:rPr>
              <a:t>gravité</a:t>
            </a:r>
            <a:r>
              <a:rPr lang="en-GB" sz="2000" dirty="0">
                <a:solidFill>
                  <a:schemeClr val="bg1"/>
                </a:solidFill>
              </a:rPr>
              <a:t>) :</a:t>
            </a:r>
            <a:br>
              <a:rPr lang="en-GB" sz="2000" dirty="0">
                <a:solidFill>
                  <a:schemeClr val="bg1"/>
                </a:solidFill>
              </a:rPr>
            </a:br>
            <a:r>
              <a:rPr lang="en-GB" sz="2000" dirty="0">
                <a:solidFill>
                  <a:schemeClr val="bg1"/>
                </a:solidFill>
              </a:rPr>
              <a:t>La force </a:t>
            </a:r>
            <a:r>
              <a:rPr lang="en-GB" sz="2000" dirty="0" err="1">
                <a:solidFill>
                  <a:schemeClr val="bg1"/>
                </a:solidFill>
              </a:rPr>
              <a:t>ou</a:t>
            </a:r>
            <a:r>
              <a:rPr lang="en-GB" sz="2000" dirty="0">
                <a:solidFill>
                  <a:schemeClr val="bg1"/>
                </a:solidFill>
              </a:rPr>
              <a:t> la </a:t>
            </a:r>
            <a:r>
              <a:rPr lang="en-GB" sz="2000" dirty="0" err="1">
                <a:solidFill>
                  <a:schemeClr val="bg1"/>
                </a:solidFill>
              </a:rPr>
              <a:t>gravité</a:t>
            </a:r>
            <a:r>
              <a:rPr lang="en-GB" sz="2000" dirty="0">
                <a:solidFill>
                  <a:schemeClr val="bg1"/>
                </a:solidFill>
              </a:rPr>
              <a:t> de </a:t>
            </a:r>
            <a:r>
              <a:rPr lang="en-GB" sz="2000" dirty="0" err="1">
                <a:solidFill>
                  <a:schemeClr val="bg1"/>
                </a:solidFill>
              </a:rPr>
              <a:t>l'événement</a:t>
            </a:r>
            <a:br>
              <a:rPr lang="en-GB" sz="2000" dirty="0">
                <a:solidFill>
                  <a:schemeClr val="bg1"/>
                </a:solidFill>
              </a:rPr>
            </a:br>
            <a:r>
              <a:rPr lang="en-GB" sz="2000" i="1" dirty="0" err="1">
                <a:solidFill>
                  <a:schemeClr val="bg1"/>
                </a:solidFill>
              </a:rPr>
              <a:t>Exemple</a:t>
            </a:r>
            <a:r>
              <a:rPr lang="en-GB" sz="2000" i="1" dirty="0">
                <a:solidFill>
                  <a:schemeClr val="bg1"/>
                </a:solidFill>
              </a:rPr>
              <a:t> : </a:t>
            </a:r>
            <a:r>
              <a:rPr lang="en-GB" sz="2000" i="1" dirty="0" err="1">
                <a:solidFill>
                  <a:schemeClr val="bg1"/>
                </a:solidFill>
              </a:rPr>
              <a:t>profondeur</a:t>
            </a:r>
            <a:r>
              <a:rPr lang="en-GB" sz="2000" i="1" dirty="0">
                <a:solidFill>
                  <a:schemeClr val="bg1"/>
                </a:solidFill>
              </a:rPr>
              <a:t> de </a:t>
            </a:r>
            <a:r>
              <a:rPr lang="en-GB" sz="2000" i="1" dirty="0" err="1">
                <a:solidFill>
                  <a:schemeClr val="bg1"/>
                </a:solidFill>
              </a:rPr>
              <a:t>l'inondation</a:t>
            </a:r>
            <a:r>
              <a:rPr lang="en-GB" sz="2000" i="1" dirty="0">
                <a:solidFill>
                  <a:schemeClr val="bg1"/>
                </a:solidFill>
              </a:rPr>
              <a:t>, durée de la </a:t>
            </a:r>
            <a:r>
              <a:rPr lang="en-GB" sz="2000" i="1" dirty="0" err="1">
                <a:solidFill>
                  <a:schemeClr val="bg1"/>
                </a:solidFill>
              </a:rPr>
              <a:t>sécheresse</a:t>
            </a:r>
            <a:r>
              <a:rPr lang="en-GB" sz="2000" i="1" dirty="0">
                <a:solidFill>
                  <a:schemeClr val="bg1"/>
                </a:solidFill>
              </a:rPr>
              <a:t>, </a:t>
            </a:r>
            <a:r>
              <a:rPr lang="en-GB" sz="2000" i="1" dirty="0" err="1">
                <a:solidFill>
                  <a:schemeClr val="bg1"/>
                </a:solidFill>
              </a:rPr>
              <a:t>température</a:t>
            </a:r>
            <a:r>
              <a:rPr lang="en-GB" sz="2000" i="1" dirty="0">
                <a:solidFill>
                  <a:schemeClr val="bg1"/>
                </a:solidFill>
              </a:rPr>
              <a:t>.</a:t>
            </a:r>
            <a:endParaRPr lang="en-GB" sz="2000" dirty="0">
              <a:solidFill>
                <a:schemeClr val="bg1"/>
              </a:solidFill>
            </a:endParaRPr>
          </a:p>
        </p:txBody>
      </p:sp>
    </p:spTree>
    <p:extLst>
      <p:ext uri="{BB962C8B-B14F-4D97-AF65-F5344CB8AC3E}">
        <p14:creationId xmlns:p14="http://schemas.microsoft.com/office/powerpoint/2010/main" val="2153531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465">
          <a:extLst>
            <a:ext uri="{FF2B5EF4-FFF2-40B4-BE49-F238E27FC236}">
              <a16:creationId xmlns:a16="http://schemas.microsoft.com/office/drawing/2014/main" id="{683141C4-BD88-9191-0120-F74689CDA340}"/>
            </a:ext>
          </a:extLst>
        </p:cNvPr>
        <p:cNvGrpSpPr/>
        <p:nvPr/>
      </p:nvGrpSpPr>
      <p:grpSpPr>
        <a:xfrm>
          <a:off x="0" y="0"/>
          <a:ext cx="0" cy="0"/>
          <a:chOff x="0" y="0"/>
          <a:chExt cx="0" cy="0"/>
        </a:xfrm>
      </p:grpSpPr>
      <p:sp>
        <p:nvSpPr>
          <p:cNvPr id="467" name="Google Shape;467;p48">
            <a:extLst>
              <a:ext uri="{FF2B5EF4-FFF2-40B4-BE49-F238E27FC236}">
                <a16:creationId xmlns:a16="http://schemas.microsoft.com/office/drawing/2014/main" id="{7095AB28-2C60-D10C-60FF-4967C8D246EB}"/>
              </a:ext>
            </a:extLst>
          </p:cNvPr>
          <p:cNvSpPr txBox="1"/>
          <p:nvPr/>
        </p:nvSpPr>
        <p:spPr>
          <a:xfrm>
            <a:off x="-488332" y="414386"/>
            <a:ext cx="8685800" cy="774956"/>
          </a:xfrm>
          <a:prstGeom prst="rect">
            <a:avLst/>
          </a:prstGeom>
          <a:noFill/>
          <a:ln>
            <a:noFill/>
          </a:ln>
        </p:spPr>
        <p:txBody>
          <a:bodyPr spcFirstLastPara="1" wrap="square" lIns="0" tIns="0" rIns="0" bIns="0" anchor="t" anchorCtr="0">
            <a:spAutoFit/>
          </a:bodyPr>
          <a:lstStyle/>
          <a:p>
            <a:pPr algn="ctr">
              <a:lnSpc>
                <a:spcPct val="140407"/>
              </a:lnSpc>
              <a:buSzPts val="5395"/>
            </a:pPr>
            <a:r>
              <a:rPr lang="en-US" sz="3597" b="1">
                <a:solidFill>
                  <a:schemeClr val="bg1"/>
                </a:solidFill>
                <a:latin typeface="Roboto"/>
                <a:ea typeface="Roboto"/>
                <a:cs typeface="Roboto"/>
                <a:sym typeface="Roboto"/>
              </a:rPr>
              <a:t>Évaluation de l'exposition</a:t>
            </a:r>
            <a:endParaRPr sz="933">
              <a:solidFill>
                <a:schemeClr val="bg1"/>
              </a:solidFill>
            </a:endParaRPr>
          </a:p>
        </p:txBody>
      </p:sp>
      <p:sp>
        <p:nvSpPr>
          <p:cNvPr id="482" name="Google Shape;482;p48">
            <a:extLst>
              <a:ext uri="{FF2B5EF4-FFF2-40B4-BE49-F238E27FC236}">
                <a16:creationId xmlns:a16="http://schemas.microsoft.com/office/drawing/2014/main" id="{721BE2C8-B1B7-141A-E249-A6177675DE53}"/>
              </a:ext>
            </a:extLst>
          </p:cNvPr>
          <p:cNvSpPr/>
          <p:nvPr/>
        </p:nvSpPr>
        <p:spPr>
          <a:xfrm>
            <a:off x="4186990" y="3201983"/>
            <a:ext cx="2535508" cy="240177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email">
              <a:alphaModFix amt="80000"/>
              <a:extLst>
                <a:ext uri="{28A0092B-C50C-407E-A947-70E740481C1C}">
                  <a14:useLocalDpi xmlns:a14="http://schemas.microsoft.com/office/drawing/2010/main"/>
                </a:ext>
              </a:extLst>
            </a:blip>
            <a:stretch>
              <a:fillRect/>
            </a:stretch>
          </a:blipFill>
          <a:ln w="53975">
            <a:noFill/>
          </a:ln>
        </p:spPr>
        <p:txBody>
          <a:bodyPr spcFirstLastPara="1" wrap="square" lIns="60950" tIns="30467" rIns="60950" bIns="30467" anchor="t" anchorCtr="0">
            <a:noAutofit/>
          </a:bodyPr>
          <a:lstStyle/>
          <a:p>
            <a:pPr>
              <a:buSzPts val="1400"/>
            </a:pPr>
            <a:endParaRPr sz="933"/>
          </a:p>
        </p:txBody>
      </p:sp>
      <p:sp>
        <p:nvSpPr>
          <p:cNvPr id="483" name="Google Shape;483;p48">
            <a:extLst>
              <a:ext uri="{FF2B5EF4-FFF2-40B4-BE49-F238E27FC236}">
                <a16:creationId xmlns:a16="http://schemas.microsoft.com/office/drawing/2014/main" id="{CB57E5B6-BDEF-978F-400F-B5C3BB6B83F0}"/>
              </a:ext>
            </a:extLst>
          </p:cNvPr>
          <p:cNvSpPr/>
          <p:nvPr/>
        </p:nvSpPr>
        <p:spPr>
          <a:xfrm>
            <a:off x="5229944" y="3201983"/>
            <a:ext cx="2535508" cy="2401779"/>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email">
              <a:alphaModFix amt="80000"/>
              <a:extLst>
                <a:ext uri="{28A0092B-C50C-407E-A947-70E740481C1C}">
                  <a14:useLocalDpi xmlns:a14="http://schemas.microsoft.com/office/drawing/2010/main"/>
                </a:ext>
              </a:extLst>
            </a:blip>
            <a:stretch>
              <a:fillRect/>
            </a:stretch>
          </a:blipFill>
          <a:ln w="63500">
            <a:solidFill>
              <a:schemeClr val="bg1"/>
            </a:solidFill>
          </a:ln>
        </p:spPr>
        <p:txBody>
          <a:bodyPr spcFirstLastPara="1" wrap="square" lIns="60950" tIns="30467" rIns="60950" bIns="30467" anchor="t" anchorCtr="0">
            <a:noAutofit/>
          </a:bodyPr>
          <a:lstStyle/>
          <a:p>
            <a:pPr>
              <a:buSzPts val="1400"/>
            </a:pPr>
            <a:endParaRPr sz="933"/>
          </a:p>
        </p:txBody>
      </p:sp>
      <p:sp>
        <p:nvSpPr>
          <p:cNvPr id="484" name="Google Shape;484;p48">
            <a:extLst>
              <a:ext uri="{FF2B5EF4-FFF2-40B4-BE49-F238E27FC236}">
                <a16:creationId xmlns:a16="http://schemas.microsoft.com/office/drawing/2014/main" id="{4C225B18-98A6-5258-F309-23AE85B6365B}"/>
              </a:ext>
            </a:extLst>
          </p:cNvPr>
          <p:cNvSpPr/>
          <p:nvPr/>
        </p:nvSpPr>
        <p:spPr>
          <a:xfrm>
            <a:off x="4708440" y="1860222"/>
            <a:ext cx="2535508" cy="249175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email">
              <a:alphaModFix amt="50000"/>
              <a:extLst>
                <a:ext uri="{28A0092B-C50C-407E-A947-70E740481C1C}">
                  <a14:useLocalDpi xmlns:a14="http://schemas.microsoft.com/office/drawing/2010/main"/>
                </a:ext>
              </a:extLst>
            </a:blip>
            <a:stretch>
              <a:fillRect/>
            </a:stretch>
          </a:blipFill>
          <a:ln w="57150">
            <a:noFill/>
          </a:ln>
        </p:spPr>
        <p:txBody>
          <a:bodyPr spcFirstLastPara="1" wrap="square" lIns="60950" tIns="30467" rIns="60950" bIns="30467" anchor="t" anchorCtr="0">
            <a:noAutofit/>
          </a:bodyPr>
          <a:lstStyle/>
          <a:p>
            <a:pPr>
              <a:buSzPts val="1400"/>
            </a:pPr>
            <a:endParaRPr sz="933"/>
          </a:p>
        </p:txBody>
      </p:sp>
      <p:sp>
        <p:nvSpPr>
          <p:cNvPr id="485" name="Google Shape;485;p48">
            <a:extLst>
              <a:ext uri="{FF2B5EF4-FFF2-40B4-BE49-F238E27FC236}">
                <a16:creationId xmlns:a16="http://schemas.microsoft.com/office/drawing/2014/main" id="{AAAA82E1-D622-4070-CF9B-ED5B2CE7B722}"/>
              </a:ext>
            </a:extLst>
          </p:cNvPr>
          <p:cNvSpPr txBox="1"/>
          <p:nvPr/>
        </p:nvSpPr>
        <p:spPr>
          <a:xfrm>
            <a:off x="4956840" y="2567960"/>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Vulnérabilité</a:t>
            </a:r>
            <a:endParaRPr sz="933">
              <a:solidFill>
                <a:schemeClr val="bg1"/>
              </a:solidFill>
            </a:endParaRPr>
          </a:p>
        </p:txBody>
      </p:sp>
      <p:sp>
        <p:nvSpPr>
          <p:cNvPr id="486" name="Google Shape;486;p48">
            <a:extLst>
              <a:ext uri="{FF2B5EF4-FFF2-40B4-BE49-F238E27FC236}">
                <a16:creationId xmlns:a16="http://schemas.microsoft.com/office/drawing/2014/main" id="{309B30C8-7C76-360C-8B36-8A57B2A07BAC}"/>
              </a:ext>
            </a:extLst>
          </p:cNvPr>
          <p:cNvSpPr txBox="1"/>
          <p:nvPr/>
        </p:nvSpPr>
        <p:spPr>
          <a:xfrm>
            <a:off x="5599629" y="4776928"/>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Exposition</a:t>
            </a:r>
            <a:endParaRPr sz="933">
              <a:solidFill>
                <a:schemeClr val="bg1"/>
              </a:solidFill>
            </a:endParaRPr>
          </a:p>
        </p:txBody>
      </p:sp>
      <p:sp>
        <p:nvSpPr>
          <p:cNvPr id="487" name="Google Shape;487;p48">
            <a:extLst>
              <a:ext uri="{FF2B5EF4-FFF2-40B4-BE49-F238E27FC236}">
                <a16:creationId xmlns:a16="http://schemas.microsoft.com/office/drawing/2014/main" id="{8CF3CA1C-4110-D91D-48C6-682635131149}"/>
              </a:ext>
            </a:extLst>
          </p:cNvPr>
          <p:cNvSpPr txBox="1"/>
          <p:nvPr/>
        </p:nvSpPr>
        <p:spPr>
          <a:xfrm>
            <a:off x="3829478" y="4776927"/>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dirty="0" err="1">
                <a:solidFill>
                  <a:schemeClr val="bg1"/>
                </a:solidFill>
                <a:latin typeface="Roboto"/>
                <a:ea typeface="Roboto"/>
                <a:cs typeface="Roboto"/>
                <a:sym typeface="Roboto"/>
              </a:rPr>
              <a:t>Aléa</a:t>
            </a:r>
            <a:endParaRPr sz="933" dirty="0">
              <a:solidFill>
                <a:schemeClr val="bg1"/>
              </a:solidFill>
            </a:endParaRPr>
          </a:p>
        </p:txBody>
      </p:sp>
      <p:sp>
        <p:nvSpPr>
          <p:cNvPr id="488" name="Google Shape;488;p48">
            <a:extLst>
              <a:ext uri="{FF2B5EF4-FFF2-40B4-BE49-F238E27FC236}">
                <a16:creationId xmlns:a16="http://schemas.microsoft.com/office/drawing/2014/main" id="{BFEA35A9-DD54-7DDC-E6CB-3A61CB8B29BA}"/>
              </a:ext>
            </a:extLst>
          </p:cNvPr>
          <p:cNvSpPr txBox="1"/>
          <p:nvPr/>
        </p:nvSpPr>
        <p:spPr>
          <a:xfrm>
            <a:off x="4925819" y="3800942"/>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Risque</a:t>
            </a:r>
            <a:endParaRPr sz="933">
              <a:solidFill>
                <a:schemeClr val="bg1"/>
              </a:solidFill>
            </a:endParaRPr>
          </a:p>
        </p:txBody>
      </p:sp>
      <p:sp>
        <p:nvSpPr>
          <p:cNvPr id="490" name="Google Shape;490;p48">
            <a:extLst>
              <a:ext uri="{FF2B5EF4-FFF2-40B4-BE49-F238E27FC236}">
                <a16:creationId xmlns:a16="http://schemas.microsoft.com/office/drawing/2014/main" id="{65B4EFDE-EF5E-03DC-C08B-772947A20A4E}"/>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19</a:t>
            </a:fld>
            <a:endParaRPr/>
          </a:p>
        </p:txBody>
      </p:sp>
      <p:cxnSp>
        <p:nvCxnSpPr>
          <p:cNvPr id="3" name="Straight Arrow Connector 2">
            <a:extLst>
              <a:ext uri="{FF2B5EF4-FFF2-40B4-BE49-F238E27FC236}">
                <a16:creationId xmlns:a16="http://schemas.microsoft.com/office/drawing/2014/main" id="{CE75EFF9-AA54-7ED4-533A-230A294EC9A8}"/>
              </a:ext>
            </a:extLst>
          </p:cNvPr>
          <p:cNvCxnSpPr>
            <a:cxnSpLocks/>
          </p:cNvCxnSpPr>
          <p:nvPr/>
        </p:nvCxnSpPr>
        <p:spPr>
          <a:xfrm flipH="1" flipV="1">
            <a:off x="8069577" y="5302891"/>
            <a:ext cx="2887725" cy="1061731"/>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D06A740-BD7A-CAEA-165A-DE14420033A9}"/>
              </a:ext>
            </a:extLst>
          </p:cNvPr>
          <p:cNvSpPr txBox="1"/>
          <p:nvPr/>
        </p:nvSpPr>
        <p:spPr>
          <a:xfrm>
            <a:off x="1985491" y="5985598"/>
            <a:ext cx="7981406" cy="276999"/>
          </a:xfrm>
          <a:prstGeom prst="rect">
            <a:avLst/>
          </a:prstGeom>
          <a:noFill/>
        </p:spPr>
        <p:txBody>
          <a:bodyPr wrap="square" rtlCol="0">
            <a:spAutoFit/>
          </a:bodyPr>
          <a:lstStyle/>
          <a:p>
            <a:pPr algn="ctr"/>
            <a:r>
              <a:rPr lang="en-GB" sz="1200" b="1" dirty="0">
                <a:solidFill>
                  <a:schemeClr val="bg1"/>
                </a:solidFill>
                <a:latin typeface="Roboto"/>
                <a:ea typeface="Roboto"/>
                <a:cs typeface="Roboto"/>
              </a:rPr>
              <a:t>Figure : Le </a:t>
            </a:r>
            <a:r>
              <a:rPr lang="en-GB" sz="1200" b="1" dirty="0" err="1">
                <a:solidFill>
                  <a:schemeClr val="bg1"/>
                </a:solidFill>
                <a:latin typeface="Roboto"/>
                <a:ea typeface="Roboto"/>
                <a:cs typeface="Roboto"/>
              </a:rPr>
              <a:t>risque</a:t>
            </a:r>
            <a:r>
              <a:rPr lang="en-GB" sz="1200" b="1" dirty="0">
                <a:solidFill>
                  <a:schemeClr val="bg1"/>
                </a:solidFill>
                <a:latin typeface="Roboto"/>
                <a:ea typeface="Roboto"/>
                <a:cs typeface="Roboto"/>
              </a:rPr>
              <a:t> </a:t>
            </a:r>
            <a:r>
              <a:rPr lang="en-GB" sz="1200" b="1" dirty="0" err="1">
                <a:solidFill>
                  <a:schemeClr val="bg1"/>
                </a:solidFill>
                <a:latin typeface="Roboto"/>
                <a:ea typeface="Roboto"/>
                <a:cs typeface="Roboto"/>
              </a:rPr>
              <a:t>climatique</a:t>
            </a:r>
            <a:r>
              <a:rPr lang="en-GB" sz="1200" b="1" dirty="0">
                <a:solidFill>
                  <a:schemeClr val="bg1"/>
                </a:solidFill>
                <a:latin typeface="Roboto"/>
                <a:ea typeface="Roboto"/>
                <a:cs typeface="Roboto"/>
              </a:rPr>
              <a:t> </a:t>
            </a:r>
            <a:r>
              <a:rPr lang="en-GB" sz="1200" b="1" dirty="0" err="1">
                <a:solidFill>
                  <a:schemeClr val="bg1"/>
                </a:solidFill>
                <a:latin typeface="Roboto"/>
                <a:ea typeface="Roboto"/>
                <a:cs typeface="Roboto"/>
              </a:rPr>
              <a:t>résulte</a:t>
            </a:r>
            <a:r>
              <a:rPr lang="en-GB" sz="1200" b="1" dirty="0">
                <a:solidFill>
                  <a:schemeClr val="bg1"/>
                </a:solidFill>
                <a:latin typeface="Roboto"/>
                <a:ea typeface="Roboto"/>
                <a:cs typeface="Roboto"/>
              </a:rPr>
              <a:t> de </a:t>
            </a:r>
            <a:r>
              <a:rPr lang="en-GB" sz="1200" b="1" dirty="0" err="1">
                <a:solidFill>
                  <a:schemeClr val="bg1"/>
                </a:solidFill>
                <a:latin typeface="Roboto"/>
                <a:ea typeface="Roboto"/>
                <a:cs typeface="Roboto"/>
              </a:rPr>
              <a:t>l'interaction</a:t>
            </a:r>
            <a:r>
              <a:rPr lang="en-GB" sz="1200" b="1" dirty="0">
                <a:solidFill>
                  <a:schemeClr val="bg1"/>
                </a:solidFill>
                <a:latin typeface="Roboto"/>
                <a:ea typeface="Roboto"/>
                <a:cs typeface="Roboto"/>
              </a:rPr>
              <a:t> entre </a:t>
            </a:r>
            <a:r>
              <a:rPr lang="en-GB" sz="1200" b="1" dirty="0" err="1">
                <a:solidFill>
                  <a:schemeClr val="bg1"/>
                </a:solidFill>
                <a:latin typeface="Roboto"/>
                <a:ea typeface="Roboto"/>
                <a:cs typeface="Roboto"/>
              </a:rPr>
              <a:t>l’aléa</a:t>
            </a:r>
            <a:r>
              <a:rPr lang="en-GB" sz="1200" b="1" dirty="0">
                <a:solidFill>
                  <a:schemeClr val="bg1"/>
                </a:solidFill>
                <a:latin typeface="Roboto"/>
                <a:ea typeface="Roboto"/>
                <a:cs typeface="Roboto"/>
              </a:rPr>
              <a:t>, la </a:t>
            </a:r>
            <a:r>
              <a:rPr lang="en-GB" sz="1200" b="1" dirty="0" err="1">
                <a:solidFill>
                  <a:schemeClr val="bg1"/>
                </a:solidFill>
                <a:latin typeface="Roboto"/>
                <a:ea typeface="Roboto"/>
                <a:cs typeface="Roboto"/>
              </a:rPr>
              <a:t>vulnérabilité</a:t>
            </a:r>
            <a:r>
              <a:rPr lang="en-GB" sz="1200" b="1" dirty="0">
                <a:solidFill>
                  <a:schemeClr val="bg1"/>
                </a:solidFill>
                <a:latin typeface="Roboto"/>
                <a:ea typeface="Roboto"/>
                <a:cs typeface="Roboto"/>
              </a:rPr>
              <a:t> et </a:t>
            </a:r>
            <a:r>
              <a:rPr lang="en-GB" sz="1200" b="1" dirty="0" err="1">
                <a:solidFill>
                  <a:schemeClr val="bg1"/>
                </a:solidFill>
                <a:latin typeface="Roboto"/>
                <a:ea typeface="Roboto"/>
                <a:cs typeface="Roboto"/>
              </a:rPr>
              <a:t>l'exposition</a:t>
            </a:r>
            <a:endParaRPr lang="en-GB" sz="1200" b="1" dirty="0">
              <a:solidFill>
                <a:schemeClr val="bg1"/>
              </a:solidFill>
              <a:latin typeface="Roboto"/>
              <a:ea typeface="Roboto"/>
              <a:cs typeface="Roboto"/>
            </a:endParaRPr>
          </a:p>
        </p:txBody>
      </p:sp>
      <p:sp>
        <p:nvSpPr>
          <p:cNvPr id="6" name="TextBox 5">
            <a:extLst>
              <a:ext uri="{FF2B5EF4-FFF2-40B4-BE49-F238E27FC236}">
                <a16:creationId xmlns:a16="http://schemas.microsoft.com/office/drawing/2014/main" id="{06DB768B-55EB-2ACF-B56E-F0FF142DDEE0}"/>
              </a:ext>
            </a:extLst>
          </p:cNvPr>
          <p:cNvSpPr txBox="1"/>
          <p:nvPr/>
        </p:nvSpPr>
        <p:spPr>
          <a:xfrm>
            <a:off x="7888638" y="218326"/>
            <a:ext cx="4303362" cy="4616648"/>
          </a:xfrm>
          <a:prstGeom prst="rect">
            <a:avLst/>
          </a:prstGeom>
          <a:noFill/>
        </p:spPr>
        <p:txBody>
          <a:bodyPr wrap="square">
            <a:spAutoFit/>
          </a:bodyPr>
          <a:lstStyle/>
          <a:p>
            <a:pPr>
              <a:buNone/>
            </a:pPr>
            <a:r>
              <a:rPr lang="en-GB" sz="2100" dirty="0" err="1">
                <a:solidFill>
                  <a:schemeClr val="bg1"/>
                </a:solidFill>
              </a:rPr>
              <a:t>L'exposition</a:t>
            </a:r>
            <a:r>
              <a:rPr lang="en-GB" sz="2100" dirty="0">
                <a:solidFill>
                  <a:schemeClr val="bg1"/>
                </a:solidFill>
              </a:rPr>
              <a:t> </a:t>
            </a:r>
            <a:r>
              <a:rPr lang="en-GB" sz="2100" dirty="0" err="1">
                <a:solidFill>
                  <a:schemeClr val="bg1"/>
                </a:solidFill>
              </a:rPr>
              <a:t>désigne</a:t>
            </a:r>
            <a:r>
              <a:rPr lang="en-GB" sz="2100" dirty="0">
                <a:solidFill>
                  <a:schemeClr val="bg1"/>
                </a:solidFill>
              </a:rPr>
              <a:t> les </a:t>
            </a:r>
            <a:r>
              <a:rPr lang="en-GB" sz="2100" dirty="0" err="1">
                <a:solidFill>
                  <a:schemeClr val="bg1"/>
                </a:solidFill>
              </a:rPr>
              <a:t>personnes</a:t>
            </a:r>
            <a:r>
              <a:rPr lang="en-GB" sz="2100" dirty="0">
                <a:solidFill>
                  <a:schemeClr val="bg1"/>
                </a:solidFill>
              </a:rPr>
              <a:t>, les </a:t>
            </a:r>
            <a:r>
              <a:rPr lang="en-GB" sz="2100" dirty="0" err="1">
                <a:solidFill>
                  <a:schemeClr val="bg1"/>
                </a:solidFill>
              </a:rPr>
              <a:t>biens</a:t>
            </a:r>
            <a:r>
              <a:rPr lang="en-GB" sz="2100" dirty="0">
                <a:solidFill>
                  <a:schemeClr val="bg1"/>
                </a:solidFill>
              </a:rPr>
              <a:t> </a:t>
            </a:r>
            <a:r>
              <a:rPr lang="en-GB" sz="2100" dirty="0" err="1">
                <a:solidFill>
                  <a:schemeClr val="bg1"/>
                </a:solidFill>
              </a:rPr>
              <a:t>ou</a:t>
            </a:r>
            <a:r>
              <a:rPr lang="en-GB" sz="2100" dirty="0">
                <a:solidFill>
                  <a:schemeClr val="bg1"/>
                </a:solidFill>
              </a:rPr>
              <a:t> les services qui se </a:t>
            </a:r>
            <a:r>
              <a:rPr lang="en-GB" sz="2100" dirty="0" err="1">
                <a:solidFill>
                  <a:schemeClr val="bg1"/>
                </a:solidFill>
              </a:rPr>
              <a:t>trouvent</a:t>
            </a:r>
            <a:r>
              <a:rPr lang="en-GB" sz="2100" dirty="0">
                <a:solidFill>
                  <a:schemeClr val="bg1"/>
                </a:solidFill>
              </a:rPr>
              <a:t> à </a:t>
            </a:r>
            <a:r>
              <a:rPr lang="en-GB" sz="2100" dirty="0" err="1">
                <a:solidFill>
                  <a:schemeClr val="bg1"/>
                </a:solidFill>
              </a:rPr>
              <a:t>l'endroit</a:t>
            </a:r>
            <a:r>
              <a:rPr lang="en-GB" sz="2100" dirty="0">
                <a:solidFill>
                  <a:schemeClr val="bg1"/>
                </a:solidFill>
              </a:rPr>
              <a:t> </a:t>
            </a:r>
            <a:r>
              <a:rPr lang="en-GB" sz="2100" dirty="0" err="1">
                <a:solidFill>
                  <a:schemeClr val="bg1"/>
                </a:solidFill>
              </a:rPr>
              <a:t>où</a:t>
            </a:r>
            <a:r>
              <a:rPr lang="en-GB" sz="2100" dirty="0">
                <a:solidFill>
                  <a:schemeClr val="bg1"/>
                </a:solidFill>
              </a:rPr>
              <a:t> le danger </a:t>
            </a:r>
            <a:r>
              <a:rPr lang="en-GB" sz="2100" dirty="0" err="1">
                <a:solidFill>
                  <a:schemeClr val="bg1"/>
                </a:solidFill>
              </a:rPr>
              <a:t>peut</a:t>
            </a:r>
            <a:r>
              <a:rPr lang="en-GB" sz="2100" dirty="0">
                <a:solidFill>
                  <a:schemeClr val="bg1"/>
                </a:solidFill>
              </a:rPr>
              <a:t> se </a:t>
            </a:r>
            <a:r>
              <a:rPr lang="en-GB" sz="2100" dirty="0" err="1">
                <a:solidFill>
                  <a:schemeClr val="bg1"/>
                </a:solidFill>
              </a:rPr>
              <a:t>produire</a:t>
            </a:r>
            <a:r>
              <a:rPr lang="en-GB" sz="2100" dirty="0">
                <a:solidFill>
                  <a:schemeClr val="bg1"/>
                </a:solidFill>
              </a:rPr>
              <a:t>.</a:t>
            </a:r>
          </a:p>
          <a:p>
            <a:pPr>
              <a:buNone/>
            </a:pPr>
            <a:r>
              <a:rPr lang="en-GB" sz="2100" b="1" dirty="0" err="1">
                <a:solidFill>
                  <a:schemeClr val="bg1"/>
                </a:solidFill>
              </a:rPr>
              <a:t>Exemples</a:t>
            </a:r>
            <a:endParaRPr lang="en-GB" sz="2100" b="1" dirty="0">
              <a:solidFill>
                <a:schemeClr val="bg1"/>
              </a:solidFill>
            </a:endParaRPr>
          </a:p>
          <a:p>
            <a:pPr>
              <a:buNone/>
            </a:pPr>
            <a:r>
              <a:rPr lang="en-GB" sz="2100" dirty="0" err="1">
                <a:solidFill>
                  <a:schemeClr val="bg1"/>
                </a:solidFill>
              </a:rPr>
              <a:t>Personnes</a:t>
            </a:r>
            <a:r>
              <a:rPr lang="en-GB" sz="2100" dirty="0">
                <a:solidFill>
                  <a:schemeClr val="bg1"/>
                </a:solidFill>
              </a:rPr>
              <a:t> vivant dans </a:t>
            </a:r>
            <a:r>
              <a:rPr lang="en-GB" sz="2100" dirty="0" err="1">
                <a:solidFill>
                  <a:schemeClr val="bg1"/>
                </a:solidFill>
              </a:rPr>
              <a:t>une</a:t>
            </a:r>
            <a:r>
              <a:rPr lang="en-GB" sz="2100" dirty="0">
                <a:solidFill>
                  <a:schemeClr val="bg1"/>
                </a:solidFill>
              </a:rPr>
              <a:t> </a:t>
            </a:r>
            <a:r>
              <a:rPr lang="en-GB" sz="2100" dirty="0" err="1">
                <a:solidFill>
                  <a:schemeClr val="bg1"/>
                </a:solidFill>
              </a:rPr>
              <a:t>plaine</a:t>
            </a:r>
            <a:r>
              <a:rPr lang="en-GB" sz="2100" dirty="0">
                <a:solidFill>
                  <a:schemeClr val="bg1"/>
                </a:solidFill>
              </a:rPr>
              <a:t> </a:t>
            </a:r>
            <a:r>
              <a:rPr lang="en-GB" sz="2100" dirty="0" err="1">
                <a:solidFill>
                  <a:schemeClr val="bg1"/>
                </a:solidFill>
              </a:rPr>
              <a:t>inondable</a:t>
            </a:r>
            <a:endParaRPr lang="en-GB" sz="2100" dirty="0">
              <a:solidFill>
                <a:schemeClr val="bg1"/>
              </a:solidFill>
            </a:endParaRPr>
          </a:p>
          <a:p>
            <a:pPr>
              <a:buNone/>
            </a:pPr>
            <a:r>
              <a:rPr lang="en-GB" sz="2100" dirty="0">
                <a:solidFill>
                  <a:schemeClr val="bg1"/>
                </a:solidFill>
              </a:rPr>
              <a:t>Une prise </a:t>
            </a:r>
            <a:r>
              <a:rPr lang="en-GB" sz="2100" dirty="0" err="1">
                <a:solidFill>
                  <a:schemeClr val="bg1"/>
                </a:solidFill>
              </a:rPr>
              <a:t>d'eau</a:t>
            </a:r>
            <a:r>
              <a:rPr lang="en-GB" sz="2100" dirty="0">
                <a:solidFill>
                  <a:schemeClr val="bg1"/>
                </a:solidFill>
              </a:rPr>
              <a:t> </a:t>
            </a:r>
            <a:r>
              <a:rPr lang="en-GB" sz="2100" dirty="0" err="1">
                <a:solidFill>
                  <a:schemeClr val="bg1"/>
                </a:solidFill>
              </a:rPr>
              <a:t>située</a:t>
            </a:r>
            <a:r>
              <a:rPr lang="en-GB" sz="2100" dirty="0">
                <a:solidFill>
                  <a:schemeClr val="bg1"/>
                </a:solidFill>
              </a:rPr>
              <a:t> dans </a:t>
            </a:r>
            <a:r>
              <a:rPr lang="en-GB" sz="2100" dirty="0" err="1">
                <a:solidFill>
                  <a:schemeClr val="bg1"/>
                </a:solidFill>
              </a:rPr>
              <a:t>une</a:t>
            </a:r>
            <a:r>
              <a:rPr lang="en-GB" sz="2100" dirty="0">
                <a:solidFill>
                  <a:schemeClr val="bg1"/>
                </a:solidFill>
              </a:rPr>
              <a:t> rivière</a:t>
            </a:r>
          </a:p>
          <a:p>
            <a:pPr>
              <a:buNone/>
            </a:pPr>
            <a:r>
              <a:rPr lang="en-GB" sz="2100" dirty="0">
                <a:solidFill>
                  <a:schemeClr val="bg1"/>
                </a:solidFill>
              </a:rPr>
              <a:t>Un pipeline </a:t>
            </a:r>
            <a:r>
              <a:rPr lang="en-GB" sz="2100" dirty="0" err="1">
                <a:solidFill>
                  <a:schemeClr val="bg1"/>
                </a:solidFill>
              </a:rPr>
              <a:t>traversant</a:t>
            </a:r>
            <a:r>
              <a:rPr lang="en-GB" sz="2100" dirty="0">
                <a:solidFill>
                  <a:schemeClr val="bg1"/>
                </a:solidFill>
              </a:rPr>
              <a:t> un terrain instable</a:t>
            </a:r>
          </a:p>
          <a:p>
            <a:pPr>
              <a:buNone/>
            </a:pPr>
            <a:r>
              <a:rPr lang="en-GB" sz="2100" dirty="0">
                <a:solidFill>
                  <a:schemeClr val="bg1"/>
                </a:solidFill>
              </a:rPr>
              <a:t>Si rien </a:t>
            </a:r>
            <a:r>
              <a:rPr lang="en-GB" sz="2100" dirty="0" err="1">
                <a:solidFill>
                  <a:schemeClr val="bg1"/>
                </a:solidFill>
              </a:rPr>
              <a:t>n'est</a:t>
            </a:r>
            <a:r>
              <a:rPr lang="en-GB" sz="2100" dirty="0">
                <a:solidFill>
                  <a:schemeClr val="bg1"/>
                </a:solidFill>
              </a:rPr>
              <a:t> exposé, il </a:t>
            </a:r>
            <a:r>
              <a:rPr lang="en-GB" sz="2100" dirty="0" err="1">
                <a:solidFill>
                  <a:schemeClr val="bg1"/>
                </a:solidFill>
              </a:rPr>
              <a:t>n'y</a:t>
            </a:r>
            <a:r>
              <a:rPr lang="en-GB" sz="2100" dirty="0">
                <a:solidFill>
                  <a:schemeClr val="bg1"/>
                </a:solidFill>
              </a:rPr>
              <a:t> a pas de </a:t>
            </a:r>
            <a:r>
              <a:rPr lang="en-GB" sz="2100" dirty="0" err="1">
                <a:solidFill>
                  <a:schemeClr val="bg1"/>
                </a:solidFill>
              </a:rPr>
              <a:t>risque</a:t>
            </a:r>
            <a:r>
              <a:rPr lang="en-GB" sz="2100" dirty="0">
                <a:solidFill>
                  <a:schemeClr val="bg1"/>
                </a:solidFill>
              </a:rPr>
              <a:t>, </a:t>
            </a:r>
            <a:r>
              <a:rPr lang="en-GB" sz="2100" dirty="0" err="1">
                <a:solidFill>
                  <a:schemeClr val="bg1"/>
                </a:solidFill>
              </a:rPr>
              <a:t>même</a:t>
            </a:r>
            <a:r>
              <a:rPr lang="en-GB" sz="2100" dirty="0">
                <a:solidFill>
                  <a:schemeClr val="bg1"/>
                </a:solidFill>
              </a:rPr>
              <a:t> </a:t>
            </a:r>
            <a:r>
              <a:rPr lang="en-GB" sz="2100" dirty="0" err="1">
                <a:solidFill>
                  <a:schemeClr val="bg1"/>
                </a:solidFill>
              </a:rPr>
              <a:t>si</a:t>
            </a:r>
            <a:r>
              <a:rPr lang="en-GB" sz="2100" dirty="0">
                <a:solidFill>
                  <a:schemeClr val="bg1"/>
                </a:solidFill>
              </a:rPr>
              <a:t> un danger </a:t>
            </a:r>
            <a:r>
              <a:rPr lang="en-GB" sz="2100" dirty="0" err="1">
                <a:solidFill>
                  <a:schemeClr val="bg1"/>
                </a:solidFill>
              </a:rPr>
              <a:t>survient</a:t>
            </a:r>
            <a:r>
              <a:rPr lang="en-GB" sz="2100" dirty="0">
                <a:solidFill>
                  <a:schemeClr val="bg1"/>
                </a:solidFill>
              </a:rPr>
              <a:t>.</a:t>
            </a:r>
          </a:p>
        </p:txBody>
      </p:sp>
    </p:spTree>
    <p:extLst>
      <p:ext uri="{BB962C8B-B14F-4D97-AF65-F5344CB8AC3E}">
        <p14:creationId xmlns:p14="http://schemas.microsoft.com/office/powerpoint/2010/main" val="4010953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1">
          <a:extLst>
            <a:ext uri="{FF2B5EF4-FFF2-40B4-BE49-F238E27FC236}">
              <a16:creationId xmlns:a16="http://schemas.microsoft.com/office/drawing/2014/main" id="{9DC34834-2EBF-6260-6507-F7978DB7640B}"/>
            </a:ext>
          </a:extLst>
        </p:cNvPr>
        <p:cNvGrpSpPr/>
        <p:nvPr/>
      </p:nvGrpSpPr>
      <p:grpSpPr>
        <a:xfrm>
          <a:off x="0" y="0"/>
          <a:ext cx="0" cy="0"/>
          <a:chOff x="0" y="0"/>
          <a:chExt cx="0" cy="0"/>
        </a:xfrm>
      </p:grpSpPr>
      <p:sp>
        <p:nvSpPr>
          <p:cNvPr id="113" name="Google Shape;113;g30954ad01f5_0_1">
            <a:extLst>
              <a:ext uri="{FF2B5EF4-FFF2-40B4-BE49-F238E27FC236}">
                <a16:creationId xmlns:a16="http://schemas.microsoft.com/office/drawing/2014/main" id="{867DFD36-5E81-69C5-FF50-C7AC33CF3E4B}"/>
              </a:ext>
            </a:extLst>
          </p:cNvPr>
          <p:cNvSpPr txBox="1"/>
          <p:nvPr/>
        </p:nvSpPr>
        <p:spPr>
          <a:xfrm>
            <a:off x="1" y="794726"/>
            <a:ext cx="12191999"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374"/>
              </a:lnSpc>
              <a:spcBef>
                <a:spcPts val="0"/>
              </a:spcBef>
              <a:spcAft>
                <a:spcPts val="0"/>
              </a:spcAft>
              <a:buClr>
                <a:srgbClr val="000000"/>
              </a:buClr>
              <a:buSzTx/>
              <a:buFont typeface="Arial"/>
              <a:buNone/>
              <a:tabLst/>
              <a:defRPr/>
            </a:pPr>
            <a:r>
              <a:rPr kumimoji="0" lang="en-US" sz="4000" b="1" i="0" u="none" strike="noStrike" kern="0" cap="none" spc="0" normalizeH="0" baseline="0" noProof="0">
                <a:ln>
                  <a:noFill/>
                </a:ln>
                <a:solidFill>
                  <a:schemeClr val="bg1"/>
                </a:solidFill>
                <a:effectLst/>
                <a:uLnTx/>
                <a:uFillTx/>
                <a:latin typeface="Roboto"/>
                <a:ea typeface="Roboto"/>
                <a:cs typeface="Roboto"/>
                <a:sym typeface="Roboto"/>
              </a:rPr>
              <a:t>Remerciements</a:t>
            </a:r>
            <a:endParaRPr kumimoji="0" sz="4000" b="0" i="0" u="none" strike="noStrike" kern="0" cap="none" spc="0" normalizeH="0" baseline="0" noProof="0">
              <a:ln>
                <a:noFill/>
              </a:ln>
              <a:solidFill>
                <a:schemeClr val="bg1"/>
              </a:solidFill>
              <a:effectLst/>
              <a:uLnTx/>
              <a:uFillTx/>
              <a:latin typeface="Arial"/>
              <a:ea typeface="Arial"/>
              <a:cs typeface="Arial"/>
              <a:sym typeface="Arial"/>
            </a:endParaRPr>
          </a:p>
        </p:txBody>
      </p:sp>
      <p:sp>
        <p:nvSpPr>
          <p:cNvPr id="114" name="Google Shape;114;g30954ad01f5_0_1">
            <a:extLst>
              <a:ext uri="{FF2B5EF4-FFF2-40B4-BE49-F238E27FC236}">
                <a16:creationId xmlns:a16="http://schemas.microsoft.com/office/drawing/2014/main" id="{CC3D2A9E-AB05-66C8-4565-34488C83EB24}"/>
              </a:ext>
            </a:extLst>
          </p:cNvPr>
          <p:cNvSpPr txBox="1"/>
          <p:nvPr/>
        </p:nvSpPr>
        <p:spPr>
          <a:xfrm>
            <a:off x="1526435" y="2197894"/>
            <a:ext cx="9139129" cy="12311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Nous tenons à remercier les partenaires et bailleurs de fonds suivants qui ont participé à la conception et à la mise en œuvre de la </a:t>
            </a:r>
            <a:r>
              <a:rPr kumimoji="0" lang="en-GB"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Masterclass sur les services d'approvisionnement en eau résilients au changement climatique </a:t>
            </a: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a:t>
            </a:r>
            <a:endParaRPr kumimoji="0" sz="105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Les modules ont été développés avec</a:t>
            </a:r>
            <a:endParaRPr kumimoji="0"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sym typeface="Arial"/>
            </a:endParaRPr>
          </a:p>
        </p:txBody>
      </p:sp>
      <p:sp>
        <p:nvSpPr>
          <p:cNvPr id="115" name="Google Shape;115;g30954ad01f5_0_1">
            <a:extLst>
              <a:ext uri="{FF2B5EF4-FFF2-40B4-BE49-F238E27FC236}">
                <a16:creationId xmlns:a16="http://schemas.microsoft.com/office/drawing/2014/main" id="{93394ABE-1CD6-6F00-C457-F39351406463}"/>
              </a:ext>
            </a:extLst>
          </p:cNvPr>
          <p:cNvSpPr txBox="1">
            <a:spLocks noGrp="1"/>
          </p:cNvSpPr>
          <p:nvPr>
            <p:ph type="sldNum" idx="4"/>
          </p:nvPr>
        </p:nvSpPr>
        <p:spPr>
          <a:xfrm>
            <a:off x="-934720" y="6414685"/>
            <a:ext cx="1422300" cy="243300"/>
          </a:xfrm>
          <a:prstGeom prst="rect">
            <a:avLst/>
          </a:prstGeom>
          <a:noFill/>
          <a:ln>
            <a:noFill/>
          </a:ln>
        </p:spPr>
        <p:txBody>
          <a:bodyPr spcFirstLastPara="1" wrap="square" lIns="60950" tIns="30450" rIns="60950" bIns="3045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t>2</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pic>
        <p:nvPicPr>
          <p:cNvPr id="6" name="Picture 5" descr="A white text on a black background&#10;&#10;AI-generated content may be incorrect.">
            <a:extLst>
              <a:ext uri="{FF2B5EF4-FFF2-40B4-BE49-F238E27FC236}">
                <a16:creationId xmlns:a16="http://schemas.microsoft.com/office/drawing/2014/main" id="{F96860CE-76FD-1CCD-9533-637B4D075B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72250" y="4133911"/>
            <a:ext cx="4318000" cy="1270289"/>
          </a:xfrm>
          <a:prstGeom prst="rect">
            <a:avLst/>
          </a:prstGeom>
        </p:spPr>
      </p:pic>
      <p:pic>
        <p:nvPicPr>
          <p:cNvPr id="8" name="Picture 7" descr="A white logo with white text&#10;&#10;AI-generated content may be incorrect.">
            <a:extLst>
              <a:ext uri="{FF2B5EF4-FFF2-40B4-BE49-F238E27FC236}">
                <a16:creationId xmlns:a16="http://schemas.microsoft.com/office/drawing/2014/main" id="{B92BF030-D442-1259-AB1E-83485A61334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25879" y="3993979"/>
            <a:ext cx="3626283" cy="1410221"/>
          </a:xfrm>
          <a:prstGeom prst="rect">
            <a:avLst/>
          </a:prstGeom>
        </p:spPr>
      </p:pic>
    </p:spTree>
    <p:extLst>
      <p:ext uri="{BB962C8B-B14F-4D97-AF65-F5344CB8AC3E}">
        <p14:creationId xmlns:p14="http://schemas.microsoft.com/office/powerpoint/2010/main" val="9961743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465">
          <a:extLst>
            <a:ext uri="{FF2B5EF4-FFF2-40B4-BE49-F238E27FC236}">
              <a16:creationId xmlns:a16="http://schemas.microsoft.com/office/drawing/2014/main" id="{B6C2FD8F-3EA9-F0F1-48C0-A11E5898C512}"/>
            </a:ext>
          </a:extLst>
        </p:cNvPr>
        <p:cNvGrpSpPr/>
        <p:nvPr/>
      </p:nvGrpSpPr>
      <p:grpSpPr>
        <a:xfrm>
          <a:off x="0" y="0"/>
          <a:ext cx="0" cy="0"/>
          <a:chOff x="0" y="0"/>
          <a:chExt cx="0" cy="0"/>
        </a:xfrm>
      </p:grpSpPr>
      <p:sp>
        <p:nvSpPr>
          <p:cNvPr id="467" name="Google Shape;467;p48">
            <a:extLst>
              <a:ext uri="{FF2B5EF4-FFF2-40B4-BE49-F238E27FC236}">
                <a16:creationId xmlns:a16="http://schemas.microsoft.com/office/drawing/2014/main" id="{679E836A-2099-3596-50AD-C2A76FEACA8D}"/>
              </a:ext>
            </a:extLst>
          </p:cNvPr>
          <p:cNvSpPr txBox="1"/>
          <p:nvPr/>
        </p:nvSpPr>
        <p:spPr>
          <a:xfrm>
            <a:off x="-155910" y="162207"/>
            <a:ext cx="8685800" cy="774956"/>
          </a:xfrm>
          <a:prstGeom prst="rect">
            <a:avLst/>
          </a:prstGeom>
          <a:noFill/>
          <a:ln>
            <a:noFill/>
          </a:ln>
        </p:spPr>
        <p:txBody>
          <a:bodyPr spcFirstLastPara="1" wrap="square" lIns="0" tIns="0" rIns="0" bIns="0" anchor="t" anchorCtr="0">
            <a:spAutoFit/>
          </a:bodyPr>
          <a:lstStyle/>
          <a:p>
            <a:pPr algn="ctr">
              <a:lnSpc>
                <a:spcPct val="140407"/>
              </a:lnSpc>
              <a:buSzPts val="5395"/>
            </a:pPr>
            <a:r>
              <a:rPr lang="en-US" sz="3597" b="1">
                <a:solidFill>
                  <a:schemeClr val="bg1"/>
                </a:solidFill>
                <a:latin typeface="Roboto"/>
                <a:ea typeface="Roboto"/>
                <a:cs typeface="Roboto"/>
                <a:sym typeface="Roboto"/>
              </a:rPr>
              <a:t>Évaluation de la vulnérabilité</a:t>
            </a:r>
            <a:endParaRPr sz="933">
              <a:solidFill>
                <a:schemeClr val="bg1"/>
              </a:solidFill>
            </a:endParaRPr>
          </a:p>
        </p:txBody>
      </p:sp>
      <p:sp>
        <p:nvSpPr>
          <p:cNvPr id="482" name="Google Shape;482;p48">
            <a:extLst>
              <a:ext uri="{FF2B5EF4-FFF2-40B4-BE49-F238E27FC236}">
                <a16:creationId xmlns:a16="http://schemas.microsoft.com/office/drawing/2014/main" id="{34827233-F6F0-8E4F-1A1F-1F24465D6E44}"/>
              </a:ext>
            </a:extLst>
          </p:cNvPr>
          <p:cNvSpPr/>
          <p:nvPr/>
        </p:nvSpPr>
        <p:spPr>
          <a:xfrm>
            <a:off x="4186990" y="3201983"/>
            <a:ext cx="2535508" cy="240177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email">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483" name="Google Shape;483;p48">
            <a:extLst>
              <a:ext uri="{FF2B5EF4-FFF2-40B4-BE49-F238E27FC236}">
                <a16:creationId xmlns:a16="http://schemas.microsoft.com/office/drawing/2014/main" id="{3893F703-4D1C-0C75-A7EC-B21565398F50}"/>
              </a:ext>
            </a:extLst>
          </p:cNvPr>
          <p:cNvSpPr/>
          <p:nvPr/>
        </p:nvSpPr>
        <p:spPr>
          <a:xfrm>
            <a:off x="5229944" y="3201983"/>
            <a:ext cx="2535508" cy="2401779"/>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email">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484" name="Google Shape;484;p48">
            <a:extLst>
              <a:ext uri="{FF2B5EF4-FFF2-40B4-BE49-F238E27FC236}">
                <a16:creationId xmlns:a16="http://schemas.microsoft.com/office/drawing/2014/main" id="{53300BE5-F15A-8EF7-6B57-4B69870620F9}"/>
              </a:ext>
            </a:extLst>
          </p:cNvPr>
          <p:cNvSpPr/>
          <p:nvPr/>
        </p:nvSpPr>
        <p:spPr>
          <a:xfrm>
            <a:off x="4708440" y="1860222"/>
            <a:ext cx="2535508" cy="249175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email">
              <a:alphaModFix amt="50000"/>
              <a:extLst>
                <a:ext uri="{28A0092B-C50C-407E-A947-70E740481C1C}">
                  <a14:useLocalDpi xmlns:a14="http://schemas.microsoft.com/office/drawing/2010/main"/>
                </a:ext>
              </a:extLst>
            </a:blip>
            <a:stretch>
              <a:fillRect/>
            </a:stretch>
          </a:blipFill>
          <a:ln w="57150">
            <a:solidFill>
              <a:schemeClr val="bg1"/>
            </a:solidFill>
          </a:ln>
        </p:spPr>
        <p:txBody>
          <a:bodyPr spcFirstLastPara="1" wrap="square" lIns="60950" tIns="30467" rIns="60950" bIns="30467" anchor="t" anchorCtr="0">
            <a:noAutofit/>
          </a:bodyPr>
          <a:lstStyle/>
          <a:p>
            <a:pPr>
              <a:buSzPts val="1400"/>
            </a:pPr>
            <a:endParaRPr sz="933"/>
          </a:p>
        </p:txBody>
      </p:sp>
      <p:sp>
        <p:nvSpPr>
          <p:cNvPr id="485" name="Google Shape;485;p48">
            <a:extLst>
              <a:ext uri="{FF2B5EF4-FFF2-40B4-BE49-F238E27FC236}">
                <a16:creationId xmlns:a16="http://schemas.microsoft.com/office/drawing/2014/main" id="{90885F19-0368-A599-8FD2-E35E7AB26026}"/>
              </a:ext>
            </a:extLst>
          </p:cNvPr>
          <p:cNvSpPr txBox="1"/>
          <p:nvPr/>
        </p:nvSpPr>
        <p:spPr>
          <a:xfrm>
            <a:off x="4956840" y="2567960"/>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Vulnérabilité</a:t>
            </a:r>
            <a:endParaRPr sz="933">
              <a:solidFill>
                <a:schemeClr val="bg1"/>
              </a:solidFill>
            </a:endParaRPr>
          </a:p>
        </p:txBody>
      </p:sp>
      <p:sp>
        <p:nvSpPr>
          <p:cNvPr id="486" name="Google Shape;486;p48">
            <a:extLst>
              <a:ext uri="{FF2B5EF4-FFF2-40B4-BE49-F238E27FC236}">
                <a16:creationId xmlns:a16="http://schemas.microsoft.com/office/drawing/2014/main" id="{552A8CAE-1C49-AEBA-8D82-3B2877C61A62}"/>
              </a:ext>
            </a:extLst>
          </p:cNvPr>
          <p:cNvSpPr txBox="1"/>
          <p:nvPr/>
        </p:nvSpPr>
        <p:spPr>
          <a:xfrm>
            <a:off x="5599629" y="4776928"/>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Exposition</a:t>
            </a:r>
            <a:endParaRPr sz="933">
              <a:solidFill>
                <a:schemeClr val="bg1"/>
              </a:solidFill>
            </a:endParaRPr>
          </a:p>
        </p:txBody>
      </p:sp>
      <p:sp>
        <p:nvSpPr>
          <p:cNvPr id="487" name="Google Shape;487;p48">
            <a:extLst>
              <a:ext uri="{FF2B5EF4-FFF2-40B4-BE49-F238E27FC236}">
                <a16:creationId xmlns:a16="http://schemas.microsoft.com/office/drawing/2014/main" id="{35D1159E-EDE1-7093-854D-EBF23B3A7B4E}"/>
              </a:ext>
            </a:extLst>
          </p:cNvPr>
          <p:cNvSpPr txBox="1"/>
          <p:nvPr/>
        </p:nvSpPr>
        <p:spPr>
          <a:xfrm>
            <a:off x="3829478" y="4776927"/>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dirty="0" err="1">
                <a:solidFill>
                  <a:schemeClr val="bg1"/>
                </a:solidFill>
                <a:latin typeface="Roboto"/>
                <a:ea typeface="Roboto"/>
                <a:cs typeface="Roboto"/>
                <a:sym typeface="Roboto"/>
              </a:rPr>
              <a:t>Aléa</a:t>
            </a:r>
            <a:endParaRPr sz="933" dirty="0">
              <a:solidFill>
                <a:schemeClr val="bg1"/>
              </a:solidFill>
            </a:endParaRPr>
          </a:p>
        </p:txBody>
      </p:sp>
      <p:sp>
        <p:nvSpPr>
          <p:cNvPr id="488" name="Google Shape;488;p48">
            <a:extLst>
              <a:ext uri="{FF2B5EF4-FFF2-40B4-BE49-F238E27FC236}">
                <a16:creationId xmlns:a16="http://schemas.microsoft.com/office/drawing/2014/main" id="{FF8A2D4F-9323-3278-CE93-90FFA4713546}"/>
              </a:ext>
            </a:extLst>
          </p:cNvPr>
          <p:cNvSpPr txBox="1"/>
          <p:nvPr/>
        </p:nvSpPr>
        <p:spPr>
          <a:xfrm>
            <a:off x="4925819" y="3800942"/>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Risque</a:t>
            </a:r>
            <a:endParaRPr sz="933">
              <a:solidFill>
                <a:schemeClr val="bg1"/>
              </a:solidFill>
            </a:endParaRPr>
          </a:p>
        </p:txBody>
      </p:sp>
      <p:sp>
        <p:nvSpPr>
          <p:cNvPr id="490" name="Google Shape;490;p48">
            <a:extLst>
              <a:ext uri="{FF2B5EF4-FFF2-40B4-BE49-F238E27FC236}">
                <a16:creationId xmlns:a16="http://schemas.microsoft.com/office/drawing/2014/main" id="{49DEC08E-994B-83F9-B613-B135ABD2152C}"/>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20</a:t>
            </a:fld>
            <a:endParaRPr/>
          </a:p>
        </p:txBody>
      </p:sp>
      <p:cxnSp>
        <p:nvCxnSpPr>
          <p:cNvPr id="3" name="Straight Arrow Connector 2">
            <a:extLst>
              <a:ext uri="{FF2B5EF4-FFF2-40B4-BE49-F238E27FC236}">
                <a16:creationId xmlns:a16="http://schemas.microsoft.com/office/drawing/2014/main" id="{579EEC76-4399-703B-C733-4FC7A5D159C5}"/>
              </a:ext>
            </a:extLst>
          </p:cNvPr>
          <p:cNvCxnSpPr/>
          <p:nvPr/>
        </p:nvCxnSpPr>
        <p:spPr>
          <a:xfrm flipH="1">
            <a:off x="7368355" y="2567960"/>
            <a:ext cx="1161535" cy="569534"/>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65C1C480-D553-CAF4-027F-A815D8BDE51B}"/>
              </a:ext>
            </a:extLst>
          </p:cNvPr>
          <p:cNvSpPr txBox="1"/>
          <p:nvPr/>
        </p:nvSpPr>
        <p:spPr>
          <a:xfrm>
            <a:off x="1985491" y="5985598"/>
            <a:ext cx="7981406" cy="276999"/>
          </a:xfrm>
          <a:prstGeom prst="rect">
            <a:avLst/>
          </a:prstGeom>
          <a:noFill/>
        </p:spPr>
        <p:txBody>
          <a:bodyPr wrap="square" rtlCol="0">
            <a:spAutoFit/>
          </a:bodyPr>
          <a:lstStyle/>
          <a:p>
            <a:pPr algn="ctr"/>
            <a:r>
              <a:rPr lang="en-GB" sz="1200" b="1" dirty="0">
                <a:solidFill>
                  <a:schemeClr val="bg1"/>
                </a:solidFill>
                <a:latin typeface="Roboto"/>
                <a:ea typeface="Roboto"/>
                <a:cs typeface="Roboto"/>
              </a:rPr>
              <a:t>Figure : Le </a:t>
            </a:r>
            <a:r>
              <a:rPr lang="en-GB" sz="1200" b="1" dirty="0" err="1">
                <a:solidFill>
                  <a:schemeClr val="bg1"/>
                </a:solidFill>
                <a:latin typeface="Roboto"/>
                <a:ea typeface="Roboto"/>
                <a:cs typeface="Roboto"/>
              </a:rPr>
              <a:t>risque</a:t>
            </a:r>
            <a:r>
              <a:rPr lang="en-GB" sz="1200" b="1" dirty="0">
                <a:solidFill>
                  <a:schemeClr val="bg1"/>
                </a:solidFill>
                <a:latin typeface="Roboto"/>
                <a:ea typeface="Roboto"/>
                <a:cs typeface="Roboto"/>
              </a:rPr>
              <a:t> </a:t>
            </a:r>
            <a:r>
              <a:rPr lang="en-GB" sz="1200" b="1" dirty="0" err="1">
                <a:solidFill>
                  <a:schemeClr val="bg1"/>
                </a:solidFill>
                <a:latin typeface="Roboto"/>
                <a:ea typeface="Roboto"/>
                <a:cs typeface="Roboto"/>
              </a:rPr>
              <a:t>climatique</a:t>
            </a:r>
            <a:r>
              <a:rPr lang="en-GB" sz="1200" b="1" dirty="0">
                <a:solidFill>
                  <a:schemeClr val="bg1"/>
                </a:solidFill>
                <a:latin typeface="Roboto"/>
                <a:ea typeface="Roboto"/>
                <a:cs typeface="Roboto"/>
              </a:rPr>
              <a:t> </a:t>
            </a:r>
            <a:r>
              <a:rPr lang="en-GB" sz="1200" b="1" dirty="0" err="1">
                <a:solidFill>
                  <a:schemeClr val="bg1"/>
                </a:solidFill>
                <a:latin typeface="Roboto"/>
                <a:ea typeface="Roboto"/>
                <a:cs typeface="Roboto"/>
              </a:rPr>
              <a:t>résulte</a:t>
            </a:r>
            <a:r>
              <a:rPr lang="en-GB" sz="1200" b="1" dirty="0">
                <a:solidFill>
                  <a:schemeClr val="bg1"/>
                </a:solidFill>
                <a:latin typeface="Roboto"/>
                <a:ea typeface="Roboto"/>
                <a:cs typeface="Roboto"/>
              </a:rPr>
              <a:t> de </a:t>
            </a:r>
            <a:r>
              <a:rPr lang="en-GB" sz="1200" b="1" dirty="0" err="1">
                <a:solidFill>
                  <a:schemeClr val="bg1"/>
                </a:solidFill>
                <a:latin typeface="Roboto"/>
                <a:ea typeface="Roboto"/>
                <a:cs typeface="Roboto"/>
              </a:rPr>
              <a:t>l'interaction</a:t>
            </a:r>
            <a:r>
              <a:rPr lang="en-GB" sz="1200" b="1" dirty="0">
                <a:solidFill>
                  <a:schemeClr val="bg1"/>
                </a:solidFill>
                <a:latin typeface="Roboto"/>
                <a:ea typeface="Roboto"/>
                <a:cs typeface="Roboto"/>
              </a:rPr>
              <a:t> entre </a:t>
            </a:r>
            <a:r>
              <a:rPr lang="en-GB" sz="1200" b="1" dirty="0" err="1">
                <a:solidFill>
                  <a:schemeClr val="bg1"/>
                </a:solidFill>
                <a:latin typeface="Roboto"/>
                <a:ea typeface="Roboto"/>
                <a:cs typeface="Roboto"/>
              </a:rPr>
              <a:t>l’aléa</a:t>
            </a:r>
            <a:r>
              <a:rPr lang="en-GB" sz="1200" b="1" dirty="0">
                <a:solidFill>
                  <a:schemeClr val="bg1"/>
                </a:solidFill>
                <a:latin typeface="Roboto"/>
                <a:ea typeface="Roboto"/>
                <a:cs typeface="Roboto"/>
              </a:rPr>
              <a:t>, la </a:t>
            </a:r>
            <a:r>
              <a:rPr lang="en-GB" sz="1200" b="1" dirty="0" err="1">
                <a:solidFill>
                  <a:schemeClr val="bg1"/>
                </a:solidFill>
                <a:latin typeface="Roboto"/>
                <a:ea typeface="Roboto"/>
                <a:cs typeface="Roboto"/>
              </a:rPr>
              <a:t>vulnérabilité</a:t>
            </a:r>
            <a:r>
              <a:rPr lang="en-GB" sz="1200" b="1" dirty="0">
                <a:solidFill>
                  <a:schemeClr val="bg1"/>
                </a:solidFill>
                <a:latin typeface="Roboto"/>
                <a:ea typeface="Roboto"/>
                <a:cs typeface="Roboto"/>
              </a:rPr>
              <a:t> et </a:t>
            </a:r>
            <a:r>
              <a:rPr lang="en-GB" sz="1200" b="1" dirty="0" err="1">
                <a:solidFill>
                  <a:schemeClr val="bg1"/>
                </a:solidFill>
                <a:latin typeface="Roboto"/>
                <a:ea typeface="Roboto"/>
                <a:cs typeface="Roboto"/>
              </a:rPr>
              <a:t>l'exposition</a:t>
            </a:r>
            <a:r>
              <a:rPr lang="en-GB" sz="1200" b="1" dirty="0">
                <a:solidFill>
                  <a:schemeClr val="bg1"/>
                </a:solidFill>
                <a:latin typeface="Roboto"/>
                <a:ea typeface="Roboto"/>
                <a:cs typeface="Roboto"/>
              </a:rPr>
              <a:t>.</a:t>
            </a:r>
          </a:p>
        </p:txBody>
      </p:sp>
      <p:sp>
        <p:nvSpPr>
          <p:cNvPr id="2" name="TextBox 1">
            <a:extLst>
              <a:ext uri="{FF2B5EF4-FFF2-40B4-BE49-F238E27FC236}">
                <a16:creationId xmlns:a16="http://schemas.microsoft.com/office/drawing/2014/main" id="{39BD526F-2090-5654-CE89-B9B6044A4139}"/>
              </a:ext>
            </a:extLst>
          </p:cNvPr>
          <p:cNvSpPr txBox="1"/>
          <p:nvPr/>
        </p:nvSpPr>
        <p:spPr>
          <a:xfrm>
            <a:off x="7888638" y="218326"/>
            <a:ext cx="4303362" cy="2308324"/>
          </a:xfrm>
          <a:prstGeom prst="rect">
            <a:avLst/>
          </a:prstGeom>
          <a:noFill/>
        </p:spPr>
        <p:txBody>
          <a:bodyPr wrap="square">
            <a:spAutoFit/>
          </a:bodyPr>
          <a:lstStyle/>
          <a:p>
            <a:pPr>
              <a:buNone/>
            </a:pPr>
            <a:r>
              <a:rPr lang="en-GB" sz="2400" dirty="0" err="1">
                <a:solidFill>
                  <a:schemeClr val="bg1"/>
                </a:solidFill>
              </a:rPr>
              <a:t>Vulnérabilité</a:t>
            </a:r>
            <a:r>
              <a:rPr lang="en-GB" sz="2400" dirty="0">
                <a:solidFill>
                  <a:schemeClr val="bg1"/>
                </a:solidFill>
              </a:rPr>
              <a:t> (</a:t>
            </a:r>
            <a:r>
              <a:rPr lang="en-GB" sz="2400" dirty="0" err="1">
                <a:solidFill>
                  <a:schemeClr val="bg1"/>
                </a:solidFill>
              </a:rPr>
              <a:t>susceptibilité</a:t>
            </a:r>
            <a:r>
              <a:rPr lang="en-GB" sz="2400" dirty="0">
                <a:solidFill>
                  <a:schemeClr val="bg1"/>
                </a:solidFill>
              </a:rPr>
              <a:t> aux </a:t>
            </a:r>
            <a:r>
              <a:rPr lang="en-GB" sz="2400" dirty="0" err="1">
                <a:solidFill>
                  <a:schemeClr val="bg1"/>
                </a:solidFill>
              </a:rPr>
              <a:t>dommages</a:t>
            </a:r>
            <a:r>
              <a:rPr lang="en-GB" sz="2400" dirty="0">
                <a:solidFill>
                  <a:schemeClr val="bg1"/>
                </a:solidFill>
              </a:rPr>
              <a:t>)</a:t>
            </a:r>
          </a:p>
          <a:p>
            <a:pPr>
              <a:buNone/>
            </a:pPr>
            <a:r>
              <a:rPr lang="en-GB" sz="2400" dirty="0" err="1">
                <a:solidFill>
                  <a:schemeClr val="bg1"/>
                </a:solidFill>
              </a:rPr>
              <a:t>Comprend</a:t>
            </a:r>
            <a:r>
              <a:rPr lang="en-GB" sz="2400" dirty="0">
                <a:solidFill>
                  <a:schemeClr val="bg1"/>
                </a:solidFill>
              </a:rPr>
              <a:t> </a:t>
            </a:r>
          </a:p>
          <a:p>
            <a:pPr>
              <a:buNone/>
            </a:pPr>
            <a:r>
              <a:rPr lang="en-GB" sz="2400" dirty="0" err="1">
                <a:solidFill>
                  <a:schemeClr val="bg1"/>
                </a:solidFill>
              </a:rPr>
              <a:t>Capacité</a:t>
            </a:r>
            <a:r>
              <a:rPr lang="en-GB" sz="2400" dirty="0">
                <a:solidFill>
                  <a:schemeClr val="bg1"/>
                </a:solidFill>
              </a:rPr>
              <a:t> </a:t>
            </a:r>
            <a:r>
              <a:rPr lang="en-GB" sz="2400" dirty="0" err="1">
                <a:solidFill>
                  <a:schemeClr val="bg1"/>
                </a:solidFill>
              </a:rPr>
              <a:t>d'adaptation</a:t>
            </a:r>
            <a:r>
              <a:rPr lang="en-GB" sz="2400" dirty="0">
                <a:solidFill>
                  <a:schemeClr val="bg1"/>
                </a:solidFill>
              </a:rPr>
              <a:t> (</a:t>
            </a:r>
            <a:r>
              <a:rPr lang="en-GB" sz="2400" dirty="0" err="1">
                <a:solidFill>
                  <a:schemeClr val="bg1"/>
                </a:solidFill>
              </a:rPr>
              <a:t>capacité</a:t>
            </a:r>
            <a:r>
              <a:rPr lang="en-GB" sz="2400" dirty="0">
                <a:solidFill>
                  <a:schemeClr val="bg1"/>
                </a:solidFill>
              </a:rPr>
              <a:t> à </a:t>
            </a:r>
            <a:r>
              <a:rPr lang="en-GB" sz="2400" dirty="0" err="1">
                <a:solidFill>
                  <a:schemeClr val="bg1"/>
                </a:solidFill>
              </a:rPr>
              <a:t>anticiper</a:t>
            </a:r>
            <a:r>
              <a:rPr lang="en-GB" sz="2400" dirty="0">
                <a:solidFill>
                  <a:schemeClr val="bg1"/>
                </a:solidFill>
              </a:rPr>
              <a:t>, faire face, </a:t>
            </a:r>
            <a:r>
              <a:rPr lang="en-GB" sz="2400" dirty="0" err="1">
                <a:solidFill>
                  <a:schemeClr val="bg1"/>
                </a:solidFill>
              </a:rPr>
              <a:t>réagir</a:t>
            </a:r>
            <a:r>
              <a:rPr lang="en-GB" sz="2400" dirty="0">
                <a:solidFill>
                  <a:schemeClr val="bg1"/>
                </a:solidFill>
              </a:rPr>
              <a:t> et se </a:t>
            </a:r>
            <a:r>
              <a:rPr lang="en-GB" sz="2400" dirty="0" err="1">
                <a:solidFill>
                  <a:schemeClr val="bg1"/>
                </a:solidFill>
              </a:rPr>
              <a:t>rétablir</a:t>
            </a:r>
            <a:r>
              <a:rPr lang="en-GB" sz="2400" dirty="0">
                <a:solidFill>
                  <a:schemeClr val="bg1"/>
                </a:solidFill>
              </a:rPr>
              <a:t>)</a:t>
            </a:r>
          </a:p>
        </p:txBody>
      </p:sp>
    </p:spTree>
    <p:extLst>
      <p:ext uri="{BB962C8B-B14F-4D97-AF65-F5344CB8AC3E}">
        <p14:creationId xmlns:p14="http://schemas.microsoft.com/office/powerpoint/2010/main" val="15103874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sp>
        <p:nvSpPr>
          <p:cNvPr id="660" name="Google Shape;660;p33" descr="A group of women carrying containers on their heads  Description automatically generated"/>
          <p:cNvSpPr/>
          <p:nvPr/>
        </p:nvSpPr>
        <p:spPr>
          <a:xfrm>
            <a:off x="6329363" y="1"/>
            <a:ext cx="5862637" cy="6857999"/>
          </a:xfrm>
          <a:custGeom>
            <a:avLst/>
            <a:gdLst/>
            <a:ahLst/>
            <a:cxnLst/>
            <a:rect l="l" t="t" r="r" b="b"/>
            <a:pathLst>
              <a:path w="7619001" h="10286999" extrusionOk="0">
                <a:moveTo>
                  <a:pt x="0" y="0"/>
                </a:moveTo>
                <a:lnTo>
                  <a:pt x="7619001" y="0"/>
                </a:lnTo>
                <a:lnTo>
                  <a:pt x="7619001" y="10286999"/>
                </a:lnTo>
                <a:lnTo>
                  <a:pt x="0" y="10286999"/>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661" name="Google Shape;661;p33"/>
          <p:cNvSpPr txBox="1"/>
          <p:nvPr/>
        </p:nvSpPr>
        <p:spPr>
          <a:xfrm>
            <a:off x="448056" y="334383"/>
            <a:ext cx="5214829" cy="1107098"/>
          </a:xfrm>
          <a:prstGeom prst="rect">
            <a:avLst/>
          </a:prstGeom>
          <a:noFill/>
          <a:ln>
            <a:noFill/>
          </a:ln>
        </p:spPr>
        <p:txBody>
          <a:bodyPr spcFirstLastPara="1" wrap="square" lIns="0" tIns="0" rIns="0" bIns="0" anchor="t" anchorCtr="0">
            <a:spAutoFit/>
          </a:bodyPr>
          <a:lstStyle/>
          <a:p>
            <a:pPr>
              <a:buSzPts val="5395"/>
            </a:pPr>
            <a:r>
              <a:rPr lang="en-US" sz="3597" b="1" dirty="0">
                <a:solidFill>
                  <a:srgbClr val="0B5FBA"/>
                </a:solidFill>
                <a:latin typeface="Roboto"/>
                <a:ea typeface="Roboto"/>
                <a:cs typeface="Roboto"/>
                <a:sym typeface="Roboto"/>
              </a:rPr>
              <a:t>Impacts climatiques sur les groupes marginalisés</a:t>
            </a:r>
            <a:endParaRPr sz="933" dirty="0"/>
          </a:p>
        </p:txBody>
      </p:sp>
      <p:sp>
        <p:nvSpPr>
          <p:cNvPr id="665" name="Google Shape;665;p33"/>
          <p:cNvSpPr txBox="1"/>
          <p:nvPr/>
        </p:nvSpPr>
        <p:spPr>
          <a:xfrm>
            <a:off x="448056" y="1792297"/>
            <a:ext cx="5414582" cy="4001095"/>
          </a:xfrm>
          <a:prstGeom prst="rect">
            <a:avLst/>
          </a:prstGeom>
          <a:noFill/>
          <a:ln>
            <a:noFill/>
          </a:ln>
        </p:spPr>
        <p:txBody>
          <a:bodyPr spcFirstLastPara="1" wrap="square" lIns="0" tIns="0" rIns="0" bIns="0" anchor="t" anchorCtr="0">
            <a:spAutoFit/>
          </a:bodyPr>
          <a:lstStyle/>
          <a:p>
            <a:pPr marL="15876" lvl="1">
              <a:buSzPts val="2100"/>
            </a:pPr>
            <a:r>
              <a:rPr lang="en-US" sz="1200" b="1" dirty="0">
                <a:solidFill>
                  <a:srgbClr val="0B5FBA"/>
                </a:solidFill>
                <a:latin typeface="Roboto"/>
                <a:ea typeface="Roboto"/>
                <a:cs typeface="Roboto"/>
                <a:sym typeface="Roboto"/>
              </a:rPr>
              <a:t>Femmes et filles : </a:t>
            </a:r>
            <a:br>
              <a:rPr lang="en-US" sz="1200" b="1" dirty="0">
                <a:solidFill>
                  <a:srgbClr val="0B5FBA"/>
                </a:solidFill>
                <a:latin typeface="Roboto"/>
                <a:ea typeface="Roboto"/>
                <a:cs typeface="Roboto"/>
                <a:sym typeface="Roboto"/>
              </a:rPr>
            </a:br>
            <a:endParaRPr sz="1200" dirty="0">
              <a:solidFill>
                <a:srgbClr val="0B5FBA"/>
              </a:solidFill>
              <a:latin typeface="Roboto"/>
              <a:ea typeface="Roboto"/>
              <a:cs typeface="Roboto"/>
              <a:sym typeface="Roboto"/>
            </a:endParaRPr>
          </a:p>
          <a:p>
            <a:pPr marL="394144" lvl="1" indent="-228609">
              <a:buClr>
                <a:srgbClr val="0B5FBA"/>
              </a:buClr>
              <a:buSzPts val="2300"/>
              <a:buFont typeface="Arial"/>
              <a:buChar char="•"/>
            </a:pPr>
            <a:r>
              <a:rPr lang="en-US" sz="1200" dirty="0">
                <a:solidFill>
                  <a:srgbClr val="0B5FBA"/>
                </a:solidFill>
                <a:latin typeface="Roboto"/>
                <a:ea typeface="Roboto"/>
                <a:cs typeface="Roboto"/>
                <a:sym typeface="Roboto"/>
              </a:rPr>
              <a:t>Une combinaison de facteurs sociaux, économiques et culturels, associés aux impacts climatiques, rend les femmes et les filles disproportionnellement vulnérables aux risques climatiques. </a:t>
            </a:r>
            <a:endParaRPr sz="900" dirty="0"/>
          </a:p>
          <a:p>
            <a:pPr marL="394144" lvl="1" indent="-131238">
              <a:buClr>
                <a:srgbClr val="0B5FBA"/>
              </a:buClr>
              <a:buSzPts val="2300"/>
            </a:pPr>
            <a:endParaRPr sz="1200" dirty="0">
              <a:solidFill>
                <a:srgbClr val="0B5FBA"/>
              </a:solidFill>
              <a:latin typeface="Roboto"/>
              <a:ea typeface="Roboto"/>
              <a:cs typeface="Roboto"/>
              <a:sym typeface="Roboto"/>
            </a:endParaRPr>
          </a:p>
          <a:p>
            <a:pPr marL="394144" lvl="1" indent="-228609">
              <a:buClr>
                <a:srgbClr val="0B5FBA"/>
              </a:buClr>
              <a:buSzPts val="2300"/>
              <a:buFont typeface="Arial"/>
              <a:buChar char="•"/>
            </a:pPr>
            <a:r>
              <a:rPr lang="en-US" sz="1200" dirty="0">
                <a:solidFill>
                  <a:srgbClr val="0B5FBA"/>
                </a:solidFill>
                <a:latin typeface="Roboto"/>
                <a:ea typeface="Roboto"/>
                <a:cs typeface="Roboto"/>
                <a:sym typeface="Roboto"/>
              </a:rPr>
              <a:t>Ces facteurs comprennent les rôles et les responsabilités liés au genre, les ressources limitées, la dépendance économique, les risques pour la santé, la violence sexiste et le pouvoir décisionnel limité.</a:t>
            </a:r>
            <a:endParaRPr sz="1200" dirty="0">
              <a:latin typeface="Roboto"/>
              <a:ea typeface="Roboto"/>
              <a:cs typeface="Roboto"/>
              <a:sym typeface="Roboto"/>
            </a:endParaRPr>
          </a:p>
          <a:p>
            <a:pPr>
              <a:buSzPts val="2100"/>
            </a:pPr>
            <a:endParaRPr sz="1200" dirty="0">
              <a:solidFill>
                <a:srgbClr val="0B5FBA"/>
              </a:solidFill>
              <a:latin typeface="Roboto"/>
              <a:ea typeface="Roboto"/>
              <a:cs typeface="Roboto"/>
              <a:sym typeface="Roboto"/>
            </a:endParaRPr>
          </a:p>
          <a:p>
            <a:pPr marL="15876" lvl="1">
              <a:buSzPts val="2100"/>
            </a:pPr>
            <a:r>
              <a:rPr lang="en-US" sz="1200" b="1" dirty="0">
                <a:solidFill>
                  <a:srgbClr val="0B5FBA"/>
                </a:solidFill>
                <a:latin typeface="Roboto"/>
                <a:ea typeface="Roboto"/>
                <a:cs typeface="Roboto"/>
                <a:sym typeface="Roboto"/>
              </a:rPr>
              <a:t>Personnes vivant avec un handicap </a:t>
            </a:r>
            <a:endParaRPr sz="900" dirty="0"/>
          </a:p>
          <a:p>
            <a:pPr marL="165533" lvl="1">
              <a:buSzPts val="2100"/>
            </a:pPr>
            <a:endParaRPr sz="1200" b="1" dirty="0">
              <a:solidFill>
                <a:srgbClr val="0B5FBA"/>
              </a:solidFill>
              <a:latin typeface="Roboto"/>
              <a:ea typeface="Roboto"/>
              <a:cs typeface="Roboto"/>
              <a:sym typeface="Roboto"/>
            </a:endParaRPr>
          </a:p>
          <a:p>
            <a:pPr marL="331064" lvl="1" indent="-165531">
              <a:buClr>
                <a:srgbClr val="0B5FBA"/>
              </a:buClr>
              <a:buSzPts val="2300"/>
              <a:buFont typeface="Arial"/>
              <a:buChar char="•"/>
            </a:pPr>
            <a:r>
              <a:rPr lang="en-US" sz="1200" dirty="0">
                <a:solidFill>
                  <a:srgbClr val="0B5FBA"/>
                </a:solidFill>
                <a:latin typeface="Roboto"/>
                <a:ea typeface="Roboto"/>
                <a:cs typeface="Roboto"/>
                <a:sym typeface="Roboto"/>
              </a:rPr>
              <a:t>Ces personnes sont confrontées à des obstacles physiques qui limitent leur mobilité et leur capacité à accéder à l'information, aux services et aux ressources lors de situations d'urgence liées au climat. Par exemple, des infrastructures inaccessibles et des options de transport limitées peuvent entraver les efforts d'évacuation et l'accès aux abris. </a:t>
            </a:r>
            <a:endParaRPr sz="900" dirty="0"/>
          </a:p>
          <a:p>
            <a:pPr marL="331064" lvl="1" indent="-68159">
              <a:buClr>
                <a:srgbClr val="0B5FBA"/>
              </a:buClr>
              <a:buSzPts val="2300"/>
            </a:pPr>
            <a:endParaRPr sz="1200" dirty="0">
              <a:solidFill>
                <a:srgbClr val="0B5FBA"/>
              </a:solidFill>
              <a:latin typeface="Roboto"/>
              <a:ea typeface="Roboto"/>
              <a:cs typeface="Roboto"/>
              <a:sym typeface="Roboto"/>
            </a:endParaRPr>
          </a:p>
          <a:p>
            <a:pPr marL="331064" lvl="1" indent="-165531">
              <a:buClr>
                <a:srgbClr val="0B5FBA"/>
              </a:buClr>
              <a:buSzPts val="2300"/>
              <a:buFont typeface="Arial"/>
              <a:buChar char="•"/>
            </a:pPr>
            <a:r>
              <a:rPr lang="en-US" sz="1200" dirty="0">
                <a:solidFill>
                  <a:srgbClr val="0B5FBA"/>
                </a:solidFill>
                <a:latin typeface="Roboto"/>
                <a:ea typeface="Roboto"/>
                <a:cs typeface="Roboto"/>
                <a:sym typeface="Roboto"/>
              </a:rPr>
              <a:t>Elles sont également plus susceptibles de connaître la pauvreté et la marginalisation économique, ce qui peut limiter leur capacité à se préparer et à se remettre des effets liés au climat.</a:t>
            </a:r>
            <a:endParaRPr sz="1200" dirty="0">
              <a:latin typeface="Roboto"/>
              <a:ea typeface="Roboto"/>
              <a:cs typeface="Roboto"/>
              <a:sym typeface="Roboto"/>
            </a:endParaRPr>
          </a:p>
        </p:txBody>
      </p:sp>
      <p:sp>
        <p:nvSpPr>
          <p:cNvPr id="666" name="Google Shape;666;p33"/>
          <p:cNvSpPr txBox="1"/>
          <p:nvPr/>
        </p:nvSpPr>
        <p:spPr>
          <a:xfrm rot="-5400000">
            <a:off x="9300074" y="3570012"/>
            <a:ext cx="5050257" cy="442942"/>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Les femmes des régions ASAL parcourent de longues distances pour s'approvisionner en eau ;</a:t>
            </a:r>
            <a:endParaRPr sz="933"/>
          </a:p>
          <a:p>
            <a:pPr algn="just">
              <a:lnSpc>
                <a:spcPct val="119955"/>
              </a:lnSpc>
              <a:buSzPts val="1799"/>
            </a:pPr>
            <a:r>
              <a:rPr lang="en-US" sz="1199">
                <a:solidFill>
                  <a:srgbClr val="FFFFFF"/>
                </a:solidFill>
                <a:latin typeface="Roboto"/>
                <a:ea typeface="Roboto"/>
                <a:cs typeface="Roboto"/>
                <a:sym typeface="Roboto"/>
              </a:rPr>
              <a:t>Photo de Bartosz Hadyniak</a:t>
            </a:r>
            <a:endParaRPr sz="933"/>
          </a:p>
        </p:txBody>
      </p:sp>
      <p:sp>
        <p:nvSpPr>
          <p:cNvPr id="667" name="Google Shape;667;p33"/>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59EC9-C38E-48B8-B28C-88E9ED28EDB7}"/>
              </a:ext>
            </a:extLst>
          </p:cNvPr>
          <p:cNvSpPr>
            <a:spLocks noGrp="1"/>
          </p:cNvSpPr>
          <p:nvPr>
            <p:ph type="title"/>
          </p:nvPr>
        </p:nvSpPr>
        <p:spPr>
          <a:xfrm>
            <a:off x="331676" y="0"/>
            <a:ext cx="10652760" cy="969264"/>
          </a:xfrm>
        </p:spPr>
        <p:txBody>
          <a:bodyPr/>
          <a:lstStyle/>
          <a:p>
            <a:r>
              <a:rPr lang="en-GB"/>
              <a:t>Exemple</a:t>
            </a:r>
          </a:p>
        </p:txBody>
      </p:sp>
      <p:sp>
        <p:nvSpPr>
          <p:cNvPr id="4" name="Content Placeholder 2">
            <a:extLst>
              <a:ext uri="{FF2B5EF4-FFF2-40B4-BE49-F238E27FC236}">
                <a16:creationId xmlns:a16="http://schemas.microsoft.com/office/drawing/2014/main" id="{5A4AFA34-57E9-9F3D-FC4B-2E03935D577A}"/>
              </a:ext>
            </a:extLst>
          </p:cNvPr>
          <p:cNvSpPr txBox="1">
            <a:spLocks/>
          </p:cNvSpPr>
          <p:nvPr/>
        </p:nvSpPr>
        <p:spPr>
          <a:xfrm>
            <a:off x="331676" y="909386"/>
            <a:ext cx="11695009" cy="5700641"/>
          </a:xfrm>
          <a:prstGeom prst="rect">
            <a:avLst/>
          </a:prstGeom>
        </p:spPr>
        <p:txBody>
          <a:bodyPr vert="horz" lIns="91440" tIns="45720" rIns="91440" bIns="45720" numCol="2" rtlCol="0">
            <a:noAutofit/>
          </a:bodyPr>
          <a:lstStyle>
            <a:lvl1pPr marL="14288" indent="0" algn="l" defTabSz="914400" rtl="0" eaLnBrk="1" latinLnBrk="0" hangingPunct="1">
              <a:lnSpc>
                <a:spcPct val="120000"/>
              </a:lnSpc>
              <a:spcBef>
                <a:spcPts val="1000"/>
              </a:spcBef>
              <a:buFont typeface="Arial" panose="020B0604020202020204" pitchFamily="34" charset="0"/>
              <a:buNone/>
              <a:tabLst/>
              <a:defRPr sz="2400" kern="1200">
                <a:solidFill>
                  <a:srgbClr val="0A5FBA"/>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rgbClr val="0A5FBA"/>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GB" sz="1800" dirty="0"/>
              <a:t>Risque </a:t>
            </a:r>
            <a:r>
              <a:rPr lang="en-GB" sz="1800" dirty="0" err="1"/>
              <a:t>d'inondation</a:t>
            </a:r>
            <a:r>
              <a:rPr lang="en-GB" sz="1800" dirty="0"/>
              <a:t> pour un réseau rural </a:t>
            </a:r>
            <a:r>
              <a:rPr lang="en-GB" sz="1800" dirty="0" err="1"/>
              <a:t>d’approvisionnement</a:t>
            </a:r>
            <a:r>
              <a:rPr lang="en-GB" sz="1800" dirty="0"/>
              <a:t> </a:t>
            </a:r>
            <a:r>
              <a:rPr lang="en-GB" sz="1800" dirty="0" err="1"/>
              <a:t>en</a:t>
            </a:r>
            <a:r>
              <a:rPr lang="en-GB" sz="1800" dirty="0"/>
              <a:t> eau</a:t>
            </a:r>
          </a:p>
          <a:p>
            <a:pPr>
              <a:buClrTx/>
            </a:pPr>
            <a:r>
              <a:rPr lang="en-GB" sz="1800" b="1" dirty="0" err="1"/>
              <a:t>Aléa</a:t>
            </a:r>
            <a:endParaRPr lang="en-GB" sz="1800" b="1" dirty="0"/>
          </a:p>
          <a:p>
            <a:pPr marL="357188" indent="-342900">
              <a:buClrTx/>
              <a:buFont typeface="Arial" panose="020B0604020202020204" pitchFamily="34" charset="0"/>
              <a:buChar char="•"/>
            </a:pPr>
            <a:r>
              <a:rPr lang="en-GB" sz="1800" dirty="0" err="1"/>
              <a:t>Probabilité</a:t>
            </a:r>
            <a:r>
              <a:rPr lang="en-GB" sz="1800" dirty="0"/>
              <a:t> : </a:t>
            </a:r>
            <a:r>
              <a:rPr lang="en-GB" sz="1800" dirty="0" err="1"/>
              <a:t>Probabilité</a:t>
            </a:r>
            <a:r>
              <a:rPr lang="en-GB" sz="1800" dirty="0"/>
              <a:t> </a:t>
            </a:r>
            <a:r>
              <a:rPr lang="en-GB" sz="1800" dirty="0" err="1"/>
              <a:t>d'inondation</a:t>
            </a:r>
            <a:r>
              <a:rPr lang="en-GB" sz="1800" dirty="0"/>
              <a:t> : 10 % par an</a:t>
            </a:r>
          </a:p>
          <a:p>
            <a:pPr marL="357188" indent="-342900">
              <a:buClrTx/>
              <a:buFont typeface="Arial" panose="020B0604020202020204" pitchFamily="34" charset="0"/>
              <a:buChar char="•"/>
            </a:pPr>
            <a:r>
              <a:rPr lang="en-GB" sz="1800" dirty="0" err="1"/>
              <a:t>Intensité</a:t>
            </a:r>
            <a:r>
              <a:rPr lang="en-GB" sz="1800" dirty="0"/>
              <a:t> : </a:t>
            </a:r>
            <a:r>
              <a:rPr lang="en-GB" sz="1800" dirty="0" err="1"/>
              <a:t>profondeur</a:t>
            </a:r>
            <a:r>
              <a:rPr lang="en-GB" sz="1800" dirty="0"/>
              <a:t> </a:t>
            </a:r>
            <a:r>
              <a:rPr lang="en-GB" sz="1800" dirty="0" err="1"/>
              <a:t>prévue</a:t>
            </a:r>
            <a:r>
              <a:rPr lang="en-GB" sz="1800" dirty="0"/>
              <a:t> de </a:t>
            </a:r>
            <a:r>
              <a:rPr lang="en-GB" sz="1800" dirty="0" err="1"/>
              <a:t>l'inondation</a:t>
            </a:r>
            <a:r>
              <a:rPr lang="en-GB" sz="1800" dirty="0"/>
              <a:t> : 1 m</a:t>
            </a:r>
          </a:p>
          <a:p>
            <a:pPr>
              <a:buClrTx/>
            </a:pPr>
            <a:r>
              <a:rPr lang="en-GB" sz="1800" b="1" dirty="0"/>
              <a:t>Exposition</a:t>
            </a:r>
          </a:p>
          <a:p>
            <a:pPr marL="357188" indent="-342900">
              <a:buClrTx/>
              <a:buFont typeface="Arial" panose="020B0604020202020204" pitchFamily="34" charset="0"/>
              <a:buChar char="•"/>
            </a:pPr>
            <a:r>
              <a:rPr lang="en-GB" sz="1800" dirty="0"/>
              <a:t>Prise </a:t>
            </a:r>
            <a:r>
              <a:rPr lang="en-GB" sz="1800" dirty="0" err="1"/>
              <a:t>d'eau</a:t>
            </a:r>
            <a:r>
              <a:rPr lang="en-GB" sz="1800" dirty="0"/>
              <a:t>, station de </a:t>
            </a:r>
            <a:r>
              <a:rPr lang="en-GB" sz="1800" dirty="0" err="1"/>
              <a:t>pompage</a:t>
            </a:r>
            <a:r>
              <a:rPr lang="en-GB" sz="1800" dirty="0"/>
              <a:t> et réseau de distribution </a:t>
            </a:r>
            <a:r>
              <a:rPr lang="en-GB" sz="1800" dirty="0" err="1"/>
              <a:t>desservant</a:t>
            </a:r>
            <a:r>
              <a:rPr lang="en-GB" sz="1800" dirty="0"/>
              <a:t> 12 000 </a:t>
            </a:r>
            <a:r>
              <a:rPr lang="en-GB" sz="1800" dirty="0" err="1"/>
              <a:t>personnes</a:t>
            </a:r>
            <a:endParaRPr lang="en-GB" sz="1800" dirty="0"/>
          </a:p>
          <a:p>
            <a:pPr>
              <a:buClrTx/>
            </a:pPr>
            <a:r>
              <a:rPr lang="en-GB" sz="1800" b="1" dirty="0" err="1"/>
              <a:t>Vulnérabilité</a:t>
            </a:r>
            <a:r>
              <a:rPr lang="en-GB" sz="1800" b="1" dirty="0"/>
              <a:t> (sans </a:t>
            </a:r>
            <a:r>
              <a:rPr lang="en-GB" sz="1800" b="1" dirty="0" err="1"/>
              <a:t>capacité</a:t>
            </a:r>
            <a:r>
              <a:rPr lang="en-GB" sz="1800" b="1" dirty="0"/>
              <a:t>)</a:t>
            </a:r>
          </a:p>
          <a:p>
            <a:pPr>
              <a:buClrTx/>
            </a:pPr>
            <a:r>
              <a:rPr lang="en-GB" sz="1800" dirty="0" err="1"/>
              <a:t>Probabilité</a:t>
            </a:r>
            <a:r>
              <a:rPr lang="en-GB" sz="1800" dirty="0"/>
              <a:t> de 80 % de </a:t>
            </a:r>
            <a:r>
              <a:rPr lang="en-GB" sz="1800" dirty="0" err="1"/>
              <a:t>défaillance</a:t>
            </a:r>
            <a:r>
              <a:rPr lang="en-GB" sz="1800" dirty="0"/>
              <a:t> des </a:t>
            </a:r>
            <a:r>
              <a:rPr lang="en-GB" sz="1800" dirty="0" err="1"/>
              <a:t>pompes</a:t>
            </a:r>
            <a:r>
              <a:rPr lang="en-GB" sz="1800" dirty="0"/>
              <a:t> à </a:t>
            </a:r>
            <a:r>
              <a:rPr lang="en-GB" sz="1800" dirty="0" err="1"/>
              <a:t>une</a:t>
            </a:r>
            <a:r>
              <a:rPr lang="en-GB" sz="1800" dirty="0"/>
              <a:t> </a:t>
            </a:r>
            <a:r>
              <a:rPr lang="en-GB" sz="1800" dirty="0" err="1"/>
              <a:t>profondeur</a:t>
            </a:r>
            <a:r>
              <a:rPr lang="en-GB" sz="1800" dirty="0"/>
              <a:t> </a:t>
            </a:r>
            <a:r>
              <a:rPr lang="en-GB" sz="1800" dirty="0" err="1"/>
              <a:t>d'inondation</a:t>
            </a:r>
            <a:r>
              <a:rPr lang="en-GB" sz="1800" dirty="0"/>
              <a:t> de 1 m</a:t>
            </a:r>
          </a:p>
          <a:p>
            <a:pPr>
              <a:buClrTx/>
            </a:pPr>
            <a:endParaRPr lang="en-GB" sz="1800" dirty="0"/>
          </a:p>
          <a:p>
            <a:pPr>
              <a:buClrTx/>
            </a:pPr>
            <a:endParaRPr lang="en-GB" sz="1800" dirty="0"/>
          </a:p>
          <a:p>
            <a:pPr>
              <a:buClrTx/>
            </a:pPr>
            <a:r>
              <a:rPr lang="en-GB" sz="1800" b="1" dirty="0" err="1"/>
              <a:t>Mesures</a:t>
            </a:r>
            <a:r>
              <a:rPr lang="en-GB" sz="1800" b="1" dirty="0"/>
              <a:t> de </a:t>
            </a:r>
            <a:r>
              <a:rPr lang="en-GB" sz="1800" b="1" dirty="0" err="1"/>
              <a:t>capacité</a:t>
            </a:r>
            <a:endParaRPr lang="en-GB" sz="1800" b="1" dirty="0"/>
          </a:p>
          <a:p>
            <a:pPr marL="357188" indent="-342900">
              <a:buClrTx/>
              <a:buFont typeface="Arial" panose="020B0604020202020204" pitchFamily="34" charset="0"/>
              <a:buChar char="•"/>
            </a:pPr>
            <a:r>
              <a:rPr lang="en-GB" sz="1800" dirty="0" err="1"/>
              <a:t>Plateforme</a:t>
            </a:r>
            <a:r>
              <a:rPr lang="en-GB" sz="1800" dirty="0"/>
              <a:t> de </a:t>
            </a:r>
            <a:r>
              <a:rPr lang="en-GB" sz="1800" dirty="0" err="1"/>
              <a:t>pompage</a:t>
            </a:r>
            <a:r>
              <a:rPr lang="en-GB" sz="1800" dirty="0"/>
              <a:t> </a:t>
            </a:r>
            <a:r>
              <a:rPr lang="en-GB" sz="1800" dirty="0" err="1"/>
              <a:t>surélevée</a:t>
            </a:r>
            <a:endParaRPr lang="en-GB" sz="1800" dirty="0"/>
          </a:p>
          <a:p>
            <a:pPr marL="357188" indent="-342900">
              <a:buClrTx/>
              <a:buFont typeface="Arial" panose="020B0604020202020204" pitchFamily="34" charset="0"/>
              <a:buChar char="•"/>
            </a:pPr>
            <a:r>
              <a:rPr lang="en-GB" sz="1800" dirty="0" err="1"/>
              <a:t>Opérateur</a:t>
            </a:r>
            <a:r>
              <a:rPr lang="en-GB" sz="1800" dirty="0"/>
              <a:t> local </a:t>
            </a:r>
            <a:r>
              <a:rPr lang="en-GB" sz="1800" dirty="0" err="1"/>
              <a:t>formé</a:t>
            </a:r>
            <a:r>
              <a:rPr lang="en-GB" sz="1800" dirty="0"/>
              <a:t> </a:t>
            </a:r>
          </a:p>
          <a:p>
            <a:pPr marL="357188" indent="-342900">
              <a:buClrTx/>
              <a:buFont typeface="Arial" panose="020B0604020202020204" pitchFamily="34" charset="0"/>
              <a:buChar char="•"/>
            </a:pPr>
            <a:r>
              <a:rPr lang="en-GB" sz="1800" dirty="0" err="1"/>
              <a:t>Pièces</a:t>
            </a:r>
            <a:r>
              <a:rPr lang="en-GB" sz="1800" dirty="0"/>
              <a:t> de rechange et budget </a:t>
            </a:r>
            <a:r>
              <a:rPr lang="en-GB" sz="1800" dirty="0" err="1"/>
              <a:t>d'urgence</a:t>
            </a:r>
            <a:endParaRPr lang="en-GB" sz="1800" dirty="0"/>
          </a:p>
          <a:p>
            <a:pPr>
              <a:buClrTx/>
            </a:pPr>
            <a:r>
              <a:rPr lang="en-GB" sz="1800" b="1" dirty="0" err="1"/>
              <a:t>Vulnérabilité</a:t>
            </a:r>
            <a:r>
              <a:rPr lang="en-GB" sz="1800" b="1" dirty="0"/>
              <a:t> </a:t>
            </a:r>
            <a:r>
              <a:rPr lang="en-GB" sz="1800" b="1" dirty="0" err="1"/>
              <a:t>résultante</a:t>
            </a:r>
            <a:endParaRPr lang="en-GB" sz="1800" b="1" dirty="0"/>
          </a:p>
          <a:p>
            <a:pPr marL="357188" indent="-342900">
              <a:buClrTx/>
              <a:buFont typeface="Arial" panose="020B0604020202020204" pitchFamily="34" charset="0"/>
              <a:buChar char="•"/>
            </a:pPr>
            <a:r>
              <a:rPr lang="en-GB" sz="1800" dirty="0" err="1"/>
              <a:t>Probabilité</a:t>
            </a:r>
            <a:r>
              <a:rPr lang="en-GB" sz="1800" dirty="0"/>
              <a:t> de </a:t>
            </a:r>
            <a:r>
              <a:rPr lang="en-GB" sz="1800" dirty="0" err="1"/>
              <a:t>défaillance</a:t>
            </a:r>
            <a:r>
              <a:rPr lang="en-GB" sz="1800" dirty="0"/>
              <a:t> </a:t>
            </a:r>
            <a:r>
              <a:rPr lang="en-GB" sz="1800" dirty="0" err="1"/>
              <a:t>réduite</a:t>
            </a:r>
            <a:r>
              <a:rPr lang="en-GB" sz="1800" dirty="0"/>
              <a:t> à 30 %</a:t>
            </a:r>
          </a:p>
          <a:p>
            <a:pPr marL="357188" indent="-342900">
              <a:buClrTx/>
              <a:buFont typeface="Arial" panose="020B0604020202020204" pitchFamily="34" charset="0"/>
              <a:buChar char="•"/>
            </a:pPr>
            <a:r>
              <a:rPr lang="en-GB" sz="1800" dirty="0"/>
              <a:t>Temps de </a:t>
            </a:r>
            <a:r>
              <a:rPr lang="en-GB" sz="1800" dirty="0" err="1"/>
              <a:t>rétablissement</a:t>
            </a:r>
            <a:r>
              <a:rPr lang="en-GB" sz="1800" dirty="0"/>
              <a:t> </a:t>
            </a:r>
            <a:r>
              <a:rPr lang="en-GB" sz="1800" dirty="0" err="1"/>
              <a:t>réduit</a:t>
            </a:r>
            <a:r>
              <a:rPr lang="en-GB" sz="1800" dirty="0"/>
              <a:t> de </a:t>
            </a:r>
            <a:r>
              <a:rPr lang="en-GB" sz="1800" dirty="0" err="1"/>
              <a:t>plusieurs</a:t>
            </a:r>
            <a:r>
              <a:rPr lang="en-GB" sz="1800" dirty="0"/>
              <a:t> </a:t>
            </a:r>
            <a:r>
              <a:rPr lang="en-GB" sz="1800" dirty="0" err="1"/>
              <a:t>semaines</a:t>
            </a:r>
            <a:r>
              <a:rPr lang="en-GB" sz="1800" dirty="0"/>
              <a:t> à </a:t>
            </a:r>
            <a:r>
              <a:rPr lang="en-GB" sz="1800" dirty="0" err="1"/>
              <a:t>quelques</a:t>
            </a:r>
            <a:r>
              <a:rPr lang="en-GB" sz="1800" dirty="0"/>
              <a:t> </a:t>
            </a:r>
            <a:r>
              <a:rPr lang="en-GB" sz="1800" dirty="0" err="1"/>
              <a:t>jours</a:t>
            </a:r>
            <a:endParaRPr lang="en-GB" sz="1800" dirty="0"/>
          </a:p>
          <a:p>
            <a:pPr>
              <a:buClrTx/>
            </a:pPr>
            <a:r>
              <a:rPr lang="en-GB" sz="1800" b="1" dirty="0" err="1"/>
              <a:t>Résultat</a:t>
            </a:r>
            <a:r>
              <a:rPr lang="en-GB" sz="1800" b="1" dirty="0"/>
              <a:t> : </a:t>
            </a:r>
            <a:r>
              <a:rPr lang="en-GB" sz="1800" dirty="0"/>
              <a:t>le </a:t>
            </a:r>
            <a:r>
              <a:rPr lang="en-GB" sz="1800" dirty="0" err="1"/>
              <a:t>risque</a:t>
            </a:r>
            <a:r>
              <a:rPr lang="en-GB" sz="1800" dirty="0"/>
              <a:t> </a:t>
            </a:r>
            <a:r>
              <a:rPr lang="en-GB" sz="1800" dirty="0" err="1"/>
              <a:t>est</a:t>
            </a:r>
            <a:r>
              <a:rPr lang="en-GB" sz="1800" dirty="0"/>
              <a:t> </a:t>
            </a:r>
            <a:r>
              <a:rPr lang="en-GB" sz="1800" dirty="0" err="1"/>
              <a:t>considérablement</a:t>
            </a:r>
            <a:r>
              <a:rPr lang="en-GB" sz="1800" dirty="0"/>
              <a:t> </a:t>
            </a:r>
            <a:r>
              <a:rPr lang="en-GB" sz="1800" dirty="0" err="1"/>
              <a:t>réduit</a:t>
            </a:r>
            <a:r>
              <a:rPr lang="en-GB" sz="1800" dirty="0"/>
              <a:t> sans modifier la </a:t>
            </a:r>
            <a:r>
              <a:rPr lang="en-GB" sz="1800" dirty="0" err="1"/>
              <a:t>probabilité</a:t>
            </a:r>
            <a:r>
              <a:rPr lang="en-GB" sz="1800" dirty="0"/>
              <a:t> </a:t>
            </a:r>
            <a:r>
              <a:rPr lang="en-GB" sz="1800" dirty="0" err="1"/>
              <a:t>d'inondation</a:t>
            </a:r>
            <a:r>
              <a:rPr lang="en-GB" sz="1800" dirty="0"/>
              <a:t>, </a:t>
            </a:r>
            <a:r>
              <a:rPr lang="en-GB" sz="1800" dirty="0" err="1"/>
              <a:t>uniquement</a:t>
            </a:r>
            <a:r>
              <a:rPr lang="en-GB" sz="1800" dirty="0"/>
              <a:t> grâce à </a:t>
            </a:r>
            <a:r>
              <a:rPr lang="en-GB" sz="1800" dirty="0" err="1"/>
              <a:t>l'augmentation</a:t>
            </a:r>
            <a:r>
              <a:rPr lang="en-GB" sz="1800" dirty="0"/>
              <a:t> des </a:t>
            </a:r>
            <a:r>
              <a:rPr lang="en-GB" sz="1800" dirty="0" err="1"/>
              <a:t>capacités</a:t>
            </a:r>
            <a:r>
              <a:rPr lang="en-GB" sz="1800" dirty="0"/>
              <a:t>.</a:t>
            </a:r>
          </a:p>
        </p:txBody>
      </p:sp>
    </p:spTree>
    <p:extLst>
      <p:ext uri="{BB962C8B-B14F-4D97-AF65-F5344CB8AC3E}">
        <p14:creationId xmlns:p14="http://schemas.microsoft.com/office/powerpoint/2010/main" val="323205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0" end="1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1" end="1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12" end="1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3" end="1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4" end="1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15" end="1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16" end="1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04DB7-7DAE-71C4-B133-3B72D0EF20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DA9D18-24F1-6C3C-0EC0-F2019DADCD10}"/>
              </a:ext>
            </a:extLst>
          </p:cNvPr>
          <p:cNvSpPr>
            <a:spLocks noGrp="1"/>
          </p:cNvSpPr>
          <p:nvPr>
            <p:ph type="title"/>
          </p:nvPr>
        </p:nvSpPr>
        <p:spPr>
          <a:xfrm>
            <a:off x="371959" y="568118"/>
            <a:ext cx="10652760" cy="969264"/>
          </a:xfrm>
        </p:spPr>
        <p:txBody>
          <a:bodyPr/>
          <a:lstStyle/>
          <a:p>
            <a:r>
              <a:rPr lang="en-GB"/>
              <a:t>En évaluant les risques, vous pouvez identifier</a:t>
            </a:r>
          </a:p>
        </p:txBody>
      </p:sp>
      <p:sp>
        <p:nvSpPr>
          <p:cNvPr id="3" name="Content Placeholder 2">
            <a:extLst>
              <a:ext uri="{FF2B5EF4-FFF2-40B4-BE49-F238E27FC236}">
                <a16:creationId xmlns:a16="http://schemas.microsoft.com/office/drawing/2014/main" id="{16B717B2-6747-55CA-D08A-A81B657A9836}"/>
              </a:ext>
            </a:extLst>
          </p:cNvPr>
          <p:cNvSpPr>
            <a:spLocks noGrp="1"/>
          </p:cNvSpPr>
          <p:nvPr>
            <p:ph idx="1"/>
          </p:nvPr>
        </p:nvSpPr>
        <p:spPr>
          <a:xfrm>
            <a:off x="89915" y="1845628"/>
            <a:ext cx="9023087" cy="4190656"/>
          </a:xfrm>
        </p:spPr>
        <p:txBody>
          <a:bodyPr/>
          <a:lstStyle/>
          <a:p>
            <a:pPr marL="357188" indent="-342900">
              <a:buFont typeface="Arial" panose="020B0604020202020204" pitchFamily="34" charset="0"/>
              <a:buChar char="•"/>
            </a:pPr>
            <a:r>
              <a:rPr lang="en-GB" dirty="0"/>
              <a:t>La </a:t>
            </a:r>
            <a:r>
              <a:rPr lang="en-GB" dirty="0" err="1"/>
              <a:t>probabilité</a:t>
            </a:r>
            <a:r>
              <a:rPr lang="en-GB" dirty="0"/>
              <a:t> des </a:t>
            </a:r>
            <a:r>
              <a:rPr lang="en-GB" dirty="0" err="1"/>
              <a:t>aléas</a:t>
            </a:r>
            <a:r>
              <a:rPr lang="en-GB" dirty="0"/>
              <a:t> </a:t>
            </a:r>
            <a:r>
              <a:rPr lang="en-GB" dirty="0" err="1"/>
              <a:t>susceptibles</a:t>
            </a:r>
            <a:r>
              <a:rPr lang="en-GB" dirty="0"/>
              <a:t> </a:t>
            </a:r>
            <a:r>
              <a:rPr lang="en-GB" dirty="0" err="1"/>
              <a:t>d'avoir</a:t>
            </a:r>
            <a:r>
              <a:rPr lang="en-GB" dirty="0"/>
              <a:t> un impact</a:t>
            </a:r>
          </a:p>
          <a:p>
            <a:pPr marL="357188" indent="-342900">
              <a:buFont typeface="Arial" panose="020B0604020202020204" pitchFamily="34" charset="0"/>
              <a:buChar char="•"/>
            </a:pPr>
            <a:r>
              <a:rPr lang="en-GB" dirty="0"/>
              <a:t>Qui et quoi est exposé à </a:t>
            </a:r>
            <a:r>
              <a:rPr lang="en-GB" dirty="0" err="1"/>
              <a:t>ces</a:t>
            </a:r>
            <a:r>
              <a:rPr lang="en-GB" dirty="0"/>
              <a:t> </a:t>
            </a:r>
            <a:r>
              <a:rPr lang="en-GB" dirty="0" err="1"/>
              <a:t>aléas</a:t>
            </a:r>
            <a:endParaRPr lang="en-GB" dirty="0"/>
          </a:p>
          <a:p>
            <a:pPr marL="357188" indent="-342900">
              <a:buFont typeface="Arial" panose="020B0604020202020204" pitchFamily="34" charset="0"/>
              <a:buChar char="•"/>
            </a:pPr>
            <a:r>
              <a:rPr lang="en-GB" dirty="0"/>
              <a:t>Les </a:t>
            </a:r>
            <a:r>
              <a:rPr lang="en-GB" dirty="0" err="1"/>
              <a:t>vulnérabilités</a:t>
            </a:r>
            <a:r>
              <a:rPr lang="en-GB" dirty="0"/>
              <a:t> des </a:t>
            </a:r>
            <a:r>
              <a:rPr lang="en-GB" dirty="0" err="1"/>
              <a:t>personnes</a:t>
            </a:r>
            <a:r>
              <a:rPr lang="en-GB" dirty="0"/>
              <a:t> </a:t>
            </a:r>
            <a:r>
              <a:rPr lang="en-GB" dirty="0" err="1"/>
              <a:t>exposées</a:t>
            </a:r>
            <a:r>
              <a:rPr lang="en-GB" dirty="0"/>
              <a:t> et les </a:t>
            </a:r>
            <a:r>
              <a:rPr lang="en-GB" dirty="0" err="1"/>
              <a:t>effets</a:t>
            </a:r>
            <a:r>
              <a:rPr lang="en-GB" dirty="0"/>
              <a:t> </a:t>
            </a:r>
            <a:r>
              <a:rPr lang="en-GB" dirty="0" err="1"/>
              <a:t>prévisionnels</a:t>
            </a:r>
            <a:r>
              <a:rPr lang="en-GB" dirty="0"/>
              <a:t> d’un </a:t>
            </a:r>
            <a:r>
              <a:rPr lang="en-GB" dirty="0" err="1"/>
              <a:t>aléa</a:t>
            </a:r>
            <a:endParaRPr lang="en-GB" dirty="0"/>
          </a:p>
          <a:p>
            <a:pPr marL="357188" indent="-342900">
              <a:buFont typeface="Arial" panose="020B0604020202020204" pitchFamily="34" charset="0"/>
              <a:buChar char="•"/>
            </a:pPr>
            <a:r>
              <a:rPr lang="en-GB" dirty="0"/>
              <a:t> Dans quelle </a:t>
            </a:r>
            <a:r>
              <a:rPr lang="en-GB" dirty="0" err="1"/>
              <a:t>mesure</a:t>
            </a:r>
            <a:r>
              <a:rPr lang="en-GB" dirty="0"/>
              <a:t> les </a:t>
            </a:r>
            <a:r>
              <a:rPr lang="en-GB" dirty="0" err="1"/>
              <a:t>risques</a:t>
            </a:r>
            <a:r>
              <a:rPr lang="en-GB" dirty="0"/>
              <a:t> </a:t>
            </a:r>
            <a:r>
              <a:rPr lang="en-GB" dirty="0" err="1"/>
              <a:t>peuvent</a:t>
            </a:r>
            <a:r>
              <a:rPr lang="en-GB" dirty="0"/>
              <a:t> </a:t>
            </a:r>
            <a:r>
              <a:rPr lang="en-GB" dirty="0" err="1"/>
              <a:t>être</a:t>
            </a:r>
            <a:r>
              <a:rPr lang="en-GB" dirty="0"/>
              <a:t> </a:t>
            </a:r>
            <a:r>
              <a:rPr lang="en-GB" dirty="0" err="1"/>
              <a:t>réduits</a:t>
            </a:r>
            <a:r>
              <a:rPr lang="en-GB" dirty="0"/>
              <a:t> </a:t>
            </a:r>
            <a:r>
              <a:rPr lang="en-GB" dirty="0" err="1"/>
              <a:t>ou</a:t>
            </a:r>
            <a:r>
              <a:rPr lang="en-GB" dirty="0"/>
              <a:t> </a:t>
            </a:r>
            <a:r>
              <a:rPr lang="en-GB" dirty="0" err="1"/>
              <a:t>atténués</a:t>
            </a:r>
            <a:endParaRPr lang="en-GB" dirty="0"/>
          </a:p>
          <a:p>
            <a:endParaRPr lang="en-GB" dirty="0"/>
          </a:p>
        </p:txBody>
      </p:sp>
    </p:spTree>
    <p:extLst>
      <p:ext uri="{BB962C8B-B14F-4D97-AF65-F5344CB8AC3E}">
        <p14:creationId xmlns:p14="http://schemas.microsoft.com/office/powerpoint/2010/main" val="22281953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38">
          <a:extLst>
            <a:ext uri="{FF2B5EF4-FFF2-40B4-BE49-F238E27FC236}">
              <a16:creationId xmlns:a16="http://schemas.microsoft.com/office/drawing/2014/main" id="{0082AF8F-F429-85A5-C29E-49340D10D0A6}"/>
            </a:ext>
          </a:extLst>
        </p:cNvPr>
        <p:cNvGrpSpPr/>
        <p:nvPr/>
      </p:nvGrpSpPr>
      <p:grpSpPr>
        <a:xfrm>
          <a:off x="0" y="0"/>
          <a:ext cx="0" cy="0"/>
          <a:chOff x="0" y="0"/>
          <a:chExt cx="0" cy="0"/>
        </a:xfrm>
      </p:grpSpPr>
      <p:sp>
        <p:nvSpPr>
          <p:cNvPr id="551" name="Google Shape;551;p18">
            <a:extLst>
              <a:ext uri="{FF2B5EF4-FFF2-40B4-BE49-F238E27FC236}">
                <a16:creationId xmlns:a16="http://schemas.microsoft.com/office/drawing/2014/main" id="{F8930D59-1F7B-0436-90CA-02D6B6FBA3E9}"/>
              </a:ext>
            </a:extLst>
          </p:cNvPr>
          <p:cNvSpPr/>
          <p:nvPr/>
        </p:nvSpPr>
        <p:spPr>
          <a:xfrm>
            <a:off x="895625" y="5463532"/>
            <a:ext cx="391097" cy="587058"/>
          </a:xfrm>
          <a:custGeom>
            <a:avLst/>
            <a:gdLst/>
            <a:ahLst/>
            <a:cxnLst/>
            <a:rect l="l" t="t" r="r" b="b"/>
            <a:pathLst>
              <a:path w="782193" h="1174115" extrusionOk="0">
                <a:moveTo>
                  <a:pt x="0" y="0"/>
                </a:moveTo>
                <a:lnTo>
                  <a:pt x="782193" y="0"/>
                </a:lnTo>
                <a:lnTo>
                  <a:pt x="782193" y="1174115"/>
                </a:lnTo>
                <a:lnTo>
                  <a:pt x="0" y="1174115"/>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l="-27" r="-28"/>
            </a:stretch>
          </a:blipFill>
          <a:ln>
            <a:noFill/>
          </a:ln>
        </p:spPr>
        <p:txBody>
          <a:bodyPr spcFirstLastPara="1" wrap="square" lIns="60950" tIns="30467" rIns="60950" bIns="30467" anchor="t" anchorCtr="0">
            <a:noAutofit/>
          </a:bodyPr>
          <a:lstStyle/>
          <a:p>
            <a:pPr>
              <a:buSzPts val="1400"/>
            </a:pPr>
            <a:endParaRPr sz="933"/>
          </a:p>
        </p:txBody>
      </p:sp>
      <p:sp>
        <p:nvSpPr>
          <p:cNvPr id="552" name="Google Shape;552;p18">
            <a:extLst>
              <a:ext uri="{FF2B5EF4-FFF2-40B4-BE49-F238E27FC236}">
                <a16:creationId xmlns:a16="http://schemas.microsoft.com/office/drawing/2014/main" id="{A635A9B0-7A73-E4AF-AEC7-1DBDF8607AAF}"/>
              </a:ext>
            </a:extLst>
          </p:cNvPr>
          <p:cNvSpPr txBox="1"/>
          <p:nvPr/>
        </p:nvSpPr>
        <p:spPr>
          <a:xfrm>
            <a:off x="7062834" y="3125257"/>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par PTI</a:t>
            </a:r>
            <a:endParaRPr sz="933"/>
          </a:p>
        </p:txBody>
      </p:sp>
      <p:sp>
        <p:nvSpPr>
          <p:cNvPr id="554" name="Google Shape;554;p18">
            <a:extLst>
              <a:ext uri="{FF2B5EF4-FFF2-40B4-BE49-F238E27FC236}">
                <a16:creationId xmlns:a16="http://schemas.microsoft.com/office/drawing/2014/main" id="{CC112674-3D1B-A3A8-57C5-4A7E4FFAD505}"/>
              </a:ext>
            </a:extLst>
          </p:cNvPr>
          <p:cNvSpPr txBox="1"/>
          <p:nvPr/>
        </p:nvSpPr>
        <p:spPr>
          <a:xfrm>
            <a:off x="538931" y="32454"/>
            <a:ext cx="10938296"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err="1">
                <a:solidFill>
                  <a:srgbClr val="0B5FBA"/>
                </a:solidFill>
                <a:latin typeface="Roboto"/>
                <a:ea typeface="Roboto"/>
                <a:cs typeface="Roboto"/>
                <a:sym typeface="Roboto"/>
              </a:rPr>
              <a:t>Qu'est-ce</a:t>
            </a:r>
            <a:r>
              <a:rPr lang="en-US" sz="3597" b="1" dirty="0">
                <a:solidFill>
                  <a:srgbClr val="0B5FBA"/>
                </a:solidFill>
                <a:latin typeface="Roboto"/>
                <a:ea typeface="Roboto"/>
                <a:cs typeface="Roboto"/>
                <a:sym typeface="Roboto"/>
              </a:rPr>
              <a:t> qui a </a:t>
            </a:r>
            <a:r>
              <a:rPr lang="en-US" sz="3597" b="1" dirty="0" err="1">
                <a:solidFill>
                  <a:srgbClr val="0B5FBA"/>
                </a:solidFill>
                <a:latin typeface="Roboto"/>
                <a:ea typeface="Roboto"/>
                <a:cs typeface="Roboto"/>
                <a:sym typeface="Roboto"/>
              </a:rPr>
              <a:t>changé</a:t>
            </a:r>
            <a:r>
              <a:rPr lang="en-US" sz="3597" b="1" dirty="0">
                <a:solidFill>
                  <a:srgbClr val="0B5FBA"/>
                </a:solidFill>
                <a:latin typeface="Roboto"/>
                <a:ea typeface="Roboto"/>
                <a:cs typeface="Roboto"/>
                <a:sym typeface="Roboto"/>
              </a:rPr>
              <a:t> </a:t>
            </a:r>
            <a:r>
              <a:rPr lang="en-US" sz="3597" b="1" dirty="0" err="1">
                <a:solidFill>
                  <a:srgbClr val="0B5FBA"/>
                </a:solidFill>
                <a:latin typeface="Roboto"/>
                <a:ea typeface="Roboto"/>
                <a:cs typeface="Roboto"/>
                <a:sym typeface="Roboto"/>
              </a:rPr>
              <a:t>en</a:t>
            </a:r>
            <a:r>
              <a:rPr lang="en-US" sz="3597" b="1" dirty="0">
                <a:solidFill>
                  <a:srgbClr val="0B5FBA"/>
                </a:solidFill>
                <a:latin typeface="Roboto"/>
                <a:ea typeface="Roboto"/>
                <a:cs typeface="Roboto"/>
                <a:sym typeface="Roboto"/>
              </a:rPr>
              <a:t> </a:t>
            </a:r>
            <a:r>
              <a:rPr lang="en-US" sz="3597" b="1" dirty="0" err="1">
                <a:solidFill>
                  <a:srgbClr val="0B5FBA"/>
                </a:solidFill>
                <a:latin typeface="Roboto"/>
                <a:ea typeface="Roboto"/>
                <a:cs typeface="Roboto"/>
                <a:sym typeface="Roboto"/>
              </a:rPr>
              <a:t>termes</a:t>
            </a:r>
            <a:r>
              <a:rPr lang="en-US" sz="3597" b="1" dirty="0">
                <a:solidFill>
                  <a:srgbClr val="0B5FBA"/>
                </a:solidFill>
                <a:latin typeface="Roboto"/>
                <a:ea typeface="Roboto"/>
                <a:cs typeface="Roboto"/>
                <a:sym typeface="Roboto"/>
              </a:rPr>
              <a:t> de </a:t>
            </a:r>
            <a:r>
              <a:rPr lang="en-US" sz="3597" b="1" dirty="0" err="1">
                <a:solidFill>
                  <a:srgbClr val="0B5FBA"/>
                </a:solidFill>
                <a:latin typeface="Roboto"/>
                <a:ea typeface="Roboto"/>
                <a:cs typeface="Roboto"/>
                <a:sym typeface="Roboto"/>
              </a:rPr>
              <a:t>risques</a:t>
            </a:r>
            <a:r>
              <a:rPr lang="en-US" sz="3597" b="1" dirty="0">
                <a:solidFill>
                  <a:srgbClr val="0B5FBA"/>
                </a:solidFill>
                <a:latin typeface="Roboto"/>
                <a:ea typeface="Roboto"/>
                <a:cs typeface="Roboto"/>
                <a:sym typeface="Roboto"/>
              </a:rPr>
              <a:t> ?</a:t>
            </a:r>
            <a:endParaRPr sz="933" dirty="0"/>
          </a:p>
        </p:txBody>
      </p:sp>
      <p:sp>
        <p:nvSpPr>
          <p:cNvPr id="556" name="Google Shape;556;p18">
            <a:extLst>
              <a:ext uri="{FF2B5EF4-FFF2-40B4-BE49-F238E27FC236}">
                <a16:creationId xmlns:a16="http://schemas.microsoft.com/office/drawing/2014/main" id="{6863A939-B3C0-629D-7ECE-183BBF696743}"/>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24</a:t>
            </a:fld>
            <a:endParaRPr/>
          </a:p>
        </p:txBody>
      </p:sp>
      <p:pic>
        <p:nvPicPr>
          <p:cNvPr id="3" name="Picture 2">
            <a:extLst>
              <a:ext uri="{FF2B5EF4-FFF2-40B4-BE49-F238E27FC236}">
                <a16:creationId xmlns:a16="http://schemas.microsoft.com/office/drawing/2014/main" id="{E9EAB4C2-DDBE-E02B-39C8-CF37FAC7162D}"/>
              </a:ext>
            </a:extLst>
          </p:cNvPr>
          <p:cNvPicPr>
            <a:picLocks noChangeAspect="1"/>
          </p:cNvPicPr>
          <p:nvPr/>
        </p:nvPicPr>
        <p:blipFill>
          <a:blip r:embed="rId4"/>
          <a:stretch>
            <a:fillRect/>
          </a:stretch>
        </p:blipFill>
        <p:spPr>
          <a:xfrm>
            <a:off x="880737" y="871691"/>
            <a:ext cx="9716506" cy="5949281"/>
          </a:xfrm>
          <a:prstGeom prst="rect">
            <a:avLst/>
          </a:prstGeom>
        </p:spPr>
      </p:pic>
    </p:spTree>
    <p:extLst>
      <p:ext uri="{BB962C8B-B14F-4D97-AF65-F5344CB8AC3E}">
        <p14:creationId xmlns:p14="http://schemas.microsoft.com/office/powerpoint/2010/main" val="20131230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8">
          <a:extLst>
            <a:ext uri="{FF2B5EF4-FFF2-40B4-BE49-F238E27FC236}">
              <a16:creationId xmlns:a16="http://schemas.microsoft.com/office/drawing/2014/main" id="{6C3B245D-CB60-B061-B03F-65498D89E946}"/>
            </a:ext>
          </a:extLst>
        </p:cNvPr>
        <p:cNvGrpSpPr/>
        <p:nvPr/>
      </p:nvGrpSpPr>
      <p:grpSpPr>
        <a:xfrm>
          <a:off x="0" y="0"/>
          <a:ext cx="0" cy="0"/>
          <a:chOff x="0" y="0"/>
          <a:chExt cx="0" cy="0"/>
        </a:xfrm>
      </p:grpSpPr>
      <p:sp>
        <p:nvSpPr>
          <p:cNvPr id="551" name="Google Shape;551;p18">
            <a:extLst>
              <a:ext uri="{FF2B5EF4-FFF2-40B4-BE49-F238E27FC236}">
                <a16:creationId xmlns:a16="http://schemas.microsoft.com/office/drawing/2014/main" id="{07680D54-C79D-0EC5-6BD3-F473BACE2E48}"/>
              </a:ext>
            </a:extLst>
          </p:cNvPr>
          <p:cNvSpPr/>
          <p:nvPr/>
        </p:nvSpPr>
        <p:spPr>
          <a:xfrm>
            <a:off x="895625" y="5463532"/>
            <a:ext cx="391097" cy="587058"/>
          </a:xfrm>
          <a:custGeom>
            <a:avLst/>
            <a:gdLst/>
            <a:ahLst/>
            <a:cxnLst/>
            <a:rect l="l" t="t" r="r" b="b"/>
            <a:pathLst>
              <a:path w="782193" h="1174115" extrusionOk="0">
                <a:moveTo>
                  <a:pt x="0" y="0"/>
                </a:moveTo>
                <a:lnTo>
                  <a:pt x="782193" y="0"/>
                </a:lnTo>
                <a:lnTo>
                  <a:pt x="782193" y="1174115"/>
                </a:lnTo>
                <a:lnTo>
                  <a:pt x="0" y="1174115"/>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l="-27" r="-28"/>
            </a:stretch>
          </a:blipFill>
          <a:ln>
            <a:noFill/>
          </a:ln>
        </p:spPr>
        <p:txBody>
          <a:bodyPr spcFirstLastPara="1" wrap="square" lIns="60950" tIns="30467" rIns="60950" bIns="30467" anchor="t" anchorCtr="0">
            <a:noAutofit/>
          </a:bodyPr>
          <a:lstStyle/>
          <a:p>
            <a:pPr>
              <a:buSzPts val="1400"/>
            </a:pPr>
            <a:endParaRPr sz="933"/>
          </a:p>
        </p:txBody>
      </p:sp>
      <p:sp>
        <p:nvSpPr>
          <p:cNvPr id="552" name="Google Shape;552;p18">
            <a:extLst>
              <a:ext uri="{FF2B5EF4-FFF2-40B4-BE49-F238E27FC236}">
                <a16:creationId xmlns:a16="http://schemas.microsoft.com/office/drawing/2014/main" id="{07900FE6-43E0-1D2A-3313-CC9EDCBF5553}"/>
              </a:ext>
            </a:extLst>
          </p:cNvPr>
          <p:cNvSpPr txBox="1"/>
          <p:nvPr/>
        </p:nvSpPr>
        <p:spPr>
          <a:xfrm>
            <a:off x="7062834" y="3125257"/>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par PTI</a:t>
            </a:r>
            <a:endParaRPr sz="933"/>
          </a:p>
        </p:txBody>
      </p:sp>
      <p:sp>
        <p:nvSpPr>
          <p:cNvPr id="554" name="Google Shape;554;p18">
            <a:extLst>
              <a:ext uri="{FF2B5EF4-FFF2-40B4-BE49-F238E27FC236}">
                <a16:creationId xmlns:a16="http://schemas.microsoft.com/office/drawing/2014/main" id="{97796A75-518C-8127-1510-5EE80530E880}"/>
              </a:ext>
            </a:extLst>
          </p:cNvPr>
          <p:cNvSpPr txBox="1"/>
          <p:nvPr/>
        </p:nvSpPr>
        <p:spPr>
          <a:xfrm>
            <a:off x="555260" y="505946"/>
            <a:ext cx="10938296"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Qu'est-ce qui a changé en termes de risque ?</a:t>
            </a:r>
            <a:endParaRPr sz="933"/>
          </a:p>
        </p:txBody>
      </p:sp>
      <p:sp>
        <p:nvSpPr>
          <p:cNvPr id="556" name="Google Shape;556;p18">
            <a:extLst>
              <a:ext uri="{FF2B5EF4-FFF2-40B4-BE49-F238E27FC236}">
                <a16:creationId xmlns:a16="http://schemas.microsoft.com/office/drawing/2014/main" id="{0CFCD441-2112-3724-C0CD-BD652483D729}"/>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25</a:t>
            </a:fld>
            <a:endParaRPr/>
          </a:p>
        </p:txBody>
      </p:sp>
      <p:pic>
        <p:nvPicPr>
          <p:cNvPr id="4" name="Picture 3">
            <a:extLst>
              <a:ext uri="{FF2B5EF4-FFF2-40B4-BE49-F238E27FC236}">
                <a16:creationId xmlns:a16="http://schemas.microsoft.com/office/drawing/2014/main" id="{DF955B77-00E8-3BF4-A2DB-21DBC917F21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3400" y="1280902"/>
            <a:ext cx="9258286" cy="5492999"/>
          </a:xfrm>
          <a:prstGeom prst="rect">
            <a:avLst/>
          </a:prstGeom>
        </p:spPr>
      </p:pic>
    </p:spTree>
    <p:extLst>
      <p:ext uri="{BB962C8B-B14F-4D97-AF65-F5344CB8AC3E}">
        <p14:creationId xmlns:p14="http://schemas.microsoft.com/office/powerpoint/2010/main" val="11732846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578"/>
        <p:cNvGrpSpPr/>
        <p:nvPr/>
      </p:nvGrpSpPr>
      <p:grpSpPr>
        <a:xfrm>
          <a:off x="0" y="0"/>
          <a:ext cx="0" cy="0"/>
          <a:chOff x="0" y="0"/>
          <a:chExt cx="0" cy="0"/>
        </a:xfrm>
      </p:grpSpPr>
      <p:sp>
        <p:nvSpPr>
          <p:cNvPr id="579" name="Google Shape;579;p20"/>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a:buSzPts val="1400"/>
            </a:pPr>
            <a:endParaRPr sz="933"/>
          </a:p>
        </p:txBody>
      </p:sp>
      <p:sp>
        <p:nvSpPr>
          <p:cNvPr id="580" name="Google Shape;580;p20"/>
          <p:cNvSpPr/>
          <p:nvPr/>
        </p:nvSpPr>
        <p:spPr>
          <a:xfrm>
            <a:off x="6096000" y="0"/>
            <a:ext cx="6096000" cy="6858000"/>
          </a:xfrm>
          <a:custGeom>
            <a:avLst/>
            <a:gdLst/>
            <a:ahLst/>
            <a:cxnLst/>
            <a:rect l="l" t="t" r="r" b="b"/>
            <a:pathLst>
              <a:path w="9144000" h="10287000" extrusionOk="0">
                <a:moveTo>
                  <a:pt x="0" y="0"/>
                </a:moveTo>
                <a:lnTo>
                  <a:pt x="9144000" y="0"/>
                </a:lnTo>
                <a:lnTo>
                  <a:pt x="9144000" y="10287000"/>
                </a:lnTo>
                <a:lnTo>
                  <a:pt x="0" y="10287000"/>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81" name="Google Shape;581;p20"/>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chemeClr val="bg1"/>
                </a:solidFill>
                <a:latin typeface="Roboto"/>
                <a:ea typeface="Roboto"/>
                <a:cs typeface="Roboto"/>
                <a:sym typeface="Roboto"/>
              </a:rPr>
              <a:t>Discutez</a:t>
            </a:r>
            <a:endParaRPr sz="933">
              <a:solidFill>
                <a:schemeClr val="bg1"/>
              </a:solidFill>
            </a:endParaRPr>
          </a:p>
        </p:txBody>
      </p:sp>
      <p:cxnSp>
        <p:nvCxnSpPr>
          <p:cNvPr id="582" name="Google Shape;582;p20"/>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584" name="Google Shape;584;p20"/>
          <p:cNvCxnSpPr/>
          <p:nvPr/>
        </p:nvCxnSpPr>
        <p:spPr>
          <a:xfrm rot="10800000" flipH="1">
            <a:off x="746696" y="2951235"/>
            <a:ext cx="886622" cy="7873"/>
          </a:xfrm>
          <a:prstGeom prst="straightConnector1">
            <a:avLst/>
          </a:prstGeom>
          <a:noFill/>
          <a:ln w="38100" cap="flat" cmpd="sng">
            <a:solidFill>
              <a:schemeClr val="bg1"/>
            </a:solidFill>
            <a:prstDash val="solid"/>
            <a:round/>
            <a:headEnd type="none" w="sm" len="sm"/>
            <a:tailEnd type="stealth" w="med" len="med"/>
          </a:ln>
        </p:spPr>
      </p:cxnSp>
      <p:sp>
        <p:nvSpPr>
          <p:cNvPr id="585" name="Google Shape;585;p20"/>
          <p:cNvSpPr txBox="1"/>
          <p:nvPr/>
        </p:nvSpPr>
        <p:spPr>
          <a:xfrm>
            <a:off x="867102" y="1419119"/>
            <a:ext cx="4477732" cy="594906"/>
          </a:xfrm>
          <a:prstGeom prst="rect">
            <a:avLst/>
          </a:prstGeom>
          <a:noFill/>
          <a:ln>
            <a:noFill/>
          </a:ln>
        </p:spPr>
        <p:txBody>
          <a:bodyPr spcFirstLastPara="1" wrap="square" lIns="0" tIns="0" rIns="0" bIns="0" anchor="t" anchorCtr="0">
            <a:spAutoFit/>
          </a:bodyPr>
          <a:lstStyle/>
          <a:p>
            <a:pPr>
              <a:buSzPts val="2900"/>
            </a:pPr>
            <a:r>
              <a:rPr lang="en-US" sz="1933">
                <a:solidFill>
                  <a:schemeClr val="bg1"/>
                </a:solidFill>
                <a:latin typeface="Roboto"/>
                <a:ea typeface="Roboto"/>
                <a:cs typeface="Roboto"/>
                <a:sym typeface="Roboto"/>
              </a:rPr>
              <a:t>Quels sont les risques climatiques dans votre contexte ?</a:t>
            </a:r>
            <a:endParaRPr sz="933">
              <a:solidFill>
                <a:schemeClr val="bg1"/>
              </a:solidFill>
            </a:endParaRPr>
          </a:p>
        </p:txBody>
      </p:sp>
      <p:sp>
        <p:nvSpPr>
          <p:cNvPr id="586" name="Google Shape;586;p20"/>
          <p:cNvSpPr txBox="1"/>
          <p:nvPr/>
        </p:nvSpPr>
        <p:spPr>
          <a:xfrm>
            <a:off x="1813639" y="2353839"/>
            <a:ext cx="4371157" cy="283091"/>
          </a:xfrm>
          <a:prstGeom prst="rect">
            <a:avLst/>
          </a:prstGeom>
          <a:noFill/>
          <a:ln>
            <a:noFill/>
          </a:ln>
        </p:spPr>
        <p:txBody>
          <a:bodyPr spcFirstLastPara="1" wrap="square" lIns="0" tIns="0" rIns="0" bIns="0" anchor="t" anchorCtr="0">
            <a:spAutoFit/>
          </a:bodyPr>
          <a:lstStyle/>
          <a:p>
            <a:pPr>
              <a:lnSpc>
                <a:spcPct val="120000"/>
              </a:lnSpc>
              <a:buSzPts val="2300"/>
            </a:pPr>
            <a:r>
              <a:rPr lang="en-US" sz="1533" dirty="0">
                <a:solidFill>
                  <a:schemeClr val="bg1"/>
                </a:solidFill>
                <a:latin typeface="Roboto"/>
                <a:ea typeface="Roboto"/>
                <a:cs typeface="Roboto"/>
                <a:sym typeface="Roboto"/>
              </a:rPr>
              <a:t>À </a:t>
            </a:r>
            <a:r>
              <a:rPr lang="en-US" sz="1533" dirty="0" err="1">
                <a:solidFill>
                  <a:schemeClr val="bg1"/>
                </a:solidFill>
                <a:latin typeface="Roboto"/>
                <a:ea typeface="Roboto"/>
                <a:cs typeface="Roboto"/>
                <a:sym typeface="Roboto"/>
              </a:rPr>
              <a:t>quels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aléas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votre</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contexte</a:t>
            </a:r>
            <a:r>
              <a:rPr lang="en-US" sz="1533" dirty="0">
                <a:solidFill>
                  <a:schemeClr val="bg1"/>
                </a:solidFill>
                <a:latin typeface="Roboto"/>
                <a:ea typeface="Roboto"/>
                <a:cs typeface="Roboto"/>
                <a:sym typeface="Roboto"/>
              </a:rPr>
              <a:t> est-il </a:t>
            </a:r>
            <a:r>
              <a:rPr lang="en-US" sz="1533" dirty="0" err="1">
                <a:solidFill>
                  <a:schemeClr val="bg1"/>
                </a:solidFill>
                <a:latin typeface="Roboto"/>
                <a:ea typeface="Roboto"/>
                <a:cs typeface="Roboto"/>
                <a:sym typeface="Roboto"/>
              </a:rPr>
              <a:t>confronté</a:t>
            </a:r>
            <a:r>
              <a:rPr lang="en-US" sz="1533" dirty="0">
                <a:solidFill>
                  <a:schemeClr val="bg1"/>
                </a:solidFill>
                <a:latin typeface="Roboto"/>
                <a:ea typeface="Roboto"/>
                <a:cs typeface="Roboto"/>
                <a:sym typeface="Roboto"/>
              </a:rPr>
              <a:t> ?</a:t>
            </a:r>
            <a:endParaRPr sz="933" dirty="0">
              <a:solidFill>
                <a:schemeClr val="bg1"/>
              </a:solidFill>
            </a:endParaRPr>
          </a:p>
        </p:txBody>
      </p:sp>
      <p:sp>
        <p:nvSpPr>
          <p:cNvPr id="587" name="Google Shape;587;p20"/>
          <p:cNvSpPr txBox="1"/>
          <p:nvPr/>
        </p:nvSpPr>
        <p:spPr>
          <a:xfrm>
            <a:off x="1822278" y="2837222"/>
            <a:ext cx="3197800" cy="235898"/>
          </a:xfrm>
          <a:prstGeom prst="rect">
            <a:avLst/>
          </a:prstGeom>
          <a:noFill/>
          <a:ln>
            <a:noFill/>
          </a:ln>
        </p:spPr>
        <p:txBody>
          <a:bodyPr spcFirstLastPara="1" wrap="square" lIns="0" tIns="0" rIns="0" bIns="0" anchor="t" anchorCtr="0">
            <a:spAutoFit/>
          </a:bodyPr>
          <a:lstStyle/>
          <a:p>
            <a:pPr>
              <a:buClr>
                <a:schemeClr val="dk1"/>
              </a:buClr>
              <a:buSzPts val="2300"/>
            </a:pPr>
            <a:r>
              <a:rPr lang="en-US" sz="1533">
                <a:solidFill>
                  <a:schemeClr val="bg1"/>
                </a:solidFill>
                <a:latin typeface="Roboto"/>
                <a:ea typeface="Roboto"/>
                <a:cs typeface="Roboto"/>
                <a:sym typeface="Roboto"/>
              </a:rPr>
              <a:t>Qui sera touché ? </a:t>
            </a:r>
          </a:p>
        </p:txBody>
      </p:sp>
      <p:sp>
        <p:nvSpPr>
          <p:cNvPr id="588" name="Google Shape;588;p20"/>
          <p:cNvSpPr txBox="1"/>
          <p:nvPr/>
        </p:nvSpPr>
        <p:spPr>
          <a:xfrm>
            <a:off x="901080" y="4850379"/>
            <a:ext cx="4951400" cy="471796"/>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Si vous avez des questions ou souhaitez partager quelque chose avec l'assemblée, n'hésitez pas à lever la main. </a:t>
            </a:r>
            <a:endParaRPr sz="933">
              <a:solidFill>
                <a:schemeClr val="bg1"/>
              </a:solidFill>
            </a:endParaRPr>
          </a:p>
        </p:txBody>
      </p:sp>
      <p:sp>
        <p:nvSpPr>
          <p:cNvPr id="589" name="Google Shape;589;p20"/>
          <p:cNvSpPr txBox="1"/>
          <p:nvPr/>
        </p:nvSpPr>
        <p:spPr>
          <a:xfrm rot="-5400000">
            <a:off x="9127708" y="3442098"/>
            <a:ext cx="5306087" cy="442942"/>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Une équipe multisectorielle mène une étude de faisabilité et une consultation communautaire ; photo prise par le gouvernement du comté de Mandera</a:t>
            </a:r>
            <a:endParaRPr sz="933"/>
          </a:p>
        </p:txBody>
      </p:sp>
      <p:sp>
        <p:nvSpPr>
          <p:cNvPr id="590" name="Google Shape;590;p20"/>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26</a:t>
            </a:fld>
            <a:endParaRPr/>
          </a:p>
        </p:txBody>
      </p:sp>
      <p:sp>
        <p:nvSpPr>
          <p:cNvPr id="2" name="Google Shape;587;p20">
            <a:extLst>
              <a:ext uri="{FF2B5EF4-FFF2-40B4-BE49-F238E27FC236}">
                <a16:creationId xmlns:a16="http://schemas.microsoft.com/office/drawing/2014/main" id="{44346EEC-41E4-1EC8-B953-89FA0AEC3708}"/>
              </a:ext>
            </a:extLst>
          </p:cNvPr>
          <p:cNvSpPr txBox="1"/>
          <p:nvPr/>
        </p:nvSpPr>
        <p:spPr>
          <a:xfrm>
            <a:off x="1765460" y="3368987"/>
            <a:ext cx="3197800" cy="471796"/>
          </a:xfrm>
          <a:prstGeom prst="rect">
            <a:avLst/>
          </a:prstGeom>
          <a:noFill/>
          <a:ln>
            <a:noFill/>
          </a:ln>
        </p:spPr>
        <p:txBody>
          <a:bodyPr spcFirstLastPara="1" wrap="square" lIns="0" tIns="0" rIns="0" bIns="0" anchor="t" anchorCtr="0">
            <a:spAutoFit/>
          </a:bodyPr>
          <a:lstStyle/>
          <a:p>
            <a:pPr>
              <a:buClr>
                <a:schemeClr val="dk1"/>
              </a:buClr>
              <a:buSzPts val="2300"/>
            </a:pPr>
            <a:r>
              <a:rPr lang="en-US" sz="1533">
                <a:solidFill>
                  <a:schemeClr val="bg1"/>
                </a:solidFill>
                <a:latin typeface="Roboto"/>
                <a:ea typeface="Roboto"/>
                <a:cs typeface="Roboto"/>
                <a:sym typeface="Roboto"/>
              </a:rPr>
              <a:t>Pouvez-vous identifier des groupes vulnérables particuliers ?</a:t>
            </a:r>
            <a:endParaRPr sz="1533">
              <a:solidFill>
                <a:schemeClr val="bg1"/>
              </a:solidFill>
              <a:latin typeface="Roboto"/>
              <a:ea typeface="Roboto"/>
              <a:cs typeface="Roboto"/>
              <a:sym typeface="Roboto"/>
            </a:endParaRPr>
          </a:p>
        </p:txBody>
      </p:sp>
      <p:cxnSp>
        <p:nvCxnSpPr>
          <p:cNvPr id="3" name="Google Shape;584;p20">
            <a:extLst>
              <a:ext uri="{FF2B5EF4-FFF2-40B4-BE49-F238E27FC236}">
                <a16:creationId xmlns:a16="http://schemas.microsoft.com/office/drawing/2014/main" id="{3DA12752-CE1A-FCC8-59AF-502248E4C87B}"/>
              </a:ext>
            </a:extLst>
          </p:cNvPr>
          <p:cNvCxnSpPr/>
          <p:nvPr/>
        </p:nvCxnSpPr>
        <p:spPr>
          <a:xfrm rot="10800000" flipH="1">
            <a:off x="727307" y="3487544"/>
            <a:ext cx="886622" cy="7873"/>
          </a:xfrm>
          <a:prstGeom prst="straightConnector1">
            <a:avLst/>
          </a:prstGeom>
          <a:noFill/>
          <a:ln w="38100" cap="flat" cmpd="sng">
            <a:solidFill>
              <a:schemeClr val="bg1"/>
            </a:solidFill>
            <a:prstDash val="solid"/>
            <a:round/>
            <a:headEnd type="none" w="sm" len="sm"/>
            <a:tailEnd type="stealth" w="med" len="med"/>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D7C955C-A4AC-23D5-36FE-7D02352C3C6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EA9F6F-50F3-9853-6A76-BC5E189180A0}"/>
              </a:ext>
            </a:extLst>
          </p:cNvPr>
          <p:cNvSpPr>
            <a:spLocks noGrp="1"/>
          </p:cNvSpPr>
          <p:nvPr>
            <p:ph sz="quarter" idx="16"/>
          </p:nvPr>
        </p:nvSpPr>
        <p:spPr>
          <a:xfrm>
            <a:off x="549525" y="937153"/>
            <a:ext cx="11017041" cy="741762"/>
          </a:xfrm>
        </p:spPr>
        <p:txBody>
          <a:bodyPr>
            <a:normAutofit/>
          </a:bodyPr>
          <a:lstStyle/>
          <a:p>
            <a:r>
              <a:rPr lang="en-GB" dirty="0"/>
              <a:t>04 | </a:t>
            </a:r>
            <a:r>
              <a:rPr lang="en-GB" dirty="0" err="1"/>
              <a:t>Évaluations</a:t>
            </a:r>
            <a:r>
              <a:rPr lang="en-GB" dirty="0"/>
              <a:t> des </a:t>
            </a:r>
            <a:r>
              <a:rPr lang="en-GB" dirty="0" err="1"/>
              <a:t>risques</a:t>
            </a:r>
            <a:r>
              <a:rPr lang="en-GB" dirty="0"/>
              <a:t> </a:t>
            </a:r>
            <a:r>
              <a:rPr lang="en-GB" dirty="0" err="1"/>
              <a:t>climatiques</a:t>
            </a:r>
            <a:endParaRPr lang="en-GB" dirty="0"/>
          </a:p>
        </p:txBody>
      </p:sp>
      <p:sp>
        <p:nvSpPr>
          <p:cNvPr id="3" name="TextBox 2">
            <a:extLst>
              <a:ext uri="{FF2B5EF4-FFF2-40B4-BE49-F238E27FC236}">
                <a16:creationId xmlns:a16="http://schemas.microsoft.com/office/drawing/2014/main" id="{FF469B7E-F7B6-B75D-94DB-CBAA46CA7A6F}"/>
              </a:ext>
            </a:extLst>
          </p:cNvPr>
          <p:cNvSpPr txBox="1"/>
          <p:nvPr/>
        </p:nvSpPr>
        <p:spPr>
          <a:xfrm rot="16200000">
            <a:off x="10844213" y="5400676"/>
            <a:ext cx="2028825" cy="307777"/>
          </a:xfrm>
          <a:prstGeom prst="rect">
            <a:avLst/>
          </a:prstGeom>
          <a:noFill/>
        </p:spPr>
        <p:txBody>
          <a:bodyPr wrap="square" rtlCol="0">
            <a:spAutoFit/>
          </a:bodyPr>
          <a:lstStyle/>
          <a:p>
            <a:r>
              <a:rPr lang="en-GB">
                <a:solidFill>
                  <a:schemeClr val="bg1"/>
                </a:solidFill>
              </a:rPr>
              <a:t>Ibrahim Boran</a:t>
            </a:r>
          </a:p>
        </p:txBody>
      </p:sp>
    </p:spTree>
    <p:extLst>
      <p:ext uri="{BB962C8B-B14F-4D97-AF65-F5344CB8AC3E}">
        <p14:creationId xmlns:p14="http://schemas.microsoft.com/office/powerpoint/2010/main" val="5825678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2" name="Google Shape;682;p35"/>
          <p:cNvSpPr/>
          <p:nvPr/>
        </p:nvSpPr>
        <p:spPr>
          <a:xfrm>
            <a:off x="6147971" y="0"/>
            <a:ext cx="6044057" cy="6858000"/>
          </a:xfrm>
          <a:custGeom>
            <a:avLst/>
            <a:gdLst/>
            <a:ahLst/>
            <a:cxnLst/>
            <a:rect l="l" t="t" r="r" b="b"/>
            <a:pathLst>
              <a:path w="12088114" h="13716000" extrusionOk="0">
                <a:moveTo>
                  <a:pt x="0" y="0"/>
                </a:moveTo>
                <a:lnTo>
                  <a:pt x="12088114" y="0"/>
                </a:lnTo>
                <a:lnTo>
                  <a:pt x="12088114"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683" name="Google Shape;683;p35"/>
          <p:cNvSpPr/>
          <p:nvPr/>
        </p:nvSpPr>
        <p:spPr>
          <a:xfrm>
            <a:off x="495409" y="2427774"/>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684" name="Google Shape;684;p35"/>
          <p:cNvSpPr/>
          <p:nvPr/>
        </p:nvSpPr>
        <p:spPr>
          <a:xfrm>
            <a:off x="495409" y="3863292"/>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685" name="Google Shape;685;p35"/>
          <p:cNvSpPr/>
          <p:nvPr/>
        </p:nvSpPr>
        <p:spPr>
          <a:xfrm>
            <a:off x="514559" y="5075207"/>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686" name="Google Shape;686;p35"/>
          <p:cNvSpPr/>
          <p:nvPr/>
        </p:nvSpPr>
        <p:spPr>
          <a:xfrm>
            <a:off x="667584" y="2603404"/>
            <a:ext cx="551942" cy="491935"/>
          </a:xfrm>
          <a:custGeom>
            <a:avLst/>
            <a:gdLst/>
            <a:ahLst/>
            <a:cxnLst/>
            <a:rect l="l" t="t" r="r" b="b"/>
            <a:pathLst>
              <a:path w="1103884" h="983869" extrusionOk="0">
                <a:moveTo>
                  <a:pt x="0" y="0"/>
                </a:moveTo>
                <a:lnTo>
                  <a:pt x="1103884" y="0"/>
                </a:lnTo>
                <a:lnTo>
                  <a:pt x="1103884" y="983869"/>
                </a:lnTo>
                <a:lnTo>
                  <a:pt x="0" y="983869"/>
                </a:lnTo>
                <a:lnTo>
                  <a:pt x="0" y="0"/>
                </a:lnTo>
                <a:close/>
              </a:path>
            </a:pathLst>
          </a:custGeom>
          <a:blipFill rotWithShape="1">
            <a:blip r:embed="rId5"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687" name="Google Shape;687;p35"/>
          <p:cNvSpPr/>
          <p:nvPr/>
        </p:nvSpPr>
        <p:spPr>
          <a:xfrm>
            <a:off x="640954" y="4102044"/>
            <a:ext cx="547370" cy="416687"/>
          </a:xfrm>
          <a:custGeom>
            <a:avLst/>
            <a:gdLst/>
            <a:ahLst/>
            <a:cxnLst/>
            <a:rect l="l" t="t" r="r" b="b"/>
            <a:pathLst>
              <a:path w="1094740" h="833374" extrusionOk="0">
                <a:moveTo>
                  <a:pt x="0" y="0"/>
                </a:moveTo>
                <a:lnTo>
                  <a:pt x="1094740" y="0"/>
                </a:lnTo>
                <a:lnTo>
                  <a:pt x="1094740" y="833374"/>
                </a:lnTo>
                <a:lnTo>
                  <a:pt x="0" y="833374"/>
                </a:lnTo>
                <a:lnTo>
                  <a:pt x="0" y="0"/>
                </a:lnTo>
                <a:close/>
              </a:path>
            </a:pathLst>
          </a:custGeom>
          <a:blipFill rotWithShape="1">
            <a:blip r:embed="rId6" cstate="email">
              <a:alphaModFix/>
              <a:extLst>
                <a:ext uri="{28A0092B-C50C-407E-A947-70E740481C1C}">
                  <a14:useLocalDpi xmlns:a14="http://schemas.microsoft.com/office/drawing/2010/main"/>
                </a:ext>
              </a:extLst>
            </a:blip>
            <a:stretch>
              <a:fillRect t="-37" b="-38"/>
            </a:stretch>
          </a:blipFill>
          <a:ln>
            <a:noFill/>
          </a:ln>
        </p:spPr>
        <p:txBody>
          <a:bodyPr spcFirstLastPara="1" wrap="square" lIns="60950" tIns="30467" rIns="60950" bIns="30467" anchor="t" anchorCtr="0">
            <a:noAutofit/>
          </a:bodyPr>
          <a:lstStyle/>
          <a:p>
            <a:pPr>
              <a:buSzPts val="1400"/>
            </a:pPr>
            <a:endParaRPr sz="933"/>
          </a:p>
        </p:txBody>
      </p:sp>
      <p:sp>
        <p:nvSpPr>
          <p:cNvPr id="688" name="Google Shape;688;p35"/>
          <p:cNvSpPr/>
          <p:nvPr/>
        </p:nvSpPr>
        <p:spPr>
          <a:xfrm>
            <a:off x="762683" y="5263644"/>
            <a:ext cx="387159" cy="528511"/>
          </a:xfrm>
          <a:custGeom>
            <a:avLst/>
            <a:gdLst/>
            <a:ahLst/>
            <a:cxnLst/>
            <a:rect l="l" t="t" r="r" b="b"/>
            <a:pathLst>
              <a:path w="774319" h="1057021" extrusionOk="0">
                <a:moveTo>
                  <a:pt x="0" y="0"/>
                </a:moveTo>
                <a:lnTo>
                  <a:pt x="774319" y="0"/>
                </a:lnTo>
                <a:lnTo>
                  <a:pt x="774319" y="1057021"/>
                </a:lnTo>
                <a:lnTo>
                  <a:pt x="0" y="1057021"/>
                </a:lnTo>
                <a:lnTo>
                  <a:pt x="0" y="0"/>
                </a:lnTo>
                <a:close/>
              </a:path>
            </a:pathLst>
          </a:custGeom>
          <a:blipFill rotWithShape="1">
            <a:blip r:embed="rId7" cstate="email">
              <a:alphaModFix/>
              <a:extLst>
                <a:ext uri="{28A0092B-C50C-407E-A947-70E740481C1C}">
                  <a14:useLocalDpi xmlns:a14="http://schemas.microsoft.com/office/drawing/2010/main"/>
                </a:ext>
              </a:extLst>
            </a:blip>
            <a:stretch>
              <a:fillRect b="-1"/>
            </a:stretch>
          </a:blipFill>
          <a:ln>
            <a:noFill/>
          </a:ln>
        </p:spPr>
        <p:txBody>
          <a:bodyPr spcFirstLastPara="1" wrap="square" lIns="60950" tIns="30467" rIns="60950" bIns="30467" anchor="t" anchorCtr="0">
            <a:noAutofit/>
          </a:bodyPr>
          <a:lstStyle/>
          <a:p>
            <a:pPr>
              <a:buSzPts val="1400"/>
            </a:pPr>
            <a:endParaRPr sz="933"/>
          </a:p>
        </p:txBody>
      </p:sp>
      <p:sp>
        <p:nvSpPr>
          <p:cNvPr id="689" name="Google Shape;689;p35"/>
          <p:cNvSpPr txBox="1"/>
          <p:nvPr/>
        </p:nvSpPr>
        <p:spPr>
          <a:xfrm>
            <a:off x="495409" y="645612"/>
            <a:ext cx="5214800" cy="1181862"/>
          </a:xfrm>
          <a:prstGeom prst="rect">
            <a:avLst/>
          </a:prstGeom>
          <a:noFill/>
          <a:ln>
            <a:noFill/>
          </a:ln>
        </p:spPr>
        <p:txBody>
          <a:bodyPr spcFirstLastPara="1" wrap="square" lIns="0" tIns="0" rIns="0" bIns="0" anchor="t" anchorCtr="0">
            <a:spAutoFit/>
          </a:bodyPr>
          <a:lstStyle/>
          <a:p>
            <a:pPr>
              <a:lnSpc>
                <a:spcPct val="120018"/>
              </a:lnSpc>
              <a:buSzPts val="5395"/>
            </a:pPr>
            <a:r>
              <a:rPr lang="en-US" sz="3200" b="1" dirty="0" err="1">
                <a:solidFill>
                  <a:srgbClr val="0B5FBA"/>
                </a:solidFill>
                <a:latin typeface="Roboto"/>
                <a:ea typeface="Roboto"/>
                <a:cs typeface="Roboto"/>
                <a:sym typeface="Roboto"/>
              </a:rPr>
              <a:t>Qu'est-ce</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qu'une</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évaluation</a:t>
            </a:r>
            <a:r>
              <a:rPr lang="en-US" sz="3200" b="1" dirty="0">
                <a:solidFill>
                  <a:srgbClr val="0B5FBA"/>
                </a:solidFill>
                <a:latin typeface="Roboto"/>
                <a:ea typeface="Roboto"/>
                <a:cs typeface="Roboto"/>
                <a:sym typeface="Roboto"/>
              </a:rPr>
              <a:t> des </a:t>
            </a:r>
            <a:r>
              <a:rPr lang="en-US" sz="3200" b="1" dirty="0" err="1">
                <a:solidFill>
                  <a:srgbClr val="0B5FBA"/>
                </a:solidFill>
                <a:latin typeface="Roboto"/>
                <a:ea typeface="Roboto"/>
                <a:cs typeface="Roboto"/>
                <a:sym typeface="Roboto"/>
              </a:rPr>
              <a:t>risques</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climatiques</a:t>
            </a:r>
            <a:r>
              <a:rPr lang="en-US" sz="3200" b="1" dirty="0">
                <a:solidFill>
                  <a:srgbClr val="0B5FBA"/>
                </a:solidFill>
                <a:latin typeface="Roboto"/>
                <a:ea typeface="Roboto"/>
                <a:cs typeface="Roboto"/>
                <a:sym typeface="Roboto"/>
              </a:rPr>
              <a:t> ?</a:t>
            </a:r>
            <a:endParaRPr sz="900" dirty="0"/>
          </a:p>
        </p:txBody>
      </p:sp>
      <p:sp>
        <p:nvSpPr>
          <p:cNvPr id="690" name="Google Shape;690;p35"/>
          <p:cNvSpPr txBox="1"/>
          <p:nvPr/>
        </p:nvSpPr>
        <p:spPr>
          <a:xfrm>
            <a:off x="1510498" y="2493341"/>
            <a:ext cx="3608400" cy="707694"/>
          </a:xfrm>
          <a:prstGeom prst="rect">
            <a:avLst/>
          </a:prstGeom>
          <a:noFill/>
          <a:ln>
            <a:noFill/>
          </a:ln>
        </p:spPr>
        <p:txBody>
          <a:bodyPr spcFirstLastPara="1" wrap="square" lIns="0" tIns="0" rIns="0" bIns="0" anchor="t" anchorCtr="0">
            <a:spAutoFit/>
          </a:bodyPr>
          <a:lstStyle/>
          <a:p>
            <a:pPr>
              <a:buSzPts val="2300"/>
            </a:pPr>
            <a:r>
              <a:rPr lang="en-US" sz="1533" dirty="0">
                <a:solidFill>
                  <a:srgbClr val="0B5FBA"/>
                </a:solidFill>
                <a:latin typeface="Roboto"/>
                <a:ea typeface="Roboto"/>
                <a:cs typeface="Roboto"/>
                <a:sym typeface="Roboto"/>
              </a:rPr>
              <a:t>Une </a:t>
            </a:r>
            <a:r>
              <a:rPr lang="en-US" sz="1533" dirty="0" err="1">
                <a:solidFill>
                  <a:srgbClr val="0B5FBA"/>
                </a:solidFill>
                <a:latin typeface="Roboto"/>
                <a:ea typeface="Roboto"/>
                <a:cs typeface="Roboto"/>
                <a:sym typeface="Roboto"/>
              </a:rPr>
              <a:t>évaluation</a:t>
            </a:r>
            <a:r>
              <a:rPr lang="en-US" sz="1533" dirty="0">
                <a:solidFill>
                  <a:srgbClr val="0B5FBA"/>
                </a:solidFill>
                <a:latin typeface="Roboto"/>
                <a:ea typeface="Roboto"/>
                <a:cs typeface="Roboto"/>
                <a:sym typeface="Roboto"/>
              </a:rPr>
              <a:t> des </a:t>
            </a:r>
            <a:r>
              <a:rPr lang="en-US" sz="1533" dirty="0" err="1">
                <a:solidFill>
                  <a:srgbClr val="0B5FBA"/>
                </a:solidFill>
                <a:latin typeface="Roboto"/>
                <a:ea typeface="Roboto"/>
                <a:cs typeface="Roboto"/>
                <a:sym typeface="Roboto"/>
              </a:rPr>
              <a:t>risques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climatiques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identifie</a:t>
            </a:r>
            <a:r>
              <a:rPr lang="en-US" sz="1533" dirty="0">
                <a:solidFill>
                  <a:srgbClr val="0B5FBA"/>
                </a:solidFill>
                <a:latin typeface="Roboto"/>
                <a:ea typeface="Roboto"/>
                <a:cs typeface="Roboto"/>
                <a:sym typeface="Roboto"/>
              </a:rPr>
              <a:t> la </a:t>
            </a:r>
            <a:r>
              <a:rPr lang="en-US" sz="1533" dirty="0" err="1">
                <a:solidFill>
                  <a:srgbClr val="0B5FBA"/>
                </a:solidFill>
                <a:latin typeface="Roboto"/>
                <a:ea typeface="Roboto"/>
                <a:cs typeface="Roboto"/>
                <a:sym typeface="Roboto"/>
              </a:rPr>
              <a:t>probabilité</a:t>
            </a:r>
            <a:r>
              <a:rPr lang="en-US" sz="1533" dirty="0">
                <a:solidFill>
                  <a:srgbClr val="0B5FBA"/>
                </a:solidFill>
                <a:latin typeface="Roboto"/>
                <a:ea typeface="Roboto"/>
                <a:cs typeface="Roboto"/>
                <a:sym typeface="Roboto"/>
              </a:rPr>
              <a:t> de </a:t>
            </a:r>
            <a:r>
              <a:rPr lang="en-US" sz="1533" dirty="0" err="1">
                <a:solidFill>
                  <a:srgbClr val="0B5FBA"/>
                </a:solidFill>
                <a:latin typeface="Roboto"/>
                <a:ea typeface="Roboto"/>
                <a:cs typeface="Roboto"/>
                <a:sym typeface="Roboto"/>
              </a:rPr>
              <a:t>futurs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risques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climatiques</a:t>
            </a:r>
            <a:r>
              <a:rPr lang="en-US" sz="1533" dirty="0">
                <a:solidFill>
                  <a:srgbClr val="0B5FBA"/>
                </a:solidFill>
                <a:latin typeface="Roboto"/>
                <a:ea typeface="Roboto"/>
                <a:cs typeface="Roboto"/>
                <a:sym typeface="Roboto"/>
              </a:rPr>
              <a:t> et </a:t>
            </a:r>
            <a:r>
              <a:rPr lang="en-US" sz="1533" dirty="0" err="1">
                <a:solidFill>
                  <a:srgbClr val="0B5FBA"/>
                </a:solidFill>
                <a:latin typeface="Roboto"/>
                <a:ea typeface="Roboto"/>
                <a:cs typeface="Roboto"/>
                <a:sym typeface="Roboto"/>
              </a:rPr>
              <a:t>leurs</a:t>
            </a:r>
            <a:r>
              <a:rPr lang="en-US" sz="1533" dirty="0">
                <a:solidFill>
                  <a:srgbClr val="0B5FBA"/>
                </a:solidFill>
                <a:latin typeface="Roboto"/>
                <a:ea typeface="Roboto"/>
                <a:cs typeface="Roboto"/>
                <a:sym typeface="Roboto"/>
              </a:rPr>
              <a:t> impacts </a:t>
            </a:r>
            <a:r>
              <a:rPr lang="en-US" sz="1533" dirty="0" err="1">
                <a:solidFill>
                  <a:srgbClr val="0B5FBA"/>
                </a:solidFill>
                <a:latin typeface="Roboto"/>
                <a:ea typeface="Roboto"/>
                <a:cs typeface="Roboto"/>
                <a:sym typeface="Roboto"/>
              </a:rPr>
              <a:t>potentiels</a:t>
            </a:r>
            <a:r>
              <a:rPr lang="en-US" sz="1533" dirty="0">
                <a:solidFill>
                  <a:srgbClr val="0B5FBA"/>
                </a:solidFill>
                <a:latin typeface="Roboto"/>
                <a:ea typeface="Roboto"/>
                <a:cs typeface="Roboto"/>
                <a:sym typeface="Roboto"/>
              </a:rPr>
              <a:t> pour </a:t>
            </a:r>
            <a:r>
              <a:rPr lang="en-US" sz="1533" dirty="0" err="1">
                <a:solidFill>
                  <a:srgbClr val="0B5FBA"/>
                </a:solidFill>
                <a:latin typeface="Roboto"/>
                <a:ea typeface="Roboto"/>
                <a:cs typeface="Roboto"/>
                <a:sym typeface="Roboto"/>
              </a:rPr>
              <a:t>une</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ville</a:t>
            </a:r>
            <a:r>
              <a:rPr lang="en-US" sz="1533" dirty="0">
                <a:solidFill>
                  <a:srgbClr val="0B5FBA"/>
                </a:solidFill>
                <a:latin typeface="Roboto"/>
                <a:ea typeface="Roboto"/>
                <a:cs typeface="Roboto"/>
                <a:sym typeface="Roboto"/>
              </a:rPr>
              <a:t> et </a:t>
            </a:r>
            <a:r>
              <a:rPr lang="en-US" sz="1533" dirty="0" err="1">
                <a:solidFill>
                  <a:srgbClr val="0B5FBA"/>
                </a:solidFill>
                <a:latin typeface="Roboto"/>
                <a:ea typeface="Roboto"/>
                <a:cs typeface="Roboto"/>
                <a:sym typeface="Roboto"/>
              </a:rPr>
              <a:t>ses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communautés</a:t>
            </a:r>
            <a:r>
              <a:rPr lang="en-US" sz="1533" dirty="0">
                <a:solidFill>
                  <a:srgbClr val="0B5FBA"/>
                </a:solidFill>
                <a:latin typeface="Roboto"/>
                <a:ea typeface="Roboto"/>
                <a:cs typeface="Roboto"/>
                <a:sym typeface="Roboto"/>
              </a:rPr>
              <a:t>. </a:t>
            </a:r>
            <a:endParaRPr sz="933" dirty="0"/>
          </a:p>
        </p:txBody>
      </p:sp>
      <p:sp>
        <p:nvSpPr>
          <p:cNvPr id="691" name="Google Shape;691;p35"/>
          <p:cNvSpPr txBox="1"/>
          <p:nvPr/>
        </p:nvSpPr>
        <p:spPr>
          <a:xfrm>
            <a:off x="1483070" y="3919448"/>
            <a:ext cx="3999200" cy="707694"/>
          </a:xfrm>
          <a:prstGeom prst="rect">
            <a:avLst/>
          </a:prstGeom>
          <a:noFill/>
          <a:ln>
            <a:noFill/>
          </a:ln>
        </p:spPr>
        <p:txBody>
          <a:bodyPr spcFirstLastPara="1" wrap="square" lIns="0" tIns="0" rIns="0" bIns="0" anchor="t" anchorCtr="0">
            <a:spAutoFit/>
          </a:bodyPr>
          <a:lstStyle/>
          <a:p>
            <a:pPr>
              <a:buSzPts val="2300"/>
            </a:pPr>
            <a:r>
              <a:rPr lang="en-US" sz="1533">
                <a:solidFill>
                  <a:srgbClr val="0B5FBA"/>
                </a:solidFill>
                <a:latin typeface="Roboto"/>
                <a:ea typeface="Roboto"/>
                <a:cs typeface="Roboto"/>
                <a:sym typeface="Roboto"/>
              </a:rPr>
              <a:t>Les résultats comprennent souvent des modèles spatiaux montrant l'impact des risques sur les infrastructures, les zones d'habitation et les communautés.</a:t>
            </a:r>
            <a:endParaRPr sz="933"/>
          </a:p>
        </p:txBody>
      </p:sp>
      <p:sp>
        <p:nvSpPr>
          <p:cNvPr id="692" name="Google Shape;692;p35"/>
          <p:cNvSpPr txBox="1"/>
          <p:nvPr/>
        </p:nvSpPr>
        <p:spPr>
          <a:xfrm>
            <a:off x="1483070" y="5244594"/>
            <a:ext cx="3230800" cy="707694"/>
          </a:xfrm>
          <a:prstGeom prst="rect">
            <a:avLst/>
          </a:prstGeom>
          <a:noFill/>
          <a:ln>
            <a:noFill/>
          </a:ln>
        </p:spPr>
        <p:txBody>
          <a:bodyPr spcFirstLastPara="1" wrap="square" lIns="0" tIns="0" rIns="0" bIns="0" anchor="t" anchorCtr="0">
            <a:spAutoFit/>
          </a:bodyPr>
          <a:lstStyle/>
          <a:p>
            <a:pPr>
              <a:buSzPts val="2300"/>
            </a:pPr>
            <a:r>
              <a:rPr lang="en-US" sz="1533" dirty="0">
                <a:solidFill>
                  <a:srgbClr val="0B5FBA"/>
                </a:solidFill>
                <a:latin typeface="Roboto"/>
                <a:ea typeface="Roboto"/>
                <a:cs typeface="Roboto"/>
                <a:sym typeface="Roboto"/>
              </a:rPr>
              <a:t>Une ERC </a:t>
            </a:r>
            <a:r>
              <a:rPr lang="en-US" sz="1533" dirty="0" err="1">
                <a:solidFill>
                  <a:srgbClr val="0B5FBA"/>
                </a:solidFill>
                <a:latin typeface="Roboto"/>
                <a:ea typeface="Roboto"/>
                <a:cs typeface="Roboto"/>
                <a:sym typeface="Roboto"/>
              </a:rPr>
              <a:t>fournit</a:t>
            </a:r>
            <a:r>
              <a:rPr lang="en-US" sz="1533" dirty="0">
                <a:solidFill>
                  <a:srgbClr val="0B5FBA"/>
                </a:solidFill>
                <a:latin typeface="Roboto"/>
                <a:ea typeface="Roboto"/>
                <a:cs typeface="Roboto"/>
                <a:sym typeface="Roboto"/>
              </a:rPr>
              <a:t> des estimations </a:t>
            </a:r>
            <a:r>
              <a:rPr lang="en-US" sz="1533" dirty="0" err="1">
                <a:solidFill>
                  <a:srgbClr val="0B5FBA"/>
                </a:solidFill>
                <a:latin typeface="Roboto"/>
                <a:ea typeface="Roboto"/>
                <a:cs typeface="Roboto"/>
                <a:sym typeface="Roboto"/>
              </a:rPr>
              <a:t>quantitatives</a:t>
            </a:r>
            <a:r>
              <a:rPr lang="en-US" sz="1533" dirty="0">
                <a:solidFill>
                  <a:srgbClr val="0B5FBA"/>
                </a:solidFill>
                <a:latin typeface="Roboto"/>
                <a:ea typeface="Roboto"/>
                <a:cs typeface="Roboto"/>
                <a:sym typeface="Roboto"/>
              </a:rPr>
              <a:t> et </a:t>
            </a:r>
            <a:r>
              <a:rPr lang="en-US" sz="1533" dirty="0" err="1">
                <a:solidFill>
                  <a:srgbClr val="0B5FBA"/>
                </a:solidFill>
                <a:latin typeface="Roboto"/>
                <a:ea typeface="Roboto"/>
                <a:cs typeface="Roboto"/>
                <a:sym typeface="Roboto"/>
              </a:rPr>
              <a:t>qualitatives</a:t>
            </a:r>
            <a:r>
              <a:rPr lang="en-US" sz="1533" dirty="0">
                <a:solidFill>
                  <a:srgbClr val="0B5FBA"/>
                </a:solidFill>
                <a:latin typeface="Roboto"/>
                <a:ea typeface="Roboto"/>
                <a:cs typeface="Roboto"/>
                <a:sym typeface="Roboto"/>
              </a:rPr>
              <a:t> des </a:t>
            </a:r>
            <a:r>
              <a:rPr lang="en-US" sz="1533" dirty="0" err="1">
                <a:solidFill>
                  <a:srgbClr val="0B5FBA"/>
                </a:solidFill>
                <a:latin typeface="Roboto"/>
                <a:ea typeface="Roboto"/>
                <a:cs typeface="Roboto"/>
                <a:sym typeface="Roboto"/>
              </a:rPr>
              <a:t>risques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climatiques</a:t>
            </a:r>
            <a:r>
              <a:rPr lang="en-US" sz="1533" dirty="0">
                <a:solidFill>
                  <a:srgbClr val="0B5FBA"/>
                </a:solidFill>
                <a:latin typeface="Roboto"/>
                <a:ea typeface="Roboto"/>
                <a:cs typeface="Roboto"/>
                <a:sym typeface="Roboto"/>
              </a:rPr>
              <a:t>.</a:t>
            </a:r>
            <a:endParaRPr sz="933" dirty="0"/>
          </a:p>
        </p:txBody>
      </p:sp>
      <p:sp>
        <p:nvSpPr>
          <p:cNvPr id="693" name="Google Shape;693;p35"/>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de Genevieve French, Greenpeace</a:t>
            </a:r>
            <a:endParaRPr sz="933"/>
          </a:p>
        </p:txBody>
      </p:sp>
      <p:sp>
        <p:nvSpPr>
          <p:cNvPr id="694" name="Google Shape;694;p35"/>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719" name="Google Shape;719;p125"/>
          <p:cNvSpPr txBox="1"/>
          <p:nvPr/>
        </p:nvSpPr>
        <p:spPr>
          <a:xfrm>
            <a:off x="423971" y="141515"/>
            <a:ext cx="8685800"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err="1">
                <a:solidFill>
                  <a:srgbClr val="0B5FBA"/>
                </a:solidFill>
                <a:latin typeface="Roboto"/>
                <a:ea typeface="Roboto"/>
                <a:cs typeface="Roboto"/>
                <a:sym typeface="Roboto"/>
              </a:rPr>
              <a:t>Principales</a:t>
            </a:r>
            <a:r>
              <a:rPr lang="en-US" sz="3597" b="1" dirty="0">
                <a:solidFill>
                  <a:srgbClr val="0B5FBA"/>
                </a:solidFill>
                <a:latin typeface="Roboto"/>
                <a:ea typeface="Roboto"/>
                <a:cs typeface="Roboto"/>
                <a:sym typeface="Roboto"/>
              </a:rPr>
              <a:t> étapes </a:t>
            </a:r>
            <a:r>
              <a:rPr lang="en-US" sz="3597" b="1" dirty="0" err="1">
                <a:solidFill>
                  <a:srgbClr val="0B5FBA"/>
                </a:solidFill>
                <a:latin typeface="Roboto"/>
                <a:ea typeface="Roboto"/>
                <a:cs typeface="Roboto"/>
                <a:sym typeface="Roboto"/>
              </a:rPr>
              <a:t>d'une</a:t>
            </a:r>
            <a:r>
              <a:rPr lang="en-US" sz="3597" b="1" dirty="0">
                <a:solidFill>
                  <a:srgbClr val="0B5FBA"/>
                </a:solidFill>
                <a:latin typeface="Roboto"/>
                <a:ea typeface="Roboto"/>
                <a:cs typeface="Roboto"/>
                <a:sym typeface="Roboto"/>
              </a:rPr>
              <a:t> ERC</a:t>
            </a:r>
            <a:endParaRPr sz="933" dirty="0"/>
          </a:p>
        </p:txBody>
      </p:sp>
      <p:sp>
        <p:nvSpPr>
          <p:cNvPr id="720" name="Google Shape;720;p125"/>
          <p:cNvSpPr/>
          <p:nvPr/>
        </p:nvSpPr>
        <p:spPr>
          <a:xfrm>
            <a:off x="8070512" y="0"/>
            <a:ext cx="4121488" cy="6858000"/>
          </a:xfrm>
          <a:custGeom>
            <a:avLst/>
            <a:gdLst/>
            <a:ahLst/>
            <a:cxnLst/>
            <a:rect l="l" t="t" r="r" b="b"/>
            <a:pathLst>
              <a:path w="5143855" h="6921436" extrusionOk="0">
                <a:moveTo>
                  <a:pt x="0" y="0"/>
                </a:moveTo>
                <a:lnTo>
                  <a:pt x="5143854" y="0"/>
                </a:lnTo>
                <a:lnTo>
                  <a:pt x="5143854" y="6921436"/>
                </a:lnTo>
                <a:lnTo>
                  <a:pt x="0" y="6921436"/>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721" name="Google Shape;721;p125"/>
          <p:cNvSpPr txBox="1"/>
          <p:nvPr/>
        </p:nvSpPr>
        <p:spPr>
          <a:xfrm rot="-5400000">
            <a:off x="9906414" y="4600683"/>
            <a:ext cx="4144733"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Dhaka ; photo de Michael Foley, Flickr</a:t>
            </a:r>
            <a:endParaRPr sz="933"/>
          </a:p>
        </p:txBody>
      </p:sp>
      <p:grpSp>
        <p:nvGrpSpPr>
          <p:cNvPr id="2" name="Group 1">
            <a:extLst>
              <a:ext uri="{FF2B5EF4-FFF2-40B4-BE49-F238E27FC236}">
                <a16:creationId xmlns:a16="http://schemas.microsoft.com/office/drawing/2014/main" id="{7FD8A2B0-5736-4AB0-07F8-AF9336466F02}"/>
              </a:ext>
            </a:extLst>
          </p:cNvPr>
          <p:cNvGrpSpPr/>
          <p:nvPr/>
        </p:nvGrpSpPr>
        <p:grpSpPr>
          <a:xfrm>
            <a:off x="423971" y="933717"/>
            <a:ext cx="7569829" cy="5524516"/>
            <a:chOff x="881171" y="1341008"/>
            <a:chExt cx="7569829" cy="5524516"/>
          </a:xfrm>
        </p:grpSpPr>
        <p:grpSp>
          <p:nvGrpSpPr>
            <p:cNvPr id="722" name="Google Shape;722;p125"/>
            <p:cNvGrpSpPr/>
            <p:nvPr/>
          </p:nvGrpSpPr>
          <p:grpSpPr>
            <a:xfrm>
              <a:off x="2443300" y="1794230"/>
              <a:ext cx="3624952" cy="3701642"/>
              <a:chOff x="1937751" y="366790"/>
              <a:chExt cx="5437428" cy="5552463"/>
            </a:xfrm>
          </p:grpSpPr>
          <p:sp>
            <p:nvSpPr>
              <p:cNvPr id="723" name="Google Shape;723;p125"/>
              <p:cNvSpPr/>
              <p:nvPr/>
            </p:nvSpPr>
            <p:spPr>
              <a:xfrm>
                <a:off x="2094902" y="366790"/>
                <a:ext cx="5280277" cy="5280277"/>
              </a:xfrm>
              <a:prstGeom prst="pie">
                <a:avLst>
                  <a:gd name="adj1" fmla="val 16200000"/>
                  <a:gd name="adj2" fmla="val 198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724" name="Google Shape;724;p125"/>
              <p:cNvSpPr txBox="1"/>
              <p:nvPr/>
            </p:nvSpPr>
            <p:spPr>
              <a:xfrm>
                <a:off x="4791615" y="932534"/>
                <a:ext cx="1540081" cy="1131488"/>
              </a:xfrm>
              <a:prstGeom prst="rect">
                <a:avLst/>
              </a:prstGeom>
              <a:noFill/>
              <a:ln>
                <a:noFill/>
              </a:ln>
            </p:spPr>
            <p:txBody>
              <a:bodyPr spcFirstLastPara="1" wrap="square" lIns="55033" tIns="55033" rIns="55033" bIns="55033" anchor="ctr" anchorCtr="0">
                <a:noAutofit/>
              </a:bodyPr>
              <a:lstStyle/>
              <a:p>
                <a:pPr algn="ctr">
                  <a:lnSpc>
                    <a:spcPct val="90000"/>
                  </a:lnSpc>
                  <a:buSzPts val="6500"/>
                </a:pPr>
                <a:r>
                  <a:rPr lang="en-US" sz="4334">
                    <a:solidFill>
                      <a:schemeClr val="lt1"/>
                    </a:solidFill>
                  </a:rPr>
                  <a:t>1</a:t>
                </a:r>
                <a:endParaRPr sz="933"/>
              </a:p>
            </p:txBody>
          </p:sp>
          <p:sp>
            <p:nvSpPr>
              <p:cNvPr id="725" name="Google Shape;725;p125"/>
              <p:cNvSpPr/>
              <p:nvPr/>
            </p:nvSpPr>
            <p:spPr>
              <a:xfrm>
                <a:off x="1937751" y="638976"/>
                <a:ext cx="5280277" cy="5280277"/>
              </a:xfrm>
              <a:prstGeom prst="pie">
                <a:avLst>
                  <a:gd name="adj1" fmla="val 19800000"/>
                  <a:gd name="adj2" fmla="val 18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726" name="Google Shape;726;p125"/>
              <p:cNvSpPr txBox="1"/>
              <p:nvPr/>
            </p:nvSpPr>
            <p:spPr>
              <a:xfrm>
                <a:off x="5552226" y="2744801"/>
                <a:ext cx="1596655" cy="1068627"/>
              </a:xfrm>
              <a:prstGeom prst="rect">
                <a:avLst/>
              </a:prstGeom>
              <a:noFill/>
              <a:ln>
                <a:noFill/>
              </a:ln>
            </p:spPr>
            <p:txBody>
              <a:bodyPr spcFirstLastPara="1" wrap="square" lIns="55033" tIns="55033" rIns="55033" bIns="55033" anchor="ctr" anchorCtr="0">
                <a:noAutofit/>
              </a:bodyPr>
              <a:lstStyle/>
              <a:p>
                <a:pPr algn="ctr">
                  <a:lnSpc>
                    <a:spcPct val="90000"/>
                  </a:lnSpc>
                  <a:buSzPts val="6500"/>
                </a:pPr>
                <a:r>
                  <a:rPr lang="en-US" sz="4334">
                    <a:solidFill>
                      <a:schemeClr val="lt1"/>
                    </a:solidFill>
                  </a:rPr>
                  <a:t>2</a:t>
                </a:r>
                <a:endParaRPr sz="933"/>
              </a:p>
            </p:txBody>
          </p:sp>
          <p:sp>
            <p:nvSpPr>
              <p:cNvPr id="727" name="Google Shape;727;p125"/>
              <p:cNvSpPr/>
              <p:nvPr/>
            </p:nvSpPr>
            <p:spPr>
              <a:xfrm>
                <a:off x="1937751" y="638976"/>
                <a:ext cx="5280277" cy="5280277"/>
              </a:xfrm>
              <a:prstGeom prst="pie">
                <a:avLst>
                  <a:gd name="adj1" fmla="val 1800000"/>
                  <a:gd name="adj2" fmla="val 54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728" name="Google Shape;728;p125"/>
              <p:cNvSpPr txBox="1"/>
              <p:nvPr/>
            </p:nvSpPr>
            <p:spPr>
              <a:xfrm>
                <a:off x="4634464" y="4222022"/>
                <a:ext cx="1540081" cy="1131488"/>
              </a:xfrm>
              <a:prstGeom prst="rect">
                <a:avLst/>
              </a:prstGeom>
              <a:noFill/>
              <a:ln>
                <a:noFill/>
              </a:ln>
            </p:spPr>
            <p:txBody>
              <a:bodyPr spcFirstLastPara="1" wrap="square" lIns="55033" tIns="55033" rIns="55033" bIns="55033" anchor="ctr" anchorCtr="0">
                <a:noAutofit/>
              </a:bodyPr>
              <a:lstStyle/>
              <a:p>
                <a:pPr algn="ctr">
                  <a:lnSpc>
                    <a:spcPct val="90000"/>
                  </a:lnSpc>
                  <a:buSzPts val="6500"/>
                </a:pPr>
                <a:r>
                  <a:rPr lang="en-US" sz="4334">
                    <a:solidFill>
                      <a:schemeClr val="lt1"/>
                    </a:solidFill>
                  </a:rPr>
                  <a:t>3</a:t>
                </a:r>
                <a:endParaRPr sz="933"/>
              </a:p>
            </p:txBody>
          </p:sp>
          <p:sp>
            <p:nvSpPr>
              <p:cNvPr id="729" name="Google Shape;729;p125"/>
              <p:cNvSpPr/>
              <p:nvPr/>
            </p:nvSpPr>
            <p:spPr>
              <a:xfrm>
                <a:off x="1937751" y="638976"/>
                <a:ext cx="5280277" cy="5280277"/>
              </a:xfrm>
              <a:prstGeom prst="pie">
                <a:avLst>
                  <a:gd name="adj1" fmla="val 5400000"/>
                  <a:gd name="adj2" fmla="val 90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730" name="Google Shape;730;p125"/>
              <p:cNvSpPr txBox="1"/>
              <p:nvPr/>
            </p:nvSpPr>
            <p:spPr>
              <a:xfrm>
                <a:off x="2981234" y="4222022"/>
                <a:ext cx="1540081" cy="1131488"/>
              </a:xfrm>
              <a:prstGeom prst="rect">
                <a:avLst/>
              </a:prstGeom>
              <a:noFill/>
              <a:ln>
                <a:noFill/>
              </a:ln>
            </p:spPr>
            <p:txBody>
              <a:bodyPr spcFirstLastPara="1" wrap="square" lIns="55033" tIns="55033" rIns="55033" bIns="55033" anchor="ctr" anchorCtr="0">
                <a:noAutofit/>
              </a:bodyPr>
              <a:lstStyle/>
              <a:p>
                <a:pPr algn="ctr">
                  <a:lnSpc>
                    <a:spcPct val="90000"/>
                  </a:lnSpc>
                  <a:buSzPts val="6500"/>
                </a:pPr>
                <a:r>
                  <a:rPr lang="en-US" sz="4334">
                    <a:solidFill>
                      <a:schemeClr val="lt1"/>
                    </a:solidFill>
                  </a:rPr>
                  <a:t>4</a:t>
                </a:r>
                <a:endParaRPr sz="933"/>
              </a:p>
            </p:txBody>
          </p:sp>
          <p:sp>
            <p:nvSpPr>
              <p:cNvPr id="731" name="Google Shape;731;p125"/>
              <p:cNvSpPr/>
              <p:nvPr/>
            </p:nvSpPr>
            <p:spPr>
              <a:xfrm>
                <a:off x="1937751" y="638976"/>
                <a:ext cx="5280277" cy="5280277"/>
              </a:xfrm>
              <a:prstGeom prst="pie">
                <a:avLst>
                  <a:gd name="adj1" fmla="val 9000000"/>
                  <a:gd name="adj2" fmla="val 126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732" name="Google Shape;732;p125"/>
              <p:cNvSpPr txBox="1"/>
              <p:nvPr/>
            </p:nvSpPr>
            <p:spPr>
              <a:xfrm>
                <a:off x="2019469" y="2744801"/>
                <a:ext cx="1596655" cy="1068627"/>
              </a:xfrm>
              <a:prstGeom prst="rect">
                <a:avLst/>
              </a:prstGeom>
              <a:noFill/>
              <a:ln>
                <a:noFill/>
              </a:ln>
            </p:spPr>
            <p:txBody>
              <a:bodyPr spcFirstLastPara="1" wrap="square" lIns="55033" tIns="55033" rIns="55033" bIns="55033" anchor="ctr" anchorCtr="0">
                <a:noAutofit/>
              </a:bodyPr>
              <a:lstStyle/>
              <a:p>
                <a:pPr algn="ctr">
                  <a:lnSpc>
                    <a:spcPct val="90000"/>
                  </a:lnSpc>
                  <a:buSzPts val="6500"/>
                </a:pPr>
                <a:r>
                  <a:rPr lang="en-US" sz="4334">
                    <a:solidFill>
                      <a:schemeClr val="lt1"/>
                    </a:solidFill>
                  </a:rPr>
                  <a:t>5</a:t>
                </a:r>
                <a:endParaRPr sz="933"/>
              </a:p>
            </p:txBody>
          </p:sp>
          <p:sp>
            <p:nvSpPr>
              <p:cNvPr id="733" name="Google Shape;733;p125"/>
              <p:cNvSpPr/>
              <p:nvPr/>
            </p:nvSpPr>
            <p:spPr>
              <a:xfrm>
                <a:off x="1937751" y="638976"/>
                <a:ext cx="5280277" cy="5280277"/>
              </a:xfrm>
              <a:prstGeom prst="pie">
                <a:avLst>
                  <a:gd name="adj1" fmla="val 12600000"/>
                  <a:gd name="adj2" fmla="val 162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734" name="Google Shape;734;p125"/>
              <p:cNvSpPr txBox="1"/>
              <p:nvPr/>
            </p:nvSpPr>
            <p:spPr>
              <a:xfrm>
                <a:off x="2981234" y="1204720"/>
                <a:ext cx="1540081" cy="1131488"/>
              </a:xfrm>
              <a:prstGeom prst="rect">
                <a:avLst/>
              </a:prstGeom>
              <a:noFill/>
              <a:ln>
                <a:noFill/>
              </a:ln>
            </p:spPr>
            <p:txBody>
              <a:bodyPr spcFirstLastPara="1" wrap="square" lIns="55033" tIns="55033" rIns="55033" bIns="55033" anchor="ctr" anchorCtr="0">
                <a:noAutofit/>
              </a:bodyPr>
              <a:lstStyle/>
              <a:p>
                <a:pPr algn="ctr">
                  <a:lnSpc>
                    <a:spcPct val="90000"/>
                  </a:lnSpc>
                  <a:buSzPts val="6500"/>
                </a:pPr>
                <a:r>
                  <a:rPr lang="en-US" sz="4334">
                    <a:solidFill>
                      <a:schemeClr val="lt1"/>
                    </a:solidFill>
                  </a:rPr>
                  <a:t>6</a:t>
                </a:r>
                <a:endParaRPr sz="933"/>
              </a:p>
            </p:txBody>
          </p:sp>
        </p:grpSp>
        <p:sp>
          <p:nvSpPr>
            <p:cNvPr id="735" name="Google Shape;735;p125"/>
            <p:cNvSpPr txBox="1"/>
            <p:nvPr/>
          </p:nvSpPr>
          <p:spPr>
            <a:xfrm>
              <a:off x="5552248" y="1341008"/>
              <a:ext cx="2810107" cy="820481"/>
            </a:xfrm>
            <a:prstGeom prst="rect">
              <a:avLst/>
            </a:prstGeom>
            <a:noFill/>
            <a:ln>
              <a:noFill/>
            </a:ln>
          </p:spPr>
          <p:txBody>
            <a:bodyPr spcFirstLastPara="1" wrap="square" lIns="0" tIns="0" rIns="0" bIns="0" anchor="t" anchorCtr="0">
              <a:spAutoFit/>
            </a:bodyPr>
            <a:lstStyle/>
            <a:p>
              <a:pPr>
                <a:buSzPts val="2000"/>
              </a:pPr>
              <a:r>
                <a:rPr lang="en-US" sz="1333" b="1" dirty="0">
                  <a:solidFill>
                    <a:srgbClr val="0B5FBA"/>
                  </a:solidFill>
                  <a:latin typeface="Roboto"/>
                  <a:ea typeface="Roboto"/>
                  <a:cs typeface="Roboto"/>
                  <a:sym typeface="Roboto"/>
                </a:rPr>
                <a:t>Étape 01 | </a:t>
              </a:r>
              <a:r>
                <a:rPr lang="en-US" sz="1333" b="1" dirty="0" err="1">
                  <a:solidFill>
                    <a:srgbClr val="0B5FBA"/>
                  </a:solidFill>
                  <a:latin typeface="Roboto"/>
                  <a:ea typeface="Roboto"/>
                  <a:cs typeface="Roboto"/>
                  <a:sym typeface="Roboto"/>
                </a:rPr>
                <a:t>Définir</a:t>
              </a:r>
              <a:r>
                <a:rPr lang="en-US" sz="1333" b="1" dirty="0">
                  <a:solidFill>
                    <a:srgbClr val="0B5FBA"/>
                  </a:solidFill>
                  <a:latin typeface="Roboto"/>
                  <a:ea typeface="Roboto"/>
                  <a:cs typeface="Roboto"/>
                  <a:sym typeface="Roboto"/>
                </a:rPr>
                <a:t> le </a:t>
              </a:r>
              <a:r>
                <a:rPr lang="en-US" sz="1333" b="1" dirty="0" err="1">
                  <a:solidFill>
                    <a:srgbClr val="0B5FBA"/>
                  </a:solidFill>
                  <a:latin typeface="Roboto"/>
                  <a:ea typeface="Roboto"/>
                  <a:cs typeface="Roboto"/>
                  <a:sym typeface="Roboto"/>
                </a:rPr>
                <a:t>contexte</a:t>
              </a:r>
              <a:r>
                <a:rPr lang="en-US" sz="1333" b="1" dirty="0">
                  <a:solidFill>
                    <a:srgbClr val="0B5FBA"/>
                  </a:solidFill>
                  <a:latin typeface="Roboto"/>
                  <a:ea typeface="Roboto"/>
                  <a:cs typeface="Roboto"/>
                  <a:sym typeface="Roboto"/>
                </a:rPr>
                <a:t> </a:t>
              </a:r>
              <a:r>
                <a:rPr lang="en-US" sz="1333" b="1" dirty="0" err="1">
                  <a:solidFill>
                    <a:srgbClr val="0B5FBA"/>
                  </a:solidFill>
                  <a:latin typeface="Roboto"/>
                  <a:ea typeface="Roboto"/>
                  <a:cs typeface="Roboto"/>
                  <a:sym typeface="Roboto"/>
                </a:rPr>
                <a:t>décisionnel</a:t>
              </a:r>
              <a:r>
                <a:rPr lang="en-US" sz="1333" dirty="0">
                  <a:latin typeface="Roboto"/>
                  <a:ea typeface="Roboto"/>
                  <a:cs typeface="Roboto"/>
                  <a:sym typeface="Roboto"/>
                </a:rPr>
                <a:t>. </a:t>
              </a:r>
              <a:r>
                <a:rPr lang="en-US" sz="1333" dirty="0">
                  <a:solidFill>
                    <a:srgbClr val="0B5FBA"/>
                  </a:solidFill>
                  <a:latin typeface="Roboto"/>
                  <a:ea typeface="Roboto"/>
                  <a:cs typeface="Roboto"/>
                  <a:sym typeface="Roboto"/>
                </a:rPr>
                <a:t>Quels </a:t>
              </a:r>
              <a:r>
                <a:rPr lang="en-US" sz="1333" dirty="0" err="1">
                  <a:solidFill>
                    <a:srgbClr val="0B5FBA"/>
                  </a:solidFill>
                  <a:latin typeface="Roboto"/>
                  <a:ea typeface="Roboto"/>
                  <a:cs typeface="Roboto"/>
                  <a:sym typeface="Roboto"/>
                </a:rPr>
                <a:t>sont</a:t>
              </a:r>
              <a:r>
                <a:rPr lang="en-US" sz="1333" dirty="0">
                  <a:solidFill>
                    <a:srgbClr val="0B5FBA"/>
                  </a:solidFill>
                  <a:latin typeface="Roboto"/>
                  <a:ea typeface="Roboto"/>
                  <a:cs typeface="Roboto"/>
                  <a:sym typeface="Roboto"/>
                </a:rPr>
                <a:t> les </a:t>
              </a:r>
              <a:r>
                <a:rPr lang="en-US" sz="1333" dirty="0" err="1">
                  <a:solidFill>
                    <a:srgbClr val="0B5FBA"/>
                  </a:solidFill>
                  <a:latin typeface="Roboto"/>
                  <a:ea typeface="Roboto"/>
                  <a:cs typeface="Roboto"/>
                  <a:sym typeface="Roboto"/>
                </a:rPr>
                <a:t>objectifs</a:t>
              </a:r>
              <a:r>
                <a:rPr lang="en-US" sz="1333" dirty="0">
                  <a:solidFill>
                    <a:srgbClr val="0B5FBA"/>
                  </a:solidFill>
                  <a:latin typeface="Roboto"/>
                  <a:ea typeface="Roboto"/>
                  <a:cs typeface="Roboto"/>
                  <a:sym typeface="Roboto"/>
                </a:rPr>
                <a:t> du ERC ? Quelle </a:t>
              </a:r>
              <a:r>
                <a:rPr lang="en-US" sz="1333" dirty="0" err="1">
                  <a:solidFill>
                    <a:srgbClr val="0B5FBA"/>
                  </a:solidFill>
                  <a:latin typeface="Roboto"/>
                  <a:ea typeface="Roboto"/>
                  <a:cs typeface="Roboto"/>
                  <a:sym typeface="Roboto"/>
                </a:rPr>
                <a:t>décision</a:t>
              </a:r>
              <a:r>
                <a:rPr lang="en-US" sz="1333" dirty="0">
                  <a:solidFill>
                    <a:srgbClr val="0B5FBA"/>
                  </a:solidFill>
                  <a:latin typeface="Roboto"/>
                  <a:ea typeface="Roboto"/>
                  <a:cs typeface="Roboto"/>
                  <a:sym typeface="Roboto"/>
                </a:rPr>
                <a:t> doit </a:t>
              </a:r>
              <a:r>
                <a:rPr lang="en-US" sz="1333" dirty="0" err="1">
                  <a:solidFill>
                    <a:srgbClr val="0B5FBA"/>
                  </a:solidFill>
                  <a:latin typeface="Roboto"/>
                  <a:ea typeface="Roboto"/>
                  <a:cs typeface="Roboto"/>
                  <a:sym typeface="Roboto"/>
                </a:rPr>
                <a:t>être</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prise</a:t>
              </a:r>
              <a:r>
                <a:rPr lang="en-US" sz="1333" dirty="0">
                  <a:solidFill>
                    <a:srgbClr val="0B5FBA"/>
                  </a:solidFill>
                  <a:latin typeface="Roboto"/>
                  <a:ea typeface="Roboto"/>
                  <a:cs typeface="Roboto"/>
                  <a:sym typeface="Roboto"/>
                </a:rPr>
                <a:t> ? </a:t>
              </a:r>
              <a:r>
                <a:rPr lang="en-US" sz="1333" dirty="0" err="1">
                  <a:solidFill>
                    <a:srgbClr val="0B5FBA"/>
                  </a:solidFill>
                  <a:latin typeface="Roboto"/>
                  <a:ea typeface="Roboto"/>
                  <a:cs typeface="Roboto"/>
                  <a:sym typeface="Roboto"/>
                </a:rPr>
                <a:t>Définir</a:t>
              </a:r>
              <a:r>
                <a:rPr lang="en-US" sz="1333" dirty="0">
                  <a:solidFill>
                    <a:srgbClr val="0B5FBA"/>
                  </a:solidFill>
                  <a:latin typeface="Roboto"/>
                  <a:ea typeface="Roboto"/>
                  <a:cs typeface="Roboto"/>
                  <a:sym typeface="Roboto"/>
                </a:rPr>
                <a:t> le champ </a:t>
              </a:r>
              <a:r>
                <a:rPr lang="en-US" sz="1333" dirty="0" err="1">
                  <a:solidFill>
                    <a:srgbClr val="0B5FBA"/>
                  </a:solidFill>
                  <a:latin typeface="Roboto"/>
                  <a:ea typeface="Roboto"/>
                  <a:cs typeface="Roboto"/>
                  <a:sym typeface="Roboto"/>
                </a:rPr>
                <a:t>d'application</a:t>
              </a:r>
              <a:r>
                <a:rPr lang="en-US" sz="1333" dirty="0">
                  <a:solidFill>
                    <a:srgbClr val="0B5FBA"/>
                  </a:solidFill>
                  <a:latin typeface="Roboto"/>
                  <a:ea typeface="Roboto"/>
                  <a:cs typeface="Roboto"/>
                  <a:sym typeface="Roboto"/>
                </a:rPr>
                <a:t>.</a:t>
              </a:r>
              <a:endParaRPr sz="1333" dirty="0">
                <a:latin typeface="Roboto"/>
                <a:ea typeface="Roboto"/>
                <a:cs typeface="Roboto"/>
                <a:sym typeface="Roboto"/>
              </a:endParaRPr>
            </a:p>
          </p:txBody>
        </p:sp>
        <p:sp>
          <p:nvSpPr>
            <p:cNvPr id="736" name="Google Shape;736;p125"/>
            <p:cNvSpPr txBox="1"/>
            <p:nvPr/>
          </p:nvSpPr>
          <p:spPr>
            <a:xfrm>
              <a:off x="6144963" y="3234683"/>
              <a:ext cx="2106311" cy="1230722"/>
            </a:xfrm>
            <a:prstGeom prst="rect">
              <a:avLst/>
            </a:prstGeom>
            <a:noFill/>
            <a:ln>
              <a:noFill/>
            </a:ln>
          </p:spPr>
          <p:txBody>
            <a:bodyPr spcFirstLastPara="1" wrap="square" lIns="0" tIns="0" rIns="0" bIns="0" anchor="t" anchorCtr="0">
              <a:spAutoFit/>
            </a:bodyPr>
            <a:lstStyle/>
            <a:p>
              <a:pPr>
                <a:buSzPts val="2000"/>
              </a:pPr>
              <a:r>
                <a:rPr lang="en-US" sz="1333" b="1" dirty="0">
                  <a:solidFill>
                    <a:srgbClr val="0B5FBA"/>
                  </a:solidFill>
                  <a:latin typeface="Roboto"/>
                  <a:ea typeface="Roboto"/>
                  <a:cs typeface="Roboto"/>
                  <a:sym typeface="Roboto"/>
                </a:rPr>
                <a:t>Étape 02 | </a:t>
              </a:r>
              <a:r>
                <a:rPr lang="en-US" sz="1333" b="1" dirty="0" err="1">
                  <a:solidFill>
                    <a:srgbClr val="0B5FBA"/>
                  </a:solidFill>
                  <a:latin typeface="Roboto"/>
                  <a:ea typeface="Roboto"/>
                  <a:cs typeface="Roboto"/>
                  <a:sym typeface="Roboto"/>
                </a:rPr>
                <a:t>Évaluer</a:t>
              </a:r>
              <a:r>
                <a:rPr lang="en-US" sz="1333" b="1" dirty="0">
                  <a:solidFill>
                    <a:srgbClr val="0B5FBA"/>
                  </a:solidFill>
                  <a:latin typeface="Roboto"/>
                  <a:ea typeface="Roboto"/>
                  <a:cs typeface="Roboto"/>
                  <a:sym typeface="Roboto"/>
                </a:rPr>
                <a:t> les </a:t>
              </a:r>
              <a:r>
                <a:rPr lang="en-US" sz="1333" b="1" dirty="0" err="1">
                  <a:solidFill>
                    <a:srgbClr val="0B5FBA"/>
                  </a:solidFill>
                  <a:latin typeface="Roboto"/>
                  <a:ea typeface="Roboto"/>
                  <a:cs typeface="Roboto"/>
                  <a:sym typeface="Roboto"/>
                </a:rPr>
                <a:t>aléas</a:t>
              </a:r>
              <a:endParaRPr sz="1333" dirty="0">
                <a:latin typeface="Roboto"/>
                <a:ea typeface="Roboto"/>
                <a:cs typeface="Roboto"/>
                <a:sym typeface="Roboto"/>
              </a:endParaRPr>
            </a:p>
            <a:p>
              <a:pPr>
                <a:buSzPts val="2000"/>
              </a:pPr>
              <a:r>
                <a:rPr lang="en-US" sz="1333" dirty="0">
                  <a:solidFill>
                    <a:srgbClr val="0B5FBA"/>
                  </a:solidFill>
                  <a:latin typeface="Roboto"/>
                  <a:ea typeface="Roboto"/>
                  <a:cs typeface="Roboto"/>
                  <a:sym typeface="Roboto"/>
                </a:rPr>
                <a:t>Identifier la </a:t>
              </a:r>
              <a:r>
                <a:rPr lang="en-US" sz="1333" dirty="0" err="1">
                  <a:solidFill>
                    <a:srgbClr val="0B5FBA"/>
                  </a:solidFill>
                  <a:latin typeface="Roboto"/>
                  <a:ea typeface="Roboto"/>
                  <a:cs typeface="Roboto"/>
                  <a:sym typeface="Roboto"/>
                </a:rPr>
                <a:t>probabilité</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l'intensité</a:t>
              </a:r>
              <a:r>
                <a:rPr lang="en-US" sz="1333" dirty="0">
                  <a:solidFill>
                    <a:srgbClr val="0B5FBA"/>
                  </a:solidFill>
                  <a:latin typeface="Roboto"/>
                  <a:ea typeface="Roboto"/>
                  <a:cs typeface="Roboto"/>
                  <a:sym typeface="Roboto"/>
                </a:rPr>
                <a:t> et </a:t>
              </a:r>
              <a:r>
                <a:rPr lang="en-US" sz="1333" dirty="0" err="1">
                  <a:solidFill>
                    <a:srgbClr val="0B5FBA"/>
                  </a:solidFill>
                  <a:latin typeface="Roboto"/>
                  <a:ea typeface="Roboto"/>
                  <a:cs typeface="Roboto"/>
                  <a:sym typeface="Roboto"/>
                </a:rPr>
                <a:t>l'échelle</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temporelle</a:t>
              </a:r>
              <a:r>
                <a:rPr lang="en-US" sz="1333" dirty="0">
                  <a:solidFill>
                    <a:srgbClr val="0B5FBA"/>
                  </a:solidFill>
                  <a:latin typeface="Roboto"/>
                  <a:ea typeface="Roboto"/>
                  <a:cs typeface="Roboto"/>
                  <a:sym typeface="Roboto"/>
                </a:rPr>
                <a:t> des </a:t>
              </a:r>
              <a:r>
                <a:rPr lang="en-US" sz="1333" dirty="0" err="1">
                  <a:solidFill>
                    <a:srgbClr val="0B5FBA"/>
                  </a:solidFill>
                  <a:latin typeface="Roboto"/>
                  <a:ea typeface="Roboto"/>
                  <a:cs typeface="Roboto"/>
                  <a:sym typeface="Roboto"/>
                </a:rPr>
                <a:t>risques</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climatiques</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actuels</a:t>
              </a:r>
              <a:r>
                <a:rPr lang="en-US" sz="1333" dirty="0">
                  <a:solidFill>
                    <a:srgbClr val="0B5FBA"/>
                  </a:solidFill>
                  <a:latin typeface="Roboto"/>
                  <a:ea typeface="Roboto"/>
                  <a:cs typeface="Roboto"/>
                  <a:sym typeface="Roboto"/>
                </a:rPr>
                <a:t> et </a:t>
              </a:r>
              <a:r>
                <a:rPr lang="en-US" sz="1333" dirty="0" err="1">
                  <a:solidFill>
                    <a:srgbClr val="0B5FBA"/>
                  </a:solidFill>
                  <a:latin typeface="Roboto"/>
                  <a:ea typeface="Roboto"/>
                  <a:cs typeface="Roboto"/>
                  <a:sym typeface="Roboto"/>
                </a:rPr>
                <a:t>futurs</a:t>
              </a:r>
              <a:r>
                <a:rPr lang="en-US" sz="1333" dirty="0">
                  <a:solidFill>
                    <a:srgbClr val="0B5FBA"/>
                  </a:solidFill>
                  <a:latin typeface="Roboto"/>
                  <a:ea typeface="Roboto"/>
                  <a:cs typeface="Roboto"/>
                  <a:sym typeface="Roboto"/>
                </a:rPr>
                <a:t>.</a:t>
              </a:r>
              <a:endParaRPr sz="1333" dirty="0">
                <a:latin typeface="Roboto"/>
                <a:ea typeface="Roboto"/>
                <a:cs typeface="Roboto"/>
                <a:sym typeface="Roboto"/>
              </a:endParaRPr>
            </a:p>
          </p:txBody>
        </p:sp>
        <p:sp>
          <p:nvSpPr>
            <p:cNvPr id="737" name="Google Shape;737;p125"/>
            <p:cNvSpPr txBox="1"/>
            <p:nvPr/>
          </p:nvSpPr>
          <p:spPr>
            <a:xfrm>
              <a:off x="5543207" y="5429682"/>
              <a:ext cx="2907793" cy="1435842"/>
            </a:xfrm>
            <a:prstGeom prst="rect">
              <a:avLst/>
            </a:prstGeom>
            <a:noFill/>
            <a:ln>
              <a:noFill/>
            </a:ln>
          </p:spPr>
          <p:txBody>
            <a:bodyPr spcFirstLastPara="1" wrap="square" lIns="0" tIns="0" rIns="0" bIns="0" anchor="t" anchorCtr="0">
              <a:spAutoFit/>
            </a:bodyPr>
            <a:lstStyle/>
            <a:p>
              <a:pPr>
                <a:buSzPts val="2000"/>
              </a:pPr>
              <a:r>
                <a:rPr lang="en-US" sz="1333" b="1" dirty="0">
                  <a:solidFill>
                    <a:srgbClr val="0B5FBA"/>
                  </a:solidFill>
                  <a:latin typeface="Roboto"/>
                  <a:ea typeface="Roboto"/>
                  <a:cs typeface="Roboto"/>
                  <a:sym typeface="Roboto"/>
                </a:rPr>
                <a:t>Étape 03 | </a:t>
              </a:r>
              <a:r>
                <a:rPr lang="en-US" sz="1333" b="1" dirty="0" err="1">
                  <a:solidFill>
                    <a:srgbClr val="0B5FBA"/>
                  </a:solidFill>
                  <a:latin typeface="Roboto"/>
                  <a:ea typeface="Roboto"/>
                  <a:cs typeface="Roboto"/>
                  <a:sym typeface="Roboto"/>
                </a:rPr>
                <a:t>Évaluer</a:t>
              </a:r>
              <a:r>
                <a:rPr lang="en-US" sz="1333" b="1" dirty="0">
                  <a:solidFill>
                    <a:srgbClr val="0B5FBA"/>
                  </a:solidFill>
                  <a:latin typeface="Roboto"/>
                  <a:ea typeface="Roboto"/>
                  <a:cs typeface="Roboto"/>
                  <a:sym typeface="Roboto"/>
                </a:rPr>
                <a:t> </a:t>
              </a:r>
              <a:r>
                <a:rPr lang="en-US" sz="1333" b="1" dirty="0" err="1">
                  <a:solidFill>
                    <a:srgbClr val="0B5FBA"/>
                  </a:solidFill>
                  <a:latin typeface="Roboto"/>
                  <a:ea typeface="Roboto"/>
                  <a:cs typeface="Roboto"/>
                  <a:sym typeface="Roboto"/>
                </a:rPr>
                <a:t>l'impact</a:t>
              </a:r>
              <a:endParaRPr sz="1333" dirty="0">
                <a:latin typeface="Roboto"/>
                <a:ea typeface="Roboto"/>
                <a:cs typeface="Roboto"/>
                <a:sym typeface="Roboto"/>
              </a:endParaRPr>
            </a:p>
            <a:p>
              <a:pPr>
                <a:buSzPts val="2000"/>
              </a:pPr>
              <a:r>
                <a:rPr lang="en-US" sz="1333" dirty="0">
                  <a:solidFill>
                    <a:srgbClr val="0B5FBA"/>
                  </a:solidFill>
                  <a:latin typeface="Roboto"/>
                  <a:ea typeface="Roboto"/>
                  <a:cs typeface="Roboto"/>
                  <a:sym typeface="Roboto"/>
                </a:rPr>
                <a:t>Quels </a:t>
              </a:r>
              <a:r>
                <a:rPr lang="en-US" sz="1333" dirty="0" err="1">
                  <a:solidFill>
                    <a:srgbClr val="0B5FBA"/>
                  </a:solidFill>
                  <a:latin typeface="Roboto"/>
                  <a:ea typeface="Roboto"/>
                  <a:cs typeface="Roboto"/>
                  <a:sym typeface="Roboto"/>
                </a:rPr>
                <a:t>sont</a:t>
              </a:r>
              <a:r>
                <a:rPr lang="en-US" sz="1333" dirty="0">
                  <a:solidFill>
                    <a:srgbClr val="0B5FBA"/>
                  </a:solidFill>
                  <a:latin typeface="Roboto"/>
                  <a:ea typeface="Roboto"/>
                  <a:cs typeface="Roboto"/>
                  <a:sym typeface="Roboto"/>
                </a:rPr>
                <a:t> les impacts </a:t>
              </a:r>
              <a:r>
                <a:rPr lang="en-US" sz="1333" dirty="0" err="1">
                  <a:solidFill>
                    <a:srgbClr val="0B5FBA"/>
                  </a:solidFill>
                  <a:latin typeface="Roboto"/>
                  <a:ea typeface="Roboto"/>
                  <a:cs typeface="Roboto"/>
                  <a:sym typeface="Roboto"/>
                </a:rPr>
                <a:t>potentiels</a:t>
              </a:r>
              <a:r>
                <a:rPr lang="en-US" sz="1333" dirty="0">
                  <a:solidFill>
                    <a:srgbClr val="0B5FBA"/>
                  </a:solidFill>
                  <a:latin typeface="Roboto"/>
                  <a:ea typeface="Roboto"/>
                  <a:cs typeface="Roboto"/>
                  <a:sym typeface="Roboto"/>
                </a:rPr>
                <a:t> de </a:t>
              </a:r>
              <a:r>
                <a:rPr lang="en-US" sz="1333" dirty="0" err="1">
                  <a:solidFill>
                    <a:srgbClr val="0B5FBA"/>
                  </a:solidFill>
                  <a:latin typeface="Roboto"/>
                  <a:ea typeface="Roboto"/>
                  <a:cs typeface="Roboto"/>
                  <a:sym typeface="Roboto"/>
                </a:rPr>
                <a:t>ces</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aléas</a:t>
              </a:r>
              <a:r>
                <a:rPr lang="en-US" sz="1333" dirty="0">
                  <a:solidFill>
                    <a:srgbClr val="0B5FBA"/>
                  </a:solidFill>
                  <a:latin typeface="Roboto"/>
                  <a:ea typeface="Roboto"/>
                  <a:cs typeface="Roboto"/>
                  <a:sym typeface="Roboto"/>
                </a:rPr>
                <a:t> sur les </a:t>
              </a:r>
              <a:r>
                <a:rPr lang="en-US" sz="1333" dirty="0" err="1">
                  <a:solidFill>
                    <a:srgbClr val="0B5FBA"/>
                  </a:solidFill>
                  <a:latin typeface="Roboto"/>
                  <a:ea typeface="Roboto"/>
                  <a:cs typeface="Roboto"/>
                  <a:sym typeface="Roboto"/>
                </a:rPr>
                <a:t>personnes</a:t>
              </a:r>
              <a:r>
                <a:rPr lang="en-US" sz="1333" dirty="0">
                  <a:solidFill>
                    <a:srgbClr val="0B5FBA"/>
                  </a:solidFill>
                  <a:latin typeface="Roboto"/>
                  <a:ea typeface="Roboto"/>
                  <a:cs typeface="Roboto"/>
                  <a:sym typeface="Roboto"/>
                </a:rPr>
                <a:t>, les </a:t>
              </a:r>
              <a:r>
                <a:rPr lang="en-US" sz="1333" dirty="0" err="1">
                  <a:solidFill>
                    <a:srgbClr val="0B5FBA"/>
                  </a:solidFill>
                  <a:latin typeface="Roboto"/>
                  <a:ea typeface="Roboto"/>
                  <a:cs typeface="Roboto"/>
                  <a:sym typeface="Roboto"/>
                </a:rPr>
                <a:t>biens</a:t>
              </a:r>
              <a:r>
                <a:rPr lang="en-US" sz="1333" dirty="0">
                  <a:solidFill>
                    <a:srgbClr val="0B5FBA"/>
                  </a:solidFill>
                  <a:latin typeface="Roboto"/>
                  <a:ea typeface="Roboto"/>
                  <a:cs typeface="Roboto"/>
                  <a:sym typeface="Roboto"/>
                </a:rPr>
                <a:t>, les services et </a:t>
              </a:r>
              <a:r>
                <a:rPr lang="en-US" sz="1333" dirty="0" err="1">
                  <a:solidFill>
                    <a:srgbClr val="0B5FBA"/>
                  </a:solidFill>
                  <a:latin typeface="Roboto"/>
                  <a:ea typeface="Roboto"/>
                  <a:cs typeface="Roboto"/>
                  <a:sym typeface="Roboto"/>
                </a:rPr>
                <a:t>l'environnement</a:t>
              </a:r>
              <a:r>
                <a:rPr lang="en-US" sz="1333" dirty="0">
                  <a:solidFill>
                    <a:srgbClr val="0B5FBA"/>
                  </a:solidFill>
                  <a:latin typeface="Roboto"/>
                  <a:ea typeface="Roboto"/>
                  <a:cs typeface="Roboto"/>
                  <a:sym typeface="Roboto"/>
                </a:rPr>
                <a:t> ? Cela </a:t>
              </a:r>
              <a:r>
                <a:rPr lang="en-US" sz="1333" dirty="0" err="1">
                  <a:solidFill>
                    <a:srgbClr val="0B5FBA"/>
                  </a:solidFill>
                  <a:latin typeface="Roboto"/>
                  <a:ea typeface="Roboto"/>
                  <a:cs typeface="Roboto"/>
                  <a:sym typeface="Roboto"/>
                </a:rPr>
                <a:t>comprend</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l'analyse</a:t>
              </a:r>
              <a:r>
                <a:rPr lang="en-US" sz="1333" dirty="0">
                  <a:solidFill>
                    <a:srgbClr val="0B5FBA"/>
                  </a:solidFill>
                  <a:latin typeface="Roboto"/>
                  <a:ea typeface="Roboto"/>
                  <a:cs typeface="Roboto"/>
                  <a:sym typeface="Roboto"/>
                </a:rPr>
                <a:t> de </a:t>
              </a:r>
              <a:r>
                <a:rPr lang="en-US" sz="1333" dirty="0" err="1">
                  <a:solidFill>
                    <a:srgbClr val="0B5FBA"/>
                  </a:solidFill>
                  <a:latin typeface="Roboto"/>
                  <a:ea typeface="Roboto"/>
                  <a:cs typeface="Roboto"/>
                  <a:sym typeface="Roboto"/>
                </a:rPr>
                <a:t>l'exposition</a:t>
              </a:r>
              <a:r>
                <a:rPr lang="en-US" sz="1333" dirty="0">
                  <a:solidFill>
                    <a:srgbClr val="0B5FBA"/>
                  </a:solidFill>
                  <a:latin typeface="Roboto"/>
                  <a:ea typeface="Roboto"/>
                  <a:cs typeface="Roboto"/>
                  <a:sym typeface="Roboto"/>
                </a:rPr>
                <a:t>, de la </a:t>
              </a:r>
              <a:r>
                <a:rPr lang="en-US" sz="1333" dirty="0" err="1">
                  <a:solidFill>
                    <a:srgbClr val="0B5FBA"/>
                  </a:solidFill>
                  <a:latin typeface="Roboto"/>
                  <a:ea typeface="Roboto"/>
                  <a:cs typeface="Roboto"/>
                  <a:sym typeface="Roboto"/>
                </a:rPr>
                <a:t>sensibilité</a:t>
              </a:r>
              <a:r>
                <a:rPr lang="en-US" sz="1333" dirty="0">
                  <a:solidFill>
                    <a:srgbClr val="0B5FBA"/>
                  </a:solidFill>
                  <a:latin typeface="Roboto"/>
                  <a:ea typeface="Roboto"/>
                  <a:cs typeface="Roboto"/>
                  <a:sym typeface="Roboto"/>
                </a:rPr>
                <a:t> et de la </a:t>
              </a:r>
              <a:r>
                <a:rPr lang="en-US" sz="1333" dirty="0" err="1">
                  <a:solidFill>
                    <a:srgbClr val="0B5FBA"/>
                  </a:solidFill>
                  <a:latin typeface="Roboto"/>
                  <a:ea typeface="Roboto"/>
                  <a:cs typeface="Roboto"/>
                  <a:sym typeface="Roboto"/>
                </a:rPr>
                <a:t>capacité</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d'adaptation</a:t>
              </a:r>
              <a:r>
                <a:rPr lang="en-US" sz="1333" dirty="0">
                  <a:solidFill>
                    <a:srgbClr val="0B5FBA"/>
                  </a:solidFill>
                  <a:latin typeface="Roboto"/>
                  <a:ea typeface="Roboto"/>
                  <a:cs typeface="Roboto"/>
                  <a:sym typeface="Roboto"/>
                </a:rPr>
                <a:t>.</a:t>
              </a:r>
              <a:r>
                <a:rPr lang="en-US" sz="1333" b="1" dirty="0">
                  <a:solidFill>
                    <a:srgbClr val="0B5FBA"/>
                  </a:solidFill>
                  <a:latin typeface="Roboto"/>
                  <a:ea typeface="Roboto"/>
                  <a:cs typeface="Roboto"/>
                  <a:sym typeface="Roboto"/>
                </a:rPr>
                <a:t> </a:t>
              </a:r>
              <a:endParaRPr sz="933" dirty="0"/>
            </a:p>
          </p:txBody>
        </p:sp>
        <p:sp>
          <p:nvSpPr>
            <p:cNvPr id="738" name="Google Shape;738;p125"/>
            <p:cNvSpPr txBox="1"/>
            <p:nvPr/>
          </p:nvSpPr>
          <p:spPr>
            <a:xfrm>
              <a:off x="881171" y="5429931"/>
              <a:ext cx="2430248" cy="1230722"/>
            </a:xfrm>
            <a:prstGeom prst="rect">
              <a:avLst/>
            </a:prstGeom>
            <a:noFill/>
            <a:ln>
              <a:noFill/>
            </a:ln>
          </p:spPr>
          <p:txBody>
            <a:bodyPr spcFirstLastPara="1" wrap="square" lIns="0" tIns="0" rIns="0" bIns="0" anchor="t" anchorCtr="0">
              <a:spAutoFit/>
            </a:bodyPr>
            <a:lstStyle/>
            <a:p>
              <a:pPr>
                <a:buSzPts val="2000"/>
              </a:pPr>
              <a:r>
                <a:rPr lang="en-US" sz="1333" b="1" dirty="0">
                  <a:solidFill>
                    <a:srgbClr val="0B5FBA"/>
                  </a:solidFill>
                  <a:latin typeface="Roboto"/>
                  <a:ea typeface="Roboto"/>
                  <a:cs typeface="Roboto"/>
                  <a:sym typeface="Roboto"/>
                </a:rPr>
                <a:t>Étape 04 | Identifier et </a:t>
              </a:r>
              <a:r>
                <a:rPr lang="en-US" sz="1333" b="1" dirty="0" err="1">
                  <a:solidFill>
                    <a:srgbClr val="0B5FBA"/>
                  </a:solidFill>
                  <a:latin typeface="Roboto"/>
                  <a:ea typeface="Roboto"/>
                  <a:cs typeface="Roboto"/>
                  <a:sym typeface="Roboto"/>
                </a:rPr>
                <a:t>évaluer</a:t>
              </a:r>
              <a:r>
                <a:rPr lang="en-US" sz="1333" b="1" dirty="0">
                  <a:solidFill>
                    <a:srgbClr val="0B5FBA"/>
                  </a:solidFill>
                  <a:latin typeface="Roboto"/>
                  <a:ea typeface="Roboto"/>
                  <a:cs typeface="Roboto"/>
                  <a:sym typeface="Roboto"/>
                </a:rPr>
                <a:t> les </a:t>
              </a:r>
              <a:r>
                <a:rPr lang="en-US" sz="1333" b="1" dirty="0" err="1">
                  <a:solidFill>
                    <a:srgbClr val="0B5FBA"/>
                  </a:solidFill>
                  <a:latin typeface="Roboto"/>
                  <a:ea typeface="Roboto"/>
                  <a:cs typeface="Roboto"/>
                  <a:sym typeface="Roboto"/>
                </a:rPr>
                <a:t>risques</a:t>
              </a:r>
              <a:r>
                <a:rPr lang="en-US" sz="1333" dirty="0">
                  <a:latin typeface="Roboto"/>
                  <a:ea typeface="Roboto"/>
                  <a:cs typeface="Roboto"/>
                  <a:sym typeface="Roboto"/>
                </a:rPr>
                <a:t>. </a:t>
              </a:r>
              <a:r>
                <a:rPr lang="en-US" sz="1333" dirty="0" err="1">
                  <a:solidFill>
                    <a:srgbClr val="0B5FBA"/>
                  </a:solidFill>
                  <a:latin typeface="Roboto"/>
                  <a:ea typeface="Roboto"/>
                  <a:cs typeface="Roboto"/>
                  <a:sym typeface="Roboto"/>
                </a:rPr>
                <a:t>Déterminer</a:t>
              </a:r>
              <a:r>
                <a:rPr lang="en-US" sz="1333" dirty="0">
                  <a:solidFill>
                    <a:srgbClr val="0B5FBA"/>
                  </a:solidFill>
                  <a:latin typeface="Roboto"/>
                  <a:ea typeface="Roboto"/>
                  <a:cs typeface="Roboto"/>
                  <a:sym typeface="Roboto"/>
                </a:rPr>
                <a:t> les </a:t>
              </a:r>
              <a:r>
                <a:rPr lang="en-US" sz="1333" dirty="0" err="1">
                  <a:solidFill>
                    <a:srgbClr val="0B5FBA"/>
                  </a:solidFill>
                  <a:latin typeface="Roboto"/>
                  <a:ea typeface="Roboto"/>
                  <a:cs typeface="Roboto"/>
                  <a:sym typeface="Roboto"/>
                </a:rPr>
                <a:t>risques</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en</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fonction</a:t>
              </a:r>
              <a:r>
                <a:rPr lang="en-US" sz="1333" dirty="0">
                  <a:solidFill>
                    <a:srgbClr val="0B5FBA"/>
                  </a:solidFill>
                  <a:latin typeface="Roboto"/>
                  <a:ea typeface="Roboto"/>
                  <a:cs typeface="Roboto"/>
                  <a:sym typeface="Roboto"/>
                </a:rPr>
                <a:t> de la </a:t>
              </a:r>
              <a:r>
                <a:rPr lang="en-US" sz="1333" dirty="0" err="1">
                  <a:solidFill>
                    <a:srgbClr val="0B5FBA"/>
                  </a:solidFill>
                  <a:latin typeface="Roboto"/>
                  <a:ea typeface="Roboto"/>
                  <a:cs typeface="Roboto"/>
                  <a:sym typeface="Roboto"/>
                </a:rPr>
                <a:t>probabilité</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qu’un</a:t>
              </a:r>
              <a:r>
                <a:rPr lang="en-US" sz="1333" dirty="0">
                  <a:solidFill>
                    <a:srgbClr val="0B5FBA"/>
                  </a:solidFill>
                  <a:latin typeface="Roboto"/>
                  <a:ea typeface="Roboto"/>
                  <a:cs typeface="Roboto"/>
                  <a:sym typeface="Roboto"/>
                </a:rPr>
                <a:t> </a:t>
              </a:r>
              <a:r>
                <a:rPr lang="en-US" sz="1333" dirty="0" err="1">
                  <a:solidFill>
                    <a:srgbClr val="0B5FBA"/>
                  </a:solidFill>
                  <a:latin typeface="Roboto"/>
                  <a:ea typeface="Roboto"/>
                  <a:cs typeface="Roboto"/>
                  <a:sym typeface="Roboto"/>
                </a:rPr>
                <a:t>aléa</a:t>
              </a:r>
              <a:r>
                <a:rPr lang="en-US" sz="1333" dirty="0">
                  <a:solidFill>
                    <a:srgbClr val="0B5FBA"/>
                  </a:solidFill>
                  <a:latin typeface="Roboto"/>
                  <a:ea typeface="Roboto"/>
                  <a:cs typeface="Roboto"/>
                  <a:sym typeface="Roboto"/>
                </a:rPr>
                <a:t> se </a:t>
              </a:r>
              <a:r>
                <a:rPr lang="en-US" sz="1333" dirty="0" err="1">
                  <a:solidFill>
                    <a:srgbClr val="0B5FBA"/>
                  </a:solidFill>
                  <a:latin typeface="Roboto"/>
                  <a:ea typeface="Roboto"/>
                  <a:cs typeface="Roboto"/>
                  <a:sym typeface="Roboto"/>
                </a:rPr>
                <a:t>produise</a:t>
              </a:r>
              <a:r>
                <a:rPr lang="en-US" sz="1333" dirty="0">
                  <a:solidFill>
                    <a:srgbClr val="0B5FBA"/>
                  </a:solidFill>
                  <a:latin typeface="Roboto"/>
                  <a:ea typeface="Roboto"/>
                  <a:cs typeface="Roboto"/>
                  <a:sym typeface="Roboto"/>
                </a:rPr>
                <a:t> et des </a:t>
              </a:r>
              <a:r>
                <a:rPr lang="en-US" sz="1333" dirty="0" err="1">
                  <a:solidFill>
                    <a:srgbClr val="0B5FBA"/>
                  </a:solidFill>
                  <a:latin typeface="Roboto"/>
                  <a:ea typeface="Roboto"/>
                  <a:cs typeface="Roboto"/>
                  <a:sym typeface="Roboto"/>
                </a:rPr>
                <a:t>conséquences</a:t>
              </a:r>
              <a:r>
                <a:rPr lang="en-US" sz="1333" dirty="0">
                  <a:solidFill>
                    <a:srgbClr val="0B5FBA"/>
                  </a:solidFill>
                  <a:latin typeface="Roboto"/>
                  <a:ea typeface="Roboto"/>
                  <a:cs typeface="Roboto"/>
                  <a:sym typeface="Roboto"/>
                </a:rPr>
                <a:t> des impacts </a:t>
              </a:r>
              <a:r>
                <a:rPr lang="en-US" sz="1333" dirty="0" err="1">
                  <a:solidFill>
                    <a:srgbClr val="0B5FBA"/>
                  </a:solidFill>
                  <a:latin typeface="Roboto"/>
                  <a:ea typeface="Roboto"/>
                  <a:cs typeface="Roboto"/>
                  <a:sym typeface="Roboto"/>
                </a:rPr>
                <a:t>identifiés</a:t>
              </a:r>
              <a:r>
                <a:rPr lang="en-US" sz="1333" dirty="0">
                  <a:solidFill>
                    <a:srgbClr val="0B5FBA"/>
                  </a:solidFill>
                  <a:latin typeface="Roboto"/>
                  <a:ea typeface="Roboto"/>
                  <a:cs typeface="Roboto"/>
                  <a:sym typeface="Roboto"/>
                </a:rPr>
                <a:t>.</a:t>
              </a:r>
              <a:endParaRPr sz="1333" dirty="0">
                <a:latin typeface="Roboto"/>
                <a:ea typeface="Roboto"/>
                <a:cs typeface="Roboto"/>
                <a:sym typeface="Roboto"/>
              </a:endParaRPr>
            </a:p>
          </p:txBody>
        </p:sp>
        <p:sp>
          <p:nvSpPr>
            <p:cNvPr id="739" name="Google Shape;739;p125"/>
            <p:cNvSpPr txBox="1"/>
            <p:nvPr/>
          </p:nvSpPr>
          <p:spPr>
            <a:xfrm>
              <a:off x="881171" y="3280698"/>
              <a:ext cx="1299315" cy="1230722"/>
            </a:xfrm>
            <a:prstGeom prst="rect">
              <a:avLst/>
            </a:prstGeom>
            <a:noFill/>
            <a:ln>
              <a:noFill/>
            </a:ln>
          </p:spPr>
          <p:txBody>
            <a:bodyPr spcFirstLastPara="1" wrap="square" lIns="0" tIns="0" rIns="0" bIns="0" anchor="t" anchorCtr="0">
              <a:spAutoFit/>
            </a:bodyPr>
            <a:lstStyle/>
            <a:p>
              <a:pPr>
                <a:buSzPts val="2000"/>
              </a:pPr>
              <a:r>
                <a:rPr lang="en-US" sz="1333" b="1" dirty="0">
                  <a:solidFill>
                    <a:srgbClr val="0B5FBA"/>
                  </a:solidFill>
                  <a:latin typeface="Roboto"/>
                  <a:ea typeface="Roboto"/>
                  <a:cs typeface="Roboto"/>
                  <a:sym typeface="Roboto"/>
                </a:rPr>
                <a:t>Étape 05 | Identifier les options de renforcement de la résilience</a:t>
              </a:r>
              <a:endParaRPr sz="1333" dirty="0">
                <a:latin typeface="Roboto"/>
                <a:ea typeface="Roboto"/>
                <a:cs typeface="Roboto"/>
                <a:sym typeface="Roboto"/>
              </a:endParaRPr>
            </a:p>
            <a:p>
              <a:pPr>
                <a:buSzPts val="2000"/>
              </a:pPr>
              <a:r>
                <a:rPr lang="en-US" sz="1333" dirty="0">
                  <a:solidFill>
                    <a:srgbClr val="0B5FBA"/>
                  </a:solidFill>
                  <a:latin typeface="Roboto"/>
                  <a:ea typeface="Roboto"/>
                  <a:cs typeface="Roboto"/>
                  <a:sym typeface="Roboto"/>
                </a:rPr>
                <a:t>Établir une longue liste d'options </a:t>
              </a:r>
              <a:r>
                <a:rPr lang="en-US" sz="1333" dirty="0">
                  <a:solidFill>
                    <a:srgbClr val="1767BE"/>
                  </a:solidFill>
                  <a:latin typeface="Roboto"/>
                  <a:ea typeface="Roboto"/>
                  <a:cs typeface="Roboto"/>
                  <a:sym typeface="Roboto"/>
                </a:rPr>
                <a:t>d'adaptation</a:t>
              </a:r>
              <a:r>
                <a:rPr lang="en-US" sz="1333" dirty="0">
                  <a:solidFill>
                    <a:srgbClr val="0B5FBA"/>
                  </a:solidFill>
                  <a:latin typeface="Roboto"/>
                  <a:ea typeface="Roboto"/>
                  <a:cs typeface="Roboto"/>
                  <a:sym typeface="Roboto"/>
                </a:rPr>
                <a:t>. </a:t>
              </a:r>
              <a:endParaRPr sz="1333" dirty="0">
                <a:latin typeface="Roboto"/>
                <a:ea typeface="Roboto"/>
                <a:cs typeface="Roboto"/>
                <a:sym typeface="Roboto"/>
              </a:endParaRPr>
            </a:p>
          </p:txBody>
        </p:sp>
        <p:sp>
          <p:nvSpPr>
            <p:cNvPr id="740" name="Google Shape;740;p125"/>
            <p:cNvSpPr txBox="1"/>
            <p:nvPr/>
          </p:nvSpPr>
          <p:spPr>
            <a:xfrm>
              <a:off x="881171" y="1525459"/>
              <a:ext cx="1976648" cy="1230722"/>
            </a:xfrm>
            <a:prstGeom prst="rect">
              <a:avLst/>
            </a:prstGeom>
            <a:noFill/>
            <a:ln>
              <a:noFill/>
            </a:ln>
          </p:spPr>
          <p:txBody>
            <a:bodyPr spcFirstLastPara="1" wrap="square" lIns="0" tIns="0" rIns="0" bIns="0" anchor="t" anchorCtr="0">
              <a:spAutoFit/>
            </a:bodyPr>
            <a:lstStyle/>
            <a:p>
              <a:pPr>
                <a:buSzPts val="2000"/>
              </a:pPr>
              <a:r>
                <a:rPr lang="en-US" sz="1333" b="1">
                  <a:solidFill>
                    <a:srgbClr val="0B5FBA"/>
                  </a:solidFill>
                  <a:latin typeface="Roboto"/>
                  <a:ea typeface="Roboto"/>
                  <a:cs typeface="Roboto"/>
                  <a:sym typeface="Roboto"/>
                </a:rPr>
                <a:t>Étape 06 | Évaluer les options de renforcement de la résilience</a:t>
              </a:r>
              <a:r>
                <a:rPr lang="en-US" sz="1333"/>
                <a:t>. </a:t>
              </a:r>
              <a:r>
                <a:rPr lang="en-US" sz="1333">
                  <a:solidFill>
                    <a:srgbClr val="0B5FBA"/>
                  </a:solidFill>
                  <a:latin typeface="Roboto"/>
                  <a:ea typeface="Roboto"/>
                  <a:cs typeface="Roboto"/>
                  <a:sym typeface="Roboto"/>
                </a:rPr>
                <a:t>Évaluer les options par rapport aux critères de décision ; hiérarchiser les options de résilience.</a:t>
              </a:r>
              <a:endParaRPr sz="1333"/>
            </a:p>
          </p:txBody>
        </p:sp>
      </p:grpSp>
      <p:sp>
        <p:nvSpPr>
          <p:cNvPr id="741" name="Google Shape;741;p125"/>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324E53F-D29D-C91F-83FA-9691B73CB55C}"/>
            </a:ext>
          </a:extLst>
        </p:cNvPr>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55001B5B-DAF5-221C-0AC4-16A1D0834840}"/>
              </a:ext>
            </a:extLst>
          </p:cNvPr>
          <p:cNvGraphicFramePr>
            <a:graphicFrameLocks/>
          </p:cNvGraphicFramePr>
          <p:nvPr>
            <p:extLst>
              <p:ext uri="{D42A27DB-BD31-4B8C-83A1-F6EECF244321}">
                <p14:modId xmlns:p14="http://schemas.microsoft.com/office/powerpoint/2010/main" val="3644022406"/>
              </p:ext>
              <p:ext uri="{E7BDC344-281C-4309-B0C6-D0EE65EED2A8}">
                <p202:designPr xmlns:p202="http://schemas.microsoft.com/office/powerpoint/2020/02/main">
                  <p202:designTagLst>
                    <p202:designTag name="ARCH:1:CLS" val="StackedSequentialRowTable"/>
                  </p202:designTagLst>
                </p202:designPr>
              </p:ext>
            </p:extLst>
          </p:nvPr>
        </p:nvGraphicFramePr>
        <p:xfrm>
          <a:off x="4696934" y="134263"/>
          <a:ext cx="6141419" cy="5948252"/>
        </p:xfrm>
        <a:graphic>
          <a:graphicData uri="http://schemas.openxmlformats.org/drawingml/2006/table">
            <a:tbl>
              <a:tblPr firstRow="1" bandRow="1">
                <a:noFill/>
                <a:tableStyleId>{5C22544A-7EE6-4342-B048-85BDC9FD1C3A}</a:tableStyleId>
              </a:tblPr>
              <a:tblGrid>
                <a:gridCol w="856152">
                  <a:extLst>
                    <a:ext uri="{9D8B030D-6E8A-4147-A177-3AD203B41FA5}">
                      <a16:colId xmlns:a16="http://schemas.microsoft.com/office/drawing/2014/main" val="1112987957"/>
                    </a:ext>
                  </a:extLst>
                </a:gridCol>
                <a:gridCol w="5285267">
                  <a:extLst>
                    <a:ext uri="{9D8B030D-6E8A-4147-A177-3AD203B41FA5}">
                      <a16:colId xmlns:a16="http://schemas.microsoft.com/office/drawing/2014/main" val="437448068"/>
                    </a:ext>
                  </a:extLst>
                </a:gridCol>
              </a:tblGrid>
              <a:tr h="427521">
                <a:tc>
                  <a:txBody>
                    <a:bodyPr/>
                    <a:lstStyle/>
                    <a:p>
                      <a:r>
                        <a:rPr lang="en-GB" sz="1400" b="1" cap="none" spc="0" dirty="0">
                          <a:solidFill>
                            <a:srgbClr val="0A5FBA"/>
                          </a:solidFill>
                        </a:rPr>
                        <a:t>01</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a:solidFill>
                            <a:schemeClr val="tx1"/>
                          </a:solidFill>
                        </a:rPr>
                        <a:t>Aperçu du module 3 y </a:t>
                      </a:r>
                      <a:r>
                        <a:rPr lang="en-GB" sz="1400" b="0" cap="none" spc="0" dirty="0" err="1">
                          <a:solidFill>
                            <a:schemeClr val="tx1"/>
                          </a:solidFill>
                        </a:rPr>
                        <a:t>compris</a:t>
                      </a:r>
                      <a:r>
                        <a:rPr lang="en-GB" sz="1400" b="0" cap="none" spc="0" dirty="0">
                          <a:solidFill>
                            <a:schemeClr val="tx1"/>
                          </a:solidFill>
                        </a:rPr>
                        <a:t> des </a:t>
                      </a:r>
                      <a:r>
                        <a:rPr lang="en-GB" sz="1400" b="0" cap="none" spc="0" dirty="0" err="1">
                          <a:solidFill>
                            <a:schemeClr val="tx1"/>
                          </a:solidFill>
                        </a:rPr>
                        <a:t>objectifs</a:t>
                      </a:r>
                      <a:r>
                        <a:rPr lang="en-GB" sz="1400" b="0" cap="none" spc="0" dirty="0">
                          <a:solidFill>
                            <a:schemeClr val="tx1"/>
                          </a:solidFill>
                        </a:rPr>
                        <a:t> </a:t>
                      </a:r>
                      <a:r>
                        <a:rPr lang="en-GB" sz="1400" b="0" cap="none" spc="0" dirty="0" err="1">
                          <a:solidFill>
                            <a:schemeClr val="tx1"/>
                          </a:solidFill>
                        </a:rPr>
                        <a:t>d'apprentissage</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extLst>
                  <a:ext uri="{0D108BD9-81ED-4DB2-BD59-A6C34878D82A}">
                    <a16:rowId xmlns:a16="http://schemas.microsoft.com/office/drawing/2014/main" val="3821755801"/>
                  </a:ext>
                </a:extLst>
              </a:tr>
              <a:tr h="610528">
                <a:tc>
                  <a:txBody>
                    <a:bodyPr/>
                    <a:lstStyle/>
                    <a:p>
                      <a:r>
                        <a:rPr lang="en-GB" sz="1400" b="1" cap="none" spc="0" dirty="0">
                          <a:solidFill>
                            <a:srgbClr val="0A5FBA"/>
                          </a:solidFill>
                        </a:rPr>
                        <a:t>02</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b="0" cap="none" spc="0" dirty="0">
                          <a:solidFill>
                            <a:schemeClr val="tx1"/>
                          </a:solidFill>
                        </a:rPr>
                        <a:t>Ressources en eau en amont et en aval</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74751464"/>
                  </a:ext>
                </a:extLst>
              </a:tr>
              <a:tr h="610528">
                <a:tc>
                  <a:txBody>
                    <a:bodyPr/>
                    <a:lstStyle/>
                    <a:p>
                      <a:r>
                        <a:rPr lang="en-GB" sz="1400" b="1" cap="none" spc="0" dirty="0">
                          <a:solidFill>
                            <a:srgbClr val="0A5FBA"/>
                          </a:solidFill>
                        </a:rPr>
                        <a:t>03</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err="1">
                          <a:solidFill>
                            <a:schemeClr val="tx1"/>
                          </a:solidFill>
                        </a:rPr>
                        <a:t>Récapitulatif</a:t>
                      </a:r>
                      <a:r>
                        <a:rPr lang="en-GB" sz="1400" b="0" cap="none" spc="0" dirty="0">
                          <a:solidFill>
                            <a:schemeClr val="tx1"/>
                          </a:solidFill>
                        </a:rPr>
                        <a:t> : </a:t>
                      </a:r>
                      <a:r>
                        <a:rPr lang="en-GB" sz="1400" b="0" cap="none" spc="0" dirty="0" err="1">
                          <a:solidFill>
                            <a:schemeClr val="tx1"/>
                          </a:solidFill>
                        </a:rPr>
                        <a:t>risques</a:t>
                      </a:r>
                      <a:r>
                        <a:rPr lang="en-GB" sz="1400" b="0" cap="none" spc="0" dirty="0">
                          <a:solidFill>
                            <a:schemeClr val="tx1"/>
                          </a:solidFill>
                        </a:rPr>
                        <a:t> </a:t>
                      </a:r>
                      <a:r>
                        <a:rPr lang="en-GB" sz="1400" b="0" cap="none" spc="0" dirty="0" err="1">
                          <a:solidFill>
                            <a:schemeClr val="tx1"/>
                          </a:solidFill>
                        </a:rPr>
                        <a:t>climatiques</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294768226"/>
                  </a:ext>
                </a:extLst>
              </a:tr>
              <a:tr h="610528">
                <a:tc>
                  <a:txBody>
                    <a:bodyPr/>
                    <a:lstStyle/>
                    <a:p>
                      <a:r>
                        <a:rPr lang="en-GB" sz="1400" b="1" cap="none" spc="0" dirty="0">
                          <a:solidFill>
                            <a:schemeClr val="accent1"/>
                          </a:solidFill>
                        </a:rPr>
                        <a:t>04</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err="1">
                          <a:solidFill>
                            <a:schemeClr val="tx1"/>
                          </a:solidFill>
                        </a:rPr>
                        <a:t>Évaluations</a:t>
                      </a:r>
                      <a:r>
                        <a:rPr lang="en-GB" sz="1400" b="0" cap="none" spc="0" dirty="0">
                          <a:solidFill>
                            <a:schemeClr val="tx1"/>
                          </a:solidFill>
                        </a:rPr>
                        <a:t> des </a:t>
                      </a:r>
                      <a:r>
                        <a:rPr lang="en-GB" sz="1400" b="0" cap="none" spc="0" dirty="0" err="1">
                          <a:solidFill>
                            <a:schemeClr val="tx1"/>
                          </a:solidFill>
                        </a:rPr>
                        <a:t>risques</a:t>
                      </a:r>
                      <a:r>
                        <a:rPr lang="en-GB" sz="1400" b="0" cap="none" spc="0" dirty="0">
                          <a:solidFill>
                            <a:schemeClr val="tx1"/>
                          </a:solidFill>
                        </a:rPr>
                        <a:t> </a:t>
                      </a:r>
                      <a:r>
                        <a:rPr lang="en-GB" sz="1400" b="0" cap="none" spc="0" dirty="0" err="1">
                          <a:solidFill>
                            <a:schemeClr val="tx1"/>
                          </a:solidFill>
                        </a:rPr>
                        <a:t>climatiques</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93423163"/>
                  </a:ext>
                </a:extLst>
              </a:tr>
              <a:tr h="610528">
                <a:tc>
                  <a:txBody>
                    <a:bodyPr/>
                    <a:lstStyle/>
                    <a:p>
                      <a:endParaRPr lang="en-GB" sz="1400" b="1" cap="none" spc="0" dirty="0">
                        <a:solidFill>
                          <a:schemeClr val="accent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rgbClr val="0A5FBA"/>
                          </a:solidFill>
                        </a:rPr>
                        <a:t>DÉJEUNER</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9958463"/>
                  </a:ext>
                </a:extLst>
              </a:tr>
              <a:tr h="610528">
                <a:tc>
                  <a:txBody>
                    <a:bodyPr/>
                    <a:lstStyle/>
                    <a:p>
                      <a:r>
                        <a:rPr lang="en-GB" sz="1400" b="1" cap="none" spc="0" dirty="0">
                          <a:solidFill>
                            <a:schemeClr val="accent1"/>
                          </a:solidFill>
                        </a:rPr>
                        <a:t>05</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err="1">
                          <a:solidFill>
                            <a:schemeClr val="tx1"/>
                          </a:solidFill>
                        </a:rPr>
                        <a:t>Résultats</a:t>
                      </a:r>
                      <a:r>
                        <a:rPr lang="en-GB" sz="1400" b="0" cap="none" spc="0" dirty="0">
                          <a:solidFill>
                            <a:schemeClr val="tx1"/>
                          </a:solidFill>
                        </a:rPr>
                        <a:t> des </a:t>
                      </a:r>
                      <a:r>
                        <a:rPr lang="en-GB" sz="1400" b="0" cap="none" spc="0" dirty="0" err="1">
                          <a:solidFill>
                            <a:schemeClr val="tx1"/>
                          </a:solidFill>
                        </a:rPr>
                        <a:t>évaluations</a:t>
                      </a:r>
                      <a:r>
                        <a:rPr lang="en-GB" sz="1400" b="0" cap="none" spc="0" dirty="0">
                          <a:solidFill>
                            <a:schemeClr val="tx1"/>
                          </a:solidFill>
                        </a:rPr>
                        <a:t> des </a:t>
                      </a:r>
                      <a:r>
                        <a:rPr lang="en-GB" sz="1400" b="0" cap="none" spc="0" dirty="0" err="1">
                          <a:solidFill>
                            <a:schemeClr val="tx1"/>
                          </a:solidFill>
                        </a:rPr>
                        <a:t>risques</a:t>
                      </a:r>
                      <a:r>
                        <a:rPr lang="en-GB" sz="1400" b="0" cap="none" spc="0" dirty="0">
                          <a:solidFill>
                            <a:schemeClr val="tx1"/>
                          </a:solidFill>
                        </a:rPr>
                        <a:t> </a:t>
                      </a:r>
                      <a:r>
                        <a:rPr lang="en-GB" sz="1400" b="0" cap="none" spc="0" dirty="0" err="1">
                          <a:solidFill>
                            <a:schemeClr val="tx1"/>
                          </a:solidFill>
                        </a:rPr>
                        <a:t>climatiques</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7540894"/>
                  </a:ext>
                </a:extLst>
              </a:tr>
              <a:tr h="610528">
                <a:tc>
                  <a:txBody>
                    <a:bodyPr/>
                    <a:lstStyle/>
                    <a:p>
                      <a:r>
                        <a:rPr lang="en-GB" sz="1400" b="1" cap="none" spc="0" dirty="0">
                          <a:solidFill>
                            <a:schemeClr val="accent1"/>
                          </a:solidFill>
                        </a:rPr>
                        <a:t>06</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err="1">
                          <a:solidFill>
                            <a:schemeClr val="tx1"/>
                          </a:solidFill>
                        </a:rPr>
                        <a:t>Outils</a:t>
                      </a:r>
                      <a:r>
                        <a:rPr lang="en-GB" sz="1400" b="0" cap="none" spc="0" dirty="0">
                          <a:solidFill>
                            <a:schemeClr val="tx1"/>
                          </a:solidFill>
                        </a:rPr>
                        <a:t> </a:t>
                      </a:r>
                      <a:r>
                        <a:rPr lang="en-GB" sz="1400" b="0" cap="none" spc="0" dirty="0" err="1">
                          <a:solidFill>
                            <a:schemeClr val="tx1"/>
                          </a:solidFill>
                        </a:rPr>
                        <a:t>d'évaluation</a:t>
                      </a:r>
                      <a:r>
                        <a:rPr lang="en-GB" sz="1400" b="0" cap="none" spc="0" dirty="0">
                          <a:solidFill>
                            <a:schemeClr val="tx1"/>
                          </a:solidFill>
                        </a:rPr>
                        <a:t> des </a:t>
                      </a:r>
                      <a:r>
                        <a:rPr lang="en-GB" sz="1400" b="0" cap="none" spc="0" dirty="0" err="1">
                          <a:solidFill>
                            <a:schemeClr val="tx1"/>
                          </a:solidFill>
                        </a:rPr>
                        <a:t>risques</a:t>
                      </a:r>
                      <a:r>
                        <a:rPr lang="en-GB" sz="1400" b="0" cap="none" spc="0" dirty="0">
                          <a:solidFill>
                            <a:schemeClr val="tx1"/>
                          </a:solidFill>
                        </a:rPr>
                        <a:t> </a:t>
                      </a:r>
                      <a:r>
                        <a:rPr lang="en-GB" sz="1400" b="0" cap="none" spc="0" dirty="0" err="1">
                          <a:solidFill>
                            <a:schemeClr val="tx1"/>
                          </a:solidFill>
                        </a:rPr>
                        <a:t>climatiques</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4762592"/>
                  </a:ext>
                </a:extLst>
              </a:tr>
              <a:tr h="610528">
                <a:tc>
                  <a:txBody>
                    <a:bodyPr/>
                    <a:lstStyle/>
                    <a:p>
                      <a:r>
                        <a:rPr lang="en-GB" sz="1400" b="1" cap="none" spc="0" dirty="0">
                          <a:solidFill>
                            <a:schemeClr val="accent1"/>
                          </a:solidFill>
                        </a:rPr>
                        <a:t>07</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err="1"/>
                        <a:t>Intervenant</a:t>
                      </a:r>
                      <a:r>
                        <a:rPr lang="en-GB" sz="1400" dirty="0"/>
                        <a:t> études de </a:t>
                      </a:r>
                      <a:r>
                        <a:rPr lang="en-GB" sz="1400" dirty="0" err="1"/>
                        <a:t>cas</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48738859"/>
                  </a:ext>
                </a:extLst>
              </a:tr>
              <a:tr h="610528">
                <a:tc>
                  <a:txBody>
                    <a:bodyPr/>
                    <a:lstStyle/>
                    <a:p>
                      <a:r>
                        <a:rPr lang="en-GB" sz="1400" b="1" cap="none" spc="0" dirty="0">
                          <a:solidFill>
                            <a:schemeClr val="accent1"/>
                          </a:solidFill>
                        </a:rPr>
                        <a:t>08</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err="1">
                          <a:solidFill>
                            <a:schemeClr val="tx1"/>
                          </a:solidFill>
                        </a:rPr>
                        <a:t>Exercice</a:t>
                      </a:r>
                      <a:r>
                        <a:rPr lang="en-GB" sz="1400" b="0" cap="none" spc="0" dirty="0">
                          <a:solidFill>
                            <a:schemeClr val="tx1"/>
                          </a:solidFill>
                        </a:rPr>
                        <a:t> : </a:t>
                      </a:r>
                      <a:r>
                        <a:rPr lang="en-GB" sz="1400" b="0" cap="none" spc="0" dirty="0" err="1">
                          <a:solidFill>
                            <a:schemeClr val="tx1"/>
                          </a:solidFill>
                        </a:rPr>
                        <a:t>décisions</a:t>
                      </a:r>
                      <a:r>
                        <a:rPr lang="en-GB" sz="1400" b="0" cap="none" spc="0" dirty="0">
                          <a:solidFill>
                            <a:schemeClr val="tx1"/>
                          </a:solidFill>
                        </a:rPr>
                        <a:t> pour la </a:t>
                      </a:r>
                      <a:r>
                        <a:rPr lang="en-GB" sz="1400" b="0" cap="none" spc="0" dirty="0" err="1">
                          <a:solidFill>
                            <a:schemeClr val="tx1"/>
                          </a:solidFill>
                        </a:rPr>
                        <a:t>décennie</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5350495"/>
                  </a:ext>
                </a:extLst>
              </a:tr>
              <a:tr h="6105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dirty="0">
                          <a:solidFill>
                            <a:schemeClr val="accent1"/>
                          </a:solidFill>
                        </a:rPr>
                        <a:t>09</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a:solidFill>
                            <a:schemeClr val="tx1"/>
                          </a:solidFill>
                        </a:rPr>
                        <a:t>Quiz et </a:t>
                      </a:r>
                      <a:r>
                        <a:rPr lang="en-GB" sz="1400" b="0" cap="none" spc="0" dirty="0" err="1">
                          <a:solidFill>
                            <a:schemeClr val="tx1"/>
                          </a:solidFill>
                        </a:rPr>
                        <a:t>réflexion</a:t>
                      </a:r>
                      <a:r>
                        <a:rPr lang="en-GB" sz="1400" b="0" cap="none" spc="0" dirty="0">
                          <a:solidFill>
                            <a:schemeClr val="tx1"/>
                          </a:solidFill>
                        </a:rPr>
                        <a:t> de fin de </a:t>
                      </a:r>
                      <a:r>
                        <a:rPr lang="en-GB" sz="1400" b="0" cap="none" spc="0" dirty="0" err="1">
                          <a:solidFill>
                            <a:schemeClr val="tx1"/>
                          </a:solidFill>
                        </a:rPr>
                        <a:t>journée</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5790424"/>
                  </a:ext>
                </a:extLst>
              </a:tr>
            </a:tbl>
          </a:graphicData>
        </a:graphic>
      </p:graphicFrame>
      <p:pic>
        <p:nvPicPr>
          <p:cNvPr id="2" name="Picture 1" descr="A qr code with black squares&#10;&#10;AI-generated content may be incorrect.">
            <a:extLst>
              <a:ext uri="{FF2B5EF4-FFF2-40B4-BE49-F238E27FC236}">
                <a16:creationId xmlns:a16="http://schemas.microsoft.com/office/drawing/2014/main" id="{0F34421D-7A9B-AD77-196B-42BEC2178370}"/>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9455" y="1325879"/>
            <a:ext cx="2884805" cy="2884805"/>
          </a:xfrm>
          <a:prstGeom prst="rect">
            <a:avLst/>
          </a:prstGeom>
          <a:noFill/>
          <a:ln>
            <a:noFill/>
          </a:ln>
        </p:spPr>
      </p:pic>
      <p:sp>
        <p:nvSpPr>
          <p:cNvPr id="5" name="TextBox 4">
            <a:extLst>
              <a:ext uri="{FF2B5EF4-FFF2-40B4-BE49-F238E27FC236}">
                <a16:creationId xmlns:a16="http://schemas.microsoft.com/office/drawing/2014/main" id="{0295BFB1-438E-04CA-62A0-BF04F0682FD2}"/>
              </a:ext>
            </a:extLst>
          </p:cNvPr>
          <p:cNvSpPr txBox="1"/>
          <p:nvPr/>
        </p:nvSpPr>
        <p:spPr>
          <a:xfrm>
            <a:off x="719455" y="4485080"/>
            <a:ext cx="6097904" cy="608180"/>
          </a:xfrm>
          <a:prstGeom prst="rect">
            <a:avLst/>
          </a:prstGeom>
          <a:noFill/>
        </p:spPr>
        <p:txBody>
          <a:bodyPr wrap="square">
            <a:spAutoFit/>
          </a:bodyPr>
          <a:lstStyle/>
          <a:p>
            <a:pPr>
              <a:lnSpc>
                <a:spcPts val="1400"/>
              </a:lnSpc>
              <a:spcAft>
                <a:spcPts val="1200"/>
              </a:spcAft>
              <a:buNone/>
            </a:pPr>
            <a:r>
              <a:rPr lang="pt-BR" sz="1400">
                <a:effectLst/>
                <a:latin typeface="Lora" panose="02000503000000020004" pitchFamily="2" charset="0"/>
                <a:ea typeface="Lora" panose="02000503000000020004" pitchFamily="2" charset="0"/>
                <a:cs typeface="Times New Roman" panose="02020603050405020304" pitchFamily="18" charset="0"/>
                <a:hlinkClick r:id="rId4"/>
              </a:rPr>
              <a:t>go.mwater.co/irc/2025_kenya</a:t>
            </a:r>
            <a:endParaRPr lang="en-NL" sz="800">
              <a:effectLst/>
              <a:latin typeface="Lora" panose="02000503000000020004" pitchFamily="2" charset="0"/>
              <a:ea typeface="Lora" panose="02000503000000020004" pitchFamily="2" charset="0"/>
              <a:cs typeface="Times New Roman" panose="02020603050405020304" pitchFamily="18" charset="0"/>
            </a:endParaRPr>
          </a:p>
          <a:p>
            <a:pPr>
              <a:lnSpc>
                <a:spcPts val="1400"/>
              </a:lnSpc>
              <a:spcAft>
                <a:spcPts val="1200"/>
              </a:spcAft>
              <a:buNone/>
            </a:pPr>
            <a:r>
              <a:rPr lang="pt-BR" sz="1400">
                <a:effectLst/>
                <a:latin typeface="Lora" panose="02000503000000020004" pitchFamily="2" charset="0"/>
                <a:ea typeface="Lora" panose="02000503000000020004" pitchFamily="2" charset="0"/>
                <a:cs typeface="Times New Roman" panose="02020603050405020304" pitchFamily="18" charset="0"/>
              </a:rPr>
              <a:t>Toutes les informations sur ce cours</a:t>
            </a:r>
            <a:endParaRPr lang="en-NL" sz="800">
              <a:effectLst/>
              <a:latin typeface="Lora" panose="02000503000000020004" pitchFamily="2" charset="0"/>
              <a:ea typeface="Lora" panose="02000503000000020004" pitchFamily="2" charset="0"/>
              <a:cs typeface="Times New Roman" panose="02020603050405020304" pitchFamily="18" charset="0"/>
            </a:endParaRPr>
          </a:p>
        </p:txBody>
      </p:sp>
      <p:sp>
        <p:nvSpPr>
          <p:cNvPr id="3" name="ZoneTexte 2">
            <a:extLst>
              <a:ext uri="{FF2B5EF4-FFF2-40B4-BE49-F238E27FC236}">
                <a16:creationId xmlns:a16="http://schemas.microsoft.com/office/drawing/2014/main" id="{C8F111A6-5C67-15FE-853F-B294DC8AC6DC}"/>
              </a:ext>
            </a:extLst>
          </p:cNvPr>
          <p:cNvSpPr txBox="1"/>
          <p:nvPr/>
        </p:nvSpPr>
        <p:spPr>
          <a:xfrm>
            <a:off x="304800" y="438128"/>
            <a:ext cx="4278923" cy="707886"/>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4000" b="1" i="0" u="none" strike="noStrike" cap="none" normalizeH="0" baseline="0" dirty="0">
                <a:ln>
                  <a:noFill/>
                </a:ln>
                <a:solidFill>
                  <a:srgbClr val="0A5FBA"/>
                </a:solidFill>
                <a:effectLst/>
                <a:latin typeface="Arial" panose="020B0604020202020204" pitchFamily="34" charset="0"/>
              </a:rPr>
              <a:t>Contenu du jour</a:t>
            </a:r>
          </a:p>
        </p:txBody>
      </p:sp>
    </p:spTree>
    <p:extLst>
      <p:ext uri="{BB962C8B-B14F-4D97-AF65-F5344CB8AC3E}">
        <p14:creationId xmlns:p14="http://schemas.microsoft.com/office/powerpoint/2010/main" val="20568205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745"/>
        <p:cNvGrpSpPr/>
        <p:nvPr/>
      </p:nvGrpSpPr>
      <p:grpSpPr>
        <a:xfrm>
          <a:off x="0" y="0"/>
          <a:ext cx="0" cy="0"/>
          <a:chOff x="0" y="0"/>
          <a:chExt cx="0" cy="0"/>
        </a:xfrm>
      </p:grpSpPr>
      <p:sp>
        <p:nvSpPr>
          <p:cNvPr id="747" name="Google Shape;747;g274a0cb926b_1_2"/>
          <p:cNvSpPr txBox="1"/>
          <p:nvPr/>
        </p:nvSpPr>
        <p:spPr>
          <a:xfrm>
            <a:off x="568640" y="410379"/>
            <a:ext cx="11623360"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chemeClr val="bg1"/>
                </a:solidFill>
                <a:latin typeface="Roboto"/>
                <a:ea typeface="Roboto"/>
                <a:cs typeface="Roboto"/>
                <a:sym typeface="Roboto"/>
              </a:rPr>
              <a:t>Étape 01 | Définir le contexte décisionnel</a:t>
            </a:r>
            <a:endParaRPr sz="933">
              <a:solidFill>
                <a:schemeClr val="bg1"/>
              </a:solidFill>
            </a:endParaRPr>
          </a:p>
        </p:txBody>
      </p:sp>
      <p:sp>
        <p:nvSpPr>
          <p:cNvPr id="754" name="Google Shape;754;g274a0cb926b_1_2"/>
          <p:cNvSpPr txBox="1"/>
          <p:nvPr/>
        </p:nvSpPr>
        <p:spPr>
          <a:xfrm>
            <a:off x="568640" y="1673639"/>
            <a:ext cx="2872659" cy="4236994"/>
          </a:xfrm>
          <a:prstGeom prst="rect">
            <a:avLst/>
          </a:prstGeom>
          <a:noFill/>
          <a:ln>
            <a:noFill/>
          </a:ln>
        </p:spPr>
        <p:txBody>
          <a:bodyPr spcFirstLastPara="1" wrap="square" lIns="0" tIns="0" rIns="0" bIns="0" anchor="t" anchorCtr="0">
            <a:spAutoFit/>
          </a:bodyPr>
          <a:lstStyle/>
          <a:p>
            <a:pPr>
              <a:buSzPts val="2299"/>
            </a:pPr>
            <a:r>
              <a:rPr lang="en-US" sz="1800" b="1">
                <a:solidFill>
                  <a:schemeClr val="bg1"/>
                </a:solidFill>
                <a:latin typeface="Roboto"/>
                <a:ea typeface="Roboto"/>
                <a:cs typeface="Roboto"/>
                <a:sym typeface="Roboto"/>
              </a:rPr>
              <a:t>Quelles décisions doivent être prises ?</a:t>
            </a:r>
            <a:endParaRPr sz="1800">
              <a:solidFill>
                <a:schemeClr val="bg1"/>
              </a:solidFill>
            </a:endParaRPr>
          </a:p>
          <a:p>
            <a:pPr>
              <a:buSzPts val="2299"/>
            </a:pPr>
            <a:endParaRPr sz="1533" b="1">
              <a:solidFill>
                <a:schemeClr val="bg1"/>
              </a:solidFill>
              <a:latin typeface="Roboto"/>
              <a:ea typeface="Roboto"/>
              <a:cs typeface="Roboto"/>
              <a:sym typeface="Roboto"/>
            </a:endParaRPr>
          </a:p>
          <a:p>
            <a:pPr marL="330835" lvl="1" indent="-165100">
              <a:buClr>
                <a:srgbClr val="0B5FBA"/>
              </a:buClr>
              <a:buSzPts val="2299"/>
              <a:buFont typeface="Arial"/>
              <a:buChar char="•"/>
            </a:pPr>
            <a:r>
              <a:rPr lang="en-US" sz="1600">
                <a:solidFill>
                  <a:schemeClr val="bg1"/>
                </a:solidFill>
                <a:latin typeface="Roboto"/>
                <a:ea typeface="Roboto"/>
                <a:cs typeface="Roboto"/>
                <a:sym typeface="Roboto"/>
              </a:rPr>
              <a:t>Investir dans une nouvelle infrastructure ? Moderniser ou réhabiliter une infrastructure ancienne ?</a:t>
            </a:r>
            <a:endParaRPr sz="1600">
              <a:solidFill>
                <a:schemeClr val="bg1"/>
              </a:solidFill>
            </a:endParaRPr>
          </a:p>
          <a:p>
            <a:pPr>
              <a:buSzPts val="2299"/>
            </a:pPr>
            <a:endParaRPr sz="1600">
              <a:solidFill>
                <a:schemeClr val="bg1"/>
              </a:solidFill>
              <a:latin typeface="Roboto"/>
              <a:ea typeface="Roboto"/>
              <a:cs typeface="Roboto"/>
              <a:sym typeface="Roboto"/>
            </a:endParaRPr>
          </a:p>
          <a:p>
            <a:pPr marL="330835" lvl="1" indent="-165100">
              <a:buClr>
                <a:srgbClr val="0B5FBA"/>
              </a:buClr>
              <a:buSzPts val="2299"/>
              <a:buFont typeface="Arial"/>
              <a:buChar char="•"/>
            </a:pPr>
            <a:r>
              <a:rPr lang="en-US" sz="1600">
                <a:solidFill>
                  <a:schemeClr val="bg1"/>
                </a:solidFill>
                <a:latin typeface="Roboto"/>
                <a:ea typeface="Roboto"/>
                <a:cs typeface="Roboto"/>
                <a:sym typeface="Roboto"/>
              </a:rPr>
              <a:t>Renforcer la résilience d'un sous-comté ou d'une communauté vulnérable ?</a:t>
            </a:r>
            <a:endParaRPr sz="1600">
              <a:solidFill>
                <a:schemeClr val="bg1"/>
              </a:solidFill>
            </a:endParaRPr>
          </a:p>
          <a:p>
            <a:pPr>
              <a:buSzPts val="2299"/>
            </a:pPr>
            <a:endParaRPr sz="1600">
              <a:solidFill>
                <a:schemeClr val="bg1"/>
              </a:solidFill>
              <a:latin typeface="Roboto"/>
              <a:ea typeface="Roboto"/>
              <a:cs typeface="Roboto"/>
              <a:sym typeface="Roboto"/>
            </a:endParaRPr>
          </a:p>
          <a:p>
            <a:pPr marL="330835" lvl="1" indent="-165100">
              <a:buClr>
                <a:srgbClr val="0B5FBA"/>
              </a:buClr>
              <a:buSzPts val="2299"/>
              <a:buFont typeface="Arial"/>
              <a:buChar char="•"/>
            </a:pPr>
            <a:r>
              <a:rPr lang="en-US" sz="1600">
                <a:solidFill>
                  <a:schemeClr val="bg1"/>
                </a:solidFill>
                <a:latin typeface="Roboto"/>
                <a:ea typeface="Roboto"/>
                <a:cs typeface="Roboto"/>
                <a:sym typeface="Roboto"/>
              </a:rPr>
              <a:t>Élaborer une stratégie climatique ? Intégrer les risques climatiques dans les politiques ou plans existants ?</a:t>
            </a:r>
            <a:endParaRPr sz="1600">
              <a:solidFill>
                <a:schemeClr val="bg1"/>
              </a:solidFill>
            </a:endParaRPr>
          </a:p>
          <a:p>
            <a:pPr>
              <a:buSzPts val="2299"/>
            </a:pPr>
            <a:r>
              <a:rPr lang="en-US" sz="1600">
                <a:solidFill>
                  <a:schemeClr val="bg1"/>
                </a:solidFill>
                <a:latin typeface="Roboto"/>
                <a:ea typeface="Roboto"/>
                <a:cs typeface="Roboto"/>
                <a:sym typeface="Roboto"/>
              </a:rPr>
              <a:t> </a:t>
            </a:r>
            <a:endParaRPr sz="1600">
              <a:solidFill>
                <a:schemeClr val="bg1"/>
              </a:solidFill>
            </a:endParaRPr>
          </a:p>
        </p:txBody>
      </p:sp>
      <p:sp>
        <p:nvSpPr>
          <p:cNvPr id="755" name="Google Shape;755;g274a0cb926b_1_2"/>
          <p:cNvSpPr txBox="1"/>
          <p:nvPr/>
        </p:nvSpPr>
        <p:spPr>
          <a:xfrm>
            <a:off x="3941906" y="1673639"/>
            <a:ext cx="3559031" cy="4760214"/>
          </a:xfrm>
          <a:prstGeom prst="rect">
            <a:avLst/>
          </a:prstGeom>
          <a:noFill/>
          <a:ln>
            <a:noFill/>
          </a:ln>
        </p:spPr>
        <p:txBody>
          <a:bodyPr spcFirstLastPara="1" wrap="square" lIns="0" tIns="0" rIns="0" bIns="0" anchor="t" anchorCtr="0">
            <a:spAutoFit/>
          </a:bodyPr>
          <a:lstStyle/>
          <a:p>
            <a:pPr>
              <a:buSzPts val="2299"/>
            </a:pPr>
            <a:r>
              <a:rPr lang="en-US" sz="1800" b="1" dirty="0">
                <a:solidFill>
                  <a:schemeClr val="bg1"/>
                </a:solidFill>
                <a:latin typeface="Roboto"/>
                <a:ea typeface="Roboto"/>
                <a:cs typeface="Roboto"/>
                <a:sym typeface="Roboto"/>
              </a:rPr>
              <a:t>Questions pour </a:t>
            </a:r>
            <a:r>
              <a:rPr lang="en-US" sz="1800" b="1" dirty="0" err="1">
                <a:solidFill>
                  <a:schemeClr val="bg1"/>
                </a:solidFill>
                <a:latin typeface="Roboto"/>
                <a:ea typeface="Roboto"/>
                <a:cs typeface="Roboto"/>
                <a:sym typeface="Roboto"/>
              </a:rPr>
              <a:t>définir</a:t>
            </a:r>
            <a:r>
              <a:rPr lang="en-US" sz="1800" b="1" dirty="0">
                <a:solidFill>
                  <a:schemeClr val="bg1"/>
                </a:solidFill>
                <a:latin typeface="Roboto"/>
                <a:ea typeface="Roboto"/>
                <a:cs typeface="Roboto"/>
                <a:sym typeface="Roboto"/>
              </a:rPr>
              <a:t> le champ </a:t>
            </a:r>
            <a:r>
              <a:rPr lang="en-US" sz="1800" b="1" dirty="0" err="1">
                <a:solidFill>
                  <a:schemeClr val="bg1"/>
                </a:solidFill>
                <a:latin typeface="Roboto"/>
                <a:ea typeface="Roboto"/>
                <a:cs typeface="Roboto"/>
                <a:sym typeface="Roboto"/>
              </a:rPr>
              <a:t>d'application</a:t>
            </a:r>
            <a:br>
              <a:rPr lang="en-US" sz="1800" b="1" dirty="0">
                <a:solidFill>
                  <a:schemeClr val="bg1"/>
                </a:solidFill>
                <a:latin typeface="Roboto"/>
                <a:ea typeface="Roboto"/>
                <a:cs typeface="Roboto"/>
                <a:sym typeface="Roboto"/>
              </a:rPr>
            </a:br>
            <a:r>
              <a:rPr lang="en-US" sz="1800" b="1" dirty="0">
                <a:solidFill>
                  <a:schemeClr val="bg1"/>
                </a:solidFill>
                <a:latin typeface="Roboto"/>
                <a:ea typeface="Roboto"/>
                <a:cs typeface="Roboto"/>
                <a:sym typeface="Roboto"/>
              </a:rPr>
              <a:t>de la ERC :</a:t>
            </a:r>
            <a:endParaRPr sz="1050" dirty="0">
              <a:solidFill>
                <a:schemeClr val="bg1"/>
              </a:solidFill>
            </a:endParaRPr>
          </a:p>
          <a:p>
            <a:pPr>
              <a:buSzPts val="2299"/>
            </a:pPr>
            <a:endParaRPr sz="1533" b="1" dirty="0">
              <a:solidFill>
                <a:schemeClr val="bg1"/>
              </a:solidFill>
              <a:latin typeface="Roboto"/>
              <a:ea typeface="Roboto"/>
              <a:cs typeface="Roboto"/>
              <a:sym typeface="Roboto"/>
            </a:endParaRPr>
          </a:p>
          <a:p>
            <a:pPr marL="330835" lvl="1" indent="-165100">
              <a:buClr>
                <a:srgbClr val="0B5FBA"/>
              </a:buClr>
              <a:buSzPts val="2299"/>
              <a:buFont typeface="Arial"/>
              <a:buChar char="•"/>
            </a:pPr>
            <a:r>
              <a:rPr lang="en-US" sz="1600" dirty="0">
                <a:solidFill>
                  <a:schemeClr val="bg1"/>
                </a:solidFill>
                <a:latin typeface="Roboto"/>
                <a:ea typeface="Roboto"/>
                <a:cs typeface="Roboto"/>
                <a:sym typeface="Roboto"/>
              </a:rPr>
              <a:t>Quel(s) </a:t>
            </a:r>
            <a:r>
              <a:rPr lang="en-US" sz="1600" dirty="0" err="1">
                <a:solidFill>
                  <a:schemeClr val="bg1"/>
                </a:solidFill>
                <a:latin typeface="Roboto"/>
                <a:ea typeface="Roboto"/>
                <a:cs typeface="Roboto"/>
                <a:sym typeface="Roboto"/>
              </a:rPr>
              <a:t>est</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sont</a:t>
            </a:r>
            <a:r>
              <a:rPr lang="en-US" sz="1600" dirty="0">
                <a:solidFill>
                  <a:schemeClr val="bg1"/>
                </a:solidFill>
                <a:latin typeface="Roboto"/>
                <a:ea typeface="Roboto"/>
                <a:cs typeface="Roboto"/>
                <a:sym typeface="Roboto"/>
              </a:rPr>
              <a:t>) le(s) </a:t>
            </a:r>
            <a:r>
              <a:rPr lang="en-US" sz="1600" dirty="0" err="1">
                <a:solidFill>
                  <a:schemeClr val="bg1"/>
                </a:solidFill>
                <a:latin typeface="Roboto"/>
                <a:ea typeface="Roboto"/>
                <a:cs typeface="Roboto"/>
                <a:sym typeface="Roboto"/>
              </a:rPr>
              <a:t>système</a:t>
            </a:r>
            <a:r>
              <a:rPr lang="en-US" sz="1600" dirty="0">
                <a:solidFill>
                  <a:schemeClr val="bg1"/>
                </a:solidFill>
                <a:latin typeface="Roboto"/>
                <a:ea typeface="Roboto"/>
                <a:cs typeface="Roboto"/>
                <a:sym typeface="Roboto"/>
              </a:rPr>
              <a:t>(s) </a:t>
            </a:r>
            <a:r>
              <a:rPr lang="en-US" sz="1600" dirty="0" err="1">
                <a:solidFill>
                  <a:schemeClr val="bg1"/>
                </a:solidFill>
                <a:latin typeface="Roboto"/>
                <a:ea typeface="Roboto"/>
                <a:cs typeface="Roboto"/>
                <a:sym typeface="Roboto"/>
              </a:rPr>
              <a:t>concerné</a:t>
            </a:r>
            <a:r>
              <a:rPr lang="en-US" sz="1600" dirty="0">
                <a:solidFill>
                  <a:schemeClr val="bg1"/>
                </a:solidFill>
                <a:latin typeface="Roboto"/>
                <a:ea typeface="Roboto"/>
                <a:cs typeface="Roboto"/>
                <a:sym typeface="Roboto"/>
              </a:rPr>
              <a:t>(s) ? (</a:t>
            </a:r>
            <a:r>
              <a:rPr lang="en-US" sz="1600" dirty="0" err="1">
                <a:solidFill>
                  <a:schemeClr val="bg1"/>
                </a:solidFill>
                <a:latin typeface="Roboto"/>
                <a:ea typeface="Roboto"/>
                <a:cs typeface="Roboto"/>
                <a:sym typeface="Roboto"/>
              </a:rPr>
              <a:t>secteur</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actifs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communauté</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spécifique</a:t>
            </a:r>
            <a:r>
              <a:rPr lang="en-US" sz="1600" dirty="0">
                <a:solidFill>
                  <a:schemeClr val="bg1"/>
                </a:solidFill>
                <a:latin typeface="Roboto"/>
                <a:ea typeface="Roboto"/>
                <a:cs typeface="Roboto"/>
                <a:sym typeface="Roboto"/>
              </a:rPr>
              <a:t>)</a:t>
            </a:r>
            <a:endParaRPr sz="1600" dirty="0">
              <a:solidFill>
                <a:schemeClr val="bg1"/>
              </a:solidFill>
            </a:endParaRPr>
          </a:p>
          <a:p>
            <a:pPr>
              <a:buSzPts val="2299"/>
            </a:pPr>
            <a:endParaRPr sz="1600" dirty="0">
              <a:solidFill>
                <a:schemeClr val="bg1"/>
              </a:solidFill>
              <a:latin typeface="Roboto"/>
              <a:ea typeface="Roboto"/>
              <a:cs typeface="Roboto"/>
              <a:sym typeface="Roboto"/>
            </a:endParaRPr>
          </a:p>
          <a:p>
            <a:pPr marL="331062" lvl="1" indent="-165530">
              <a:buClr>
                <a:srgbClr val="0B5FBA"/>
              </a:buClr>
              <a:buSzPts val="2299"/>
              <a:buFont typeface="Arial"/>
              <a:buChar char="•"/>
            </a:pPr>
            <a:r>
              <a:rPr lang="en-US" sz="1600" dirty="0" err="1">
                <a:solidFill>
                  <a:schemeClr val="bg1"/>
                </a:solidFill>
                <a:latin typeface="Roboto"/>
                <a:ea typeface="Roboto"/>
                <a:cs typeface="Roboto"/>
                <a:sym typeface="Roboto"/>
              </a:rPr>
              <a:t>Quelles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sont</a:t>
            </a:r>
            <a:r>
              <a:rPr lang="en-US" sz="1600" dirty="0">
                <a:solidFill>
                  <a:schemeClr val="bg1"/>
                </a:solidFill>
                <a:latin typeface="Roboto"/>
                <a:ea typeface="Roboto"/>
                <a:cs typeface="Roboto"/>
                <a:sym typeface="Roboto"/>
              </a:rPr>
              <a:t> les </a:t>
            </a:r>
            <a:r>
              <a:rPr lang="en-US" sz="1600" dirty="0" err="1">
                <a:solidFill>
                  <a:schemeClr val="bg1"/>
                </a:solidFill>
                <a:latin typeface="Roboto"/>
                <a:ea typeface="Roboto"/>
                <a:cs typeface="Roboto"/>
                <a:sym typeface="Roboto"/>
              </a:rPr>
              <a:t>ressources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disponibles</a:t>
            </a:r>
            <a:r>
              <a:rPr lang="en-US" sz="1600" dirty="0">
                <a:solidFill>
                  <a:schemeClr val="bg1"/>
                </a:solidFill>
                <a:latin typeface="Roboto"/>
                <a:ea typeface="Roboto"/>
                <a:cs typeface="Roboto"/>
                <a:sym typeface="Roboto"/>
              </a:rPr>
              <a:t> ?</a:t>
            </a:r>
            <a:endParaRPr sz="1600" dirty="0">
              <a:solidFill>
                <a:schemeClr val="bg1"/>
              </a:solidFill>
            </a:endParaRPr>
          </a:p>
          <a:p>
            <a:pPr>
              <a:buSzPts val="2299"/>
            </a:pPr>
            <a:endParaRPr sz="1600" dirty="0">
              <a:solidFill>
                <a:schemeClr val="bg1"/>
              </a:solidFill>
              <a:latin typeface="Roboto"/>
              <a:ea typeface="Roboto"/>
              <a:cs typeface="Roboto"/>
              <a:sym typeface="Roboto"/>
            </a:endParaRPr>
          </a:p>
          <a:p>
            <a:pPr marL="331062" lvl="1" indent="-165530">
              <a:buClr>
                <a:srgbClr val="0B5FBA"/>
              </a:buClr>
              <a:buSzPts val="2299"/>
              <a:buFont typeface="Arial"/>
              <a:buChar char="•"/>
            </a:pPr>
            <a:r>
              <a:rPr lang="en-US" sz="1600" dirty="0" err="1">
                <a:solidFill>
                  <a:schemeClr val="bg1"/>
                </a:solidFill>
                <a:latin typeface="Roboto"/>
                <a:ea typeface="Roboto"/>
                <a:cs typeface="Roboto"/>
                <a:sym typeface="Roboto"/>
              </a:rPr>
              <a:t>Quelles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sont</a:t>
            </a:r>
            <a:r>
              <a:rPr lang="en-US" sz="1600" dirty="0">
                <a:solidFill>
                  <a:schemeClr val="bg1"/>
                </a:solidFill>
                <a:latin typeface="Roboto"/>
                <a:ea typeface="Roboto"/>
                <a:cs typeface="Roboto"/>
                <a:sym typeface="Roboto"/>
              </a:rPr>
              <a:t> les </a:t>
            </a:r>
            <a:r>
              <a:rPr lang="en-US" sz="1600" dirty="0" err="1">
                <a:solidFill>
                  <a:schemeClr val="bg1"/>
                </a:solidFill>
                <a:latin typeface="Roboto"/>
                <a:ea typeface="Roboto"/>
                <a:cs typeface="Roboto"/>
                <a:sym typeface="Roboto"/>
              </a:rPr>
              <a:t>limites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géographiques</a:t>
            </a:r>
            <a:r>
              <a:rPr lang="en-US" sz="1600" dirty="0">
                <a:solidFill>
                  <a:schemeClr val="bg1"/>
                </a:solidFill>
                <a:latin typeface="Roboto"/>
                <a:ea typeface="Roboto"/>
                <a:cs typeface="Roboto"/>
                <a:sym typeface="Roboto"/>
              </a:rPr>
              <a:t> de </a:t>
            </a:r>
            <a:r>
              <a:rPr lang="en-US" sz="1600" dirty="0" err="1">
                <a:solidFill>
                  <a:schemeClr val="bg1"/>
                </a:solidFill>
                <a:latin typeface="Roboto"/>
                <a:ea typeface="Roboto"/>
                <a:cs typeface="Roboto"/>
                <a:sym typeface="Roboto"/>
              </a:rPr>
              <a:t>l'évaluation</a:t>
            </a:r>
            <a:r>
              <a:rPr lang="en-US" sz="1600" dirty="0">
                <a:solidFill>
                  <a:schemeClr val="bg1"/>
                </a:solidFill>
                <a:latin typeface="Roboto"/>
                <a:ea typeface="Roboto"/>
                <a:cs typeface="Roboto"/>
                <a:sym typeface="Roboto"/>
              </a:rPr>
              <a:t> ?</a:t>
            </a:r>
            <a:endParaRPr sz="1600" dirty="0">
              <a:solidFill>
                <a:schemeClr val="bg1"/>
              </a:solidFill>
            </a:endParaRPr>
          </a:p>
          <a:p>
            <a:pPr>
              <a:buSzPts val="2299"/>
            </a:pPr>
            <a:endParaRPr sz="1600" dirty="0">
              <a:solidFill>
                <a:schemeClr val="bg1"/>
              </a:solidFill>
              <a:latin typeface="Roboto"/>
              <a:ea typeface="Roboto"/>
              <a:cs typeface="Roboto"/>
              <a:sym typeface="Roboto"/>
            </a:endParaRPr>
          </a:p>
          <a:p>
            <a:pPr marL="330835" lvl="1" indent="-165100">
              <a:buClr>
                <a:srgbClr val="0B5FBA"/>
              </a:buClr>
              <a:buSzPts val="2299"/>
              <a:buFont typeface="Arial"/>
              <a:buChar char="•"/>
            </a:pPr>
            <a:r>
              <a:rPr lang="en-US" sz="1600" dirty="0" err="1">
                <a:solidFill>
                  <a:schemeClr val="bg1"/>
                </a:solidFill>
                <a:latin typeface="Roboto"/>
                <a:ea typeface="Roboto"/>
                <a:cs typeface="Roboto"/>
                <a:sym typeface="Roboto"/>
              </a:rPr>
              <a:t>Quels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sont</a:t>
            </a:r>
            <a:r>
              <a:rPr lang="en-US" sz="1600" dirty="0">
                <a:solidFill>
                  <a:schemeClr val="bg1"/>
                </a:solidFill>
                <a:latin typeface="Roboto"/>
                <a:ea typeface="Roboto"/>
                <a:cs typeface="Roboto"/>
                <a:sym typeface="Roboto"/>
              </a:rPr>
              <a:t> les </a:t>
            </a:r>
            <a:r>
              <a:rPr lang="en-US" sz="1600" dirty="0" err="1">
                <a:solidFill>
                  <a:schemeClr val="bg1"/>
                </a:solidFill>
                <a:latin typeface="Roboto"/>
                <a:ea typeface="Roboto"/>
                <a:cs typeface="Roboto"/>
                <a:sym typeface="Roboto"/>
              </a:rPr>
              <a:t>délais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pertinents</a:t>
            </a:r>
            <a:r>
              <a:rPr lang="en-US" sz="1600" dirty="0">
                <a:solidFill>
                  <a:schemeClr val="bg1"/>
                </a:solidFill>
                <a:latin typeface="Roboto"/>
                <a:ea typeface="Roboto"/>
                <a:cs typeface="Roboto"/>
                <a:sym typeface="Roboto"/>
              </a:rPr>
              <a:t> pour </a:t>
            </a:r>
            <a:r>
              <a:rPr lang="en-US" sz="1600" dirty="0" err="1">
                <a:solidFill>
                  <a:schemeClr val="bg1"/>
                </a:solidFill>
                <a:latin typeface="Roboto"/>
                <a:ea typeface="Roboto"/>
                <a:cs typeface="Roboto"/>
                <a:sym typeface="Roboto"/>
              </a:rPr>
              <a:t>l'évaluation</a:t>
            </a:r>
            <a:r>
              <a:rPr lang="en-US" sz="1600" dirty="0">
                <a:solidFill>
                  <a:schemeClr val="bg1"/>
                </a:solidFill>
                <a:latin typeface="Roboto"/>
                <a:ea typeface="Roboto"/>
                <a:cs typeface="Roboto"/>
                <a:sym typeface="Roboto"/>
              </a:rPr>
              <a:t> ?</a:t>
            </a:r>
            <a:endParaRPr sz="1600" dirty="0">
              <a:solidFill>
                <a:schemeClr val="bg1"/>
              </a:solidFill>
            </a:endParaRPr>
          </a:p>
          <a:p>
            <a:pPr>
              <a:buSzPts val="2299"/>
            </a:pPr>
            <a:endParaRPr sz="1600" dirty="0">
              <a:solidFill>
                <a:schemeClr val="bg1"/>
              </a:solidFill>
              <a:latin typeface="Roboto"/>
              <a:ea typeface="Roboto"/>
              <a:cs typeface="Roboto"/>
              <a:sym typeface="Roboto"/>
            </a:endParaRPr>
          </a:p>
          <a:p>
            <a:pPr marL="331062" lvl="1" indent="-165530">
              <a:buClr>
                <a:srgbClr val="0B5FBA"/>
              </a:buClr>
              <a:buSzPts val="2299"/>
              <a:buFont typeface="Arial"/>
              <a:buChar char="•"/>
            </a:pPr>
            <a:r>
              <a:rPr lang="en-US" sz="1600" dirty="0" err="1">
                <a:solidFill>
                  <a:schemeClr val="bg1"/>
                </a:solidFill>
                <a:latin typeface="Roboto"/>
                <a:ea typeface="Roboto"/>
                <a:cs typeface="Roboto"/>
                <a:sym typeface="Roboto"/>
              </a:rPr>
              <a:t>Quels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sont</a:t>
            </a:r>
            <a:r>
              <a:rPr lang="en-US" sz="1600" dirty="0">
                <a:solidFill>
                  <a:schemeClr val="bg1"/>
                </a:solidFill>
                <a:latin typeface="Roboto"/>
                <a:ea typeface="Roboto"/>
                <a:cs typeface="Roboto"/>
                <a:sym typeface="Roboto"/>
              </a:rPr>
              <a:t> les </a:t>
            </a:r>
            <a:r>
              <a:rPr lang="en-US" sz="1600" dirty="0" err="1">
                <a:solidFill>
                  <a:schemeClr val="bg1"/>
                </a:solidFill>
                <a:latin typeface="Roboto"/>
                <a:ea typeface="Roboto"/>
                <a:cs typeface="Roboto"/>
                <a:sym typeface="Roboto"/>
              </a:rPr>
              <a:t>risques</a:t>
            </a:r>
            <a:r>
              <a:rPr lang="en-US" sz="1600" dirty="0">
                <a:solidFill>
                  <a:schemeClr val="bg1"/>
                </a:solidFill>
                <a:latin typeface="Roboto"/>
                <a:ea typeface="Roboto"/>
                <a:cs typeface="Roboto"/>
                <a:sym typeface="Roboto"/>
              </a:rPr>
              <a:t> les plus </a:t>
            </a:r>
            <a:r>
              <a:rPr lang="en-US" sz="1600" dirty="0" err="1">
                <a:solidFill>
                  <a:schemeClr val="bg1"/>
                </a:solidFill>
                <a:latin typeface="Roboto"/>
                <a:ea typeface="Roboto"/>
                <a:cs typeface="Roboto"/>
                <a:sym typeface="Roboto"/>
              </a:rPr>
              <a:t>pertinents</a:t>
            </a:r>
            <a:r>
              <a:rPr lang="en-US" sz="1600" dirty="0">
                <a:solidFill>
                  <a:schemeClr val="bg1"/>
                </a:solidFill>
                <a:latin typeface="Roboto"/>
                <a:ea typeface="Roboto"/>
                <a:cs typeface="Roboto"/>
                <a:sym typeface="Roboto"/>
              </a:rPr>
              <a:t> ?</a:t>
            </a:r>
            <a:endParaRPr sz="1600" dirty="0">
              <a:solidFill>
                <a:schemeClr val="bg1"/>
              </a:solidFill>
            </a:endParaRPr>
          </a:p>
        </p:txBody>
      </p:sp>
      <p:sp>
        <p:nvSpPr>
          <p:cNvPr id="756" name="Google Shape;756;g274a0cb926b_1_2"/>
          <p:cNvSpPr/>
          <p:nvPr/>
        </p:nvSpPr>
        <p:spPr>
          <a:xfrm>
            <a:off x="8250094" y="1461972"/>
            <a:ext cx="3559031" cy="4791141"/>
          </a:xfrm>
          <a:prstGeom prst="roundRect">
            <a:avLst>
              <a:gd name="adj" fmla="val 5295"/>
            </a:avLst>
          </a:pr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757" name="Google Shape;757;g274a0cb926b_1_2"/>
          <p:cNvSpPr txBox="1"/>
          <p:nvPr/>
        </p:nvSpPr>
        <p:spPr>
          <a:xfrm rot="-5400000">
            <a:off x="9550960" y="3905085"/>
            <a:ext cx="414480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 Banque mondiale</a:t>
            </a:r>
            <a:endParaRPr sz="933"/>
          </a:p>
        </p:txBody>
      </p:sp>
      <p:sp>
        <p:nvSpPr>
          <p:cNvPr id="758" name="Google Shape;758;g274a0cb926b_1_2"/>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762"/>
        <p:cNvGrpSpPr/>
        <p:nvPr/>
      </p:nvGrpSpPr>
      <p:grpSpPr>
        <a:xfrm>
          <a:off x="0" y="0"/>
          <a:ext cx="0" cy="0"/>
          <a:chOff x="0" y="0"/>
          <a:chExt cx="0" cy="0"/>
        </a:xfrm>
      </p:grpSpPr>
      <p:sp>
        <p:nvSpPr>
          <p:cNvPr id="764" name="Google Shape;764;p38"/>
          <p:cNvSpPr txBox="1"/>
          <p:nvPr/>
        </p:nvSpPr>
        <p:spPr>
          <a:xfrm>
            <a:off x="568640" y="410379"/>
            <a:ext cx="10924527"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a:solidFill>
                  <a:schemeClr val="bg1"/>
                </a:solidFill>
                <a:latin typeface="Roboto"/>
                <a:ea typeface="Roboto"/>
                <a:cs typeface="Roboto"/>
                <a:sym typeface="Roboto"/>
              </a:rPr>
              <a:t>Étape 02 | </a:t>
            </a:r>
            <a:r>
              <a:rPr lang="en-US" sz="3597" b="1" dirty="0" err="1">
                <a:solidFill>
                  <a:schemeClr val="bg1"/>
                </a:solidFill>
                <a:latin typeface="Roboto"/>
                <a:ea typeface="Roboto"/>
                <a:cs typeface="Roboto"/>
                <a:sym typeface="Roboto"/>
              </a:rPr>
              <a:t>Évaluer</a:t>
            </a:r>
            <a:r>
              <a:rPr lang="en-US" sz="3597" b="1" dirty="0">
                <a:solidFill>
                  <a:schemeClr val="bg1"/>
                </a:solidFill>
                <a:latin typeface="Roboto"/>
                <a:ea typeface="Roboto"/>
                <a:cs typeface="Roboto"/>
                <a:sym typeface="Roboto"/>
              </a:rPr>
              <a:t> les </a:t>
            </a:r>
            <a:r>
              <a:rPr lang="en-US" sz="3597" b="1" dirty="0" err="1">
                <a:solidFill>
                  <a:schemeClr val="bg1"/>
                </a:solidFill>
                <a:latin typeface="Roboto"/>
                <a:ea typeface="Roboto"/>
                <a:cs typeface="Roboto"/>
                <a:sym typeface="Roboto"/>
              </a:rPr>
              <a:t>aléas</a:t>
            </a:r>
            <a:endParaRPr sz="933" dirty="0">
              <a:solidFill>
                <a:schemeClr val="bg1"/>
              </a:solidFill>
            </a:endParaRPr>
          </a:p>
        </p:txBody>
      </p:sp>
      <p:sp>
        <p:nvSpPr>
          <p:cNvPr id="765" name="Google Shape;765;p38"/>
          <p:cNvSpPr txBox="1"/>
          <p:nvPr/>
        </p:nvSpPr>
        <p:spPr>
          <a:xfrm>
            <a:off x="568640" y="1710677"/>
            <a:ext cx="2140400" cy="4421660"/>
          </a:xfrm>
          <a:prstGeom prst="rect">
            <a:avLst/>
          </a:prstGeom>
          <a:noFill/>
          <a:ln>
            <a:noFill/>
          </a:ln>
        </p:spPr>
        <p:txBody>
          <a:bodyPr spcFirstLastPara="1" wrap="square" lIns="0" tIns="0" rIns="0" bIns="0" anchor="t" anchorCtr="0">
            <a:spAutoFit/>
          </a:bodyPr>
          <a:lstStyle/>
          <a:p>
            <a:pPr>
              <a:buSzPts val="2300"/>
            </a:pPr>
            <a:r>
              <a:rPr lang="en-US" sz="1600" b="1" dirty="0">
                <a:solidFill>
                  <a:schemeClr val="accent3">
                    <a:lumMod val="40000"/>
                    <a:lumOff val="60000"/>
                  </a:schemeClr>
                </a:solidFill>
                <a:latin typeface="Roboto"/>
                <a:ea typeface="Roboto"/>
                <a:cs typeface="Roboto"/>
                <a:sym typeface="Roboto"/>
              </a:rPr>
              <a:t>2.1 | </a:t>
            </a:r>
            <a:r>
              <a:rPr lang="en-US" sz="1600" b="1" dirty="0" err="1">
                <a:solidFill>
                  <a:schemeClr val="accent3">
                    <a:lumMod val="40000"/>
                    <a:lumOff val="60000"/>
                  </a:schemeClr>
                </a:solidFill>
                <a:latin typeface="Roboto"/>
                <a:ea typeface="Roboto"/>
                <a:cs typeface="Roboto"/>
                <a:sym typeface="Roboto"/>
              </a:rPr>
              <a:t>Déterminer</a:t>
            </a:r>
            <a:r>
              <a:rPr lang="en-US" sz="1600" b="1" dirty="0">
                <a:solidFill>
                  <a:schemeClr val="accent3">
                    <a:lumMod val="40000"/>
                    <a:lumOff val="60000"/>
                  </a:schemeClr>
                </a:solidFill>
                <a:latin typeface="Roboto"/>
                <a:ea typeface="Roboto"/>
                <a:cs typeface="Roboto"/>
                <a:sym typeface="Roboto"/>
              </a:rPr>
              <a:t> les </a:t>
            </a:r>
            <a:r>
              <a:rPr lang="en-US" sz="1600" b="1" dirty="0" err="1">
                <a:solidFill>
                  <a:schemeClr val="accent3">
                    <a:lumMod val="40000"/>
                    <a:lumOff val="60000"/>
                  </a:schemeClr>
                </a:solidFill>
                <a:latin typeface="Roboto"/>
                <a:ea typeface="Roboto"/>
                <a:cs typeface="Roboto"/>
                <a:sym typeface="Roboto"/>
              </a:rPr>
              <a:t>aléas</a:t>
            </a:r>
            <a:r>
              <a:rPr lang="en-US" sz="1600" b="1" dirty="0">
                <a:solidFill>
                  <a:schemeClr val="accent3">
                    <a:lumMod val="40000"/>
                    <a:lumOff val="60000"/>
                  </a:schemeClr>
                </a:solidFill>
                <a:latin typeface="Roboto"/>
                <a:ea typeface="Roboto"/>
                <a:cs typeface="Roboto"/>
                <a:sym typeface="Roboto"/>
              </a:rPr>
              <a:t> </a:t>
            </a:r>
            <a:r>
              <a:rPr lang="en-US" sz="1600" b="1" dirty="0" err="1">
                <a:solidFill>
                  <a:schemeClr val="accent3">
                    <a:lumMod val="40000"/>
                    <a:lumOff val="60000"/>
                  </a:schemeClr>
                </a:solidFill>
                <a:latin typeface="Roboto"/>
                <a:ea typeface="Roboto"/>
                <a:cs typeface="Roboto"/>
                <a:sym typeface="Roboto"/>
              </a:rPr>
              <a:t>climatiques</a:t>
            </a:r>
            <a:r>
              <a:rPr lang="en-US" sz="1600" b="1" dirty="0">
                <a:solidFill>
                  <a:schemeClr val="accent3">
                    <a:lumMod val="40000"/>
                    <a:lumOff val="60000"/>
                  </a:schemeClr>
                </a:solidFill>
                <a:latin typeface="Roboto"/>
                <a:ea typeface="Roboto"/>
                <a:cs typeface="Roboto"/>
                <a:sym typeface="Roboto"/>
              </a:rPr>
              <a:t> </a:t>
            </a:r>
            <a:r>
              <a:rPr lang="en-US" sz="1600" b="1" dirty="0" err="1">
                <a:solidFill>
                  <a:schemeClr val="accent3">
                    <a:lumMod val="40000"/>
                    <a:lumOff val="60000"/>
                  </a:schemeClr>
                </a:solidFill>
                <a:latin typeface="Roboto"/>
                <a:ea typeface="Roboto"/>
                <a:cs typeface="Roboto"/>
                <a:sym typeface="Roboto"/>
              </a:rPr>
              <a:t>pertinents</a:t>
            </a:r>
            <a:endParaRPr lang="en-US" sz="1600" dirty="0">
              <a:solidFill>
                <a:schemeClr val="accent3">
                  <a:lumMod val="40000"/>
                  <a:lumOff val="60000"/>
                </a:schemeClr>
              </a:solidFill>
            </a:endParaRPr>
          </a:p>
          <a:p>
            <a:pPr>
              <a:buSzPts val="2300"/>
            </a:pPr>
            <a:endParaRPr sz="1600" b="1" dirty="0">
              <a:solidFill>
                <a:schemeClr val="bg1"/>
              </a:solidFill>
              <a:latin typeface="Roboto"/>
              <a:ea typeface="Roboto"/>
              <a:cs typeface="Roboto"/>
              <a:sym typeface="Roboto"/>
            </a:endParaRPr>
          </a:p>
          <a:p>
            <a:pPr>
              <a:buSzPts val="2300"/>
            </a:pPr>
            <a:r>
              <a:rPr lang="en-US" sz="1600" dirty="0">
                <a:solidFill>
                  <a:schemeClr val="bg1"/>
                </a:solidFill>
                <a:latin typeface="Roboto"/>
                <a:ea typeface="Roboto"/>
                <a:cs typeface="Roboto"/>
                <a:sym typeface="Roboto"/>
              </a:rPr>
              <a:t>2.2 | </a:t>
            </a:r>
            <a:r>
              <a:rPr lang="en-US" sz="1600" dirty="0" err="1">
                <a:solidFill>
                  <a:schemeClr val="bg1"/>
                </a:solidFill>
                <a:latin typeface="Roboto"/>
                <a:ea typeface="Roboto"/>
                <a:cs typeface="Roboto"/>
                <a:sym typeface="Roboto"/>
              </a:rPr>
              <a:t>Sélectionner</a:t>
            </a:r>
            <a:r>
              <a:rPr lang="en-US" sz="1600" dirty="0">
                <a:solidFill>
                  <a:schemeClr val="bg1"/>
                </a:solidFill>
                <a:latin typeface="Roboto"/>
                <a:ea typeface="Roboto"/>
                <a:cs typeface="Roboto"/>
                <a:sym typeface="Roboto"/>
              </a:rPr>
              <a:t> les </a:t>
            </a:r>
            <a:r>
              <a:rPr lang="en-US" sz="1600" dirty="0" err="1">
                <a:solidFill>
                  <a:schemeClr val="bg1"/>
                </a:solidFill>
                <a:latin typeface="Roboto"/>
                <a:ea typeface="Roboto"/>
                <a:cs typeface="Roboto"/>
                <a:sym typeface="Roboto"/>
              </a:rPr>
              <a:t>indicateurs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d’aléas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pertinents</a:t>
            </a:r>
            <a:endParaRPr sz="1600" dirty="0">
              <a:solidFill>
                <a:schemeClr val="bg1"/>
              </a:solidFill>
            </a:endParaRPr>
          </a:p>
          <a:p>
            <a:pPr>
              <a:buSzPts val="2300"/>
            </a:pPr>
            <a:endParaRPr sz="1600" dirty="0">
              <a:solidFill>
                <a:schemeClr val="bg1"/>
              </a:solidFill>
              <a:latin typeface="Roboto"/>
              <a:ea typeface="Roboto"/>
              <a:cs typeface="Roboto"/>
              <a:sym typeface="Roboto"/>
            </a:endParaRPr>
          </a:p>
          <a:p>
            <a:pPr>
              <a:buSzPts val="2300"/>
            </a:pPr>
            <a:r>
              <a:rPr lang="en-US" sz="1600" dirty="0">
                <a:solidFill>
                  <a:schemeClr val="bg1"/>
                </a:solidFill>
                <a:latin typeface="Roboto"/>
                <a:ea typeface="Roboto"/>
                <a:cs typeface="Roboto"/>
                <a:sym typeface="Roboto"/>
              </a:rPr>
              <a:t>2.3 | </a:t>
            </a:r>
            <a:r>
              <a:rPr lang="en-US" sz="1600" dirty="0" err="1">
                <a:solidFill>
                  <a:schemeClr val="bg1"/>
                </a:solidFill>
                <a:latin typeface="Roboto"/>
                <a:ea typeface="Roboto"/>
                <a:cs typeface="Roboto"/>
                <a:sym typeface="Roboto"/>
              </a:rPr>
              <a:t>Analyser</a:t>
            </a:r>
            <a:r>
              <a:rPr lang="en-US" sz="1600" dirty="0">
                <a:solidFill>
                  <a:schemeClr val="bg1"/>
                </a:solidFill>
                <a:latin typeface="Roboto"/>
                <a:ea typeface="Roboto"/>
                <a:cs typeface="Roboto"/>
                <a:sym typeface="Roboto"/>
              </a:rPr>
              <a:t> les tendances et les </a:t>
            </a:r>
            <a:r>
              <a:rPr lang="en-US" sz="1600" dirty="0" err="1">
                <a:solidFill>
                  <a:schemeClr val="bg1"/>
                </a:solidFill>
                <a:latin typeface="Roboto"/>
                <a:ea typeface="Roboto"/>
                <a:cs typeface="Roboto"/>
                <a:sym typeface="Roboto"/>
              </a:rPr>
              <a:t>événements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historiques</a:t>
            </a:r>
            <a:endParaRPr sz="1600" dirty="0">
              <a:solidFill>
                <a:schemeClr val="bg1"/>
              </a:solidFill>
            </a:endParaRPr>
          </a:p>
          <a:p>
            <a:pPr>
              <a:buSzPts val="2300"/>
            </a:pPr>
            <a:endParaRPr sz="1600" dirty="0">
              <a:solidFill>
                <a:schemeClr val="bg1"/>
              </a:solidFill>
              <a:latin typeface="Roboto"/>
              <a:ea typeface="Roboto"/>
              <a:cs typeface="Roboto"/>
              <a:sym typeface="Roboto"/>
            </a:endParaRPr>
          </a:p>
          <a:p>
            <a:pPr>
              <a:buSzPts val="2300"/>
            </a:pPr>
            <a:r>
              <a:rPr lang="en-US" sz="1600" dirty="0">
                <a:solidFill>
                  <a:schemeClr val="bg1"/>
                </a:solidFill>
                <a:latin typeface="Roboto"/>
                <a:ea typeface="Roboto"/>
                <a:cs typeface="Roboto"/>
                <a:sym typeface="Roboto"/>
              </a:rPr>
              <a:t>2.4 | </a:t>
            </a:r>
            <a:r>
              <a:rPr lang="en-US" sz="1600" dirty="0" err="1">
                <a:solidFill>
                  <a:schemeClr val="bg1"/>
                </a:solidFill>
                <a:latin typeface="Roboto"/>
                <a:ea typeface="Roboto"/>
                <a:cs typeface="Roboto"/>
                <a:sym typeface="Roboto"/>
              </a:rPr>
              <a:t>Analyser</a:t>
            </a:r>
            <a:r>
              <a:rPr lang="en-US" sz="1600" dirty="0">
                <a:solidFill>
                  <a:schemeClr val="bg1"/>
                </a:solidFill>
                <a:latin typeface="Roboto"/>
                <a:ea typeface="Roboto"/>
                <a:cs typeface="Roboto"/>
                <a:sym typeface="Roboto"/>
              </a:rPr>
              <a:t> les projections futures </a:t>
            </a:r>
            <a:r>
              <a:rPr lang="en-US" sz="1600" dirty="0" err="1">
                <a:solidFill>
                  <a:schemeClr val="bg1"/>
                </a:solidFill>
                <a:latin typeface="Roboto"/>
                <a:ea typeface="Roboto"/>
                <a:cs typeface="Roboto"/>
                <a:sym typeface="Roboto"/>
              </a:rPr>
              <a:t>selon</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différents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scénarios</a:t>
            </a:r>
            <a:endParaRPr sz="1600" dirty="0">
              <a:solidFill>
                <a:schemeClr val="bg1"/>
              </a:solidFill>
            </a:endParaRPr>
          </a:p>
          <a:p>
            <a:pPr>
              <a:buSzPts val="2300"/>
            </a:pPr>
            <a:endParaRPr sz="1533" dirty="0">
              <a:solidFill>
                <a:schemeClr val="bg1"/>
              </a:solidFill>
              <a:latin typeface="Roboto"/>
              <a:ea typeface="Roboto"/>
              <a:cs typeface="Roboto"/>
              <a:sym typeface="Roboto"/>
            </a:endParaRPr>
          </a:p>
        </p:txBody>
      </p:sp>
      <p:sp>
        <p:nvSpPr>
          <p:cNvPr id="769" name="Google Shape;769;p38"/>
          <p:cNvSpPr txBox="1"/>
          <p:nvPr/>
        </p:nvSpPr>
        <p:spPr>
          <a:xfrm>
            <a:off x="3183466" y="1744771"/>
            <a:ext cx="4074876" cy="4678204"/>
          </a:xfrm>
          <a:prstGeom prst="rect">
            <a:avLst/>
          </a:prstGeom>
          <a:noFill/>
          <a:ln>
            <a:noFill/>
          </a:ln>
        </p:spPr>
        <p:txBody>
          <a:bodyPr spcFirstLastPara="1" wrap="square" lIns="0" tIns="0" rIns="0" bIns="0" anchor="t" anchorCtr="0">
            <a:spAutoFit/>
          </a:bodyPr>
          <a:lstStyle/>
          <a:p>
            <a:pPr>
              <a:buSzPts val="2300"/>
            </a:pPr>
            <a:r>
              <a:rPr lang="en-US" sz="1600" b="1" dirty="0">
                <a:solidFill>
                  <a:schemeClr val="bg1"/>
                </a:solidFill>
                <a:latin typeface="Roboto"/>
                <a:ea typeface="Roboto"/>
                <a:cs typeface="Roboto"/>
                <a:sym typeface="Roboto"/>
              </a:rPr>
              <a:t>Il </a:t>
            </a:r>
            <a:r>
              <a:rPr lang="en-US" sz="1600" b="1" dirty="0" err="1">
                <a:solidFill>
                  <a:schemeClr val="bg1"/>
                </a:solidFill>
                <a:latin typeface="Roboto"/>
                <a:ea typeface="Roboto"/>
                <a:cs typeface="Roboto"/>
                <a:sym typeface="Roboto"/>
              </a:rPr>
              <a:t>peut</a:t>
            </a:r>
            <a:r>
              <a:rPr lang="en-US" sz="1600" b="1" dirty="0">
                <a:solidFill>
                  <a:schemeClr val="bg1"/>
                </a:solidFill>
                <a:latin typeface="Roboto"/>
                <a:ea typeface="Roboto"/>
                <a:cs typeface="Roboto"/>
                <a:sym typeface="Roboto"/>
              </a:rPr>
              <a:t> </a:t>
            </a:r>
            <a:r>
              <a:rPr lang="en-US" sz="1600" b="1" dirty="0" err="1">
                <a:solidFill>
                  <a:schemeClr val="bg1"/>
                </a:solidFill>
                <a:latin typeface="Roboto"/>
                <a:ea typeface="Roboto"/>
                <a:cs typeface="Roboto"/>
                <a:sym typeface="Roboto"/>
              </a:rPr>
              <a:t>être</a:t>
            </a:r>
            <a:r>
              <a:rPr lang="en-US" sz="1600" b="1" dirty="0">
                <a:solidFill>
                  <a:schemeClr val="bg1"/>
                </a:solidFill>
                <a:latin typeface="Roboto"/>
                <a:ea typeface="Roboto"/>
                <a:cs typeface="Roboto"/>
                <a:sym typeface="Roboto"/>
              </a:rPr>
              <a:t> utile de classer les </a:t>
            </a:r>
            <a:r>
              <a:rPr lang="en-US" sz="1600" b="1" dirty="0" err="1">
                <a:solidFill>
                  <a:schemeClr val="bg1"/>
                </a:solidFill>
                <a:latin typeface="Roboto"/>
                <a:ea typeface="Roboto"/>
                <a:cs typeface="Roboto"/>
                <a:sym typeface="Roboto"/>
              </a:rPr>
              <a:t>aléas</a:t>
            </a:r>
            <a:r>
              <a:rPr lang="en-US" sz="1600" b="1" dirty="0">
                <a:solidFill>
                  <a:schemeClr val="bg1"/>
                </a:solidFill>
                <a:latin typeface="Roboto"/>
                <a:ea typeface="Roboto"/>
                <a:cs typeface="Roboto"/>
                <a:sym typeface="Roboto"/>
              </a:rPr>
              <a:t> par </a:t>
            </a:r>
            <a:r>
              <a:rPr lang="en-US" sz="1600" b="1" dirty="0" err="1">
                <a:solidFill>
                  <a:schemeClr val="bg1"/>
                </a:solidFill>
                <a:latin typeface="Roboto"/>
                <a:ea typeface="Roboto"/>
                <a:cs typeface="Roboto"/>
                <a:sym typeface="Roboto"/>
              </a:rPr>
              <a:t>thèmes</a:t>
            </a:r>
            <a:r>
              <a:rPr lang="en-US" sz="1600" b="1" dirty="0">
                <a:solidFill>
                  <a:schemeClr val="bg1"/>
                </a:solidFill>
                <a:latin typeface="Roboto"/>
                <a:ea typeface="Roboto"/>
                <a:cs typeface="Roboto"/>
                <a:sym typeface="Roboto"/>
              </a:rPr>
              <a:t> </a:t>
            </a:r>
            <a:r>
              <a:rPr lang="en-US" sz="1600" b="1" dirty="0" err="1">
                <a:solidFill>
                  <a:schemeClr val="bg1"/>
                </a:solidFill>
                <a:latin typeface="Roboto"/>
                <a:ea typeface="Roboto"/>
                <a:cs typeface="Roboto"/>
                <a:sym typeface="Roboto"/>
              </a:rPr>
              <a:t>climatiques</a:t>
            </a:r>
            <a:r>
              <a:rPr lang="en-US" sz="1600" b="1" dirty="0">
                <a:solidFill>
                  <a:schemeClr val="bg1"/>
                </a:solidFill>
                <a:latin typeface="Roboto"/>
                <a:ea typeface="Roboto"/>
                <a:cs typeface="Roboto"/>
                <a:sym typeface="Roboto"/>
              </a:rPr>
              <a:t> :</a:t>
            </a:r>
            <a:endParaRPr sz="1600" dirty="0">
              <a:solidFill>
                <a:schemeClr val="bg1"/>
              </a:solidFill>
            </a:endParaRPr>
          </a:p>
          <a:p>
            <a:pPr>
              <a:buSzPts val="2300"/>
            </a:pPr>
            <a:endParaRPr sz="1600" b="1" dirty="0">
              <a:solidFill>
                <a:schemeClr val="bg1"/>
              </a:solidFill>
              <a:latin typeface="Roboto"/>
              <a:ea typeface="Roboto"/>
              <a:cs typeface="Roboto"/>
              <a:sym typeface="Roboto"/>
            </a:endParaRPr>
          </a:p>
          <a:p>
            <a:pPr>
              <a:buSzPts val="2300"/>
            </a:pPr>
            <a:r>
              <a:rPr lang="en-US" sz="1600" b="1" dirty="0" err="1">
                <a:solidFill>
                  <a:schemeClr val="bg1"/>
                </a:solidFill>
                <a:latin typeface="Roboto"/>
                <a:ea typeface="Roboto"/>
                <a:cs typeface="Roboto"/>
                <a:sym typeface="Roboto"/>
              </a:rPr>
              <a:t>Sécheresse</a:t>
            </a:r>
            <a:r>
              <a:rPr lang="en-US" sz="1600" b="1" dirty="0">
                <a:solidFill>
                  <a:schemeClr val="bg1"/>
                </a:solidFill>
                <a:latin typeface="Roboto"/>
                <a:ea typeface="Roboto"/>
                <a:cs typeface="Roboto"/>
                <a:sym typeface="Roboto"/>
              </a:rPr>
              <a:t> : </a:t>
            </a:r>
            <a:endParaRPr sz="1600" b="1" dirty="0">
              <a:solidFill>
                <a:schemeClr val="bg1"/>
              </a:solidFill>
            </a:endParaRPr>
          </a:p>
          <a:p>
            <a:pPr>
              <a:buSzPts val="2300"/>
            </a:pPr>
            <a:r>
              <a:rPr lang="en-US" sz="1600" dirty="0" err="1">
                <a:solidFill>
                  <a:schemeClr val="bg1"/>
                </a:solidFill>
                <a:latin typeface="Roboto"/>
                <a:ea typeface="Roboto"/>
                <a:cs typeface="Roboto"/>
                <a:sym typeface="Roboto"/>
              </a:rPr>
              <a:t>Feux</a:t>
            </a:r>
            <a:r>
              <a:rPr lang="en-US" sz="1600" dirty="0">
                <a:solidFill>
                  <a:schemeClr val="bg1"/>
                </a:solidFill>
                <a:latin typeface="Roboto"/>
                <a:ea typeface="Roboto"/>
                <a:cs typeface="Roboto"/>
                <a:sym typeface="Roboto"/>
              </a:rPr>
              <a:t> de </a:t>
            </a:r>
            <a:r>
              <a:rPr lang="en-US" sz="1600" dirty="0" err="1">
                <a:solidFill>
                  <a:schemeClr val="bg1"/>
                </a:solidFill>
                <a:latin typeface="Roboto"/>
                <a:ea typeface="Roboto"/>
                <a:cs typeface="Roboto"/>
                <a:sym typeface="Roboto"/>
              </a:rPr>
              <a:t>forêt</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érosion</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éolienne</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pénurie</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d'eau</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affaissement</a:t>
            </a:r>
            <a:endParaRPr sz="1600" dirty="0">
              <a:solidFill>
                <a:schemeClr val="bg1"/>
              </a:solidFill>
            </a:endParaRPr>
          </a:p>
          <a:p>
            <a:pPr>
              <a:buSzPts val="2300"/>
            </a:pPr>
            <a:endParaRPr sz="1600" dirty="0">
              <a:solidFill>
                <a:schemeClr val="bg1"/>
              </a:solidFill>
              <a:latin typeface="Roboto"/>
              <a:ea typeface="Roboto"/>
              <a:cs typeface="Roboto"/>
              <a:sym typeface="Roboto"/>
            </a:endParaRPr>
          </a:p>
          <a:p>
            <a:pPr>
              <a:buSzPts val="2300"/>
            </a:pPr>
            <a:r>
              <a:rPr lang="en-US" sz="1600" b="1" dirty="0" err="1">
                <a:solidFill>
                  <a:schemeClr val="bg1"/>
                </a:solidFill>
                <a:latin typeface="Roboto"/>
                <a:ea typeface="Roboto"/>
                <a:cs typeface="Roboto"/>
                <a:sym typeface="Roboto"/>
              </a:rPr>
              <a:t>Inondations</a:t>
            </a:r>
            <a:r>
              <a:rPr lang="en-US" sz="1600" b="1" dirty="0">
                <a:solidFill>
                  <a:schemeClr val="bg1"/>
                </a:solidFill>
                <a:latin typeface="Roboto"/>
                <a:ea typeface="Roboto"/>
                <a:cs typeface="Roboto"/>
                <a:sym typeface="Roboto"/>
              </a:rPr>
              <a:t> :</a:t>
            </a:r>
            <a:endParaRPr sz="1600" b="1" dirty="0">
              <a:solidFill>
                <a:schemeClr val="bg1"/>
              </a:solidFill>
            </a:endParaRPr>
          </a:p>
          <a:p>
            <a:pPr>
              <a:buSzPts val="2300"/>
            </a:pPr>
            <a:r>
              <a:rPr lang="en-US" sz="1600" dirty="0">
                <a:solidFill>
                  <a:schemeClr val="bg1"/>
                </a:solidFill>
                <a:latin typeface="Roboto"/>
                <a:ea typeface="Roboto"/>
                <a:cs typeface="Roboto"/>
                <a:sym typeface="Roboto"/>
              </a:rPr>
              <a:t>Crue </a:t>
            </a:r>
            <a:r>
              <a:rPr lang="en-US" sz="1600" dirty="0" err="1">
                <a:solidFill>
                  <a:schemeClr val="bg1"/>
                </a:solidFill>
                <a:latin typeface="Roboto"/>
                <a:ea typeface="Roboto"/>
                <a:cs typeface="Roboto"/>
                <a:sym typeface="Roboto"/>
              </a:rPr>
              <a:t>soudaine</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crue</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fluviale</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inondation</a:t>
            </a:r>
            <a:r>
              <a:rPr lang="en-US" sz="1600" dirty="0">
                <a:solidFill>
                  <a:schemeClr val="bg1"/>
                </a:solidFill>
                <a:latin typeface="Roboto"/>
                <a:ea typeface="Roboto"/>
                <a:cs typeface="Roboto"/>
                <a:sym typeface="Roboto"/>
              </a:rPr>
              <a:t> de surface, </a:t>
            </a:r>
            <a:r>
              <a:rPr lang="en-US" sz="1600" dirty="0" err="1">
                <a:solidFill>
                  <a:schemeClr val="bg1"/>
                </a:solidFill>
                <a:latin typeface="Roboto"/>
                <a:ea typeface="Roboto"/>
                <a:cs typeface="Roboto"/>
                <a:sym typeface="Roboto"/>
              </a:rPr>
              <a:t>inondation</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côtière</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érosion</a:t>
            </a:r>
            <a:endParaRPr sz="1600" dirty="0">
              <a:solidFill>
                <a:schemeClr val="bg1"/>
              </a:solidFill>
            </a:endParaRPr>
          </a:p>
          <a:p>
            <a:pPr>
              <a:buSzPts val="2300"/>
            </a:pPr>
            <a:endParaRPr sz="1600" dirty="0">
              <a:solidFill>
                <a:schemeClr val="bg1"/>
              </a:solidFill>
              <a:latin typeface="Roboto"/>
              <a:ea typeface="Roboto"/>
              <a:cs typeface="Roboto"/>
              <a:sym typeface="Roboto"/>
            </a:endParaRPr>
          </a:p>
          <a:p>
            <a:pPr>
              <a:buSzPts val="2300"/>
            </a:pPr>
            <a:r>
              <a:rPr lang="en-US" sz="1600" b="1" dirty="0" err="1">
                <a:solidFill>
                  <a:schemeClr val="bg1"/>
                </a:solidFill>
                <a:latin typeface="Roboto"/>
                <a:ea typeface="Roboto"/>
                <a:cs typeface="Roboto"/>
                <a:sym typeface="Roboto"/>
              </a:rPr>
              <a:t>Tempêtes</a:t>
            </a:r>
            <a:r>
              <a:rPr lang="en-US" sz="1600" b="1" dirty="0">
                <a:solidFill>
                  <a:schemeClr val="bg1"/>
                </a:solidFill>
                <a:latin typeface="Roboto"/>
                <a:ea typeface="Roboto"/>
                <a:cs typeface="Roboto"/>
                <a:sym typeface="Roboto"/>
              </a:rPr>
              <a:t> :</a:t>
            </a:r>
            <a:endParaRPr sz="1600" b="1" dirty="0">
              <a:solidFill>
                <a:schemeClr val="bg1"/>
              </a:solidFill>
            </a:endParaRPr>
          </a:p>
          <a:p>
            <a:pPr>
              <a:buSzPts val="2300"/>
            </a:pPr>
            <a:r>
              <a:rPr lang="en-US" sz="1600" dirty="0" err="1">
                <a:solidFill>
                  <a:schemeClr val="bg1"/>
                </a:solidFill>
                <a:latin typeface="Roboto"/>
                <a:ea typeface="Roboto"/>
                <a:cs typeface="Roboto"/>
                <a:sym typeface="Roboto"/>
              </a:rPr>
              <a:t>Tornades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tempêtes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tropicales</a:t>
            </a:r>
            <a:endParaRPr sz="1600" dirty="0">
              <a:solidFill>
                <a:schemeClr val="bg1"/>
              </a:solidFill>
            </a:endParaRPr>
          </a:p>
          <a:p>
            <a:pPr>
              <a:buSzPts val="2300"/>
            </a:pPr>
            <a:r>
              <a:rPr lang="en-US" sz="1600" dirty="0" err="1">
                <a:solidFill>
                  <a:schemeClr val="bg1"/>
                </a:solidFill>
                <a:latin typeface="Roboto"/>
                <a:ea typeface="Roboto"/>
                <a:cs typeface="Roboto"/>
                <a:sym typeface="Roboto"/>
              </a:rPr>
              <a:t>Tempêtes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hivernales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orages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inondations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côtières</a:t>
            </a:r>
            <a:endParaRPr sz="1600" dirty="0">
              <a:solidFill>
                <a:schemeClr val="bg1"/>
              </a:solidFill>
            </a:endParaRPr>
          </a:p>
          <a:p>
            <a:pPr>
              <a:buSzPts val="2300"/>
            </a:pPr>
            <a:endParaRPr sz="1600" dirty="0">
              <a:solidFill>
                <a:schemeClr val="bg1"/>
              </a:solidFill>
              <a:latin typeface="Roboto"/>
              <a:ea typeface="Roboto"/>
              <a:cs typeface="Roboto"/>
              <a:sym typeface="Roboto"/>
            </a:endParaRPr>
          </a:p>
          <a:p>
            <a:pPr>
              <a:buSzPts val="2300"/>
            </a:pPr>
            <a:r>
              <a:rPr lang="en-US" sz="1600" b="1" dirty="0">
                <a:solidFill>
                  <a:schemeClr val="bg1"/>
                </a:solidFill>
                <a:latin typeface="Roboto"/>
                <a:ea typeface="Roboto"/>
                <a:cs typeface="Roboto"/>
                <a:sym typeface="Roboto"/>
              </a:rPr>
              <a:t>Chaleur :</a:t>
            </a:r>
            <a:endParaRPr sz="1600" b="1" dirty="0">
              <a:solidFill>
                <a:schemeClr val="bg1"/>
              </a:solidFill>
            </a:endParaRPr>
          </a:p>
          <a:p>
            <a:pPr>
              <a:buSzPts val="2300"/>
            </a:pPr>
            <a:r>
              <a:rPr lang="en-US" sz="1600" dirty="0">
                <a:solidFill>
                  <a:schemeClr val="bg1"/>
                </a:solidFill>
                <a:latin typeface="Roboto"/>
                <a:ea typeface="Roboto"/>
                <a:cs typeface="Roboto"/>
                <a:sym typeface="Roboto"/>
              </a:rPr>
              <a:t>Acidification des </a:t>
            </a:r>
            <a:r>
              <a:rPr lang="en-US" sz="1600" dirty="0" err="1">
                <a:solidFill>
                  <a:schemeClr val="bg1"/>
                </a:solidFill>
                <a:latin typeface="Roboto"/>
                <a:ea typeface="Roboto"/>
                <a:cs typeface="Roboto"/>
                <a:sym typeface="Roboto"/>
              </a:rPr>
              <a:t>océans</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vagues</a:t>
            </a:r>
            <a:r>
              <a:rPr lang="en-US" sz="1600" dirty="0">
                <a:solidFill>
                  <a:schemeClr val="bg1"/>
                </a:solidFill>
                <a:latin typeface="Roboto"/>
                <a:ea typeface="Roboto"/>
                <a:cs typeface="Roboto"/>
                <a:sym typeface="Roboto"/>
              </a:rPr>
              <a:t> de </a:t>
            </a:r>
            <a:r>
              <a:rPr lang="en-US" sz="1600" dirty="0" err="1">
                <a:solidFill>
                  <a:schemeClr val="bg1"/>
                </a:solidFill>
                <a:latin typeface="Roboto"/>
                <a:ea typeface="Roboto"/>
                <a:cs typeface="Roboto"/>
                <a:sym typeface="Roboto"/>
              </a:rPr>
              <a:t>chaleur</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îlots</a:t>
            </a:r>
            <a:r>
              <a:rPr lang="en-US" sz="1600" dirty="0">
                <a:solidFill>
                  <a:schemeClr val="bg1"/>
                </a:solidFill>
                <a:latin typeface="Roboto"/>
                <a:ea typeface="Roboto"/>
                <a:cs typeface="Roboto"/>
                <a:sym typeface="Roboto"/>
              </a:rPr>
              <a:t> de </a:t>
            </a:r>
            <a:r>
              <a:rPr lang="en-US" sz="1600" dirty="0" err="1">
                <a:solidFill>
                  <a:schemeClr val="bg1"/>
                </a:solidFill>
                <a:latin typeface="Roboto"/>
                <a:ea typeface="Roboto"/>
                <a:cs typeface="Roboto"/>
                <a:sym typeface="Roboto"/>
              </a:rPr>
              <a:t>chaleur</a:t>
            </a:r>
            <a:r>
              <a:rPr lang="en-US" sz="1600" dirty="0">
                <a:solidFill>
                  <a:schemeClr val="bg1"/>
                </a:solidFill>
                <a:latin typeface="Roboto"/>
                <a:ea typeface="Roboto"/>
                <a:cs typeface="Roboto"/>
                <a:sym typeface="Roboto"/>
              </a:rPr>
              <a:t> </a:t>
            </a:r>
            <a:r>
              <a:rPr lang="en-US" sz="1600" dirty="0" err="1">
                <a:solidFill>
                  <a:schemeClr val="bg1"/>
                </a:solidFill>
                <a:latin typeface="Roboto"/>
                <a:ea typeface="Roboto"/>
                <a:cs typeface="Roboto"/>
                <a:sym typeface="Roboto"/>
              </a:rPr>
              <a:t>urbains</a:t>
            </a:r>
            <a:endParaRPr sz="1600" dirty="0">
              <a:solidFill>
                <a:schemeClr val="bg1"/>
              </a:solidFill>
            </a:endParaRPr>
          </a:p>
        </p:txBody>
      </p:sp>
      <p:sp>
        <p:nvSpPr>
          <p:cNvPr id="770" name="Google Shape;770;p38"/>
          <p:cNvSpPr/>
          <p:nvPr/>
        </p:nvSpPr>
        <p:spPr>
          <a:xfrm>
            <a:off x="7466262" y="1048322"/>
            <a:ext cx="4074876" cy="5399299"/>
          </a:xfrm>
          <a:prstGeom prst="roundRect">
            <a:avLst>
              <a:gd name="adj" fmla="val 3163"/>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771" name="Google Shape;771;p38"/>
          <p:cNvSpPr txBox="1"/>
          <p:nvPr/>
        </p:nvSpPr>
        <p:spPr>
          <a:xfrm rot="-5400000">
            <a:off x="9615594" y="4079135"/>
            <a:ext cx="4294030" cy="442942"/>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Khulna </a:t>
            </a:r>
            <a:r>
              <a:rPr lang="en-US" sz="1199" err="1">
                <a:solidFill>
                  <a:srgbClr val="FFFFFF"/>
                </a:solidFill>
                <a:latin typeface="Roboto"/>
                <a:ea typeface="Roboto"/>
                <a:cs typeface="Roboto"/>
                <a:sym typeface="Roboto"/>
              </a:rPr>
              <a:t>Dacope </a:t>
            </a:r>
            <a:r>
              <a:rPr lang="en-US" sz="1199">
                <a:solidFill>
                  <a:srgbClr val="FFFFFF"/>
                </a:solidFill>
                <a:latin typeface="Roboto"/>
                <a:ea typeface="Roboto"/>
                <a:cs typeface="Roboto"/>
                <a:sym typeface="Roboto"/>
              </a:rPr>
              <a:t>Koira, Bangladesh ; photo prise par </a:t>
            </a:r>
            <a:r>
              <a:rPr lang="en-US" sz="1199" err="1">
                <a:solidFill>
                  <a:srgbClr val="FFFFFF"/>
                </a:solidFill>
                <a:latin typeface="Roboto"/>
                <a:ea typeface="Roboto"/>
                <a:cs typeface="Roboto"/>
                <a:sym typeface="Roboto"/>
              </a:rPr>
              <a:t>Emdadul </a:t>
            </a:r>
            <a:r>
              <a:rPr lang="en-US" sz="1199">
                <a:solidFill>
                  <a:srgbClr val="FFFFFF"/>
                </a:solidFill>
                <a:latin typeface="Roboto"/>
                <a:ea typeface="Roboto"/>
                <a:cs typeface="Roboto"/>
                <a:sym typeface="Roboto"/>
              </a:rPr>
              <a:t>Islam </a:t>
            </a:r>
            <a:r>
              <a:rPr lang="en-US" sz="1199" err="1">
                <a:solidFill>
                  <a:srgbClr val="FFFFFF"/>
                </a:solidFill>
                <a:latin typeface="Roboto"/>
                <a:ea typeface="Roboto"/>
                <a:cs typeface="Roboto"/>
                <a:sym typeface="Roboto"/>
              </a:rPr>
              <a:t>Bitu</a:t>
            </a:r>
            <a:r>
              <a:rPr lang="en-US" sz="1199">
                <a:solidFill>
                  <a:srgbClr val="FFFFFF"/>
                </a:solidFill>
                <a:latin typeface="Roboto"/>
                <a:ea typeface="Roboto"/>
                <a:cs typeface="Roboto"/>
                <a:sym typeface="Roboto"/>
              </a:rPr>
              <a:t>, PNUD Bangladesh</a:t>
            </a:r>
            <a:endParaRPr sz="933"/>
          </a:p>
        </p:txBody>
      </p:sp>
      <p:sp>
        <p:nvSpPr>
          <p:cNvPr id="772" name="Google Shape;772;p38"/>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776"/>
        <p:cNvGrpSpPr/>
        <p:nvPr/>
      </p:nvGrpSpPr>
      <p:grpSpPr>
        <a:xfrm>
          <a:off x="0" y="0"/>
          <a:ext cx="0" cy="0"/>
          <a:chOff x="0" y="0"/>
          <a:chExt cx="0" cy="0"/>
        </a:xfrm>
      </p:grpSpPr>
      <p:sp>
        <p:nvSpPr>
          <p:cNvPr id="781" name="Google Shape;781;p39"/>
          <p:cNvSpPr/>
          <p:nvPr/>
        </p:nvSpPr>
        <p:spPr>
          <a:xfrm>
            <a:off x="7466262" y="1048322"/>
            <a:ext cx="4074876" cy="5399299"/>
          </a:xfrm>
          <a:prstGeom prst="roundRect">
            <a:avLst>
              <a:gd name="adj" fmla="val 2888"/>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783" name="Google Shape;783;p39"/>
          <p:cNvSpPr txBox="1"/>
          <p:nvPr/>
        </p:nvSpPr>
        <p:spPr>
          <a:xfrm>
            <a:off x="3063816" y="1710677"/>
            <a:ext cx="4402445" cy="4462760"/>
          </a:xfrm>
          <a:prstGeom prst="rect">
            <a:avLst/>
          </a:prstGeom>
          <a:noFill/>
          <a:ln>
            <a:noFill/>
          </a:ln>
        </p:spPr>
        <p:txBody>
          <a:bodyPr spcFirstLastPara="1" wrap="square" lIns="0" tIns="0" rIns="0" bIns="0" anchor="t" anchorCtr="0">
            <a:spAutoFit/>
          </a:bodyPr>
          <a:lstStyle/>
          <a:p>
            <a:pPr>
              <a:buClr>
                <a:schemeClr val="bg2"/>
              </a:buClr>
              <a:buSzPts val="2000"/>
            </a:pPr>
            <a:r>
              <a:rPr lang="en-US" b="1" dirty="0" err="1">
                <a:solidFill>
                  <a:schemeClr val="bg1"/>
                </a:solidFill>
                <a:latin typeface="Roboto"/>
                <a:ea typeface="Roboto"/>
                <a:cs typeface="Roboto"/>
                <a:sym typeface="Roboto"/>
              </a:rPr>
              <a:t>Exemples</a:t>
            </a:r>
            <a:r>
              <a:rPr lang="en-US" b="1" dirty="0">
                <a:solidFill>
                  <a:schemeClr val="bg1"/>
                </a:solidFill>
                <a:latin typeface="Roboto"/>
                <a:ea typeface="Roboto"/>
                <a:cs typeface="Roboto"/>
                <a:sym typeface="Roboto"/>
              </a:rPr>
              <a:t> </a:t>
            </a:r>
            <a:r>
              <a:rPr lang="en-US" b="1" dirty="0" err="1">
                <a:solidFill>
                  <a:schemeClr val="bg1"/>
                </a:solidFill>
                <a:latin typeface="Roboto"/>
                <a:ea typeface="Roboto"/>
                <a:cs typeface="Roboto"/>
                <a:sym typeface="Roboto"/>
              </a:rPr>
              <a:t>d'indicateurs</a:t>
            </a:r>
            <a:r>
              <a:rPr lang="en-US" b="1" dirty="0">
                <a:solidFill>
                  <a:schemeClr val="bg1"/>
                </a:solidFill>
                <a:latin typeface="Roboto"/>
                <a:ea typeface="Roboto"/>
                <a:cs typeface="Roboto"/>
                <a:sym typeface="Roboto"/>
              </a:rPr>
              <a:t> </a:t>
            </a:r>
            <a:r>
              <a:rPr lang="en-US" b="1" dirty="0" err="1">
                <a:solidFill>
                  <a:schemeClr val="bg1"/>
                </a:solidFill>
                <a:latin typeface="Roboto"/>
                <a:ea typeface="Roboto"/>
                <a:cs typeface="Roboto"/>
                <a:sym typeface="Roboto"/>
              </a:rPr>
              <a:t>d’aléa</a:t>
            </a:r>
            <a:endParaRPr lang="en-GB" sz="1100" dirty="0">
              <a:solidFill>
                <a:schemeClr val="bg1"/>
              </a:solidFill>
            </a:endParaRPr>
          </a:p>
          <a:p>
            <a:pPr>
              <a:buClr>
                <a:schemeClr val="bg2"/>
              </a:buClr>
              <a:buSzPts val="2000"/>
            </a:pPr>
            <a:endParaRPr lang="en-GB" sz="1200" b="1" dirty="0">
              <a:solidFill>
                <a:schemeClr val="bg1"/>
              </a:solidFill>
              <a:latin typeface="Roboto"/>
              <a:ea typeface="Roboto"/>
              <a:cs typeface="Roboto"/>
              <a:sym typeface="Roboto"/>
            </a:endParaRPr>
          </a:p>
          <a:p>
            <a:pPr>
              <a:buClr>
                <a:schemeClr val="bg2"/>
              </a:buClr>
              <a:buSzPts val="2000"/>
            </a:pPr>
            <a:r>
              <a:rPr lang="en-US" sz="1200" b="1" dirty="0">
                <a:solidFill>
                  <a:schemeClr val="bg1"/>
                </a:solidFill>
                <a:latin typeface="Roboto"/>
                <a:ea typeface="Roboto"/>
                <a:cs typeface="Roboto"/>
                <a:sym typeface="Roboto"/>
              </a:rPr>
              <a:t>Augmentation des </a:t>
            </a:r>
            <a:r>
              <a:rPr lang="en-US" sz="1200" b="1" dirty="0" err="1">
                <a:solidFill>
                  <a:schemeClr val="bg1"/>
                </a:solidFill>
                <a:latin typeface="Roboto"/>
                <a:ea typeface="Roboto"/>
                <a:cs typeface="Roboto"/>
                <a:sym typeface="Roboto"/>
              </a:rPr>
              <a:t>températures</a:t>
            </a:r>
            <a:r>
              <a:rPr lang="en-US" sz="1200" b="1" dirty="0">
                <a:solidFill>
                  <a:schemeClr val="bg1"/>
                </a:solidFill>
                <a:latin typeface="Roboto"/>
                <a:ea typeface="Roboto"/>
                <a:cs typeface="Roboto"/>
                <a:sym typeface="Roboto"/>
              </a:rPr>
              <a:t> :</a:t>
            </a:r>
            <a:endParaRPr lang="en-GB" sz="900" dirty="0">
              <a:solidFill>
                <a:schemeClr val="bg1"/>
              </a:solidFill>
            </a:endParaRPr>
          </a:p>
          <a:p>
            <a:pPr marL="287882" lvl="1" indent="-143941">
              <a:buClr>
                <a:srgbClr val="00B0CE"/>
              </a:buClr>
              <a:buSzPts val="2000"/>
              <a:buFont typeface="Arial"/>
              <a:buChar char="•"/>
            </a:pPr>
            <a:r>
              <a:rPr lang="en-US" sz="1200" dirty="0" err="1">
                <a:solidFill>
                  <a:schemeClr val="bg1"/>
                </a:solidFill>
                <a:latin typeface="Roboto"/>
                <a:ea typeface="Roboto"/>
                <a:cs typeface="Roboto"/>
                <a:sym typeface="Roboto"/>
              </a:rPr>
              <a:t>Température</a:t>
            </a:r>
            <a:r>
              <a:rPr lang="en-US" sz="1200" dirty="0">
                <a:solidFill>
                  <a:schemeClr val="bg1"/>
                </a:solidFill>
                <a:latin typeface="Roboto"/>
                <a:ea typeface="Roboto"/>
                <a:cs typeface="Roboto"/>
                <a:sym typeface="Roboto"/>
              </a:rPr>
              <a:t> </a:t>
            </a:r>
            <a:r>
              <a:rPr lang="en-US" sz="1200" dirty="0" err="1">
                <a:solidFill>
                  <a:schemeClr val="bg1"/>
                </a:solidFill>
                <a:latin typeface="Roboto"/>
                <a:ea typeface="Roboto"/>
                <a:cs typeface="Roboto"/>
                <a:sym typeface="Roboto"/>
              </a:rPr>
              <a:t>mensuelle</a:t>
            </a:r>
            <a:r>
              <a:rPr lang="en-US" sz="1200" dirty="0">
                <a:solidFill>
                  <a:schemeClr val="bg1"/>
                </a:solidFill>
                <a:latin typeface="Roboto"/>
                <a:ea typeface="Roboto"/>
                <a:cs typeface="Roboto"/>
                <a:sym typeface="Roboto"/>
              </a:rPr>
              <a:t> </a:t>
            </a:r>
            <a:r>
              <a:rPr lang="en-US" sz="1200" dirty="0" err="1">
                <a:solidFill>
                  <a:schemeClr val="bg1"/>
                </a:solidFill>
                <a:latin typeface="Roboto"/>
                <a:ea typeface="Roboto"/>
                <a:cs typeface="Roboto"/>
                <a:sym typeface="Roboto"/>
              </a:rPr>
              <a:t>moyenne</a:t>
            </a:r>
            <a:r>
              <a:rPr lang="en-US" sz="1200" dirty="0">
                <a:solidFill>
                  <a:schemeClr val="bg1"/>
                </a:solidFill>
                <a:latin typeface="Roboto"/>
                <a:ea typeface="Roboto"/>
                <a:cs typeface="Roboto"/>
                <a:sym typeface="Roboto"/>
              </a:rPr>
              <a:t> </a:t>
            </a:r>
            <a:r>
              <a:rPr lang="en-US" sz="1200" dirty="0" err="1">
                <a:solidFill>
                  <a:schemeClr val="bg1"/>
                </a:solidFill>
                <a:latin typeface="Roboto"/>
                <a:ea typeface="Roboto"/>
                <a:cs typeface="Roboto"/>
                <a:sym typeface="Roboto"/>
              </a:rPr>
              <a:t>saisonnière</a:t>
            </a:r>
            <a:r>
              <a:rPr lang="en-US" sz="1200" dirty="0">
                <a:solidFill>
                  <a:schemeClr val="bg1"/>
                </a:solidFill>
                <a:latin typeface="Roboto"/>
                <a:ea typeface="Roboto"/>
                <a:cs typeface="Roboto"/>
                <a:sym typeface="Roboto"/>
              </a:rPr>
              <a:t> </a:t>
            </a:r>
            <a:r>
              <a:rPr lang="en-US" sz="1200" dirty="0" err="1">
                <a:solidFill>
                  <a:schemeClr val="bg1"/>
                </a:solidFill>
                <a:latin typeface="Roboto"/>
                <a:ea typeface="Roboto"/>
                <a:cs typeface="Roboto"/>
                <a:sym typeface="Roboto"/>
              </a:rPr>
              <a:t>annuelle</a:t>
            </a:r>
            <a:r>
              <a:rPr lang="en-US" sz="1200" dirty="0">
                <a:solidFill>
                  <a:schemeClr val="bg1"/>
                </a:solidFill>
                <a:latin typeface="Roboto"/>
                <a:ea typeface="Roboto"/>
                <a:cs typeface="Roboto"/>
                <a:sym typeface="Roboto"/>
              </a:rPr>
              <a:t> (air)</a:t>
            </a:r>
            <a:endParaRPr lang="en-GB" sz="900" dirty="0">
              <a:solidFill>
                <a:schemeClr val="bg1"/>
              </a:solidFill>
            </a:endParaRPr>
          </a:p>
          <a:p>
            <a:pPr>
              <a:buClr>
                <a:srgbClr val="00B0CE"/>
              </a:buClr>
              <a:buSzPts val="2000"/>
            </a:pPr>
            <a:endParaRPr lang="en-GB" sz="1200" dirty="0">
              <a:solidFill>
                <a:schemeClr val="bg1"/>
              </a:solidFill>
              <a:latin typeface="Roboto"/>
              <a:ea typeface="Roboto"/>
              <a:cs typeface="Roboto"/>
              <a:sym typeface="Roboto"/>
            </a:endParaRPr>
          </a:p>
          <a:p>
            <a:pPr>
              <a:buClr>
                <a:srgbClr val="00B0CE"/>
              </a:buClr>
              <a:buSzPts val="2000"/>
            </a:pPr>
            <a:r>
              <a:rPr lang="en-US" sz="1200" b="1" dirty="0" err="1">
                <a:solidFill>
                  <a:schemeClr val="bg1"/>
                </a:solidFill>
                <a:latin typeface="Roboto"/>
                <a:ea typeface="Roboto"/>
                <a:cs typeface="Roboto"/>
                <a:sym typeface="Roboto"/>
              </a:rPr>
              <a:t>Vagues</a:t>
            </a:r>
            <a:r>
              <a:rPr lang="en-US" sz="1200" b="1" dirty="0">
                <a:solidFill>
                  <a:schemeClr val="bg1"/>
                </a:solidFill>
                <a:latin typeface="Roboto"/>
                <a:ea typeface="Roboto"/>
                <a:cs typeface="Roboto"/>
                <a:sym typeface="Roboto"/>
              </a:rPr>
              <a:t> de </a:t>
            </a:r>
            <a:r>
              <a:rPr lang="en-US" sz="1200" b="1" dirty="0" err="1">
                <a:solidFill>
                  <a:schemeClr val="bg1"/>
                </a:solidFill>
                <a:latin typeface="Roboto"/>
                <a:ea typeface="Roboto"/>
                <a:cs typeface="Roboto"/>
                <a:sym typeface="Roboto"/>
              </a:rPr>
              <a:t>chaleur</a:t>
            </a:r>
            <a:r>
              <a:rPr lang="en-US" sz="1200" b="1" dirty="0">
                <a:solidFill>
                  <a:schemeClr val="bg1"/>
                </a:solidFill>
                <a:latin typeface="Roboto"/>
                <a:ea typeface="Roboto"/>
                <a:cs typeface="Roboto"/>
                <a:sym typeface="Roboto"/>
              </a:rPr>
              <a:t> :</a:t>
            </a:r>
            <a:endParaRPr lang="en-GB" sz="900" dirty="0">
              <a:solidFill>
                <a:schemeClr val="bg1"/>
              </a:solidFill>
            </a:endParaRPr>
          </a:p>
          <a:p>
            <a:pPr marL="287882" lvl="1" indent="-143941">
              <a:buClr>
                <a:srgbClr val="00B0CE"/>
              </a:buClr>
              <a:buSzPts val="2000"/>
              <a:buFont typeface="Arial"/>
              <a:buChar char="•"/>
            </a:pPr>
            <a:r>
              <a:rPr lang="en-US" sz="1200" dirty="0" err="1">
                <a:solidFill>
                  <a:schemeClr val="bg1"/>
                </a:solidFill>
                <a:latin typeface="Roboto"/>
                <a:ea typeface="Roboto"/>
                <a:cs typeface="Roboto"/>
                <a:sym typeface="Roboto"/>
              </a:rPr>
              <a:t>Fréquence</a:t>
            </a:r>
            <a:r>
              <a:rPr lang="en-US" sz="1200" dirty="0">
                <a:solidFill>
                  <a:schemeClr val="bg1"/>
                </a:solidFill>
                <a:latin typeface="Roboto"/>
                <a:ea typeface="Roboto"/>
                <a:cs typeface="Roboto"/>
                <a:sym typeface="Roboto"/>
              </a:rPr>
              <a:t> des </a:t>
            </a:r>
            <a:r>
              <a:rPr lang="en-US" sz="1200" dirty="0" err="1">
                <a:solidFill>
                  <a:schemeClr val="bg1"/>
                </a:solidFill>
                <a:latin typeface="Roboto"/>
                <a:ea typeface="Roboto"/>
                <a:cs typeface="Roboto"/>
                <a:sym typeface="Roboto"/>
              </a:rPr>
              <a:t>vagues</a:t>
            </a:r>
            <a:r>
              <a:rPr lang="en-US" sz="1200" dirty="0">
                <a:solidFill>
                  <a:schemeClr val="bg1"/>
                </a:solidFill>
                <a:latin typeface="Roboto"/>
                <a:ea typeface="Roboto"/>
                <a:cs typeface="Roboto"/>
                <a:sym typeface="Roboto"/>
              </a:rPr>
              <a:t> de </a:t>
            </a:r>
            <a:r>
              <a:rPr lang="en-US" sz="1200" dirty="0" err="1">
                <a:solidFill>
                  <a:schemeClr val="bg1"/>
                </a:solidFill>
                <a:latin typeface="Roboto"/>
                <a:ea typeface="Roboto"/>
                <a:cs typeface="Roboto"/>
                <a:sym typeface="Roboto"/>
              </a:rPr>
              <a:t>chaleur</a:t>
            </a:r>
            <a:br>
              <a:rPr lang="en-US" sz="1200" dirty="0">
                <a:solidFill>
                  <a:schemeClr val="bg1"/>
                </a:solidFill>
                <a:latin typeface="Roboto"/>
                <a:ea typeface="Roboto"/>
                <a:cs typeface="Roboto"/>
                <a:sym typeface="Roboto"/>
              </a:rPr>
            </a:br>
            <a:r>
              <a:rPr lang="en-US" sz="1200" dirty="0">
                <a:solidFill>
                  <a:schemeClr val="bg1"/>
                </a:solidFill>
                <a:latin typeface="Roboto"/>
                <a:ea typeface="Roboto"/>
                <a:cs typeface="Roboto"/>
                <a:sym typeface="Roboto"/>
              </a:rPr>
              <a:t>(</a:t>
            </a:r>
            <a:r>
              <a:rPr lang="en-US" sz="1200" dirty="0" err="1">
                <a:solidFill>
                  <a:schemeClr val="bg1"/>
                </a:solidFill>
                <a:latin typeface="Roboto"/>
                <a:ea typeface="Roboto"/>
                <a:cs typeface="Roboto"/>
                <a:sym typeface="Roboto"/>
              </a:rPr>
              <a:t>nombre</a:t>
            </a:r>
            <a:r>
              <a:rPr lang="en-US" sz="1200" dirty="0">
                <a:solidFill>
                  <a:schemeClr val="bg1"/>
                </a:solidFill>
                <a:latin typeface="Roboto"/>
                <a:ea typeface="Roboto"/>
                <a:cs typeface="Roboto"/>
                <a:sym typeface="Roboto"/>
              </a:rPr>
              <a:t> moyen de </a:t>
            </a:r>
            <a:r>
              <a:rPr lang="en-US" sz="1200" dirty="0" err="1">
                <a:solidFill>
                  <a:schemeClr val="bg1"/>
                </a:solidFill>
                <a:latin typeface="Roboto"/>
                <a:ea typeface="Roboto"/>
                <a:cs typeface="Roboto"/>
                <a:sym typeface="Roboto"/>
              </a:rPr>
              <a:t>vagues</a:t>
            </a:r>
            <a:r>
              <a:rPr lang="en-US" sz="1200" dirty="0">
                <a:solidFill>
                  <a:schemeClr val="bg1"/>
                </a:solidFill>
                <a:latin typeface="Roboto"/>
                <a:ea typeface="Roboto"/>
                <a:cs typeface="Roboto"/>
                <a:sym typeface="Roboto"/>
              </a:rPr>
              <a:t> de </a:t>
            </a:r>
            <a:r>
              <a:rPr lang="en-US" sz="1200" dirty="0" err="1">
                <a:solidFill>
                  <a:schemeClr val="bg1"/>
                </a:solidFill>
                <a:latin typeface="Roboto"/>
                <a:ea typeface="Roboto"/>
                <a:cs typeface="Roboto"/>
                <a:sym typeface="Roboto"/>
              </a:rPr>
              <a:t>chaleur</a:t>
            </a:r>
            <a:r>
              <a:rPr lang="en-US" sz="1200" dirty="0">
                <a:solidFill>
                  <a:schemeClr val="bg1"/>
                </a:solidFill>
                <a:latin typeface="Roboto"/>
                <a:ea typeface="Roboto"/>
                <a:cs typeface="Roboto"/>
                <a:sym typeface="Roboto"/>
              </a:rPr>
              <a:t> par an)</a:t>
            </a:r>
            <a:endParaRPr lang="en-GB" sz="900" dirty="0">
              <a:solidFill>
                <a:schemeClr val="bg1"/>
              </a:solidFill>
            </a:endParaRPr>
          </a:p>
          <a:p>
            <a:pPr marL="287882" lvl="1" indent="-143941">
              <a:buClr>
                <a:srgbClr val="00B0CE"/>
              </a:buClr>
              <a:buSzPts val="2000"/>
              <a:buFont typeface="Arial"/>
              <a:buChar char="•"/>
            </a:pPr>
            <a:r>
              <a:rPr lang="en-US" sz="1200" dirty="0" err="1">
                <a:solidFill>
                  <a:schemeClr val="bg1"/>
                </a:solidFill>
                <a:latin typeface="Roboto"/>
                <a:ea typeface="Roboto"/>
                <a:cs typeface="Roboto"/>
                <a:sym typeface="Roboto"/>
              </a:rPr>
              <a:t>Intensité</a:t>
            </a:r>
            <a:r>
              <a:rPr lang="en-US" sz="1200" dirty="0">
                <a:solidFill>
                  <a:schemeClr val="bg1"/>
                </a:solidFill>
                <a:latin typeface="Roboto"/>
                <a:ea typeface="Roboto"/>
                <a:cs typeface="Roboto"/>
                <a:sym typeface="Roboto"/>
              </a:rPr>
              <a:t> des </a:t>
            </a:r>
            <a:r>
              <a:rPr lang="en-US" sz="1200" dirty="0" err="1">
                <a:solidFill>
                  <a:schemeClr val="bg1"/>
                </a:solidFill>
                <a:latin typeface="Roboto"/>
                <a:ea typeface="Roboto"/>
                <a:cs typeface="Roboto"/>
                <a:sym typeface="Roboto"/>
              </a:rPr>
              <a:t>vagues</a:t>
            </a:r>
            <a:r>
              <a:rPr lang="en-US" sz="1200" dirty="0">
                <a:solidFill>
                  <a:schemeClr val="bg1"/>
                </a:solidFill>
                <a:latin typeface="Roboto"/>
                <a:ea typeface="Roboto"/>
                <a:cs typeface="Roboto"/>
                <a:sym typeface="Roboto"/>
              </a:rPr>
              <a:t> de </a:t>
            </a:r>
            <a:r>
              <a:rPr lang="en-US" sz="1200" dirty="0" err="1">
                <a:solidFill>
                  <a:schemeClr val="bg1"/>
                </a:solidFill>
                <a:latin typeface="Roboto"/>
                <a:ea typeface="Roboto"/>
                <a:cs typeface="Roboto"/>
                <a:sym typeface="Roboto"/>
              </a:rPr>
              <a:t>chaleur</a:t>
            </a:r>
            <a:br>
              <a:rPr lang="en-US" sz="1200" dirty="0">
                <a:solidFill>
                  <a:schemeClr val="bg1"/>
                </a:solidFill>
                <a:latin typeface="Roboto"/>
                <a:ea typeface="Roboto"/>
                <a:cs typeface="Roboto"/>
                <a:sym typeface="Roboto"/>
              </a:rPr>
            </a:br>
            <a:r>
              <a:rPr lang="en-US" sz="1200" dirty="0">
                <a:solidFill>
                  <a:schemeClr val="bg1"/>
                </a:solidFill>
                <a:latin typeface="Roboto"/>
                <a:ea typeface="Roboto"/>
                <a:cs typeface="Roboto"/>
                <a:sym typeface="Roboto"/>
              </a:rPr>
              <a:t>(</a:t>
            </a:r>
            <a:r>
              <a:rPr lang="en-US" sz="1200" dirty="0" err="1">
                <a:solidFill>
                  <a:schemeClr val="bg1"/>
                </a:solidFill>
                <a:latin typeface="Roboto"/>
                <a:ea typeface="Roboto"/>
                <a:cs typeface="Roboto"/>
                <a:sym typeface="Roboto"/>
              </a:rPr>
              <a:t>température</a:t>
            </a:r>
            <a:r>
              <a:rPr lang="en-US" sz="1200" dirty="0">
                <a:solidFill>
                  <a:schemeClr val="bg1"/>
                </a:solidFill>
                <a:latin typeface="Roboto"/>
                <a:ea typeface="Roboto"/>
                <a:cs typeface="Roboto"/>
                <a:sym typeface="Roboto"/>
              </a:rPr>
              <a:t> </a:t>
            </a:r>
            <a:r>
              <a:rPr lang="en-US" sz="1200" dirty="0" err="1">
                <a:solidFill>
                  <a:schemeClr val="bg1"/>
                </a:solidFill>
                <a:latin typeface="Roboto"/>
                <a:ea typeface="Roboto"/>
                <a:cs typeface="Roboto"/>
                <a:sym typeface="Roboto"/>
              </a:rPr>
              <a:t>moyenne</a:t>
            </a:r>
            <a:r>
              <a:rPr lang="en-US" sz="1200" dirty="0">
                <a:solidFill>
                  <a:schemeClr val="bg1"/>
                </a:solidFill>
                <a:latin typeface="Roboto"/>
                <a:ea typeface="Roboto"/>
                <a:cs typeface="Roboto"/>
                <a:sym typeface="Roboto"/>
              </a:rPr>
              <a:t> supérieure au </a:t>
            </a:r>
            <a:r>
              <a:rPr lang="en-US" sz="1200" dirty="0" err="1">
                <a:solidFill>
                  <a:schemeClr val="bg1"/>
                </a:solidFill>
                <a:latin typeface="Roboto"/>
                <a:ea typeface="Roboto"/>
                <a:cs typeface="Roboto"/>
                <a:sym typeface="Roboto"/>
              </a:rPr>
              <a:t>seuil</a:t>
            </a:r>
            <a:r>
              <a:rPr lang="en-US" sz="1200" dirty="0">
                <a:solidFill>
                  <a:schemeClr val="bg1"/>
                </a:solidFill>
                <a:latin typeface="Roboto"/>
                <a:ea typeface="Roboto"/>
                <a:cs typeface="Roboto"/>
                <a:sym typeface="Roboto"/>
              </a:rPr>
              <a:t> local)</a:t>
            </a:r>
            <a:endParaRPr lang="en-GB" sz="900" dirty="0">
              <a:solidFill>
                <a:schemeClr val="bg1"/>
              </a:solidFill>
            </a:endParaRPr>
          </a:p>
          <a:p>
            <a:pPr marL="287882" lvl="1" indent="-143941">
              <a:buClr>
                <a:srgbClr val="00B0CE"/>
              </a:buClr>
              <a:buSzPts val="2000"/>
              <a:buFont typeface="Arial"/>
              <a:buChar char="•"/>
            </a:pPr>
            <a:r>
              <a:rPr lang="en-US" sz="1200" dirty="0">
                <a:solidFill>
                  <a:schemeClr val="bg1"/>
                </a:solidFill>
                <a:latin typeface="Roboto"/>
                <a:ea typeface="Roboto"/>
                <a:cs typeface="Roboto"/>
                <a:sym typeface="Roboto"/>
              </a:rPr>
              <a:t>Durée des </a:t>
            </a:r>
            <a:r>
              <a:rPr lang="en-US" sz="1200" dirty="0" err="1">
                <a:solidFill>
                  <a:schemeClr val="bg1"/>
                </a:solidFill>
                <a:latin typeface="Roboto"/>
                <a:ea typeface="Roboto"/>
                <a:cs typeface="Roboto"/>
                <a:sym typeface="Roboto"/>
              </a:rPr>
              <a:t>vagues</a:t>
            </a:r>
            <a:r>
              <a:rPr lang="en-US" sz="1200" dirty="0">
                <a:solidFill>
                  <a:schemeClr val="bg1"/>
                </a:solidFill>
                <a:latin typeface="Roboto"/>
                <a:ea typeface="Roboto"/>
                <a:cs typeface="Roboto"/>
                <a:sym typeface="Roboto"/>
              </a:rPr>
              <a:t> de </a:t>
            </a:r>
            <a:r>
              <a:rPr lang="en-US" sz="1200" dirty="0" err="1">
                <a:solidFill>
                  <a:schemeClr val="bg1"/>
                </a:solidFill>
                <a:latin typeface="Roboto"/>
                <a:ea typeface="Roboto"/>
                <a:cs typeface="Roboto"/>
                <a:sym typeface="Roboto"/>
              </a:rPr>
              <a:t>chaleur</a:t>
            </a:r>
            <a:br>
              <a:rPr lang="en-US" sz="1200" dirty="0">
                <a:solidFill>
                  <a:schemeClr val="bg1"/>
                </a:solidFill>
                <a:latin typeface="Roboto"/>
                <a:ea typeface="Roboto"/>
                <a:cs typeface="Roboto"/>
                <a:sym typeface="Roboto"/>
              </a:rPr>
            </a:br>
            <a:r>
              <a:rPr lang="en-US" sz="1200" dirty="0">
                <a:solidFill>
                  <a:schemeClr val="bg1"/>
                </a:solidFill>
                <a:latin typeface="Roboto"/>
                <a:ea typeface="Roboto"/>
                <a:cs typeface="Roboto"/>
                <a:sym typeface="Roboto"/>
              </a:rPr>
              <a:t>(durée </a:t>
            </a:r>
            <a:r>
              <a:rPr lang="en-US" sz="1200" dirty="0" err="1">
                <a:solidFill>
                  <a:schemeClr val="bg1"/>
                </a:solidFill>
                <a:latin typeface="Roboto"/>
                <a:ea typeface="Roboto"/>
                <a:cs typeface="Roboto"/>
                <a:sym typeface="Roboto"/>
              </a:rPr>
              <a:t>moyenne</a:t>
            </a:r>
            <a:r>
              <a:rPr lang="en-US" sz="1200" dirty="0">
                <a:solidFill>
                  <a:schemeClr val="bg1"/>
                </a:solidFill>
                <a:latin typeface="Roboto"/>
                <a:ea typeface="Roboto"/>
                <a:cs typeface="Roboto"/>
                <a:sym typeface="Roboto"/>
              </a:rPr>
              <a:t> des </a:t>
            </a:r>
            <a:r>
              <a:rPr lang="en-US" sz="1200" dirty="0" err="1">
                <a:solidFill>
                  <a:schemeClr val="bg1"/>
                </a:solidFill>
                <a:latin typeface="Roboto"/>
                <a:ea typeface="Roboto"/>
                <a:cs typeface="Roboto"/>
                <a:sym typeface="Roboto"/>
              </a:rPr>
              <a:t>vagues</a:t>
            </a:r>
            <a:r>
              <a:rPr lang="en-US" sz="1200" dirty="0">
                <a:solidFill>
                  <a:schemeClr val="bg1"/>
                </a:solidFill>
                <a:latin typeface="Roboto"/>
                <a:ea typeface="Roboto"/>
                <a:cs typeface="Roboto"/>
                <a:sym typeface="Roboto"/>
              </a:rPr>
              <a:t> de </a:t>
            </a:r>
            <a:r>
              <a:rPr lang="en-US" sz="1200" dirty="0" err="1">
                <a:solidFill>
                  <a:schemeClr val="bg1"/>
                </a:solidFill>
                <a:latin typeface="Roboto"/>
                <a:ea typeface="Roboto"/>
                <a:cs typeface="Roboto"/>
                <a:sym typeface="Roboto"/>
              </a:rPr>
              <a:t>chaleur</a:t>
            </a:r>
            <a:r>
              <a:rPr lang="en-US" sz="1200" dirty="0">
                <a:solidFill>
                  <a:schemeClr val="bg1"/>
                </a:solidFill>
                <a:latin typeface="Roboto"/>
                <a:ea typeface="Roboto"/>
                <a:cs typeface="Roboto"/>
                <a:sym typeface="Roboto"/>
              </a:rPr>
              <a:t> </a:t>
            </a:r>
            <a:r>
              <a:rPr lang="en-US" sz="1200" dirty="0" err="1">
                <a:solidFill>
                  <a:schemeClr val="bg1"/>
                </a:solidFill>
                <a:latin typeface="Roboto"/>
                <a:ea typeface="Roboto"/>
                <a:cs typeface="Roboto"/>
                <a:sym typeface="Roboto"/>
              </a:rPr>
              <a:t>individuelles</a:t>
            </a:r>
            <a:r>
              <a:rPr lang="en-US" sz="1200" dirty="0">
                <a:solidFill>
                  <a:schemeClr val="bg1"/>
                </a:solidFill>
                <a:latin typeface="Roboto"/>
                <a:ea typeface="Roboto"/>
                <a:cs typeface="Roboto"/>
                <a:sym typeface="Roboto"/>
              </a:rPr>
              <a:t> – </a:t>
            </a:r>
            <a:r>
              <a:rPr lang="en-US" sz="1200" dirty="0" err="1">
                <a:solidFill>
                  <a:schemeClr val="bg1"/>
                </a:solidFill>
                <a:latin typeface="Roboto"/>
                <a:ea typeface="Roboto"/>
                <a:cs typeface="Roboto"/>
                <a:sym typeface="Roboto"/>
              </a:rPr>
              <a:t>nombre</a:t>
            </a:r>
            <a:r>
              <a:rPr lang="en-US" sz="1200" dirty="0">
                <a:solidFill>
                  <a:schemeClr val="bg1"/>
                </a:solidFill>
                <a:latin typeface="Roboto"/>
                <a:ea typeface="Roboto"/>
                <a:cs typeface="Roboto"/>
                <a:sym typeface="Roboto"/>
              </a:rPr>
              <a:t> de </a:t>
            </a:r>
            <a:r>
              <a:rPr lang="en-US" sz="1200" dirty="0" err="1">
                <a:solidFill>
                  <a:schemeClr val="bg1"/>
                </a:solidFill>
                <a:latin typeface="Roboto"/>
                <a:ea typeface="Roboto"/>
                <a:cs typeface="Roboto"/>
                <a:sym typeface="Roboto"/>
              </a:rPr>
              <a:t>jours</a:t>
            </a:r>
            <a:r>
              <a:rPr lang="en-US" sz="1200" dirty="0">
                <a:solidFill>
                  <a:schemeClr val="bg1"/>
                </a:solidFill>
                <a:latin typeface="Roboto"/>
                <a:ea typeface="Roboto"/>
                <a:cs typeface="Roboto"/>
                <a:sym typeface="Roboto"/>
              </a:rPr>
              <a:t>)</a:t>
            </a:r>
            <a:endParaRPr lang="en-GB" sz="900" dirty="0">
              <a:solidFill>
                <a:schemeClr val="bg1"/>
              </a:solidFill>
            </a:endParaRPr>
          </a:p>
          <a:p>
            <a:pPr>
              <a:buClr>
                <a:srgbClr val="00B0CE"/>
              </a:buClr>
              <a:buSzPts val="2000"/>
            </a:pPr>
            <a:endParaRPr lang="en-GB" sz="1200" dirty="0">
              <a:solidFill>
                <a:schemeClr val="bg1"/>
              </a:solidFill>
              <a:latin typeface="Roboto"/>
              <a:ea typeface="Roboto"/>
              <a:cs typeface="Roboto"/>
              <a:sym typeface="Roboto"/>
            </a:endParaRPr>
          </a:p>
          <a:p>
            <a:pPr>
              <a:buClr>
                <a:srgbClr val="00B0CE"/>
              </a:buClr>
              <a:buSzPts val="2000"/>
            </a:pPr>
            <a:r>
              <a:rPr lang="en-US" sz="1200" b="1" dirty="0" err="1">
                <a:solidFill>
                  <a:schemeClr val="bg1"/>
                </a:solidFill>
                <a:latin typeface="Roboto"/>
                <a:ea typeface="Roboto"/>
                <a:cs typeface="Roboto"/>
                <a:sym typeface="Roboto"/>
              </a:rPr>
              <a:t>Élévation</a:t>
            </a:r>
            <a:r>
              <a:rPr lang="en-US" sz="1200" b="1" dirty="0">
                <a:solidFill>
                  <a:schemeClr val="bg1"/>
                </a:solidFill>
                <a:latin typeface="Roboto"/>
                <a:ea typeface="Roboto"/>
                <a:cs typeface="Roboto"/>
                <a:sym typeface="Roboto"/>
              </a:rPr>
              <a:t> du </a:t>
            </a:r>
            <a:r>
              <a:rPr lang="en-US" sz="1200" b="1" dirty="0" err="1">
                <a:solidFill>
                  <a:schemeClr val="bg1"/>
                </a:solidFill>
                <a:latin typeface="Roboto"/>
                <a:ea typeface="Roboto"/>
                <a:cs typeface="Roboto"/>
                <a:sym typeface="Roboto"/>
              </a:rPr>
              <a:t>niveau</a:t>
            </a:r>
            <a:r>
              <a:rPr lang="en-US" sz="1200" b="1" dirty="0">
                <a:solidFill>
                  <a:schemeClr val="bg1"/>
                </a:solidFill>
                <a:latin typeface="Roboto"/>
                <a:ea typeface="Roboto"/>
                <a:cs typeface="Roboto"/>
                <a:sym typeface="Roboto"/>
              </a:rPr>
              <a:t> de la </a:t>
            </a:r>
            <a:r>
              <a:rPr lang="en-US" sz="1200" b="1" dirty="0" err="1">
                <a:solidFill>
                  <a:schemeClr val="bg1"/>
                </a:solidFill>
                <a:latin typeface="Roboto"/>
                <a:ea typeface="Roboto"/>
                <a:cs typeface="Roboto"/>
                <a:sym typeface="Roboto"/>
              </a:rPr>
              <a:t>mer</a:t>
            </a:r>
            <a:r>
              <a:rPr lang="en-US" sz="1200" b="1" dirty="0">
                <a:solidFill>
                  <a:schemeClr val="bg1"/>
                </a:solidFill>
                <a:latin typeface="Roboto"/>
                <a:ea typeface="Roboto"/>
                <a:cs typeface="Roboto"/>
                <a:sym typeface="Roboto"/>
              </a:rPr>
              <a:t> :</a:t>
            </a:r>
            <a:endParaRPr lang="en-GB" sz="900" dirty="0">
              <a:solidFill>
                <a:schemeClr val="bg1"/>
              </a:solidFill>
            </a:endParaRPr>
          </a:p>
          <a:p>
            <a:pPr marL="287882" lvl="1" indent="-143941">
              <a:buClr>
                <a:srgbClr val="00B0CE"/>
              </a:buClr>
              <a:buSzPts val="2000"/>
              <a:buFont typeface="Arial"/>
              <a:buChar char="•"/>
            </a:pPr>
            <a:r>
              <a:rPr lang="en-US" sz="1200" dirty="0">
                <a:solidFill>
                  <a:schemeClr val="bg1"/>
                </a:solidFill>
                <a:latin typeface="Roboto"/>
                <a:ea typeface="Roboto"/>
                <a:cs typeface="Roboto"/>
                <a:sym typeface="Roboto"/>
              </a:rPr>
              <a:t>Variation </a:t>
            </a:r>
            <a:r>
              <a:rPr lang="en-US" sz="1200" dirty="0" err="1">
                <a:solidFill>
                  <a:schemeClr val="bg1"/>
                </a:solidFill>
                <a:latin typeface="Roboto"/>
                <a:ea typeface="Roboto"/>
                <a:cs typeface="Roboto"/>
                <a:sym typeface="Roboto"/>
              </a:rPr>
              <a:t>absolue</a:t>
            </a:r>
            <a:r>
              <a:rPr lang="en-US" sz="1200" dirty="0">
                <a:solidFill>
                  <a:schemeClr val="bg1"/>
                </a:solidFill>
                <a:latin typeface="Roboto"/>
                <a:ea typeface="Roboto"/>
                <a:cs typeface="Roboto"/>
                <a:sym typeface="Roboto"/>
              </a:rPr>
              <a:t> du </a:t>
            </a:r>
            <a:r>
              <a:rPr lang="en-US" sz="1200" dirty="0" err="1">
                <a:solidFill>
                  <a:schemeClr val="bg1"/>
                </a:solidFill>
                <a:latin typeface="Roboto"/>
                <a:ea typeface="Roboto"/>
                <a:cs typeface="Roboto"/>
                <a:sym typeface="Roboto"/>
              </a:rPr>
              <a:t>niveau</a:t>
            </a:r>
            <a:r>
              <a:rPr lang="en-US" sz="1200" dirty="0">
                <a:solidFill>
                  <a:schemeClr val="bg1"/>
                </a:solidFill>
                <a:latin typeface="Roboto"/>
                <a:ea typeface="Roboto"/>
                <a:cs typeface="Roboto"/>
                <a:sym typeface="Roboto"/>
              </a:rPr>
              <a:t> de la </a:t>
            </a:r>
            <a:r>
              <a:rPr lang="en-US" sz="1200" dirty="0" err="1">
                <a:solidFill>
                  <a:schemeClr val="bg1"/>
                </a:solidFill>
                <a:latin typeface="Roboto"/>
                <a:ea typeface="Roboto"/>
                <a:cs typeface="Roboto"/>
                <a:sym typeface="Roboto"/>
              </a:rPr>
              <a:t>mer</a:t>
            </a:r>
            <a:r>
              <a:rPr lang="en-US" sz="1200" dirty="0">
                <a:solidFill>
                  <a:schemeClr val="bg1"/>
                </a:solidFill>
                <a:latin typeface="Roboto"/>
                <a:ea typeface="Roboto"/>
                <a:cs typeface="Roboto"/>
                <a:sym typeface="Roboto"/>
              </a:rPr>
              <a:t> (cm)</a:t>
            </a:r>
            <a:endParaRPr lang="en-GB" sz="900" dirty="0">
              <a:solidFill>
                <a:schemeClr val="bg1"/>
              </a:solidFill>
            </a:endParaRPr>
          </a:p>
          <a:p>
            <a:pPr marL="287882" lvl="1" indent="-143941">
              <a:buClr>
                <a:srgbClr val="00B0CE"/>
              </a:buClr>
              <a:buSzPts val="2000"/>
              <a:buFont typeface="Arial"/>
              <a:buChar char="•"/>
            </a:pPr>
            <a:r>
              <a:rPr lang="en-US" sz="1200" dirty="0">
                <a:solidFill>
                  <a:schemeClr val="bg1"/>
                </a:solidFill>
                <a:latin typeface="Roboto"/>
                <a:ea typeface="Roboto"/>
                <a:cs typeface="Roboto"/>
                <a:sym typeface="Roboto"/>
              </a:rPr>
              <a:t>Variation relative du </a:t>
            </a:r>
            <a:r>
              <a:rPr lang="en-US" sz="1200" dirty="0" err="1">
                <a:solidFill>
                  <a:schemeClr val="bg1"/>
                </a:solidFill>
                <a:latin typeface="Roboto"/>
                <a:ea typeface="Roboto"/>
                <a:cs typeface="Roboto"/>
                <a:sym typeface="Roboto"/>
              </a:rPr>
              <a:t>niveau</a:t>
            </a:r>
            <a:r>
              <a:rPr lang="en-US" sz="1200" dirty="0">
                <a:solidFill>
                  <a:schemeClr val="bg1"/>
                </a:solidFill>
                <a:latin typeface="Roboto"/>
                <a:ea typeface="Roboto"/>
                <a:cs typeface="Roboto"/>
                <a:sym typeface="Roboto"/>
              </a:rPr>
              <a:t> de la </a:t>
            </a:r>
            <a:r>
              <a:rPr lang="en-US" sz="1200" dirty="0" err="1">
                <a:solidFill>
                  <a:schemeClr val="bg1"/>
                </a:solidFill>
                <a:latin typeface="Roboto"/>
                <a:ea typeface="Roboto"/>
                <a:cs typeface="Roboto"/>
                <a:sym typeface="Roboto"/>
              </a:rPr>
              <a:t>mer</a:t>
            </a:r>
            <a:r>
              <a:rPr lang="en-US" sz="1200" dirty="0">
                <a:solidFill>
                  <a:schemeClr val="bg1"/>
                </a:solidFill>
                <a:latin typeface="Roboto"/>
                <a:ea typeface="Roboto"/>
                <a:cs typeface="Roboto"/>
                <a:sym typeface="Roboto"/>
              </a:rPr>
              <a:t> (y </a:t>
            </a:r>
            <a:r>
              <a:rPr lang="en-US" sz="1200" dirty="0" err="1">
                <a:solidFill>
                  <a:schemeClr val="bg1"/>
                </a:solidFill>
                <a:latin typeface="Roboto"/>
                <a:ea typeface="Roboto"/>
                <a:cs typeface="Roboto"/>
                <a:sym typeface="Roboto"/>
              </a:rPr>
              <a:t>compris</a:t>
            </a:r>
            <a:r>
              <a:rPr lang="en-US" sz="1200" dirty="0">
                <a:solidFill>
                  <a:schemeClr val="bg1"/>
                </a:solidFill>
                <a:latin typeface="Roboto"/>
                <a:ea typeface="Roboto"/>
                <a:cs typeface="Roboto"/>
                <a:sym typeface="Roboto"/>
              </a:rPr>
              <a:t> les </a:t>
            </a:r>
            <a:r>
              <a:rPr lang="en-US" sz="1200" dirty="0" err="1">
                <a:solidFill>
                  <a:schemeClr val="bg1"/>
                </a:solidFill>
                <a:latin typeface="Roboto"/>
                <a:ea typeface="Roboto"/>
                <a:cs typeface="Roboto"/>
                <a:sym typeface="Roboto"/>
              </a:rPr>
              <a:t>mouvements</a:t>
            </a:r>
            <a:r>
              <a:rPr lang="en-US" sz="1200" dirty="0">
                <a:solidFill>
                  <a:schemeClr val="bg1"/>
                </a:solidFill>
                <a:latin typeface="Roboto"/>
                <a:ea typeface="Roboto"/>
                <a:cs typeface="Roboto"/>
                <a:sym typeface="Roboto"/>
              </a:rPr>
              <a:t> </a:t>
            </a:r>
            <a:r>
              <a:rPr lang="en-US" sz="1200" dirty="0" err="1">
                <a:solidFill>
                  <a:schemeClr val="bg1"/>
                </a:solidFill>
                <a:latin typeface="Roboto"/>
                <a:ea typeface="Roboto"/>
                <a:cs typeface="Roboto"/>
                <a:sym typeface="Roboto"/>
              </a:rPr>
              <a:t>terrestres</a:t>
            </a:r>
            <a:r>
              <a:rPr lang="en-US" sz="1200" dirty="0">
                <a:solidFill>
                  <a:schemeClr val="bg1"/>
                </a:solidFill>
                <a:latin typeface="Roboto"/>
                <a:ea typeface="Roboto"/>
                <a:cs typeface="Roboto"/>
                <a:sym typeface="Roboto"/>
              </a:rPr>
              <a:t> </a:t>
            </a:r>
            <a:r>
              <a:rPr lang="en-US" sz="1200" dirty="0" err="1">
                <a:solidFill>
                  <a:schemeClr val="bg1"/>
                </a:solidFill>
                <a:latin typeface="Roboto"/>
                <a:ea typeface="Roboto"/>
                <a:cs typeface="Roboto"/>
                <a:sym typeface="Roboto"/>
              </a:rPr>
              <a:t>locaux</a:t>
            </a:r>
            <a:r>
              <a:rPr lang="en-US" sz="1200" dirty="0">
                <a:solidFill>
                  <a:schemeClr val="bg1"/>
                </a:solidFill>
                <a:latin typeface="Roboto"/>
                <a:ea typeface="Roboto"/>
                <a:cs typeface="Roboto"/>
                <a:sym typeface="Roboto"/>
              </a:rPr>
              <a:t>) (cm)</a:t>
            </a:r>
            <a:endParaRPr lang="en-GB" sz="900" dirty="0">
              <a:solidFill>
                <a:schemeClr val="bg1"/>
              </a:solidFill>
            </a:endParaRPr>
          </a:p>
          <a:p>
            <a:pPr>
              <a:buClr>
                <a:srgbClr val="00B0CE"/>
              </a:buClr>
              <a:buSzPts val="2000"/>
            </a:pPr>
            <a:endParaRPr lang="en-GB" sz="1200" dirty="0">
              <a:solidFill>
                <a:schemeClr val="bg1"/>
              </a:solidFill>
              <a:latin typeface="Roboto"/>
              <a:ea typeface="Roboto"/>
              <a:cs typeface="Roboto"/>
              <a:sym typeface="Roboto"/>
            </a:endParaRPr>
          </a:p>
          <a:p>
            <a:pPr>
              <a:buClr>
                <a:srgbClr val="00B0CE"/>
              </a:buClr>
              <a:buSzPts val="2000"/>
            </a:pPr>
            <a:r>
              <a:rPr lang="en-US" sz="1200" b="1" dirty="0" err="1">
                <a:solidFill>
                  <a:schemeClr val="bg1"/>
                </a:solidFill>
                <a:latin typeface="Roboto"/>
                <a:ea typeface="Roboto"/>
                <a:cs typeface="Roboto"/>
                <a:sym typeface="Roboto"/>
              </a:rPr>
              <a:t>Inondations</a:t>
            </a:r>
            <a:r>
              <a:rPr lang="en-US" sz="1200" b="1" dirty="0">
                <a:solidFill>
                  <a:schemeClr val="bg1"/>
                </a:solidFill>
                <a:latin typeface="Roboto"/>
                <a:ea typeface="Roboto"/>
                <a:cs typeface="Roboto"/>
                <a:sym typeface="Roboto"/>
              </a:rPr>
              <a:t> </a:t>
            </a:r>
            <a:r>
              <a:rPr lang="en-US" sz="1200" b="1" dirty="0" err="1">
                <a:solidFill>
                  <a:schemeClr val="bg1"/>
                </a:solidFill>
                <a:latin typeface="Roboto"/>
                <a:ea typeface="Roboto"/>
                <a:cs typeface="Roboto"/>
                <a:sym typeface="Roboto"/>
              </a:rPr>
              <a:t>fluviales</a:t>
            </a:r>
            <a:r>
              <a:rPr lang="en-US" sz="1200" b="1" dirty="0">
                <a:solidFill>
                  <a:schemeClr val="bg1"/>
                </a:solidFill>
                <a:latin typeface="Roboto"/>
                <a:ea typeface="Roboto"/>
                <a:cs typeface="Roboto"/>
                <a:sym typeface="Roboto"/>
              </a:rPr>
              <a:t> :</a:t>
            </a:r>
            <a:endParaRPr lang="en-GB" sz="900" dirty="0">
              <a:solidFill>
                <a:schemeClr val="bg1"/>
              </a:solidFill>
            </a:endParaRPr>
          </a:p>
          <a:p>
            <a:pPr marL="287882" lvl="1" indent="-143941">
              <a:buClr>
                <a:srgbClr val="00B0CE"/>
              </a:buClr>
              <a:buSzPts val="2000"/>
              <a:buFont typeface="Arial"/>
              <a:buChar char="•"/>
            </a:pPr>
            <a:r>
              <a:rPr lang="en-US" sz="1200" dirty="0">
                <a:solidFill>
                  <a:schemeClr val="bg1"/>
                </a:solidFill>
                <a:latin typeface="Roboto"/>
                <a:ea typeface="Roboto"/>
                <a:cs typeface="Roboto"/>
                <a:sym typeface="Roboto"/>
              </a:rPr>
              <a:t>Nombre de </a:t>
            </a:r>
            <a:r>
              <a:rPr lang="en-US" sz="1200" dirty="0" err="1">
                <a:solidFill>
                  <a:schemeClr val="bg1"/>
                </a:solidFill>
                <a:latin typeface="Roboto"/>
                <a:ea typeface="Roboto"/>
                <a:cs typeface="Roboto"/>
                <a:sym typeface="Roboto"/>
              </a:rPr>
              <a:t>jours</a:t>
            </a:r>
            <a:r>
              <a:rPr lang="en-US" sz="1200" dirty="0">
                <a:solidFill>
                  <a:schemeClr val="bg1"/>
                </a:solidFill>
                <a:latin typeface="Roboto"/>
                <a:ea typeface="Roboto"/>
                <a:cs typeface="Roboto"/>
                <a:sym typeface="Roboto"/>
              </a:rPr>
              <a:t> avec des </a:t>
            </a:r>
            <a:r>
              <a:rPr lang="en-US" sz="1200" dirty="0" err="1">
                <a:solidFill>
                  <a:schemeClr val="bg1"/>
                </a:solidFill>
                <a:latin typeface="Roboto"/>
                <a:ea typeface="Roboto"/>
                <a:cs typeface="Roboto"/>
                <a:sym typeface="Roboto"/>
              </a:rPr>
              <a:t>précipitations</a:t>
            </a:r>
            <a:r>
              <a:rPr lang="en-US" sz="1200" dirty="0">
                <a:solidFill>
                  <a:schemeClr val="bg1"/>
                </a:solidFill>
                <a:latin typeface="Roboto"/>
                <a:ea typeface="Roboto"/>
                <a:cs typeface="Roboto"/>
                <a:sym typeface="Roboto"/>
              </a:rPr>
              <a:t> &gt; 100 mm</a:t>
            </a:r>
            <a:endParaRPr lang="en-GB" sz="900" dirty="0">
              <a:solidFill>
                <a:schemeClr val="bg1"/>
              </a:solidFill>
            </a:endParaRPr>
          </a:p>
          <a:p>
            <a:pPr marL="287882" lvl="1" indent="-143941">
              <a:buClr>
                <a:srgbClr val="00B0CE"/>
              </a:buClr>
              <a:buSzPts val="2000"/>
              <a:buFont typeface="Arial"/>
              <a:buChar char="•"/>
            </a:pPr>
            <a:r>
              <a:rPr lang="en-US" sz="1200" dirty="0" err="1">
                <a:solidFill>
                  <a:schemeClr val="bg1"/>
                </a:solidFill>
                <a:latin typeface="Roboto"/>
                <a:ea typeface="Roboto"/>
                <a:cs typeface="Roboto"/>
                <a:sym typeface="Roboto"/>
              </a:rPr>
              <a:t>Ampleur</a:t>
            </a:r>
            <a:r>
              <a:rPr lang="en-US" sz="1200" dirty="0">
                <a:solidFill>
                  <a:schemeClr val="bg1"/>
                </a:solidFill>
                <a:latin typeface="Roboto"/>
                <a:ea typeface="Roboto"/>
                <a:cs typeface="Roboto"/>
                <a:sym typeface="Roboto"/>
              </a:rPr>
              <a:t> des </a:t>
            </a:r>
            <a:r>
              <a:rPr lang="en-US" sz="1200" dirty="0" err="1">
                <a:solidFill>
                  <a:schemeClr val="bg1"/>
                </a:solidFill>
                <a:latin typeface="Roboto"/>
                <a:ea typeface="Roboto"/>
                <a:cs typeface="Roboto"/>
                <a:sym typeface="Roboto"/>
              </a:rPr>
              <a:t>inondations</a:t>
            </a:r>
            <a:r>
              <a:rPr lang="en-US" sz="1200" dirty="0">
                <a:solidFill>
                  <a:schemeClr val="bg1"/>
                </a:solidFill>
                <a:latin typeface="Roboto"/>
                <a:ea typeface="Roboto"/>
                <a:cs typeface="Roboto"/>
                <a:sym typeface="Roboto"/>
              </a:rPr>
              <a:t> (</a:t>
            </a:r>
            <a:r>
              <a:rPr lang="en-US" sz="1200" dirty="0" err="1">
                <a:solidFill>
                  <a:schemeClr val="bg1"/>
                </a:solidFill>
                <a:latin typeface="Roboto"/>
                <a:ea typeface="Roboto"/>
                <a:cs typeface="Roboto"/>
                <a:sym typeface="Roboto"/>
              </a:rPr>
              <a:t>débit</a:t>
            </a:r>
            <a:r>
              <a:rPr lang="en-US" sz="1200" dirty="0">
                <a:solidFill>
                  <a:schemeClr val="bg1"/>
                </a:solidFill>
                <a:latin typeface="Roboto"/>
                <a:ea typeface="Roboto"/>
                <a:cs typeface="Roboto"/>
                <a:sym typeface="Roboto"/>
              </a:rPr>
              <a:t> de pointe)</a:t>
            </a:r>
            <a:endParaRPr lang="en-GB" sz="900" dirty="0">
              <a:solidFill>
                <a:schemeClr val="bg1"/>
              </a:solidFill>
            </a:endParaRPr>
          </a:p>
          <a:p>
            <a:pPr marL="287882" lvl="1" indent="-143941">
              <a:buClr>
                <a:srgbClr val="00B0CE"/>
              </a:buClr>
              <a:buSzPts val="2000"/>
              <a:buFont typeface="Arial"/>
              <a:buChar char="•"/>
            </a:pPr>
            <a:r>
              <a:rPr lang="en-US" sz="1200" dirty="0" err="1">
                <a:solidFill>
                  <a:schemeClr val="bg1"/>
                </a:solidFill>
                <a:latin typeface="Roboto"/>
                <a:ea typeface="Roboto"/>
                <a:cs typeface="Roboto"/>
                <a:sym typeface="Roboto"/>
              </a:rPr>
              <a:t>Fréquence</a:t>
            </a:r>
            <a:r>
              <a:rPr lang="en-US" sz="1200" dirty="0">
                <a:solidFill>
                  <a:schemeClr val="bg1"/>
                </a:solidFill>
                <a:latin typeface="Roboto"/>
                <a:ea typeface="Roboto"/>
                <a:cs typeface="Roboto"/>
                <a:sym typeface="Roboto"/>
              </a:rPr>
              <a:t> des </a:t>
            </a:r>
            <a:r>
              <a:rPr lang="en-US" sz="1200" dirty="0" err="1">
                <a:solidFill>
                  <a:schemeClr val="bg1"/>
                </a:solidFill>
                <a:latin typeface="Roboto"/>
                <a:ea typeface="Roboto"/>
                <a:cs typeface="Roboto"/>
                <a:sym typeface="Roboto"/>
              </a:rPr>
              <a:t>inondations</a:t>
            </a:r>
            <a:br>
              <a:rPr lang="en-US" sz="1200" dirty="0">
                <a:solidFill>
                  <a:schemeClr val="bg1"/>
                </a:solidFill>
                <a:latin typeface="Roboto"/>
                <a:ea typeface="Roboto"/>
                <a:cs typeface="Roboto"/>
                <a:sym typeface="Roboto"/>
              </a:rPr>
            </a:br>
            <a:r>
              <a:rPr lang="en-US" sz="1200" dirty="0">
                <a:solidFill>
                  <a:schemeClr val="bg1"/>
                </a:solidFill>
                <a:latin typeface="Roboto"/>
                <a:ea typeface="Roboto"/>
                <a:cs typeface="Roboto"/>
                <a:sym typeface="Roboto"/>
              </a:rPr>
              <a:t>(</a:t>
            </a:r>
            <a:r>
              <a:rPr lang="en-US" sz="1200" dirty="0" err="1">
                <a:solidFill>
                  <a:schemeClr val="bg1"/>
                </a:solidFill>
                <a:latin typeface="Roboto"/>
                <a:ea typeface="Roboto"/>
                <a:cs typeface="Roboto"/>
                <a:sym typeface="Roboto"/>
              </a:rPr>
              <a:t>nombre</a:t>
            </a:r>
            <a:r>
              <a:rPr lang="en-US" sz="1200" dirty="0">
                <a:solidFill>
                  <a:schemeClr val="bg1"/>
                </a:solidFill>
                <a:latin typeface="Roboto"/>
                <a:ea typeface="Roboto"/>
                <a:cs typeface="Roboto"/>
                <a:sym typeface="Roboto"/>
              </a:rPr>
              <a:t> moyen de </a:t>
            </a:r>
            <a:r>
              <a:rPr lang="en-US" sz="1200" dirty="0" err="1">
                <a:solidFill>
                  <a:schemeClr val="bg1"/>
                </a:solidFill>
                <a:latin typeface="Roboto"/>
                <a:ea typeface="Roboto"/>
                <a:cs typeface="Roboto"/>
                <a:sym typeface="Roboto"/>
              </a:rPr>
              <a:t>jours</a:t>
            </a:r>
            <a:r>
              <a:rPr lang="en-US" sz="1200" dirty="0">
                <a:solidFill>
                  <a:schemeClr val="bg1"/>
                </a:solidFill>
                <a:latin typeface="Roboto"/>
                <a:ea typeface="Roboto"/>
                <a:cs typeface="Roboto"/>
                <a:sym typeface="Roboto"/>
              </a:rPr>
              <a:t> </a:t>
            </a:r>
            <a:r>
              <a:rPr lang="en-US" sz="1200" dirty="0" err="1">
                <a:solidFill>
                  <a:schemeClr val="bg1"/>
                </a:solidFill>
                <a:latin typeface="Roboto"/>
                <a:ea typeface="Roboto"/>
                <a:cs typeface="Roboto"/>
                <a:sym typeface="Roboto"/>
              </a:rPr>
              <a:t>d'inondation</a:t>
            </a:r>
            <a:r>
              <a:rPr lang="en-US" sz="1200" dirty="0">
                <a:solidFill>
                  <a:schemeClr val="bg1"/>
                </a:solidFill>
                <a:latin typeface="Roboto"/>
                <a:ea typeface="Roboto"/>
                <a:cs typeface="Roboto"/>
                <a:sym typeface="Roboto"/>
              </a:rPr>
              <a:t> par an)</a:t>
            </a:r>
            <a:endParaRPr lang="en-GB" sz="900" dirty="0">
              <a:solidFill>
                <a:schemeClr val="bg1"/>
              </a:solidFill>
            </a:endParaRPr>
          </a:p>
        </p:txBody>
      </p:sp>
      <p:sp>
        <p:nvSpPr>
          <p:cNvPr id="784" name="Google Shape;784;p39"/>
          <p:cNvSpPr txBox="1"/>
          <p:nvPr/>
        </p:nvSpPr>
        <p:spPr>
          <a:xfrm rot="-5400000">
            <a:off x="9712707" y="4264519"/>
            <a:ext cx="4144733"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err="1">
                <a:solidFill>
                  <a:schemeClr val="bg1"/>
                </a:solidFill>
                <a:latin typeface="Roboto"/>
                <a:ea typeface="Roboto"/>
                <a:cs typeface="Roboto"/>
                <a:sym typeface="Roboto"/>
              </a:rPr>
              <a:t>Wajir </a:t>
            </a:r>
            <a:r>
              <a:rPr lang="en-US" sz="1199">
                <a:solidFill>
                  <a:schemeClr val="bg1"/>
                </a:solidFill>
                <a:latin typeface="Roboto"/>
                <a:ea typeface="Roboto"/>
                <a:cs typeface="Roboto"/>
                <a:sym typeface="Roboto"/>
              </a:rPr>
              <a:t>; photo prise par Jervis Sundays, Croix-Rouge kenyane</a:t>
            </a:r>
            <a:endParaRPr sz="933">
              <a:solidFill>
                <a:schemeClr val="bg1"/>
              </a:solidFill>
            </a:endParaRPr>
          </a:p>
        </p:txBody>
      </p:sp>
      <p:sp>
        <p:nvSpPr>
          <p:cNvPr id="786" name="Google Shape;786;p39"/>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32</a:t>
            </a:fld>
            <a:endParaRPr/>
          </a:p>
        </p:txBody>
      </p:sp>
      <p:sp>
        <p:nvSpPr>
          <p:cNvPr id="2" name="Google Shape;764;p38">
            <a:extLst>
              <a:ext uri="{FF2B5EF4-FFF2-40B4-BE49-F238E27FC236}">
                <a16:creationId xmlns:a16="http://schemas.microsoft.com/office/drawing/2014/main" id="{2AE87EAE-6354-E20A-1877-961EA86F4F69}"/>
              </a:ext>
            </a:extLst>
          </p:cNvPr>
          <p:cNvSpPr txBox="1"/>
          <p:nvPr/>
        </p:nvSpPr>
        <p:spPr>
          <a:xfrm>
            <a:off x="568640" y="410379"/>
            <a:ext cx="10924527"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a:solidFill>
                  <a:schemeClr val="bg1"/>
                </a:solidFill>
                <a:latin typeface="Roboto"/>
                <a:ea typeface="Roboto"/>
                <a:cs typeface="Roboto"/>
                <a:sym typeface="Roboto"/>
              </a:rPr>
              <a:t>Étape 02 | </a:t>
            </a:r>
            <a:r>
              <a:rPr lang="en-US" sz="3597" b="1" dirty="0" err="1">
                <a:solidFill>
                  <a:schemeClr val="bg1"/>
                </a:solidFill>
                <a:latin typeface="Roboto"/>
                <a:ea typeface="Roboto"/>
                <a:cs typeface="Roboto"/>
                <a:sym typeface="Roboto"/>
              </a:rPr>
              <a:t>Évaluer</a:t>
            </a:r>
            <a:r>
              <a:rPr lang="en-US" sz="3597" b="1" dirty="0">
                <a:solidFill>
                  <a:schemeClr val="bg1"/>
                </a:solidFill>
                <a:latin typeface="Roboto"/>
                <a:ea typeface="Roboto"/>
                <a:cs typeface="Roboto"/>
                <a:sym typeface="Roboto"/>
              </a:rPr>
              <a:t> les </a:t>
            </a:r>
            <a:r>
              <a:rPr lang="en-US" sz="3597" b="1" dirty="0" err="1">
                <a:solidFill>
                  <a:schemeClr val="bg1"/>
                </a:solidFill>
                <a:latin typeface="Roboto"/>
                <a:ea typeface="Roboto"/>
                <a:cs typeface="Roboto"/>
                <a:sym typeface="Roboto"/>
              </a:rPr>
              <a:t>aléas</a:t>
            </a:r>
            <a:endParaRPr sz="933" dirty="0">
              <a:solidFill>
                <a:schemeClr val="bg1"/>
              </a:solidFill>
            </a:endParaRPr>
          </a:p>
        </p:txBody>
      </p:sp>
      <p:sp>
        <p:nvSpPr>
          <p:cNvPr id="3" name="Google Shape;765;p38">
            <a:extLst>
              <a:ext uri="{FF2B5EF4-FFF2-40B4-BE49-F238E27FC236}">
                <a16:creationId xmlns:a16="http://schemas.microsoft.com/office/drawing/2014/main" id="{F37D3424-207E-726C-71C4-E7822F315EB2}"/>
              </a:ext>
            </a:extLst>
          </p:cNvPr>
          <p:cNvSpPr txBox="1"/>
          <p:nvPr/>
        </p:nvSpPr>
        <p:spPr>
          <a:xfrm>
            <a:off x="568640" y="1710677"/>
            <a:ext cx="2140400" cy="4010265"/>
          </a:xfrm>
          <a:prstGeom prst="rect">
            <a:avLst/>
          </a:prstGeom>
          <a:noFill/>
          <a:ln>
            <a:noFill/>
          </a:ln>
        </p:spPr>
        <p:txBody>
          <a:bodyPr spcFirstLastPara="1" wrap="square" lIns="0" tIns="0" rIns="0" bIns="0" anchor="t" anchorCtr="0">
            <a:spAutoFit/>
          </a:bodyPr>
          <a:lstStyle/>
          <a:p>
            <a:pPr>
              <a:buSzPts val="2300"/>
            </a:pPr>
            <a:r>
              <a:rPr lang="en-US" sz="1533" dirty="0">
                <a:solidFill>
                  <a:schemeClr val="bg1"/>
                </a:solidFill>
                <a:latin typeface="Roboto"/>
                <a:ea typeface="Roboto"/>
                <a:cs typeface="Roboto"/>
                <a:sym typeface="Roboto"/>
              </a:rPr>
              <a:t>2.1 | </a:t>
            </a:r>
            <a:r>
              <a:rPr lang="en-US" sz="1533" dirty="0" err="1">
                <a:solidFill>
                  <a:schemeClr val="bg1"/>
                </a:solidFill>
                <a:latin typeface="Roboto"/>
                <a:ea typeface="Roboto"/>
                <a:cs typeface="Roboto"/>
                <a:sym typeface="Roboto"/>
              </a:rPr>
              <a:t>Déterminer</a:t>
            </a:r>
            <a:r>
              <a:rPr lang="en-US" sz="1533" dirty="0">
                <a:solidFill>
                  <a:schemeClr val="bg1"/>
                </a:solidFill>
                <a:latin typeface="Roboto"/>
                <a:ea typeface="Roboto"/>
                <a:cs typeface="Roboto"/>
                <a:sym typeface="Roboto"/>
              </a:rPr>
              <a:t> les </a:t>
            </a:r>
            <a:r>
              <a:rPr lang="en-US" sz="1533" dirty="0" err="1">
                <a:solidFill>
                  <a:schemeClr val="bg1"/>
                </a:solidFill>
                <a:latin typeface="Roboto"/>
                <a:ea typeface="Roboto"/>
                <a:cs typeface="Roboto"/>
                <a:sym typeface="Roboto"/>
              </a:rPr>
              <a:t>aléas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climatiques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pertinents</a:t>
            </a:r>
            <a:endParaRPr sz="933" dirty="0">
              <a:solidFill>
                <a:schemeClr val="bg1"/>
              </a:solidFill>
            </a:endParaRPr>
          </a:p>
          <a:p>
            <a:pPr>
              <a:buSzPts val="2300"/>
            </a:pPr>
            <a:endParaRPr sz="1533" b="1" dirty="0">
              <a:solidFill>
                <a:schemeClr val="bg1"/>
              </a:solidFill>
              <a:latin typeface="Roboto"/>
              <a:ea typeface="Roboto"/>
              <a:cs typeface="Roboto"/>
              <a:sym typeface="Roboto"/>
            </a:endParaRPr>
          </a:p>
          <a:p>
            <a:pPr>
              <a:buSzPts val="2300"/>
            </a:pPr>
            <a:r>
              <a:rPr lang="en-GB" sz="1533" b="1" dirty="0">
                <a:solidFill>
                  <a:schemeClr val="accent3">
                    <a:lumMod val="40000"/>
                    <a:lumOff val="60000"/>
                  </a:schemeClr>
                </a:solidFill>
                <a:latin typeface="Roboto"/>
                <a:ea typeface="Roboto"/>
                <a:cs typeface="Roboto"/>
                <a:sym typeface="Roboto"/>
              </a:rPr>
              <a:t>2.2 | </a:t>
            </a:r>
            <a:r>
              <a:rPr lang="en-GB" sz="1533" b="1" dirty="0" err="1">
                <a:solidFill>
                  <a:schemeClr val="accent3">
                    <a:lumMod val="40000"/>
                    <a:lumOff val="60000"/>
                  </a:schemeClr>
                </a:solidFill>
                <a:latin typeface="Roboto"/>
                <a:ea typeface="Roboto"/>
                <a:cs typeface="Roboto"/>
                <a:sym typeface="Roboto"/>
              </a:rPr>
              <a:t>Sélectionner</a:t>
            </a:r>
            <a:r>
              <a:rPr lang="en-GB" sz="1533" b="1" dirty="0">
                <a:solidFill>
                  <a:schemeClr val="accent3">
                    <a:lumMod val="40000"/>
                    <a:lumOff val="60000"/>
                  </a:schemeClr>
                </a:solidFill>
                <a:latin typeface="Roboto"/>
                <a:ea typeface="Roboto"/>
                <a:cs typeface="Roboto"/>
                <a:sym typeface="Roboto"/>
              </a:rPr>
              <a:t> les </a:t>
            </a:r>
            <a:r>
              <a:rPr lang="en-GB" sz="1533" b="1" dirty="0" err="1">
                <a:solidFill>
                  <a:schemeClr val="accent3">
                    <a:lumMod val="40000"/>
                    <a:lumOff val="60000"/>
                  </a:schemeClr>
                </a:solidFill>
                <a:latin typeface="Roboto"/>
                <a:ea typeface="Roboto"/>
                <a:cs typeface="Roboto"/>
                <a:sym typeface="Roboto"/>
              </a:rPr>
              <a:t>indicateurs</a:t>
            </a:r>
            <a:r>
              <a:rPr lang="en-GB" sz="1533" b="1" dirty="0">
                <a:solidFill>
                  <a:schemeClr val="accent3">
                    <a:lumMod val="40000"/>
                    <a:lumOff val="60000"/>
                  </a:schemeClr>
                </a:solidFill>
                <a:latin typeface="Roboto"/>
                <a:ea typeface="Roboto"/>
                <a:cs typeface="Roboto"/>
                <a:sym typeface="Roboto"/>
              </a:rPr>
              <a:t> </a:t>
            </a:r>
            <a:r>
              <a:rPr lang="en-GB" sz="1533" b="1" dirty="0" err="1">
                <a:solidFill>
                  <a:schemeClr val="accent3">
                    <a:lumMod val="40000"/>
                    <a:lumOff val="60000"/>
                  </a:schemeClr>
                </a:solidFill>
                <a:latin typeface="Roboto"/>
                <a:ea typeface="Roboto"/>
                <a:cs typeface="Roboto"/>
                <a:sym typeface="Roboto"/>
              </a:rPr>
              <a:t>d’aléas</a:t>
            </a:r>
            <a:r>
              <a:rPr lang="en-GB" sz="1533" b="1" dirty="0">
                <a:solidFill>
                  <a:schemeClr val="accent3">
                    <a:lumMod val="40000"/>
                    <a:lumOff val="60000"/>
                  </a:schemeClr>
                </a:solidFill>
                <a:latin typeface="Roboto"/>
                <a:ea typeface="Roboto"/>
                <a:cs typeface="Roboto"/>
                <a:sym typeface="Roboto"/>
              </a:rPr>
              <a:t> </a:t>
            </a:r>
            <a:r>
              <a:rPr lang="en-GB" sz="1533" b="1" dirty="0" err="1">
                <a:solidFill>
                  <a:schemeClr val="accent3">
                    <a:lumMod val="40000"/>
                    <a:lumOff val="60000"/>
                  </a:schemeClr>
                </a:solidFill>
                <a:latin typeface="Roboto"/>
                <a:ea typeface="Roboto"/>
                <a:cs typeface="Roboto"/>
                <a:sym typeface="Roboto"/>
              </a:rPr>
              <a:t>pertinents</a:t>
            </a:r>
            <a:endParaRPr lang="en-GB" sz="933" b="1" dirty="0">
              <a:solidFill>
                <a:schemeClr val="accent3">
                  <a:lumMod val="40000"/>
                  <a:lumOff val="60000"/>
                </a:schemeClr>
              </a:solidFill>
            </a:endParaRPr>
          </a:p>
          <a:p>
            <a:pPr>
              <a:buSzPts val="2300"/>
            </a:pPr>
            <a:endParaRPr sz="1533" dirty="0">
              <a:solidFill>
                <a:schemeClr val="bg1"/>
              </a:solidFill>
              <a:latin typeface="Roboto"/>
              <a:ea typeface="Roboto"/>
              <a:cs typeface="Roboto"/>
              <a:sym typeface="Roboto"/>
            </a:endParaRPr>
          </a:p>
          <a:p>
            <a:pPr>
              <a:buSzPts val="2300"/>
            </a:pPr>
            <a:r>
              <a:rPr lang="en-US" sz="1533" dirty="0">
                <a:solidFill>
                  <a:schemeClr val="bg1"/>
                </a:solidFill>
                <a:latin typeface="Roboto"/>
                <a:ea typeface="Roboto"/>
                <a:cs typeface="Roboto"/>
                <a:sym typeface="Roboto"/>
              </a:rPr>
              <a:t>2.3 | </a:t>
            </a:r>
            <a:r>
              <a:rPr lang="en-US" sz="1533" dirty="0" err="1">
                <a:solidFill>
                  <a:schemeClr val="bg1"/>
                </a:solidFill>
                <a:latin typeface="Roboto"/>
                <a:ea typeface="Roboto"/>
                <a:cs typeface="Roboto"/>
                <a:sym typeface="Roboto"/>
              </a:rPr>
              <a:t>Analyser</a:t>
            </a:r>
            <a:r>
              <a:rPr lang="en-US" sz="1533" dirty="0">
                <a:solidFill>
                  <a:schemeClr val="bg1"/>
                </a:solidFill>
                <a:latin typeface="Roboto"/>
                <a:ea typeface="Roboto"/>
                <a:cs typeface="Roboto"/>
                <a:sym typeface="Roboto"/>
              </a:rPr>
              <a:t> les tendances et les </a:t>
            </a:r>
            <a:r>
              <a:rPr lang="en-US" sz="1533" dirty="0" err="1">
                <a:solidFill>
                  <a:schemeClr val="bg1"/>
                </a:solidFill>
                <a:latin typeface="Roboto"/>
                <a:ea typeface="Roboto"/>
                <a:cs typeface="Roboto"/>
                <a:sym typeface="Roboto"/>
              </a:rPr>
              <a:t>événements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historiques</a:t>
            </a:r>
            <a:endParaRPr sz="933" dirty="0">
              <a:solidFill>
                <a:schemeClr val="bg1"/>
              </a:solidFill>
            </a:endParaRPr>
          </a:p>
          <a:p>
            <a:pPr>
              <a:buSzPts val="2300"/>
            </a:pPr>
            <a:endParaRPr sz="1533" dirty="0">
              <a:solidFill>
                <a:schemeClr val="bg1"/>
              </a:solidFill>
              <a:latin typeface="Roboto"/>
              <a:ea typeface="Roboto"/>
              <a:cs typeface="Roboto"/>
              <a:sym typeface="Roboto"/>
            </a:endParaRPr>
          </a:p>
          <a:p>
            <a:pPr>
              <a:buSzPts val="2300"/>
            </a:pPr>
            <a:r>
              <a:rPr lang="en-US" sz="1533" dirty="0">
                <a:solidFill>
                  <a:schemeClr val="bg1"/>
                </a:solidFill>
                <a:latin typeface="Roboto"/>
                <a:ea typeface="Roboto"/>
                <a:cs typeface="Roboto"/>
                <a:sym typeface="Roboto"/>
              </a:rPr>
              <a:t>2.4 | </a:t>
            </a:r>
            <a:r>
              <a:rPr lang="en-US" sz="1533" dirty="0" err="1">
                <a:solidFill>
                  <a:schemeClr val="bg1"/>
                </a:solidFill>
                <a:latin typeface="Roboto"/>
                <a:ea typeface="Roboto"/>
                <a:cs typeface="Roboto"/>
                <a:sym typeface="Roboto"/>
              </a:rPr>
              <a:t>Analyser</a:t>
            </a:r>
            <a:r>
              <a:rPr lang="en-US" sz="1533" dirty="0">
                <a:solidFill>
                  <a:schemeClr val="bg1"/>
                </a:solidFill>
                <a:latin typeface="Roboto"/>
                <a:ea typeface="Roboto"/>
                <a:cs typeface="Roboto"/>
                <a:sym typeface="Roboto"/>
              </a:rPr>
              <a:t> les projections futures </a:t>
            </a:r>
            <a:r>
              <a:rPr lang="en-US" sz="1533" dirty="0" err="1">
                <a:solidFill>
                  <a:schemeClr val="bg1"/>
                </a:solidFill>
                <a:latin typeface="Roboto"/>
                <a:ea typeface="Roboto"/>
                <a:cs typeface="Roboto"/>
                <a:sym typeface="Roboto"/>
              </a:rPr>
              <a:t>selon</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différents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scénarios</a:t>
            </a:r>
            <a:endParaRPr sz="933" dirty="0">
              <a:solidFill>
                <a:schemeClr val="bg1"/>
              </a:solidFill>
            </a:endParaRPr>
          </a:p>
          <a:p>
            <a:pPr>
              <a:buSzPts val="2300"/>
            </a:pPr>
            <a:endParaRPr sz="1533" dirty="0">
              <a:solidFill>
                <a:schemeClr val="bg1"/>
              </a:solidFill>
              <a:latin typeface="Roboto"/>
              <a:ea typeface="Roboto"/>
              <a:cs typeface="Roboto"/>
              <a:sym typeface="Roboto"/>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790"/>
        <p:cNvGrpSpPr/>
        <p:nvPr/>
      </p:nvGrpSpPr>
      <p:grpSpPr>
        <a:xfrm>
          <a:off x="0" y="0"/>
          <a:ext cx="0" cy="0"/>
          <a:chOff x="0" y="0"/>
          <a:chExt cx="0" cy="0"/>
        </a:xfrm>
      </p:grpSpPr>
      <p:sp>
        <p:nvSpPr>
          <p:cNvPr id="797" name="Google Shape;797;p40"/>
          <p:cNvSpPr/>
          <p:nvPr/>
        </p:nvSpPr>
        <p:spPr>
          <a:xfrm>
            <a:off x="7466263" y="1048322"/>
            <a:ext cx="4074876" cy="5399299"/>
          </a:xfrm>
          <a:prstGeom prst="roundRect">
            <a:avLst>
              <a:gd name="adj" fmla="val 4069"/>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796" name="Google Shape;796;p40"/>
          <p:cNvSpPr txBox="1"/>
          <p:nvPr/>
        </p:nvSpPr>
        <p:spPr>
          <a:xfrm>
            <a:off x="3090099" y="1583782"/>
            <a:ext cx="4074876" cy="4739759"/>
          </a:xfrm>
          <a:prstGeom prst="rect">
            <a:avLst/>
          </a:prstGeom>
          <a:noFill/>
          <a:ln>
            <a:noFill/>
          </a:ln>
        </p:spPr>
        <p:txBody>
          <a:bodyPr spcFirstLastPara="1" wrap="square" lIns="0" tIns="0" rIns="0" bIns="0" anchor="t" anchorCtr="0">
            <a:spAutoFit/>
          </a:bodyPr>
          <a:lstStyle/>
          <a:p>
            <a:pPr>
              <a:buClr>
                <a:srgbClr val="00B0CE"/>
              </a:buClr>
              <a:buSzPts val="2300"/>
            </a:pPr>
            <a:r>
              <a:rPr lang="en-US" b="1" dirty="0">
                <a:solidFill>
                  <a:schemeClr val="bg1"/>
                </a:solidFill>
                <a:latin typeface="Roboto"/>
                <a:ea typeface="Roboto"/>
                <a:cs typeface="Roboto"/>
                <a:sym typeface="Roboto"/>
              </a:rPr>
              <a:t>Questions </a:t>
            </a:r>
            <a:r>
              <a:rPr lang="en-US" b="1" dirty="0" err="1">
                <a:solidFill>
                  <a:schemeClr val="bg1"/>
                </a:solidFill>
                <a:latin typeface="Roboto"/>
                <a:ea typeface="Roboto"/>
                <a:cs typeface="Roboto"/>
                <a:sym typeface="Roboto"/>
              </a:rPr>
              <a:t>clés</a:t>
            </a:r>
            <a:r>
              <a:rPr lang="en-US" b="1" dirty="0">
                <a:solidFill>
                  <a:schemeClr val="bg1"/>
                </a:solidFill>
                <a:latin typeface="Roboto"/>
                <a:ea typeface="Roboto"/>
                <a:cs typeface="Roboto"/>
                <a:sym typeface="Roboto"/>
              </a:rPr>
              <a:t> :</a:t>
            </a:r>
            <a:endParaRPr lang="en-GB" sz="900" dirty="0">
              <a:solidFill>
                <a:schemeClr val="bg1"/>
              </a:solidFill>
            </a:endParaRPr>
          </a:p>
          <a:p>
            <a:pPr>
              <a:buClr>
                <a:srgbClr val="00B0CE"/>
              </a:buClr>
              <a:buSzPts val="2300"/>
            </a:pPr>
            <a:endParaRPr lang="en-GB" b="1" dirty="0">
              <a:solidFill>
                <a:schemeClr val="bg1"/>
              </a:solidFill>
              <a:latin typeface="Roboto"/>
              <a:ea typeface="Roboto"/>
              <a:cs typeface="Roboto"/>
              <a:sym typeface="Roboto"/>
            </a:endParaRPr>
          </a:p>
          <a:p>
            <a:pPr marL="331064" lvl="1" indent="-165531">
              <a:buClr>
                <a:srgbClr val="00B0CE"/>
              </a:buClr>
              <a:buSzPts val="2300"/>
              <a:buFont typeface="Arial"/>
              <a:buChar char="•"/>
            </a:pPr>
            <a:r>
              <a:rPr lang="en-US" dirty="0" err="1">
                <a:solidFill>
                  <a:schemeClr val="bg1"/>
                </a:solidFill>
                <a:latin typeface="Roboto"/>
                <a:ea typeface="Roboto"/>
                <a:cs typeface="Roboto"/>
                <a:sym typeface="Roboto"/>
              </a:rPr>
              <a:t>Quelles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sont</a:t>
            </a:r>
            <a:r>
              <a:rPr lang="en-US" dirty="0">
                <a:solidFill>
                  <a:schemeClr val="bg1"/>
                </a:solidFill>
                <a:latin typeface="Roboto"/>
                <a:ea typeface="Roboto"/>
                <a:cs typeface="Roboto"/>
                <a:sym typeface="Roboto"/>
              </a:rPr>
              <a:t> les </a:t>
            </a:r>
            <a:r>
              <a:rPr lang="en-US" dirty="0" err="1">
                <a:solidFill>
                  <a:schemeClr val="bg1"/>
                </a:solidFill>
                <a:latin typeface="Roboto"/>
                <a:ea typeface="Roboto"/>
                <a:cs typeface="Roboto"/>
                <a:sym typeface="Roboto"/>
              </a:rPr>
              <a:t>principales</a:t>
            </a:r>
            <a:r>
              <a:rPr lang="en-US" dirty="0">
                <a:solidFill>
                  <a:schemeClr val="bg1"/>
                </a:solidFill>
                <a:latin typeface="Roboto"/>
                <a:ea typeface="Roboto"/>
                <a:cs typeface="Roboto"/>
                <a:sym typeface="Roboto"/>
              </a:rPr>
              <a:t> tendances </a:t>
            </a:r>
            <a:r>
              <a:rPr lang="en-US" dirty="0" err="1">
                <a:solidFill>
                  <a:schemeClr val="bg1"/>
                </a:solidFill>
                <a:latin typeface="Roboto"/>
                <a:ea typeface="Roboto"/>
                <a:cs typeface="Roboto"/>
                <a:sym typeface="Roboto"/>
              </a:rPr>
              <a:t>historiques</a:t>
            </a:r>
            <a:r>
              <a:rPr lang="en-US" dirty="0">
                <a:solidFill>
                  <a:schemeClr val="bg1"/>
                </a:solidFill>
                <a:latin typeface="Roboto"/>
                <a:ea typeface="Roboto"/>
                <a:cs typeface="Roboto"/>
                <a:sym typeface="Roboto"/>
              </a:rPr>
              <a:t> de la </a:t>
            </a:r>
            <a:r>
              <a:rPr lang="en-US" dirty="0" err="1">
                <a:solidFill>
                  <a:schemeClr val="bg1"/>
                </a:solidFill>
                <a:latin typeface="Roboto"/>
                <a:ea typeface="Roboto"/>
                <a:cs typeface="Roboto"/>
                <a:sym typeface="Roboto"/>
              </a:rPr>
              <a:t>ville</a:t>
            </a:r>
            <a:r>
              <a:rPr lang="en-US" dirty="0">
                <a:solidFill>
                  <a:schemeClr val="bg1"/>
                </a:solidFill>
                <a:latin typeface="Roboto"/>
                <a:ea typeface="Roboto"/>
                <a:cs typeface="Roboto"/>
                <a:sym typeface="Roboto"/>
              </a:rPr>
              <a:t> ? (il </a:t>
            </a:r>
            <a:r>
              <a:rPr lang="en-US" dirty="0" err="1">
                <a:solidFill>
                  <a:schemeClr val="bg1"/>
                </a:solidFill>
                <a:latin typeface="Roboto"/>
                <a:ea typeface="Roboto"/>
                <a:cs typeface="Roboto"/>
                <a:sym typeface="Roboto"/>
              </a:rPr>
              <a:t>est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préférable</a:t>
            </a:r>
            <a:r>
              <a:rPr lang="en-US" dirty="0">
                <a:solidFill>
                  <a:schemeClr val="bg1"/>
                </a:solidFill>
                <a:latin typeface="Roboto"/>
                <a:ea typeface="Roboto"/>
                <a:cs typeface="Roboto"/>
                <a:sym typeface="Roboto"/>
              </a:rPr>
              <a:t> de </a:t>
            </a:r>
            <a:r>
              <a:rPr lang="en-US" dirty="0" err="1">
                <a:solidFill>
                  <a:schemeClr val="bg1"/>
                </a:solidFill>
                <a:latin typeface="Roboto"/>
                <a:ea typeface="Roboto"/>
                <a:cs typeface="Roboto"/>
                <a:sym typeface="Roboto"/>
              </a:rPr>
              <a:t>remonter</a:t>
            </a:r>
            <a:r>
              <a:rPr lang="en-US" dirty="0">
                <a:solidFill>
                  <a:schemeClr val="bg1"/>
                </a:solidFill>
                <a:latin typeface="Roboto"/>
                <a:ea typeface="Roboto"/>
                <a:cs typeface="Roboto"/>
                <a:sym typeface="Roboto"/>
              </a:rPr>
              <a:t> 30 </a:t>
            </a:r>
            <a:r>
              <a:rPr lang="en-US" dirty="0" err="1">
                <a:solidFill>
                  <a:schemeClr val="bg1"/>
                </a:solidFill>
                <a:latin typeface="Roboto"/>
                <a:ea typeface="Roboto"/>
                <a:cs typeface="Roboto"/>
                <a:sym typeface="Roboto"/>
              </a:rPr>
              <a:t>ans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en</a:t>
            </a:r>
            <a:r>
              <a:rPr lang="en-US" dirty="0">
                <a:solidFill>
                  <a:schemeClr val="bg1"/>
                </a:solidFill>
                <a:latin typeface="Roboto"/>
                <a:ea typeface="Roboto"/>
                <a:cs typeface="Roboto"/>
                <a:sym typeface="Roboto"/>
              </a:rPr>
              <a:t> arrière)</a:t>
            </a:r>
            <a:endParaRPr lang="en-GB" sz="900" dirty="0">
              <a:solidFill>
                <a:schemeClr val="bg1"/>
              </a:solidFill>
            </a:endParaRPr>
          </a:p>
          <a:p>
            <a:pPr>
              <a:buClr>
                <a:srgbClr val="00B0CE"/>
              </a:buClr>
              <a:buSzPts val="2300"/>
            </a:pPr>
            <a:endParaRPr lang="en-GB" dirty="0">
              <a:solidFill>
                <a:schemeClr val="bg1"/>
              </a:solidFill>
              <a:latin typeface="Roboto"/>
              <a:ea typeface="Roboto"/>
              <a:cs typeface="Roboto"/>
              <a:sym typeface="Roboto"/>
            </a:endParaRPr>
          </a:p>
          <a:p>
            <a:pPr marL="331064" lvl="1" indent="-165531">
              <a:buClr>
                <a:srgbClr val="00B0CE"/>
              </a:buClr>
              <a:buSzPts val="2300"/>
              <a:buFont typeface="Arial"/>
              <a:buChar char="•"/>
            </a:pPr>
            <a:r>
              <a:rPr lang="en-US" dirty="0" err="1">
                <a:solidFill>
                  <a:schemeClr val="bg1"/>
                </a:solidFill>
                <a:latin typeface="Roboto"/>
                <a:ea typeface="Roboto"/>
                <a:cs typeface="Roboto"/>
                <a:sym typeface="Roboto"/>
              </a:rPr>
              <a:t>Quels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événements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climatiques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historiques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majeurs</a:t>
            </a:r>
            <a:r>
              <a:rPr lang="en-US" dirty="0">
                <a:solidFill>
                  <a:schemeClr val="bg1"/>
                </a:solidFill>
                <a:latin typeface="Roboto"/>
                <a:ea typeface="Roboto"/>
                <a:cs typeface="Roboto"/>
                <a:sym typeface="Roboto"/>
              </a:rPr>
              <a:t> se </a:t>
            </a:r>
            <a:r>
              <a:rPr lang="en-US" dirty="0" err="1">
                <a:solidFill>
                  <a:schemeClr val="bg1"/>
                </a:solidFill>
                <a:latin typeface="Roboto"/>
                <a:ea typeface="Roboto"/>
                <a:cs typeface="Roboto"/>
                <a:sym typeface="Roboto"/>
              </a:rPr>
              <a:t>sont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produits</a:t>
            </a:r>
            <a:r>
              <a:rPr lang="en-US" dirty="0">
                <a:solidFill>
                  <a:schemeClr val="bg1"/>
                </a:solidFill>
                <a:latin typeface="Roboto"/>
                <a:ea typeface="Roboto"/>
                <a:cs typeface="Roboto"/>
                <a:sym typeface="Roboto"/>
              </a:rPr>
              <a:t> pour </a:t>
            </a:r>
            <a:r>
              <a:rPr lang="en-US" dirty="0" err="1">
                <a:solidFill>
                  <a:schemeClr val="bg1"/>
                </a:solidFill>
                <a:latin typeface="Roboto"/>
                <a:ea typeface="Roboto"/>
                <a:cs typeface="Roboto"/>
                <a:sym typeface="Roboto"/>
              </a:rPr>
              <a:t>chaque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aléa</a:t>
            </a:r>
            <a:r>
              <a:rPr lang="en-US" dirty="0">
                <a:solidFill>
                  <a:schemeClr val="bg1"/>
                </a:solidFill>
                <a:latin typeface="Roboto"/>
                <a:ea typeface="Roboto"/>
                <a:cs typeface="Roboto"/>
                <a:sym typeface="Roboto"/>
              </a:rPr>
              <a:t> pertinent ?</a:t>
            </a:r>
            <a:endParaRPr lang="en-GB" sz="900" dirty="0">
              <a:solidFill>
                <a:schemeClr val="bg1"/>
              </a:solidFill>
            </a:endParaRPr>
          </a:p>
          <a:p>
            <a:pPr>
              <a:buClr>
                <a:srgbClr val="00B0CE"/>
              </a:buClr>
              <a:buSzPts val="2300"/>
            </a:pPr>
            <a:endParaRPr lang="en-GB" dirty="0">
              <a:solidFill>
                <a:schemeClr val="bg1"/>
              </a:solidFill>
              <a:latin typeface="Roboto"/>
              <a:ea typeface="Roboto"/>
              <a:cs typeface="Roboto"/>
              <a:sym typeface="Roboto"/>
            </a:endParaRPr>
          </a:p>
          <a:p>
            <a:pPr marL="331064" lvl="1" indent="-165531">
              <a:buClr>
                <a:srgbClr val="00B0CE"/>
              </a:buClr>
              <a:buSzPts val="2300"/>
              <a:buFont typeface="Arial"/>
              <a:buChar char="•"/>
            </a:pPr>
            <a:r>
              <a:rPr lang="en-US" dirty="0" err="1">
                <a:solidFill>
                  <a:schemeClr val="bg1"/>
                </a:solidFill>
                <a:latin typeface="Roboto"/>
                <a:ea typeface="Roboto"/>
                <a:cs typeface="Roboto"/>
                <a:sym typeface="Roboto"/>
              </a:rPr>
              <a:t>Quels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ont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été</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leurs</a:t>
            </a:r>
            <a:r>
              <a:rPr lang="en-US" dirty="0">
                <a:solidFill>
                  <a:schemeClr val="bg1"/>
                </a:solidFill>
                <a:latin typeface="Roboto"/>
                <a:ea typeface="Roboto"/>
                <a:cs typeface="Roboto"/>
                <a:sym typeface="Roboto"/>
              </a:rPr>
              <a:t> impacts ? (par </a:t>
            </a:r>
            <a:r>
              <a:rPr lang="en-US" dirty="0" err="1">
                <a:solidFill>
                  <a:schemeClr val="bg1"/>
                </a:solidFill>
                <a:latin typeface="Roboto"/>
                <a:ea typeface="Roboto"/>
                <a:cs typeface="Roboto"/>
                <a:sym typeface="Roboto"/>
              </a:rPr>
              <a:t>exemple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pertes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humaines</a:t>
            </a:r>
            <a:r>
              <a:rPr lang="en-US" dirty="0">
                <a:solidFill>
                  <a:schemeClr val="bg1"/>
                </a:solidFill>
                <a:latin typeface="Roboto"/>
                <a:ea typeface="Roboto"/>
                <a:cs typeface="Roboto"/>
                <a:sym typeface="Roboto"/>
              </a:rPr>
              <a:t> et/</a:t>
            </a:r>
            <a:r>
              <a:rPr lang="en-US" dirty="0" err="1">
                <a:solidFill>
                  <a:schemeClr val="bg1"/>
                </a:solidFill>
                <a:latin typeface="Roboto"/>
                <a:ea typeface="Roboto"/>
                <a:cs typeface="Roboto"/>
                <a:sym typeface="Roboto"/>
              </a:rPr>
              <a:t>ou</a:t>
            </a:r>
            <a:r>
              <a:rPr lang="en-US" dirty="0">
                <a:solidFill>
                  <a:schemeClr val="bg1"/>
                </a:solidFill>
                <a:latin typeface="Roboto"/>
                <a:ea typeface="Roboto"/>
                <a:cs typeface="Roboto"/>
                <a:sym typeface="Roboto"/>
              </a:rPr>
              <a:t> moyens de </a:t>
            </a:r>
            <a:r>
              <a:rPr lang="en-US" dirty="0" err="1">
                <a:solidFill>
                  <a:schemeClr val="bg1"/>
                </a:solidFill>
                <a:latin typeface="Roboto"/>
                <a:ea typeface="Roboto"/>
                <a:cs typeface="Roboto"/>
                <a:sym typeface="Roboto"/>
              </a:rPr>
              <a:t>subsistance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pertes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économiques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directes</a:t>
            </a:r>
            <a:r>
              <a:rPr lang="en-US" dirty="0">
                <a:solidFill>
                  <a:schemeClr val="bg1"/>
                </a:solidFill>
                <a:latin typeface="Roboto"/>
                <a:ea typeface="Roboto"/>
                <a:cs typeface="Roboto"/>
                <a:sym typeface="Roboto"/>
              </a:rPr>
              <a:t> et </a:t>
            </a:r>
            <a:r>
              <a:rPr lang="en-US" dirty="0" err="1">
                <a:solidFill>
                  <a:schemeClr val="bg1"/>
                </a:solidFill>
                <a:latin typeface="Roboto"/>
                <a:ea typeface="Roboto"/>
                <a:cs typeface="Roboto"/>
                <a:sym typeface="Roboto"/>
              </a:rPr>
              <a:t>indirectes</a:t>
            </a:r>
            <a:r>
              <a:rPr lang="en-US" dirty="0">
                <a:solidFill>
                  <a:schemeClr val="bg1"/>
                </a:solidFill>
                <a:latin typeface="Roboto"/>
                <a:ea typeface="Roboto"/>
                <a:cs typeface="Roboto"/>
                <a:sym typeface="Roboto"/>
              </a:rPr>
              <a:t>)</a:t>
            </a:r>
            <a:endParaRPr lang="en-GB" sz="900" dirty="0">
              <a:solidFill>
                <a:schemeClr val="bg1"/>
              </a:solidFill>
            </a:endParaRPr>
          </a:p>
          <a:p>
            <a:pPr>
              <a:buClr>
                <a:srgbClr val="00B0CE"/>
              </a:buClr>
              <a:buSzPts val="2300"/>
            </a:pPr>
            <a:endParaRPr lang="en-GB" dirty="0">
              <a:solidFill>
                <a:schemeClr val="bg1"/>
              </a:solidFill>
              <a:latin typeface="Roboto"/>
              <a:ea typeface="Roboto"/>
              <a:cs typeface="Roboto"/>
              <a:sym typeface="Roboto"/>
            </a:endParaRPr>
          </a:p>
          <a:p>
            <a:pPr marL="331064" lvl="1" indent="-165531">
              <a:buClr>
                <a:srgbClr val="00B0CE"/>
              </a:buClr>
              <a:buSzPts val="2300"/>
              <a:buFont typeface="Arial"/>
              <a:buChar char="•"/>
            </a:pPr>
            <a:r>
              <a:rPr lang="en-US" dirty="0" err="1">
                <a:solidFill>
                  <a:schemeClr val="bg1"/>
                </a:solidFill>
                <a:latin typeface="Roboto"/>
                <a:ea typeface="Roboto"/>
                <a:cs typeface="Roboto"/>
                <a:sym typeface="Roboto"/>
              </a:rPr>
              <a:t>Quels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secteurs</a:t>
            </a:r>
            <a:r>
              <a:rPr lang="en-US" dirty="0">
                <a:solidFill>
                  <a:schemeClr val="bg1"/>
                </a:solidFill>
                <a:latin typeface="Roboto"/>
                <a:ea typeface="Roboto"/>
                <a:cs typeface="Roboto"/>
                <a:sym typeface="Roboto"/>
              </a:rPr>
              <a:t> et </a:t>
            </a:r>
            <a:r>
              <a:rPr lang="en-US" dirty="0" err="1">
                <a:solidFill>
                  <a:schemeClr val="bg1"/>
                </a:solidFill>
                <a:latin typeface="Roboto"/>
                <a:ea typeface="Roboto"/>
                <a:cs typeface="Roboto"/>
                <a:sym typeface="Roboto"/>
              </a:rPr>
              <a:t>groupes</a:t>
            </a:r>
            <a:r>
              <a:rPr lang="en-US" dirty="0">
                <a:solidFill>
                  <a:schemeClr val="bg1"/>
                </a:solidFill>
                <a:latin typeface="Roboto"/>
                <a:ea typeface="Roboto"/>
                <a:cs typeface="Roboto"/>
                <a:sym typeface="Roboto"/>
              </a:rPr>
              <a:t> de </a:t>
            </a:r>
            <a:r>
              <a:rPr lang="en-US" dirty="0" err="1">
                <a:solidFill>
                  <a:schemeClr val="bg1"/>
                </a:solidFill>
                <a:latin typeface="Roboto"/>
                <a:ea typeface="Roboto"/>
                <a:cs typeface="Roboto"/>
                <a:sym typeface="Roboto"/>
              </a:rPr>
              <a:t>personnes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ont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été</a:t>
            </a:r>
            <a:r>
              <a:rPr lang="en-US" dirty="0">
                <a:solidFill>
                  <a:schemeClr val="bg1"/>
                </a:solidFill>
                <a:latin typeface="Roboto"/>
                <a:ea typeface="Roboto"/>
                <a:cs typeface="Roboto"/>
                <a:sym typeface="Roboto"/>
              </a:rPr>
              <a:t> les plus </a:t>
            </a:r>
            <a:r>
              <a:rPr lang="en-US" dirty="0" err="1">
                <a:solidFill>
                  <a:schemeClr val="bg1"/>
                </a:solidFill>
                <a:latin typeface="Roboto"/>
                <a:ea typeface="Roboto"/>
                <a:cs typeface="Roboto"/>
                <a:sym typeface="Roboto"/>
              </a:rPr>
              <a:t>touchés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notamment</a:t>
            </a:r>
            <a:r>
              <a:rPr lang="en-US" dirty="0">
                <a:solidFill>
                  <a:schemeClr val="bg1"/>
                </a:solidFill>
                <a:latin typeface="Roboto"/>
                <a:ea typeface="Roboto"/>
                <a:cs typeface="Roboto"/>
                <a:sym typeface="Roboto"/>
              </a:rPr>
              <a:t> les femmes, les </a:t>
            </a:r>
            <a:r>
              <a:rPr lang="en-US" dirty="0" err="1">
                <a:solidFill>
                  <a:schemeClr val="bg1"/>
                </a:solidFill>
                <a:latin typeface="Roboto"/>
                <a:ea typeface="Roboto"/>
                <a:cs typeface="Roboto"/>
                <a:sym typeface="Roboto"/>
              </a:rPr>
              <a:t>communautés</a:t>
            </a:r>
            <a:r>
              <a:rPr lang="en-US" dirty="0">
                <a:solidFill>
                  <a:schemeClr val="bg1"/>
                </a:solidFill>
                <a:latin typeface="Roboto"/>
                <a:ea typeface="Roboto"/>
                <a:cs typeface="Roboto"/>
                <a:sym typeface="Roboto"/>
              </a:rPr>
              <a:t> pauvres, les enfants, les </a:t>
            </a:r>
            <a:r>
              <a:rPr lang="en-US" dirty="0" err="1">
                <a:solidFill>
                  <a:schemeClr val="bg1"/>
                </a:solidFill>
                <a:latin typeface="Roboto"/>
                <a:ea typeface="Roboto"/>
                <a:cs typeface="Roboto"/>
                <a:sym typeface="Roboto"/>
              </a:rPr>
              <a:t>personnes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âgées</a:t>
            </a:r>
            <a:r>
              <a:rPr lang="en-US" dirty="0">
                <a:solidFill>
                  <a:schemeClr val="bg1"/>
                </a:solidFill>
                <a:latin typeface="Roboto"/>
                <a:ea typeface="Roboto"/>
                <a:cs typeface="Roboto"/>
                <a:sym typeface="Roboto"/>
              </a:rPr>
              <a:t>, etc. ?</a:t>
            </a:r>
            <a:endParaRPr lang="en-GB" sz="900" dirty="0">
              <a:solidFill>
                <a:schemeClr val="bg1"/>
              </a:solidFill>
            </a:endParaRPr>
          </a:p>
          <a:p>
            <a:pPr>
              <a:buClr>
                <a:srgbClr val="00B0CE"/>
              </a:buClr>
              <a:buSzPts val="2300"/>
            </a:pPr>
            <a:endParaRPr lang="en-GB" dirty="0">
              <a:solidFill>
                <a:schemeClr val="bg1"/>
              </a:solidFill>
              <a:latin typeface="Roboto"/>
              <a:ea typeface="Roboto"/>
              <a:cs typeface="Roboto"/>
              <a:sym typeface="Roboto"/>
            </a:endParaRPr>
          </a:p>
          <a:p>
            <a:pPr marL="331064" lvl="1" indent="-165531">
              <a:buClr>
                <a:srgbClr val="00B0CE"/>
              </a:buClr>
              <a:buSzPts val="2300"/>
              <a:buFont typeface="Arial"/>
              <a:buChar char="•"/>
            </a:pPr>
            <a:r>
              <a:rPr lang="en-US" dirty="0">
                <a:solidFill>
                  <a:schemeClr val="bg1"/>
                </a:solidFill>
                <a:latin typeface="Roboto"/>
                <a:ea typeface="Roboto"/>
                <a:cs typeface="Roboto"/>
                <a:sym typeface="Roboto"/>
              </a:rPr>
              <a:t>Comment </a:t>
            </a:r>
            <a:r>
              <a:rPr lang="en-US" dirty="0" err="1">
                <a:solidFill>
                  <a:schemeClr val="bg1"/>
                </a:solidFill>
                <a:latin typeface="Roboto"/>
                <a:ea typeface="Roboto"/>
                <a:cs typeface="Roboto"/>
                <a:sym typeface="Roboto"/>
              </a:rPr>
              <a:t>ces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risques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ont-ils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évolué</a:t>
            </a:r>
            <a:r>
              <a:rPr lang="en-US" dirty="0">
                <a:solidFill>
                  <a:schemeClr val="bg1"/>
                </a:solidFill>
                <a:latin typeface="Roboto"/>
                <a:ea typeface="Roboto"/>
                <a:cs typeface="Roboto"/>
                <a:sym typeface="Roboto"/>
              </a:rPr>
              <a:t> au fil du temps ? (Plus/</a:t>
            </a:r>
            <a:r>
              <a:rPr lang="en-US" dirty="0" err="1">
                <a:solidFill>
                  <a:schemeClr val="bg1"/>
                </a:solidFill>
                <a:latin typeface="Roboto"/>
                <a:ea typeface="Roboto"/>
                <a:cs typeface="Roboto"/>
                <a:sym typeface="Roboto"/>
              </a:rPr>
              <a:t>moins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fréquents</a:t>
            </a:r>
            <a:r>
              <a:rPr lang="en-US" dirty="0">
                <a:solidFill>
                  <a:schemeClr val="bg1"/>
                </a:solidFill>
                <a:latin typeface="Roboto"/>
                <a:ea typeface="Roboto"/>
                <a:cs typeface="Roboto"/>
                <a:sym typeface="Roboto"/>
              </a:rPr>
              <a:t> ? Plus/</a:t>
            </a:r>
            <a:r>
              <a:rPr lang="en-US" dirty="0" err="1">
                <a:solidFill>
                  <a:schemeClr val="bg1"/>
                </a:solidFill>
                <a:latin typeface="Roboto"/>
                <a:ea typeface="Roboto"/>
                <a:cs typeface="Roboto"/>
                <a:sym typeface="Roboto"/>
              </a:rPr>
              <a:t>moins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intenses</a:t>
            </a:r>
            <a:r>
              <a:rPr lang="en-US" dirty="0">
                <a:solidFill>
                  <a:schemeClr val="bg1"/>
                </a:solidFill>
                <a:latin typeface="Roboto"/>
                <a:ea typeface="Roboto"/>
                <a:cs typeface="Roboto"/>
                <a:sym typeface="Roboto"/>
              </a:rPr>
              <a:t> ? Plus longs/plus courts ?)</a:t>
            </a:r>
            <a:endParaRPr lang="en-GB" sz="900" dirty="0">
              <a:solidFill>
                <a:schemeClr val="bg1"/>
              </a:solidFill>
            </a:endParaRPr>
          </a:p>
        </p:txBody>
      </p:sp>
      <p:sp>
        <p:nvSpPr>
          <p:cNvPr id="799" name="Google Shape;799;p40"/>
          <p:cNvSpPr txBox="1"/>
          <p:nvPr/>
        </p:nvSpPr>
        <p:spPr>
          <a:xfrm rot="-5400000">
            <a:off x="9661729" y="4086053"/>
            <a:ext cx="4144733"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err="1">
                <a:solidFill>
                  <a:srgbClr val="FFFFFF"/>
                </a:solidFill>
                <a:latin typeface="Roboto"/>
                <a:ea typeface="Roboto"/>
                <a:cs typeface="Roboto"/>
                <a:sym typeface="Roboto"/>
              </a:rPr>
              <a:t>Wajir </a:t>
            </a:r>
            <a:r>
              <a:rPr lang="en-US" sz="1199">
                <a:solidFill>
                  <a:srgbClr val="FFFFFF"/>
                </a:solidFill>
                <a:latin typeface="Roboto"/>
                <a:ea typeface="Roboto"/>
                <a:cs typeface="Roboto"/>
                <a:sym typeface="Roboto"/>
              </a:rPr>
              <a:t>; Photo de Riccardo Gangale, ILRI</a:t>
            </a:r>
            <a:endParaRPr sz="933"/>
          </a:p>
        </p:txBody>
      </p:sp>
      <p:sp>
        <p:nvSpPr>
          <p:cNvPr id="800" name="Google Shape;800;p40"/>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33</a:t>
            </a:fld>
            <a:endParaRPr/>
          </a:p>
        </p:txBody>
      </p:sp>
      <p:sp>
        <p:nvSpPr>
          <p:cNvPr id="2" name="Google Shape;764;p38">
            <a:extLst>
              <a:ext uri="{FF2B5EF4-FFF2-40B4-BE49-F238E27FC236}">
                <a16:creationId xmlns:a16="http://schemas.microsoft.com/office/drawing/2014/main" id="{26D13905-5DEF-6F0A-7484-91C90F8381E4}"/>
              </a:ext>
            </a:extLst>
          </p:cNvPr>
          <p:cNvSpPr txBox="1"/>
          <p:nvPr/>
        </p:nvSpPr>
        <p:spPr>
          <a:xfrm>
            <a:off x="568640" y="410379"/>
            <a:ext cx="10924527"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a:solidFill>
                  <a:schemeClr val="bg1"/>
                </a:solidFill>
                <a:latin typeface="Roboto"/>
                <a:ea typeface="Roboto"/>
                <a:cs typeface="Roboto"/>
                <a:sym typeface="Roboto"/>
              </a:rPr>
              <a:t>Étape 02 | </a:t>
            </a:r>
            <a:r>
              <a:rPr lang="en-US" sz="3597" b="1" dirty="0" err="1">
                <a:solidFill>
                  <a:schemeClr val="bg1"/>
                </a:solidFill>
                <a:latin typeface="Roboto"/>
                <a:ea typeface="Roboto"/>
                <a:cs typeface="Roboto"/>
                <a:sym typeface="Roboto"/>
              </a:rPr>
              <a:t>Évaluer</a:t>
            </a:r>
            <a:r>
              <a:rPr lang="en-US" sz="3597" b="1" dirty="0">
                <a:solidFill>
                  <a:schemeClr val="bg1"/>
                </a:solidFill>
                <a:latin typeface="Roboto"/>
                <a:ea typeface="Roboto"/>
                <a:cs typeface="Roboto"/>
                <a:sym typeface="Roboto"/>
              </a:rPr>
              <a:t> les </a:t>
            </a:r>
            <a:r>
              <a:rPr lang="en-US" sz="3597" b="1" dirty="0" err="1">
                <a:solidFill>
                  <a:schemeClr val="bg1"/>
                </a:solidFill>
                <a:latin typeface="Roboto"/>
                <a:ea typeface="Roboto"/>
                <a:cs typeface="Roboto"/>
                <a:sym typeface="Roboto"/>
              </a:rPr>
              <a:t>aléas</a:t>
            </a:r>
            <a:endParaRPr sz="933" dirty="0">
              <a:solidFill>
                <a:schemeClr val="bg1"/>
              </a:solidFill>
            </a:endParaRPr>
          </a:p>
        </p:txBody>
      </p:sp>
      <p:sp>
        <p:nvSpPr>
          <p:cNvPr id="4" name="Google Shape;765;p38">
            <a:extLst>
              <a:ext uri="{FF2B5EF4-FFF2-40B4-BE49-F238E27FC236}">
                <a16:creationId xmlns:a16="http://schemas.microsoft.com/office/drawing/2014/main" id="{38DAC993-1EEC-C5BF-04CF-CD3660D7598B}"/>
              </a:ext>
            </a:extLst>
          </p:cNvPr>
          <p:cNvSpPr txBox="1"/>
          <p:nvPr/>
        </p:nvSpPr>
        <p:spPr>
          <a:xfrm>
            <a:off x="568640" y="1710677"/>
            <a:ext cx="2140400" cy="4010265"/>
          </a:xfrm>
          <a:prstGeom prst="rect">
            <a:avLst/>
          </a:prstGeom>
          <a:noFill/>
          <a:ln>
            <a:noFill/>
          </a:ln>
        </p:spPr>
        <p:txBody>
          <a:bodyPr spcFirstLastPara="1" wrap="square" lIns="0" tIns="0" rIns="0" bIns="0" anchor="t" anchorCtr="0">
            <a:spAutoFit/>
          </a:bodyPr>
          <a:lstStyle/>
          <a:p>
            <a:pPr>
              <a:buSzPts val="2300"/>
            </a:pPr>
            <a:r>
              <a:rPr lang="en-US" sz="1533" dirty="0">
                <a:solidFill>
                  <a:schemeClr val="bg1"/>
                </a:solidFill>
                <a:latin typeface="Roboto"/>
                <a:ea typeface="Roboto"/>
                <a:cs typeface="Roboto"/>
                <a:sym typeface="Roboto"/>
              </a:rPr>
              <a:t>2.1 | </a:t>
            </a:r>
            <a:r>
              <a:rPr lang="en-US" sz="1533" dirty="0" err="1">
                <a:solidFill>
                  <a:schemeClr val="bg1"/>
                </a:solidFill>
                <a:latin typeface="Roboto"/>
                <a:ea typeface="Roboto"/>
                <a:cs typeface="Roboto"/>
                <a:sym typeface="Roboto"/>
              </a:rPr>
              <a:t>Déterminer</a:t>
            </a:r>
            <a:r>
              <a:rPr lang="en-US" sz="1533" dirty="0">
                <a:solidFill>
                  <a:schemeClr val="bg1"/>
                </a:solidFill>
                <a:latin typeface="Roboto"/>
                <a:ea typeface="Roboto"/>
                <a:cs typeface="Roboto"/>
                <a:sym typeface="Roboto"/>
              </a:rPr>
              <a:t> les </a:t>
            </a:r>
            <a:r>
              <a:rPr lang="en-US" sz="1533" dirty="0" err="1">
                <a:solidFill>
                  <a:schemeClr val="bg1"/>
                </a:solidFill>
                <a:latin typeface="Roboto"/>
                <a:ea typeface="Roboto"/>
                <a:cs typeface="Roboto"/>
                <a:sym typeface="Roboto"/>
              </a:rPr>
              <a:t>aléas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climatiques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pertinents</a:t>
            </a:r>
            <a:endParaRPr sz="933" dirty="0">
              <a:solidFill>
                <a:schemeClr val="bg1"/>
              </a:solidFill>
            </a:endParaRPr>
          </a:p>
          <a:p>
            <a:pPr>
              <a:buSzPts val="2300"/>
            </a:pPr>
            <a:endParaRPr sz="1533" b="1" dirty="0">
              <a:solidFill>
                <a:schemeClr val="bg1"/>
              </a:solidFill>
              <a:latin typeface="Roboto"/>
              <a:ea typeface="Roboto"/>
              <a:cs typeface="Roboto"/>
              <a:sym typeface="Roboto"/>
            </a:endParaRPr>
          </a:p>
          <a:p>
            <a:pPr>
              <a:buSzPts val="2300"/>
            </a:pPr>
            <a:r>
              <a:rPr lang="en-US" sz="1533" dirty="0">
                <a:solidFill>
                  <a:schemeClr val="bg1"/>
                </a:solidFill>
                <a:latin typeface="Roboto"/>
                <a:ea typeface="Roboto"/>
                <a:cs typeface="Roboto"/>
                <a:sym typeface="Roboto"/>
              </a:rPr>
              <a:t>2.2 | </a:t>
            </a:r>
            <a:r>
              <a:rPr lang="en-US" sz="1533" dirty="0" err="1">
                <a:solidFill>
                  <a:schemeClr val="bg1"/>
                </a:solidFill>
                <a:latin typeface="Roboto"/>
                <a:ea typeface="Roboto"/>
                <a:cs typeface="Roboto"/>
                <a:sym typeface="Roboto"/>
              </a:rPr>
              <a:t>Sélectionner</a:t>
            </a:r>
            <a:r>
              <a:rPr lang="en-US" sz="1533" dirty="0">
                <a:solidFill>
                  <a:schemeClr val="bg1"/>
                </a:solidFill>
                <a:latin typeface="Roboto"/>
                <a:ea typeface="Roboto"/>
                <a:cs typeface="Roboto"/>
                <a:sym typeface="Roboto"/>
              </a:rPr>
              <a:t> les </a:t>
            </a:r>
            <a:r>
              <a:rPr lang="en-US" sz="1533" dirty="0" err="1">
                <a:solidFill>
                  <a:schemeClr val="bg1"/>
                </a:solidFill>
                <a:latin typeface="Roboto"/>
                <a:ea typeface="Roboto"/>
                <a:cs typeface="Roboto"/>
                <a:sym typeface="Roboto"/>
              </a:rPr>
              <a:t>indicateurs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d’aléas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pertinents</a:t>
            </a:r>
            <a:endParaRPr sz="933" dirty="0">
              <a:solidFill>
                <a:schemeClr val="bg1"/>
              </a:solidFill>
            </a:endParaRPr>
          </a:p>
          <a:p>
            <a:pPr>
              <a:buSzPts val="2300"/>
            </a:pPr>
            <a:endParaRPr lang="en-GB" sz="1533" dirty="0">
              <a:solidFill>
                <a:schemeClr val="accent3">
                  <a:lumMod val="40000"/>
                  <a:lumOff val="60000"/>
                </a:schemeClr>
              </a:solidFill>
              <a:latin typeface="Roboto"/>
              <a:ea typeface="Roboto"/>
              <a:cs typeface="Roboto"/>
              <a:sym typeface="Roboto"/>
            </a:endParaRPr>
          </a:p>
          <a:p>
            <a:pPr>
              <a:buSzPts val="2300"/>
            </a:pPr>
            <a:r>
              <a:rPr lang="en-GB" sz="1533" b="1" dirty="0">
                <a:solidFill>
                  <a:schemeClr val="accent3">
                    <a:lumMod val="40000"/>
                    <a:lumOff val="60000"/>
                  </a:schemeClr>
                </a:solidFill>
                <a:latin typeface="Roboto"/>
                <a:ea typeface="Roboto"/>
                <a:cs typeface="Roboto"/>
                <a:sym typeface="Roboto"/>
              </a:rPr>
              <a:t>2.3 | Analyser les tendances et les </a:t>
            </a:r>
            <a:r>
              <a:rPr lang="en-GB" sz="1533" b="1" dirty="0" err="1">
                <a:solidFill>
                  <a:schemeClr val="accent3">
                    <a:lumMod val="40000"/>
                    <a:lumOff val="60000"/>
                  </a:schemeClr>
                </a:solidFill>
                <a:latin typeface="Roboto"/>
                <a:ea typeface="Roboto"/>
                <a:cs typeface="Roboto"/>
                <a:sym typeface="Roboto"/>
              </a:rPr>
              <a:t>événements</a:t>
            </a:r>
            <a:r>
              <a:rPr lang="en-GB" sz="1533" b="1" dirty="0">
                <a:solidFill>
                  <a:schemeClr val="accent3">
                    <a:lumMod val="40000"/>
                    <a:lumOff val="60000"/>
                  </a:schemeClr>
                </a:solidFill>
                <a:latin typeface="Roboto"/>
                <a:ea typeface="Roboto"/>
                <a:cs typeface="Roboto"/>
                <a:sym typeface="Roboto"/>
              </a:rPr>
              <a:t> </a:t>
            </a:r>
            <a:r>
              <a:rPr lang="en-GB" sz="1533" b="1" dirty="0" err="1">
                <a:solidFill>
                  <a:schemeClr val="accent3">
                    <a:lumMod val="40000"/>
                    <a:lumOff val="60000"/>
                  </a:schemeClr>
                </a:solidFill>
                <a:latin typeface="Roboto"/>
                <a:ea typeface="Roboto"/>
                <a:cs typeface="Roboto"/>
                <a:sym typeface="Roboto"/>
              </a:rPr>
              <a:t>historiques</a:t>
            </a:r>
            <a:endParaRPr lang="en-GB" sz="933" b="1" dirty="0">
              <a:solidFill>
                <a:schemeClr val="accent3">
                  <a:lumMod val="40000"/>
                  <a:lumOff val="60000"/>
                </a:schemeClr>
              </a:solidFill>
            </a:endParaRPr>
          </a:p>
          <a:p>
            <a:pPr>
              <a:buSzPts val="2300"/>
            </a:pPr>
            <a:endParaRPr sz="1533" dirty="0">
              <a:solidFill>
                <a:schemeClr val="bg1"/>
              </a:solidFill>
              <a:latin typeface="Roboto"/>
              <a:ea typeface="Roboto"/>
              <a:cs typeface="Roboto"/>
              <a:sym typeface="Roboto"/>
            </a:endParaRPr>
          </a:p>
          <a:p>
            <a:pPr>
              <a:buSzPts val="2300"/>
            </a:pPr>
            <a:r>
              <a:rPr lang="en-US" sz="1533" dirty="0">
                <a:solidFill>
                  <a:schemeClr val="bg1"/>
                </a:solidFill>
                <a:latin typeface="Roboto"/>
                <a:ea typeface="Roboto"/>
                <a:cs typeface="Roboto"/>
                <a:sym typeface="Roboto"/>
              </a:rPr>
              <a:t>2.4 | </a:t>
            </a:r>
            <a:r>
              <a:rPr lang="en-US" sz="1533" dirty="0" err="1">
                <a:solidFill>
                  <a:schemeClr val="bg1"/>
                </a:solidFill>
                <a:latin typeface="Roboto"/>
                <a:ea typeface="Roboto"/>
                <a:cs typeface="Roboto"/>
                <a:sym typeface="Roboto"/>
              </a:rPr>
              <a:t>Analyser</a:t>
            </a:r>
            <a:r>
              <a:rPr lang="en-US" sz="1533" dirty="0">
                <a:solidFill>
                  <a:schemeClr val="bg1"/>
                </a:solidFill>
                <a:latin typeface="Roboto"/>
                <a:ea typeface="Roboto"/>
                <a:cs typeface="Roboto"/>
                <a:sym typeface="Roboto"/>
              </a:rPr>
              <a:t> les projections futures </a:t>
            </a:r>
            <a:r>
              <a:rPr lang="en-US" sz="1533" dirty="0" err="1">
                <a:solidFill>
                  <a:schemeClr val="bg1"/>
                </a:solidFill>
                <a:latin typeface="Roboto"/>
                <a:ea typeface="Roboto"/>
                <a:cs typeface="Roboto"/>
                <a:sym typeface="Roboto"/>
              </a:rPr>
              <a:t>selon</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différents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scénarios</a:t>
            </a:r>
            <a:endParaRPr sz="933" dirty="0">
              <a:solidFill>
                <a:schemeClr val="bg1"/>
              </a:solidFill>
            </a:endParaRPr>
          </a:p>
          <a:p>
            <a:pPr>
              <a:buSzPts val="2300"/>
            </a:pPr>
            <a:endParaRPr sz="1533" dirty="0">
              <a:solidFill>
                <a:schemeClr val="bg1"/>
              </a:solidFill>
              <a:latin typeface="Roboto"/>
              <a:ea typeface="Roboto"/>
              <a:cs typeface="Roboto"/>
              <a:sym typeface="Roboto"/>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804"/>
        <p:cNvGrpSpPr/>
        <p:nvPr/>
      </p:nvGrpSpPr>
      <p:grpSpPr>
        <a:xfrm>
          <a:off x="0" y="0"/>
          <a:ext cx="0" cy="0"/>
          <a:chOff x="0" y="0"/>
          <a:chExt cx="0" cy="0"/>
        </a:xfrm>
      </p:grpSpPr>
      <p:sp>
        <p:nvSpPr>
          <p:cNvPr id="813" name="Google Shape;813;p41"/>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34</a:t>
            </a:fld>
            <a:endParaRPr/>
          </a:p>
        </p:txBody>
      </p:sp>
      <p:sp>
        <p:nvSpPr>
          <p:cNvPr id="2" name="Google Shape;764;p38">
            <a:extLst>
              <a:ext uri="{FF2B5EF4-FFF2-40B4-BE49-F238E27FC236}">
                <a16:creationId xmlns:a16="http://schemas.microsoft.com/office/drawing/2014/main" id="{516596E3-4917-DF6D-ED10-A06777278FC6}"/>
              </a:ext>
            </a:extLst>
          </p:cNvPr>
          <p:cNvSpPr txBox="1"/>
          <p:nvPr/>
        </p:nvSpPr>
        <p:spPr>
          <a:xfrm>
            <a:off x="568640" y="410379"/>
            <a:ext cx="10924527"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a:solidFill>
                  <a:schemeClr val="bg1"/>
                </a:solidFill>
                <a:latin typeface="Roboto"/>
                <a:ea typeface="Roboto"/>
                <a:cs typeface="Roboto"/>
                <a:sym typeface="Roboto"/>
              </a:rPr>
              <a:t>Étape 02 | </a:t>
            </a:r>
            <a:r>
              <a:rPr lang="en-US" sz="3597" b="1" dirty="0" err="1">
                <a:solidFill>
                  <a:schemeClr val="bg1"/>
                </a:solidFill>
                <a:latin typeface="Roboto"/>
                <a:ea typeface="Roboto"/>
                <a:cs typeface="Roboto"/>
                <a:sym typeface="Roboto"/>
              </a:rPr>
              <a:t>Évaluer</a:t>
            </a:r>
            <a:r>
              <a:rPr lang="en-US" sz="3597" b="1" dirty="0">
                <a:solidFill>
                  <a:schemeClr val="bg1"/>
                </a:solidFill>
                <a:latin typeface="Roboto"/>
                <a:ea typeface="Roboto"/>
                <a:cs typeface="Roboto"/>
                <a:sym typeface="Roboto"/>
              </a:rPr>
              <a:t> les </a:t>
            </a:r>
            <a:r>
              <a:rPr lang="en-US" sz="3597" b="1" dirty="0" err="1">
                <a:solidFill>
                  <a:schemeClr val="bg1"/>
                </a:solidFill>
                <a:latin typeface="Roboto"/>
                <a:ea typeface="Roboto"/>
                <a:cs typeface="Roboto"/>
                <a:sym typeface="Roboto"/>
              </a:rPr>
              <a:t>aléas</a:t>
            </a:r>
            <a:endParaRPr sz="933" dirty="0">
              <a:solidFill>
                <a:schemeClr val="bg1"/>
              </a:solidFill>
            </a:endParaRPr>
          </a:p>
        </p:txBody>
      </p:sp>
      <p:sp>
        <p:nvSpPr>
          <p:cNvPr id="3" name="Google Shape;765;p38">
            <a:extLst>
              <a:ext uri="{FF2B5EF4-FFF2-40B4-BE49-F238E27FC236}">
                <a16:creationId xmlns:a16="http://schemas.microsoft.com/office/drawing/2014/main" id="{62600623-99F7-EF9B-1E7F-58143490A91C}"/>
              </a:ext>
            </a:extLst>
          </p:cNvPr>
          <p:cNvSpPr txBox="1"/>
          <p:nvPr/>
        </p:nvSpPr>
        <p:spPr>
          <a:xfrm>
            <a:off x="568640" y="1710677"/>
            <a:ext cx="2140400" cy="4010265"/>
          </a:xfrm>
          <a:prstGeom prst="rect">
            <a:avLst/>
          </a:prstGeom>
          <a:noFill/>
          <a:ln>
            <a:noFill/>
          </a:ln>
        </p:spPr>
        <p:txBody>
          <a:bodyPr spcFirstLastPara="1" wrap="square" lIns="0" tIns="0" rIns="0" bIns="0" anchor="t" anchorCtr="0">
            <a:spAutoFit/>
          </a:bodyPr>
          <a:lstStyle/>
          <a:p>
            <a:pPr>
              <a:buSzPts val="2300"/>
            </a:pPr>
            <a:r>
              <a:rPr lang="en-US" sz="1533" dirty="0">
                <a:solidFill>
                  <a:schemeClr val="bg1"/>
                </a:solidFill>
                <a:latin typeface="Roboto"/>
                <a:ea typeface="Roboto"/>
                <a:cs typeface="Roboto"/>
                <a:sym typeface="Roboto"/>
              </a:rPr>
              <a:t>2.1 | </a:t>
            </a:r>
            <a:r>
              <a:rPr lang="en-US" sz="1533" dirty="0" err="1">
                <a:solidFill>
                  <a:schemeClr val="bg1"/>
                </a:solidFill>
                <a:latin typeface="Roboto"/>
                <a:ea typeface="Roboto"/>
                <a:cs typeface="Roboto"/>
                <a:sym typeface="Roboto"/>
              </a:rPr>
              <a:t>Déterminer</a:t>
            </a:r>
            <a:r>
              <a:rPr lang="en-US" sz="1533" dirty="0">
                <a:solidFill>
                  <a:schemeClr val="bg1"/>
                </a:solidFill>
                <a:latin typeface="Roboto"/>
                <a:ea typeface="Roboto"/>
                <a:cs typeface="Roboto"/>
                <a:sym typeface="Roboto"/>
              </a:rPr>
              <a:t> les </a:t>
            </a:r>
            <a:r>
              <a:rPr lang="en-US" sz="1533" dirty="0" err="1">
                <a:solidFill>
                  <a:schemeClr val="bg1"/>
                </a:solidFill>
                <a:latin typeface="Roboto"/>
                <a:ea typeface="Roboto"/>
                <a:cs typeface="Roboto"/>
                <a:sym typeface="Roboto"/>
              </a:rPr>
              <a:t>aléas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climatiques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pertinents</a:t>
            </a:r>
            <a:endParaRPr sz="933" dirty="0">
              <a:solidFill>
                <a:schemeClr val="bg1"/>
              </a:solidFill>
            </a:endParaRPr>
          </a:p>
          <a:p>
            <a:pPr>
              <a:buSzPts val="2300"/>
            </a:pPr>
            <a:endParaRPr sz="1533" b="1" dirty="0">
              <a:solidFill>
                <a:schemeClr val="bg1"/>
              </a:solidFill>
              <a:latin typeface="Roboto"/>
              <a:ea typeface="Roboto"/>
              <a:cs typeface="Roboto"/>
              <a:sym typeface="Roboto"/>
            </a:endParaRPr>
          </a:p>
          <a:p>
            <a:pPr>
              <a:buSzPts val="2300"/>
            </a:pPr>
            <a:r>
              <a:rPr lang="en-US" sz="1533" dirty="0">
                <a:solidFill>
                  <a:schemeClr val="bg1"/>
                </a:solidFill>
                <a:latin typeface="Roboto"/>
                <a:ea typeface="Roboto"/>
                <a:cs typeface="Roboto"/>
                <a:sym typeface="Roboto"/>
              </a:rPr>
              <a:t>2.2 | </a:t>
            </a:r>
            <a:r>
              <a:rPr lang="en-US" sz="1533" dirty="0" err="1">
                <a:solidFill>
                  <a:schemeClr val="bg1"/>
                </a:solidFill>
                <a:latin typeface="Roboto"/>
                <a:ea typeface="Roboto"/>
                <a:cs typeface="Roboto"/>
                <a:sym typeface="Roboto"/>
              </a:rPr>
              <a:t>Sélectionner</a:t>
            </a:r>
            <a:r>
              <a:rPr lang="en-US" sz="1533" dirty="0">
                <a:solidFill>
                  <a:schemeClr val="bg1"/>
                </a:solidFill>
                <a:latin typeface="Roboto"/>
                <a:ea typeface="Roboto"/>
                <a:cs typeface="Roboto"/>
                <a:sym typeface="Roboto"/>
              </a:rPr>
              <a:t> les </a:t>
            </a:r>
            <a:r>
              <a:rPr lang="en-US" sz="1533" dirty="0" err="1">
                <a:solidFill>
                  <a:schemeClr val="bg1"/>
                </a:solidFill>
                <a:latin typeface="Roboto"/>
                <a:ea typeface="Roboto"/>
                <a:cs typeface="Roboto"/>
                <a:sym typeface="Roboto"/>
              </a:rPr>
              <a:t>indicateurs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d’aléas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pertinents</a:t>
            </a:r>
            <a:endParaRPr sz="933" dirty="0">
              <a:solidFill>
                <a:schemeClr val="bg1"/>
              </a:solidFill>
            </a:endParaRPr>
          </a:p>
          <a:p>
            <a:pPr>
              <a:buSzPts val="2300"/>
            </a:pPr>
            <a:endParaRPr sz="1533" dirty="0">
              <a:solidFill>
                <a:schemeClr val="bg1"/>
              </a:solidFill>
              <a:latin typeface="Roboto"/>
              <a:ea typeface="Roboto"/>
              <a:cs typeface="Roboto"/>
              <a:sym typeface="Roboto"/>
            </a:endParaRPr>
          </a:p>
          <a:p>
            <a:pPr>
              <a:buSzPts val="2300"/>
            </a:pPr>
            <a:r>
              <a:rPr lang="en-GB" sz="1533" b="1" dirty="0">
                <a:solidFill>
                  <a:schemeClr val="accent3">
                    <a:lumMod val="40000"/>
                    <a:lumOff val="60000"/>
                  </a:schemeClr>
                </a:solidFill>
                <a:latin typeface="Roboto"/>
                <a:ea typeface="Roboto"/>
                <a:cs typeface="Roboto"/>
                <a:sym typeface="Roboto"/>
              </a:rPr>
              <a:t>2.3 | Analyser les tendances et les </a:t>
            </a:r>
            <a:r>
              <a:rPr lang="en-GB" sz="1533" b="1" dirty="0" err="1">
                <a:solidFill>
                  <a:schemeClr val="accent3">
                    <a:lumMod val="40000"/>
                    <a:lumOff val="60000"/>
                  </a:schemeClr>
                </a:solidFill>
                <a:latin typeface="Roboto"/>
                <a:ea typeface="Roboto"/>
                <a:cs typeface="Roboto"/>
                <a:sym typeface="Roboto"/>
              </a:rPr>
              <a:t>événements</a:t>
            </a:r>
            <a:r>
              <a:rPr lang="en-GB" sz="1533" b="1" dirty="0">
                <a:solidFill>
                  <a:schemeClr val="accent3">
                    <a:lumMod val="40000"/>
                    <a:lumOff val="60000"/>
                  </a:schemeClr>
                </a:solidFill>
                <a:latin typeface="Roboto"/>
                <a:ea typeface="Roboto"/>
                <a:cs typeface="Roboto"/>
                <a:sym typeface="Roboto"/>
              </a:rPr>
              <a:t> </a:t>
            </a:r>
            <a:r>
              <a:rPr lang="en-GB" sz="1533" b="1" dirty="0" err="1">
                <a:solidFill>
                  <a:schemeClr val="accent3">
                    <a:lumMod val="40000"/>
                    <a:lumOff val="60000"/>
                  </a:schemeClr>
                </a:solidFill>
                <a:latin typeface="Roboto"/>
                <a:ea typeface="Roboto"/>
                <a:cs typeface="Roboto"/>
                <a:sym typeface="Roboto"/>
              </a:rPr>
              <a:t>historiques</a:t>
            </a:r>
            <a:endParaRPr lang="en-GB" sz="933" b="1" dirty="0">
              <a:solidFill>
                <a:schemeClr val="accent3">
                  <a:lumMod val="40000"/>
                  <a:lumOff val="60000"/>
                </a:schemeClr>
              </a:solidFill>
            </a:endParaRPr>
          </a:p>
          <a:p>
            <a:pPr>
              <a:buSzPts val="2300"/>
            </a:pPr>
            <a:endParaRPr sz="1533" dirty="0">
              <a:solidFill>
                <a:schemeClr val="bg1"/>
              </a:solidFill>
              <a:latin typeface="Roboto"/>
              <a:ea typeface="Roboto"/>
              <a:cs typeface="Roboto"/>
              <a:sym typeface="Roboto"/>
            </a:endParaRPr>
          </a:p>
          <a:p>
            <a:pPr>
              <a:buSzPts val="2300"/>
            </a:pPr>
            <a:r>
              <a:rPr lang="en-US" sz="1533" dirty="0">
                <a:solidFill>
                  <a:schemeClr val="bg1"/>
                </a:solidFill>
                <a:latin typeface="Roboto"/>
                <a:ea typeface="Roboto"/>
                <a:cs typeface="Roboto"/>
                <a:sym typeface="Roboto"/>
              </a:rPr>
              <a:t>2.4 | </a:t>
            </a:r>
            <a:r>
              <a:rPr lang="en-US" sz="1533" dirty="0" err="1">
                <a:solidFill>
                  <a:schemeClr val="bg1"/>
                </a:solidFill>
                <a:latin typeface="Roboto"/>
                <a:ea typeface="Roboto"/>
                <a:cs typeface="Roboto"/>
                <a:sym typeface="Roboto"/>
              </a:rPr>
              <a:t>Analyser</a:t>
            </a:r>
            <a:r>
              <a:rPr lang="en-US" sz="1533" dirty="0">
                <a:solidFill>
                  <a:schemeClr val="bg1"/>
                </a:solidFill>
                <a:latin typeface="Roboto"/>
                <a:ea typeface="Roboto"/>
                <a:cs typeface="Roboto"/>
                <a:sym typeface="Roboto"/>
              </a:rPr>
              <a:t> les projections futures </a:t>
            </a:r>
            <a:r>
              <a:rPr lang="en-US" sz="1533" dirty="0" err="1">
                <a:solidFill>
                  <a:schemeClr val="bg1"/>
                </a:solidFill>
                <a:latin typeface="Roboto"/>
                <a:ea typeface="Roboto"/>
                <a:cs typeface="Roboto"/>
                <a:sym typeface="Roboto"/>
              </a:rPr>
              <a:t>selon</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différents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scénarios</a:t>
            </a:r>
            <a:endParaRPr sz="933" dirty="0">
              <a:solidFill>
                <a:schemeClr val="bg1"/>
              </a:solidFill>
            </a:endParaRPr>
          </a:p>
          <a:p>
            <a:pPr>
              <a:buSzPts val="2300"/>
            </a:pPr>
            <a:endParaRPr sz="1533" dirty="0">
              <a:solidFill>
                <a:schemeClr val="bg1"/>
              </a:solidFill>
              <a:latin typeface="Roboto"/>
              <a:ea typeface="Roboto"/>
              <a:cs typeface="Roboto"/>
              <a:sym typeface="Roboto"/>
            </a:endParaRPr>
          </a:p>
        </p:txBody>
      </p:sp>
      <p:pic>
        <p:nvPicPr>
          <p:cNvPr id="9" name="Picture 8" descr="A graph of a graph&#10;&#10;AI-generated content may be incorrect.">
            <a:extLst>
              <a:ext uri="{FF2B5EF4-FFF2-40B4-BE49-F238E27FC236}">
                <a16:creationId xmlns:a16="http://schemas.microsoft.com/office/drawing/2014/main" id="{85EFDD9D-9872-1263-7D08-3D19B7D55CB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92406" y="1328982"/>
            <a:ext cx="7251404" cy="5118639"/>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817"/>
        <p:cNvGrpSpPr/>
        <p:nvPr/>
      </p:nvGrpSpPr>
      <p:grpSpPr>
        <a:xfrm>
          <a:off x="0" y="0"/>
          <a:ext cx="0" cy="0"/>
          <a:chOff x="0" y="0"/>
          <a:chExt cx="0" cy="0"/>
        </a:xfrm>
      </p:grpSpPr>
      <p:sp>
        <p:nvSpPr>
          <p:cNvPr id="824" name="Google Shape;824;p42"/>
          <p:cNvSpPr txBox="1"/>
          <p:nvPr/>
        </p:nvSpPr>
        <p:spPr>
          <a:xfrm>
            <a:off x="3553508" y="1724100"/>
            <a:ext cx="3344000" cy="5016758"/>
          </a:xfrm>
          <a:prstGeom prst="rect">
            <a:avLst/>
          </a:prstGeom>
          <a:noFill/>
          <a:ln>
            <a:noFill/>
          </a:ln>
        </p:spPr>
        <p:txBody>
          <a:bodyPr spcFirstLastPara="1" wrap="square" lIns="0" tIns="0" rIns="0" bIns="0" anchor="t" anchorCtr="0">
            <a:spAutoFit/>
          </a:bodyPr>
          <a:lstStyle/>
          <a:p>
            <a:pPr>
              <a:buSzPts val="2300"/>
            </a:pPr>
            <a:r>
              <a:rPr lang="en-US" b="1" dirty="0">
                <a:solidFill>
                  <a:schemeClr val="bg1"/>
                </a:solidFill>
                <a:latin typeface="Roboto"/>
                <a:ea typeface="Roboto"/>
                <a:cs typeface="Roboto"/>
                <a:sym typeface="Roboto"/>
              </a:rPr>
              <a:t>Modèles climatiques</a:t>
            </a:r>
            <a:endParaRPr sz="900" dirty="0">
              <a:solidFill>
                <a:schemeClr val="bg1"/>
              </a:solidFill>
            </a:endParaRPr>
          </a:p>
          <a:p>
            <a:pPr marL="331064" lvl="1" indent="-165531">
              <a:buClr>
                <a:srgbClr val="0B5FBA"/>
              </a:buClr>
              <a:buSzPts val="2300"/>
              <a:buFont typeface="Arial"/>
              <a:buChar char="•"/>
            </a:pPr>
            <a:r>
              <a:rPr lang="en-US" dirty="0">
                <a:solidFill>
                  <a:schemeClr val="bg1"/>
                </a:solidFill>
                <a:latin typeface="Roboto"/>
                <a:ea typeface="Roboto"/>
                <a:cs typeface="Roboto"/>
                <a:sym typeface="Roboto"/>
              </a:rPr>
              <a:t>Outils qui génèrent des projections climatiques montrant comment le climat pourrait évoluer selon différents scénarios.</a:t>
            </a:r>
            <a:br>
              <a:rPr lang="en-US" dirty="0">
                <a:solidFill>
                  <a:schemeClr val="bg1"/>
                </a:solidFill>
                <a:latin typeface="Roboto"/>
                <a:ea typeface="Roboto"/>
                <a:cs typeface="Roboto"/>
                <a:sym typeface="Roboto"/>
              </a:rPr>
            </a:br>
            <a:endParaRPr sz="900" dirty="0">
              <a:solidFill>
                <a:schemeClr val="bg1"/>
              </a:solidFill>
            </a:endParaRPr>
          </a:p>
          <a:p>
            <a:pPr marL="331064" lvl="1" indent="-165531">
              <a:buClr>
                <a:srgbClr val="0B5FBA"/>
              </a:buClr>
              <a:buSzPts val="2300"/>
              <a:buFont typeface="Arial"/>
              <a:buChar char="•"/>
            </a:pPr>
            <a:r>
              <a:rPr lang="en-US" dirty="0">
                <a:solidFill>
                  <a:schemeClr val="bg1"/>
                </a:solidFill>
                <a:latin typeface="Roboto"/>
                <a:ea typeface="Roboto"/>
                <a:cs typeface="Roboto"/>
                <a:sym typeface="Roboto"/>
              </a:rPr>
              <a:t>Nécessitent une expertise technique pour être consultés et interprétés – celle-ci doit faire partie de l'équipe chargée de l'évaluation des risques climatiques.</a:t>
            </a:r>
            <a:endParaRPr sz="900" dirty="0">
              <a:solidFill>
                <a:schemeClr val="bg1"/>
              </a:solidFill>
            </a:endParaRPr>
          </a:p>
          <a:p>
            <a:pPr>
              <a:buSzPts val="2300"/>
            </a:pPr>
            <a:endParaRPr dirty="0">
              <a:solidFill>
                <a:schemeClr val="bg1"/>
              </a:solidFill>
              <a:latin typeface="Roboto"/>
              <a:ea typeface="Roboto"/>
              <a:cs typeface="Roboto"/>
              <a:sym typeface="Roboto"/>
            </a:endParaRPr>
          </a:p>
          <a:p>
            <a:pPr>
              <a:buSzPts val="2300"/>
            </a:pPr>
            <a:r>
              <a:rPr lang="en-US" b="1" dirty="0">
                <a:solidFill>
                  <a:schemeClr val="bg1"/>
                </a:solidFill>
                <a:latin typeface="Roboto"/>
                <a:ea typeface="Roboto"/>
                <a:cs typeface="Roboto"/>
                <a:sym typeface="Roboto"/>
              </a:rPr>
              <a:t>Scénarios</a:t>
            </a:r>
            <a:endParaRPr sz="900" dirty="0">
              <a:solidFill>
                <a:schemeClr val="bg1"/>
              </a:solidFill>
            </a:endParaRPr>
          </a:p>
          <a:p>
            <a:pPr marL="331064" lvl="1" indent="-165531">
              <a:buClr>
                <a:srgbClr val="0B5FBA"/>
              </a:buClr>
              <a:buSzPts val="2300"/>
              <a:buFont typeface="Arial"/>
              <a:buChar char="•"/>
            </a:pPr>
            <a:r>
              <a:rPr lang="en-US" dirty="0">
                <a:solidFill>
                  <a:schemeClr val="bg1"/>
                </a:solidFill>
                <a:latin typeface="Roboto"/>
                <a:ea typeface="Roboto"/>
                <a:cs typeface="Roboto"/>
                <a:sym typeface="Roboto"/>
              </a:rPr>
              <a:t>Une ERC doit sélectionner plusieurs scénarios climatiques, généralement un scénario intermédiaire et un scénario catastrophe. </a:t>
            </a:r>
            <a:br>
              <a:rPr lang="en-US" dirty="0">
                <a:solidFill>
                  <a:schemeClr val="bg1"/>
                </a:solidFill>
                <a:latin typeface="Roboto"/>
                <a:ea typeface="Roboto"/>
                <a:cs typeface="Roboto"/>
                <a:sym typeface="Roboto"/>
              </a:rPr>
            </a:br>
            <a:endParaRPr sz="900" dirty="0">
              <a:solidFill>
                <a:schemeClr val="bg1"/>
              </a:solidFill>
            </a:endParaRPr>
          </a:p>
          <a:p>
            <a:pPr marL="331064" lvl="1" indent="-165531">
              <a:buClr>
                <a:srgbClr val="0B5FBA"/>
              </a:buClr>
              <a:buSzPts val="2300"/>
              <a:buFont typeface="Arial"/>
              <a:buChar char="•"/>
            </a:pPr>
            <a:r>
              <a:rPr lang="en-US" dirty="0">
                <a:solidFill>
                  <a:schemeClr val="bg1"/>
                </a:solidFill>
                <a:latin typeface="Roboto"/>
                <a:ea typeface="Roboto"/>
                <a:cs typeface="Roboto"/>
                <a:sym typeface="Roboto"/>
              </a:rPr>
              <a:t>Les projections des changements climatiques futurs sont généralement présentées sous forme d'une fourchette de valeurs (par exemple, une élévation du niveau de la mer de 3 à 5 cm d'ici 2050).</a:t>
            </a:r>
            <a:endParaRPr sz="900" dirty="0">
              <a:solidFill>
                <a:schemeClr val="bg1"/>
              </a:solidFill>
            </a:endParaRPr>
          </a:p>
        </p:txBody>
      </p:sp>
      <p:sp>
        <p:nvSpPr>
          <p:cNvPr id="826" name="Google Shape;826;p42"/>
          <p:cNvSpPr txBox="1"/>
          <p:nvPr/>
        </p:nvSpPr>
        <p:spPr>
          <a:xfrm>
            <a:off x="7924135" y="1724100"/>
            <a:ext cx="3344039" cy="2765757"/>
          </a:xfrm>
          <a:prstGeom prst="rect">
            <a:avLst/>
          </a:prstGeom>
          <a:noFill/>
          <a:ln>
            <a:noFill/>
          </a:ln>
        </p:spPr>
        <p:txBody>
          <a:bodyPr spcFirstLastPara="1" wrap="square" lIns="0" tIns="0" rIns="0" bIns="0" anchor="t" anchorCtr="0">
            <a:spAutoFit/>
          </a:bodyPr>
          <a:lstStyle/>
          <a:p>
            <a:pPr>
              <a:lnSpc>
                <a:spcPct val="125000"/>
              </a:lnSpc>
              <a:buSzPts val="2300"/>
            </a:pPr>
            <a:r>
              <a:rPr lang="en-US" sz="1500" b="1" dirty="0">
                <a:solidFill>
                  <a:schemeClr val="bg1"/>
                </a:solidFill>
                <a:latin typeface="Roboto"/>
                <a:ea typeface="Roboto"/>
                <a:cs typeface="Roboto"/>
                <a:sym typeface="Roboto"/>
              </a:rPr>
              <a:t>Horizons </a:t>
            </a:r>
            <a:r>
              <a:rPr lang="en-US" sz="1500" b="1" dirty="0" err="1">
                <a:solidFill>
                  <a:schemeClr val="bg1"/>
                </a:solidFill>
                <a:latin typeface="Roboto"/>
                <a:ea typeface="Roboto"/>
                <a:cs typeface="Roboto"/>
                <a:sym typeface="Roboto"/>
              </a:rPr>
              <a:t>temporels</a:t>
            </a:r>
            <a:endParaRPr sz="1500" dirty="0">
              <a:solidFill>
                <a:schemeClr val="bg1"/>
              </a:solidFill>
            </a:endParaRPr>
          </a:p>
          <a:p>
            <a:pPr marL="330835" lvl="1" indent="-165100">
              <a:buClr>
                <a:srgbClr val="0B5FBA"/>
              </a:buClr>
              <a:buSzPts val="2300"/>
              <a:buFont typeface="Arial"/>
              <a:buChar char="•"/>
            </a:pPr>
            <a:r>
              <a:rPr lang="en-US" sz="1500" dirty="0">
                <a:solidFill>
                  <a:schemeClr val="bg1"/>
                </a:solidFill>
                <a:latin typeface="Roboto"/>
                <a:ea typeface="Roboto"/>
                <a:cs typeface="Roboto"/>
                <a:sym typeface="Roboto"/>
              </a:rPr>
              <a:t>Les horizons </a:t>
            </a:r>
            <a:r>
              <a:rPr lang="en-US" sz="1500" dirty="0" err="1">
                <a:solidFill>
                  <a:schemeClr val="bg1"/>
                </a:solidFill>
                <a:latin typeface="Roboto"/>
                <a:ea typeface="Roboto"/>
                <a:cs typeface="Roboto"/>
                <a:sym typeface="Roboto"/>
              </a:rPr>
              <a:t>temporels</a:t>
            </a:r>
            <a:r>
              <a:rPr lang="en-US" sz="1500" dirty="0">
                <a:solidFill>
                  <a:schemeClr val="bg1"/>
                </a:solidFill>
                <a:latin typeface="Roboto"/>
                <a:ea typeface="Roboto"/>
                <a:cs typeface="Roboto"/>
                <a:sym typeface="Roboto"/>
              </a:rPr>
              <a:t> types </a:t>
            </a:r>
            <a:r>
              <a:rPr lang="en-US" sz="1500" dirty="0" err="1">
                <a:solidFill>
                  <a:schemeClr val="bg1"/>
                </a:solidFill>
                <a:latin typeface="Roboto"/>
                <a:ea typeface="Roboto"/>
                <a:cs typeface="Roboto"/>
                <a:sym typeface="Roboto"/>
              </a:rPr>
              <a:t>comprennent</a:t>
            </a:r>
            <a:r>
              <a:rPr lang="en-US" sz="1500" dirty="0">
                <a:solidFill>
                  <a:schemeClr val="bg1"/>
                </a:solidFill>
                <a:latin typeface="Roboto"/>
                <a:ea typeface="Roboto"/>
                <a:cs typeface="Roboto"/>
                <a:sym typeface="Roboto"/>
              </a:rPr>
              <a:t> le court </a:t>
            </a:r>
            <a:r>
              <a:rPr lang="en-US" sz="1500" dirty="0" err="1">
                <a:solidFill>
                  <a:schemeClr val="bg1"/>
                </a:solidFill>
                <a:latin typeface="Roboto"/>
                <a:ea typeface="Roboto"/>
                <a:cs typeface="Roboto"/>
                <a:sym typeface="Roboto"/>
              </a:rPr>
              <a:t>terme</a:t>
            </a:r>
            <a:r>
              <a:rPr lang="en-US" sz="1500" dirty="0">
                <a:solidFill>
                  <a:schemeClr val="bg1"/>
                </a:solidFill>
                <a:latin typeface="Roboto"/>
                <a:ea typeface="Roboto"/>
                <a:cs typeface="Roboto"/>
                <a:sym typeface="Roboto"/>
              </a:rPr>
              <a:t> (</a:t>
            </a:r>
            <a:r>
              <a:rPr lang="en-US" sz="1500" dirty="0" err="1">
                <a:solidFill>
                  <a:schemeClr val="bg1"/>
                </a:solidFill>
                <a:latin typeface="Roboto"/>
                <a:ea typeface="Roboto"/>
                <a:cs typeface="Roboto"/>
                <a:sym typeface="Roboto"/>
              </a:rPr>
              <a:t>années</a:t>
            </a:r>
            <a:r>
              <a:rPr lang="en-US" sz="1500" dirty="0">
                <a:solidFill>
                  <a:schemeClr val="bg1"/>
                </a:solidFill>
                <a:latin typeface="Roboto"/>
                <a:ea typeface="Roboto"/>
                <a:cs typeface="Roboto"/>
                <a:sym typeface="Roboto"/>
              </a:rPr>
              <a:t> 2030), le moyen </a:t>
            </a:r>
            <a:r>
              <a:rPr lang="en-US" sz="1500" dirty="0" err="1">
                <a:solidFill>
                  <a:schemeClr val="bg1"/>
                </a:solidFill>
                <a:latin typeface="Roboto"/>
                <a:ea typeface="Roboto"/>
                <a:cs typeface="Roboto"/>
                <a:sym typeface="Roboto"/>
              </a:rPr>
              <a:t>terme</a:t>
            </a:r>
            <a:r>
              <a:rPr lang="en-US" sz="1500" dirty="0">
                <a:solidFill>
                  <a:schemeClr val="bg1"/>
                </a:solidFill>
                <a:latin typeface="Roboto"/>
                <a:ea typeface="Roboto"/>
                <a:cs typeface="Roboto"/>
                <a:sym typeface="Roboto"/>
              </a:rPr>
              <a:t> (</a:t>
            </a:r>
            <a:r>
              <a:rPr lang="en-US" sz="1500" dirty="0" err="1">
                <a:solidFill>
                  <a:schemeClr val="bg1"/>
                </a:solidFill>
                <a:latin typeface="Roboto"/>
                <a:ea typeface="Roboto"/>
                <a:cs typeface="Roboto"/>
                <a:sym typeface="Roboto"/>
              </a:rPr>
              <a:t>années</a:t>
            </a:r>
            <a:r>
              <a:rPr lang="en-US" sz="1500" dirty="0">
                <a:solidFill>
                  <a:schemeClr val="bg1"/>
                </a:solidFill>
                <a:latin typeface="Roboto"/>
                <a:ea typeface="Roboto"/>
                <a:cs typeface="Roboto"/>
                <a:sym typeface="Roboto"/>
              </a:rPr>
              <a:t> 2050) et le long </a:t>
            </a:r>
            <a:r>
              <a:rPr lang="en-US" sz="1500" dirty="0" err="1">
                <a:solidFill>
                  <a:schemeClr val="bg1"/>
                </a:solidFill>
                <a:latin typeface="Roboto"/>
                <a:ea typeface="Roboto"/>
                <a:cs typeface="Roboto"/>
                <a:sym typeface="Roboto"/>
              </a:rPr>
              <a:t>terme</a:t>
            </a:r>
            <a:r>
              <a:rPr lang="en-US" sz="1500" dirty="0">
                <a:solidFill>
                  <a:schemeClr val="bg1"/>
                </a:solidFill>
                <a:latin typeface="Roboto"/>
                <a:ea typeface="Roboto"/>
                <a:cs typeface="Roboto"/>
                <a:sym typeface="Roboto"/>
              </a:rPr>
              <a:t> (2100). </a:t>
            </a:r>
            <a:endParaRPr sz="1500" dirty="0">
              <a:solidFill>
                <a:schemeClr val="bg1"/>
              </a:solidFill>
            </a:endParaRPr>
          </a:p>
          <a:p>
            <a:pPr marL="330835" lvl="1" indent="-67945">
              <a:buClr>
                <a:srgbClr val="0B5FBA"/>
              </a:buClr>
              <a:buSzPts val="2300"/>
            </a:pPr>
            <a:endParaRPr sz="933" dirty="0">
              <a:solidFill>
                <a:schemeClr val="bg1"/>
              </a:solidFill>
            </a:endParaRPr>
          </a:p>
          <a:p>
            <a:pPr marL="330835" lvl="1" indent="-165100">
              <a:buClr>
                <a:srgbClr val="0B5FBA"/>
              </a:buClr>
              <a:buSzPts val="2300"/>
              <a:buFont typeface="Arial"/>
              <a:buChar char="•"/>
            </a:pPr>
            <a:r>
              <a:rPr lang="en-US" sz="1533" dirty="0">
                <a:solidFill>
                  <a:schemeClr val="bg1"/>
                </a:solidFill>
                <a:latin typeface="Roboto"/>
                <a:ea typeface="Roboto"/>
                <a:cs typeface="Roboto"/>
                <a:sym typeface="Roboto"/>
              </a:rPr>
              <a:t>Une ERC doit </a:t>
            </a:r>
            <a:r>
              <a:rPr lang="en-US" sz="1533" dirty="0" err="1">
                <a:solidFill>
                  <a:schemeClr val="bg1"/>
                </a:solidFill>
                <a:latin typeface="Roboto"/>
                <a:ea typeface="Roboto"/>
                <a:cs typeface="Roboto"/>
                <a:sym typeface="Roboto"/>
              </a:rPr>
              <a:t>utiliser</a:t>
            </a:r>
            <a:r>
              <a:rPr lang="en-US" sz="1533" dirty="0">
                <a:solidFill>
                  <a:schemeClr val="bg1"/>
                </a:solidFill>
                <a:latin typeface="Roboto"/>
                <a:ea typeface="Roboto"/>
                <a:cs typeface="Roboto"/>
                <a:sym typeface="Roboto"/>
              </a:rPr>
              <a:t> des horizons </a:t>
            </a:r>
            <a:r>
              <a:rPr lang="en-US" sz="1533" dirty="0" err="1">
                <a:solidFill>
                  <a:schemeClr val="bg1"/>
                </a:solidFill>
                <a:latin typeface="Roboto"/>
                <a:ea typeface="Roboto"/>
                <a:cs typeface="Roboto"/>
                <a:sym typeface="Roboto"/>
              </a:rPr>
              <a:t>temporels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pertinents</a:t>
            </a:r>
            <a:r>
              <a:rPr lang="en-US" sz="1533" dirty="0">
                <a:solidFill>
                  <a:schemeClr val="bg1"/>
                </a:solidFill>
                <a:latin typeface="Roboto"/>
                <a:ea typeface="Roboto"/>
                <a:cs typeface="Roboto"/>
                <a:sym typeface="Roboto"/>
              </a:rPr>
              <a:t> par rapport à la durée de vie et au </a:t>
            </a:r>
            <a:r>
              <a:rPr lang="en-US" sz="1533" dirty="0" err="1">
                <a:solidFill>
                  <a:schemeClr val="bg1"/>
                </a:solidFill>
                <a:latin typeface="Roboto"/>
                <a:ea typeface="Roboto"/>
                <a:cs typeface="Roboto"/>
                <a:sym typeface="Roboto"/>
              </a:rPr>
              <a:t>calendrier</a:t>
            </a:r>
            <a:r>
              <a:rPr lang="en-US" sz="1533" dirty="0">
                <a:solidFill>
                  <a:schemeClr val="bg1"/>
                </a:solidFill>
                <a:latin typeface="Roboto"/>
                <a:ea typeface="Roboto"/>
                <a:cs typeface="Roboto"/>
                <a:sym typeface="Roboto"/>
              </a:rPr>
              <a:t> de planification de la </a:t>
            </a:r>
            <a:r>
              <a:rPr lang="en-US" sz="1533" dirty="0" err="1">
                <a:solidFill>
                  <a:schemeClr val="bg1"/>
                </a:solidFill>
                <a:latin typeface="Roboto"/>
                <a:ea typeface="Roboto"/>
                <a:cs typeface="Roboto"/>
                <a:sym typeface="Roboto"/>
              </a:rPr>
              <a:t>communauté</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ou</a:t>
            </a:r>
            <a:r>
              <a:rPr lang="en-US" sz="1533" dirty="0">
                <a:solidFill>
                  <a:schemeClr val="bg1"/>
                </a:solidFill>
                <a:latin typeface="Roboto"/>
                <a:ea typeface="Roboto"/>
                <a:cs typeface="Roboto"/>
                <a:sym typeface="Roboto"/>
              </a:rPr>
              <a:t> de </a:t>
            </a:r>
            <a:r>
              <a:rPr lang="en-US" sz="1533" dirty="0" err="1">
                <a:solidFill>
                  <a:schemeClr val="bg1"/>
                </a:solidFill>
                <a:latin typeface="Roboto"/>
                <a:ea typeface="Roboto"/>
                <a:cs typeface="Roboto"/>
                <a:sym typeface="Roboto"/>
              </a:rPr>
              <a:t>l'actif</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concerné</a:t>
            </a:r>
            <a:r>
              <a:rPr lang="en-US" sz="1533" dirty="0">
                <a:solidFill>
                  <a:schemeClr val="bg1"/>
                </a:solidFill>
                <a:latin typeface="Roboto"/>
                <a:ea typeface="Roboto"/>
                <a:cs typeface="Roboto"/>
                <a:sym typeface="Roboto"/>
              </a:rPr>
              <a:t>.</a:t>
            </a:r>
            <a:endParaRPr sz="933" dirty="0">
              <a:solidFill>
                <a:schemeClr val="bg1"/>
              </a:solidFill>
            </a:endParaRPr>
          </a:p>
        </p:txBody>
      </p:sp>
      <p:sp>
        <p:nvSpPr>
          <p:cNvPr id="827" name="Google Shape;827;p42"/>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35</a:t>
            </a:fld>
            <a:endParaRPr/>
          </a:p>
        </p:txBody>
      </p:sp>
      <p:sp>
        <p:nvSpPr>
          <p:cNvPr id="2" name="Google Shape;764;p38">
            <a:extLst>
              <a:ext uri="{FF2B5EF4-FFF2-40B4-BE49-F238E27FC236}">
                <a16:creationId xmlns:a16="http://schemas.microsoft.com/office/drawing/2014/main" id="{911F207B-B36B-52A7-8B9F-1768FE53BBEB}"/>
              </a:ext>
            </a:extLst>
          </p:cNvPr>
          <p:cNvSpPr txBox="1"/>
          <p:nvPr/>
        </p:nvSpPr>
        <p:spPr>
          <a:xfrm>
            <a:off x="568640" y="410379"/>
            <a:ext cx="10924527"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a:solidFill>
                  <a:schemeClr val="bg1"/>
                </a:solidFill>
                <a:latin typeface="Roboto"/>
                <a:ea typeface="Roboto"/>
                <a:cs typeface="Roboto"/>
                <a:sym typeface="Roboto"/>
              </a:rPr>
              <a:t>Étape 02 | </a:t>
            </a:r>
            <a:r>
              <a:rPr lang="en-US" sz="3597" b="1" dirty="0" err="1">
                <a:solidFill>
                  <a:schemeClr val="bg1"/>
                </a:solidFill>
                <a:latin typeface="Roboto"/>
                <a:ea typeface="Roboto"/>
                <a:cs typeface="Roboto"/>
                <a:sym typeface="Roboto"/>
              </a:rPr>
              <a:t>Évaluer</a:t>
            </a:r>
            <a:r>
              <a:rPr lang="en-US" sz="3597" b="1" dirty="0">
                <a:solidFill>
                  <a:schemeClr val="bg1"/>
                </a:solidFill>
                <a:latin typeface="Roboto"/>
                <a:ea typeface="Roboto"/>
                <a:cs typeface="Roboto"/>
                <a:sym typeface="Roboto"/>
              </a:rPr>
              <a:t> les </a:t>
            </a:r>
            <a:r>
              <a:rPr lang="en-US" sz="3597" b="1" dirty="0" err="1">
                <a:solidFill>
                  <a:schemeClr val="bg1"/>
                </a:solidFill>
                <a:latin typeface="Roboto"/>
                <a:ea typeface="Roboto"/>
                <a:cs typeface="Roboto"/>
                <a:sym typeface="Roboto"/>
              </a:rPr>
              <a:t>aléas</a:t>
            </a:r>
            <a:endParaRPr sz="933" dirty="0">
              <a:solidFill>
                <a:schemeClr val="bg1"/>
              </a:solidFill>
            </a:endParaRPr>
          </a:p>
        </p:txBody>
      </p:sp>
      <p:sp>
        <p:nvSpPr>
          <p:cNvPr id="3" name="Google Shape;765;p38">
            <a:extLst>
              <a:ext uri="{FF2B5EF4-FFF2-40B4-BE49-F238E27FC236}">
                <a16:creationId xmlns:a16="http://schemas.microsoft.com/office/drawing/2014/main" id="{0C6FA8A4-B883-3BF0-A544-5ACAFDFA82D6}"/>
              </a:ext>
            </a:extLst>
          </p:cNvPr>
          <p:cNvSpPr txBox="1"/>
          <p:nvPr/>
        </p:nvSpPr>
        <p:spPr>
          <a:xfrm>
            <a:off x="568640" y="1710677"/>
            <a:ext cx="2140400" cy="4010265"/>
          </a:xfrm>
          <a:prstGeom prst="rect">
            <a:avLst/>
          </a:prstGeom>
          <a:noFill/>
          <a:ln>
            <a:noFill/>
          </a:ln>
        </p:spPr>
        <p:txBody>
          <a:bodyPr spcFirstLastPara="1" wrap="square" lIns="0" tIns="0" rIns="0" bIns="0" anchor="t" anchorCtr="0">
            <a:spAutoFit/>
          </a:bodyPr>
          <a:lstStyle/>
          <a:p>
            <a:pPr>
              <a:buSzPts val="2300"/>
            </a:pPr>
            <a:r>
              <a:rPr lang="en-US" sz="1533" dirty="0">
                <a:solidFill>
                  <a:schemeClr val="bg1"/>
                </a:solidFill>
                <a:latin typeface="Roboto"/>
                <a:ea typeface="Roboto"/>
                <a:cs typeface="Roboto"/>
                <a:sym typeface="Roboto"/>
              </a:rPr>
              <a:t>2.1 | </a:t>
            </a:r>
            <a:r>
              <a:rPr lang="en-US" sz="1533" dirty="0" err="1">
                <a:solidFill>
                  <a:schemeClr val="bg1"/>
                </a:solidFill>
                <a:latin typeface="Roboto"/>
                <a:ea typeface="Roboto"/>
                <a:cs typeface="Roboto"/>
                <a:sym typeface="Roboto"/>
              </a:rPr>
              <a:t>Déterminer</a:t>
            </a:r>
            <a:r>
              <a:rPr lang="en-US" sz="1533" dirty="0">
                <a:solidFill>
                  <a:schemeClr val="bg1"/>
                </a:solidFill>
                <a:latin typeface="Roboto"/>
                <a:ea typeface="Roboto"/>
                <a:cs typeface="Roboto"/>
                <a:sym typeface="Roboto"/>
              </a:rPr>
              <a:t> les </a:t>
            </a:r>
            <a:r>
              <a:rPr lang="en-US" sz="1533" dirty="0" err="1">
                <a:solidFill>
                  <a:schemeClr val="bg1"/>
                </a:solidFill>
                <a:latin typeface="Roboto"/>
                <a:ea typeface="Roboto"/>
                <a:cs typeface="Roboto"/>
                <a:sym typeface="Roboto"/>
              </a:rPr>
              <a:t>aléas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climatiques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pertinents</a:t>
            </a:r>
            <a:endParaRPr sz="933" dirty="0">
              <a:solidFill>
                <a:schemeClr val="bg1"/>
              </a:solidFill>
            </a:endParaRPr>
          </a:p>
          <a:p>
            <a:pPr>
              <a:buSzPts val="2300"/>
            </a:pPr>
            <a:endParaRPr sz="1533" b="1" dirty="0">
              <a:solidFill>
                <a:schemeClr val="bg1"/>
              </a:solidFill>
              <a:latin typeface="Roboto"/>
              <a:ea typeface="Roboto"/>
              <a:cs typeface="Roboto"/>
              <a:sym typeface="Roboto"/>
            </a:endParaRPr>
          </a:p>
          <a:p>
            <a:pPr>
              <a:buSzPts val="2300"/>
            </a:pPr>
            <a:r>
              <a:rPr lang="en-US" sz="1533" dirty="0">
                <a:solidFill>
                  <a:schemeClr val="bg1"/>
                </a:solidFill>
                <a:latin typeface="Roboto"/>
                <a:ea typeface="Roboto"/>
                <a:cs typeface="Roboto"/>
                <a:sym typeface="Roboto"/>
              </a:rPr>
              <a:t>2.2 | </a:t>
            </a:r>
            <a:r>
              <a:rPr lang="en-US" sz="1533" dirty="0" err="1">
                <a:solidFill>
                  <a:schemeClr val="bg1"/>
                </a:solidFill>
                <a:latin typeface="Roboto"/>
                <a:ea typeface="Roboto"/>
                <a:cs typeface="Roboto"/>
                <a:sym typeface="Roboto"/>
              </a:rPr>
              <a:t>Sélectionner</a:t>
            </a:r>
            <a:r>
              <a:rPr lang="en-US" sz="1533" dirty="0">
                <a:solidFill>
                  <a:schemeClr val="bg1"/>
                </a:solidFill>
                <a:latin typeface="Roboto"/>
                <a:ea typeface="Roboto"/>
                <a:cs typeface="Roboto"/>
                <a:sym typeface="Roboto"/>
              </a:rPr>
              <a:t> les </a:t>
            </a:r>
            <a:r>
              <a:rPr lang="en-US" sz="1533" dirty="0" err="1">
                <a:solidFill>
                  <a:schemeClr val="bg1"/>
                </a:solidFill>
                <a:latin typeface="Roboto"/>
                <a:ea typeface="Roboto"/>
                <a:cs typeface="Roboto"/>
                <a:sym typeface="Roboto"/>
              </a:rPr>
              <a:t>indicateurs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d’aléas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pertinents</a:t>
            </a:r>
            <a:endParaRPr sz="933" dirty="0">
              <a:solidFill>
                <a:schemeClr val="bg1"/>
              </a:solidFill>
            </a:endParaRPr>
          </a:p>
          <a:p>
            <a:pPr>
              <a:buSzPts val="2300"/>
            </a:pPr>
            <a:endParaRPr sz="1533" dirty="0">
              <a:solidFill>
                <a:schemeClr val="bg1"/>
              </a:solidFill>
              <a:latin typeface="Roboto"/>
              <a:ea typeface="Roboto"/>
              <a:cs typeface="Roboto"/>
              <a:sym typeface="Roboto"/>
            </a:endParaRPr>
          </a:p>
          <a:p>
            <a:pPr>
              <a:buSzPts val="2300"/>
            </a:pPr>
            <a:r>
              <a:rPr lang="en-US" sz="1533" dirty="0">
                <a:solidFill>
                  <a:schemeClr val="bg1"/>
                </a:solidFill>
                <a:latin typeface="Roboto"/>
                <a:ea typeface="Roboto"/>
                <a:cs typeface="Roboto"/>
                <a:sym typeface="Roboto"/>
              </a:rPr>
              <a:t>2.3 | </a:t>
            </a:r>
            <a:r>
              <a:rPr lang="en-US" sz="1533" dirty="0" err="1">
                <a:solidFill>
                  <a:schemeClr val="bg1"/>
                </a:solidFill>
                <a:latin typeface="Roboto"/>
                <a:ea typeface="Roboto"/>
                <a:cs typeface="Roboto"/>
                <a:sym typeface="Roboto"/>
              </a:rPr>
              <a:t>Analyser</a:t>
            </a:r>
            <a:r>
              <a:rPr lang="en-US" sz="1533" dirty="0">
                <a:solidFill>
                  <a:schemeClr val="bg1"/>
                </a:solidFill>
                <a:latin typeface="Roboto"/>
                <a:ea typeface="Roboto"/>
                <a:cs typeface="Roboto"/>
                <a:sym typeface="Roboto"/>
              </a:rPr>
              <a:t> les tendances et les </a:t>
            </a:r>
            <a:r>
              <a:rPr lang="en-US" sz="1533" dirty="0" err="1">
                <a:solidFill>
                  <a:schemeClr val="bg1"/>
                </a:solidFill>
                <a:latin typeface="Roboto"/>
                <a:ea typeface="Roboto"/>
                <a:cs typeface="Roboto"/>
                <a:sym typeface="Roboto"/>
              </a:rPr>
              <a:t>événements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historiques</a:t>
            </a:r>
            <a:endParaRPr sz="933" dirty="0">
              <a:solidFill>
                <a:schemeClr val="bg1"/>
              </a:solidFill>
            </a:endParaRPr>
          </a:p>
          <a:p>
            <a:pPr>
              <a:buSzPts val="2300"/>
            </a:pPr>
            <a:endParaRPr sz="1533" dirty="0">
              <a:solidFill>
                <a:schemeClr val="bg1"/>
              </a:solidFill>
              <a:latin typeface="Roboto"/>
              <a:ea typeface="Roboto"/>
              <a:cs typeface="Roboto"/>
              <a:sym typeface="Roboto"/>
            </a:endParaRPr>
          </a:p>
          <a:p>
            <a:pPr>
              <a:buSzPts val="2300"/>
            </a:pPr>
            <a:r>
              <a:rPr lang="en-US" sz="1533" b="1" dirty="0">
                <a:solidFill>
                  <a:schemeClr val="accent3">
                    <a:lumMod val="40000"/>
                    <a:lumOff val="60000"/>
                  </a:schemeClr>
                </a:solidFill>
                <a:latin typeface="Roboto"/>
                <a:ea typeface="Roboto"/>
                <a:cs typeface="Roboto"/>
                <a:sym typeface="Roboto"/>
              </a:rPr>
              <a:t>2.4 | </a:t>
            </a:r>
            <a:r>
              <a:rPr lang="en-US" sz="1533" b="1" dirty="0" err="1">
                <a:solidFill>
                  <a:schemeClr val="accent3">
                    <a:lumMod val="40000"/>
                    <a:lumOff val="60000"/>
                  </a:schemeClr>
                </a:solidFill>
                <a:latin typeface="Roboto"/>
                <a:ea typeface="Roboto"/>
                <a:cs typeface="Roboto"/>
                <a:sym typeface="Roboto"/>
              </a:rPr>
              <a:t>Analyser</a:t>
            </a:r>
            <a:r>
              <a:rPr lang="en-US" sz="1533" b="1" dirty="0">
                <a:solidFill>
                  <a:schemeClr val="accent3">
                    <a:lumMod val="40000"/>
                    <a:lumOff val="60000"/>
                  </a:schemeClr>
                </a:solidFill>
                <a:latin typeface="Roboto"/>
                <a:ea typeface="Roboto"/>
                <a:cs typeface="Roboto"/>
                <a:sym typeface="Roboto"/>
              </a:rPr>
              <a:t> les projections futures </a:t>
            </a:r>
            <a:r>
              <a:rPr lang="en-US" sz="1533" b="1" dirty="0" err="1">
                <a:solidFill>
                  <a:schemeClr val="accent3">
                    <a:lumMod val="40000"/>
                    <a:lumOff val="60000"/>
                  </a:schemeClr>
                </a:solidFill>
                <a:latin typeface="Roboto"/>
                <a:ea typeface="Roboto"/>
                <a:cs typeface="Roboto"/>
                <a:sym typeface="Roboto"/>
              </a:rPr>
              <a:t>selon</a:t>
            </a:r>
            <a:r>
              <a:rPr lang="en-US" sz="1533" b="1" dirty="0">
                <a:solidFill>
                  <a:schemeClr val="accent3">
                    <a:lumMod val="40000"/>
                    <a:lumOff val="60000"/>
                  </a:schemeClr>
                </a:solidFill>
                <a:latin typeface="Roboto"/>
                <a:ea typeface="Roboto"/>
                <a:cs typeface="Roboto"/>
                <a:sym typeface="Roboto"/>
              </a:rPr>
              <a:t> </a:t>
            </a:r>
            <a:r>
              <a:rPr lang="en-US" sz="1533" b="1" dirty="0" err="1">
                <a:solidFill>
                  <a:schemeClr val="accent3">
                    <a:lumMod val="40000"/>
                    <a:lumOff val="60000"/>
                  </a:schemeClr>
                </a:solidFill>
                <a:latin typeface="Roboto"/>
                <a:ea typeface="Roboto"/>
                <a:cs typeface="Roboto"/>
                <a:sym typeface="Roboto"/>
              </a:rPr>
              <a:t>différents</a:t>
            </a:r>
            <a:r>
              <a:rPr lang="en-US" sz="1533" b="1" dirty="0">
                <a:solidFill>
                  <a:schemeClr val="accent3">
                    <a:lumMod val="40000"/>
                    <a:lumOff val="60000"/>
                  </a:schemeClr>
                </a:solidFill>
                <a:latin typeface="Roboto"/>
                <a:ea typeface="Roboto"/>
                <a:cs typeface="Roboto"/>
                <a:sym typeface="Roboto"/>
              </a:rPr>
              <a:t> </a:t>
            </a:r>
            <a:r>
              <a:rPr lang="en-US" sz="1533" b="1" dirty="0" err="1">
                <a:solidFill>
                  <a:schemeClr val="accent3">
                    <a:lumMod val="40000"/>
                    <a:lumOff val="60000"/>
                  </a:schemeClr>
                </a:solidFill>
                <a:latin typeface="Roboto"/>
                <a:ea typeface="Roboto"/>
                <a:cs typeface="Roboto"/>
                <a:sym typeface="Roboto"/>
              </a:rPr>
              <a:t>scénarios</a:t>
            </a:r>
            <a:endParaRPr lang="en-US" sz="933" b="1" dirty="0">
              <a:solidFill>
                <a:schemeClr val="accent3">
                  <a:lumMod val="40000"/>
                  <a:lumOff val="60000"/>
                </a:schemeClr>
              </a:solidFill>
            </a:endParaRPr>
          </a:p>
          <a:p>
            <a:pPr>
              <a:buSzPts val="2300"/>
            </a:pPr>
            <a:endParaRPr sz="1533" dirty="0">
              <a:solidFill>
                <a:schemeClr val="bg1"/>
              </a:solidFill>
              <a:latin typeface="Roboto"/>
              <a:ea typeface="Roboto"/>
              <a:cs typeface="Roboto"/>
              <a:sym typeface="Roboto"/>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F472CC2-23FE-B700-91EE-38B96D0D11D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9EE2C2F-3BC6-09FC-D227-3483AAC295E1}"/>
              </a:ext>
            </a:extLst>
          </p:cNvPr>
          <p:cNvSpPr>
            <a:spLocks noGrp="1"/>
          </p:cNvSpPr>
          <p:nvPr>
            <p:ph sz="quarter" idx="16"/>
          </p:nvPr>
        </p:nvSpPr>
        <p:spPr>
          <a:xfrm>
            <a:off x="549525" y="937153"/>
            <a:ext cx="11642475" cy="741762"/>
          </a:xfrm>
        </p:spPr>
        <p:txBody>
          <a:bodyPr>
            <a:noAutofit/>
          </a:bodyPr>
          <a:lstStyle/>
          <a:p>
            <a:r>
              <a:rPr lang="en-US" dirty="0"/>
              <a:t>Comment obtenir des données pour </a:t>
            </a:r>
            <a:r>
              <a:rPr lang="en-US" dirty="0" err="1"/>
              <a:t>une</a:t>
            </a:r>
            <a:r>
              <a:rPr lang="en-US" dirty="0"/>
              <a:t> ERC ?</a:t>
            </a:r>
          </a:p>
          <a:p>
            <a:endParaRPr lang="en-US" sz="2400" dirty="0"/>
          </a:p>
        </p:txBody>
      </p:sp>
    </p:spTree>
    <p:extLst>
      <p:ext uri="{BB962C8B-B14F-4D97-AF65-F5344CB8AC3E}">
        <p14:creationId xmlns:p14="http://schemas.microsoft.com/office/powerpoint/2010/main" val="34999894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817">
          <a:extLst>
            <a:ext uri="{FF2B5EF4-FFF2-40B4-BE49-F238E27FC236}">
              <a16:creationId xmlns:a16="http://schemas.microsoft.com/office/drawing/2014/main" id="{F6D76362-1575-F98E-E4B5-06033A4A220F}"/>
            </a:ext>
          </a:extLst>
        </p:cNvPr>
        <p:cNvGrpSpPr/>
        <p:nvPr/>
      </p:nvGrpSpPr>
      <p:grpSpPr>
        <a:xfrm>
          <a:off x="0" y="0"/>
          <a:ext cx="0" cy="0"/>
          <a:chOff x="0" y="0"/>
          <a:chExt cx="0" cy="0"/>
        </a:xfrm>
      </p:grpSpPr>
      <p:sp>
        <p:nvSpPr>
          <p:cNvPr id="827" name="Google Shape;827;p42">
            <a:extLst>
              <a:ext uri="{FF2B5EF4-FFF2-40B4-BE49-F238E27FC236}">
                <a16:creationId xmlns:a16="http://schemas.microsoft.com/office/drawing/2014/main" id="{36570CAB-FD11-6E08-AC1E-E5728FD1454B}"/>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37</a:t>
            </a:fld>
            <a:endParaRPr/>
          </a:p>
        </p:txBody>
      </p:sp>
      <p:sp>
        <p:nvSpPr>
          <p:cNvPr id="4" name="Title 3">
            <a:extLst>
              <a:ext uri="{FF2B5EF4-FFF2-40B4-BE49-F238E27FC236}">
                <a16:creationId xmlns:a16="http://schemas.microsoft.com/office/drawing/2014/main" id="{23F846B0-4717-3848-0BD9-F70D51DDEE2F}"/>
              </a:ext>
            </a:extLst>
          </p:cNvPr>
          <p:cNvSpPr txBox="1">
            <a:spLocks/>
          </p:cNvSpPr>
          <p:nvPr/>
        </p:nvSpPr>
        <p:spPr>
          <a:xfrm>
            <a:off x="676656" y="549286"/>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Pts val="2300"/>
              <a:buFont typeface="Arial"/>
              <a:buNone/>
              <a:tabLst/>
              <a:defRPr/>
            </a:pPr>
            <a:r>
              <a:rPr kumimoji="0" lang="en-GB" sz="2400" b="1" i="0" u="none" strike="noStrike" kern="1200" cap="none" spc="0" normalizeH="0" baseline="0" noProof="0">
                <a:ln>
                  <a:noFill/>
                </a:ln>
                <a:solidFill>
                  <a:schemeClr val="bg1"/>
                </a:solidFill>
                <a:effectLst/>
                <a:uLnTx/>
                <a:uFillTx/>
                <a:latin typeface="Roboto"/>
                <a:ea typeface="Roboto"/>
                <a:cs typeface="Roboto"/>
                <a:sym typeface="Arial"/>
              </a:rPr>
              <a:t>Sources et collecte des données</a:t>
            </a:r>
          </a:p>
        </p:txBody>
      </p:sp>
      <p:sp>
        <p:nvSpPr>
          <p:cNvPr id="5" name="Text Placeholder 2">
            <a:extLst>
              <a:ext uri="{FF2B5EF4-FFF2-40B4-BE49-F238E27FC236}">
                <a16:creationId xmlns:a16="http://schemas.microsoft.com/office/drawing/2014/main" id="{B94D401E-B393-1457-49C7-3491563AF639}"/>
              </a:ext>
            </a:extLst>
          </p:cNvPr>
          <p:cNvSpPr txBox="1">
            <a:spLocks/>
          </p:cNvSpPr>
          <p:nvPr/>
        </p:nvSpPr>
        <p:spPr>
          <a:xfrm>
            <a:off x="726748" y="1151667"/>
            <a:ext cx="10451349" cy="142196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2000" b="0" i="0" u="none" strike="noStrike" kern="1200" cap="none" spc="0" normalizeH="0" baseline="0" noProof="0" dirty="0">
                <a:ln>
                  <a:noFill/>
                </a:ln>
                <a:solidFill>
                  <a:schemeClr val="bg1"/>
                </a:solidFill>
                <a:effectLst/>
                <a:uLnTx/>
                <a:uFillTx/>
                <a:latin typeface="Roboto"/>
                <a:ea typeface="Roboto"/>
                <a:cs typeface="Roboto"/>
                <a:sym typeface="Arial"/>
              </a:rPr>
              <a:t>L'évaluation doit s'appuyer sur des données mondiales soumises à un contrôle qualité, notamment des informations sur le climat et les risques de catastrophe, ainsi que sur des connaissances spécifiques relatives à l'emplacement et aux composantes du projet. Ces sources comprennent :</a:t>
            </a:r>
          </a:p>
        </p:txBody>
      </p:sp>
      <p:sp>
        <p:nvSpPr>
          <p:cNvPr id="6" name="Text Placeholder 2">
            <a:extLst>
              <a:ext uri="{FF2B5EF4-FFF2-40B4-BE49-F238E27FC236}">
                <a16:creationId xmlns:a16="http://schemas.microsoft.com/office/drawing/2014/main" id="{33D28F49-BB3D-34FE-FC63-D8979E277DA8}"/>
              </a:ext>
            </a:extLst>
          </p:cNvPr>
          <p:cNvSpPr txBox="1">
            <a:spLocks/>
          </p:cNvSpPr>
          <p:nvPr/>
        </p:nvSpPr>
        <p:spPr>
          <a:xfrm>
            <a:off x="726747" y="2893979"/>
            <a:ext cx="3488434" cy="3108543"/>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0A5FBA"/>
              </a:buClr>
              <a:buSzPts val="2300"/>
              <a:buFont typeface="Arial" panose="020B0604020202020204" pitchFamily="34" charset="0"/>
              <a:buNone/>
              <a:tabLst/>
              <a:defRPr/>
            </a:pPr>
            <a:r>
              <a:rPr kumimoji="0" lang="en-US" sz="2000" b="1"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mn-cs"/>
                <a:sym typeface="Arial"/>
                <a:hlinkClick r:id="rId3"/>
              </a:rPr>
              <a:t>Climate Change Knowledge Portal </a:t>
            </a:r>
            <a:br>
              <a:rPr kumimoji="0" lang="en-US" sz="1600" b="1" i="0" u="none" strike="noStrike" kern="1200" cap="none" spc="0" normalizeH="0" baseline="0" noProof="0" dirty="0">
                <a:ln>
                  <a:noFill/>
                </a:ln>
                <a:solidFill>
                  <a:schemeClr val="bg1"/>
                </a:solidFill>
                <a:effectLst/>
                <a:uLnTx/>
                <a:uFillTx/>
                <a:latin typeface="Roboto"/>
                <a:ea typeface="Roboto"/>
                <a:cs typeface="+mn-cs"/>
                <a:sym typeface="Arial"/>
              </a:rPr>
            </a:br>
            <a:r>
              <a:rPr kumimoji="0" lang="en-US" sz="1600" b="1" i="0" u="none" strike="noStrike" kern="1200" cap="none" spc="0" normalizeH="0" baseline="0" noProof="0" dirty="0" err="1">
                <a:ln>
                  <a:noFill/>
                </a:ln>
                <a:solidFill>
                  <a:schemeClr val="bg1"/>
                </a:solidFill>
                <a:effectLst/>
                <a:uLnTx/>
                <a:uFillTx/>
                <a:latin typeface="Roboto"/>
                <a:ea typeface="Roboto"/>
                <a:cs typeface="Roboto"/>
                <a:sym typeface="Arial"/>
              </a:rPr>
              <a:t>Développeur</a:t>
            </a:r>
            <a:r>
              <a:rPr kumimoji="0" lang="en-US" sz="1600" b="1" i="0" u="none" strike="noStrike" kern="1200" cap="none" spc="0" normalizeH="0" baseline="0" noProof="0" dirty="0">
                <a:ln>
                  <a:noFill/>
                </a:ln>
                <a:solidFill>
                  <a:schemeClr val="bg1"/>
                </a:solidFill>
                <a:effectLst/>
                <a:uLnTx/>
                <a:uFillTx/>
                <a:latin typeface="Roboto"/>
                <a:ea typeface="Roboto"/>
                <a:cs typeface="Roboto"/>
                <a:sym typeface="Arial"/>
              </a:rPr>
              <a:t> : </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Banque </a:t>
            </a:r>
            <a:r>
              <a:rPr kumimoji="0" lang="en-US" sz="1600" b="0" i="0" u="none" strike="noStrike" kern="1200" cap="none" spc="0" normalizeH="0" baseline="0" noProof="0" dirty="0" err="1">
                <a:ln>
                  <a:noFill/>
                </a:ln>
                <a:solidFill>
                  <a:schemeClr val="bg1"/>
                </a:solidFill>
                <a:effectLst/>
                <a:uLnTx/>
                <a:uFillTx/>
                <a:latin typeface="Roboto"/>
                <a:ea typeface="Roboto"/>
                <a:cs typeface="Roboto"/>
                <a:sym typeface="Arial"/>
              </a:rPr>
              <a:t>mondiale</a:t>
            </a:r>
            <a:endPar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endParaRPr>
          </a:p>
          <a:p>
            <a:pPr marL="0" marR="0" lvl="0" indent="0" algn="l" defTabSz="914400" rtl="0" eaLnBrk="1" fontAlgn="auto" latinLnBrk="0" hangingPunct="1">
              <a:lnSpc>
                <a:spcPct val="100000"/>
              </a:lnSpc>
              <a:spcBef>
                <a:spcPts val="1000"/>
              </a:spcBef>
              <a:spcAft>
                <a:spcPts val="0"/>
              </a:spcAft>
              <a:buClr>
                <a:srgbClr val="0A5FBA"/>
              </a:buClr>
              <a:buSzPts val="2300"/>
              <a:buFont typeface="Arial" panose="020B0604020202020204" pitchFamily="34" charset="0"/>
              <a:buNone/>
              <a:tabLst/>
              <a:defRPr/>
            </a:pP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 Guichet unique » pour les données </a:t>
            </a:r>
            <a:r>
              <a:rPr kumimoji="0" lang="en-US" sz="1600" b="0" i="0" u="none" strike="noStrike" kern="1200" cap="none" spc="0" normalizeH="0" baseline="0" noProof="0" dirty="0" err="1">
                <a:ln>
                  <a:noFill/>
                </a:ln>
                <a:solidFill>
                  <a:schemeClr val="bg1"/>
                </a:solidFill>
                <a:effectLst/>
                <a:uLnTx/>
                <a:uFillTx/>
                <a:latin typeface="Roboto"/>
                <a:ea typeface="Roboto"/>
                <a:cs typeface="Roboto"/>
                <a:sym typeface="Arial"/>
              </a:rPr>
              <a:t>mondiales</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 sur les tendances </a:t>
            </a:r>
            <a:r>
              <a:rPr kumimoji="0" lang="en-US" sz="1600" b="0" i="0" u="none" strike="noStrike" kern="1200" cap="none" spc="0" normalizeH="0" baseline="0" noProof="0" dirty="0" err="1">
                <a:ln>
                  <a:noFill/>
                </a:ln>
                <a:solidFill>
                  <a:schemeClr val="bg1"/>
                </a:solidFill>
                <a:effectLst/>
                <a:uLnTx/>
                <a:uFillTx/>
                <a:latin typeface="Roboto"/>
                <a:ea typeface="Roboto"/>
                <a:cs typeface="Roboto"/>
                <a:sym typeface="Arial"/>
              </a:rPr>
              <a:t>climatiques</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 </a:t>
            </a:r>
            <a:r>
              <a:rPr kumimoji="0" lang="en-US" sz="1600" b="0" i="0" u="none" strike="noStrike" kern="1200" cap="none" spc="0" normalizeH="0" baseline="0" noProof="0" dirty="0" err="1">
                <a:ln>
                  <a:noFill/>
                </a:ln>
                <a:solidFill>
                  <a:schemeClr val="bg1"/>
                </a:solidFill>
                <a:effectLst/>
                <a:uLnTx/>
                <a:uFillTx/>
                <a:latin typeface="Roboto"/>
                <a:ea typeface="Roboto"/>
                <a:cs typeface="Roboto"/>
                <a:sym typeface="Arial"/>
              </a:rPr>
              <a:t>historiques</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 et futures, les </a:t>
            </a:r>
            <a:r>
              <a:rPr kumimoji="0" lang="en-US" sz="1600" b="0" i="0" u="none" strike="noStrike" kern="1200" cap="none" spc="0" normalizeH="0" baseline="0" noProof="0" dirty="0" err="1">
                <a:ln>
                  <a:noFill/>
                </a:ln>
                <a:solidFill>
                  <a:schemeClr val="bg1"/>
                </a:solidFill>
                <a:effectLst/>
                <a:uLnTx/>
                <a:uFillTx/>
                <a:latin typeface="Roboto"/>
                <a:ea typeface="Roboto"/>
                <a:cs typeface="Roboto"/>
                <a:sym typeface="Arial"/>
              </a:rPr>
              <a:t>vulnérabilités</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 et les impacts </a:t>
            </a:r>
            <a:r>
              <a:rPr kumimoji="0" lang="en-US" sz="1600" b="0" i="0" u="none" strike="noStrike" kern="1200" cap="none" spc="0" normalizeH="0" baseline="0" noProof="0" dirty="0" err="1">
                <a:ln>
                  <a:noFill/>
                </a:ln>
                <a:solidFill>
                  <a:schemeClr val="bg1"/>
                </a:solidFill>
                <a:effectLst/>
                <a:uLnTx/>
                <a:uFillTx/>
                <a:latin typeface="Roboto"/>
                <a:ea typeface="Roboto"/>
                <a:cs typeface="Roboto"/>
                <a:sym typeface="Arial"/>
              </a:rPr>
              <a:t>sectoriels</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 pour </a:t>
            </a:r>
            <a:r>
              <a:rPr kumimoji="0" lang="en-US" sz="1600" b="0" i="0" u="none" strike="noStrike" kern="1200" cap="none" spc="0" normalizeH="0" baseline="0" noProof="0" dirty="0" err="1">
                <a:ln>
                  <a:noFill/>
                </a:ln>
                <a:solidFill>
                  <a:schemeClr val="bg1"/>
                </a:solidFill>
                <a:effectLst/>
                <a:uLnTx/>
                <a:uFillTx/>
                <a:latin typeface="Roboto"/>
                <a:ea typeface="Roboto"/>
                <a:cs typeface="Roboto"/>
                <a:sym typeface="Arial"/>
              </a:rPr>
              <a:t>tous</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 les pays. </a:t>
            </a:r>
            <a:r>
              <a:rPr kumimoji="0" lang="en-US" sz="16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mn-cs"/>
                <a:sym typeface="Arial"/>
                <a:hlinkClick r:id="rId4">
                  <a:extLst>
                    <a:ext uri="{A12FA001-AC4F-418D-AE19-62706E023703}">
                      <ahyp:hlinkClr xmlns:ahyp="http://schemas.microsoft.com/office/drawing/2018/hyperlinkcolor" val="tx"/>
                    </a:ext>
                  </a:extLst>
                </a:hlinkClick>
              </a:rPr>
              <a:t>Des </a:t>
            </a:r>
            <a:r>
              <a:rPr kumimoji="0" lang="en-US" sz="1600" b="0" i="0" u="none" strike="noStrike" kern="1200" cap="none" spc="0" normalizeH="0" baseline="0" noProof="0" dirty="0" err="1">
                <a:ln>
                  <a:noFill/>
                </a:ln>
                <a:solidFill>
                  <a:schemeClr val="bg1"/>
                </a:solidFill>
                <a:effectLst/>
                <a:uLnTx/>
                <a:uFillTx/>
                <a:latin typeface="Roboto" panose="02000000000000000000" pitchFamily="2" charset="0"/>
                <a:ea typeface="Roboto" panose="02000000000000000000" pitchFamily="2" charset="0"/>
                <a:cs typeface="+mn-cs"/>
                <a:sym typeface="Arial"/>
                <a:hlinkClick r:id="rId4">
                  <a:extLst>
                    <a:ext uri="{A12FA001-AC4F-418D-AE19-62706E023703}">
                      <ahyp:hlinkClr xmlns:ahyp="http://schemas.microsoft.com/office/drawing/2018/hyperlinkcolor" val="tx"/>
                    </a:ext>
                  </a:extLst>
                </a:hlinkClick>
              </a:rPr>
              <a:t>profils</a:t>
            </a:r>
            <a:r>
              <a:rPr kumimoji="0" lang="en-US" sz="16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mn-cs"/>
                <a:sym typeface="Arial"/>
                <a:hlinkClick r:id="rId4">
                  <a:extLst>
                    <a:ext uri="{A12FA001-AC4F-418D-AE19-62706E023703}">
                      <ahyp:hlinkClr xmlns:ahyp="http://schemas.microsoft.com/office/drawing/2018/hyperlinkcolor" val="tx"/>
                    </a:ext>
                  </a:extLst>
                </a:hlinkClick>
              </a:rPr>
              <a:t> de pays </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et des données </a:t>
            </a:r>
            <a:r>
              <a:rPr kumimoji="0" lang="en-US" sz="1600" b="0" i="0" u="none" strike="noStrike" kern="1200" cap="none" spc="0" normalizeH="0" baseline="0" noProof="0" dirty="0" err="1">
                <a:ln>
                  <a:noFill/>
                </a:ln>
                <a:solidFill>
                  <a:schemeClr val="bg1"/>
                </a:solidFill>
                <a:effectLst/>
                <a:uLnTx/>
                <a:uFillTx/>
                <a:latin typeface="Roboto"/>
                <a:ea typeface="Roboto"/>
                <a:cs typeface="Roboto"/>
                <a:sym typeface="Arial"/>
              </a:rPr>
              <a:t>infranationales</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 </a:t>
            </a:r>
            <a:r>
              <a:rPr kumimoji="0" lang="en-US" sz="1600" b="0" i="0" u="none" strike="noStrike" kern="1200" cap="none" spc="0" normalizeH="0" baseline="0" noProof="0" dirty="0" err="1">
                <a:ln>
                  <a:noFill/>
                </a:ln>
                <a:solidFill>
                  <a:schemeClr val="bg1"/>
                </a:solidFill>
                <a:effectLst/>
                <a:uLnTx/>
                <a:uFillTx/>
                <a:latin typeface="Roboto"/>
                <a:ea typeface="Roboto"/>
                <a:cs typeface="Roboto"/>
                <a:sym typeface="Arial"/>
              </a:rPr>
              <a:t>sont</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 </a:t>
            </a:r>
            <a:r>
              <a:rPr kumimoji="0" lang="en-US" sz="1600" b="0" i="0" u="none" strike="noStrike" kern="1200" cap="none" spc="0" normalizeH="0" baseline="0" noProof="0" dirty="0" err="1">
                <a:ln>
                  <a:noFill/>
                </a:ln>
                <a:solidFill>
                  <a:schemeClr val="bg1"/>
                </a:solidFill>
                <a:effectLst/>
                <a:uLnTx/>
                <a:uFillTx/>
                <a:latin typeface="Roboto"/>
                <a:ea typeface="Roboto"/>
                <a:cs typeface="Roboto"/>
                <a:sym typeface="Arial"/>
              </a:rPr>
              <a:t>également</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 </a:t>
            </a:r>
            <a:r>
              <a:rPr kumimoji="0" lang="en-US" sz="1600" b="0" i="0" u="none" strike="noStrike" kern="1200" cap="none" spc="0" normalizeH="0" baseline="0" noProof="0" dirty="0" err="1">
                <a:ln>
                  <a:noFill/>
                </a:ln>
                <a:solidFill>
                  <a:schemeClr val="bg1"/>
                </a:solidFill>
                <a:effectLst/>
                <a:uLnTx/>
                <a:uFillTx/>
                <a:latin typeface="Roboto"/>
                <a:ea typeface="Roboto"/>
                <a:cs typeface="Roboto"/>
                <a:sym typeface="Arial"/>
              </a:rPr>
              <a:t>disponibles</a:t>
            </a:r>
            <a:r>
              <a:rPr kumimoji="0" lang="en-US" sz="1600" b="0" i="0" u="none" strike="noStrike" kern="1200" cap="none" spc="0" normalizeH="0" baseline="0" noProof="0" dirty="0">
                <a:ln>
                  <a:noFill/>
                </a:ln>
                <a:solidFill>
                  <a:schemeClr val="bg1"/>
                </a:solidFill>
                <a:effectLst/>
                <a:uLnTx/>
                <a:uFillTx/>
                <a:latin typeface="Roboto"/>
                <a:ea typeface="Roboto"/>
                <a:cs typeface="Roboto"/>
                <a:sym typeface="Arial"/>
              </a:rPr>
              <a:t>.</a:t>
            </a:r>
          </a:p>
        </p:txBody>
      </p:sp>
      <p:sp>
        <p:nvSpPr>
          <p:cNvPr id="7" name="TextBox 6">
            <a:extLst>
              <a:ext uri="{FF2B5EF4-FFF2-40B4-BE49-F238E27FC236}">
                <a16:creationId xmlns:a16="http://schemas.microsoft.com/office/drawing/2014/main" id="{B6D72EF7-CB51-8EAB-7A74-B9BF6A4C5355}"/>
              </a:ext>
            </a:extLst>
          </p:cNvPr>
          <p:cNvSpPr txBox="1"/>
          <p:nvPr/>
        </p:nvSpPr>
        <p:spPr>
          <a:xfrm>
            <a:off x="4471231" y="2893979"/>
            <a:ext cx="3488435" cy="31700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A5FBA"/>
              </a:buClr>
              <a:buSzPts val="2300"/>
              <a:buFont typeface="Arial"/>
              <a:buNone/>
              <a:tabLst/>
              <a:defRPr/>
            </a:pPr>
            <a:r>
              <a:rPr kumimoji="0" lang="en-US" sz="1800" b="1" i="0" u="none" strike="noStrike" kern="0" cap="none" spc="0" normalizeH="0" baseline="0" noProof="0" dirty="0">
                <a:ln>
                  <a:noFill/>
                </a:ln>
                <a:solidFill>
                  <a:schemeClr val="bg1"/>
                </a:solidFill>
                <a:effectLst/>
                <a:uLnTx/>
                <a:uFillTx/>
                <a:latin typeface="Arial"/>
                <a:cs typeface="Arial"/>
                <a:sym typeface="Arial"/>
                <a:hlinkClick r:id="rId5"/>
              </a:rPr>
              <a:t>Climate Information Portal</a:t>
            </a:r>
            <a:br>
              <a:rPr kumimoji="0" lang="en-US" b="1" i="0" u="none" strike="noStrike" kern="0" cap="none" spc="0" normalizeH="0" baseline="0" noProof="0" dirty="0">
                <a:ln>
                  <a:noFill/>
                </a:ln>
                <a:solidFill>
                  <a:schemeClr val="bg1"/>
                </a:solidFill>
                <a:effectLst/>
                <a:uLnTx/>
                <a:uFillTx/>
                <a:latin typeface="Arial"/>
                <a:cs typeface="Arial"/>
                <a:sym typeface="Arial"/>
              </a:rPr>
            </a:br>
            <a:r>
              <a:rPr kumimoji="0" lang="en-US" b="1" i="0" u="none" strike="noStrike" kern="0" cap="none" spc="0" normalizeH="0" baseline="0" noProof="0" dirty="0" err="1">
                <a:ln>
                  <a:noFill/>
                </a:ln>
                <a:solidFill>
                  <a:schemeClr val="bg1"/>
                </a:solidFill>
                <a:effectLst/>
                <a:uLnTx/>
                <a:uFillTx/>
                <a:latin typeface="Roboto"/>
                <a:ea typeface="Roboto"/>
                <a:cs typeface="Roboto"/>
                <a:sym typeface="Arial"/>
              </a:rPr>
              <a:t>Développeur</a:t>
            </a:r>
            <a:r>
              <a:rPr kumimoji="0" lang="en-US" b="1" i="0" u="none" strike="noStrike" kern="0" cap="none" spc="0" normalizeH="0" baseline="0" noProof="0" dirty="0">
                <a:ln>
                  <a:noFill/>
                </a:ln>
                <a:solidFill>
                  <a:schemeClr val="bg1"/>
                </a:solidFill>
                <a:effectLst/>
                <a:uLnTx/>
                <a:uFillTx/>
                <a:latin typeface="Roboto"/>
                <a:ea typeface="Roboto"/>
                <a:cs typeface="Roboto"/>
                <a:sym typeface="Arial"/>
              </a:rPr>
              <a:t> : </a:t>
            </a:r>
            <a:r>
              <a:rPr kumimoji="0" lang="en-US" b="0" i="0" u="none" strike="noStrike" kern="0" cap="none" spc="0" normalizeH="0" baseline="0" noProof="0" dirty="0" err="1">
                <a:ln>
                  <a:noFill/>
                </a:ln>
                <a:solidFill>
                  <a:schemeClr val="bg1"/>
                </a:solidFill>
                <a:effectLst/>
                <a:uLnTx/>
                <a:uFillTx/>
                <a:latin typeface="Arial"/>
                <a:cs typeface="Arial"/>
                <a:sym typeface="Arial"/>
              </a:rPr>
              <a:t>Institut</a:t>
            </a:r>
            <a:r>
              <a:rPr kumimoji="0" lang="en-US" b="0" i="0" u="none" strike="noStrike" kern="0" cap="none" spc="0" normalizeH="0" baseline="0" noProof="0" dirty="0">
                <a:ln>
                  <a:noFill/>
                </a:ln>
                <a:solidFill>
                  <a:schemeClr val="bg1"/>
                </a:solidFill>
                <a:effectLst/>
                <a:uLnTx/>
                <a:uFillTx/>
                <a:latin typeface="Arial"/>
                <a:cs typeface="Arial"/>
                <a:sym typeface="Arial"/>
              </a:rPr>
              <a:t> </a:t>
            </a:r>
            <a:r>
              <a:rPr kumimoji="0" lang="en-US" b="0" i="0" u="none" strike="noStrike" kern="0" cap="none" spc="0" normalizeH="0" baseline="0" noProof="0" dirty="0" err="1">
                <a:ln>
                  <a:noFill/>
                </a:ln>
                <a:solidFill>
                  <a:schemeClr val="bg1"/>
                </a:solidFill>
                <a:effectLst/>
                <a:uLnTx/>
                <a:uFillTx/>
                <a:latin typeface="Arial"/>
                <a:cs typeface="Arial"/>
                <a:sym typeface="Arial"/>
              </a:rPr>
              <a:t>suédois</a:t>
            </a:r>
            <a:r>
              <a:rPr kumimoji="0" lang="en-US" b="0" i="0" u="none" strike="noStrike" kern="0" cap="none" spc="0" normalizeH="0" baseline="0" noProof="0" dirty="0">
                <a:ln>
                  <a:noFill/>
                </a:ln>
                <a:solidFill>
                  <a:schemeClr val="bg1"/>
                </a:solidFill>
                <a:effectLst/>
                <a:uLnTx/>
                <a:uFillTx/>
                <a:latin typeface="Arial"/>
                <a:cs typeface="Arial"/>
                <a:sym typeface="Arial"/>
              </a:rPr>
              <a:t> de </a:t>
            </a:r>
            <a:r>
              <a:rPr kumimoji="0" lang="en-US" b="0" i="0" u="none" strike="noStrike" kern="0" cap="none" spc="0" normalizeH="0" baseline="0" noProof="0" dirty="0" err="1">
                <a:ln>
                  <a:noFill/>
                </a:ln>
                <a:solidFill>
                  <a:schemeClr val="bg1"/>
                </a:solidFill>
                <a:effectLst/>
                <a:uLnTx/>
                <a:uFillTx/>
                <a:latin typeface="Arial"/>
                <a:cs typeface="Arial"/>
                <a:sym typeface="Arial"/>
              </a:rPr>
              <a:t>météorologie</a:t>
            </a:r>
            <a:r>
              <a:rPr kumimoji="0" lang="en-US" b="0" i="0" u="none" strike="noStrike" kern="0" cap="none" spc="0" normalizeH="0" baseline="0" noProof="0" dirty="0">
                <a:ln>
                  <a:noFill/>
                </a:ln>
                <a:solidFill>
                  <a:schemeClr val="bg1"/>
                </a:solidFill>
                <a:effectLst/>
                <a:uLnTx/>
                <a:uFillTx/>
                <a:latin typeface="Arial"/>
                <a:cs typeface="Arial"/>
                <a:sym typeface="Arial"/>
              </a:rPr>
              <a:t> et </a:t>
            </a:r>
            <a:r>
              <a:rPr kumimoji="0" lang="en-US" b="0" i="0" u="none" strike="noStrike" kern="0" cap="none" spc="0" normalizeH="0" baseline="0" noProof="0" dirty="0" err="1">
                <a:ln>
                  <a:noFill/>
                </a:ln>
                <a:solidFill>
                  <a:schemeClr val="bg1"/>
                </a:solidFill>
                <a:effectLst/>
                <a:uLnTx/>
                <a:uFillTx/>
                <a:latin typeface="Arial"/>
                <a:cs typeface="Arial"/>
                <a:sym typeface="Arial"/>
              </a:rPr>
              <a:t>d'hydrologie</a:t>
            </a:r>
            <a:r>
              <a:rPr kumimoji="0" lang="en-US" b="0" i="0" u="none" strike="noStrike" kern="0" cap="none" spc="0" normalizeH="0" baseline="0" noProof="0" dirty="0">
                <a:ln>
                  <a:noFill/>
                </a:ln>
                <a:solidFill>
                  <a:schemeClr val="bg1"/>
                </a:solidFill>
                <a:effectLst/>
                <a:uLnTx/>
                <a:uFillTx/>
                <a:latin typeface="Arial"/>
                <a:cs typeface="Arial"/>
                <a:sym typeface="Arial"/>
              </a:rPr>
              <a:t> (</a:t>
            </a:r>
            <a:r>
              <a:rPr kumimoji="0" lang="en-US" b="0" i="0" u="none" strike="noStrike" kern="0" cap="none" spc="0" normalizeH="0" baseline="0" noProof="0" dirty="0">
                <a:ln>
                  <a:noFill/>
                </a:ln>
                <a:solidFill>
                  <a:schemeClr val="bg1"/>
                </a:solidFill>
                <a:effectLst/>
                <a:uLnTx/>
                <a:uFillTx/>
                <a:latin typeface="Arial"/>
                <a:cs typeface="Arial"/>
                <a:sym typeface="Arial"/>
                <a:hlinkClick r:id="rId6">
                  <a:extLst>
                    <a:ext uri="{A12FA001-AC4F-418D-AE19-62706E023703}">
                      <ahyp:hlinkClr xmlns:ahyp="http://schemas.microsoft.com/office/drawing/2018/hyperlinkcolor" val="tx"/>
                    </a:ext>
                  </a:extLst>
                </a:hlinkClick>
              </a:rPr>
              <a:t>SMHI</a:t>
            </a:r>
            <a:r>
              <a:rPr kumimoji="0" lang="en-US" b="0" i="0" u="none" strike="noStrike" kern="0" cap="none" spc="0" normalizeH="0" baseline="0" noProof="0" dirty="0">
                <a:ln>
                  <a:noFill/>
                </a:ln>
                <a:solidFill>
                  <a:schemeClr val="bg1"/>
                </a:solidFill>
                <a:effectLst/>
                <a:uLnTx/>
                <a:uFillTx/>
                <a:latin typeface="Arial"/>
                <a:cs typeface="Arial"/>
                <a:sym typeface="Arial"/>
              </a:rPr>
              <a:t>).</a:t>
            </a:r>
          </a:p>
          <a:p>
            <a:pPr marL="0" marR="0" lvl="0" indent="0" algn="l" defTabSz="914400" rtl="0" eaLnBrk="1" fontAlgn="auto" latinLnBrk="0" hangingPunct="1">
              <a:lnSpc>
                <a:spcPct val="100000"/>
              </a:lnSpc>
              <a:spcBef>
                <a:spcPts val="0"/>
              </a:spcBef>
              <a:spcAft>
                <a:spcPts val="0"/>
              </a:spcAft>
              <a:buClr>
                <a:srgbClr val="0A5FBA"/>
              </a:buClr>
              <a:buSzPts val="2300"/>
              <a:buFont typeface="Arial"/>
              <a:buNone/>
              <a:tabLst/>
              <a:defRPr/>
            </a:pPr>
            <a:endParaRPr kumimoji="0" lang="en-US" b="0" i="0" u="none" strike="noStrike" kern="0" cap="none" spc="0" normalizeH="0" baseline="0" noProof="0" dirty="0">
              <a:ln>
                <a:noFill/>
              </a:ln>
              <a:solidFill>
                <a:schemeClr val="bg1"/>
              </a:solidFill>
              <a:effectLst/>
              <a:uLnTx/>
              <a:uFillTx/>
              <a:latin typeface="Arial"/>
              <a:cs typeface="Arial"/>
              <a:sym typeface="Arial"/>
            </a:endParaRPr>
          </a:p>
          <a:p>
            <a:pPr marL="0" marR="0" lvl="2" indent="0" algn="l" defTabSz="914400" rtl="0" eaLnBrk="1" fontAlgn="auto" latinLnBrk="0" hangingPunct="1">
              <a:lnSpc>
                <a:spcPct val="100000"/>
              </a:lnSpc>
              <a:spcBef>
                <a:spcPts val="0"/>
              </a:spcBef>
              <a:spcAft>
                <a:spcPts val="0"/>
              </a:spcAft>
              <a:buClr>
                <a:srgbClr val="0A5FBA"/>
              </a:buClr>
              <a:buSzPts val="2300"/>
              <a:buFont typeface="Arial"/>
              <a:buNone/>
              <a:tabLst/>
              <a:defRPr/>
            </a:pP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Rapports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récapitulatifs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instantanés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sur le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changement</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climatique</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pour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n'importe</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quel</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site sur le globe</a:t>
            </a:r>
          </a:p>
          <a:p>
            <a:pPr marL="0" marR="0" lvl="2" indent="0" algn="l" defTabSz="914400" rtl="0" eaLnBrk="1" fontAlgn="auto" latinLnBrk="0" hangingPunct="1">
              <a:lnSpc>
                <a:spcPct val="100000"/>
              </a:lnSpc>
              <a:spcBef>
                <a:spcPts val="0"/>
              </a:spcBef>
              <a:spcAft>
                <a:spcPts val="0"/>
              </a:spcAft>
              <a:buClr>
                <a:srgbClr val="0A5FBA"/>
              </a:buClr>
              <a:buSzPts val="2300"/>
              <a:buFont typeface="Arial"/>
              <a:buNone/>
              <a:tabLst/>
              <a:defRPr/>
            </a:pP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Accès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facile à de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nombreux</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indicateurs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climatiques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précalculés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(variables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météorologiques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et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hydrologiques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basés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sur les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dernières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avancées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en</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matière de science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climatique</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pour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obtenir</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des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informations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sur le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climat</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passé,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présent</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et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futur</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endParaRPr kumimoji="0" lang="en-GB" b="0" i="0" u="none" strike="noStrike" kern="0" cap="none" spc="0" normalizeH="0" baseline="0" noProof="0" dirty="0">
              <a:ln>
                <a:noFill/>
              </a:ln>
              <a:solidFill>
                <a:schemeClr val="bg1"/>
              </a:solidFill>
              <a:effectLst/>
              <a:uLnTx/>
              <a:uFillTx/>
              <a:latin typeface="Roboto"/>
              <a:ea typeface="Roboto"/>
              <a:cs typeface="Roboto"/>
              <a:sym typeface="Arial"/>
            </a:endParaRPr>
          </a:p>
        </p:txBody>
      </p:sp>
      <p:sp>
        <p:nvSpPr>
          <p:cNvPr id="8" name="TextBox 7">
            <a:extLst>
              <a:ext uri="{FF2B5EF4-FFF2-40B4-BE49-F238E27FC236}">
                <a16:creationId xmlns:a16="http://schemas.microsoft.com/office/drawing/2014/main" id="{51ECDA5E-74EC-EC8D-CFE5-DB7BF28AB2B5}"/>
              </a:ext>
            </a:extLst>
          </p:cNvPr>
          <p:cNvSpPr txBox="1"/>
          <p:nvPr/>
        </p:nvSpPr>
        <p:spPr>
          <a:xfrm>
            <a:off x="8215717" y="2855572"/>
            <a:ext cx="3488435" cy="36009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A5FBA"/>
              </a:buClr>
              <a:buSzPts val="2300"/>
              <a:buFont typeface="Arial"/>
              <a:buNone/>
              <a:tabLst/>
              <a:defRPr/>
            </a:pPr>
            <a:r>
              <a:rPr kumimoji="0" lang="en-US" sz="1800" b="1" i="0" u="none" strike="noStrike" kern="0" cap="none" spc="0" normalizeH="0" baseline="0" noProof="0" dirty="0" err="1">
                <a:ln>
                  <a:noFill/>
                </a:ln>
                <a:solidFill>
                  <a:schemeClr val="bg1"/>
                </a:solidFill>
                <a:effectLst/>
                <a:uLnTx/>
                <a:uFillTx/>
                <a:latin typeface="Roboto"/>
                <a:ea typeface="Roboto"/>
                <a:cs typeface="Roboto"/>
                <a:sym typeface="Arial"/>
                <a:hlinkClick r:id="rId7">
                  <a:extLst>
                    <a:ext uri="{A12FA001-AC4F-418D-AE19-62706E023703}">
                      <ahyp:hlinkClr xmlns:ahyp="http://schemas.microsoft.com/office/drawing/2018/hyperlinkcolor" val="tx"/>
                    </a:ext>
                  </a:extLst>
                </a:hlinkClick>
              </a:rPr>
              <a:t>ThinkHazard</a:t>
            </a:r>
            <a:br>
              <a:rPr kumimoji="0" lang="en-US" b="0" i="0" u="none" strike="noStrike" kern="0" cap="none" spc="0" normalizeH="0" baseline="0" noProof="0" dirty="0">
                <a:ln>
                  <a:noFill/>
                </a:ln>
                <a:solidFill>
                  <a:schemeClr val="bg1"/>
                </a:solidFill>
                <a:effectLst/>
                <a:uLnTx/>
                <a:uFillTx/>
                <a:latin typeface="Roboto"/>
                <a:ea typeface="Roboto"/>
                <a:cs typeface="Roboto"/>
                <a:sym typeface="Arial"/>
              </a:rPr>
            </a:br>
            <a:r>
              <a:rPr kumimoji="0" lang="en-US" b="1" i="0" u="none" strike="noStrike" kern="0" cap="none" spc="0" normalizeH="0" baseline="0" noProof="0" dirty="0" err="1">
                <a:ln>
                  <a:noFill/>
                </a:ln>
                <a:solidFill>
                  <a:schemeClr val="bg1"/>
                </a:solidFill>
                <a:effectLst/>
                <a:uLnTx/>
                <a:uFillTx/>
                <a:latin typeface="Roboto"/>
                <a:ea typeface="Roboto"/>
                <a:cs typeface="Roboto"/>
                <a:sym typeface="Arial"/>
              </a:rPr>
              <a:t>Développeur</a:t>
            </a:r>
            <a:r>
              <a:rPr kumimoji="0" lang="en-US" b="1" i="0" u="none" strike="noStrike" kern="0" cap="none" spc="0" normalizeH="0" baseline="0" noProof="0" dirty="0">
                <a:ln>
                  <a:noFill/>
                </a:ln>
                <a:solidFill>
                  <a:schemeClr val="bg1"/>
                </a:solidFill>
                <a:effectLst/>
                <a:uLnTx/>
                <a:uFillTx/>
                <a:latin typeface="Roboto"/>
                <a:ea typeface="Roboto"/>
                <a:cs typeface="Roboto"/>
                <a:sym typeface="Arial"/>
              </a:rPr>
              <a:t> :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Facilité</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mondiale</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pour la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réduction</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des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risques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de catastrophes et le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relèvement</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(GFDRR) de la Banque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mondiale</a:t>
            </a:r>
            <a:endParaRPr kumimoji="0" lang="en-US" b="0" i="0" u="none" strike="noStrike" kern="0" cap="none" spc="0" normalizeH="0" baseline="0" noProof="0" dirty="0">
              <a:ln>
                <a:noFill/>
              </a:ln>
              <a:solidFill>
                <a:schemeClr val="bg1"/>
              </a:solidFill>
              <a:effectLst/>
              <a:uLnTx/>
              <a:uFillTx/>
              <a:latin typeface="Roboto"/>
              <a:ea typeface="Roboto"/>
              <a:cs typeface="Roboto"/>
              <a:sym typeface="Arial"/>
            </a:endParaRPr>
          </a:p>
          <a:p>
            <a:pPr marL="0" marR="0" lvl="0" indent="0" algn="l" defTabSz="914400" rtl="0" eaLnBrk="1" fontAlgn="auto" latinLnBrk="0" hangingPunct="1">
              <a:lnSpc>
                <a:spcPct val="100000"/>
              </a:lnSpc>
              <a:spcBef>
                <a:spcPts val="0"/>
              </a:spcBef>
              <a:spcAft>
                <a:spcPts val="0"/>
              </a:spcAft>
              <a:buClr>
                <a:srgbClr val="0A5FBA"/>
              </a:buClr>
              <a:buSzPts val="2300"/>
              <a:buFont typeface="Arial"/>
              <a:buNone/>
              <a:tabLst/>
              <a:defRPr/>
            </a:pPr>
            <a:endParaRPr kumimoji="0" lang="en-US" b="0" i="0" u="none" strike="noStrike" kern="0" cap="none" spc="0" normalizeH="0" baseline="0" noProof="0" dirty="0">
              <a:ln>
                <a:noFill/>
              </a:ln>
              <a:solidFill>
                <a:schemeClr val="bg1"/>
              </a:solidFill>
              <a:effectLst/>
              <a:uLnTx/>
              <a:uFillTx/>
              <a:latin typeface="Roboto"/>
              <a:ea typeface="Roboto"/>
              <a:cs typeface="Roboto"/>
              <a:sym typeface="Arial"/>
            </a:endParaRPr>
          </a:p>
          <a:p>
            <a:pPr marL="0" marR="0" lvl="0" indent="0" algn="l" defTabSz="914400" rtl="0" eaLnBrk="1" fontAlgn="auto" latinLnBrk="0" hangingPunct="1">
              <a:lnSpc>
                <a:spcPct val="100000"/>
              </a:lnSpc>
              <a:spcBef>
                <a:spcPts val="0"/>
              </a:spcBef>
              <a:spcAft>
                <a:spcPts val="0"/>
              </a:spcAft>
              <a:buClr>
                <a:srgbClr val="0A5FBA"/>
              </a:buClr>
              <a:buSzPts val="2300"/>
              <a:buFont typeface="Arial"/>
              <a:buNone/>
              <a:tabLst/>
              <a:defRPr/>
            </a:pP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Fournit</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des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évaluations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historiques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du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niveau</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de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risque</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pour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tous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les pays et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toutes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les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unités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infranationales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Les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risques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évalués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notamment</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les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chaleurs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extrêmes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la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pénurie</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d'eau</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les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inondations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les tremblements de terre, les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glissements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de terrain, les tsunamis, les cyclones et les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incendies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de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forêt</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peuvent</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aider à identifier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l'exposition</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de base d'un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projet</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 aux </a:t>
            </a:r>
            <a:r>
              <a:rPr kumimoji="0" lang="en-US" b="0" i="0" u="none" strike="noStrike" kern="0" cap="none" spc="0" normalizeH="0" baseline="0" noProof="0" dirty="0" err="1">
                <a:ln>
                  <a:noFill/>
                </a:ln>
                <a:solidFill>
                  <a:schemeClr val="bg1"/>
                </a:solidFill>
                <a:effectLst/>
                <a:uLnTx/>
                <a:uFillTx/>
                <a:latin typeface="Roboto"/>
                <a:ea typeface="Roboto"/>
                <a:cs typeface="Roboto"/>
                <a:sym typeface="Arial"/>
              </a:rPr>
              <a:t>risques</a:t>
            </a:r>
            <a:r>
              <a:rPr kumimoji="0" lang="en-US" b="0" i="0" u="none" strike="noStrike" kern="0" cap="none" spc="0" normalizeH="0" baseline="0" noProof="0" dirty="0">
                <a:ln>
                  <a:noFill/>
                </a:ln>
                <a:solidFill>
                  <a:schemeClr val="bg1"/>
                </a:solidFill>
                <a:effectLst/>
                <a:uLnTx/>
                <a:uFillTx/>
                <a:latin typeface="Roboto"/>
                <a:ea typeface="Roboto"/>
                <a:cs typeface="Roboto"/>
                <a:sym typeface="Arial"/>
              </a:rPr>
              <a:t>.</a:t>
            </a:r>
          </a:p>
        </p:txBody>
      </p:sp>
    </p:spTree>
    <p:extLst>
      <p:ext uri="{BB962C8B-B14F-4D97-AF65-F5344CB8AC3E}">
        <p14:creationId xmlns:p14="http://schemas.microsoft.com/office/powerpoint/2010/main" val="18413488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817">
          <a:extLst>
            <a:ext uri="{FF2B5EF4-FFF2-40B4-BE49-F238E27FC236}">
              <a16:creationId xmlns:a16="http://schemas.microsoft.com/office/drawing/2014/main" id="{2AF67522-2F49-E8CA-EB09-1471B8175639}"/>
            </a:ext>
          </a:extLst>
        </p:cNvPr>
        <p:cNvGrpSpPr/>
        <p:nvPr/>
      </p:nvGrpSpPr>
      <p:grpSpPr>
        <a:xfrm>
          <a:off x="0" y="0"/>
          <a:ext cx="0" cy="0"/>
          <a:chOff x="0" y="0"/>
          <a:chExt cx="0" cy="0"/>
        </a:xfrm>
      </p:grpSpPr>
      <p:sp>
        <p:nvSpPr>
          <p:cNvPr id="827" name="Google Shape;827;p42">
            <a:extLst>
              <a:ext uri="{FF2B5EF4-FFF2-40B4-BE49-F238E27FC236}">
                <a16:creationId xmlns:a16="http://schemas.microsoft.com/office/drawing/2014/main" id="{B73B8F66-2C93-F3AF-1E77-FAA9C567C162}"/>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38</a:t>
            </a:fld>
            <a:endParaRPr/>
          </a:p>
        </p:txBody>
      </p:sp>
      <p:sp>
        <p:nvSpPr>
          <p:cNvPr id="2" name="Title 3">
            <a:extLst>
              <a:ext uri="{FF2B5EF4-FFF2-40B4-BE49-F238E27FC236}">
                <a16:creationId xmlns:a16="http://schemas.microsoft.com/office/drawing/2014/main" id="{94094CC4-A203-C978-FB1E-3804A39706FD}"/>
              </a:ext>
            </a:extLst>
          </p:cNvPr>
          <p:cNvSpPr txBox="1">
            <a:spLocks/>
          </p:cNvSpPr>
          <p:nvPr/>
        </p:nvSpPr>
        <p:spPr>
          <a:xfrm>
            <a:off x="448056" y="540883"/>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Pts val="2300"/>
              <a:buFont typeface="Arial"/>
              <a:buNone/>
              <a:tabLst/>
              <a:defRPr/>
            </a:pPr>
            <a:r>
              <a:rPr kumimoji="0" lang="en-GB" sz="2800" b="1" i="0" u="none" strike="noStrike" kern="1200" cap="none" spc="0" normalizeH="0" baseline="0" noProof="0" dirty="0">
                <a:ln>
                  <a:noFill/>
                </a:ln>
                <a:solidFill>
                  <a:schemeClr val="bg1"/>
                </a:solidFill>
                <a:effectLst/>
                <a:uLnTx/>
                <a:uFillTx/>
                <a:latin typeface="Roboto"/>
                <a:ea typeface="Roboto"/>
                <a:cs typeface="Roboto"/>
                <a:sym typeface="Arial"/>
              </a:rPr>
              <a:t>Sources et collecte des données</a:t>
            </a:r>
          </a:p>
        </p:txBody>
      </p:sp>
      <p:sp>
        <p:nvSpPr>
          <p:cNvPr id="3" name="Text Placeholder 2">
            <a:extLst>
              <a:ext uri="{FF2B5EF4-FFF2-40B4-BE49-F238E27FC236}">
                <a16:creationId xmlns:a16="http://schemas.microsoft.com/office/drawing/2014/main" id="{9600F6F4-BD93-6E6E-2FA8-ED574FBAD43E}"/>
              </a:ext>
            </a:extLst>
          </p:cNvPr>
          <p:cNvSpPr txBox="1">
            <a:spLocks/>
          </p:cNvSpPr>
          <p:nvPr/>
        </p:nvSpPr>
        <p:spPr>
          <a:xfrm>
            <a:off x="466392" y="1214279"/>
            <a:ext cx="11624915" cy="845604"/>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GB" sz="2000" b="0" i="0" u="none" strike="noStrike" kern="1200" cap="none" spc="0" normalizeH="0" baseline="0" noProof="0" dirty="0">
                <a:ln>
                  <a:noFill/>
                </a:ln>
                <a:solidFill>
                  <a:schemeClr val="bg1"/>
                </a:solidFill>
                <a:effectLst/>
                <a:uLnTx/>
                <a:uFillTx/>
                <a:latin typeface="Roboto"/>
                <a:ea typeface="Roboto"/>
                <a:cs typeface="Roboto"/>
                <a:sym typeface="Arial"/>
              </a:rPr>
              <a:t>Spécifique au pays – </a:t>
            </a:r>
            <a:r>
              <a:rPr kumimoji="0" lang="fr-FR" sz="2000" b="0" i="0" u="none" strike="noStrike" kern="1200" cap="none" spc="0" normalizeH="0" baseline="0" noProof="0" dirty="0">
                <a:ln>
                  <a:noFill/>
                </a:ln>
                <a:solidFill>
                  <a:schemeClr val="bg1"/>
                </a:solidFill>
                <a:effectLst/>
                <a:uLnTx/>
                <a:uFillTx/>
                <a:latin typeface="Roboto"/>
                <a:ea typeface="Roboto"/>
                <a:cs typeface="Roboto"/>
                <a:sym typeface="Arial"/>
                <a:hlinkClick r:id="rId3"/>
              </a:rPr>
              <a:t>ANACIM (Agence nationale de l'aviation civile et de la météorologie)</a:t>
            </a:r>
            <a:endParaRPr kumimoji="0" lang="en-GB" sz="2000" b="0" i="0" u="none" strike="noStrike" kern="1200" cap="none" spc="0" normalizeH="0" baseline="0" noProof="0" dirty="0">
              <a:ln>
                <a:noFill/>
              </a:ln>
              <a:solidFill>
                <a:schemeClr val="bg1"/>
              </a:solidFill>
              <a:effectLst/>
              <a:uLnTx/>
              <a:uFillTx/>
              <a:latin typeface="Roboto"/>
              <a:ea typeface="Roboto"/>
              <a:cs typeface="Roboto"/>
              <a:sym typeface="Arial"/>
            </a:endParaRPr>
          </a:p>
        </p:txBody>
      </p:sp>
      <p:pic>
        <p:nvPicPr>
          <p:cNvPr id="5" name="Picture 4">
            <a:extLst>
              <a:ext uri="{FF2B5EF4-FFF2-40B4-BE49-F238E27FC236}">
                <a16:creationId xmlns:a16="http://schemas.microsoft.com/office/drawing/2014/main" id="{452244B7-48E5-A44A-EA32-4D00911C41E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1152" y="1823376"/>
            <a:ext cx="8269696" cy="4822352"/>
          </a:xfrm>
          <a:prstGeom prst="rect">
            <a:avLst/>
          </a:prstGeom>
        </p:spPr>
      </p:pic>
    </p:spTree>
    <p:extLst>
      <p:ext uri="{BB962C8B-B14F-4D97-AF65-F5344CB8AC3E}">
        <p14:creationId xmlns:p14="http://schemas.microsoft.com/office/powerpoint/2010/main" val="2120316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C92BF050-1DF3-D2B6-4E30-4253F79FB717}"/>
            </a:ext>
          </a:extLst>
        </p:cNvPr>
        <p:cNvGrpSpPr/>
        <p:nvPr/>
      </p:nvGrpSpPr>
      <p:grpSpPr>
        <a:xfrm>
          <a:off x="0" y="0"/>
          <a:ext cx="0" cy="0"/>
          <a:chOff x="0" y="0"/>
          <a:chExt cx="0" cy="0"/>
        </a:xfrm>
      </p:grpSpPr>
      <p:sp>
        <p:nvSpPr>
          <p:cNvPr id="741" name="Google Shape;741;p125">
            <a:extLst>
              <a:ext uri="{FF2B5EF4-FFF2-40B4-BE49-F238E27FC236}">
                <a16:creationId xmlns:a16="http://schemas.microsoft.com/office/drawing/2014/main" id="{04C5E643-FA04-36C6-4D47-A18914594909}"/>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t>39</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Title 3">
            <a:extLst>
              <a:ext uri="{FF2B5EF4-FFF2-40B4-BE49-F238E27FC236}">
                <a16:creationId xmlns:a16="http://schemas.microsoft.com/office/drawing/2014/main" id="{ECCC3C02-30B2-3184-F6AD-52D1D52735F1}"/>
              </a:ext>
            </a:extLst>
          </p:cNvPr>
          <p:cNvSpPr txBox="1">
            <a:spLocks/>
          </p:cNvSpPr>
          <p:nvPr/>
        </p:nvSpPr>
        <p:spPr>
          <a:xfrm>
            <a:off x="446065" y="655026"/>
            <a:ext cx="6522294" cy="732340"/>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Pts val="2300"/>
              <a:buFont typeface="Arial"/>
              <a:buNone/>
              <a:tabLst/>
              <a:defRPr/>
            </a:pPr>
            <a:r>
              <a:rPr kumimoji="0" lang="en-US" sz="2400" b="1" i="0" u="none" strike="noStrike" kern="1200" cap="none" spc="0" normalizeH="0" baseline="0" noProof="0" dirty="0">
                <a:ln>
                  <a:noFill/>
                </a:ln>
                <a:solidFill>
                  <a:srgbClr val="0B5FBA"/>
                </a:solidFill>
                <a:effectLst/>
                <a:uLnTx/>
                <a:uFillTx/>
                <a:latin typeface="Roboto"/>
                <a:ea typeface="Roboto"/>
                <a:cs typeface="Roboto"/>
                <a:sym typeface="Arial"/>
              </a:rPr>
              <a:t>Comprendre les </a:t>
            </a:r>
            <a:r>
              <a:rPr lang="en-US" sz="2400" b="1" dirty="0" err="1">
                <a:solidFill>
                  <a:srgbClr val="0B5FBA"/>
                </a:solidFill>
                <a:latin typeface="Roboto"/>
                <a:ea typeface="Roboto"/>
                <a:cs typeface="Roboto"/>
              </a:rPr>
              <a:t>aléas</a:t>
            </a:r>
            <a:r>
              <a:rPr kumimoji="0" lang="en-US" sz="2400" b="1" i="0" u="none" strike="noStrike" kern="1200" cap="none" spc="0" normalizeH="0" baseline="0" noProof="0" dirty="0">
                <a:ln>
                  <a:noFill/>
                </a:ln>
                <a:solidFill>
                  <a:srgbClr val="0B5FBA"/>
                </a:solidFill>
                <a:effectLst/>
                <a:uLnTx/>
                <a:uFillTx/>
                <a:latin typeface="Roboto"/>
                <a:ea typeface="Roboto"/>
                <a:cs typeface="Roboto"/>
                <a:sym typeface="Arial"/>
              </a:rPr>
              <a:t> existants et leur évolution avec le changement climatique</a:t>
            </a:r>
          </a:p>
        </p:txBody>
      </p:sp>
      <p:grpSp>
        <p:nvGrpSpPr>
          <p:cNvPr id="9" name="Groupe 6">
            <a:extLst>
              <a:ext uri="{FF2B5EF4-FFF2-40B4-BE49-F238E27FC236}">
                <a16:creationId xmlns:a16="http://schemas.microsoft.com/office/drawing/2014/main" id="{785EC681-F63E-59CC-7BC4-A81FE8F54F9A}"/>
              </a:ext>
            </a:extLst>
          </p:cNvPr>
          <p:cNvGrpSpPr/>
          <p:nvPr/>
        </p:nvGrpSpPr>
        <p:grpSpPr>
          <a:xfrm>
            <a:off x="4404488" y="5076508"/>
            <a:ext cx="4105915" cy="613778"/>
            <a:chOff x="0" y="3612760"/>
            <a:chExt cx="5399405" cy="837780"/>
          </a:xfrm>
        </p:grpSpPr>
        <p:pic>
          <p:nvPicPr>
            <p:cNvPr id="11" name="Image 8" descr="Une image contenant capture d’écran, texte, Caractère coloré, motif&#10;&#10;Le contenu généré par l’IA peut être incorrect.">
              <a:extLst>
                <a:ext uri="{FF2B5EF4-FFF2-40B4-BE49-F238E27FC236}">
                  <a16:creationId xmlns:a16="http://schemas.microsoft.com/office/drawing/2014/main" id="{2761F830-E314-9625-49FA-E02E87701BB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bwMode="auto">
            <a:xfrm>
              <a:off x="0" y="3612760"/>
              <a:ext cx="5399405" cy="406400"/>
            </a:xfrm>
            <a:prstGeom prst="rect">
              <a:avLst/>
            </a:prstGeom>
            <a:noFill/>
            <a:ln>
              <a:noFill/>
            </a:ln>
            <a:extLst>
              <a:ext uri="{53640926-AAD7-44D8-BBD7-CCE9431645EC}">
                <a14:shadowObscured xmlns:a14="http://schemas.microsoft.com/office/drawing/2010/main"/>
              </a:ext>
            </a:extLst>
          </p:spPr>
        </p:pic>
        <p:pic>
          <p:nvPicPr>
            <p:cNvPr id="13" name="Image 9" descr="Une image contenant texte, capture d’écran, Police, ligne&#10;&#10;Le contenu généré par l’IA peut être incorrect.">
              <a:extLst>
                <a:ext uri="{FF2B5EF4-FFF2-40B4-BE49-F238E27FC236}">
                  <a16:creationId xmlns:a16="http://schemas.microsoft.com/office/drawing/2014/main" id="{8D3F2C27-F13E-529E-AF5C-AE2C625A59D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59674" y="4044140"/>
              <a:ext cx="2496185" cy="406400"/>
            </a:xfrm>
            <a:prstGeom prst="rect">
              <a:avLst/>
            </a:prstGeom>
          </p:spPr>
        </p:pic>
      </p:grpSp>
      <p:sp>
        <p:nvSpPr>
          <p:cNvPr id="14" name="Rectangle 6">
            <a:extLst>
              <a:ext uri="{FF2B5EF4-FFF2-40B4-BE49-F238E27FC236}">
                <a16:creationId xmlns:a16="http://schemas.microsoft.com/office/drawing/2014/main" id="{C7154B21-2E45-28E3-10E6-72010F26F568}"/>
              </a:ext>
            </a:extLst>
          </p:cNvPr>
          <p:cNvSpPr>
            <a:spLocks noChangeArrowheads="1"/>
          </p:cNvSpPr>
          <p:nvPr/>
        </p:nvSpPr>
        <p:spPr bwMode="auto">
          <a:xfrm>
            <a:off x="4183314" y="5882335"/>
            <a:ext cx="4408437"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fr-FR" sz="1400" b="1" i="1" u="none" strike="noStrike" kern="0" cap="none" spc="0" normalizeH="0" baseline="0" noProof="0" dirty="0" bmk="_Toc193235304">
                <a:ln>
                  <a:noFill/>
                </a:ln>
                <a:solidFill>
                  <a:srgbClr val="0A5FBA"/>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Précipitations annuelles moyennes observées (en haut) et température moyenne </a:t>
            </a:r>
            <a:r>
              <a:rPr kumimoji="0" lang="en-GB" altLang="fr-FR" sz="1400" b="1" i="1" u="none" strike="noStrike" kern="0" cap="none" spc="0" normalizeH="0" baseline="0" noProof="0" dirty="0" err="1" bmk="_Toc193235304">
                <a:ln>
                  <a:noFill/>
                </a:ln>
                <a:solidFill>
                  <a:srgbClr val="0A5FBA"/>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de l'air</a:t>
            </a:r>
            <a:r>
              <a:rPr kumimoji="0" lang="en-GB" altLang="fr-FR" sz="1400" b="1" i="1" u="none" strike="noStrike" kern="0" cap="none" spc="0" normalizeH="0" baseline="0" noProof="0" dirty="0" bmk="_Toc193235304">
                <a:ln>
                  <a:noFill/>
                </a:ln>
                <a:solidFill>
                  <a:srgbClr val="0A5FBA"/>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 à la surface à </a:t>
            </a:r>
            <a:r>
              <a:rPr lang="en-GB" altLang="fr-FR" b="1" i="1" dirty="0" bmk="_Toc193235304">
                <a:solidFill>
                  <a:srgbClr val="0A5FBA"/>
                </a:solidFill>
                <a:latin typeface="Arial" panose="020B0604020202020204" pitchFamily="34" charset="0"/>
                <a:ea typeface="Arial" panose="020B0604020202020204" pitchFamily="34" charset="0"/>
                <a:cs typeface="Times New Roman" panose="02020603050405020304" pitchFamily="18" charset="0"/>
              </a:rPr>
              <a:t>Dakar</a:t>
            </a:r>
            <a:endParaRPr kumimoji="0" lang="fr-FR" altLang="fr-FR" sz="1200" b="0" i="0" u="none" strike="noStrike" kern="0" cap="none" spc="0" normalizeH="0" baseline="0" noProof="0" dirty="0">
              <a:ln>
                <a:noFill/>
              </a:ln>
              <a:solidFill>
                <a:srgbClr val="0A5FBA"/>
              </a:solidFill>
              <a:effectLst/>
              <a:uLnTx/>
              <a:uFillTx/>
              <a:latin typeface="Arial"/>
              <a:cs typeface="Arial"/>
              <a:sym typeface="Arial"/>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fr-FR" sz="1400" b="0" i="1" u="none" strike="noStrike" kern="0" cap="none" spc="0" normalizeH="0" baseline="0" noProof="0" dirty="0">
                <a:ln>
                  <a:noFill/>
                </a:ln>
                <a:solidFill>
                  <a:srgbClr val="0A5FBA"/>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Source : CCKP</a:t>
            </a:r>
            <a:endParaRPr kumimoji="0" lang="en-GB" altLang="fr-FR" sz="3600" b="0" i="0" u="none" strike="noStrike" kern="0" cap="none" spc="0" normalizeH="0" baseline="0" noProof="0" dirty="0">
              <a:ln>
                <a:noFill/>
              </a:ln>
              <a:solidFill>
                <a:srgbClr val="0A5FBA"/>
              </a:solidFill>
              <a:effectLst/>
              <a:uLnTx/>
              <a:uFillTx/>
              <a:latin typeface="Arial" panose="020B0604020202020204" pitchFamily="34" charset="0"/>
              <a:cs typeface="Arial"/>
              <a:sym typeface="Arial"/>
            </a:endParaRPr>
          </a:p>
        </p:txBody>
      </p:sp>
      <p:sp>
        <p:nvSpPr>
          <p:cNvPr id="16" name="Rectangle 15">
            <a:extLst>
              <a:ext uri="{FF2B5EF4-FFF2-40B4-BE49-F238E27FC236}">
                <a16:creationId xmlns:a16="http://schemas.microsoft.com/office/drawing/2014/main" id="{256BBC81-54CD-E4C0-F2D8-616F4DAFFF09}"/>
              </a:ext>
            </a:extLst>
          </p:cNvPr>
          <p:cNvSpPr>
            <a:spLocks noChangeArrowheads="1"/>
          </p:cNvSpPr>
          <p:nvPr/>
        </p:nvSpPr>
        <p:spPr bwMode="auto">
          <a:xfrm>
            <a:off x="676656" y="5882335"/>
            <a:ext cx="317013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fr-FR" sz="1400" b="1" i="1" u="none" strike="noStrike" kern="0" cap="none" spc="0" normalizeH="0" baseline="0" noProof="0" dirty="0" bmk="_Toc193235303">
                <a:ln>
                  <a:noFill/>
                </a:ln>
                <a:solidFill>
                  <a:srgbClr val="0A5FBA"/>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Climatologie mensuelle, 1991-2020 ; </a:t>
            </a:r>
            <a:r>
              <a:rPr lang="en-GB" altLang="fr-FR" b="1" i="1" dirty="0" bmk="_Toc193235303">
                <a:solidFill>
                  <a:srgbClr val="0A5FBA"/>
                </a:solidFill>
                <a:latin typeface="Arial" panose="020B0604020202020204" pitchFamily="34" charset="0"/>
                <a:ea typeface="Arial" panose="020B0604020202020204" pitchFamily="34" charset="0"/>
                <a:cs typeface="Times New Roman" panose="02020603050405020304" pitchFamily="18" charset="0"/>
              </a:rPr>
              <a:t>Dakar</a:t>
            </a:r>
            <a:endParaRPr kumimoji="0" lang="fr-FR" altLang="fr-FR" sz="1200" b="0" i="0" u="none" strike="noStrike" kern="0" cap="none" spc="0" normalizeH="0" baseline="0" noProof="0" dirty="0">
              <a:ln>
                <a:noFill/>
              </a:ln>
              <a:solidFill>
                <a:srgbClr val="0A5FBA"/>
              </a:solidFill>
              <a:effectLst/>
              <a:uLnTx/>
              <a:uFillTx/>
              <a:latin typeface="Arial"/>
              <a:cs typeface="Arial"/>
              <a:sym typeface="Arial"/>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fr-FR" sz="1400" b="0" i="1" u="none" strike="noStrike" kern="0" cap="none" spc="0" normalizeH="0" baseline="0" noProof="0" dirty="0">
                <a:ln>
                  <a:noFill/>
                </a:ln>
                <a:solidFill>
                  <a:srgbClr val="0A5FBA"/>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Source : CCKP</a:t>
            </a:r>
            <a:endParaRPr kumimoji="0" lang="en-GB" altLang="fr-FR" sz="3600" b="0" i="0" u="none" strike="noStrike" kern="0" cap="none" spc="0" normalizeH="0" baseline="0" noProof="0" dirty="0">
              <a:ln>
                <a:noFill/>
              </a:ln>
              <a:solidFill>
                <a:srgbClr val="0A5FBA"/>
              </a:solidFill>
              <a:effectLst/>
              <a:uLnTx/>
              <a:uFillTx/>
              <a:latin typeface="Arial" panose="020B0604020202020204" pitchFamily="34" charset="0"/>
              <a:cs typeface="Arial"/>
              <a:sym typeface="Arial"/>
            </a:endParaRPr>
          </a:p>
        </p:txBody>
      </p:sp>
      <p:sp>
        <p:nvSpPr>
          <p:cNvPr id="19" name="Rectangle 18">
            <a:extLst>
              <a:ext uri="{FF2B5EF4-FFF2-40B4-BE49-F238E27FC236}">
                <a16:creationId xmlns:a16="http://schemas.microsoft.com/office/drawing/2014/main" id="{B6518331-4FF6-6831-09FC-E8016D8A3913}"/>
              </a:ext>
            </a:extLst>
          </p:cNvPr>
          <p:cNvSpPr>
            <a:spLocks noChangeArrowheads="1"/>
          </p:cNvSpPr>
          <p:nvPr/>
        </p:nvSpPr>
        <p:spPr bwMode="auto">
          <a:xfrm>
            <a:off x="8878821" y="5747581"/>
            <a:ext cx="2990452"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fr-FR" sz="1400" b="1" i="1" u="none" strike="noStrike" kern="0" cap="none" spc="0" normalizeH="0" baseline="0" noProof="0" bmk="_Toc193235307">
                <a:ln>
                  <a:noFill/>
                </a:ln>
                <a:solidFill>
                  <a:srgbClr val="0A5FBA"/>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Projections de la température moyenne sous le scénario SSP5-8.5</a:t>
            </a:r>
          </a:p>
          <a:p>
            <a:pPr marL="0" marR="0" lvl="0" indent="0" algn="ctr" defTabSz="914400" rtl="0" eaLnBrk="0" fontAlgn="base" latinLnBrk="0" hangingPunct="0">
              <a:lnSpc>
                <a:spcPct val="100000"/>
              </a:lnSpc>
              <a:spcBef>
                <a:spcPct val="0"/>
              </a:spcBef>
              <a:spcAft>
                <a:spcPct val="0"/>
              </a:spcAft>
              <a:buClr>
                <a:srgbClr val="000000"/>
              </a:buClr>
              <a:buSzTx/>
              <a:buFont typeface="Arial"/>
              <a:buNone/>
              <a:tabLst/>
              <a:defRPr/>
            </a:pPr>
            <a:r>
              <a:rPr kumimoji="0" lang="en-GB" altLang="fr-FR" sz="1400" b="0" i="1" u="none" strike="noStrike" kern="0" cap="none" spc="0" normalizeH="0" baseline="0" noProof="0">
                <a:ln>
                  <a:noFill/>
                </a:ln>
                <a:solidFill>
                  <a:srgbClr val="0A5FBA"/>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Source : CCKP</a:t>
            </a:r>
            <a:endParaRPr kumimoji="0" lang="en-GB" altLang="fr-FR" sz="2800" b="0" i="0" u="none" strike="noStrike" kern="0" cap="none" spc="0" normalizeH="0" baseline="0" noProof="0">
              <a:ln>
                <a:noFill/>
              </a:ln>
              <a:solidFill>
                <a:srgbClr val="0A5FBA"/>
              </a:solidFill>
              <a:effectLst/>
              <a:uLnTx/>
              <a:uFillTx/>
              <a:latin typeface="Arial" panose="020B0604020202020204" pitchFamily="34" charset="0"/>
              <a:cs typeface="Arial"/>
              <a:sym typeface="Arial"/>
            </a:endParaRPr>
          </a:p>
        </p:txBody>
      </p:sp>
      <p:sp>
        <p:nvSpPr>
          <p:cNvPr id="22" name="TextBox 21">
            <a:extLst>
              <a:ext uri="{FF2B5EF4-FFF2-40B4-BE49-F238E27FC236}">
                <a16:creationId xmlns:a16="http://schemas.microsoft.com/office/drawing/2014/main" id="{13CC6B6B-97B9-4578-E2B6-A426519D9203}"/>
              </a:ext>
            </a:extLst>
          </p:cNvPr>
          <p:cNvSpPr txBox="1"/>
          <p:nvPr/>
        </p:nvSpPr>
        <p:spPr>
          <a:xfrm>
            <a:off x="947030" y="1767717"/>
            <a:ext cx="2596614"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1200" cap="none" spc="0" normalizeH="0" baseline="0" noProof="0">
                <a:ln>
                  <a:noFill/>
                </a:ln>
                <a:solidFill>
                  <a:srgbClr val="0B5FBA"/>
                </a:solidFill>
                <a:effectLst/>
                <a:uLnTx/>
                <a:uFillTx/>
                <a:latin typeface="Roboto"/>
                <a:ea typeface="Roboto"/>
                <a:cs typeface="Roboto"/>
                <a:sym typeface="Wingdings" panose="05000000000000000000" pitchFamily="2" charset="2"/>
              </a:rPr>
              <a:t>Climatologie actuelle </a:t>
            </a:r>
            <a:endParaRPr kumimoji="0" lang="en-GB" sz="2000" b="0" i="0" u="none" strike="noStrike" kern="0" cap="none" spc="0" normalizeH="0" baseline="0" noProof="0">
              <a:ln>
                <a:noFill/>
              </a:ln>
              <a:solidFill>
                <a:srgbClr val="000000"/>
              </a:solidFill>
              <a:effectLst/>
              <a:uLnTx/>
              <a:uFillTx/>
              <a:latin typeface="Arial"/>
              <a:cs typeface="Arial"/>
              <a:sym typeface="Arial"/>
            </a:endParaRPr>
          </a:p>
        </p:txBody>
      </p:sp>
      <p:sp>
        <p:nvSpPr>
          <p:cNvPr id="23" name="TextBox 22">
            <a:extLst>
              <a:ext uri="{FF2B5EF4-FFF2-40B4-BE49-F238E27FC236}">
                <a16:creationId xmlns:a16="http://schemas.microsoft.com/office/drawing/2014/main" id="{A33AE3C4-5BB2-A718-1484-56582ECD963C}"/>
              </a:ext>
            </a:extLst>
          </p:cNvPr>
          <p:cNvSpPr txBox="1"/>
          <p:nvPr/>
        </p:nvSpPr>
        <p:spPr>
          <a:xfrm>
            <a:off x="4404487" y="1758959"/>
            <a:ext cx="4105915"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1200" cap="none" spc="0" normalizeH="0" baseline="0" noProof="0">
                <a:ln>
                  <a:noFill/>
                </a:ln>
                <a:solidFill>
                  <a:srgbClr val="0B5FBA"/>
                </a:solidFill>
                <a:effectLst/>
                <a:uLnTx/>
                <a:uFillTx/>
                <a:latin typeface="Roboto"/>
                <a:ea typeface="Roboto"/>
                <a:cs typeface="Roboto"/>
                <a:sym typeface="Wingdings" panose="05000000000000000000" pitchFamily="2" charset="2"/>
              </a:rPr>
              <a:t>Tendances historiques</a:t>
            </a:r>
            <a:endParaRPr kumimoji="0" lang="en-GB" sz="2000" b="1" i="0" u="none" strike="noStrike" kern="0" cap="none" spc="0" normalizeH="0" baseline="0" noProof="0">
              <a:ln>
                <a:noFill/>
              </a:ln>
              <a:solidFill>
                <a:srgbClr val="000000"/>
              </a:solidFill>
              <a:effectLst/>
              <a:uLnTx/>
              <a:uFillTx/>
              <a:latin typeface="Arial"/>
              <a:cs typeface="Arial"/>
              <a:sym typeface="Arial"/>
            </a:endParaRPr>
          </a:p>
        </p:txBody>
      </p:sp>
      <p:sp>
        <p:nvSpPr>
          <p:cNvPr id="25" name="TextBox 24">
            <a:extLst>
              <a:ext uri="{FF2B5EF4-FFF2-40B4-BE49-F238E27FC236}">
                <a16:creationId xmlns:a16="http://schemas.microsoft.com/office/drawing/2014/main" id="{9BCD2121-B9B4-D4F9-9D91-BAFCC745D68B}"/>
              </a:ext>
            </a:extLst>
          </p:cNvPr>
          <p:cNvSpPr txBox="1"/>
          <p:nvPr/>
        </p:nvSpPr>
        <p:spPr>
          <a:xfrm>
            <a:off x="9581262" y="1758468"/>
            <a:ext cx="1663708"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1200" cap="none" spc="0" normalizeH="0" baseline="0" noProof="0">
                <a:ln>
                  <a:noFill/>
                </a:ln>
                <a:solidFill>
                  <a:srgbClr val="0B5FBA"/>
                </a:solidFill>
                <a:effectLst/>
                <a:uLnTx/>
                <a:uFillTx/>
                <a:latin typeface="Roboto"/>
                <a:ea typeface="Roboto"/>
                <a:cs typeface="Roboto"/>
                <a:sym typeface="Wingdings" panose="05000000000000000000" pitchFamily="2" charset="2"/>
              </a:rPr>
              <a:t>Prévisions</a:t>
            </a:r>
            <a:endParaRPr kumimoji="0" lang="en-GB" sz="2000" b="0" i="0" u="none" strike="noStrike" kern="0" cap="none" spc="0" normalizeH="0" baseline="0" noProof="0">
              <a:ln>
                <a:noFill/>
              </a:ln>
              <a:solidFill>
                <a:srgbClr val="000000"/>
              </a:solidFill>
              <a:effectLst/>
              <a:uLnTx/>
              <a:uFillTx/>
              <a:latin typeface="Arial"/>
              <a:cs typeface="Arial"/>
              <a:sym typeface="Arial"/>
            </a:endParaRPr>
          </a:p>
        </p:txBody>
      </p:sp>
      <p:sp>
        <p:nvSpPr>
          <p:cNvPr id="3" name="TextBox 2">
            <a:extLst>
              <a:ext uri="{FF2B5EF4-FFF2-40B4-BE49-F238E27FC236}">
                <a16:creationId xmlns:a16="http://schemas.microsoft.com/office/drawing/2014/main" id="{9AC98D82-01BA-E55D-6CF3-B1356CE284FB}"/>
              </a:ext>
            </a:extLst>
          </p:cNvPr>
          <p:cNvSpPr txBox="1"/>
          <p:nvPr/>
        </p:nvSpPr>
        <p:spPr>
          <a:xfrm>
            <a:off x="9453259" y="196354"/>
            <a:ext cx="26698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100" b="1" i="0" u="none" strike="noStrike" kern="0" cap="none" spc="0" normalizeH="0" baseline="0" noProof="0" dirty="0">
                <a:ln>
                  <a:noFill/>
                </a:ln>
                <a:solidFill>
                  <a:srgbClr val="17406D"/>
                </a:solidFill>
                <a:effectLst/>
                <a:uLnTx/>
                <a:uFillTx/>
                <a:latin typeface="Roboto"/>
                <a:ea typeface="Roboto"/>
                <a:cs typeface="Roboto"/>
                <a:sym typeface="Roboto"/>
              </a:rPr>
              <a:t>ÉTAPE 2 : ÉVALUER LES </a:t>
            </a:r>
            <a:r>
              <a:rPr lang="en-US" sz="1100" b="1" dirty="0">
                <a:solidFill>
                  <a:srgbClr val="17406D"/>
                </a:solidFill>
                <a:latin typeface="Roboto"/>
                <a:ea typeface="Roboto"/>
                <a:cs typeface="Roboto"/>
                <a:sym typeface="Roboto"/>
              </a:rPr>
              <a:t>ALEAS</a:t>
            </a:r>
            <a:endParaRPr kumimoji="0" lang="en-US" sz="1100" b="1" i="0" u="none" strike="noStrike" kern="0" cap="none" spc="0" normalizeH="0" baseline="0" noProof="0" dirty="0">
              <a:ln>
                <a:noFill/>
              </a:ln>
              <a:solidFill>
                <a:srgbClr val="17406D"/>
              </a:solidFill>
              <a:effectLst/>
              <a:uLnTx/>
              <a:uFillTx/>
              <a:latin typeface="Roboto"/>
              <a:ea typeface="Roboto"/>
              <a:cs typeface="Roboto"/>
              <a:sym typeface="Roboto"/>
            </a:endParaRPr>
          </a:p>
        </p:txBody>
      </p:sp>
      <p:pic>
        <p:nvPicPr>
          <p:cNvPr id="7" name="Picture 6">
            <a:extLst>
              <a:ext uri="{FF2B5EF4-FFF2-40B4-BE49-F238E27FC236}">
                <a16:creationId xmlns:a16="http://schemas.microsoft.com/office/drawing/2014/main" id="{A2C258BD-1D3E-D6C5-8753-5F727844BA3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6065" y="2222658"/>
            <a:ext cx="3694117" cy="3386274"/>
          </a:xfrm>
          <a:prstGeom prst="rect">
            <a:avLst/>
          </a:prstGeom>
        </p:spPr>
      </p:pic>
      <p:pic>
        <p:nvPicPr>
          <p:cNvPr id="12" name="Picture 11">
            <a:extLst>
              <a:ext uri="{FF2B5EF4-FFF2-40B4-BE49-F238E27FC236}">
                <a16:creationId xmlns:a16="http://schemas.microsoft.com/office/drawing/2014/main" id="{B116EB43-7836-209A-94D4-8D33774FCCDD}"/>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4404486" y="2456766"/>
            <a:ext cx="4105915" cy="1364120"/>
          </a:xfrm>
          <a:prstGeom prst="rect">
            <a:avLst/>
          </a:prstGeom>
        </p:spPr>
      </p:pic>
      <p:pic>
        <p:nvPicPr>
          <p:cNvPr id="21" name="Picture 20">
            <a:extLst>
              <a:ext uri="{FF2B5EF4-FFF2-40B4-BE49-F238E27FC236}">
                <a16:creationId xmlns:a16="http://schemas.microsoft.com/office/drawing/2014/main" id="{28985E3C-FE38-1787-E271-A9858A71DA4B}"/>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4404485" y="3839186"/>
            <a:ext cx="4105915" cy="1337860"/>
          </a:xfrm>
          <a:prstGeom prst="rect">
            <a:avLst/>
          </a:prstGeom>
        </p:spPr>
      </p:pic>
      <p:pic>
        <p:nvPicPr>
          <p:cNvPr id="26" name="Picture 25">
            <a:extLst>
              <a:ext uri="{FF2B5EF4-FFF2-40B4-BE49-F238E27FC236}">
                <a16:creationId xmlns:a16="http://schemas.microsoft.com/office/drawing/2014/main" id="{71C8CD05-9A05-59D7-2D46-0DD87AC41DB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371243" y="2158435"/>
            <a:ext cx="2082781" cy="1735651"/>
          </a:xfrm>
          <a:prstGeom prst="rect">
            <a:avLst/>
          </a:prstGeom>
        </p:spPr>
      </p:pic>
      <p:pic>
        <p:nvPicPr>
          <p:cNvPr id="28" name="Picture 27">
            <a:extLst>
              <a:ext uri="{FF2B5EF4-FFF2-40B4-BE49-F238E27FC236}">
                <a16:creationId xmlns:a16="http://schemas.microsoft.com/office/drawing/2014/main" id="{053F775A-2E2D-62CC-053E-F165173D0FB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359157" y="3931904"/>
            <a:ext cx="1995183" cy="1662653"/>
          </a:xfrm>
          <a:prstGeom prst="rect">
            <a:avLst/>
          </a:prstGeom>
        </p:spPr>
      </p:pic>
    </p:spTree>
    <p:extLst>
      <p:ext uri="{BB962C8B-B14F-4D97-AF65-F5344CB8AC3E}">
        <p14:creationId xmlns:p14="http://schemas.microsoft.com/office/powerpoint/2010/main" val="1049499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61A57-994E-F3AD-C2E8-0F7B0B677EFD}"/>
            </a:ext>
          </a:extLst>
        </p:cNvPr>
        <p:cNvGrpSpPr/>
        <p:nvPr/>
      </p:nvGrpSpPr>
      <p:grpSpPr>
        <a:xfrm>
          <a:off x="0" y="0"/>
          <a:ext cx="0" cy="0"/>
          <a:chOff x="0" y="0"/>
          <a:chExt cx="0" cy="0"/>
        </a:xfrm>
      </p:grpSpPr>
      <p:pic>
        <p:nvPicPr>
          <p:cNvPr id="6" name="Picture 5" descr="Several post-it notes on a white board&#10;&#10;AI-generated content may be incorrect.">
            <a:extLst>
              <a:ext uri="{FF2B5EF4-FFF2-40B4-BE49-F238E27FC236}">
                <a16:creationId xmlns:a16="http://schemas.microsoft.com/office/drawing/2014/main" id="{03A95B46-BE15-ABB0-60B4-4B5B279BA758}"/>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8" name="Picture 7" descr="Several post-it notes on a white board&#10;&#10;AI-generated content may be incorrect.">
            <a:extLst>
              <a:ext uri="{FF2B5EF4-FFF2-40B4-BE49-F238E27FC236}">
                <a16:creationId xmlns:a16="http://schemas.microsoft.com/office/drawing/2014/main" id="{0E4F6533-98C6-1A3E-6891-B019C0188DEB}"/>
              </a:ext>
            </a:extLst>
          </p:cNvPr>
          <p:cNvPicPr>
            <a:picLocks noChangeAspect="1"/>
          </p:cNvPicPr>
          <p:nvPr/>
        </p:nvPicPr>
        <p:blipFill>
          <a:blip r:embed="rId5" cstate="email">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
        <p:nvSpPr>
          <p:cNvPr id="7" name="Title 1">
            <a:extLst>
              <a:ext uri="{FF2B5EF4-FFF2-40B4-BE49-F238E27FC236}">
                <a16:creationId xmlns:a16="http://schemas.microsoft.com/office/drawing/2014/main" id="{5C59C67B-41E2-C4B3-0FFF-7CB27E5942E2}"/>
              </a:ext>
            </a:extLst>
          </p:cNvPr>
          <p:cNvSpPr txBox="1">
            <a:spLocks/>
          </p:cNvSpPr>
          <p:nvPr/>
        </p:nvSpPr>
        <p:spPr>
          <a:xfrm>
            <a:off x="777240" y="1168502"/>
            <a:ext cx="10652760" cy="63087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a:buClrTx/>
              <a:buFontTx/>
            </a:pPr>
            <a:r>
              <a:rPr lang="en-GB">
                <a:solidFill>
                  <a:srgbClr val="0A5FBA"/>
                </a:solidFill>
              </a:rPr>
              <a:t>Commentaires</a:t>
            </a:r>
            <a:endParaRPr lang="en-NL">
              <a:solidFill>
                <a:srgbClr val="0A5FBA"/>
              </a:solidFill>
            </a:endParaRPr>
          </a:p>
        </p:txBody>
      </p:sp>
      <p:sp>
        <p:nvSpPr>
          <p:cNvPr id="9" name="Content Placeholder 2">
            <a:extLst>
              <a:ext uri="{FF2B5EF4-FFF2-40B4-BE49-F238E27FC236}">
                <a16:creationId xmlns:a16="http://schemas.microsoft.com/office/drawing/2014/main" id="{A0FC6F1A-19EF-CE7D-D662-DA74B6AE7CA6}"/>
              </a:ext>
            </a:extLst>
          </p:cNvPr>
          <p:cNvSpPr txBox="1">
            <a:spLocks/>
          </p:cNvSpPr>
          <p:nvPr/>
        </p:nvSpPr>
        <p:spPr>
          <a:xfrm>
            <a:off x="777240" y="2667344"/>
            <a:ext cx="4567534" cy="2727616"/>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GB">
                <a:solidFill>
                  <a:srgbClr val="0A5FBA"/>
                </a:solidFill>
              </a:rPr>
              <a:t>Bref retour d'information sur le suivi de la séance de retour d'information d'hier.</a:t>
            </a:r>
          </a:p>
          <a:p>
            <a:pPr>
              <a:buClrTx/>
            </a:pPr>
            <a:endParaRPr lang="en-GB">
              <a:solidFill>
                <a:srgbClr val="0A5FBA"/>
              </a:solidFill>
            </a:endParaRPr>
          </a:p>
          <a:p>
            <a:pPr>
              <a:buClrTx/>
            </a:pPr>
            <a:r>
              <a:rPr lang="en-GB">
                <a:solidFill>
                  <a:srgbClr val="0A5FBA"/>
                </a:solidFill>
              </a:rPr>
              <a:t>Examen du parking</a:t>
            </a:r>
          </a:p>
          <a:p>
            <a:pPr>
              <a:buClrTx/>
            </a:pPr>
            <a:endParaRPr lang="en-NL">
              <a:solidFill>
                <a:srgbClr val="0A5FBA"/>
              </a:solidFill>
            </a:endParaRPr>
          </a:p>
        </p:txBody>
      </p:sp>
    </p:spTree>
    <p:extLst>
      <p:ext uri="{BB962C8B-B14F-4D97-AF65-F5344CB8AC3E}">
        <p14:creationId xmlns:p14="http://schemas.microsoft.com/office/powerpoint/2010/main" val="1767945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702F4D76-E613-351E-47D0-6858A88710A7}"/>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2D486E8-F781-1DA9-FD5D-97730E48486E}"/>
              </a:ext>
            </a:extLst>
          </p:cNvPr>
          <p:cNvSpPr/>
          <p:nvPr/>
        </p:nvSpPr>
        <p:spPr>
          <a:xfrm>
            <a:off x="6605752" y="0"/>
            <a:ext cx="5586248" cy="6858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741" name="Google Shape;741;p125">
            <a:extLst>
              <a:ext uri="{FF2B5EF4-FFF2-40B4-BE49-F238E27FC236}">
                <a16:creationId xmlns:a16="http://schemas.microsoft.com/office/drawing/2014/main" id="{213F7402-30ED-C3D7-530B-0BADBCC7C86C}"/>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t>40</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3" name="Text Placeholder 2">
            <a:extLst>
              <a:ext uri="{FF2B5EF4-FFF2-40B4-BE49-F238E27FC236}">
                <a16:creationId xmlns:a16="http://schemas.microsoft.com/office/drawing/2014/main" id="{0CD1A7B5-7F92-89F8-E8FF-36DF87BFCC22}"/>
              </a:ext>
            </a:extLst>
          </p:cNvPr>
          <p:cNvSpPr txBox="1">
            <a:spLocks/>
          </p:cNvSpPr>
          <p:nvPr/>
        </p:nvSpPr>
        <p:spPr>
          <a:xfrm>
            <a:off x="474332" y="812896"/>
            <a:ext cx="10451349" cy="1015903"/>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2400" b="1" i="0" u="none" strike="noStrike" kern="1200" cap="none" spc="0" normalizeH="0" baseline="0" noProof="0" dirty="0">
                <a:ln>
                  <a:noFill/>
                </a:ln>
                <a:solidFill>
                  <a:srgbClr val="0B5FBA"/>
                </a:solidFill>
                <a:effectLst/>
                <a:uLnTx/>
                <a:uFillTx/>
                <a:latin typeface="Roboto"/>
                <a:ea typeface="Roboto"/>
                <a:cs typeface="Roboto"/>
                <a:sym typeface="Arial"/>
              </a:rPr>
              <a:t>L'exemple de </a:t>
            </a:r>
            <a:r>
              <a:rPr lang="en-US" b="1" dirty="0">
                <a:solidFill>
                  <a:srgbClr val="0B5FBA"/>
                </a:solidFill>
                <a:latin typeface="Roboto"/>
                <a:ea typeface="Roboto"/>
                <a:cs typeface="Roboto"/>
              </a:rPr>
              <a:t>Dakar</a:t>
            </a:r>
            <a:endParaRPr kumimoji="0" lang="en-US" sz="2400" b="1" i="0" u="none" strike="noStrike" kern="1200" cap="none" spc="0" normalizeH="0" baseline="0" noProof="0" dirty="0">
              <a:ln>
                <a:noFill/>
              </a:ln>
              <a:solidFill>
                <a:srgbClr val="0B5FBA"/>
              </a:solidFill>
              <a:effectLst/>
              <a:uLnTx/>
              <a:uFillTx/>
              <a:latin typeface="Roboto"/>
              <a:ea typeface="Roboto"/>
              <a:cs typeface="Roboto"/>
              <a:sym typeface="Arial"/>
            </a:endParaRPr>
          </a:p>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2000" b="0" i="0" u="none" strike="noStrike" kern="1200" cap="none" spc="0" normalizeH="0" baseline="0" noProof="0" dirty="0">
                <a:ln>
                  <a:noFill/>
                </a:ln>
                <a:solidFill>
                  <a:srgbClr val="0B5FBA"/>
                </a:solidFill>
                <a:effectLst/>
                <a:uLnTx/>
                <a:uFillTx/>
                <a:latin typeface="Roboto"/>
                <a:ea typeface="Roboto"/>
                <a:cs typeface="Roboto"/>
                <a:sym typeface="Arial"/>
              </a:rPr>
              <a:t>(</a:t>
            </a:r>
            <a:r>
              <a:rPr kumimoji="0" lang="en-US" sz="2000" b="0" i="1" u="none" strike="noStrike" kern="1200" cap="none" spc="0" normalizeH="0" baseline="0" noProof="0" dirty="0">
                <a:ln>
                  <a:noFill/>
                </a:ln>
                <a:solidFill>
                  <a:srgbClr val="0B5FBA"/>
                </a:solidFill>
                <a:effectLst/>
                <a:uLnTx/>
                <a:uFillTx/>
                <a:latin typeface="Roboto"/>
                <a:ea typeface="Roboto"/>
                <a:cs typeface="Roboto"/>
                <a:sym typeface="Arial"/>
              </a:rPr>
              <a:t>à l'aide du Portail de connaissances sur les </a:t>
            </a:r>
            <a:r>
              <a:rPr kumimoji="0" lang="en-US" sz="2000" b="0" i="1" u="none" strike="noStrike" kern="1200" cap="none" spc="0" normalizeH="0" baseline="0" noProof="0" dirty="0" err="1">
                <a:ln>
                  <a:noFill/>
                </a:ln>
                <a:solidFill>
                  <a:srgbClr val="0B5FBA"/>
                </a:solidFill>
                <a:effectLst/>
                <a:uLnTx/>
                <a:uFillTx/>
                <a:latin typeface="Roboto"/>
                <a:ea typeface="Roboto"/>
                <a:cs typeface="Roboto"/>
                <a:sym typeface="Arial"/>
              </a:rPr>
              <a:t>changements</a:t>
            </a:r>
            <a:r>
              <a:rPr kumimoji="0" lang="en-US" sz="2000" b="0" i="1" u="none" strike="noStrike" kern="1200" cap="none" spc="0" normalizeH="0" baseline="0" noProof="0" dirty="0">
                <a:ln>
                  <a:noFill/>
                </a:ln>
                <a:solidFill>
                  <a:srgbClr val="0B5FBA"/>
                </a:solidFill>
                <a:effectLst/>
                <a:uLnTx/>
                <a:uFillTx/>
                <a:latin typeface="Roboto"/>
                <a:ea typeface="Roboto"/>
                <a:cs typeface="Roboto"/>
                <a:sym typeface="Arial"/>
              </a:rPr>
              <a:t> </a:t>
            </a:r>
            <a:r>
              <a:rPr kumimoji="0" lang="en-US" sz="2000" b="0" i="1" u="none" strike="noStrike" kern="1200" cap="none" spc="0" normalizeH="0" baseline="0" noProof="0" dirty="0" err="1">
                <a:ln>
                  <a:noFill/>
                </a:ln>
                <a:solidFill>
                  <a:srgbClr val="0B5FBA"/>
                </a:solidFill>
                <a:effectLst/>
                <a:uLnTx/>
                <a:uFillTx/>
                <a:latin typeface="Roboto"/>
                <a:ea typeface="Roboto"/>
                <a:cs typeface="Roboto"/>
                <a:sym typeface="Arial"/>
              </a:rPr>
              <a:t>climatiques</a:t>
            </a:r>
            <a:r>
              <a:rPr kumimoji="0" lang="en-US" sz="2000" b="0" i="1" u="none" strike="noStrike" kern="1200" cap="none" spc="0" normalizeH="0" baseline="0" noProof="0" dirty="0">
                <a:ln>
                  <a:noFill/>
                </a:ln>
                <a:solidFill>
                  <a:srgbClr val="0B5FBA"/>
                </a:solidFill>
                <a:effectLst/>
                <a:uLnTx/>
                <a:uFillTx/>
                <a:latin typeface="Roboto"/>
                <a:ea typeface="Roboto"/>
                <a:cs typeface="Roboto"/>
                <a:sym typeface="Arial"/>
              </a:rPr>
              <a:t>: </a:t>
            </a:r>
            <a:r>
              <a:rPr kumimoji="0" lang="en-US" sz="2000" b="0" u="none" strike="noStrike" kern="1200" cap="none" spc="0" normalizeH="0" baseline="0" noProof="0" dirty="0">
                <a:ln>
                  <a:noFill/>
                </a:ln>
                <a:solidFill>
                  <a:srgbClr val="0B5FBA"/>
                </a:solidFill>
                <a:effectLst/>
                <a:uLnTx/>
                <a:uFillTx/>
                <a:latin typeface="Roboto"/>
                <a:ea typeface="Roboto"/>
                <a:cs typeface="Roboto"/>
                <a:sym typeface="Arial"/>
              </a:rPr>
              <a:t>Climate change knowledge portal</a:t>
            </a:r>
            <a:r>
              <a:rPr kumimoji="0" lang="en-US" sz="2000" b="0" i="1" u="none" strike="noStrike" kern="1200" cap="none" spc="0" normalizeH="0" baseline="0" noProof="0" dirty="0">
                <a:ln>
                  <a:noFill/>
                </a:ln>
                <a:solidFill>
                  <a:srgbClr val="0B5FBA"/>
                </a:solidFill>
                <a:effectLst/>
                <a:uLnTx/>
                <a:uFillTx/>
                <a:latin typeface="Roboto"/>
                <a:ea typeface="Roboto"/>
                <a:cs typeface="Roboto"/>
                <a:sym typeface="Arial"/>
              </a:rPr>
              <a:t>)</a:t>
            </a:r>
          </a:p>
        </p:txBody>
      </p:sp>
      <p:pic>
        <p:nvPicPr>
          <p:cNvPr id="8" name="Picture 7">
            <a:extLst>
              <a:ext uri="{FF2B5EF4-FFF2-40B4-BE49-F238E27FC236}">
                <a16:creationId xmlns:a16="http://schemas.microsoft.com/office/drawing/2014/main" id="{FD1E6923-A069-E0E3-9278-2082AA84FB07}"/>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235410" y="2218524"/>
            <a:ext cx="5974043" cy="3826580"/>
          </a:xfrm>
          <a:prstGeom prst="rect">
            <a:avLst/>
          </a:prstGeom>
        </p:spPr>
      </p:pic>
      <p:pic>
        <p:nvPicPr>
          <p:cNvPr id="5" name="Picture 4">
            <a:extLst>
              <a:ext uri="{FF2B5EF4-FFF2-40B4-BE49-F238E27FC236}">
                <a16:creationId xmlns:a16="http://schemas.microsoft.com/office/drawing/2014/main" id="{5058DEE1-868A-2B08-8C90-F43ABC979D5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05751" y="2218524"/>
            <a:ext cx="5518213" cy="3826580"/>
          </a:xfrm>
          <a:prstGeom prst="rect">
            <a:avLst/>
          </a:prstGeom>
        </p:spPr>
      </p:pic>
    </p:spTree>
    <p:extLst>
      <p:ext uri="{BB962C8B-B14F-4D97-AF65-F5344CB8AC3E}">
        <p14:creationId xmlns:p14="http://schemas.microsoft.com/office/powerpoint/2010/main" val="18923735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D0183ACC-40AA-691A-A348-06F53E2E468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8D5AEEF-5366-2AF5-D471-B3913AC20B4C}"/>
              </a:ext>
            </a:extLst>
          </p:cNvPr>
          <p:cNvSpPr/>
          <p:nvPr/>
        </p:nvSpPr>
        <p:spPr>
          <a:xfrm>
            <a:off x="6605752" y="0"/>
            <a:ext cx="5586248" cy="6858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741" name="Google Shape;741;p125">
            <a:extLst>
              <a:ext uri="{FF2B5EF4-FFF2-40B4-BE49-F238E27FC236}">
                <a16:creationId xmlns:a16="http://schemas.microsoft.com/office/drawing/2014/main" id="{4C6B577C-7D85-6070-2D88-0B0085E24F96}"/>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t>41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3" name="Text Placeholder 2">
            <a:extLst>
              <a:ext uri="{FF2B5EF4-FFF2-40B4-BE49-F238E27FC236}">
                <a16:creationId xmlns:a16="http://schemas.microsoft.com/office/drawing/2014/main" id="{7F321310-06B6-6807-46AA-3C6D5200D326}"/>
              </a:ext>
            </a:extLst>
          </p:cNvPr>
          <p:cNvSpPr txBox="1">
            <a:spLocks/>
          </p:cNvSpPr>
          <p:nvPr/>
        </p:nvSpPr>
        <p:spPr>
          <a:xfrm>
            <a:off x="360574" y="89894"/>
            <a:ext cx="10451349" cy="1015903"/>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2400" b="1" i="0" u="none" strike="noStrike" kern="1200" cap="none" spc="0" normalizeH="0" baseline="0" noProof="0" dirty="0">
                <a:ln>
                  <a:noFill/>
                </a:ln>
                <a:solidFill>
                  <a:srgbClr val="0B5FBA"/>
                </a:solidFill>
                <a:effectLst/>
                <a:uLnTx/>
                <a:uFillTx/>
                <a:latin typeface="Roboto"/>
                <a:ea typeface="Roboto"/>
                <a:cs typeface="Roboto"/>
                <a:sym typeface="Arial"/>
              </a:rPr>
              <a:t>L'exemple de </a:t>
            </a:r>
            <a:r>
              <a:rPr lang="en-US" b="1" dirty="0">
                <a:solidFill>
                  <a:srgbClr val="0B5FBA"/>
                </a:solidFill>
                <a:latin typeface="Roboto"/>
                <a:ea typeface="Roboto"/>
                <a:cs typeface="Roboto"/>
              </a:rPr>
              <a:t>Dakar</a:t>
            </a:r>
            <a:endParaRPr kumimoji="0" lang="en-US" sz="2400" b="1" i="0" u="none" strike="noStrike" kern="1200" cap="none" spc="0" normalizeH="0" baseline="0" noProof="0" dirty="0">
              <a:ln>
                <a:noFill/>
              </a:ln>
              <a:solidFill>
                <a:srgbClr val="0B5FBA"/>
              </a:solidFill>
              <a:effectLst/>
              <a:uLnTx/>
              <a:uFillTx/>
              <a:latin typeface="Roboto"/>
              <a:ea typeface="Roboto"/>
              <a:cs typeface="Roboto"/>
              <a:sym typeface="Arial"/>
            </a:endParaRPr>
          </a:p>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2000" b="0" i="0" u="none" strike="noStrike" kern="1200" cap="none" spc="0" normalizeH="0" baseline="0" noProof="0" dirty="0">
                <a:ln>
                  <a:noFill/>
                </a:ln>
                <a:solidFill>
                  <a:srgbClr val="0B5FBA"/>
                </a:solidFill>
                <a:effectLst/>
                <a:uLnTx/>
                <a:uFillTx/>
                <a:latin typeface="Roboto"/>
                <a:ea typeface="Roboto"/>
                <a:cs typeface="Roboto"/>
                <a:sym typeface="Arial"/>
              </a:rPr>
              <a:t>(</a:t>
            </a:r>
            <a:r>
              <a:rPr kumimoji="0" lang="en-US" sz="2000" b="0" i="1" u="none" strike="noStrike" kern="1200" cap="none" spc="0" normalizeH="0" baseline="0" noProof="0" dirty="0">
                <a:ln>
                  <a:noFill/>
                </a:ln>
                <a:solidFill>
                  <a:srgbClr val="0B5FBA"/>
                </a:solidFill>
                <a:effectLst/>
                <a:uLnTx/>
                <a:uFillTx/>
                <a:latin typeface="Roboto"/>
                <a:ea typeface="Roboto"/>
                <a:cs typeface="Roboto"/>
                <a:sym typeface="Arial"/>
              </a:rPr>
              <a:t>à l'aide du Portail de connaissances sur les changements climatiques)</a:t>
            </a:r>
          </a:p>
        </p:txBody>
      </p:sp>
      <p:pic>
        <p:nvPicPr>
          <p:cNvPr id="7" name="Picture 6">
            <a:extLst>
              <a:ext uri="{FF2B5EF4-FFF2-40B4-BE49-F238E27FC236}">
                <a16:creationId xmlns:a16="http://schemas.microsoft.com/office/drawing/2014/main" id="{989A0815-25EE-F8E1-A99E-3EADEE2E468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179373"/>
            <a:ext cx="12192000" cy="2154546"/>
          </a:xfrm>
          <a:prstGeom prst="rect">
            <a:avLst/>
          </a:prstGeom>
        </p:spPr>
      </p:pic>
      <p:pic>
        <p:nvPicPr>
          <p:cNvPr id="13" name="Picture 12">
            <a:extLst>
              <a:ext uri="{FF2B5EF4-FFF2-40B4-BE49-F238E27FC236}">
                <a16:creationId xmlns:a16="http://schemas.microsoft.com/office/drawing/2014/main" id="{AC1FC687-2217-3803-3499-EF77B3AB49E9}"/>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322413" y="3584772"/>
            <a:ext cx="1942089" cy="3026422"/>
          </a:xfrm>
          <a:prstGeom prst="rect">
            <a:avLst/>
          </a:prstGeom>
        </p:spPr>
      </p:pic>
      <p:pic>
        <p:nvPicPr>
          <p:cNvPr id="15" name="Picture 14">
            <a:extLst>
              <a:ext uri="{FF2B5EF4-FFF2-40B4-BE49-F238E27FC236}">
                <a16:creationId xmlns:a16="http://schemas.microsoft.com/office/drawing/2014/main" id="{586C2B0B-C52C-64DA-7AC1-1292F7B29F6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3690" y="3584772"/>
            <a:ext cx="2103620" cy="1622329"/>
          </a:xfrm>
          <a:prstGeom prst="rect">
            <a:avLst/>
          </a:prstGeom>
        </p:spPr>
      </p:pic>
      <p:pic>
        <p:nvPicPr>
          <p:cNvPr id="5" name="Picture 4">
            <a:extLst>
              <a:ext uri="{FF2B5EF4-FFF2-40B4-BE49-F238E27FC236}">
                <a16:creationId xmlns:a16="http://schemas.microsoft.com/office/drawing/2014/main" id="{A50A1881-8719-5238-85FC-45CDB9B2D7B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19456" y="1983347"/>
            <a:ext cx="2098253" cy="546597"/>
          </a:xfrm>
          <a:prstGeom prst="rect">
            <a:avLst/>
          </a:prstGeom>
        </p:spPr>
      </p:pic>
    </p:spTree>
    <p:extLst>
      <p:ext uri="{BB962C8B-B14F-4D97-AF65-F5344CB8AC3E}">
        <p14:creationId xmlns:p14="http://schemas.microsoft.com/office/powerpoint/2010/main" val="35491894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D17FAACB-DAB8-7C58-C6F8-129883B6D81C}"/>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AD3572B-FA6D-A9B8-FB1A-BB28FFD2C545}"/>
              </a:ext>
            </a:extLst>
          </p:cNvPr>
          <p:cNvSpPr/>
          <p:nvPr/>
        </p:nvSpPr>
        <p:spPr>
          <a:xfrm>
            <a:off x="6605752" y="0"/>
            <a:ext cx="5586248" cy="6858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741" name="Google Shape;741;p125">
            <a:extLst>
              <a:ext uri="{FF2B5EF4-FFF2-40B4-BE49-F238E27FC236}">
                <a16:creationId xmlns:a16="http://schemas.microsoft.com/office/drawing/2014/main" id="{009B76A9-54D5-D21D-D788-434D6D12EC3A}"/>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t>42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3" name="Text Placeholder 2">
            <a:extLst>
              <a:ext uri="{FF2B5EF4-FFF2-40B4-BE49-F238E27FC236}">
                <a16:creationId xmlns:a16="http://schemas.microsoft.com/office/drawing/2014/main" id="{4F059C3D-286E-6CAB-7FD7-237FDEBF1C97}"/>
              </a:ext>
            </a:extLst>
          </p:cNvPr>
          <p:cNvSpPr txBox="1">
            <a:spLocks/>
          </p:cNvSpPr>
          <p:nvPr/>
        </p:nvSpPr>
        <p:spPr>
          <a:xfrm>
            <a:off x="360574" y="89894"/>
            <a:ext cx="10451349" cy="1015903"/>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2400" b="1" i="0" u="none" strike="noStrike" kern="1200" cap="none" spc="0" normalizeH="0" baseline="0" noProof="0" dirty="0">
                <a:ln>
                  <a:noFill/>
                </a:ln>
                <a:solidFill>
                  <a:srgbClr val="0B5FBA"/>
                </a:solidFill>
                <a:effectLst/>
                <a:uLnTx/>
                <a:uFillTx/>
                <a:latin typeface="Roboto"/>
                <a:ea typeface="Roboto"/>
                <a:cs typeface="Roboto"/>
                <a:sym typeface="Arial"/>
              </a:rPr>
              <a:t>L'exemple de </a:t>
            </a:r>
            <a:r>
              <a:rPr lang="en-US" b="1" dirty="0">
                <a:solidFill>
                  <a:srgbClr val="0B5FBA"/>
                </a:solidFill>
                <a:latin typeface="Roboto"/>
                <a:ea typeface="Roboto"/>
                <a:cs typeface="Roboto"/>
              </a:rPr>
              <a:t>Dakar</a:t>
            </a:r>
            <a:endParaRPr kumimoji="0" lang="en-US" sz="2400" b="1" i="0" u="none" strike="noStrike" kern="1200" cap="none" spc="0" normalizeH="0" baseline="0" noProof="0" dirty="0">
              <a:ln>
                <a:noFill/>
              </a:ln>
              <a:solidFill>
                <a:srgbClr val="0B5FBA"/>
              </a:solidFill>
              <a:effectLst/>
              <a:uLnTx/>
              <a:uFillTx/>
              <a:latin typeface="Roboto"/>
              <a:ea typeface="Roboto"/>
              <a:cs typeface="Roboto"/>
              <a:sym typeface="Arial"/>
            </a:endParaRPr>
          </a:p>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2000" b="0" i="0" u="none" strike="noStrike" kern="1200" cap="none" spc="0" normalizeH="0" baseline="0" noProof="0" dirty="0">
                <a:ln>
                  <a:noFill/>
                </a:ln>
                <a:solidFill>
                  <a:srgbClr val="0B5FBA"/>
                </a:solidFill>
                <a:effectLst/>
                <a:uLnTx/>
                <a:uFillTx/>
                <a:latin typeface="Roboto"/>
                <a:ea typeface="Roboto"/>
                <a:cs typeface="Roboto"/>
                <a:sym typeface="Arial"/>
              </a:rPr>
              <a:t>(</a:t>
            </a:r>
            <a:r>
              <a:rPr kumimoji="0" lang="en-US" sz="2000" b="0" i="1" u="none" strike="noStrike" kern="1200" cap="none" spc="0" normalizeH="0" baseline="0" noProof="0" dirty="0">
                <a:ln>
                  <a:noFill/>
                </a:ln>
                <a:solidFill>
                  <a:srgbClr val="0B5FBA"/>
                </a:solidFill>
                <a:effectLst/>
                <a:uLnTx/>
                <a:uFillTx/>
                <a:latin typeface="Roboto"/>
                <a:ea typeface="Roboto"/>
                <a:cs typeface="Roboto"/>
                <a:sym typeface="Arial"/>
              </a:rPr>
              <a:t>à l'aide du Portail de connaissances sur les changements climatiques)</a:t>
            </a:r>
          </a:p>
        </p:txBody>
      </p:sp>
      <p:pic>
        <p:nvPicPr>
          <p:cNvPr id="6" name="Picture 5">
            <a:extLst>
              <a:ext uri="{FF2B5EF4-FFF2-40B4-BE49-F238E27FC236}">
                <a16:creationId xmlns:a16="http://schemas.microsoft.com/office/drawing/2014/main" id="{51C29AA3-BB18-99A4-67D9-985E1021887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32494" y="1437835"/>
            <a:ext cx="9681946" cy="5142579"/>
          </a:xfrm>
          <a:prstGeom prst="rect">
            <a:avLst/>
          </a:prstGeom>
        </p:spPr>
      </p:pic>
    </p:spTree>
    <p:extLst>
      <p:ext uri="{BB962C8B-B14F-4D97-AF65-F5344CB8AC3E}">
        <p14:creationId xmlns:p14="http://schemas.microsoft.com/office/powerpoint/2010/main" val="31794131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817">
          <a:extLst>
            <a:ext uri="{FF2B5EF4-FFF2-40B4-BE49-F238E27FC236}">
              <a16:creationId xmlns:a16="http://schemas.microsoft.com/office/drawing/2014/main" id="{0CBA7686-DBED-EF91-70E4-C3B98B450FED}"/>
            </a:ext>
          </a:extLst>
        </p:cNvPr>
        <p:cNvGrpSpPr/>
        <p:nvPr/>
      </p:nvGrpSpPr>
      <p:grpSpPr>
        <a:xfrm>
          <a:off x="0" y="0"/>
          <a:ext cx="0" cy="0"/>
          <a:chOff x="0" y="0"/>
          <a:chExt cx="0" cy="0"/>
        </a:xfrm>
      </p:grpSpPr>
      <p:sp>
        <p:nvSpPr>
          <p:cNvPr id="827" name="Google Shape;827;p42">
            <a:extLst>
              <a:ext uri="{FF2B5EF4-FFF2-40B4-BE49-F238E27FC236}">
                <a16:creationId xmlns:a16="http://schemas.microsoft.com/office/drawing/2014/main" id="{FBB4D260-5F3D-A008-5A87-3F366DF24AB4}"/>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43</a:t>
            </a:fld>
            <a:endParaRPr/>
          </a:p>
        </p:txBody>
      </p:sp>
      <p:sp>
        <p:nvSpPr>
          <p:cNvPr id="2" name="Rectangle 1">
            <a:extLst>
              <a:ext uri="{FF2B5EF4-FFF2-40B4-BE49-F238E27FC236}">
                <a16:creationId xmlns:a16="http://schemas.microsoft.com/office/drawing/2014/main" id="{C6F3B388-1701-8BAF-C108-25A7934DB446}"/>
              </a:ext>
            </a:extLst>
          </p:cNvPr>
          <p:cNvSpPr/>
          <p:nvPr/>
        </p:nvSpPr>
        <p:spPr>
          <a:xfrm>
            <a:off x="2349052" y="1523011"/>
            <a:ext cx="6463920" cy="762511"/>
          </a:xfrm>
          <a:prstGeom prst="rect">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1400" lvl="5" indent="0" algn="ctr">
              <a:buNone/>
            </a:pPr>
            <a:r>
              <a:rPr lang="en-US" sz="1600" b="1" dirty="0" err="1">
                <a:solidFill>
                  <a:schemeClr val="bg1"/>
                </a:solidFill>
                <a:latin typeface="Roboto" panose="02000000000000000000" pitchFamily="2" charset="0"/>
                <a:ea typeface="Roboto" panose="02000000000000000000" pitchFamily="2" charset="0"/>
                <a:cs typeface="Roboto" panose="02000000000000000000" pitchFamily="2" charset="0"/>
              </a:rPr>
              <a:t>Outils</a:t>
            </a:r>
            <a:r>
              <a:rPr lang="en-US" sz="1600" b="1" dirty="0">
                <a:solidFill>
                  <a:schemeClr val="bg1"/>
                </a:solidFill>
                <a:latin typeface="Roboto" panose="02000000000000000000" pitchFamily="2" charset="0"/>
                <a:ea typeface="Roboto" panose="02000000000000000000" pitchFamily="2" charset="0"/>
                <a:cs typeface="Roboto" panose="02000000000000000000" pitchFamily="2" charset="0"/>
              </a:rPr>
              <a:t> de diagnostic : </a:t>
            </a:r>
          </a:p>
          <a:p>
            <a:pPr marL="131400" lvl="5" indent="0" algn="ctr">
              <a:buNone/>
            </a:pPr>
            <a:r>
              <a:rPr lang="en-US" sz="1600" dirty="0" err="1">
                <a:solidFill>
                  <a:schemeClr val="bg1"/>
                </a:solidFill>
                <a:latin typeface="Roboto" panose="02000000000000000000" pitchFamily="2" charset="0"/>
                <a:ea typeface="Roboto" panose="02000000000000000000" pitchFamily="2" charset="0"/>
                <a:cs typeface="Roboto" panose="02000000000000000000" pitchFamily="2" charset="0"/>
              </a:rPr>
              <a:t>ThinkHazard</a:t>
            </a:r>
            <a:r>
              <a:rPr lang="en-US" sz="1600" dirty="0">
                <a:solidFill>
                  <a:schemeClr val="bg1"/>
                </a:solidFill>
                <a:latin typeface="Roboto" panose="02000000000000000000" pitchFamily="2" charset="0"/>
                <a:ea typeface="Roboto" panose="02000000000000000000" pitchFamily="2" charset="0"/>
                <a:cs typeface="Roboto" panose="02000000000000000000" pitchFamily="2" charset="0"/>
              </a:rPr>
              <a:t> !</a:t>
            </a:r>
          </a:p>
        </p:txBody>
      </p:sp>
      <p:sp>
        <p:nvSpPr>
          <p:cNvPr id="4" name="ZoneTexte 13">
            <a:extLst>
              <a:ext uri="{FF2B5EF4-FFF2-40B4-BE49-F238E27FC236}">
                <a16:creationId xmlns:a16="http://schemas.microsoft.com/office/drawing/2014/main" id="{E0489599-5D4E-3FE3-C36E-75C9EF9BC869}"/>
              </a:ext>
            </a:extLst>
          </p:cNvPr>
          <p:cNvSpPr txBox="1"/>
          <p:nvPr/>
        </p:nvSpPr>
        <p:spPr>
          <a:xfrm>
            <a:off x="726657" y="2363892"/>
            <a:ext cx="2233398" cy="338554"/>
          </a:xfrm>
          <a:prstGeom prst="rect">
            <a:avLst/>
          </a:prstGeom>
          <a:noFill/>
        </p:spPr>
        <p:txBody>
          <a:bodyPr wrap="square" rtlCol="0">
            <a:spAutoFit/>
          </a:bodyPr>
          <a:lstStyle/>
          <a:p>
            <a:r>
              <a:rPr lang="fr-FR" sz="1600" b="1">
                <a:solidFill>
                  <a:schemeClr val="bg1"/>
                </a:solidFill>
                <a:latin typeface="Roboto" panose="02000000000000000000" pitchFamily="2" charset="0"/>
                <a:ea typeface="Roboto" panose="02000000000000000000" pitchFamily="2" charset="0"/>
                <a:cs typeface="Roboto" panose="02000000000000000000" pitchFamily="2" charset="0"/>
              </a:rPr>
              <a:t>1) Entrez l'emplacement</a:t>
            </a:r>
          </a:p>
        </p:txBody>
      </p:sp>
      <p:sp>
        <p:nvSpPr>
          <p:cNvPr id="5" name="ZoneTexte 15">
            <a:extLst>
              <a:ext uri="{FF2B5EF4-FFF2-40B4-BE49-F238E27FC236}">
                <a16:creationId xmlns:a16="http://schemas.microsoft.com/office/drawing/2014/main" id="{F209902A-B380-D943-6371-638BE8E9C702}"/>
              </a:ext>
            </a:extLst>
          </p:cNvPr>
          <p:cNvSpPr txBox="1"/>
          <p:nvPr/>
        </p:nvSpPr>
        <p:spPr>
          <a:xfrm>
            <a:off x="480292" y="4576040"/>
            <a:ext cx="1868759" cy="584775"/>
          </a:xfrm>
          <a:prstGeom prst="rect">
            <a:avLst/>
          </a:prstGeom>
          <a:noFill/>
        </p:spPr>
        <p:txBody>
          <a:bodyPr wrap="square" rtlCol="0">
            <a:spAutoFit/>
          </a:bodyPr>
          <a:lstStyle/>
          <a:p>
            <a:r>
              <a:rPr lang="fr-FR" sz="1600" b="1" dirty="0">
                <a:solidFill>
                  <a:schemeClr val="bg1"/>
                </a:solidFill>
                <a:latin typeface="Roboto" panose="02000000000000000000" pitchFamily="2" charset="0"/>
                <a:ea typeface="Roboto" panose="02000000000000000000" pitchFamily="2" charset="0"/>
                <a:cs typeface="Roboto" panose="02000000000000000000" pitchFamily="2" charset="0"/>
              </a:rPr>
              <a:t>2) Obtenir un diagnostic global</a:t>
            </a:r>
          </a:p>
        </p:txBody>
      </p:sp>
      <p:sp>
        <p:nvSpPr>
          <p:cNvPr id="7" name="ZoneTexte 22">
            <a:extLst>
              <a:ext uri="{FF2B5EF4-FFF2-40B4-BE49-F238E27FC236}">
                <a16:creationId xmlns:a16="http://schemas.microsoft.com/office/drawing/2014/main" id="{8145335F-8D9E-B134-7062-2BD2D5C1FEFF}"/>
              </a:ext>
            </a:extLst>
          </p:cNvPr>
          <p:cNvSpPr txBox="1"/>
          <p:nvPr/>
        </p:nvSpPr>
        <p:spPr>
          <a:xfrm>
            <a:off x="8812971" y="2692357"/>
            <a:ext cx="2404653" cy="584775"/>
          </a:xfrm>
          <a:prstGeom prst="rect">
            <a:avLst/>
          </a:prstGeom>
          <a:noFill/>
        </p:spPr>
        <p:txBody>
          <a:bodyPr wrap="square" rtlCol="0">
            <a:spAutoFit/>
          </a:bodyPr>
          <a:lstStyle/>
          <a:p>
            <a:r>
              <a:rPr lang="fr-FR" sz="1600" b="1">
                <a:solidFill>
                  <a:schemeClr val="bg1"/>
                </a:solidFill>
                <a:latin typeface="Roboto" panose="02000000000000000000" pitchFamily="2" charset="0"/>
                <a:ea typeface="Roboto" panose="02000000000000000000" pitchFamily="2" charset="0"/>
                <a:cs typeface="Roboto" panose="02000000000000000000" pitchFamily="2" charset="0"/>
              </a:rPr>
              <a:t>3) Téléchargez </a:t>
            </a:r>
            <a:r>
              <a:rPr lang="fr-FR" sz="1600" b="1" err="1">
                <a:solidFill>
                  <a:schemeClr val="bg1"/>
                </a:solidFill>
                <a:latin typeface="Roboto" panose="02000000000000000000" pitchFamily="2" charset="0"/>
                <a:ea typeface="Roboto" panose="02000000000000000000" pitchFamily="2" charset="0"/>
                <a:cs typeface="Roboto" panose="02000000000000000000" pitchFamily="2" charset="0"/>
              </a:rPr>
              <a:t>l'intégralité</a:t>
            </a:r>
            <a:r>
              <a:rPr lang="fr-FR" sz="1600" b="1">
                <a:solidFill>
                  <a:schemeClr val="bg1"/>
                </a:solidFill>
                <a:latin typeface="Roboto" panose="02000000000000000000" pitchFamily="2" charset="0"/>
                <a:ea typeface="Roboto" panose="02000000000000000000" pitchFamily="2" charset="0"/>
                <a:cs typeface="Roboto" panose="02000000000000000000" pitchFamily="2" charset="0"/>
              </a:rPr>
              <a:t> du PDF pour </a:t>
            </a:r>
            <a:r>
              <a:rPr lang="fr-FR" sz="1600" b="1" err="1">
                <a:solidFill>
                  <a:schemeClr val="bg1"/>
                </a:solidFill>
                <a:latin typeface="Roboto" panose="02000000000000000000" pitchFamily="2" charset="0"/>
                <a:ea typeface="Roboto" panose="02000000000000000000" pitchFamily="2" charset="0"/>
                <a:cs typeface="Roboto" panose="02000000000000000000" pitchFamily="2" charset="0"/>
              </a:rPr>
              <a:t>analyse</a:t>
            </a:r>
            <a:endParaRPr lang="fr-FR" sz="1600" b="1">
              <a:solidFill>
                <a:schemeClr val="bg1"/>
              </a:solidFill>
              <a:latin typeface="Roboto" panose="02000000000000000000" pitchFamily="2" charset="0"/>
              <a:ea typeface="Roboto" panose="02000000000000000000" pitchFamily="2" charset="0"/>
              <a:cs typeface="Roboto" panose="02000000000000000000" pitchFamily="2" charset="0"/>
            </a:endParaRPr>
          </a:p>
        </p:txBody>
      </p:sp>
      <p:sp>
        <p:nvSpPr>
          <p:cNvPr id="8" name="Rectangle 7">
            <a:extLst>
              <a:ext uri="{FF2B5EF4-FFF2-40B4-BE49-F238E27FC236}">
                <a16:creationId xmlns:a16="http://schemas.microsoft.com/office/drawing/2014/main" id="{2A4CC40C-F45D-E66B-65C7-BC358D717FBC}"/>
              </a:ext>
            </a:extLst>
          </p:cNvPr>
          <p:cNvSpPr/>
          <p:nvPr/>
        </p:nvSpPr>
        <p:spPr>
          <a:xfrm>
            <a:off x="9577067" y="5763022"/>
            <a:ext cx="2015142" cy="840880"/>
          </a:xfrm>
          <a:prstGeom prst="rect">
            <a:avLst/>
          </a:prstGeom>
          <a:solidFill>
            <a:srgbClr val="0A5FBA"/>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chemeClr val="bg1"/>
                </a:solidFill>
                <a:latin typeface="Roboto" panose="02000000000000000000" pitchFamily="2" charset="0"/>
                <a:ea typeface="Roboto" panose="02000000000000000000" pitchFamily="2" charset="0"/>
                <a:cs typeface="Roboto" panose="02000000000000000000" pitchFamily="2" charset="0"/>
              </a:rPr>
              <a:t>En </a:t>
            </a:r>
            <a:r>
              <a:rPr lang="fr-FR" err="1">
                <a:solidFill>
                  <a:schemeClr val="bg1"/>
                </a:solidFill>
                <a:latin typeface="Roboto" panose="02000000000000000000" pitchFamily="2" charset="0"/>
                <a:ea typeface="Roboto" panose="02000000000000000000" pitchFamily="2" charset="0"/>
                <a:cs typeface="Roboto" panose="02000000000000000000" pitchFamily="2" charset="0"/>
              </a:rPr>
              <a:t>cliquant </a:t>
            </a:r>
            <a:r>
              <a:rPr lang="fr-FR">
                <a:solidFill>
                  <a:schemeClr val="bg1"/>
                </a:solidFill>
                <a:latin typeface="Roboto" panose="02000000000000000000" pitchFamily="2" charset="0"/>
                <a:ea typeface="Roboto" panose="02000000000000000000" pitchFamily="2" charset="0"/>
                <a:cs typeface="Roboto" panose="02000000000000000000" pitchFamily="2" charset="0"/>
              </a:rPr>
              <a:t>sur </a:t>
            </a:r>
            <a:r>
              <a:rPr lang="fr-FR" err="1">
                <a:solidFill>
                  <a:schemeClr val="bg1"/>
                </a:solidFill>
                <a:latin typeface="Roboto" panose="02000000000000000000" pitchFamily="2" charset="0"/>
                <a:ea typeface="Roboto" panose="02000000000000000000" pitchFamily="2" charset="0"/>
                <a:cs typeface="Roboto" panose="02000000000000000000" pitchFamily="2" charset="0"/>
              </a:rPr>
              <a:t>votre département, vous </a:t>
            </a:r>
            <a:r>
              <a:rPr lang="fr-FR">
                <a:solidFill>
                  <a:schemeClr val="bg1"/>
                </a:solidFill>
                <a:latin typeface="Roboto" panose="02000000000000000000" pitchFamily="2" charset="0"/>
                <a:ea typeface="Roboto" panose="02000000000000000000" pitchFamily="2" charset="0"/>
                <a:cs typeface="Roboto" panose="02000000000000000000" pitchFamily="2" charset="0"/>
              </a:rPr>
              <a:t>pouvez </a:t>
            </a:r>
            <a:r>
              <a:rPr lang="fr-FR" err="1">
                <a:solidFill>
                  <a:schemeClr val="bg1"/>
                </a:solidFill>
                <a:latin typeface="Roboto" panose="02000000000000000000" pitchFamily="2" charset="0"/>
                <a:ea typeface="Roboto" panose="02000000000000000000" pitchFamily="2" charset="0"/>
                <a:cs typeface="Roboto" panose="02000000000000000000" pitchFamily="2" charset="0"/>
              </a:rPr>
              <a:t>affiner </a:t>
            </a:r>
            <a:r>
              <a:rPr lang="fr-FR">
                <a:solidFill>
                  <a:schemeClr val="bg1"/>
                </a:solidFill>
                <a:latin typeface="Roboto" panose="02000000000000000000" pitchFamily="2" charset="0"/>
                <a:ea typeface="Roboto" panose="02000000000000000000" pitchFamily="2" charset="0"/>
                <a:cs typeface="Roboto" panose="02000000000000000000" pitchFamily="2" charset="0"/>
              </a:rPr>
              <a:t>la zone </a:t>
            </a:r>
            <a:r>
              <a:rPr lang="fr-FR" err="1">
                <a:solidFill>
                  <a:schemeClr val="bg1"/>
                </a:solidFill>
                <a:latin typeface="Roboto" panose="02000000000000000000" pitchFamily="2" charset="0"/>
                <a:ea typeface="Roboto" panose="02000000000000000000" pitchFamily="2" charset="0"/>
                <a:cs typeface="Roboto" panose="02000000000000000000" pitchFamily="2" charset="0"/>
              </a:rPr>
              <a:t>d'étude</a:t>
            </a:r>
            <a:endParaRPr lang="fr-FR">
              <a:solidFill>
                <a:schemeClr val="bg1"/>
              </a:solidFill>
              <a:latin typeface="Roboto" panose="02000000000000000000" pitchFamily="2" charset="0"/>
              <a:ea typeface="Roboto" panose="02000000000000000000" pitchFamily="2" charset="0"/>
              <a:cs typeface="Roboto" panose="02000000000000000000" pitchFamily="2" charset="0"/>
            </a:endParaRPr>
          </a:p>
        </p:txBody>
      </p:sp>
      <p:sp>
        <p:nvSpPr>
          <p:cNvPr id="10" name="Text Placeholder 2">
            <a:extLst>
              <a:ext uri="{FF2B5EF4-FFF2-40B4-BE49-F238E27FC236}">
                <a16:creationId xmlns:a16="http://schemas.microsoft.com/office/drawing/2014/main" id="{43762355-ED4A-DB36-B907-1F21C6EC2CD5}"/>
              </a:ext>
            </a:extLst>
          </p:cNvPr>
          <p:cNvSpPr txBox="1">
            <a:spLocks/>
          </p:cNvSpPr>
          <p:nvPr/>
        </p:nvSpPr>
        <p:spPr>
          <a:xfrm>
            <a:off x="480292" y="518874"/>
            <a:ext cx="10451349" cy="446478"/>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buSzPts val="2300"/>
            </a:pPr>
            <a:r>
              <a:rPr lang="en-US" sz="2000" b="1" dirty="0">
                <a:solidFill>
                  <a:schemeClr val="bg1"/>
                </a:solidFill>
                <a:latin typeface="Roboto"/>
                <a:ea typeface="Roboto"/>
                <a:cs typeface="Roboto"/>
              </a:rPr>
              <a:t>L'exemple de Dakar</a:t>
            </a:r>
            <a:br>
              <a:rPr lang="en-US" sz="2000" dirty="0">
                <a:solidFill>
                  <a:schemeClr val="bg1"/>
                </a:solidFill>
                <a:latin typeface="Roboto"/>
                <a:ea typeface="Roboto"/>
                <a:cs typeface="Roboto"/>
              </a:rPr>
            </a:br>
            <a:r>
              <a:rPr lang="en-US" sz="2000" dirty="0">
                <a:solidFill>
                  <a:schemeClr val="bg1"/>
                </a:solidFill>
                <a:latin typeface="Roboto"/>
                <a:ea typeface="Roboto"/>
                <a:cs typeface="Roboto"/>
              </a:rPr>
              <a:t>(</a:t>
            </a:r>
            <a:r>
              <a:rPr lang="en-US" sz="2000" i="1" dirty="0">
                <a:solidFill>
                  <a:schemeClr val="bg1"/>
                </a:solidFill>
                <a:latin typeface="Roboto"/>
                <a:ea typeface="Roboto"/>
                <a:cs typeface="Roboto"/>
              </a:rPr>
              <a:t>affinez l'analyse avec </a:t>
            </a:r>
            <a:r>
              <a:rPr lang="en-US" sz="2000" i="1" dirty="0" err="1">
                <a:solidFill>
                  <a:schemeClr val="bg1"/>
                </a:solidFill>
                <a:latin typeface="Roboto"/>
                <a:ea typeface="Roboto"/>
                <a:cs typeface="Roboto"/>
                <a:hlinkClick r:id="rId3">
                  <a:extLst>
                    <a:ext uri="{A12FA001-AC4F-418D-AE19-62706E023703}">
                      <ahyp:hlinkClr xmlns:ahyp="http://schemas.microsoft.com/office/drawing/2018/hyperlinkcolor" val="tx"/>
                    </a:ext>
                  </a:extLst>
                </a:hlinkClick>
              </a:rPr>
              <a:t>ThinkHazard </a:t>
            </a:r>
            <a:r>
              <a:rPr lang="en-US" sz="2000" i="1" dirty="0">
                <a:solidFill>
                  <a:schemeClr val="bg1"/>
                </a:solidFill>
                <a:latin typeface="Roboto"/>
                <a:ea typeface="Roboto"/>
                <a:cs typeface="Roboto"/>
                <a:hlinkClick r:id="rId3">
                  <a:extLst>
                    <a:ext uri="{A12FA001-AC4F-418D-AE19-62706E023703}">
                      <ahyp:hlinkClr xmlns:ahyp="http://schemas.microsoft.com/office/drawing/2018/hyperlinkcolor" val="tx"/>
                    </a:ext>
                  </a:extLst>
                </a:hlinkClick>
              </a:rPr>
              <a:t>!</a:t>
            </a:r>
            <a:r>
              <a:rPr lang="en-US" sz="2000" i="1" dirty="0">
                <a:solidFill>
                  <a:schemeClr val="bg1"/>
                </a:solidFill>
                <a:latin typeface="Roboto"/>
                <a:ea typeface="Roboto"/>
                <a:cs typeface="Roboto"/>
              </a:rPr>
              <a:t>)</a:t>
            </a:r>
          </a:p>
        </p:txBody>
      </p:sp>
      <p:pic>
        <p:nvPicPr>
          <p:cNvPr id="12" name="Picture 11">
            <a:extLst>
              <a:ext uri="{FF2B5EF4-FFF2-40B4-BE49-F238E27FC236}">
                <a16:creationId xmlns:a16="http://schemas.microsoft.com/office/drawing/2014/main" id="{30818526-A799-4D0E-FAB8-630E7BC0AD11}"/>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349052" y="2285522"/>
            <a:ext cx="6463920" cy="3898301"/>
          </a:xfrm>
          <a:prstGeom prst="rect">
            <a:avLst/>
          </a:prstGeom>
        </p:spPr>
      </p:pic>
      <p:cxnSp>
        <p:nvCxnSpPr>
          <p:cNvPr id="13" name="Connecteur droit avec flèche 25">
            <a:extLst>
              <a:ext uri="{FF2B5EF4-FFF2-40B4-BE49-F238E27FC236}">
                <a16:creationId xmlns:a16="http://schemas.microsoft.com/office/drawing/2014/main" id="{3DE37E6E-06C2-A0F3-5A05-16EE5A207044}"/>
              </a:ext>
            </a:extLst>
          </p:cNvPr>
          <p:cNvCxnSpPr>
            <a:cxnSpLocks/>
          </p:cNvCxnSpPr>
          <p:nvPr/>
        </p:nvCxnSpPr>
        <p:spPr>
          <a:xfrm flipH="1" flipV="1">
            <a:off x="7845878" y="5160815"/>
            <a:ext cx="1636770" cy="551143"/>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ZoneTexte 16">
            <a:extLst>
              <a:ext uri="{FF2B5EF4-FFF2-40B4-BE49-F238E27FC236}">
                <a16:creationId xmlns:a16="http://schemas.microsoft.com/office/drawing/2014/main" id="{CF5FF492-0281-0022-27E0-3104DB979E6A}"/>
              </a:ext>
            </a:extLst>
          </p:cNvPr>
          <p:cNvSpPr txBox="1"/>
          <p:nvPr/>
        </p:nvSpPr>
        <p:spPr>
          <a:xfrm>
            <a:off x="2877951" y="5763022"/>
            <a:ext cx="4566203" cy="307777"/>
          </a:xfrm>
          <a:prstGeom prst="rect">
            <a:avLst/>
          </a:prstGeom>
          <a:noFill/>
        </p:spPr>
        <p:txBody>
          <a:bodyPr wrap="square" rtlCol="0">
            <a:spAutoFit/>
          </a:bodyPr>
          <a:lstStyle/>
          <a:p>
            <a:r>
              <a:rPr lang="fr-FR" b="1" dirty="0">
                <a:solidFill>
                  <a:schemeClr val="tx2"/>
                </a:solidFill>
                <a:latin typeface="Roboto" panose="02000000000000000000" pitchFamily="2" charset="0"/>
                <a:ea typeface="Roboto" panose="02000000000000000000" pitchFamily="2" charset="0"/>
                <a:cs typeface="Roboto" panose="02000000000000000000" pitchFamily="2" charset="0"/>
              </a:rPr>
              <a:t>4) Sélectionnez l’aléa pour obtenir plus de détails</a:t>
            </a:r>
          </a:p>
        </p:txBody>
      </p:sp>
    </p:spTree>
    <p:extLst>
      <p:ext uri="{BB962C8B-B14F-4D97-AF65-F5344CB8AC3E}">
        <p14:creationId xmlns:p14="http://schemas.microsoft.com/office/powerpoint/2010/main" val="9791490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D3A94E12-DA00-1C24-29E9-36F63B82655E}"/>
            </a:ext>
          </a:extLst>
        </p:cNvPr>
        <p:cNvGrpSpPr/>
        <p:nvPr/>
      </p:nvGrpSpPr>
      <p:grpSpPr>
        <a:xfrm>
          <a:off x="0" y="0"/>
          <a:ext cx="0" cy="0"/>
          <a:chOff x="0" y="0"/>
          <a:chExt cx="0" cy="0"/>
        </a:xfrm>
      </p:grpSpPr>
      <p:sp>
        <p:nvSpPr>
          <p:cNvPr id="741" name="Google Shape;741;p125">
            <a:extLst>
              <a:ext uri="{FF2B5EF4-FFF2-40B4-BE49-F238E27FC236}">
                <a16:creationId xmlns:a16="http://schemas.microsoft.com/office/drawing/2014/main" id="{E47663E7-B34E-2CE7-92DB-7BE7CFACE639}"/>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44</a:t>
            </a:fld>
            <a:endParaRPr/>
          </a:p>
        </p:txBody>
      </p:sp>
      <p:sp>
        <p:nvSpPr>
          <p:cNvPr id="2" name="Title 3">
            <a:extLst>
              <a:ext uri="{FF2B5EF4-FFF2-40B4-BE49-F238E27FC236}">
                <a16:creationId xmlns:a16="http://schemas.microsoft.com/office/drawing/2014/main" id="{5CF124A5-7B31-502F-9A36-5982C64B2464}"/>
              </a:ext>
            </a:extLst>
          </p:cNvPr>
          <p:cNvSpPr txBox="1">
            <a:spLocks/>
          </p:cNvSpPr>
          <p:nvPr/>
        </p:nvSpPr>
        <p:spPr>
          <a:xfrm>
            <a:off x="563143" y="360049"/>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a:lnSpc>
                <a:spcPct val="120018"/>
              </a:lnSpc>
              <a:buSzPts val="5395"/>
            </a:pPr>
            <a:r>
              <a:rPr lang="fr-FR" sz="2400" b="1" dirty="0">
                <a:solidFill>
                  <a:srgbClr val="0B5FBA"/>
                </a:solidFill>
                <a:latin typeface="Roboto"/>
                <a:ea typeface="Roboto"/>
                <a:cs typeface="Roboto"/>
                <a:sym typeface="Roboto"/>
              </a:rPr>
              <a:t>Exercice (à faire)</a:t>
            </a:r>
            <a:endParaRPr lang="en-US" sz="800" dirty="0"/>
          </a:p>
        </p:txBody>
      </p:sp>
      <p:sp>
        <p:nvSpPr>
          <p:cNvPr id="3" name="Text Placeholder 2">
            <a:extLst>
              <a:ext uri="{FF2B5EF4-FFF2-40B4-BE49-F238E27FC236}">
                <a16:creationId xmlns:a16="http://schemas.microsoft.com/office/drawing/2014/main" id="{3A516F3B-D3CC-6AE4-BFE2-59C37E45727F}"/>
              </a:ext>
            </a:extLst>
          </p:cNvPr>
          <p:cNvSpPr txBox="1">
            <a:spLocks/>
          </p:cNvSpPr>
          <p:nvPr/>
        </p:nvSpPr>
        <p:spPr>
          <a:xfrm>
            <a:off x="1765189" y="1251614"/>
            <a:ext cx="6384898" cy="2796684"/>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buSzPts val="2300"/>
            </a:pPr>
            <a:endParaRPr lang="en-US" sz="1600">
              <a:solidFill>
                <a:srgbClr val="0B5FBA"/>
              </a:solidFill>
              <a:latin typeface="Roboto"/>
              <a:ea typeface="Roboto"/>
              <a:cs typeface="Roboto"/>
            </a:endParaRPr>
          </a:p>
        </p:txBody>
      </p:sp>
      <p:sp>
        <p:nvSpPr>
          <p:cNvPr id="4" name="Text Placeholder 2">
            <a:extLst>
              <a:ext uri="{FF2B5EF4-FFF2-40B4-BE49-F238E27FC236}">
                <a16:creationId xmlns:a16="http://schemas.microsoft.com/office/drawing/2014/main" id="{F1CD9827-575E-F628-2C57-AE817608F701}"/>
              </a:ext>
            </a:extLst>
          </p:cNvPr>
          <p:cNvSpPr txBox="1">
            <a:spLocks/>
          </p:cNvSpPr>
          <p:nvPr/>
        </p:nvSpPr>
        <p:spPr>
          <a:xfrm>
            <a:off x="769620" y="1821198"/>
            <a:ext cx="11178721" cy="1657516"/>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A5FBA"/>
              </a:buClr>
            </a:pPr>
            <a:endParaRPr lang="en-US" sz="1800">
              <a:solidFill>
                <a:srgbClr val="0B5FBA"/>
              </a:solidFill>
              <a:latin typeface="Roboto"/>
              <a:ea typeface="Roboto"/>
              <a:cs typeface="Roboto"/>
            </a:endParaRPr>
          </a:p>
        </p:txBody>
      </p:sp>
      <p:sp>
        <p:nvSpPr>
          <p:cNvPr id="5" name="Google Shape;665;p33">
            <a:extLst>
              <a:ext uri="{FF2B5EF4-FFF2-40B4-BE49-F238E27FC236}">
                <a16:creationId xmlns:a16="http://schemas.microsoft.com/office/drawing/2014/main" id="{46E26BA0-77A9-6154-75CE-6B2B14CEC7F2}"/>
              </a:ext>
            </a:extLst>
          </p:cNvPr>
          <p:cNvSpPr txBox="1"/>
          <p:nvPr/>
        </p:nvSpPr>
        <p:spPr>
          <a:xfrm>
            <a:off x="448056" y="1012954"/>
            <a:ext cx="11500285" cy="4832092"/>
          </a:xfrm>
          <a:prstGeom prst="rect">
            <a:avLst/>
          </a:prstGeom>
          <a:noFill/>
          <a:ln>
            <a:noFill/>
          </a:ln>
        </p:spPr>
        <p:txBody>
          <a:bodyPr spcFirstLastPara="1" wrap="square" lIns="0" tIns="0" rIns="0" bIns="0" anchor="t" anchorCtr="0">
            <a:spAutoFit/>
          </a:bodyPr>
          <a:lstStyle/>
          <a:p>
            <a:pPr marL="15876" lvl="1">
              <a:buSzPts val="2100"/>
            </a:pPr>
            <a:r>
              <a:rPr lang="fr-FR" sz="1600" b="1" dirty="0">
                <a:solidFill>
                  <a:srgbClr val="0B5FBA"/>
                </a:solidFill>
                <a:latin typeface="Roboto" panose="02000000000000000000" pitchFamily="2" charset="0"/>
                <a:ea typeface="Roboto" panose="02000000000000000000" pitchFamily="2" charset="0"/>
                <a:cs typeface="Roboto" panose="02000000000000000000" pitchFamily="2" charset="0"/>
                <a:sym typeface="Roboto"/>
              </a:rPr>
              <a:t>Objectif : extraire les données critiques pour adapter un projet d'accès à l'eau.</a:t>
            </a:r>
          </a:p>
          <a:p>
            <a:pPr marL="15876" lvl="1">
              <a:buSzPts val="2100"/>
            </a:pPr>
            <a:endParaRPr lang="fr-FR" sz="1600" b="1" dirty="0">
              <a:solidFill>
                <a:srgbClr val="0B5FBA"/>
              </a:solidFill>
              <a:latin typeface="Roboto" panose="02000000000000000000" pitchFamily="2" charset="0"/>
              <a:ea typeface="Roboto" panose="02000000000000000000" pitchFamily="2" charset="0"/>
              <a:cs typeface="Roboto" panose="02000000000000000000" pitchFamily="2" charset="0"/>
              <a:sym typeface="Roboto"/>
            </a:endParaRPr>
          </a:p>
          <a:p>
            <a:pPr marL="285750" indent="-285750">
              <a:buClr>
                <a:srgbClr val="1767BE"/>
              </a:buClr>
              <a:buFont typeface="Arial" panose="020B0604020202020204" pitchFamily="34" charset="0"/>
              <a:buChar char="•"/>
            </a:pPr>
            <a:r>
              <a:rPr lang="fr-FR" b="1" dirty="0">
                <a:solidFill>
                  <a:srgbClr val="1767BE"/>
                </a:solidFill>
                <a:latin typeface="Roboto" panose="02000000000000000000" pitchFamily="2" charset="0"/>
                <a:ea typeface="Roboto" panose="02000000000000000000" pitchFamily="2" charset="0"/>
                <a:cs typeface="Roboto" panose="02000000000000000000" pitchFamily="2" charset="0"/>
              </a:rPr>
              <a:t>Étape 1 : analyse des aléas actuels (utilisez </a:t>
            </a:r>
            <a:r>
              <a:rPr lang="fr-FR" b="1" dirty="0" err="1">
                <a:latin typeface="Roboto" panose="02000000000000000000" pitchFamily="2" charset="0"/>
                <a:ea typeface="Roboto" panose="02000000000000000000" pitchFamily="2" charset="0"/>
                <a:cs typeface="Roboto" panose="02000000000000000000" pitchFamily="2" charset="0"/>
                <a:hlinkClick r:id="rId3"/>
              </a:rPr>
              <a:t>ThinkHazard</a:t>
            </a:r>
            <a:r>
              <a:rPr lang="fr-FR" b="1" dirty="0">
                <a:latin typeface="Roboto" panose="02000000000000000000" pitchFamily="2" charset="0"/>
                <a:ea typeface="Roboto" panose="02000000000000000000" pitchFamily="2" charset="0"/>
                <a:cs typeface="Roboto" panose="02000000000000000000" pitchFamily="2" charset="0"/>
              </a:rPr>
              <a:t>)</a:t>
            </a:r>
          </a:p>
          <a:p>
            <a:pPr>
              <a:buClr>
                <a:srgbClr val="1767BE"/>
              </a:buClr>
            </a:pPr>
            <a:r>
              <a:rPr lang="fr-FR" b="1" i="1" dirty="0">
                <a:solidFill>
                  <a:srgbClr val="1767BE"/>
                </a:solidFill>
                <a:latin typeface="Roboto" panose="02000000000000000000" pitchFamily="2" charset="0"/>
                <a:ea typeface="Roboto" panose="02000000000000000000" pitchFamily="2" charset="0"/>
                <a:cs typeface="Roboto" panose="02000000000000000000" pitchFamily="2" charset="0"/>
              </a:rPr>
              <a:t>	</a:t>
            </a:r>
            <a:r>
              <a:rPr lang="fr-FR" i="1" dirty="0">
                <a:solidFill>
                  <a:srgbClr val="1767BE"/>
                </a:solidFill>
                <a:latin typeface="Roboto" panose="02000000000000000000" pitchFamily="2" charset="0"/>
                <a:ea typeface="Roboto" panose="02000000000000000000" pitchFamily="2" charset="0"/>
                <a:cs typeface="Roboto" panose="02000000000000000000" pitchFamily="2" charset="0"/>
              </a:rPr>
              <a:t>Recherchez les localisations « Saint-Louis » et « Tambacounda » sur la plateforme.</a:t>
            </a:r>
            <a:endParaRPr lang="fr-FR" dirty="0">
              <a:solidFill>
                <a:srgbClr val="1767BE"/>
              </a:solidFill>
              <a:latin typeface="Roboto" panose="02000000000000000000" pitchFamily="2" charset="0"/>
              <a:ea typeface="Roboto" panose="02000000000000000000" pitchFamily="2" charset="0"/>
              <a:cs typeface="Roboto" panose="02000000000000000000" pitchFamily="2" charset="0"/>
            </a:endParaRPr>
          </a:p>
          <a:p>
            <a:pPr lvl="4"/>
            <a:r>
              <a:rPr lang="fr-FR" b="1" dirty="0">
                <a:solidFill>
                  <a:srgbClr val="1767BE"/>
                </a:solidFill>
                <a:latin typeface="Roboto" panose="02000000000000000000" pitchFamily="2" charset="0"/>
                <a:ea typeface="Roboto" panose="02000000000000000000" pitchFamily="2" charset="0"/>
                <a:cs typeface="Roboto" panose="02000000000000000000" pitchFamily="2" charset="0"/>
              </a:rPr>
              <a:t>	Identification : </a:t>
            </a:r>
            <a:r>
              <a:rPr lang="fr-FR" dirty="0">
                <a:solidFill>
                  <a:srgbClr val="1767BE"/>
                </a:solidFill>
                <a:latin typeface="Roboto" panose="02000000000000000000" pitchFamily="2" charset="0"/>
                <a:ea typeface="Roboto" panose="02000000000000000000" pitchFamily="2" charset="0"/>
                <a:cs typeface="Roboto" panose="02000000000000000000" pitchFamily="2" charset="0"/>
              </a:rPr>
              <a:t>relevez le niveau de risque (élevé, moyen, faible) pour les deux aléas suivants dans chaque département : </a:t>
            </a:r>
          </a:p>
          <a:p>
            <a:pPr lvl="5"/>
            <a:r>
              <a:rPr lang="fr-FR" dirty="0">
                <a:solidFill>
                  <a:srgbClr val="1767BE"/>
                </a:solidFill>
                <a:latin typeface="Roboto" panose="02000000000000000000" pitchFamily="2" charset="0"/>
                <a:ea typeface="Roboto" panose="02000000000000000000" pitchFamily="2" charset="0"/>
                <a:cs typeface="Roboto" panose="02000000000000000000" pitchFamily="2" charset="0"/>
              </a:rPr>
              <a:t>		- Inondation fluviale</a:t>
            </a:r>
          </a:p>
          <a:p>
            <a:pPr lvl="4"/>
            <a:r>
              <a:rPr lang="fr-FR" dirty="0">
                <a:solidFill>
                  <a:srgbClr val="1767BE"/>
                </a:solidFill>
                <a:latin typeface="Roboto" panose="02000000000000000000" pitchFamily="2" charset="0"/>
                <a:ea typeface="Roboto" panose="02000000000000000000" pitchFamily="2" charset="0"/>
                <a:cs typeface="Roboto" panose="02000000000000000000" pitchFamily="2" charset="0"/>
              </a:rPr>
              <a:t>		- Pénurie d'eau (stress hydrique).</a:t>
            </a:r>
          </a:p>
          <a:p>
            <a:pPr lvl="3"/>
            <a:r>
              <a:rPr lang="fr-FR" b="1" dirty="0">
                <a:solidFill>
                  <a:srgbClr val="1767BE"/>
                </a:solidFill>
                <a:latin typeface="Roboto" panose="02000000000000000000" pitchFamily="2" charset="0"/>
                <a:ea typeface="Roboto" panose="02000000000000000000" pitchFamily="2" charset="0"/>
                <a:cs typeface="Roboto" panose="02000000000000000000" pitchFamily="2" charset="0"/>
              </a:rPr>
              <a:t>	Interprétation : </a:t>
            </a:r>
            <a:r>
              <a:rPr lang="fr-FR" dirty="0">
                <a:solidFill>
                  <a:srgbClr val="1767BE"/>
                </a:solidFill>
                <a:latin typeface="Roboto" panose="02000000000000000000" pitchFamily="2" charset="0"/>
                <a:ea typeface="Roboto" panose="02000000000000000000" pitchFamily="2" charset="0"/>
                <a:cs typeface="Roboto" panose="02000000000000000000" pitchFamily="2" charset="0"/>
              </a:rPr>
              <a:t>selon </a:t>
            </a:r>
            <a:r>
              <a:rPr lang="fr-FR" dirty="0" err="1">
                <a:solidFill>
                  <a:srgbClr val="1767BE"/>
                </a:solidFill>
                <a:latin typeface="Roboto" panose="02000000000000000000" pitchFamily="2" charset="0"/>
                <a:ea typeface="Roboto" panose="02000000000000000000" pitchFamily="2" charset="0"/>
                <a:cs typeface="Roboto" panose="02000000000000000000" pitchFamily="2" charset="0"/>
              </a:rPr>
              <a:t>ThinkHazard</a:t>
            </a:r>
            <a:r>
              <a:rPr lang="fr-FR" dirty="0">
                <a:solidFill>
                  <a:srgbClr val="1767BE"/>
                </a:solidFill>
                <a:latin typeface="Roboto" panose="02000000000000000000" pitchFamily="2" charset="0"/>
                <a:ea typeface="Roboto" panose="02000000000000000000" pitchFamily="2" charset="0"/>
                <a:cs typeface="Roboto" panose="02000000000000000000" pitchFamily="2" charset="0"/>
              </a:rPr>
              <a:t>, quelle est la principale recommandation pour la construction d'infrastructures WASH dans une zone à risque « Élevé » d'inondations ?</a:t>
            </a:r>
          </a:p>
          <a:p>
            <a:endParaRPr lang="fr-FR" b="1" dirty="0">
              <a:solidFill>
                <a:srgbClr val="1767BE"/>
              </a:solidFill>
              <a:latin typeface="Roboto" panose="02000000000000000000" pitchFamily="2" charset="0"/>
              <a:ea typeface="Roboto" panose="02000000000000000000" pitchFamily="2" charset="0"/>
              <a:cs typeface="Roboto" panose="02000000000000000000" pitchFamily="2" charset="0"/>
            </a:endParaRPr>
          </a:p>
          <a:p>
            <a:pPr marL="285750" indent="-285750">
              <a:buClr>
                <a:srgbClr val="1767BE"/>
              </a:buClr>
              <a:buFont typeface="Arial" panose="020B0604020202020204" pitchFamily="34" charset="0"/>
              <a:buChar char="•"/>
            </a:pPr>
            <a:r>
              <a:rPr lang="fr-FR" b="1" dirty="0">
                <a:solidFill>
                  <a:srgbClr val="1767BE"/>
                </a:solidFill>
                <a:latin typeface="Roboto" panose="02000000000000000000" pitchFamily="2" charset="0"/>
                <a:ea typeface="Roboto" panose="02000000000000000000" pitchFamily="2" charset="0"/>
                <a:cs typeface="Roboto" panose="02000000000000000000" pitchFamily="2" charset="0"/>
              </a:rPr>
              <a:t>Étape 2 : regard vers le passé (utilisez </a:t>
            </a:r>
            <a:r>
              <a:rPr lang="fr-FR" b="1" dirty="0" err="1">
                <a:latin typeface="Roboto" panose="02000000000000000000" pitchFamily="2" charset="0"/>
                <a:ea typeface="Roboto" panose="02000000000000000000" pitchFamily="2" charset="0"/>
                <a:cs typeface="Roboto" panose="02000000000000000000" pitchFamily="2" charset="0"/>
                <a:hlinkClick r:id="rId4"/>
              </a:rPr>
              <a:t>Climate Knowledge </a:t>
            </a:r>
            <a:r>
              <a:rPr lang="fr-FR" b="1" dirty="0">
                <a:latin typeface="Roboto" panose="02000000000000000000" pitchFamily="2" charset="0"/>
                <a:ea typeface="Roboto" panose="02000000000000000000" pitchFamily="2" charset="0"/>
                <a:cs typeface="Roboto" panose="02000000000000000000" pitchFamily="2" charset="0"/>
                <a:hlinkClick r:id="rId4"/>
              </a:rPr>
              <a:t>Portal</a:t>
            </a:r>
            <a:r>
              <a:rPr lang="fr-FR" b="1" dirty="0">
                <a:latin typeface="Roboto" panose="02000000000000000000" pitchFamily="2" charset="0"/>
                <a:ea typeface="Roboto" panose="02000000000000000000" pitchFamily="2" charset="0"/>
                <a:cs typeface="Roboto" panose="02000000000000000000" pitchFamily="2" charset="0"/>
              </a:rPr>
              <a:t>)</a:t>
            </a:r>
          </a:p>
          <a:p>
            <a:r>
              <a:rPr lang="fr-FR" i="1" dirty="0">
                <a:solidFill>
                  <a:srgbClr val="1767BE"/>
                </a:solidFill>
                <a:latin typeface="Roboto" panose="02000000000000000000" pitchFamily="2" charset="0"/>
                <a:ea typeface="Roboto" panose="02000000000000000000" pitchFamily="2" charset="0"/>
                <a:cs typeface="Roboto" panose="02000000000000000000" pitchFamily="2" charset="0"/>
              </a:rPr>
              <a:t>	Allez dans la section « </a:t>
            </a:r>
            <a:r>
              <a:rPr lang="fr-FR" i="1" dirty="0" err="1">
                <a:solidFill>
                  <a:srgbClr val="1767BE"/>
                </a:solidFill>
                <a:latin typeface="Roboto" panose="02000000000000000000" pitchFamily="2" charset="0"/>
                <a:ea typeface="Roboto" panose="02000000000000000000" pitchFamily="2" charset="0"/>
                <a:cs typeface="Roboto" panose="02000000000000000000" pitchFamily="2" charset="0"/>
              </a:rPr>
              <a:t>Climatologie </a:t>
            </a:r>
            <a:r>
              <a:rPr lang="fr-FR" i="1" dirty="0">
                <a:solidFill>
                  <a:srgbClr val="1767BE"/>
                </a:solidFill>
                <a:latin typeface="Roboto" panose="02000000000000000000" pitchFamily="2" charset="0"/>
                <a:ea typeface="Roboto" panose="02000000000000000000" pitchFamily="2" charset="0"/>
                <a:cs typeface="Roboto" panose="02000000000000000000" pitchFamily="2" charset="0"/>
              </a:rPr>
              <a:t>» &gt; « </a:t>
            </a:r>
            <a:r>
              <a:rPr lang="fr-FR" i="1" dirty="0" err="1">
                <a:solidFill>
                  <a:srgbClr val="1767BE"/>
                </a:solidFill>
                <a:latin typeface="Roboto" panose="02000000000000000000" pitchFamily="2" charset="0"/>
                <a:ea typeface="Roboto" panose="02000000000000000000" pitchFamily="2" charset="0"/>
                <a:cs typeface="Roboto" panose="02000000000000000000" pitchFamily="2" charset="0"/>
              </a:rPr>
              <a:t>Historique </a:t>
            </a:r>
            <a:r>
              <a:rPr lang="fr-FR" i="1" dirty="0">
                <a:solidFill>
                  <a:srgbClr val="1767BE"/>
                </a:solidFill>
                <a:latin typeface="Roboto" panose="02000000000000000000" pitchFamily="2" charset="0"/>
                <a:ea typeface="Roboto" panose="02000000000000000000" pitchFamily="2" charset="0"/>
                <a:cs typeface="Roboto" panose="02000000000000000000" pitchFamily="2" charset="0"/>
              </a:rPr>
              <a:t>».</a:t>
            </a:r>
            <a:endParaRPr lang="fr-FR" dirty="0">
              <a:solidFill>
                <a:srgbClr val="1767BE"/>
              </a:solidFill>
              <a:latin typeface="Roboto" panose="02000000000000000000" pitchFamily="2" charset="0"/>
              <a:ea typeface="Roboto" panose="02000000000000000000" pitchFamily="2" charset="0"/>
              <a:cs typeface="Roboto" panose="02000000000000000000" pitchFamily="2" charset="0"/>
            </a:endParaRPr>
          </a:p>
          <a:p>
            <a:r>
              <a:rPr lang="fr-FR" b="1" dirty="0">
                <a:solidFill>
                  <a:srgbClr val="1767BE"/>
                </a:solidFill>
                <a:latin typeface="Roboto" panose="02000000000000000000" pitchFamily="2" charset="0"/>
                <a:ea typeface="Roboto" panose="02000000000000000000" pitchFamily="2" charset="0"/>
                <a:cs typeface="Roboto" panose="02000000000000000000" pitchFamily="2" charset="0"/>
              </a:rPr>
              <a:t>	Températures : </a:t>
            </a:r>
            <a:r>
              <a:rPr lang="fr-FR" dirty="0">
                <a:solidFill>
                  <a:srgbClr val="1767BE"/>
                </a:solidFill>
                <a:latin typeface="Roboto" panose="02000000000000000000" pitchFamily="2" charset="0"/>
                <a:ea typeface="Roboto" panose="02000000000000000000" pitchFamily="2" charset="0"/>
                <a:cs typeface="Roboto" panose="02000000000000000000" pitchFamily="2" charset="0"/>
              </a:rPr>
              <a:t>comparez les températures moyennes annuelles entre 1901 et aujourd'hui. Notez-vous une tendance à la hausse ?</a:t>
            </a:r>
          </a:p>
          <a:p>
            <a:r>
              <a:rPr lang="fr-FR" b="1" dirty="0">
                <a:solidFill>
                  <a:srgbClr val="1767BE"/>
                </a:solidFill>
                <a:latin typeface="Roboto" panose="02000000000000000000" pitchFamily="2" charset="0"/>
                <a:ea typeface="Roboto" panose="02000000000000000000" pitchFamily="2" charset="0"/>
                <a:cs typeface="Roboto" panose="02000000000000000000" pitchFamily="2" charset="0"/>
              </a:rPr>
              <a:t>	Précipitations : </a:t>
            </a:r>
            <a:r>
              <a:rPr lang="fr-FR" dirty="0">
                <a:solidFill>
                  <a:srgbClr val="1767BE"/>
                </a:solidFill>
                <a:latin typeface="Roboto" panose="02000000000000000000" pitchFamily="2" charset="0"/>
                <a:ea typeface="Roboto" panose="02000000000000000000" pitchFamily="2" charset="0"/>
                <a:cs typeface="Roboto" panose="02000000000000000000" pitchFamily="2" charset="0"/>
              </a:rPr>
              <a:t>identifiez l'année la plus « sèche » (le point le plus bas sur le graphique des précipitations historiques) pour le Sénégal. Quel impact une telle année aurait-elle sur un forage rural aujourd'hui ?</a:t>
            </a:r>
          </a:p>
          <a:p>
            <a:endParaRPr lang="fr-FR" b="1" dirty="0">
              <a:solidFill>
                <a:srgbClr val="1767BE"/>
              </a:solidFill>
              <a:latin typeface="Roboto" panose="02000000000000000000" pitchFamily="2" charset="0"/>
              <a:ea typeface="Roboto" panose="02000000000000000000" pitchFamily="2" charset="0"/>
              <a:cs typeface="Roboto" panose="02000000000000000000" pitchFamily="2" charset="0"/>
            </a:endParaRPr>
          </a:p>
          <a:p>
            <a:pPr marL="285750" indent="-285750">
              <a:buClr>
                <a:srgbClr val="1767BE"/>
              </a:buClr>
              <a:buFont typeface="Arial" panose="020B0604020202020204" pitchFamily="34" charset="0"/>
              <a:buChar char="•"/>
            </a:pPr>
            <a:r>
              <a:rPr lang="fr-FR" b="1" dirty="0">
                <a:solidFill>
                  <a:srgbClr val="1767BE"/>
                </a:solidFill>
                <a:latin typeface="Roboto" panose="02000000000000000000" pitchFamily="2" charset="0"/>
                <a:ea typeface="Roboto" panose="02000000000000000000" pitchFamily="2" charset="0"/>
                <a:cs typeface="Roboto" panose="02000000000000000000" pitchFamily="2" charset="0"/>
              </a:rPr>
              <a:t>Étape 3 : projection vers le futur (utilisez </a:t>
            </a:r>
            <a:r>
              <a:rPr lang="fr-FR" b="1" dirty="0" err="1">
                <a:latin typeface="Roboto" panose="02000000000000000000" pitchFamily="2" charset="0"/>
                <a:ea typeface="Roboto" panose="02000000000000000000" pitchFamily="2" charset="0"/>
                <a:cs typeface="Roboto" panose="02000000000000000000" pitchFamily="2" charset="0"/>
                <a:hlinkClick r:id="rId4"/>
              </a:rPr>
              <a:t>Climate Knowledge </a:t>
            </a:r>
            <a:r>
              <a:rPr lang="fr-FR" b="1" dirty="0">
                <a:latin typeface="Roboto" panose="02000000000000000000" pitchFamily="2" charset="0"/>
                <a:ea typeface="Roboto" panose="02000000000000000000" pitchFamily="2" charset="0"/>
                <a:cs typeface="Roboto" panose="02000000000000000000" pitchFamily="2" charset="0"/>
                <a:hlinkClick r:id="rId4"/>
              </a:rPr>
              <a:t>Portal</a:t>
            </a:r>
            <a:r>
              <a:rPr lang="fr-FR" b="1" dirty="0">
                <a:latin typeface="Roboto" panose="02000000000000000000" pitchFamily="2" charset="0"/>
                <a:ea typeface="Roboto" panose="02000000000000000000" pitchFamily="2" charset="0"/>
                <a:cs typeface="Roboto" panose="02000000000000000000" pitchFamily="2" charset="0"/>
              </a:rPr>
              <a:t>)</a:t>
            </a:r>
          </a:p>
          <a:p>
            <a:r>
              <a:rPr lang="fr-FR" i="1" dirty="0">
                <a:solidFill>
                  <a:srgbClr val="1767BE"/>
                </a:solidFill>
                <a:latin typeface="Roboto" panose="02000000000000000000" pitchFamily="2" charset="0"/>
                <a:ea typeface="Roboto" panose="02000000000000000000" pitchFamily="2" charset="0"/>
                <a:cs typeface="Roboto" panose="02000000000000000000" pitchFamily="2" charset="0"/>
              </a:rPr>
              <a:t>	Allez dans la section « </a:t>
            </a:r>
            <a:r>
              <a:rPr lang="fr-FR" i="1" dirty="0" err="1">
                <a:solidFill>
                  <a:srgbClr val="1767BE"/>
                </a:solidFill>
                <a:latin typeface="Roboto" panose="02000000000000000000" pitchFamily="2" charset="0"/>
                <a:ea typeface="Roboto" panose="02000000000000000000" pitchFamily="2" charset="0"/>
                <a:cs typeface="Roboto" panose="02000000000000000000" pitchFamily="2" charset="0"/>
              </a:rPr>
              <a:t>Climate </a:t>
            </a:r>
            <a:r>
              <a:rPr lang="fr-FR" i="1" dirty="0">
                <a:solidFill>
                  <a:srgbClr val="1767BE"/>
                </a:solidFill>
                <a:latin typeface="Roboto" panose="02000000000000000000" pitchFamily="2" charset="0"/>
                <a:ea typeface="Roboto" panose="02000000000000000000" pitchFamily="2" charset="0"/>
                <a:cs typeface="Roboto" panose="02000000000000000000" pitchFamily="2" charset="0"/>
              </a:rPr>
              <a:t>Projections » (utilisez le modèle SSP2-4.5 pour l'horizon 2040-2059).</a:t>
            </a:r>
            <a:endParaRPr lang="fr-FR" dirty="0">
              <a:solidFill>
                <a:srgbClr val="1767BE"/>
              </a:solidFill>
              <a:latin typeface="Roboto" panose="02000000000000000000" pitchFamily="2" charset="0"/>
              <a:ea typeface="Roboto" panose="02000000000000000000" pitchFamily="2" charset="0"/>
              <a:cs typeface="Roboto" panose="02000000000000000000" pitchFamily="2" charset="0"/>
            </a:endParaRPr>
          </a:p>
          <a:p>
            <a:r>
              <a:rPr lang="fr-FR" b="1" dirty="0">
                <a:solidFill>
                  <a:srgbClr val="1767BE"/>
                </a:solidFill>
                <a:latin typeface="Roboto" panose="02000000000000000000" pitchFamily="2" charset="0"/>
                <a:ea typeface="Roboto" panose="02000000000000000000" pitchFamily="2" charset="0"/>
                <a:cs typeface="Roboto" panose="02000000000000000000" pitchFamily="2" charset="0"/>
              </a:rPr>
              <a:t>	Le choc thermique : </a:t>
            </a:r>
            <a:r>
              <a:rPr lang="fr-FR" dirty="0">
                <a:solidFill>
                  <a:srgbClr val="1767BE"/>
                </a:solidFill>
                <a:latin typeface="Roboto" panose="02000000000000000000" pitchFamily="2" charset="0"/>
                <a:ea typeface="Roboto" panose="02000000000000000000" pitchFamily="2" charset="0"/>
                <a:cs typeface="Roboto" panose="02000000000000000000" pitchFamily="2" charset="0"/>
              </a:rPr>
              <a:t>quelle est l'augmentation prévue de la température moyenne pour le Sénégal d'ici 2050 ?</a:t>
            </a:r>
          </a:p>
          <a:p>
            <a:r>
              <a:rPr lang="fr-FR" b="1" dirty="0">
                <a:solidFill>
                  <a:srgbClr val="1767BE"/>
                </a:solidFill>
                <a:latin typeface="Roboto" panose="02000000000000000000" pitchFamily="2" charset="0"/>
                <a:ea typeface="Roboto" panose="02000000000000000000" pitchFamily="2" charset="0"/>
                <a:cs typeface="Roboto" panose="02000000000000000000" pitchFamily="2" charset="0"/>
              </a:rPr>
              <a:t>	Variabilité : </a:t>
            </a:r>
            <a:r>
              <a:rPr lang="fr-FR" dirty="0">
                <a:solidFill>
                  <a:srgbClr val="1767BE"/>
                </a:solidFill>
                <a:latin typeface="Roboto" panose="02000000000000000000" pitchFamily="2" charset="0"/>
                <a:ea typeface="Roboto" panose="02000000000000000000" pitchFamily="2" charset="0"/>
                <a:cs typeface="Roboto" panose="02000000000000000000" pitchFamily="2" charset="0"/>
              </a:rPr>
              <a:t>regardez les projections de précipitations. Est-ce que le volume total change drastiquement, ou est-ce la répartition  </a:t>
            </a:r>
          </a:p>
          <a:p>
            <a:r>
              <a:rPr lang="fr-FR" dirty="0">
                <a:solidFill>
                  <a:srgbClr val="1767BE"/>
                </a:solidFill>
                <a:latin typeface="Roboto" panose="02000000000000000000" pitchFamily="2" charset="0"/>
                <a:ea typeface="Roboto" panose="02000000000000000000" pitchFamily="2" charset="0"/>
                <a:cs typeface="Roboto" panose="02000000000000000000" pitchFamily="2" charset="0"/>
              </a:rPr>
              <a:t>                    (</a:t>
            </a:r>
            <a:r>
              <a:rPr lang="fr-FR" dirty="0" err="1">
                <a:solidFill>
                  <a:srgbClr val="1767BE"/>
                </a:solidFill>
                <a:latin typeface="Roboto" panose="02000000000000000000" pitchFamily="2" charset="0"/>
                <a:ea typeface="Roboto" panose="02000000000000000000" pitchFamily="2" charset="0"/>
                <a:cs typeface="Roboto" panose="02000000000000000000" pitchFamily="2" charset="0"/>
              </a:rPr>
              <a:t>saisonalité</a:t>
            </a:r>
            <a:r>
              <a:rPr lang="fr-FR" dirty="0">
                <a:solidFill>
                  <a:srgbClr val="1767BE"/>
                </a:solidFill>
                <a:latin typeface="Roboto" panose="02000000000000000000" pitchFamily="2" charset="0"/>
                <a:ea typeface="Roboto" panose="02000000000000000000" pitchFamily="2" charset="0"/>
                <a:cs typeface="Roboto" panose="02000000000000000000" pitchFamily="2" charset="0"/>
              </a:rPr>
              <a:t>) qui semble devenir plus incertaine ?</a:t>
            </a:r>
          </a:p>
          <a:p>
            <a:pPr marL="15876" lvl="1">
              <a:buSzPts val="2100"/>
            </a:pPr>
            <a:endParaRPr sz="1600" dirty="0">
              <a:latin typeface="Roboto" panose="02000000000000000000" pitchFamily="2" charset="0"/>
              <a:ea typeface="Roboto" panose="02000000000000000000" pitchFamily="2" charset="0"/>
              <a:cs typeface="Roboto" panose="02000000000000000000" pitchFamily="2" charset="0"/>
              <a:sym typeface="Roboto"/>
            </a:endParaRPr>
          </a:p>
        </p:txBody>
      </p:sp>
    </p:spTree>
    <p:extLst>
      <p:ext uri="{BB962C8B-B14F-4D97-AF65-F5344CB8AC3E}">
        <p14:creationId xmlns:p14="http://schemas.microsoft.com/office/powerpoint/2010/main" val="32467688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831"/>
        <p:cNvGrpSpPr/>
        <p:nvPr/>
      </p:nvGrpSpPr>
      <p:grpSpPr>
        <a:xfrm>
          <a:off x="0" y="0"/>
          <a:ext cx="0" cy="0"/>
          <a:chOff x="0" y="0"/>
          <a:chExt cx="0" cy="0"/>
        </a:xfrm>
      </p:grpSpPr>
      <p:sp>
        <p:nvSpPr>
          <p:cNvPr id="833" name="Google Shape;833;p44"/>
          <p:cNvSpPr txBox="1"/>
          <p:nvPr/>
        </p:nvSpPr>
        <p:spPr>
          <a:xfrm>
            <a:off x="568639" y="409738"/>
            <a:ext cx="5527361" cy="689420"/>
          </a:xfrm>
          <a:prstGeom prst="rect">
            <a:avLst/>
          </a:prstGeom>
          <a:noFill/>
          <a:ln>
            <a:noFill/>
          </a:ln>
        </p:spPr>
        <p:txBody>
          <a:bodyPr spcFirstLastPara="1" wrap="square" lIns="0" tIns="0" rIns="0" bIns="0" anchor="t" anchorCtr="0">
            <a:spAutoFit/>
          </a:bodyPr>
          <a:lstStyle/>
          <a:p>
            <a:pPr>
              <a:lnSpc>
                <a:spcPct val="140407"/>
              </a:lnSpc>
              <a:buSzPts val="5395"/>
            </a:pPr>
            <a:r>
              <a:rPr lang="en-US" sz="3200" b="1" dirty="0">
                <a:solidFill>
                  <a:schemeClr val="bg1"/>
                </a:solidFill>
                <a:latin typeface="Roboto"/>
                <a:ea typeface="Roboto"/>
                <a:cs typeface="Roboto"/>
                <a:sym typeface="Roboto"/>
              </a:rPr>
              <a:t>Étape 03 | </a:t>
            </a:r>
            <a:r>
              <a:rPr lang="en-US" sz="3200" b="1" dirty="0" err="1">
                <a:solidFill>
                  <a:schemeClr val="bg1"/>
                </a:solidFill>
                <a:latin typeface="Roboto"/>
                <a:ea typeface="Roboto"/>
                <a:cs typeface="Roboto"/>
                <a:sym typeface="Roboto"/>
              </a:rPr>
              <a:t>Évaluer</a:t>
            </a:r>
            <a:r>
              <a:rPr lang="en-US" sz="3200" b="1" dirty="0">
                <a:solidFill>
                  <a:schemeClr val="bg1"/>
                </a:solidFill>
                <a:latin typeface="Roboto"/>
                <a:ea typeface="Roboto"/>
                <a:cs typeface="Roboto"/>
                <a:sym typeface="Roboto"/>
              </a:rPr>
              <a:t> les impacts</a:t>
            </a:r>
            <a:endParaRPr sz="900" dirty="0">
              <a:solidFill>
                <a:schemeClr val="bg1"/>
              </a:solidFill>
            </a:endParaRPr>
          </a:p>
        </p:txBody>
      </p:sp>
      <p:sp>
        <p:nvSpPr>
          <p:cNvPr id="837" name="Google Shape;837;p44"/>
          <p:cNvSpPr txBox="1"/>
          <p:nvPr/>
        </p:nvSpPr>
        <p:spPr>
          <a:xfrm>
            <a:off x="512669" y="1470100"/>
            <a:ext cx="3625365" cy="4955203"/>
          </a:xfrm>
          <a:prstGeom prst="rect">
            <a:avLst/>
          </a:prstGeom>
          <a:noFill/>
          <a:ln>
            <a:noFill/>
          </a:ln>
        </p:spPr>
        <p:txBody>
          <a:bodyPr spcFirstLastPara="1" wrap="square" lIns="0" tIns="0" rIns="0" bIns="0" anchor="t" anchorCtr="0">
            <a:spAutoFit/>
          </a:bodyPr>
          <a:lstStyle/>
          <a:p>
            <a:pPr>
              <a:buSzPts val="2300"/>
            </a:pPr>
            <a:r>
              <a:rPr lang="en-US" b="1" dirty="0" err="1">
                <a:solidFill>
                  <a:schemeClr val="bg1"/>
                </a:solidFill>
                <a:latin typeface="Roboto"/>
                <a:ea typeface="Roboto"/>
                <a:cs typeface="Roboto"/>
                <a:sym typeface="Roboto"/>
              </a:rPr>
              <a:t>Évaluer</a:t>
            </a:r>
            <a:r>
              <a:rPr lang="en-US" b="1" dirty="0">
                <a:solidFill>
                  <a:schemeClr val="bg1"/>
                </a:solidFill>
                <a:latin typeface="Roboto"/>
                <a:ea typeface="Roboto"/>
                <a:cs typeface="Roboto"/>
                <a:sym typeface="Roboto"/>
              </a:rPr>
              <a:t> les impacts </a:t>
            </a:r>
            <a:r>
              <a:rPr lang="en-US" b="1" dirty="0" err="1">
                <a:solidFill>
                  <a:schemeClr val="bg1"/>
                </a:solidFill>
                <a:latin typeface="Roboto"/>
                <a:ea typeface="Roboto"/>
                <a:cs typeface="Roboto"/>
                <a:sym typeface="Roboto"/>
              </a:rPr>
              <a:t>climatiques</a:t>
            </a:r>
            <a:r>
              <a:rPr lang="en-US" b="1" dirty="0">
                <a:solidFill>
                  <a:schemeClr val="bg1"/>
                </a:solidFill>
                <a:latin typeface="Roboto"/>
                <a:ea typeface="Roboto"/>
                <a:cs typeface="Roboto"/>
                <a:sym typeface="Roboto"/>
              </a:rPr>
              <a:t> :</a:t>
            </a:r>
            <a:endParaRPr sz="900" dirty="0">
              <a:solidFill>
                <a:schemeClr val="bg1"/>
              </a:solidFill>
            </a:endParaRPr>
          </a:p>
          <a:p>
            <a:pPr>
              <a:buSzPts val="2300"/>
            </a:pPr>
            <a:endParaRPr b="1" dirty="0">
              <a:solidFill>
                <a:schemeClr val="bg1"/>
              </a:solidFill>
              <a:latin typeface="Roboto"/>
              <a:ea typeface="Roboto"/>
              <a:cs typeface="Roboto"/>
              <a:sym typeface="Roboto"/>
            </a:endParaRPr>
          </a:p>
          <a:p>
            <a:pPr>
              <a:buSzPts val="2300"/>
            </a:pPr>
            <a:r>
              <a:rPr lang="en-GB" dirty="0" err="1">
                <a:solidFill>
                  <a:schemeClr val="bg1"/>
                </a:solidFill>
                <a:latin typeface="Roboto"/>
                <a:ea typeface="Roboto"/>
                <a:cs typeface="Roboto"/>
                <a:sym typeface="Roboto"/>
              </a:rPr>
              <a:t>L'impact</a:t>
            </a:r>
            <a:r>
              <a:rPr lang="en-GB" dirty="0">
                <a:solidFill>
                  <a:schemeClr val="bg1"/>
                </a:solidFill>
                <a:latin typeface="Roboto"/>
                <a:ea typeface="Roboto"/>
                <a:cs typeface="Roboto"/>
                <a:sym typeface="Roboto"/>
              </a:rPr>
              <a:t> est la </a:t>
            </a:r>
            <a:r>
              <a:rPr lang="en-GB" dirty="0" err="1">
                <a:solidFill>
                  <a:schemeClr val="bg1"/>
                </a:solidFill>
                <a:latin typeface="Roboto"/>
                <a:ea typeface="Roboto"/>
                <a:cs typeface="Roboto"/>
                <a:sym typeface="Roboto"/>
              </a:rPr>
              <a:t>conséquence</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réelle</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lorsqu’un</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aléa</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survient</a:t>
            </a:r>
            <a:r>
              <a:rPr lang="en-GB" dirty="0">
                <a:solidFill>
                  <a:schemeClr val="bg1"/>
                </a:solidFill>
                <a:latin typeface="Roboto"/>
                <a:ea typeface="Roboto"/>
                <a:cs typeface="Roboto"/>
                <a:sym typeface="Roboto"/>
              </a:rPr>
              <a:t> :</a:t>
            </a:r>
          </a:p>
          <a:p>
            <a:pPr>
              <a:buSzPts val="2300"/>
            </a:pPr>
            <a:endParaRPr lang="en-GB" dirty="0">
              <a:solidFill>
                <a:schemeClr val="bg1"/>
              </a:solidFill>
              <a:latin typeface="Roboto"/>
              <a:ea typeface="Roboto"/>
              <a:cs typeface="Roboto"/>
              <a:sym typeface="Roboto"/>
            </a:endParaRPr>
          </a:p>
          <a:p>
            <a:pPr>
              <a:buSzPts val="2300"/>
            </a:pPr>
            <a:r>
              <a:rPr lang="en-US" dirty="0" err="1">
                <a:solidFill>
                  <a:schemeClr val="bg1"/>
                </a:solidFill>
                <a:latin typeface="Roboto"/>
                <a:ea typeface="Roboto"/>
                <a:cs typeface="Roboto"/>
                <a:sym typeface="Roboto"/>
              </a:rPr>
              <a:t>Aléa</a:t>
            </a:r>
            <a:r>
              <a:rPr lang="en-US" dirty="0">
                <a:solidFill>
                  <a:schemeClr val="bg1"/>
                </a:solidFill>
                <a:latin typeface="Roboto"/>
                <a:ea typeface="Roboto"/>
                <a:cs typeface="Roboto"/>
                <a:sym typeface="Roboto"/>
              </a:rPr>
              <a:t> → </a:t>
            </a:r>
            <a:r>
              <a:rPr lang="en-US" dirty="0" err="1">
                <a:solidFill>
                  <a:schemeClr val="bg1"/>
                </a:solidFill>
                <a:latin typeface="Roboto"/>
                <a:ea typeface="Roboto"/>
                <a:cs typeface="Roboto"/>
                <a:sym typeface="Roboto"/>
              </a:rPr>
              <a:t>Événement</a:t>
            </a:r>
            <a:r>
              <a:rPr lang="en-US" dirty="0">
                <a:solidFill>
                  <a:schemeClr val="bg1"/>
                </a:solidFill>
                <a:latin typeface="Roboto"/>
                <a:ea typeface="Roboto"/>
                <a:cs typeface="Roboto"/>
                <a:sym typeface="Roboto"/>
              </a:rPr>
              <a:t> → Impact.</a:t>
            </a:r>
            <a:endParaRPr sz="900" dirty="0">
              <a:solidFill>
                <a:schemeClr val="bg1"/>
              </a:solidFill>
            </a:endParaRPr>
          </a:p>
          <a:p>
            <a:pPr>
              <a:buSzPts val="2300"/>
            </a:pPr>
            <a:endParaRPr dirty="0">
              <a:solidFill>
                <a:schemeClr val="bg1"/>
              </a:solidFill>
              <a:latin typeface="Roboto"/>
              <a:ea typeface="Roboto"/>
              <a:cs typeface="Roboto"/>
              <a:sym typeface="Roboto"/>
            </a:endParaRPr>
          </a:p>
          <a:p>
            <a:pPr>
              <a:buSzPts val="2300"/>
            </a:pPr>
            <a:r>
              <a:rPr lang="en-US" dirty="0">
                <a:solidFill>
                  <a:schemeClr val="bg1"/>
                </a:solidFill>
                <a:latin typeface="Roboto"/>
                <a:ea typeface="Roboto"/>
                <a:cs typeface="Roboto"/>
                <a:sym typeface="Roboto"/>
              </a:rPr>
              <a:t>1. Le </a:t>
            </a:r>
            <a:r>
              <a:rPr lang="en-US" dirty="0" err="1">
                <a:solidFill>
                  <a:schemeClr val="bg1"/>
                </a:solidFill>
                <a:latin typeface="Roboto"/>
                <a:ea typeface="Roboto"/>
                <a:cs typeface="Roboto"/>
                <a:sym typeface="Roboto"/>
              </a:rPr>
              <a:t>risque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existe</a:t>
            </a:r>
            <a:r>
              <a:rPr lang="en-US" dirty="0">
                <a:solidFill>
                  <a:schemeClr val="bg1"/>
                </a:solidFill>
                <a:latin typeface="Roboto"/>
                <a:ea typeface="Roboto"/>
                <a:cs typeface="Roboto"/>
                <a:sym typeface="Roboto"/>
              </a:rPr>
              <a:t> – </a:t>
            </a:r>
            <a:r>
              <a:rPr lang="en-US" dirty="0" err="1">
                <a:solidFill>
                  <a:schemeClr val="bg1"/>
                </a:solidFill>
                <a:latin typeface="Roboto"/>
                <a:ea typeface="Roboto"/>
                <a:cs typeface="Roboto"/>
                <a:sym typeface="Roboto"/>
              </a:rPr>
              <a:t>en</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fonction</a:t>
            </a:r>
            <a:r>
              <a:rPr lang="en-US" dirty="0">
                <a:solidFill>
                  <a:schemeClr val="bg1"/>
                </a:solidFill>
                <a:latin typeface="Roboto"/>
                <a:ea typeface="Roboto"/>
                <a:cs typeface="Roboto"/>
                <a:sym typeface="Roboto"/>
              </a:rPr>
              <a:t> de </a:t>
            </a:r>
            <a:r>
              <a:rPr lang="en-US" dirty="0" err="1">
                <a:solidFill>
                  <a:schemeClr val="bg1"/>
                </a:solidFill>
                <a:latin typeface="Roboto"/>
                <a:ea typeface="Roboto"/>
                <a:cs typeface="Roboto"/>
                <a:sym typeface="Roboto"/>
              </a:rPr>
              <a:t>l’aléa</a:t>
            </a:r>
            <a:r>
              <a:rPr lang="en-US" dirty="0">
                <a:solidFill>
                  <a:schemeClr val="bg1"/>
                </a:solidFill>
                <a:latin typeface="Roboto"/>
                <a:ea typeface="Roboto"/>
                <a:cs typeface="Roboto"/>
                <a:sym typeface="Roboto"/>
              </a:rPr>
              <a:t>, de </a:t>
            </a:r>
            <a:r>
              <a:rPr lang="en-US" dirty="0" err="1">
                <a:solidFill>
                  <a:schemeClr val="bg1"/>
                </a:solidFill>
                <a:latin typeface="Roboto"/>
                <a:ea typeface="Roboto"/>
                <a:cs typeface="Roboto"/>
                <a:sym typeface="Roboto"/>
              </a:rPr>
              <a:t>l'exposition</a:t>
            </a:r>
            <a:r>
              <a:rPr lang="en-US" dirty="0">
                <a:solidFill>
                  <a:schemeClr val="bg1"/>
                </a:solidFill>
                <a:latin typeface="Roboto"/>
                <a:ea typeface="Roboto"/>
                <a:cs typeface="Roboto"/>
                <a:sym typeface="Roboto"/>
              </a:rPr>
              <a:t> et de la </a:t>
            </a:r>
            <a:r>
              <a:rPr lang="en-US" dirty="0" err="1">
                <a:solidFill>
                  <a:schemeClr val="bg1"/>
                </a:solidFill>
                <a:latin typeface="Roboto"/>
                <a:ea typeface="Roboto"/>
                <a:cs typeface="Roboto"/>
                <a:sym typeface="Roboto"/>
              </a:rPr>
              <a:t>vulnérabilité</a:t>
            </a:r>
            <a:endParaRPr lang="en-US" dirty="0">
              <a:solidFill>
                <a:schemeClr val="bg1"/>
              </a:solidFill>
              <a:latin typeface="Roboto"/>
              <a:ea typeface="Roboto"/>
              <a:cs typeface="Roboto"/>
              <a:sym typeface="Roboto"/>
            </a:endParaRPr>
          </a:p>
          <a:p>
            <a:pPr>
              <a:buSzPts val="2300"/>
            </a:pPr>
            <a:r>
              <a:rPr lang="en-US" dirty="0">
                <a:solidFill>
                  <a:schemeClr val="bg1"/>
                </a:solidFill>
                <a:latin typeface="Roboto"/>
                <a:ea typeface="Roboto"/>
                <a:cs typeface="Roboto"/>
                <a:sym typeface="Roboto"/>
              </a:rPr>
              <a:t>2. Un </a:t>
            </a:r>
            <a:r>
              <a:rPr lang="en-US" dirty="0" err="1">
                <a:solidFill>
                  <a:schemeClr val="bg1"/>
                </a:solidFill>
                <a:latin typeface="Roboto"/>
                <a:ea typeface="Roboto"/>
                <a:cs typeface="Roboto"/>
                <a:sym typeface="Roboto"/>
              </a:rPr>
              <a:t>aléa</a:t>
            </a:r>
            <a:r>
              <a:rPr lang="en-US" dirty="0">
                <a:solidFill>
                  <a:schemeClr val="bg1"/>
                </a:solidFill>
                <a:latin typeface="Roboto"/>
                <a:ea typeface="Roboto"/>
                <a:cs typeface="Roboto"/>
                <a:sym typeface="Roboto"/>
              </a:rPr>
              <a:t> se </a:t>
            </a:r>
            <a:r>
              <a:rPr lang="en-US" dirty="0" err="1">
                <a:solidFill>
                  <a:schemeClr val="bg1"/>
                </a:solidFill>
                <a:latin typeface="Roboto"/>
                <a:ea typeface="Roboto"/>
                <a:cs typeface="Roboto"/>
                <a:sym typeface="Roboto"/>
              </a:rPr>
              <a:t>produit</a:t>
            </a:r>
            <a:r>
              <a:rPr lang="en-US" dirty="0">
                <a:solidFill>
                  <a:schemeClr val="bg1"/>
                </a:solidFill>
                <a:latin typeface="Roboto"/>
                <a:ea typeface="Roboto"/>
                <a:cs typeface="Roboto"/>
                <a:sym typeface="Roboto"/>
              </a:rPr>
              <a:t> – par </a:t>
            </a:r>
            <a:r>
              <a:rPr lang="en-US" dirty="0" err="1">
                <a:solidFill>
                  <a:schemeClr val="bg1"/>
                </a:solidFill>
                <a:latin typeface="Roboto"/>
                <a:ea typeface="Roboto"/>
                <a:cs typeface="Roboto"/>
                <a:sym typeface="Roboto"/>
              </a:rPr>
              <a:t>exemple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une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inondation</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une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sécheresse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une</a:t>
            </a:r>
            <a:r>
              <a:rPr lang="en-US" dirty="0">
                <a:solidFill>
                  <a:schemeClr val="bg1"/>
                </a:solidFill>
                <a:latin typeface="Roboto"/>
                <a:ea typeface="Roboto"/>
                <a:cs typeface="Roboto"/>
                <a:sym typeface="Roboto"/>
              </a:rPr>
              <a:t> vague de </a:t>
            </a:r>
            <a:r>
              <a:rPr lang="en-US" dirty="0" err="1">
                <a:solidFill>
                  <a:schemeClr val="bg1"/>
                </a:solidFill>
                <a:latin typeface="Roboto"/>
                <a:ea typeface="Roboto"/>
                <a:cs typeface="Roboto"/>
                <a:sym typeface="Roboto"/>
              </a:rPr>
              <a:t>chaleur</a:t>
            </a:r>
            <a:endParaRPr lang="en-US" dirty="0">
              <a:solidFill>
                <a:schemeClr val="bg1"/>
              </a:solidFill>
              <a:latin typeface="Roboto"/>
              <a:ea typeface="Roboto"/>
              <a:cs typeface="Roboto"/>
              <a:sym typeface="Roboto"/>
            </a:endParaRPr>
          </a:p>
          <a:p>
            <a:pPr>
              <a:buSzPts val="2300"/>
            </a:pPr>
            <a:r>
              <a:rPr lang="en-US" dirty="0">
                <a:solidFill>
                  <a:schemeClr val="bg1"/>
                </a:solidFill>
                <a:latin typeface="Roboto"/>
                <a:ea typeface="Roboto"/>
                <a:cs typeface="Roboto"/>
                <a:sym typeface="Roboto"/>
              </a:rPr>
              <a:t>3. Le </a:t>
            </a:r>
            <a:r>
              <a:rPr lang="en-US" dirty="0" err="1">
                <a:solidFill>
                  <a:schemeClr val="bg1"/>
                </a:solidFill>
                <a:latin typeface="Roboto"/>
                <a:ea typeface="Roboto"/>
                <a:cs typeface="Roboto"/>
                <a:sym typeface="Roboto"/>
              </a:rPr>
              <a:t>système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est</a:t>
            </a:r>
            <a:r>
              <a:rPr lang="en-US" dirty="0">
                <a:solidFill>
                  <a:schemeClr val="bg1"/>
                </a:solidFill>
                <a:latin typeface="Roboto"/>
                <a:ea typeface="Roboto"/>
                <a:cs typeface="Roboto"/>
                <a:sym typeface="Roboto"/>
              </a:rPr>
              <a:t> mis à </a:t>
            </a:r>
            <a:r>
              <a:rPr lang="en-US" dirty="0" err="1">
                <a:solidFill>
                  <a:schemeClr val="bg1"/>
                </a:solidFill>
                <a:latin typeface="Roboto"/>
                <a:ea typeface="Roboto"/>
                <a:cs typeface="Roboto"/>
                <a:sym typeface="Roboto"/>
              </a:rPr>
              <a:t>l'épreuve</a:t>
            </a:r>
            <a:r>
              <a:rPr lang="en-US" dirty="0">
                <a:solidFill>
                  <a:schemeClr val="bg1"/>
                </a:solidFill>
                <a:latin typeface="Roboto"/>
                <a:ea typeface="Roboto"/>
                <a:cs typeface="Roboto"/>
                <a:sym typeface="Roboto"/>
              </a:rPr>
              <a:t> – </a:t>
            </a:r>
            <a:r>
              <a:rPr lang="en-US" dirty="0" err="1">
                <a:solidFill>
                  <a:schemeClr val="bg1"/>
                </a:solidFill>
                <a:latin typeface="Roboto"/>
                <a:ea typeface="Roboto"/>
                <a:cs typeface="Roboto"/>
                <a:sym typeface="Roboto"/>
              </a:rPr>
              <a:t>l'exposition</a:t>
            </a:r>
            <a:r>
              <a:rPr lang="en-US" dirty="0">
                <a:solidFill>
                  <a:schemeClr val="bg1"/>
                </a:solidFill>
                <a:latin typeface="Roboto"/>
                <a:ea typeface="Roboto"/>
                <a:cs typeface="Roboto"/>
                <a:sym typeface="Roboto"/>
              </a:rPr>
              <a:t> et la </a:t>
            </a:r>
            <a:r>
              <a:rPr lang="en-US" dirty="0" err="1">
                <a:solidFill>
                  <a:schemeClr val="bg1"/>
                </a:solidFill>
                <a:latin typeface="Roboto"/>
                <a:ea typeface="Roboto"/>
                <a:cs typeface="Roboto"/>
                <a:sym typeface="Roboto"/>
              </a:rPr>
              <a:t>vulnérabilité</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déterminent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ce</a:t>
            </a:r>
            <a:r>
              <a:rPr lang="en-US" dirty="0">
                <a:solidFill>
                  <a:schemeClr val="bg1"/>
                </a:solidFill>
                <a:latin typeface="Roboto"/>
                <a:ea typeface="Roboto"/>
                <a:cs typeface="Roboto"/>
                <a:sym typeface="Roboto"/>
              </a:rPr>
              <a:t> qui </a:t>
            </a:r>
            <a:r>
              <a:rPr lang="en-US" dirty="0" err="1">
                <a:solidFill>
                  <a:schemeClr val="bg1"/>
                </a:solidFill>
                <a:latin typeface="Roboto"/>
                <a:ea typeface="Roboto"/>
                <a:cs typeface="Roboto"/>
                <a:sym typeface="Roboto"/>
              </a:rPr>
              <a:t>échoue</a:t>
            </a:r>
            <a:endParaRPr lang="en-US" dirty="0">
              <a:solidFill>
                <a:schemeClr val="bg1"/>
              </a:solidFill>
              <a:latin typeface="Roboto"/>
              <a:ea typeface="Roboto"/>
              <a:cs typeface="Roboto"/>
              <a:sym typeface="Roboto"/>
            </a:endParaRPr>
          </a:p>
          <a:p>
            <a:pPr>
              <a:buSzPts val="2300"/>
            </a:pPr>
            <a:r>
              <a:rPr lang="en-US" dirty="0">
                <a:solidFill>
                  <a:schemeClr val="bg1"/>
                </a:solidFill>
                <a:latin typeface="Roboto"/>
                <a:ea typeface="Roboto"/>
                <a:cs typeface="Roboto"/>
                <a:sym typeface="Roboto"/>
              </a:rPr>
              <a:t>4. </a:t>
            </a:r>
            <a:r>
              <a:rPr lang="en-US" dirty="0" err="1">
                <a:solidFill>
                  <a:schemeClr val="bg1"/>
                </a:solidFill>
                <a:latin typeface="Roboto"/>
                <a:ea typeface="Roboto"/>
                <a:cs typeface="Roboto"/>
                <a:sym typeface="Roboto"/>
              </a:rPr>
              <a:t>L'impact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est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ressenti</a:t>
            </a:r>
            <a:r>
              <a:rPr lang="en-US" dirty="0">
                <a:solidFill>
                  <a:schemeClr val="bg1"/>
                </a:solidFill>
                <a:latin typeface="Roboto"/>
                <a:ea typeface="Roboto"/>
                <a:cs typeface="Roboto"/>
                <a:sym typeface="Roboto"/>
              </a:rPr>
              <a:t> : interruption des services, </a:t>
            </a:r>
            <a:r>
              <a:rPr lang="en-US" dirty="0" err="1">
                <a:solidFill>
                  <a:schemeClr val="bg1"/>
                </a:solidFill>
                <a:latin typeface="Roboto"/>
                <a:ea typeface="Roboto"/>
                <a:cs typeface="Roboto"/>
                <a:sym typeface="Roboto"/>
              </a:rPr>
              <a:t>dommages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effets</a:t>
            </a:r>
            <a:r>
              <a:rPr lang="en-US" dirty="0">
                <a:solidFill>
                  <a:schemeClr val="bg1"/>
                </a:solidFill>
                <a:latin typeface="Roboto"/>
                <a:ea typeface="Roboto"/>
                <a:cs typeface="Roboto"/>
                <a:sym typeface="Roboto"/>
              </a:rPr>
              <a:t> sur la santé</a:t>
            </a:r>
          </a:p>
          <a:p>
            <a:pPr>
              <a:buSzPts val="2300"/>
            </a:pPr>
            <a:endParaRPr dirty="0">
              <a:solidFill>
                <a:schemeClr val="bg1"/>
              </a:solidFill>
              <a:latin typeface="Roboto"/>
              <a:ea typeface="Roboto"/>
              <a:cs typeface="Roboto"/>
              <a:sym typeface="Roboto"/>
            </a:endParaRPr>
          </a:p>
          <a:p>
            <a:pPr>
              <a:buSzPts val="2300"/>
            </a:pPr>
            <a:r>
              <a:rPr lang="en-US" dirty="0">
                <a:solidFill>
                  <a:schemeClr val="bg1"/>
                </a:solidFill>
                <a:latin typeface="Roboto"/>
                <a:ea typeface="Roboto"/>
                <a:cs typeface="Roboto"/>
                <a:sym typeface="Roboto"/>
              </a:rPr>
              <a:t>Les ERC </a:t>
            </a:r>
            <a:r>
              <a:rPr lang="en-US" dirty="0" err="1">
                <a:solidFill>
                  <a:schemeClr val="bg1"/>
                </a:solidFill>
                <a:latin typeface="Roboto"/>
                <a:ea typeface="Roboto"/>
                <a:cs typeface="Roboto"/>
                <a:sym typeface="Roboto"/>
              </a:rPr>
              <a:t>doivent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comprendre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l'impact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différencié</a:t>
            </a:r>
            <a:r>
              <a:rPr lang="en-US" dirty="0">
                <a:solidFill>
                  <a:schemeClr val="bg1"/>
                </a:solidFill>
                <a:latin typeface="Roboto"/>
                <a:ea typeface="Roboto"/>
                <a:cs typeface="Roboto"/>
                <a:sym typeface="Roboto"/>
              </a:rPr>
              <a:t> des </a:t>
            </a:r>
            <a:r>
              <a:rPr lang="en-US" dirty="0" err="1">
                <a:solidFill>
                  <a:schemeClr val="bg1"/>
                </a:solidFill>
                <a:latin typeface="Roboto"/>
                <a:ea typeface="Roboto"/>
                <a:cs typeface="Roboto"/>
                <a:sym typeface="Roboto"/>
              </a:rPr>
              <a:t>risques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climatiques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en</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fonction</a:t>
            </a:r>
            <a:r>
              <a:rPr lang="en-US" dirty="0">
                <a:solidFill>
                  <a:schemeClr val="bg1"/>
                </a:solidFill>
                <a:latin typeface="Roboto"/>
                <a:ea typeface="Roboto"/>
                <a:cs typeface="Roboto"/>
                <a:sym typeface="Roboto"/>
              </a:rPr>
              <a:t> de </a:t>
            </a:r>
            <a:r>
              <a:rPr lang="en-US" b="1" dirty="0" err="1">
                <a:solidFill>
                  <a:schemeClr val="bg1"/>
                </a:solidFill>
                <a:latin typeface="Roboto"/>
                <a:ea typeface="Roboto"/>
                <a:cs typeface="Roboto"/>
                <a:sym typeface="Roboto"/>
              </a:rPr>
              <a:t>l'exposition</a:t>
            </a:r>
            <a:r>
              <a:rPr lang="en-US" dirty="0">
                <a:solidFill>
                  <a:schemeClr val="bg1"/>
                </a:solidFill>
                <a:latin typeface="Roboto"/>
                <a:ea typeface="Roboto"/>
                <a:cs typeface="Roboto"/>
                <a:sym typeface="Roboto"/>
              </a:rPr>
              <a:t>, de </a:t>
            </a:r>
            <a:r>
              <a:rPr lang="en-US" b="1" dirty="0">
                <a:solidFill>
                  <a:schemeClr val="bg1"/>
                </a:solidFill>
                <a:latin typeface="Roboto"/>
                <a:ea typeface="Roboto"/>
                <a:cs typeface="Roboto"/>
                <a:sym typeface="Roboto"/>
              </a:rPr>
              <a:t>la </a:t>
            </a:r>
            <a:r>
              <a:rPr lang="en-US" b="1" dirty="0" err="1">
                <a:solidFill>
                  <a:schemeClr val="bg1"/>
                </a:solidFill>
                <a:latin typeface="Roboto"/>
                <a:ea typeface="Roboto"/>
                <a:cs typeface="Roboto"/>
                <a:sym typeface="Roboto"/>
              </a:rPr>
              <a:t>sensibilité</a:t>
            </a:r>
            <a:r>
              <a:rPr lang="en-US" b="1" dirty="0">
                <a:solidFill>
                  <a:schemeClr val="bg1"/>
                </a:solidFill>
                <a:latin typeface="Roboto"/>
                <a:ea typeface="Roboto"/>
                <a:cs typeface="Roboto"/>
                <a:sym typeface="Roboto"/>
              </a:rPr>
              <a:t> </a:t>
            </a:r>
            <a:r>
              <a:rPr lang="en-US" dirty="0">
                <a:solidFill>
                  <a:schemeClr val="bg1"/>
                </a:solidFill>
                <a:latin typeface="Roboto"/>
                <a:ea typeface="Roboto"/>
                <a:cs typeface="Roboto"/>
                <a:sym typeface="Roboto"/>
              </a:rPr>
              <a:t>et de </a:t>
            </a:r>
            <a:r>
              <a:rPr lang="en-US" b="1" dirty="0">
                <a:solidFill>
                  <a:schemeClr val="bg1"/>
                </a:solidFill>
                <a:latin typeface="Roboto"/>
                <a:ea typeface="Roboto"/>
                <a:cs typeface="Roboto"/>
                <a:sym typeface="Roboto"/>
              </a:rPr>
              <a:t>la </a:t>
            </a:r>
            <a:r>
              <a:rPr lang="en-US" b="1" dirty="0" err="1">
                <a:solidFill>
                  <a:schemeClr val="bg1"/>
                </a:solidFill>
                <a:latin typeface="Roboto"/>
                <a:ea typeface="Roboto"/>
                <a:cs typeface="Roboto"/>
                <a:sym typeface="Roboto"/>
              </a:rPr>
              <a:t>capacité</a:t>
            </a:r>
            <a:r>
              <a:rPr lang="en-US" b="1" dirty="0">
                <a:solidFill>
                  <a:schemeClr val="bg1"/>
                </a:solidFill>
                <a:latin typeface="Roboto"/>
                <a:ea typeface="Roboto"/>
                <a:cs typeface="Roboto"/>
                <a:sym typeface="Roboto"/>
              </a:rPr>
              <a:t> </a:t>
            </a:r>
            <a:r>
              <a:rPr lang="en-US" b="1" dirty="0" err="1">
                <a:solidFill>
                  <a:schemeClr val="bg1"/>
                </a:solidFill>
                <a:latin typeface="Roboto"/>
                <a:ea typeface="Roboto"/>
                <a:cs typeface="Roboto"/>
                <a:sym typeface="Roboto"/>
              </a:rPr>
              <a:t>d'adaptation</a:t>
            </a:r>
            <a:r>
              <a:rPr lang="en-US" b="1" dirty="0">
                <a:solidFill>
                  <a:schemeClr val="bg1"/>
                </a:solidFill>
                <a:latin typeface="Roboto"/>
                <a:ea typeface="Roboto"/>
                <a:cs typeface="Roboto"/>
                <a:sym typeface="Roboto"/>
              </a:rPr>
              <a:t>.</a:t>
            </a:r>
            <a:endParaRPr sz="900" dirty="0">
              <a:solidFill>
                <a:schemeClr val="bg1"/>
              </a:solidFill>
            </a:endParaRPr>
          </a:p>
          <a:p>
            <a:pPr>
              <a:buSzPts val="2300"/>
            </a:pPr>
            <a:endParaRPr b="1" dirty="0">
              <a:solidFill>
                <a:schemeClr val="bg1"/>
              </a:solidFill>
              <a:latin typeface="Roboto"/>
              <a:ea typeface="Roboto"/>
              <a:cs typeface="Roboto"/>
              <a:sym typeface="Roboto"/>
            </a:endParaRPr>
          </a:p>
        </p:txBody>
      </p:sp>
      <p:sp>
        <p:nvSpPr>
          <p:cNvPr id="841" name="Google Shape;841;p44"/>
          <p:cNvSpPr txBox="1"/>
          <p:nvPr/>
        </p:nvSpPr>
        <p:spPr>
          <a:xfrm>
            <a:off x="4672667" y="1464543"/>
            <a:ext cx="3287302" cy="4739759"/>
          </a:xfrm>
          <a:prstGeom prst="rect">
            <a:avLst/>
          </a:prstGeom>
          <a:noFill/>
          <a:ln>
            <a:noFill/>
          </a:ln>
        </p:spPr>
        <p:txBody>
          <a:bodyPr spcFirstLastPara="1" wrap="square" lIns="0" tIns="0" rIns="0" bIns="0" anchor="t" anchorCtr="0">
            <a:spAutoFit/>
          </a:bodyPr>
          <a:lstStyle/>
          <a:p>
            <a:pPr>
              <a:buSzPts val="2300"/>
            </a:pPr>
            <a:r>
              <a:rPr lang="en-US" b="1" dirty="0">
                <a:solidFill>
                  <a:schemeClr val="bg1"/>
                </a:solidFill>
                <a:latin typeface="Roboto"/>
                <a:ea typeface="Roboto"/>
                <a:cs typeface="Roboto"/>
                <a:sym typeface="Roboto"/>
              </a:rPr>
              <a:t>Questions </a:t>
            </a:r>
            <a:r>
              <a:rPr lang="en-US" b="1" dirty="0" err="1">
                <a:solidFill>
                  <a:schemeClr val="bg1"/>
                </a:solidFill>
                <a:latin typeface="Roboto"/>
                <a:ea typeface="Roboto"/>
                <a:cs typeface="Roboto"/>
                <a:sym typeface="Roboto"/>
              </a:rPr>
              <a:t>clés</a:t>
            </a:r>
            <a:r>
              <a:rPr lang="en-US" b="1" dirty="0">
                <a:solidFill>
                  <a:schemeClr val="bg1"/>
                </a:solidFill>
                <a:latin typeface="Roboto"/>
                <a:ea typeface="Roboto"/>
                <a:cs typeface="Roboto"/>
                <a:sym typeface="Roboto"/>
              </a:rPr>
              <a:t> pour </a:t>
            </a:r>
            <a:r>
              <a:rPr lang="en-US" b="1" dirty="0" err="1">
                <a:solidFill>
                  <a:schemeClr val="bg1"/>
                </a:solidFill>
                <a:latin typeface="Roboto"/>
                <a:ea typeface="Roboto"/>
                <a:cs typeface="Roboto"/>
                <a:sym typeface="Roboto"/>
              </a:rPr>
              <a:t>une</a:t>
            </a:r>
            <a:r>
              <a:rPr lang="en-US" b="1" dirty="0">
                <a:solidFill>
                  <a:schemeClr val="bg1"/>
                </a:solidFill>
                <a:latin typeface="Roboto"/>
                <a:ea typeface="Roboto"/>
                <a:cs typeface="Roboto"/>
                <a:sym typeface="Roboto"/>
              </a:rPr>
              <a:t> ERC :</a:t>
            </a:r>
            <a:endParaRPr sz="900" dirty="0">
              <a:solidFill>
                <a:schemeClr val="bg1"/>
              </a:solidFill>
            </a:endParaRPr>
          </a:p>
          <a:p>
            <a:pPr>
              <a:buSzPts val="2300"/>
            </a:pPr>
            <a:endParaRPr b="1" dirty="0">
              <a:solidFill>
                <a:schemeClr val="bg1"/>
              </a:solidFill>
              <a:latin typeface="Roboto"/>
              <a:ea typeface="Roboto"/>
              <a:cs typeface="Roboto"/>
              <a:sym typeface="Roboto"/>
            </a:endParaRPr>
          </a:p>
          <a:p>
            <a:pPr>
              <a:buSzPts val="2300"/>
            </a:pPr>
            <a:r>
              <a:rPr lang="en-US" b="1" dirty="0" err="1">
                <a:solidFill>
                  <a:schemeClr val="bg1"/>
                </a:solidFill>
                <a:latin typeface="Roboto"/>
                <a:ea typeface="Roboto"/>
                <a:cs typeface="Roboto"/>
                <a:sym typeface="Roboto"/>
              </a:rPr>
              <a:t>Personnes</a:t>
            </a:r>
            <a:endParaRPr sz="900" dirty="0">
              <a:solidFill>
                <a:schemeClr val="bg1"/>
              </a:solidFill>
            </a:endParaRPr>
          </a:p>
          <a:p>
            <a:pPr marL="331064" lvl="1" indent="-165531">
              <a:buClr>
                <a:srgbClr val="0B5FBA"/>
              </a:buClr>
              <a:buSzPts val="2300"/>
              <a:buFont typeface="Arial"/>
              <a:buChar char="•"/>
            </a:pPr>
            <a:r>
              <a:rPr lang="en-US" dirty="0">
                <a:solidFill>
                  <a:schemeClr val="bg1"/>
                </a:solidFill>
                <a:latin typeface="Roboto"/>
                <a:ea typeface="Roboto"/>
                <a:cs typeface="Roboto"/>
                <a:sym typeface="Roboto"/>
              </a:rPr>
              <a:t>Quels </a:t>
            </a:r>
            <a:r>
              <a:rPr lang="en-US" dirty="0" err="1">
                <a:solidFill>
                  <a:schemeClr val="bg1"/>
                </a:solidFill>
                <a:latin typeface="Roboto"/>
                <a:ea typeface="Roboto"/>
                <a:cs typeface="Roboto"/>
                <a:sym typeface="Roboto"/>
              </a:rPr>
              <a:t>sont</a:t>
            </a:r>
            <a:r>
              <a:rPr lang="en-US" dirty="0">
                <a:solidFill>
                  <a:schemeClr val="bg1"/>
                </a:solidFill>
                <a:latin typeface="Roboto"/>
                <a:ea typeface="Roboto"/>
                <a:cs typeface="Roboto"/>
                <a:sym typeface="Roboto"/>
              </a:rPr>
              <a:t> les impacts des </a:t>
            </a:r>
            <a:r>
              <a:rPr lang="en-US" dirty="0" err="1">
                <a:solidFill>
                  <a:schemeClr val="bg1"/>
                </a:solidFill>
                <a:latin typeface="Roboto"/>
                <a:ea typeface="Roboto"/>
                <a:cs typeface="Roboto"/>
                <a:sym typeface="Roboto"/>
              </a:rPr>
              <a:t>aléas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climatiques</a:t>
            </a:r>
            <a:r>
              <a:rPr lang="en-US" dirty="0">
                <a:solidFill>
                  <a:schemeClr val="bg1"/>
                </a:solidFill>
                <a:latin typeface="Roboto"/>
                <a:ea typeface="Roboto"/>
                <a:cs typeface="Roboto"/>
                <a:sym typeface="Roboto"/>
              </a:rPr>
              <a:t> sur les </a:t>
            </a:r>
            <a:r>
              <a:rPr lang="en-US" dirty="0" err="1">
                <a:solidFill>
                  <a:schemeClr val="bg1"/>
                </a:solidFill>
                <a:latin typeface="Roboto"/>
                <a:ea typeface="Roboto"/>
                <a:cs typeface="Roboto"/>
                <a:sym typeface="Roboto"/>
              </a:rPr>
              <a:t>personnes</a:t>
            </a:r>
            <a:r>
              <a:rPr lang="en-US" dirty="0">
                <a:solidFill>
                  <a:schemeClr val="bg1"/>
                </a:solidFill>
                <a:latin typeface="Roboto"/>
                <a:ea typeface="Roboto"/>
                <a:cs typeface="Roboto"/>
                <a:sym typeface="Roboto"/>
              </a:rPr>
              <a:t> et </a:t>
            </a:r>
            <a:r>
              <a:rPr lang="en-US" dirty="0" err="1">
                <a:solidFill>
                  <a:schemeClr val="bg1"/>
                </a:solidFill>
                <a:latin typeface="Roboto"/>
                <a:ea typeface="Roboto"/>
                <a:cs typeface="Roboto"/>
                <a:sym typeface="Roboto"/>
              </a:rPr>
              <a:t>leurs</a:t>
            </a:r>
            <a:r>
              <a:rPr lang="en-US" dirty="0">
                <a:solidFill>
                  <a:schemeClr val="bg1"/>
                </a:solidFill>
                <a:latin typeface="Roboto"/>
                <a:ea typeface="Roboto"/>
                <a:cs typeface="Roboto"/>
                <a:sym typeface="Roboto"/>
              </a:rPr>
              <a:t> moyens de </a:t>
            </a:r>
            <a:r>
              <a:rPr lang="en-US" dirty="0" err="1">
                <a:solidFill>
                  <a:schemeClr val="bg1"/>
                </a:solidFill>
                <a:latin typeface="Roboto"/>
                <a:ea typeface="Roboto"/>
                <a:cs typeface="Roboto"/>
                <a:sym typeface="Roboto"/>
              </a:rPr>
              <a:t>subsistance</a:t>
            </a:r>
            <a:r>
              <a:rPr lang="en-US" dirty="0">
                <a:solidFill>
                  <a:schemeClr val="bg1"/>
                </a:solidFill>
                <a:latin typeface="Roboto"/>
                <a:ea typeface="Roboto"/>
                <a:cs typeface="Roboto"/>
                <a:sym typeface="Roboto"/>
              </a:rPr>
              <a:t> ?</a:t>
            </a:r>
            <a:endParaRPr sz="900" dirty="0">
              <a:solidFill>
                <a:schemeClr val="bg1"/>
              </a:solidFill>
            </a:endParaRPr>
          </a:p>
          <a:p>
            <a:pPr marL="331064" lvl="1" indent="-165531">
              <a:buClr>
                <a:srgbClr val="0B5FBA"/>
              </a:buClr>
              <a:buSzPts val="2300"/>
              <a:buFont typeface="Arial"/>
              <a:buChar char="•"/>
            </a:pPr>
            <a:r>
              <a:rPr lang="en-US" dirty="0" err="1">
                <a:solidFill>
                  <a:schemeClr val="bg1"/>
                </a:solidFill>
                <a:latin typeface="Roboto"/>
                <a:ea typeface="Roboto"/>
                <a:cs typeface="Roboto"/>
                <a:sym typeface="Roboto"/>
              </a:rPr>
              <a:t>Quels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sont</a:t>
            </a:r>
            <a:r>
              <a:rPr lang="en-US" dirty="0">
                <a:solidFill>
                  <a:schemeClr val="bg1"/>
                </a:solidFill>
                <a:latin typeface="Roboto"/>
                <a:ea typeface="Roboto"/>
                <a:cs typeface="Roboto"/>
                <a:sym typeface="Roboto"/>
              </a:rPr>
              <a:t> les impacts sur les </a:t>
            </a:r>
            <a:r>
              <a:rPr lang="en-US" dirty="0" err="1">
                <a:solidFill>
                  <a:schemeClr val="bg1"/>
                </a:solidFill>
                <a:latin typeface="Roboto"/>
                <a:ea typeface="Roboto"/>
                <a:cs typeface="Roboto"/>
                <a:sym typeface="Roboto"/>
              </a:rPr>
              <a:t>groupes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particulièrement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vulnérables</a:t>
            </a:r>
            <a:r>
              <a:rPr lang="en-US" dirty="0">
                <a:solidFill>
                  <a:schemeClr val="bg1"/>
                </a:solidFill>
                <a:latin typeface="Roboto"/>
                <a:ea typeface="Roboto"/>
                <a:cs typeface="Roboto"/>
                <a:sym typeface="Roboto"/>
              </a:rPr>
              <a:t> les plus exposés au </a:t>
            </a:r>
            <a:r>
              <a:rPr lang="en-US" dirty="0" err="1">
                <a:solidFill>
                  <a:schemeClr val="bg1"/>
                </a:solidFill>
                <a:latin typeface="Roboto"/>
                <a:ea typeface="Roboto"/>
                <a:cs typeface="Roboto"/>
                <a:sym typeface="Roboto"/>
              </a:rPr>
              <a:t>risque</a:t>
            </a:r>
            <a:r>
              <a:rPr lang="en-US" dirty="0">
                <a:solidFill>
                  <a:schemeClr val="bg1"/>
                </a:solidFill>
                <a:latin typeface="Roboto"/>
                <a:ea typeface="Roboto"/>
                <a:cs typeface="Roboto"/>
                <a:sym typeface="Roboto"/>
              </a:rPr>
              <a:t> ? </a:t>
            </a:r>
            <a:endParaRPr sz="900" dirty="0">
              <a:solidFill>
                <a:schemeClr val="bg1"/>
              </a:solidFill>
            </a:endParaRPr>
          </a:p>
          <a:p>
            <a:pPr>
              <a:buSzPts val="2300"/>
            </a:pPr>
            <a:endParaRPr dirty="0">
              <a:solidFill>
                <a:schemeClr val="bg1"/>
              </a:solidFill>
              <a:latin typeface="Roboto"/>
              <a:ea typeface="Roboto"/>
              <a:cs typeface="Roboto"/>
              <a:sym typeface="Roboto"/>
            </a:endParaRPr>
          </a:p>
          <a:p>
            <a:pPr>
              <a:buSzPts val="2300"/>
            </a:pPr>
            <a:r>
              <a:rPr lang="en-US" b="1" dirty="0">
                <a:solidFill>
                  <a:schemeClr val="bg1"/>
                </a:solidFill>
                <a:latin typeface="Roboto"/>
                <a:ea typeface="Roboto"/>
                <a:cs typeface="Roboto"/>
                <a:sym typeface="Roboto"/>
              </a:rPr>
              <a:t>Environnement</a:t>
            </a:r>
            <a:endParaRPr sz="900" dirty="0">
              <a:solidFill>
                <a:schemeClr val="bg1"/>
              </a:solidFill>
            </a:endParaRPr>
          </a:p>
          <a:p>
            <a:pPr marL="331064" lvl="1" indent="-165531">
              <a:buClr>
                <a:srgbClr val="0B5FBA"/>
              </a:buClr>
              <a:buSzPts val="2300"/>
              <a:buFont typeface="Arial"/>
              <a:buChar char="•"/>
            </a:pPr>
            <a:r>
              <a:rPr lang="en-US" dirty="0">
                <a:solidFill>
                  <a:schemeClr val="bg1"/>
                </a:solidFill>
                <a:latin typeface="Roboto"/>
                <a:ea typeface="Roboto"/>
                <a:cs typeface="Roboto"/>
                <a:sym typeface="Roboto"/>
              </a:rPr>
              <a:t>Quels </a:t>
            </a:r>
            <a:r>
              <a:rPr lang="en-US" dirty="0" err="1">
                <a:solidFill>
                  <a:schemeClr val="bg1"/>
                </a:solidFill>
                <a:latin typeface="Roboto"/>
                <a:ea typeface="Roboto"/>
                <a:cs typeface="Roboto"/>
                <a:sym typeface="Roboto"/>
              </a:rPr>
              <a:t>sont</a:t>
            </a:r>
            <a:r>
              <a:rPr lang="en-US" dirty="0">
                <a:solidFill>
                  <a:schemeClr val="bg1"/>
                </a:solidFill>
                <a:latin typeface="Roboto"/>
                <a:ea typeface="Roboto"/>
                <a:cs typeface="Roboto"/>
                <a:sym typeface="Roboto"/>
              </a:rPr>
              <a:t> les impacts de </a:t>
            </a:r>
            <a:r>
              <a:rPr lang="en-US" dirty="0" err="1">
                <a:solidFill>
                  <a:schemeClr val="bg1"/>
                </a:solidFill>
                <a:latin typeface="Roboto"/>
                <a:ea typeface="Roboto"/>
                <a:cs typeface="Roboto"/>
                <a:sym typeface="Roboto"/>
              </a:rPr>
              <a:t>l’aléa</a:t>
            </a:r>
            <a:r>
              <a:rPr lang="en-US" dirty="0">
                <a:solidFill>
                  <a:schemeClr val="bg1"/>
                </a:solidFill>
                <a:latin typeface="Roboto"/>
                <a:ea typeface="Roboto"/>
                <a:cs typeface="Roboto"/>
                <a:sym typeface="Roboto"/>
              </a:rPr>
              <a:t> sur </a:t>
            </a:r>
            <a:r>
              <a:rPr lang="en-US" dirty="0" err="1">
                <a:solidFill>
                  <a:schemeClr val="bg1"/>
                </a:solidFill>
                <a:latin typeface="Roboto"/>
                <a:ea typeface="Roboto"/>
                <a:cs typeface="Roboto"/>
                <a:sym typeface="Roboto"/>
              </a:rPr>
              <a:t>l'environnement</a:t>
            </a:r>
            <a:r>
              <a:rPr lang="en-US" dirty="0">
                <a:solidFill>
                  <a:schemeClr val="bg1"/>
                </a:solidFill>
                <a:latin typeface="Roboto"/>
                <a:ea typeface="Roboto"/>
                <a:cs typeface="Roboto"/>
                <a:sym typeface="Roboto"/>
              </a:rPr>
              <a:t> local, par </a:t>
            </a:r>
            <a:r>
              <a:rPr lang="en-US" dirty="0" err="1">
                <a:solidFill>
                  <a:schemeClr val="bg1"/>
                </a:solidFill>
                <a:latin typeface="Roboto"/>
                <a:ea typeface="Roboto"/>
                <a:cs typeface="Roboto"/>
                <a:sym typeface="Roboto"/>
              </a:rPr>
              <a:t>exemple</a:t>
            </a:r>
            <a:r>
              <a:rPr lang="en-US" dirty="0">
                <a:solidFill>
                  <a:schemeClr val="bg1"/>
                </a:solidFill>
                <a:latin typeface="Roboto"/>
                <a:ea typeface="Roboto"/>
                <a:cs typeface="Roboto"/>
                <a:sym typeface="Roboto"/>
              </a:rPr>
              <a:t> la </a:t>
            </a:r>
            <a:r>
              <a:rPr lang="en-US" dirty="0" err="1">
                <a:solidFill>
                  <a:schemeClr val="bg1"/>
                </a:solidFill>
                <a:latin typeface="Roboto"/>
                <a:ea typeface="Roboto"/>
                <a:cs typeface="Roboto"/>
                <a:sym typeface="Roboto"/>
              </a:rPr>
              <a:t>biodiversité</a:t>
            </a:r>
            <a:r>
              <a:rPr lang="en-US" dirty="0">
                <a:solidFill>
                  <a:schemeClr val="bg1"/>
                </a:solidFill>
                <a:latin typeface="Roboto"/>
                <a:ea typeface="Roboto"/>
                <a:cs typeface="Roboto"/>
                <a:sym typeface="Roboto"/>
              </a:rPr>
              <a:t>, la </a:t>
            </a:r>
            <a:r>
              <a:rPr lang="en-US" dirty="0" err="1">
                <a:solidFill>
                  <a:schemeClr val="bg1"/>
                </a:solidFill>
                <a:latin typeface="Roboto"/>
                <a:ea typeface="Roboto"/>
                <a:cs typeface="Roboto"/>
                <a:sym typeface="Roboto"/>
              </a:rPr>
              <a:t>qualité</a:t>
            </a:r>
            <a:r>
              <a:rPr lang="en-US" dirty="0">
                <a:solidFill>
                  <a:schemeClr val="bg1"/>
                </a:solidFill>
                <a:latin typeface="Roboto"/>
                <a:ea typeface="Roboto"/>
                <a:cs typeface="Roboto"/>
                <a:sym typeface="Roboto"/>
              </a:rPr>
              <a:t> de </a:t>
            </a:r>
            <a:r>
              <a:rPr lang="en-US" dirty="0" err="1">
                <a:solidFill>
                  <a:schemeClr val="bg1"/>
                </a:solidFill>
                <a:latin typeface="Roboto"/>
                <a:ea typeface="Roboto"/>
                <a:cs typeface="Roboto"/>
                <a:sym typeface="Roboto"/>
              </a:rPr>
              <a:t>l'air</a:t>
            </a:r>
            <a:r>
              <a:rPr lang="en-US" dirty="0">
                <a:solidFill>
                  <a:schemeClr val="bg1"/>
                </a:solidFill>
                <a:latin typeface="Roboto"/>
                <a:ea typeface="Roboto"/>
                <a:cs typeface="Roboto"/>
                <a:sym typeface="Roboto"/>
              </a:rPr>
              <a:t>, la </a:t>
            </a:r>
            <a:r>
              <a:rPr lang="en-US" dirty="0" err="1">
                <a:solidFill>
                  <a:schemeClr val="bg1"/>
                </a:solidFill>
                <a:latin typeface="Roboto"/>
                <a:ea typeface="Roboto"/>
                <a:cs typeface="Roboto"/>
                <a:sym typeface="Roboto"/>
              </a:rPr>
              <a:t>qualité</a:t>
            </a:r>
            <a:r>
              <a:rPr lang="en-US" dirty="0">
                <a:solidFill>
                  <a:schemeClr val="bg1"/>
                </a:solidFill>
                <a:latin typeface="Roboto"/>
                <a:ea typeface="Roboto"/>
                <a:cs typeface="Roboto"/>
                <a:sym typeface="Roboto"/>
              </a:rPr>
              <a:t> de </a:t>
            </a:r>
            <a:r>
              <a:rPr lang="en-US" dirty="0" err="1">
                <a:solidFill>
                  <a:schemeClr val="bg1"/>
                </a:solidFill>
                <a:latin typeface="Roboto"/>
                <a:ea typeface="Roboto"/>
                <a:cs typeface="Roboto"/>
                <a:sym typeface="Roboto"/>
              </a:rPr>
              <a:t>l'eau</a:t>
            </a:r>
            <a:r>
              <a:rPr lang="en-US" dirty="0">
                <a:solidFill>
                  <a:schemeClr val="bg1"/>
                </a:solidFill>
                <a:latin typeface="Roboto"/>
                <a:ea typeface="Roboto"/>
                <a:cs typeface="Roboto"/>
                <a:sym typeface="Roboto"/>
              </a:rPr>
              <a:t> ?</a:t>
            </a:r>
            <a:endParaRPr sz="900" dirty="0">
              <a:solidFill>
                <a:schemeClr val="bg1"/>
              </a:solidFill>
            </a:endParaRPr>
          </a:p>
          <a:p>
            <a:pPr>
              <a:buSzPts val="2300"/>
            </a:pPr>
            <a:endParaRPr dirty="0">
              <a:solidFill>
                <a:schemeClr val="bg1"/>
              </a:solidFill>
              <a:latin typeface="Roboto"/>
              <a:ea typeface="Roboto"/>
              <a:cs typeface="Roboto"/>
              <a:sym typeface="Roboto"/>
            </a:endParaRPr>
          </a:p>
          <a:p>
            <a:pPr>
              <a:buSzPts val="2300"/>
            </a:pPr>
            <a:r>
              <a:rPr lang="en-US" b="1" dirty="0" err="1">
                <a:solidFill>
                  <a:schemeClr val="bg1"/>
                </a:solidFill>
                <a:latin typeface="Roboto"/>
                <a:ea typeface="Roboto"/>
                <a:cs typeface="Roboto"/>
                <a:sym typeface="Roboto"/>
              </a:rPr>
              <a:t>Économie</a:t>
            </a:r>
            <a:endParaRPr sz="900" dirty="0">
              <a:solidFill>
                <a:schemeClr val="bg1"/>
              </a:solidFill>
            </a:endParaRPr>
          </a:p>
          <a:p>
            <a:pPr marL="331064" lvl="1" indent="-165531">
              <a:buClr>
                <a:srgbClr val="0B5FBA"/>
              </a:buClr>
              <a:buSzPts val="2300"/>
              <a:buFont typeface="Arial"/>
              <a:buChar char="•"/>
            </a:pPr>
            <a:r>
              <a:rPr lang="en-US" dirty="0">
                <a:solidFill>
                  <a:schemeClr val="bg1"/>
                </a:solidFill>
                <a:latin typeface="Roboto"/>
                <a:ea typeface="Roboto"/>
                <a:cs typeface="Roboto"/>
                <a:sym typeface="Roboto"/>
              </a:rPr>
              <a:t>Quels </a:t>
            </a:r>
            <a:r>
              <a:rPr lang="en-US" dirty="0" err="1">
                <a:solidFill>
                  <a:schemeClr val="bg1"/>
                </a:solidFill>
                <a:latin typeface="Roboto"/>
                <a:ea typeface="Roboto"/>
                <a:cs typeface="Roboto"/>
                <a:sym typeface="Roboto"/>
              </a:rPr>
              <a:t>sont</a:t>
            </a:r>
            <a:r>
              <a:rPr lang="en-US" dirty="0">
                <a:solidFill>
                  <a:schemeClr val="bg1"/>
                </a:solidFill>
                <a:latin typeface="Roboto"/>
                <a:ea typeface="Roboto"/>
                <a:cs typeface="Roboto"/>
                <a:sym typeface="Roboto"/>
              </a:rPr>
              <a:t> les impacts des </a:t>
            </a:r>
            <a:r>
              <a:rPr lang="en-US" dirty="0" err="1">
                <a:solidFill>
                  <a:schemeClr val="bg1"/>
                </a:solidFill>
                <a:latin typeface="Roboto"/>
                <a:ea typeface="Roboto"/>
                <a:cs typeface="Roboto"/>
                <a:sym typeface="Roboto"/>
              </a:rPr>
              <a:t>aléas</a:t>
            </a:r>
            <a:r>
              <a:rPr lang="en-US" dirty="0">
                <a:solidFill>
                  <a:schemeClr val="bg1"/>
                </a:solidFill>
                <a:latin typeface="Roboto"/>
                <a:ea typeface="Roboto"/>
                <a:cs typeface="Roboto"/>
                <a:sym typeface="Roboto"/>
              </a:rPr>
              <a:t> sur </a:t>
            </a:r>
            <a:r>
              <a:rPr lang="en-US" dirty="0" err="1">
                <a:solidFill>
                  <a:schemeClr val="bg1"/>
                </a:solidFill>
                <a:latin typeface="Roboto"/>
                <a:ea typeface="Roboto"/>
                <a:cs typeface="Roboto"/>
                <a:sym typeface="Roboto"/>
              </a:rPr>
              <a:t>l'économie</a:t>
            </a:r>
            <a:r>
              <a:rPr lang="en-US" dirty="0">
                <a:solidFill>
                  <a:schemeClr val="bg1"/>
                </a:solidFill>
                <a:latin typeface="Roboto"/>
                <a:ea typeface="Roboto"/>
                <a:cs typeface="Roboto"/>
                <a:sym typeface="Roboto"/>
              </a:rPr>
              <a:t> de la </a:t>
            </a:r>
            <a:r>
              <a:rPr lang="en-US" dirty="0" err="1">
                <a:solidFill>
                  <a:schemeClr val="bg1"/>
                </a:solidFill>
                <a:latin typeface="Roboto"/>
                <a:ea typeface="Roboto"/>
                <a:cs typeface="Roboto"/>
                <a:sym typeface="Roboto"/>
              </a:rPr>
              <a:t>ville</a:t>
            </a:r>
            <a:r>
              <a:rPr lang="en-US" dirty="0">
                <a:solidFill>
                  <a:schemeClr val="bg1"/>
                </a:solidFill>
                <a:latin typeface="Roboto"/>
                <a:ea typeface="Roboto"/>
                <a:cs typeface="Roboto"/>
                <a:sym typeface="Roboto"/>
              </a:rPr>
              <a:t> ?</a:t>
            </a:r>
            <a:endParaRPr sz="900" dirty="0">
              <a:solidFill>
                <a:schemeClr val="bg1"/>
              </a:solidFill>
            </a:endParaRPr>
          </a:p>
          <a:p>
            <a:pPr marL="331064" lvl="1" indent="-165531">
              <a:buClr>
                <a:srgbClr val="0B5FBA"/>
              </a:buClr>
              <a:buSzPts val="2300"/>
              <a:buFont typeface="Arial"/>
              <a:buChar char="•"/>
            </a:pPr>
            <a:r>
              <a:rPr lang="en-US" dirty="0" err="1">
                <a:solidFill>
                  <a:schemeClr val="bg1"/>
                </a:solidFill>
                <a:latin typeface="Roboto"/>
                <a:ea typeface="Roboto"/>
                <a:cs typeface="Roboto"/>
                <a:sym typeface="Roboto"/>
              </a:rPr>
              <a:t>Quels</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sont</a:t>
            </a:r>
            <a:r>
              <a:rPr lang="en-US" dirty="0">
                <a:solidFill>
                  <a:schemeClr val="bg1"/>
                </a:solidFill>
                <a:latin typeface="Roboto"/>
                <a:ea typeface="Roboto"/>
                <a:cs typeface="Roboto"/>
                <a:sym typeface="Roboto"/>
              </a:rPr>
              <a:t> les </a:t>
            </a:r>
            <a:r>
              <a:rPr lang="en-US" dirty="0" err="1">
                <a:solidFill>
                  <a:schemeClr val="bg1"/>
                </a:solidFill>
                <a:latin typeface="Roboto"/>
                <a:ea typeface="Roboto"/>
                <a:cs typeface="Roboto"/>
                <a:sym typeface="Roboto"/>
              </a:rPr>
              <a:t>secteurs</a:t>
            </a:r>
            <a:r>
              <a:rPr lang="en-US" dirty="0">
                <a:solidFill>
                  <a:schemeClr val="bg1"/>
                </a:solidFill>
                <a:latin typeface="Roboto"/>
                <a:ea typeface="Roboto"/>
                <a:cs typeface="Roboto"/>
                <a:sym typeface="Roboto"/>
              </a:rPr>
              <a:t>, les industries et les </a:t>
            </a:r>
            <a:r>
              <a:rPr lang="en-US" dirty="0" err="1">
                <a:solidFill>
                  <a:schemeClr val="bg1"/>
                </a:solidFill>
                <a:latin typeface="Roboto"/>
                <a:ea typeface="Roboto"/>
                <a:cs typeface="Roboto"/>
                <a:sym typeface="Roboto"/>
              </a:rPr>
              <a:t>actifs</a:t>
            </a:r>
            <a:r>
              <a:rPr lang="en-US" dirty="0">
                <a:solidFill>
                  <a:schemeClr val="bg1"/>
                </a:solidFill>
                <a:latin typeface="Roboto"/>
                <a:ea typeface="Roboto"/>
                <a:cs typeface="Roboto"/>
                <a:sym typeface="Roboto"/>
              </a:rPr>
              <a:t> qui </a:t>
            </a:r>
            <a:r>
              <a:rPr lang="en-US" dirty="0" err="1">
                <a:solidFill>
                  <a:schemeClr val="bg1"/>
                </a:solidFill>
                <a:latin typeface="Roboto"/>
                <a:ea typeface="Roboto"/>
                <a:cs typeface="Roboto"/>
                <a:sym typeface="Roboto"/>
              </a:rPr>
              <a:t>seront</a:t>
            </a:r>
            <a:r>
              <a:rPr lang="en-US" dirty="0">
                <a:solidFill>
                  <a:schemeClr val="bg1"/>
                </a:solidFill>
                <a:latin typeface="Roboto"/>
                <a:ea typeface="Roboto"/>
                <a:cs typeface="Roboto"/>
                <a:sym typeface="Roboto"/>
              </a:rPr>
              <a:t> les plus </a:t>
            </a:r>
            <a:r>
              <a:rPr lang="en-US" dirty="0" err="1">
                <a:solidFill>
                  <a:schemeClr val="bg1"/>
                </a:solidFill>
                <a:latin typeface="Roboto"/>
                <a:ea typeface="Roboto"/>
                <a:cs typeface="Roboto"/>
                <a:sym typeface="Roboto"/>
              </a:rPr>
              <a:t>touchés</a:t>
            </a:r>
            <a:r>
              <a:rPr lang="en-US" dirty="0">
                <a:solidFill>
                  <a:schemeClr val="bg1"/>
                </a:solidFill>
                <a:latin typeface="Roboto"/>
                <a:ea typeface="Roboto"/>
                <a:cs typeface="Roboto"/>
                <a:sym typeface="Roboto"/>
              </a:rPr>
              <a:t> ?</a:t>
            </a:r>
            <a:endParaRPr sz="900" dirty="0">
              <a:solidFill>
                <a:schemeClr val="bg1"/>
              </a:solidFill>
            </a:endParaRPr>
          </a:p>
        </p:txBody>
      </p:sp>
      <p:sp>
        <p:nvSpPr>
          <p:cNvPr id="842" name="Google Shape;842;p44"/>
          <p:cNvSpPr/>
          <p:nvPr/>
        </p:nvSpPr>
        <p:spPr>
          <a:xfrm>
            <a:off x="8250094" y="1342385"/>
            <a:ext cx="3429237" cy="5122395"/>
          </a:xfrm>
          <a:custGeom>
            <a:avLst/>
            <a:gdLst/>
            <a:ahLst/>
            <a:cxnLst/>
            <a:rect l="l" t="t" r="r" b="b"/>
            <a:pathLst>
              <a:path w="5143855" h="7683592" extrusionOk="0">
                <a:moveTo>
                  <a:pt x="0" y="0"/>
                </a:moveTo>
                <a:lnTo>
                  <a:pt x="5143854" y="0"/>
                </a:lnTo>
                <a:lnTo>
                  <a:pt x="5143854" y="7683592"/>
                </a:lnTo>
                <a:lnTo>
                  <a:pt x="0" y="7683592"/>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43" name="Google Shape;843;p44"/>
          <p:cNvSpPr txBox="1"/>
          <p:nvPr/>
        </p:nvSpPr>
        <p:spPr>
          <a:xfrm rot="-5400000">
            <a:off x="9386210" y="4070011"/>
            <a:ext cx="4144733"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Ville de Homa Bay ; photo de Robert Omollo, The Star</a:t>
            </a:r>
            <a:endParaRPr sz="933"/>
          </a:p>
        </p:txBody>
      </p:sp>
      <p:sp>
        <p:nvSpPr>
          <p:cNvPr id="844" name="Google Shape;844;p44"/>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848"/>
        <p:cNvGrpSpPr/>
        <p:nvPr/>
      </p:nvGrpSpPr>
      <p:grpSpPr>
        <a:xfrm>
          <a:off x="0" y="0"/>
          <a:ext cx="0" cy="0"/>
          <a:chOff x="0" y="0"/>
          <a:chExt cx="0" cy="0"/>
        </a:xfrm>
      </p:grpSpPr>
      <p:sp>
        <p:nvSpPr>
          <p:cNvPr id="854" name="Google Shape;854;p126"/>
          <p:cNvSpPr txBox="1"/>
          <p:nvPr/>
        </p:nvSpPr>
        <p:spPr>
          <a:xfrm>
            <a:off x="676656" y="1458987"/>
            <a:ext cx="3128000" cy="3671903"/>
          </a:xfrm>
          <a:prstGeom prst="rect">
            <a:avLst/>
          </a:prstGeom>
          <a:noFill/>
          <a:ln>
            <a:noFill/>
          </a:ln>
        </p:spPr>
        <p:txBody>
          <a:bodyPr spcFirstLastPara="1" wrap="square" lIns="0" tIns="0" rIns="0" bIns="0" anchor="t" anchorCtr="0">
            <a:spAutoFit/>
          </a:bodyPr>
          <a:lstStyle/>
          <a:p>
            <a:pPr>
              <a:buSzPts val="2300"/>
            </a:pPr>
            <a:r>
              <a:rPr lang="en-US" sz="2400" b="1" dirty="0">
                <a:solidFill>
                  <a:schemeClr val="bg1"/>
                </a:solidFill>
                <a:latin typeface="Roboto"/>
                <a:ea typeface="Roboto"/>
                <a:cs typeface="Roboto"/>
                <a:sym typeface="Roboto"/>
              </a:rPr>
              <a:t>Exposition</a:t>
            </a:r>
            <a:endParaRPr sz="1200" dirty="0">
              <a:solidFill>
                <a:schemeClr val="bg1"/>
              </a:solidFill>
            </a:endParaRPr>
          </a:p>
          <a:p>
            <a:pPr>
              <a:buSzPts val="2300"/>
            </a:pPr>
            <a:endParaRPr sz="1533" b="1" dirty="0">
              <a:solidFill>
                <a:schemeClr val="bg1"/>
              </a:solidFill>
              <a:latin typeface="Roboto"/>
              <a:ea typeface="Roboto"/>
              <a:cs typeface="Roboto"/>
              <a:sym typeface="Roboto"/>
            </a:endParaRPr>
          </a:p>
          <a:p>
            <a:pPr>
              <a:buSzPts val="2300"/>
            </a:pPr>
            <a:r>
              <a:rPr lang="en-US" sz="1533" b="1" dirty="0">
                <a:solidFill>
                  <a:schemeClr val="bg1"/>
                </a:solidFill>
                <a:latin typeface="Roboto"/>
                <a:ea typeface="Roboto"/>
                <a:cs typeface="Roboto"/>
                <a:sym typeface="Roboto"/>
              </a:rPr>
              <a:t>Exposition </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personnes</a:t>
            </a:r>
            <a:r>
              <a:rPr lang="en-US" sz="1533" dirty="0">
                <a:solidFill>
                  <a:schemeClr val="bg1"/>
                </a:solidFill>
                <a:latin typeface="Roboto"/>
                <a:ea typeface="Roboto"/>
                <a:cs typeface="Roboto"/>
                <a:sym typeface="Roboto"/>
              </a:rPr>
              <a:t>, moyens de </a:t>
            </a:r>
            <a:r>
              <a:rPr lang="en-US" sz="1533" dirty="0" err="1">
                <a:solidFill>
                  <a:schemeClr val="bg1"/>
                </a:solidFill>
                <a:latin typeface="Roboto"/>
                <a:ea typeface="Roboto"/>
                <a:cs typeface="Roboto"/>
                <a:sym typeface="Roboto"/>
              </a:rPr>
              <a:t>subsistance</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ou</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biens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situés</a:t>
            </a:r>
            <a:r>
              <a:rPr lang="en-US" sz="1533" dirty="0">
                <a:solidFill>
                  <a:schemeClr val="bg1"/>
                </a:solidFill>
                <a:latin typeface="Roboto"/>
                <a:ea typeface="Roboto"/>
                <a:cs typeface="Roboto"/>
                <a:sym typeface="Roboto"/>
              </a:rPr>
              <a:t> à </a:t>
            </a:r>
            <a:r>
              <a:rPr lang="en-US" sz="1533" dirty="0" err="1">
                <a:solidFill>
                  <a:schemeClr val="bg1"/>
                </a:solidFill>
                <a:latin typeface="Roboto"/>
                <a:ea typeface="Roboto"/>
                <a:cs typeface="Roboto"/>
                <a:sym typeface="Roboto"/>
              </a:rPr>
              <a:t>proximité</a:t>
            </a:r>
            <a:r>
              <a:rPr lang="en-US" sz="1533" dirty="0">
                <a:solidFill>
                  <a:schemeClr val="bg1"/>
                </a:solidFill>
                <a:latin typeface="Roboto"/>
                <a:ea typeface="Roboto"/>
                <a:cs typeface="Roboto"/>
                <a:sym typeface="Roboto"/>
              </a:rPr>
              <a:t> de dangers </a:t>
            </a:r>
            <a:r>
              <a:rPr lang="en-US" sz="1533" dirty="0" err="1">
                <a:solidFill>
                  <a:schemeClr val="bg1"/>
                </a:solidFill>
                <a:latin typeface="Roboto"/>
                <a:ea typeface="Roboto"/>
                <a:cs typeface="Roboto"/>
                <a:sym typeface="Roboto"/>
              </a:rPr>
              <a:t>potentiels</a:t>
            </a:r>
            <a:r>
              <a:rPr lang="en-US" sz="1533" dirty="0">
                <a:solidFill>
                  <a:schemeClr val="bg1"/>
                </a:solidFill>
                <a:latin typeface="Roboto"/>
                <a:ea typeface="Roboto"/>
                <a:cs typeface="Roboto"/>
                <a:sym typeface="Roboto"/>
              </a:rPr>
              <a:t>.</a:t>
            </a:r>
            <a:endParaRPr sz="1533" dirty="0">
              <a:solidFill>
                <a:schemeClr val="bg1"/>
              </a:solidFill>
              <a:latin typeface="Roboto"/>
              <a:ea typeface="Roboto"/>
              <a:cs typeface="Roboto"/>
              <a:sym typeface="Roboto"/>
            </a:endParaRPr>
          </a:p>
          <a:p>
            <a:pPr>
              <a:buSzPts val="2300"/>
            </a:pPr>
            <a:endParaRPr sz="1533" dirty="0">
              <a:solidFill>
                <a:schemeClr val="bg1"/>
              </a:solidFill>
              <a:latin typeface="Roboto"/>
              <a:ea typeface="Roboto"/>
              <a:cs typeface="Roboto"/>
              <a:sym typeface="Roboto"/>
            </a:endParaRPr>
          </a:p>
          <a:p>
            <a:pPr>
              <a:buSzPts val="2300"/>
            </a:pPr>
            <a:r>
              <a:rPr lang="en-US" sz="1533" b="1" dirty="0">
                <a:solidFill>
                  <a:schemeClr val="bg1"/>
                </a:solidFill>
                <a:latin typeface="Roboto"/>
                <a:ea typeface="Roboto"/>
                <a:cs typeface="Roboto"/>
                <a:sym typeface="Roboto"/>
              </a:rPr>
              <a:t>Les </a:t>
            </a:r>
            <a:r>
              <a:rPr lang="en-US" sz="1533" b="1" dirty="0" err="1">
                <a:solidFill>
                  <a:schemeClr val="bg1"/>
                </a:solidFill>
                <a:latin typeface="Roboto"/>
                <a:ea typeface="Roboto"/>
                <a:cs typeface="Roboto"/>
                <a:sym typeface="Roboto"/>
              </a:rPr>
              <a:t>indicateurs</a:t>
            </a:r>
            <a:r>
              <a:rPr lang="en-US" sz="1533" b="1"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peuvent</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inclure</a:t>
            </a:r>
            <a:r>
              <a:rPr lang="en-US" sz="1533" dirty="0">
                <a:solidFill>
                  <a:schemeClr val="bg1"/>
                </a:solidFill>
                <a:latin typeface="Roboto"/>
                <a:ea typeface="Roboto"/>
                <a:cs typeface="Roboto"/>
                <a:sym typeface="Roboto"/>
              </a:rPr>
              <a:t> : </a:t>
            </a:r>
            <a:endParaRPr sz="933" dirty="0">
              <a:solidFill>
                <a:schemeClr val="bg1"/>
              </a:solidFill>
            </a:endParaRPr>
          </a:p>
          <a:p>
            <a:pPr marL="331064" lvl="1" indent="-165531">
              <a:buClr>
                <a:srgbClr val="0B5FBA"/>
              </a:buClr>
              <a:buSzPts val="2300"/>
              <a:buFont typeface="Arial"/>
              <a:buChar char="•"/>
            </a:pPr>
            <a:r>
              <a:rPr lang="en-US" sz="1533" dirty="0">
                <a:solidFill>
                  <a:schemeClr val="bg1"/>
                </a:solidFill>
                <a:latin typeface="Roboto"/>
                <a:ea typeface="Roboto"/>
                <a:cs typeface="Roboto"/>
                <a:sym typeface="Roboto"/>
              </a:rPr>
              <a:t>Population </a:t>
            </a:r>
            <a:r>
              <a:rPr lang="en-US" sz="1533" dirty="0" err="1">
                <a:solidFill>
                  <a:schemeClr val="bg1"/>
                </a:solidFill>
                <a:latin typeface="Roboto"/>
                <a:ea typeface="Roboto"/>
                <a:cs typeface="Roboto"/>
                <a:sym typeface="Roboto"/>
              </a:rPr>
              <a:t>exposée</a:t>
            </a:r>
            <a:r>
              <a:rPr lang="en-US" sz="1533" dirty="0">
                <a:solidFill>
                  <a:schemeClr val="bg1"/>
                </a:solidFill>
                <a:latin typeface="Roboto"/>
                <a:ea typeface="Roboto"/>
                <a:cs typeface="Roboto"/>
                <a:sym typeface="Roboto"/>
              </a:rPr>
              <a:t> (y </a:t>
            </a:r>
            <a:r>
              <a:rPr lang="en-US" sz="1533" dirty="0" err="1">
                <a:solidFill>
                  <a:schemeClr val="bg1"/>
                </a:solidFill>
                <a:latin typeface="Roboto"/>
                <a:ea typeface="Roboto"/>
                <a:cs typeface="Roboto"/>
                <a:sym typeface="Roboto"/>
              </a:rPr>
              <a:t>compris</a:t>
            </a:r>
            <a:r>
              <a:rPr lang="en-US" sz="1533" dirty="0">
                <a:solidFill>
                  <a:schemeClr val="bg1"/>
                </a:solidFill>
                <a:latin typeface="Roboto"/>
                <a:ea typeface="Roboto"/>
                <a:cs typeface="Roboto"/>
                <a:sym typeface="Roboto"/>
              </a:rPr>
              <a:t> les </a:t>
            </a:r>
            <a:r>
              <a:rPr lang="en-US" sz="1533" dirty="0" err="1">
                <a:solidFill>
                  <a:schemeClr val="bg1"/>
                </a:solidFill>
                <a:latin typeface="Roboto"/>
                <a:ea typeface="Roboto"/>
                <a:cs typeface="Roboto"/>
                <a:sym typeface="Roboto"/>
              </a:rPr>
              <a:t>groupes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marginalisés</a:t>
            </a:r>
            <a:r>
              <a:rPr lang="en-US" sz="1533" dirty="0">
                <a:solidFill>
                  <a:schemeClr val="bg1"/>
                </a:solidFill>
                <a:latin typeface="Roboto"/>
                <a:ea typeface="Roboto"/>
                <a:cs typeface="Roboto"/>
                <a:sym typeface="Roboto"/>
              </a:rPr>
              <a:t>) </a:t>
            </a:r>
            <a:endParaRPr sz="933" dirty="0">
              <a:solidFill>
                <a:schemeClr val="bg1"/>
              </a:solidFill>
            </a:endParaRPr>
          </a:p>
          <a:p>
            <a:pPr marL="331064" lvl="1" indent="-165531">
              <a:buClr>
                <a:srgbClr val="0B5FBA"/>
              </a:buClr>
              <a:buSzPts val="2300"/>
              <a:buFont typeface="Arial"/>
              <a:buChar char="•"/>
            </a:pPr>
            <a:r>
              <a:rPr lang="en-US" sz="1533" dirty="0">
                <a:solidFill>
                  <a:schemeClr val="bg1"/>
                </a:solidFill>
                <a:latin typeface="Roboto"/>
                <a:ea typeface="Roboto"/>
                <a:cs typeface="Roboto"/>
                <a:sym typeface="Roboto"/>
              </a:rPr>
              <a:t>Valeur des services </a:t>
            </a:r>
            <a:r>
              <a:rPr lang="en-US" sz="1533" dirty="0" err="1">
                <a:solidFill>
                  <a:schemeClr val="bg1"/>
                </a:solidFill>
                <a:latin typeface="Roboto"/>
                <a:ea typeface="Roboto"/>
                <a:cs typeface="Roboto"/>
                <a:sym typeface="Roboto"/>
              </a:rPr>
              <a:t>économiques</a:t>
            </a:r>
            <a:r>
              <a:rPr lang="en-US" sz="1533" dirty="0">
                <a:solidFill>
                  <a:schemeClr val="bg1"/>
                </a:solidFill>
                <a:latin typeface="Roboto"/>
                <a:ea typeface="Roboto"/>
                <a:cs typeface="Roboto"/>
                <a:sym typeface="Roboto"/>
              </a:rPr>
              <a:t> exposés</a:t>
            </a:r>
            <a:endParaRPr sz="933" dirty="0">
              <a:solidFill>
                <a:schemeClr val="bg1"/>
              </a:solidFill>
            </a:endParaRPr>
          </a:p>
          <a:p>
            <a:pPr marL="331064" lvl="1" indent="-165531">
              <a:buClr>
                <a:srgbClr val="0B5FBA"/>
              </a:buClr>
              <a:buSzPts val="2300"/>
              <a:buFont typeface="Arial"/>
              <a:buChar char="•"/>
            </a:pPr>
            <a:r>
              <a:rPr lang="en-US" sz="1533" dirty="0">
                <a:solidFill>
                  <a:schemeClr val="bg1"/>
                </a:solidFill>
                <a:latin typeface="Roboto"/>
                <a:ea typeface="Roboto"/>
                <a:cs typeface="Roboto"/>
                <a:sym typeface="Roboto"/>
              </a:rPr>
              <a:t>Biens (par </a:t>
            </a:r>
            <a:r>
              <a:rPr lang="en-US" sz="1533" dirty="0" err="1">
                <a:solidFill>
                  <a:schemeClr val="bg1"/>
                </a:solidFill>
                <a:latin typeface="Roboto"/>
                <a:ea typeface="Roboto"/>
                <a:cs typeface="Roboto"/>
                <a:sym typeface="Roboto"/>
              </a:rPr>
              <a:t>exemple</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logements</a:t>
            </a:r>
            <a:r>
              <a:rPr lang="en-US" sz="1533" dirty="0">
                <a:solidFill>
                  <a:schemeClr val="bg1"/>
                </a:solidFill>
                <a:latin typeface="Roboto"/>
                <a:ea typeface="Roboto"/>
                <a:cs typeface="Roboto"/>
                <a:sym typeface="Roboto"/>
              </a:rPr>
              <a:t>) exposés</a:t>
            </a:r>
            <a:endParaRPr sz="933" dirty="0">
              <a:solidFill>
                <a:schemeClr val="bg1"/>
              </a:solidFill>
            </a:endParaRPr>
          </a:p>
          <a:p>
            <a:pPr marL="331064" lvl="1" indent="-165531">
              <a:buClr>
                <a:srgbClr val="0B5FBA"/>
              </a:buClr>
              <a:buSzPts val="2300"/>
              <a:buFont typeface="Arial"/>
              <a:buChar char="•"/>
            </a:pPr>
            <a:r>
              <a:rPr lang="en-US" sz="1533" dirty="0" err="1">
                <a:solidFill>
                  <a:schemeClr val="bg1"/>
                </a:solidFill>
                <a:latin typeface="Roboto"/>
                <a:ea typeface="Roboto"/>
                <a:cs typeface="Roboto"/>
                <a:sym typeface="Roboto"/>
              </a:rPr>
              <a:t>Pourcentage</a:t>
            </a:r>
            <a:r>
              <a:rPr lang="en-US" sz="1533" dirty="0">
                <a:solidFill>
                  <a:schemeClr val="bg1"/>
                </a:solidFill>
                <a:latin typeface="Roboto"/>
                <a:ea typeface="Roboto"/>
                <a:cs typeface="Roboto"/>
                <a:sym typeface="Roboto"/>
              </a:rPr>
              <a:t> des moyens de </a:t>
            </a:r>
            <a:r>
              <a:rPr lang="en-US" sz="1533" dirty="0" err="1">
                <a:solidFill>
                  <a:schemeClr val="bg1"/>
                </a:solidFill>
                <a:latin typeface="Roboto"/>
                <a:ea typeface="Roboto"/>
                <a:cs typeface="Roboto"/>
                <a:sym typeface="Roboto"/>
              </a:rPr>
              <a:t>subsistance</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dépendant</a:t>
            </a:r>
            <a:r>
              <a:rPr lang="en-US" sz="1533" dirty="0">
                <a:solidFill>
                  <a:schemeClr val="bg1"/>
                </a:solidFill>
                <a:latin typeface="Roboto"/>
                <a:ea typeface="Roboto"/>
                <a:cs typeface="Roboto"/>
                <a:sym typeface="Roboto"/>
              </a:rPr>
              <a:t> des </a:t>
            </a:r>
            <a:r>
              <a:rPr lang="en-US" sz="1533" dirty="0" err="1">
                <a:solidFill>
                  <a:schemeClr val="bg1"/>
                </a:solidFill>
                <a:latin typeface="Roboto"/>
                <a:ea typeface="Roboto"/>
                <a:cs typeface="Roboto"/>
                <a:sym typeface="Roboto"/>
              </a:rPr>
              <a:t>ressources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naturelles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exposées</a:t>
            </a:r>
            <a:endParaRPr sz="933" dirty="0">
              <a:solidFill>
                <a:schemeClr val="bg1"/>
              </a:solidFill>
            </a:endParaRPr>
          </a:p>
          <a:p>
            <a:pPr>
              <a:buSzPts val="2300"/>
            </a:pPr>
            <a:endParaRPr sz="1533" dirty="0">
              <a:solidFill>
                <a:schemeClr val="bg1"/>
              </a:solidFill>
              <a:latin typeface="Roboto"/>
              <a:ea typeface="Roboto"/>
              <a:cs typeface="Roboto"/>
              <a:sym typeface="Roboto"/>
            </a:endParaRPr>
          </a:p>
        </p:txBody>
      </p:sp>
      <p:sp>
        <p:nvSpPr>
          <p:cNvPr id="858" name="Google Shape;858;p126"/>
          <p:cNvSpPr txBox="1"/>
          <p:nvPr/>
        </p:nvSpPr>
        <p:spPr>
          <a:xfrm>
            <a:off x="4505977" y="1458987"/>
            <a:ext cx="3128000" cy="4379597"/>
          </a:xfrm>
          <a:prstGeom prst="rect">
            <a:avLst/>
          </a:prstGeom>
          <a:noFill/>
          <a:ln>
            <a:noFill/>
          </a:ln>
        </p:spPr>
        <p:txBody>
          <a:bodyPr spcFirstLastPara="1" wrap="square" lIns="0" tIns="0" rIns="0" bIns="0" anchor="t" anchorCtr="0">
            <a:spAutoFit/>
          </a:bodyPr>
          <a:lstStyle/>
          <a:p>
            <a:pPr>
              <a:buSzPts val="2300"/>
            </a:pPr>
            <a:r>
              <a:rPr lang="en-US" sz="2400" b="1">
                <a:solidFill>
                  <a:schemeClr val="bg1"/>
                </a:solidFill>
                <a:latin typeface="Roboto"/>
                <a:ea typeface="Roboto"/>
                <a:cs typeface="Roboto"/>
                <a:sym typeface="Roboto"/>
              </a:rPr>
              <a:t>Sensibilité</a:t>
            </a:r>
            <a:endParaRPr sz="1200">
              <a:solidFill>
                <a:schemeClr val="bg1"/>
              </a:solidFill>
            </a:endParaRPr>
          </a:p>
          <a:p>
            <a:pPr>
              <a:buSzPts val="2300"/>
            </a:pPr>
            <a:endParaRPr sz="1533" b="1">
              <a:solidFill>
                <a:schemeClr val="bg1"/>
              </a:solidFill>
              <a:latin typeface="Roboto"/>
              <a:ea typeface="Roboto"/>
              <a:cs typeface="Roboto"/>
              <a:sym typeface="Roboto"/>
            </a:endParaRPr>
          </a:p>
          <a:p>
            <a:pPr>
              <a:buSzPts val="2300"/>
            </a:pPr>
            <a:r>
              <a:rPr lang="en-US" sz="1533">
                <a:solidFill>
                  <a:schemeClr val="bg1"/>
                </a:solidFill>
                <a:latin typeface="Roboto"/>
                <a:ea typeface="Roboto"/>
                <a:cs typeface="Roboto"/>
                <a:sym typeface="Roboto"/>
              </a:rPr>
              <a:t>La vulnérabilité se compose de </a:t>
            </a:r>
            <a:r>
              <a:rPr lang="en-US" sz="1533" b="1">
                <a:solidFill>
                  <a:schemeClr val="bg1"/>
                </a:solidFill>
                <a:latin typeface="Roboto"/>
                <a:ea typeface="Roboto"/>
                <a:cs typeface="Roboto"/>
                <a:sym typeface="Roboto"/>
              </a:rPr>
              <a:t>la sensibilité </a:t>
            </a:r>
            <a:r>
              <a:rPr lang="en-US" sz="1533">
                <a:solidFill>
                  <a:schemeClr val="bg1"/>
                </a:solidFill>
                <a:latin typeface="Roboto"/>
                <a:ea typeface="Roboto"/>
                <a:cs typeface="Roboto"/>
                <a:sym typeface="Roboto"/>
              </a:rPr>
              <a:t>+ la capacité d'adaptation </a:t>
            </a:r>
            <a:endParaRPr sz="933">
              <a:solidFill>
                <a:schemeClr val="bg1"/>
              </a:solidFill>
            </a:endParaRPr>
          </a:p>
          <a:p>
            <a:pPr>
              <a:buSzPts val="2300"/>
            </a:pPr>
            <a:endParaRPr sz="1533">
              <a:solidFill>
                <a:schemeClr val="bg1"/>
              </a:solidFill>
              <a:latin typeface="Roboto"/>
              <a:ea typeface="Roboto"/>
              <a:cs typeface="Roboto"/>
              <a:sym typeface="Roboto"/>
            </a:endParaRPr>
          </a:p>
          <a:p>
            <a:pPr>
              <a:buSzPts val="2300"/>
            </a:pPr>
            <a:r>
              <a:rPr lang="en-US" sz="1533">
                <a:solidFill>
                  <a:schemeClr val="bg1"/>
                </a:solidFill>
                <a:latin typeface="Roboto"/>
                <a:ea typeface="Roboto"/>
                <a:cs typeface="Roboto"/>
                <a:sym typeface="Roboto"/>
              </a:rPr>
              <a:t>Sensibilité = degré auquel les personnes et les actifs/systèmes sont affectés par leur exposition aux impacts climatiques</a:t>
            </a:r>
            <a:endParaRPr sz="933">
              <a:solidFill>
                <a:schemeClr val="bg1"/>
              </a:solidFill>
            </a:endParaRPr>
          </a:p>
          <a:p>
            <a:pPr>
              <a:buSzPts val="2300"/>
            </a:pPr>
            <a:endParaRPr sz="1533">
              <a:solidFill>
                <a:schemeClr val="bg1"/>
              </a:solidFill>
              <a:latin typeface="Roboto"/>
              <a:ea typeface="Roboto"/>
              <a:cs typeface="Roboto"/>
              <a:sym typeface="Roboto"/>
            </a:endParaRPr>
          </a:p>
          <a:p>
            <a:pPr>
              <a:buSzPts val="2300"/>
            </a:pPr>
            <a:r>
              <a:rPr lang="en-US" sz="1533" b="1">
                <a:solidFill>
                  <a:schemeClr val="bg1"/>
                </a:solidFill>
                <a:latin typeface="Roboto"/>
                <a:ea typeface="Roboto"/>
                <a:cs typeface="Roboto"/>
                <a:sym typeface="Roboto"/>
              </a:rPr>
              <a:t>Les indicateurs </a:t>
            </a:r>
            <a:r>
              <a:rPr lang="en-US" sz="1533">
                <a:solidFill>
                  <a:schemeClr val="bg1"/>
                </a:solidFill>
                <a:latin typeface="Roboto"/>
                <a:ea typeface="Roboto"/>
                <a:cs typeface="Roboto"/>
                <a:sym typeface="Roboto"/>
              </a:rPr>
              <a:t>peuvent inclure : </a:t>
            </a:r>
            <a:endParaRPr sz="933">
              <a:solidFill>
                <a:schemeClr val="bg1"/>
              </a:solidFill>
            </a:endParaRPr>
          </a:p>
          <a:p>
            <a:pPr marL="331064" lvl="1" indent="-165531">
              <a:buClr>
                <a:srgbClr val="0B5FBA"/>
              </a:buClr>
              <a:buSzPts val="2300"/>
              <a:buFont typeface="Arial"/>
              <a:buChar char="•"/>
            </a:pPr>
            <a:r>
              <a:rPr lang="en-US" sz="1533">
                <a:solidFill>
                  <a:schemeClr val="bg1"/>
                </a:solidFill>
                <a:latin typeface="Roboto"/>
                <a:ea typeface="Roboto"/>
                <a:cs typeface="Roboto"/>
                <a:sym typeface="Roboto"/>
              </a:rPr>
              <a:t>Population des groupes démographiques dépendants</a:t>
            </a:r>
            <a:endParaRPr sz="933">
              <a:solidFill>
                <a:schemeClr val="bg1"/>
              </a:solidFill>
            </a:endParaRPr>
          </a:p>
          <a:p>
            <a:pPr marL="331064" lvl="1" indent="-165531">
              <a:buClr>
                <a:srgbClr val="0B5FBA"/>
              </a:buClr>
              <a:buSzPts val="2300"/>
              <a:buFont typeface="Arial"/>
              <a:buChar char="•"/>
            </a:pPr>
            <a:r>
              <a:rPr lang="en-US" sz="1533">
                <a:solidFill>
                  <a:schemeClr val="bg1"/>
                </a:solidFill>
                <a:latin typeface="Roboto"/>
                <a:ea typeface="Roboto"/>
                <a:cs typeface="Roboto"/>
                <a:sym typeface="Roboto"/>
              </a:rPr>
              <a:t>Dépendance des secteurs touchés vis-à-vis des moyens de subsistance</a:t>
            </a:r>
            <a:endParaRPr sz="933">
              <a:solidFill>
                <a:schemeClr val="bg1"/>
              </a:solidFill>
            </a:endParaRPr>
          </a:p>
          <a:p>
            <a:pPr marL="331064" lvl="1" indent="-165531">
              <a:buClr>
                <a:srgbClr val="0B5FBA"/>
              </a:buClr>
              <a:buSzPts val="2300"/>
              <a:buFont typeface="Arial"/>
              <a:buChar char="•"/>
            </a:pPr>
            <a:r>
              <a:rPr lang="en-US" sz="1533">
                <a:solidFill>
                  <a:schemeClr val="bg1"/>
                </a:solidFill>
                <a:latin typeface="Roboto"/>
                <a:ea typeface="Roboto"/>
                <a:cs typeface="Roboto"/>
                <a:sym typeface="Roboto"/>
              </a:rPr>
              <a:t>État des logements</a:t>
            </a:r>
            <a:endParaRPr sz="933">
              <a:solidFill>
                <a:schemeClr val="bg1"/>
              </a:solidFill>
            </a:endParaRPr>
          </a:p>
          <a:p>
            <a:pPr>
              <a:buSzPts val="2300"/>
            </a:pPr>
            <a:endParaRPr sz="1533">
              <a:solidFill>
                <a:schemeClr val="bg1"/>
              </a:solidFill>
              <a:latin typeface="Roboto"/>
              <a:ea typeface="Roboto"/>
              <a:cs typeface="Roboto"/>
              <a:sym typeface="Roboto"/>
            </a:endParaRPr>
          </a:p>
          <a:p>
            <a:pPr>
              <a:buSzPts val="2300"/>
            </a:pPr>
            <a:endParaRPr sz="1533">
              <a:solidFill>
                <a:schemeClr val="bg1"/>
              </a:solidFill>
              <a:latin typeface="Roboto"/>
              <a:ea typeface="Roboto"/>
              <a:cs typeface="Roboto"/>
              <a:sym typeface="Roboto"/>
            </a:endParaRPr>
          </a:p>
          <a:p>
            <a:pPr>
              <a:buSzPts val="2300"/>
            </a:pPr>
            <a:endParaRPr sz="1533">
              <a:solidFill>
                <a:schemeClr val="bg1"/>
              </a:solidFill>
              <a:latin typeface="Roboto"/>
              <a:ea typeface="Roboto"/>
              <a:cs typeface="Roboto"/>
              <a:sym typeface="Roboto"/>
            </a:endParaRPr>
          </a:p>
        </p:txBody>
      </p:sp>
      <p:sp>
        <p:nvSpPr>
          <p:cNvPr id="862" name="Google Shape;862;p126"/>
          <p:cNvSpPr txBox="1"/>
          <p:nvPr/>
        </p:nvSpPr>
        <p:spPr>
          <a:xfrm>
            <a:off x="8335299" y="1458987"/>
            <a:ext cx="3605064" cy="5293180"/>
          </a:xfrm>
          <a:prstGeom prst="rect">
            <a:avLst/>
          </a:prstGeom>
          <a:noFill/>
          <a:ln>
            <a:noFill/>
          </a:ln>
        </p:spPr>
        <p:txBody>
          <a:bodyPr spcFirstLastPara="1" wrap="square" lIns="0" tIns="0" rIns="0" bIns="0" anchor="t" anchorCtr="0">
            <a:spAutoFit/>
          </a:bodyPr>
          <a:lstStyle/>
          <a:p>
            <a:pPr>
              <a:buSzPts val="2300"/>
            </a:pPr>
            <a:r>
              <a:rPr lang="en-US" sz="2400" b="1" dirty="0" err="1">
                <a:solidFill>
                  <a:schemeClr val="bg1"/>
                </a:solidFill>
                <a:latin typeface="Roboto"/>
                <a:ea typeface="Roboto"/>
                <a:cs typeface="Roboto"/>
                <a:sym typeface="Roboto"/>
              </a:rPr>
              <a:t>Capacité</a:t>
            </a:r>
            <a:r>
              <a:rPr lang="en-US" sz="2400" b="1" dirty="0">
                <a:solidFill>
                  <a:schemeClr val="bg1"/>
                </a:solidFill>
                <a:latin typeface="Roboto"/>
                <a:ea typeface="Roboto"/>
                <a:cs typeface="Roboto"/>
                <a:sym typeface="Roboto"/>
              </a:rPr>
              <a:t> </a:t>
            </a:r>
            <a:r>
              <a:rPr lang="en-US" sz="2400" b="1" dirty="0" err="1">
                <a:solidFill>
                  <a:schemeClr val="bg1"/>
                </a:solidFill>
                <a:latin typeface="Roboto"/>
                <a:ea typeface="Roboto"/>
                <a:cs typeface="Roboto"/>
                <a:sym typeface="Roboto"/>
              </a:rPr>
              <a:t>d'adaptation</a:t>
            </a:r>
            <a:endParaRPr sz="1200" dirty="0">
              <a:solidFill>
                <a:schemeClr val="bg1"/>
              </a:solidFill>
            </a:endParaRPr>
          </a:p>
          <a:p>
            <a:pPr>
              <a:buSzPts val="2300"/>
            </a:pPr>
            <a:endParaRPr sz="1533" b="1" dirty="0">
              <a:solidFill>
                <a:schemeClr val="bg1"/>
              </a:solidFill>
              <a:latin typeface="Roboto"/>
              <a:ea typeface="Roboto"/>
              <a:cs typeface="Roboto"/>
              <a:sym typeface="Roboto"/>
            </a:endParaRPr>
          </a:p>
          <a:p>
            <a:pPr>
              <a:buSzPts val="2300"/>
            </a:pPr>
            <a:r>
              <a:rPr lang="en-US" dirty="0">
                <a:solidFill>
                  <a:schemeClr val="bg1"/>
                </a:solidFill>
                <a:latin typeface="Roboto"/>
                <a:ea typeface="Roboto"/>
                <a:cs typeface="Roboto"/>
                <a:sym typeface="Roboto"/>
              </a:rPr>
              <a:t>La </a:t>
            </a:r>
            <a:r>
              <a:rPr lang="en-US" dirty="0" err="1">
                <a:solidFill>
                  <a:schemeClr val="bg1"/>
                </a:solidFill>
                <a:latin typeface="Roboto"/>
                <a:ea typeface="Roboto"/>
                <a:cs typeface="Roboto"/>
                <a:sym typeface="Roboto"/>
              </a:rPr>
              <a:t>vulnérabilité</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est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composée</a:t>
            </a:r>
            <a:r>
              <a:rPr lang="en-US" dirty="0">
                <a:solidFill>
                  <a:schemeClr val="bg1"/>
                </a:solidFill>
                <a:latin typeface="Roboto"/>
                <a:ea typeface="Roboto"/>
                <a:cs typeface="Roboto"/>
                <a:sym typeface="Roboto"/>
              </a:rPr>
              <a:t> de la </a:t>
            </a:r>
            <a:r>
              <a:rPr lang="en-US" dirty="0" err="1">
                <a:solidFill>
                  <a:schemeClr val="bg1"/>
                </a:solidFill>
                <a:latin typeface="Roboto"/>
                <a:ea typeface="Roboto"/>
                <a:cs typeface="Roboto"/>
                <a:sym typeface="Roboto"/>
              </a:rPr>
              <a:t>sensibilité</a:t>
            </a:r>
            <a:r>
              <a:rPr lang="en-US" dirty="0">
                <a:solidFill>
                  <a:schemeClr val="bg1"/>
                </a:solidFill>
                <a:latin typeface="Roboto"/>
                <a:ea typeface="Roboto"/>
                <a:cs typeface="Roboto"/>
                <a:sym typeface="Roboto"/>
              </a:rPr>
              <a:t> + </a:t>
            </a:r>
            <a:r>
              <a:rPr lang="en-US" b="1" dirty="0">
                <a:solidFill>
                  <a:schemeClr val="bg1"/>
                </a:solidFill>
                <a:latin typeface="Roboto"/>
                <a:ea typeface="Roboto"/>
                <a:cs typeface="Roboto"/>
                <a:sym typeface="Roboto"/>
              </a:rPr>
              <a:t>la </a:t>
            </a:r>
            <a:r>
              <a:rPr lang="en-US" b="1" dirty="0" err="1">
                <a:solidFill>
                  <a:schemeClr val="bg1"/>
                </a:solidFill>
                <a:latin typeface="Roboto"/>
                <a:ea typeface="Roboto"/>
                <a:cs typeface="Roboto"/>
                <a:sym typeface="Roboto"/>
              </a:rPr>
              <a:t>capacité</a:t>
            </a:r>
            <a:r>
              <a:rPr lang="en-US" b="1" dirty="0">
                <a:solidFill>
                  <a:schemeClr val="bg1"/>
                </a:solidFill>
                <a:latin typeface="Roboto"/>
                <a:ea typeface="Roboto"/>
                <a:cs typeface="Roboto"/>
                <a:sym typeface="Roboto"/>
              </a:rPr>
              <a:t> </a:t>
            </a:r>
            <a:r>
              <a:rPr lang="en-US" b="1" dirty="0" err="1">
                <a:solidFill>
                  <a:schemeClr val="bg1"/>
                </a:solidFill>
                <a:latin typeface="Roboto"/>
                <a:ea typeface="Roboto"/>
                <a:cs typeface="Roboto"/>
                <a:sym typeface="Roboto"/>
              </a:rPr>
              <a:t>d'adaptation</a:t>
            </a:r>
            <a:r>
              <a:rPr lang="en-US" b="1" dirty="0">
                <a:solidFill>
                  <a:schemeClr val="bg1"/>
                </a:solidFill>
                <a:latin typeface="Roboto"/>
                <a:ea typeface="Roboto"/>
                <a:cs typeface="Roboto"/>
                <a:sym typeface="Roboto"/>
              </a:rPr>
              <a:t> </a:t>
            </a:r>
            <a:endParaRPr sz="900" dirty="0">
              <a:solidFill>
                <a:schemeClr val="bg1"/>
              </a:solidFill>
            </a:endParaRPr>
          </a:p>
          <a:p>
            <a:pPr>
              <a:buSzPts val="2300"/>
            </a:pPr>
            <a:endParaRPr b="1" dirty="0">
              <a:solidFill>
                <a:schemeClr val="bg1"/>
              </a:solidFill>
              <a:latin typeface="Roboto"/>
              <a:ea typeface="Roboto"/>
              <a:cs typeface="Roboto"/>
              <a:sym typeface="Roboto"/>
            </a:endParaRPr>
          </a:p>
          <a:p>
            <a:pPr>
              <a:buSzPts val="2300"/>
            </a:pPr>
            <a:r>
              <a:rPr lang="en-US" dirty="0" err="1">
                <a:solidFill>
                  <a:schemeClr val="bg1"/>
                </a:solidFill>
                <a:latin typeface="Roboto"/>
                <a:ea typeface="Roboto"/>
                <a:cs typeface="Roboto"/>
                <a:sym typeface="Roboto"/>
              </a:rPr>
              <a:t>Capacité</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d'adaptation</a:t>
            </a:r>
            <a:r>
              <a:rPr lang="en-US" dirty="0">
                <a:solidFill>
                  <a:schemeClr val="bg1"/>
                </a:solidFill>
                <a:latin typeface="Roboto"/>
                <a:ea typeface="Roboto"/>
                <a:cs typeface="Roboto"/>
                <a:sym typeface="Roboto"/>
              </a:rPr>
              <a:t> = </a:t>
            </a:r>
            <a:r>
              <a:rPr lang="en-US" dirty="0" err="1">
                <a:solidFill>
                  <a:schemeClr val="bg1"/>
                </a:solidFill>
                <a:latin typeface="Roboto"/>
                <a:ea typeface="Roboto"/>
                <a:cs typeface="Roboto"/>
                <a:sym typeface="Roboto"/>
              </a:rPr>
              <a:t>potentiel</a:t>
            </a:r>
            <a:r>
              <a:rPr lang="en-US" dirty="0">
                <a:solidFill>
                  <a:schemeClr val="bg1"/>
                </a:solidFill>
                <a:latin typeface="Roboto"/>
                <a:ea typeface="Roboto"/>
                <a:cs typeface="Roboto"/>
                <a:sym typeface="Roboto"/>
              </a:rPr>
              <a:t> des </a:t>
            </a:r>
            <a:r>
              <a:rPr lang="en-US" dirty="0" err="1">
                <a:solidFill>
                  <a:schemeClr val="bg1"/>
                </a:solidFill>
                <a:latin typeface="Roboto"/>
                <a:ea typeface="Roboto"/>
                <a:cs typeface="Roboto"/>
                <a:sym typeface="Roboto"/>
              </a:rPr>
              <a:t>personnes</a:t>
            </a:r>
            <a:r>
              <a:rPr lang="en-US" dirty="0">
                <a:solidFill>
                  <a:schemeClr val="bg1"/>
                </a:solidFill>
                <a:latin typeface="Roboto"/>
                <a:ea typeface="Roboto"/>
                <a:cs typeface="Roboto"/>
                <a:sym typeface="Roboto"/>
              </a:rPr>
              <a:t> et des </a:t>
            </a:r>
            <a:r>
              <a:rPr lang="en-US" dirty="0" err="1">
                <a:solidFill>
                  <a:schemeClr val="bg1"/>
                </a:solidFill>
                <a:latin typeface="Roboto"/>
                <a:ea typeface="Roboto"/>
                <a:cs typeface="Roboto"/>
                <a:sym typeface="Roboto"/>
              </a:rPr>
              <a:t>systèmes</a:t>
            </a:r>
            <a:r>
              <a:rPr lang="en-US" dirty="0">
                <a:solidFill>
                  <a:schemeClr val="bg1"/>
                </a:solidFill>
                <a:latin typeface="Roboto"/>
                <a:ea typeface="Roboto"/>
                <a:cs typeface="Roboto"/>
                <a:sym typeface="Roboto"/>
              </a:rPr>
              <a:t> à </a:t>
            </a:r>
            <a:r>
              <a:rPr lang="en-US" dirty="0" err="1">
                <a:solidFill>
                  <a:schemeClr val="bg1"/>
                </a:solidFill>
                <a:latin typeface="Roboto"/>
                <a:ea typeface="Roboto"/>
                <a:cs typeface="Roboto"/>
                <a:sym typeface="Roboto"/>
              </a:rPr>
              <a:t>s'adapter</a:t>
            </a:r>
            <a:r>
              <a:rPr lang="en-US" dirty="0">
                <a:solidFill>
                  <a:schemeClr val="bg1"/>
                </a:solidFill>
                <a:latin typeface="Roboto"/>
                <a:ea typeface="Roboto"/>
                <a:cs typeface="Roboto"/>
                <a:sym typeface="Roboto"/>
              </a:rPr>
              <a:t> aux impacts du </a:t>
            </a:r>
            <a:r>
              <a:rPr lang="en-US" dirty="0" err="1">
                <a:solidFill>
                  <a:schemeClr val="bg1"/>
                </a:solidFill>
                <a:latin typeface="Roboto"/>
                <a:ea typeface="Roboto"/>
                <a:cs typeface="Roboto"/>
                <a:sym typeface="Roboto"/>
              </a:rPr>
              <a:t>changement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climatique</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ou</a:t>
            </a:r>
            <a:r>
              <a:rPr lang="en-US" dirty="0">
                <a:solidFill>
                  <a:schemeClr val="bg1"/>
                </a:solidFill>
                <a:latin typeface="Roboto"/>
                <a:ea typeface="Roboto"/>
                <a:cs typeface="Roboto"/>
                <a:sym typeface="Roboto"/>
              </a:rPr>
              <a:t> à </a:t>
            </a:r>
            <a:r>
              <a:rPr lang="en-US" dirty="0" err="1">
                <a:solidFill>
                  <a:schemeClr val="bg1"/>
                </a:solidFill>
                <a:latin typeface="Roboto"/>
                <a:ea typeface="Roboto"/>
                <a:cs typeface="Roboto"/>
                <a:sym typeface="Roboto"/>
              </a:rPr>
              <a:t>tirer</a:t>
            </a:r>
            <a:r>
              <a:rPr lang="en-US" dirty="0">
                <a:solidFill>
                  <a:schemeClr val="bg1"/>
                </a:solidFill>
                <a:latin typeface="Roboto"/>
                <a:ea typeface="Roboto"/>
                <a:cs typeface="Roboto"/>
                <a:sym typeface="Roboto"/>
              </a:rPr>
              <a:t> parti des </a:t>
            </a:r>
            <a:r>
              <a:rPr lang="en-US" dirty="0" err="1">
                <a:solidFill>
                  <a:schemeClr val="bg1"/>
                </a:solidFill>
                <a:latin typeface="Roboto"/>
                <a:ea typeface="Roboto"/>
                <a:cs typeface="Roboto"/>
                <a:sym typeface="Roboto"/>
              </a:rPr>
              <a:t>opportunités</a:t>
            </a:r>
            <a:r>
              <a:rPr lang="en-US" dirty="0">
                <a:solidFill>
                  <a:schemeClr val="bg1"/>
                </a:solidFill>
                <a:latin typeface="Roboto"/>
                <a:ea typeface="Roboto"/>
                <a:cs typeface="Roboto"/>
                <a:sym typeface="Roboto"/>
              </a:rPr>
              <a:t> qui </a:t>
            </a:r>
            <a:r>
              <a:rPr lang="en-US" dirty="0" err="1">
                <a:solidFill>
                  <a:schemeClr val="bg1"/>
                </a:solidFill>
                <a:latin typeface="Roboto"/>
                <a:ea typeface="Roboto"/>
                <a:cs typeface="Roboto"/>
                <a:sym typeface="Roboto"/>
              </a:rPr>
              <a:t>peuvent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en</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découler</a:t>
            </a:r>
            <a:r>
              <a:rPr lang="en-US" dirty="0">
                <a:solidFill>
                  <a:schemeClr val="bg1"/>
                </a:solidFill>
                <a:latin typeface="Roboto"/>
                <a:ea typeface="Roboto"/>
                <a:cs typeface="Roboto"/>
                <a:sym typeface="Roboto"/>
              </a:rPr>
              <a:t>. </a:t>
            </a:r>
            <a:endParaRPr sz="900" dirty="0">
              <a:solidFill>
                <a:schemeClr val="bg1"/>
              </a:solidFill>
            </a:endParaRPr>
          </a:p>
          <a:p>
            <a:pPr>
              <a:buSzPts val="2300"/>
            </a:pPr>
            <a:endParaRPr dirty="0">
              <a:solidFill>
                <a:schemeClr val="bg1"/>
              </a:solidFill>
              <a:latin typeface="Roboto"/>
              <a:ea typeface="Roboto"/>
              <a:cs typeface="Roboto"/>
              <a:sym typeface="Roboto"/>
            </a:endParaRPr>
          </a:p>
          <a:p>
            <a:pPr>
              <a:buSzPts val="2300"/>
            </a:pPr>
            <a:r>
              <a:rPr lang="en-US" b="1" dirty="0">
                <a:solidFill>
                  <a:schemeClr val="bg1"/>
                </a:solidFill>
                <a:latin typeface="Roboto"/>
                <a:ea typeface="Roboto"/>
                <a:cs typeface="Roboto"/>
                <a:sym typeface="Roboto"/>
              </a:rPr>
              <a:t>Les </a:t>
            </a:r>
            <a:r>
              <a:rPr lang="en-US" b="1" dirty="0" err="1">
                <a:solidFill>
                  <a:schemeClr val="bg1"/>
                </a:solidFill>
                <a:latin typeface="Roboto"/>
                <a:ea typeface="Roboto"/>
                <a:cs typeface="Roboto"/>
                <a:sym typeface="Roboto"/>
              </a:rPr>
              <a:t>indicateurs</a:t>
            </a:r>
            <a:r>
              <a:rPr lang="en-US" b="1"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peuvent</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inclure</a:t>
            </a:r>
            <a:r>
              <a:rPr lang="en-US" dirty="0">
                <a:solidFill>
                  <a:schemeClr val="bg1"/>
                </a:solidFill>
                <a:latin typeface="Roboto"/>
                <a:ea typeface="Roboto"/>
                <a:cs typeface="Roboto"/>
                <a:sym typeface="Roboto"/>
              </a:rPr>
              <a:t> :</a:t>
            </a:r>
            <a:endParaRPr sz="900" dirty="0">
              <a:solidFill>
                <a:schemeClr val="bg1"/>
              </a:solidFill>
            </a:endParaRPr>
          </a:p>
          <a:p>
            <a:pPr marL="331064" lvl="1" indent="-165531">
              <a:buClr>
                <a:srgbClr val="0B5FBA"/>
              </a:buClr>
              <a:buSzPts val="2300"/>
              <a:buFont typeface="Arial"/>
              <a:buChar char="•"/>
            </a:pPr>
            <a:r>
              <a:rPr lang="en-US" dirty="0" err="1">
                <a:solidFill>
                  <a:schemeClr val="bg1"/>
                </a:solidFill>
                <a:latin typeface="Roboto"/>
                <a:ea typeface="Roboto"/>
                <a:cs typeface="Roboto"/>
                <a:sym typeface="Roboto"/>
              </a:rPr>
              <a:t>Accès</a:t>
            </a:r>
            <a:r>
              <a:rPr lang="en-US" dirty="0">
                <a:solidFill>
                  <a:schemeClr val="bg1"/>
                </a:solidFill>
                <a:latin typeface="Roboto"/>
                <a:ea typeface="Roboto"/>
                <a:cs typeface="Roboto"/>
                <a:sym typeface="Roboto"/>
              </a:rPr>
              <a:t> aux services de base (eau, </a:t>
            </a:r>
            <a:r>
              <a:rPr lang="en-US" dirty="0" err="1">
                <a:solidFill>
                  <a:schemeClr val="bg1"/>
                </a:solidFill>
                <a:latin typeface="Roboto"/>
                <a:ea typeface="Roboto"/>
                <a:cs typeface="Roboto"/>
                <a:sym typeface="Roboto"/>
              </a:rPr>
              <a:t>assainissement</a:t>
            </a:r>
            <a:r>
              <a:rPr lang="en-US" dirty="0">
                <a:solidFill>
                  <a:schemeClr val="bg1"/>
                </a:solidFill>
                <a:latin typeface="Roboto"/>
                <a:ea typeface="Roboto"/>
                <a:cs typeface="Roboto"/>
                <a:sym typeface="Roboto"/>
              </a:rPr>
              <a:t>)</a:t>
            </a:r>
            <a:endParaRPr sz="900" dirty="0">
              <a:solidFill>
                <a:schemeClr val="bg1"/>
              </a:solidFill>
            </a:endParaRPr>
          </a:p>
          <a:p>
            <a:pPr marL="331064" lvl="1" indent="-165531">
              <a:buClr>
                <a:srgbClr val="0B5FBA"/>
              </a:buClr>
              <a:buSzPts val="2300"/>
              <a:buFont typeface="Arial"/>
              <a:buChar char="•"/>
            </a:pPr>
            <a:r>
              <a:rPr lang="en-US" dirty="0" err="1">
                <a:solidFill>
                  <a:schemeClr val="bg1"/>
                </a:solidFill>
                <a:latin typeface="Roboto"/>
                <a:ea typeface="Roboto"/>
                <a:cs typeface="Roboto"/>
                <a:sym typeface="Roboto"/>
              </a:rPr>
              <a:t>Accès</a:t>
            </a:r>
            <a:r>
              <a:rPr lang="en-US" dirty="0">
                <a:solidFill>
                  <a:schemeClr val="bg1"/>
                </a:solidFill>
                <a:latin typeface="Roboto"/>
                <a:ea typeface="Roboto"/>
                <a:cs typeface="Roboto"/>
                <a:sym typeface="Roboto"/>
              </a:rPr>
              <a:t> aux </a:t>
            </a:r>
            <a:r>
              <a:rPr lang="en-US" dirty="0" err="1">
                <a:solidFill>
                  <a:schemeClr val="bg1"/>
                </a:solidFill>
                <a:latin typeface="Roboto"/>
                <a:ea typeface="Roboto"/>
                <a:cs typeface="Roboto"/>
                <a:sym typeface="Roboto"/>
              </a:rPr>
              <a:t>soins</a:t>
            </a:r>
            <a:r>
              <a:rPr lang="en-US" dirty="0">
                <a:solidFill>
                  <a:schemeClr val="bg1"/>
                </a:solidFill>
                <a:latin typeface="Roboto"/>
                <a:ea typeface="Roboto"/>
                <a:cs typeface="Roboto"/>
                <a:sym typeface="Roboto"/>
              </a:rPr>
              <a:t> de santé </a:t>
            </a:r>
            <a:endParaRPr sz="900" dirty="0">
              <a:solidFill>
                <a:schemeClr val="bg1"/>
              </a:solidFill>
            </a:endParaRPr>
          </a:p>
          <a:p>
            <a:pPr marL="331064" lvl="1" indent="-165531">
              <a:buClr>
                <a:srgbClr val="0B5FBA"/>
              </a:buClr>
              <a:buSzPts val="2300"/>
              <a:buFont typeface="Arial"/>
              <a:buChar char="•"/>
            </a:pPr>
            <a:r>
              <a:rPr lang="en-GB" dirty="0">
                <a:solidFill>
                  <a:schemeClr val="bg1"/>
                </a:solidFill>
                <a:latin typeface="Roboto"/>
                <a:ea typeface="Roboto"/>
                <a:cs typeface="Roboto"/>
                <a:sym typeface="Roboto"/>
              </a:rPr>
              <a:t>Participation significative de divers </a:t>
            </a:r>
            <a:r>
              <a:rPr lang="en-GB" dirty="0" err="1">
                <a:solidFill>
                  <a:schemeClr val="bg1"/>
                </a:solidFill>
                <a:latin typeface="Roboto"/>
                <a:ea typeface="Roboto"/>
                <a:cs typeface="Roboto"/>
                <a:sym typeface="Roboto"/>
              </a:rPr>
              <a:t>groupes</a:t>
            </a:r>
            <a:r>
              <a:rPr lang="en-GB" dirty="0">
                <a:solidFill>
                  <a:schemeClr val="bg1"/>
                </a:solidFill>
                <a:latin typeface="Roboto"/>
                <a:ea typeface="Roboto"/>
                <a:cs typeface="Roboto"/>
                <a:sym typeface="Roboto"/>
              </a:rPr>
              <a:t> aux </a:t>
            </a:r>
            <a:r>
              <a:rPr lang="en-GB" dirty="0" err="1">
                <a:solidFill>
                  <a:schemeClr val="bg1"/>
                </a:solidFill>
                <a:latin typeface="Roboto"/>
                <a:ea typeface="Roboto"/>
                <a:cs typeface="Roboto"/>
                <a:sym typeface="Roboto"/>
              </a:rPr>
              <a:t>décisions</a:t>
            </a:r>
            <a:r>
              <a:rPr lang="en-GB" dirty="0">
                <a:solidFill>
                  <a:schemeClr val="bg1"/>
                </a:solidFill>
                <a:latin typeface="Roboto"/>
                <a:ea typeface="Roboto"/>
                <a:cs typeface="Roboto"/>
                <a:sym typeface="Roboto"/>
              </a:rPr>
              <a:t> locales </a:t>
            </a:r>
            <a:r>
              <a:rPr lang="en-GB" dirty="0" err="1">
                <a:solidFill>
                  <a:schemeClr val="bg1"/>
                </a:solidFill>
                <a:latin typeface="Roboto"/>
                <a:ea typeface="Roboto"/>
                <a:cs typeface="Roboto"/>
                <a:sym typeface="Roboto"/>
              </a:rPr>
              <a:t>en</a:t>
            </a:r>
            <a:r>
              <a:rPr lang="en-GB" dirty="0">
                <a:solidFill>
                  <a:schemeClr val="bg1"/>
                </a:solidFill>
                <a:latin typeface="Roboto"/>
                <a:ea typeface="Roboto"/>
                <a:cs typeface="Roboto"/>
                <a:sym typeface="Roboto"/>
              </a:rPr>
              <a:t> matière </a:t>
            </a:r>
            <a:r>
              <a:rPr lang="en-GB" dirty="0" err="1">
                <a:solidFill>
                  <a:schemeClr val="bg1"/>
                </a:solidFill>
                <a:latin typeface="Roboto"/>
                <a:ea typeface="Roboto"/>
                <a:cs typeface="Roboto"/>
                <a:sym typeface="Roboto"/>
              </a:rPr>
              <a:t>d'adaptation</a:t>
            </a:r>
            <a:endParaRPr lang="en-GB" dirty="0">
              <a:solidFill>
                <a:schemeClr val="bg1"/>
              </a:solidFill>
              <a:latin typeface="Roboto"/>
              <a:ea typeface="Roboto"/>
              <a:cs typeface="Roboto"/>
              <a:sym typeface="Roboto"/>
            </a:endParaRPr>
          </a:p>
          <a:p>
            <a:pPr marL="331064" lvl="1" indent="-165531">
              <a:buClr>
                <a:srgbClr val="0B5FBA"/>
              </a:buClr>
              <a:buSzPts val="2300"/>
              <a:buFont typeface="Arial"/>
              <a:buChar char="•"/>
            </a:pPr>
            <a:r>
              <a:rPr lang="en-GB" dirty="0" err="1">
                <a:solidFill>
                  <a:schemeClr val="bg1"/>
                </a:solidFill>
                <a:latin typeface="Roboto"/>
                <a:ea typeface="Roboto"/>
                <a:cs typeface="Roboto"/>
                <a:sym typeface="Roboto"/>
              </a:rPr>
              <a:t>Capacité</a:t>
            </a:r>
            <a:r>
              <a:rPr lang="en-GB" dirty="0">
                <a:solidFill>
                  <a:schemeClr val="bg1"/>
                </a:solidFill>
                <a:latin typeface="Roboto"/>
                <a:ea typeface="Roboto"/>
                <a:cs typeface="Roboto"/>
                <a:sym typeface="Roboto"/>
              </a:rPr>
              <a:t> des </a:t>
            </a:r>
            <a:r>
              <a:rPr lang="en-GB" dirty="0" err="1">
                <a:solidFill>
                  <a:schemeClr val="bg1"/>
                </a:solidFill>
                <a:latin typeface="Roboto"/>
                <a:ea typeface="Roboto"/>
                <a:cs typeface="Roboto"/>
                <a:sym typeface="Roboto"/>
              </a:rPr>
              <a:t>individus</a:t>
            </a:r>
            <a:r>
              <a:rPr lang="en-GB" dirty="0">
                <a:solidFill>
                  <a:schemeClr val="bg1"/>
                </a:solidFill>
                <a:latin typeface="Roboto"/>
                <a:ea typeface="Roboto"/>
                <a:cs typeface="Roboto"/>
                <a:sym typeface="Roboto"/>
              </a:rPr>
              <a:t> à prendre des </a:t>
            </a:r>
            <a:r>
              <a:rPr lang="en-GB" dirty="0" err="1">
                <a:solidFill>
                  <a:schemeClr val="bg1"/>
                </a:solidFill>
                <a:latin typeface="Roboto"/>
                <a:ea typeface="Roboto"/>
                <a:cs typeface="Roboto"/>
                <a:sym typeface="Roboto"/>
              </a:rPr>
              <a:t>décisions</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concernant</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leurs</a:t>
            </a:r>
            <a:r>
              <a:rPr lang="en-GB" dirty="0">
                <a:solidFill>
                  <a:schemeClr val="bg1"/>
                </a:solidFill>
                <a:latin typeface="Roboto"/>
                <a:ea typeface="Roboto"/>
                <a:cs typeface="Roboto"/>
                <a:sym typeface="Roboto"/>
              </a:rPr>
              <a:t> moyens de </a:t>
            </a:r>
            <a:r>
              <a:rPr lang="en-GB" dirty="0" err="1">
                <a:solidFill>
                  <a:schemeClr val="bg1"/>
                </a:solidFill>
                <a:latin typeface="Roboto"/>
                <a:ea typeface="Roboto"/>
                <a:cs typeface="Roboto"/>
                <a:sym typeface="Roboto"/>
              </a:rPr>
              <a:t>subsistance</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ou</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l'utilisation</a:t>
            </a:r>
            <a:r>
              <a:rPr lang="en-GB" dirty="0">
                <a:solidFill>
                  <a:schemeClr val="bg1"/>
                </a:solidFill>
                <a:latin typeface="Roboto"/>
                <a:ea typeface="Roboto"/>
                <a:cs typeface="Roboto"/>
                <a:sym typeface="Roboto"/>
              </a:rPr>
              <a:t> des </a:t>
            </a:r>
            <a:r>
              <a:rPr lang="en-GB" dirty="0" err="1">
                <a:solidFill>
                  <a:schemeClr val="bg1"/>
                </a:solidFill>
                <a:latin typeface="Roboto"/>
                <a:ea typeface="Roboto"/>
                <a:cs typeface="Roboto"/>
                <a:sym typeface="Roboto"/>
              </a:rPr>
              <a:t>ressources</a:t>
            </a:r>
            <a:r>
              <a:rPr lang="en-GB" dirty="0">
                <a:solidFill>
                  <a:schemeClr val="bg1"/>
                </a:solidFill>
                <a:latin typeface="Roboto"/>
                <a:ea typeface="Roboto"/>
                <a:cs typeface="Roboto"/>
                <a:sym typeface="Roboto"/>
              </a:rPr>
              <a:t> et à les </a:t>
            </a:r>
            <a:r>
              <a:rPr lang="en-GB" dirty="0" err="1">
                <a:solidFill>
                  <a:schemeClr val="bg1"/>
                </a:solidFill>
                <a:latin typeface="Roboto"/>
                <a:ea typeface="Roboto"/>
                <a:cs typeface="Roboto"/>
                <a:sym typeface="Roboto"/>
              </a:rPr>
              <a:t>mettre</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en</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œuvre</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en</a:t>
            </a:r>
            <a:r>
              <a:rPr lang="en-GB" dirty="0">
                <a:solidFill>
                  <a:schemeClr val="bg1"/>
                </a:solidFill>
                <a:latin typeface="Roboto"/>
                <a:ea typeface="Roboto"/>
                <a:cs typeface="Roboto"/>
                <a:sym typeface="Roboto"/>
              </a:rPr>
              <a:t> </a:t>
            </a:r>
            <a:r>
              <a:rPr lang="en-GB" dirty="0" err="1">
                <a:solidFill>
                  <a:schemeClr val="bg1"/>
                </a:solidFill>
                <a:latin typeface="Roboto"/>
                <a:ea typeface="Roboto"/>
                <a:cs typeface="Roboto"/>
                <a:sym typeface="Roboto"/>
              </a:rPr>
              <a:t>cas</a:t>
            </a:r>
            <a:r>
              <a:rPr lang="en-GB" dirty="0">
                <a:solidFill>
                  <a:schemeClr val="bg1"/>
                </a:solidFill>
                <a:latin typeface="Roboto"/>
                <a:ea typeface="Roboto"/>
                <a:cs typeface="Roboto"/>
                <a:sym typeface="Roboto"/>
              </a:rPr>
              <a:t> de chocs </a:t>
            </a:r>
            <a:r>
              <a:rPr lang="en-GB" dirty="0" err="1">
                <a:solidFill>
                  <a:schemeClr val="bg1"/>
                </a:solidFill>
                <a:latin typeface="Roboto"/>
                <a:ea typeface="Roboto"/>
                <a:cs typeface="Roboto"/>
                <a:sym typeface="Roboto"/>
              </a:rPr>
              <a:t>climatiques</a:t>
            </a:r>
            <a:endParaRPr sz="900" dirty="0">
              <a:solidFill>
                <a:schemeClr val="bg1"/>
              </a:solidFill>
            </a:endParaRPr>
          </a:p>
        </p:txBody>
      </p:sp>
      <p:sp>
        <p:nvSpPr>
          <p:cNvPr id="863" name="Google Shape;863;p126"/>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46</a:t>
            </a:fld>
            <a:endParaRPr/>
          </a:p>
        </p:txBody>
      </p:sp>
      <p:sp>
        <p:nvSpPr>
          <p:cNvPr id="2" name="Google Shape;833;p44">
            <a:extLst>
              <a:ext uri="{FF2B5EF4-FFF2-40B4-BE49-F238E27FC236}">
                <a16:creationId xmlns:a16="http://schemas.microsoft.com/office/drawing/2014/main" id="{77DC5D80-4EBB-05BF-4ADC-E25432FA78F8}"/>
              </a:ext>
            </a:extLst>
          </p:cNvPr>
          <p:cNvSpPr txBox="1"/>
          <p:nvPr/>
        </p:nvSpPr>
        <p:spPr>
          <a:xfrm>
            <a:off x="568639" y="409738"/>
            <a:ext cx="5527361" cy="689420"/>
          </a:xfrm>
          <a:prstGeom prst="rect">
            <a:avLst/>
          </a:prstGeom>
          <a:noFill/>
          <a:ln>
            <a:noFill/>
          </a:ln>
        </p:spPr>
        <p:txBody>
          <a:bodyPr spcFirstLastPara="1" wrap="square" lIns="0" tIns="0" rIns="0" bIns="0" anchor="t" anchorCtr="0">
            <a:spAutoFit/>
          </a:bodyPr>
          <a:lstStyle/>
          <a:p>
            <a:pPr>
              <a:lnSpc>
                <a:spcPct val="140407"/>
              </a:lnSpc>
              <a:buSzPts val="5395"/>
            </a:pPr>
            <a:r>
              <a:rPr lang="en-US" sz="3200" b="1" dirty="0">
                <a:solidFill>
                  <a:schemeClr val="bg1"/>
                </a:solidFill>
                <a:latin typeface="Roboto"/>
                <a:ea typeface="Roboto"/>
                <a:cs typeface="Roboto"/>
                <a:sym typeface="Roboto"/>
              </a:rPr>
              <a:t>Étape 03 | </a:t>
            </a:r>
            <a:r>
              <a:rPr lang="en-US" sz="3200" b="1" dirty="0" err="1">
                <a:solidFill>
                  <a:schemeClr val="bg1"/>
                </a:solidFill>
                <a:latin typeface="Roboto"/>
                <a:ea typeface="Roboto"/>
                <a:cs typeface="Roboto"/>
                <a:sym typeface="Roboto"/>
              </a:rPr>
              <a:t>Évaluer</a:t>
            </a:r>
            <a:r>
              <a:rPr lang="en-US" sz="3200" b="1" dirty="0">
                <a:solidFill>
                  <a:schemeClr val="bg1"/>
                </a:solidFill>
                <a:latin typeface="Roboto"/>
                <a:ea typeface="Roboto"/>
                <a:cs typeface="Roboto"/>
                <a:sym typeface="Roboto"/>
              </a:rPr>
              <a:t> les impacts</a:t>
            </a:r>
            <a:endParaRPr sz="900" dirty="0">
              <a:solidFill>
                <a:schemeClr val="bg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867"/>
        <p:cNvGrpSpPr/>
        <p:nvPr/>
      </p:nvGrpSpPr>
      <p:grpSpPr>
        <a:xfrm>
          <a:off x="0" y="0"/>
          <a:ext cx="0" cy="0"/>
          <a:chOff x="0" y="0"/>
          <a:chExt cx="0" cy="0"/>
        </a:xfrm>
      </p:grpSpPr>
      <p:sp>
        <p:nvSpPr>
          <p:cNvPr id="5" name="Rectangle 4">
            <a:extLst>
              <a:ext uri="{FF2B5EF4-FFF2-40B4-BE49-F238E27FC236}">
                <a16:creationId xmlns:a16="http://schemas.microsoft.com/office/drawing/2014/main" id="{B906A971-B1F9-FE8C-B462-1867EC52F80C}"/>
              </a:ext>
            </a:extLst>
          </p:cNvPr>
          <p:cNvSpPr/>
          <p:nvPr/>
        </p:nvSpPr>
        <p:spPr>
          <a:xfrm>
            <a:off x="7912191" y="1337606"/>
            <a:ext cx="3171819" cy="4593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6B891D8-93F6-77F9-2BA7-1B22E8860F7C}"/>
              </a:ext>
            </a:extLst>
          </p:cNvPr>
          <p:cNvSpPr/>
          <p:nvPr/>
        </p:nvSpPr>
        <p:spPr>
          <a:xfrm>
            <a:off x="4245795" y="1337606"/>
            <a:ext cx="3171819" cy="4593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CC137645-CE53-70B0-6DD0-385125E813B4}"/>
              </a:ext>
            </a:extLst>
          </p:cNvPr>
          <p:cNvSpPr/>
          <p:nvPr/>
        </p:nvSpPr>
        <p:spPr>
          <a:xfrm>
            <a:off x="579399" y="1337606"/>
            <a:ext cx="3171819" cy="4593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0" name="Google Shape;870;p45"/>
          <p:cNvSpPr txBox="1"/>
          <p:nvPr/>
        </p:nvSpPr>
        <p:spPr>
          <a:xfrm>
            <a:off x="601300" y="1419815"/>
            <a:ext cx="3128016" cy="294889"/>
          </a:xfrm>
          <a:prstGeom prst="rect">
            <a:avLst/>
          </a:prstGeom>
          <a:noFill/>
          <a:ln>
            <a:noFill/>
          </a:ln>
        </p:spPr>
        <p:txBody>
          <a:bodyPr spcFirstLastPara="1" wrap="square" lIns="0" tIns="0" rIns="0" bIns="0" anchor="t" anchorCtr="0">
            <a:spAutoFit/>
          </a:bodyPr>
          <a:lstStyle/>
          <a:p>
            <a:pPr algn="ctr">
              <a:lnSpc>
                <a:spcPct val="125000"/>
              </a:lnSpc>
              <a:buSzPts val="2300"/>
            </a:pPr>
            <a:r>
              <a:rPr lang="en-US" sz="1533" b="1">
                <a:solidFill>
                  <a:schemeClr val="bg1"/>
                </a:solidFill>
                <a:latin typeface="Roboto"/>
                <a:ea typeface="Roboto"/>
                <a:cs typeface="Roboto"/>
                <a:sym typeface="Roboto"/>
              </a:rPr>
              <a:t>Exposition</a:t>
            </a:r>
            <a:endParaRPr sz="933">
              <a:solidFill>
                <a:schemeClr val="bg1"/>
              </a:solidFill>
            </a:endParaRPr>
          </a:p>
        </p:txBody>
      </p:sp>
      <p:sp>
        <p:nvSpPr>
          <p:cNvPr id="871" name="Google Shape;871;p45"/>
          <p:cNvSpPr txBox="1"/>
          <p:nvPr/>
        </p:nvSpPr>
        <p:spPr>
          <a:xfrm>
            <a:off x="4282785" y="1419815"/>
            <a:ext cx="3128016" cy="294889"/>
          </a:xfrm>
          <a:prstGeom prst="rect">
            <a:avLst/>
          </a:prstGeom>
          <a:noFill/>
          <a:ln>
            <a:noFill/>
          </a:ln>
        </p:spPr>
        <p:txBody>
          <a:bodyPr spcFirstLastPara="1" wrap="square" lIns="0" tIns="0" rIns="0" bIns="0" anchor="t" anchorCtr="0">
            <a:spAutoFit/>
          </a:bodyPr>
          <a:lstStyle/>
          <a:p>
            <a:pPr algn="ctr">
              <a:lnSpc>
                <a:spcPct val="125000"/>
              </a:lnSpc>
              <a:buSzPts val="2300"/>
            </a:pPr>
            <a:r>
              <a:rPr lang="en-US" sz="1533" b="1">
                <a:solidFill>
                  <a:schemeClr val="bg1"/>
                </a:solidFill>
                <a:latin typeface="Roboto"/>
                <a:ea typeface="Roboto"/>
                <a:cs typeface="Roboto"/>
                <a:sym typeface="Roboto"/>
              </a:rPr>
              <a:t>Sensibilité</a:t>
            </a:r>
            <a:endParaRPr sz="933">
              <a:solidFill>
                <a:schemeClr val="bg1"/>
              </a:solidFill>
            </a:endParaRPr>
          </a:p>
        </p:txBody>
      </p:sp>
      <p:sp>
        <p:nvSpPr>
          <p:cNvPr id="872" name="Google Shape;872;p45"/>
          <p:cNvSpPr txBox="1"/>
          <p:nvPr/>
        </p:nvSpPr>
        <p:spPr>
          <a:xfrm>
            <a:off x="7921097" y="1419814"/>
            <a:ext cx="3128016" cy="294889"/>
          </a:xfrm>
          <a:prstGeom prst="rect">
            <a:avLst/>
          </a:prstGeom>
          <a:noFill/>
          <a:ln>
            <a:noFill/>
          </a:ln>
        </p:spPr>
        <p:txBody>
          <a:bodyPr spcFirstLastPara="1" wrap="square" lIns="0" tIns="0" rIns="0" bIns="0" anchor="t" anchorCtr="0">
            <a:spAutoFit/>
          </a:bodyPr>
          <a:lstStyle/>
          <a:p>
            <a:pPr algn="ctr">
              <a:lnSpc>
                <a:spcPct val="125000"/>
              </a:lnSpc>
              <a:buSzPts val="2300"/>
            </a:pPr>
            <a:r>
              <a:rPr lang="en-US" sz="1533" b="1">
                <a:solidFill>
                  <a:schemeClr val="bg1"/>
                </a:solidFill>
                <a:latin typeface="Roboto"/>
                <a:ea typeface="Roboto"/>
                <a:cs typeface="Roboto"/>
                <a:sym typeface="Roboto"/>
              </a:rPr>
              <a:t>Capacité d'adaptation</a:t>
            </a:r>
            <a:endParaRPr sz="933">
              <a:solidFill>
                <a:schemeClr val="bg1"/>
              </a:solidFill>
            </a:endParaRPr>
          </a:p>
        </p:txBody>
      </p:sp>
      <p:sp>
        <p:nvSpPr>
          <p:cNvPr id="873" name="Google Shape;873;p45" descr="A map of a large island  Description automatically generated"/>
          <p:cNvSpPr/>
          <p:nvPr/>
        </p:nvSpPr>
        <p:spPr>
          <a:xfrm>
            <a:off x="599579" y="1796915"/>
            <a:ext cx="3171819" cy="4122859"/>
          </a:xfrm>
          <a:custGeom>
            <a:avLst/>
            <a:gdLst/>
            <a:ahLst/>
            <a:cxnLst/>
            <a:rect l="l" t="t" r="r" b="b"/>
            <a:pathLst>
              <a:path w="4757729" h="6184289" extrusionOk="0">
                <a:moveTo>
                  <a:pt x="0" y="0"/>
                </a:moveTo>
                <a:lnTo>
                  <a:pt x="4757729" y="0"/>
                </a:lnTo>
                <a:lnTo>
                  <a:pt x="4757729" y="6184288"/>
                </a:lnTo>
                <a:lnTo>
                  <a:pt x="0" y="6184288"/>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74" name="Google Shape;874;p45"/>
          <p:cNvSpPr/>
          <p:nvPr/>
        </p:nvSpPr>
        <p:spPr>
          <a:xfrm>
            <a:off x="4250389" y="1796915"/>
            <a:ext cx="3171819" cy="4062949"/>
          </a:xfrm>
          <a:custGeom>
            <a:avLst/>
            <a:gdLst/>
            <a:ahLst/>
            <a:cxnLst/>
            <a:rect l="l" t="t" r="r" b="b"/>
            <a:pathLst>
              <a:path w="4757729" h="6094424" extrusionOk="0">
                <a:moveTo>
                  <a:pt x="0" y="0"/>
                </a:moveTo>
                <a:lnTo>
                  <a:pt x="4757729" y="0"/>
                </a:lnTo>
                <a:lnTo>
                  <a:pt x="4757729" y="6094424"/>
                </a:lnTo>
                <a:lnTo>
                  <a:pt x="0" y="609442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75" name="Google Shape;875;p45" descr="A map of a city  Description automatically generated"/>
          <p:cNvSpPr/>
          <p:nvPr/>
        </p:nvSpPr>
        <p:spPr>
          <a:xfrm>
            <a:off x="7921097" y="1796915"/>
            <a:ext cx="3126291" cy="4122859"/>
          </a:xfrm>
          <a:custGeom>
            <a:avLst/>
            <a:gdLst/>
            <a:ahLst/>
            <a:cxnLst/>
            <a:rect l="l" t="t" r="r" b="b"/>
            <a:pathLst>
              <a:path w="4689436" h="6184289" extrusionOk="0">
                <a:moveTo>
                  <a:pt x="0" y="0"/>
                </a:moveTo>
                <a:lnTo>
                  <a:pt x="4689436" y="0"/>
                </a:lnTo>
                <a:lnTo>
                  <a:pt x="4689436" y="6184288"/>
                </a:lnTo>
                <a:lnTo>
                  <a:pt x="0" y="6184288"/>
                </a:lnTo>
                <a:lnTo>
                  <a:pt x="0" y="0"/>
                </a:lnTo>
                <a:close/>
              </a:path>
            </a:pathLst>
          </a:custGeom>
          <a:blipFill rotWithShape="1">
            <a:blip r:embed="rId5"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76" name="Google Shape;876;p45"/>
          <p:cNvSpPr txBox="1"/>
          <p:nvPr/>
        </p:nvSpPr>
        <p:spPr>
          <a:xfrm>
            <a:off x="635025" y="5996988"/>
            <a:ext cx="3171800" cy="492058"/>
          </a:xfrm>
          <a:prstGeom prst="rect">
            <a:avLst/>
          </a:prstGeom>
          <a:noFill/>
          <a:ln>
            <a:noFill/>
          </a:ln>
        </p:spPr>
        <p:txBody>
          <a:bodyPr spcFirstLastPara="1" wrap="square" lIns="0" tIns="0" rIns="0" bIns="0" anchor="t" anchorCtr="0">
            <a:spAutoFit/>
          </a:bodyPr>
          <a:lstStyle/>
          <a:p>
            <a:pPr algn="just">
              <a:buSzPts val="1599"/>
            </a:pPr>
            <a:r>
              <a:rPr lang="en-US" sz="1066">
                <a:solidFill>
                  <a:schemeClr val="bg1"/>
                </a:solidFill>
                <a:latin typeface="Roboto"/>
                <a:ea typeface="Roboto"/>
                <a:cs typeface="Roboto"/>
                <a:sym typeface="Roboto"/>
              </a:rPr>
              <a:t>Population vivant dans les zones inondables (250 m)</a:t>
            </a:r>
            <a:endParaRPr sz="800">
              <a:solidFill>
                <a:schemeClr val="bg1"/>
              </a:solidFill>
            </a:endParaRPr>
          </a:p>
          <a:p>
            <a:pPr algn="just">
              <a:buSzPts val="1599"/>
            </a:pPr>
            <a:r>
              <a:rPr lang="en-US" sz="1066">
                <a:solidFill>
                  <a:schemeClr val="bg1"/>
                </a:solidFill>
                <a:latin typeface="Roboto"/>
                <a:ea typeface="Roboto"/>
                <a:cs typeface="Roboto"/>
                <a:sym typeface="Roboto"/>
              </a:rPr>
              <a:t>Évaluation des risques et de la vulnérabilité liés au climat et à la pollution atmosphérique à Mumbai, 2022</a:t>
            </a:r>
            <a:endParaRPr sz="800">
              <a:solidFill>
                <a:schemeClr val="bg1"/>
              </a:solidFill>
            </a:endParaRPr>
          </a:p>
        </p:txBody>
      </p:sp>
      <p:sp>
        <p:nvSpPr>
          <p:cNvPr id="877" name="Google Shape;877;p45"/>
          <p:cNvSpPr txBox="1"/>
          <p:nvPr/>
        </p:nvSpPr>
        <p:spPr>
          <a:xfrm>
            <a:off x="4284957" y="5940766"/>
            <a:ext cx="3171800" cy="492058"/>
          </a:xfrm>
          <a:prstGeom prst="rect">
            <a:avLst/>
          </a:prstGeom>
          <a:noFill/>
          <a:ln>
            <a:noFill/>
          </a:ln>
        </p:spPr>
        <p:txBody>
          <a:bodyPr spcFirstLastPara="1" wrap="square" lIns="0" tIns="0" rIns="0" bIns="0" anchor="t" anchorCtr="0">
            <a:spAutoFit/>
          </a:bodyPr>
          <a:lstStyle/>
          <a:p>
            <a:pPr algn="just">
              <a:buSzPts val="1599"/>
            </a:pPr>
            <a:r>
              <a:rPr lang="en-US" sz="1066">
                <a:solidFill>
                  <a:schemeClr val="bg1"/>
                </a:solidFill>
                <a:latin typeface="Roboto"/>
                <a:ea typeface="Roboto"/>
                <a:cs typeface="Roboto"/>
                <a:sym typeface="Roboto"/>
              </a:rPr>
              <a:t>Pourcentage de ménages disposant d'une toiture provisoire</a:t>
            </a:r>
            <a:endParaRPr sz="800">
              <a:solidFill>
                <a:schemeClr val="bg1"/>
              </a:solidFill>
            </a:endParaRPr>
          </a:p>
          <a:p>
            <a:pPr algn="just">
              <a:buSzPts val="1599"/>
            </a:pPr>
            <a:r>
              <a:rPr lang="en-US" sz="1066">
                <a:solidFill>
                  <a:schemeClr val="bg1"/>
                </a:solidFill>
                <a:latin typeface="Roboto"/>
                <a:ea typeface="Roboto"/>
                <a:cs typeface="Roboto"/>
                <a:sym typeface="Roboto"/>
              </a:rPr>
              <a:t>Évaluation des risques et de la vulnérabilité liés au climat et à la pollution atmosphérique à Mumbai, 2022</a:t>
            </a:r>
            <a:endParaRPr sz="800">
              <a:solidFill>
                <a:schemeClr val="bg1"/>
              </a:solidFill>
            </a:endParaRPr>
          </a:p>
        </p:txBody>
      </p:sp>
      <p:sp>
        <p:nvSpPr>
          <p:cNvPr id="878" name="Google Shape;878;p45"/>
          <p:cNvSpPr txBox="1"/>
          <p:nvPr/>
        </p:nvSpPr>
        <p:spPr>
          <a:xfrm>
            <a:off x="7933779" y="5953466"/>
            <a:ext cx="3171800" cy="492058"/>
          </a:xfrm>
          <a:prstGeom prst="rect">
            <a:avLst/>
          </a:prstGeom>
          <a:noFill/>
          <a:ln>
            <a:noFill/>
          </a:ln>
        </p:spPr>
        <p:txBody>
          <a:bodyPr spcFirstLastPara="1" wrap="square" lIns="0" tIns="0" rIns="0" bIns="0" anchor="t" anchorCtr="0">
            <a:spAutoFit/>
          </a:bodyPr>
          <a:lstStyle/>
          <a:p>
            <a:pPr algn="just">
              <a:buSzPts val="1599"/>
            </a:pPr>
            <a:r>
              <a:rPr lang="en-US" sz="1066">
                <a:solidFill>
                  <a:schemeClr val="bg1"/>
                </a:solidFill>
                <a:latin typeface="Roboto"/>
                <a:ea typeface="Roboto"/>
                <a:cs typeface="Roboto"/>
                <a:sym typeface="Roboto"/>
              </a:rPr>
              <a:t>Population ayant / n'ayant pas accès à des hôpitaux</a:t>
            </a:r>
            <a:endParaRPr sz="800">
              <a:solidFill>
                <a:schemeClr val="bg1"/>
              </a:solidFill>
            </a:endParaRPr>
          </a:p>
          <a:p>
            <a:pPr algn="just">
              <a:buSzPts val="1599"/>
            </a:pPr>
            <a:r>
              <a:rPr lang="en-US" sz="1066">
                <a:solidFill>
                  <a:schemeClr val="bg1"/>
                </a:solidFill>
                <a:latin typeface="Roboto"/>
                <a:ea typeface="Roboto"/>
                <a:cs typeface="Roboto"/>
                <a:sym typeface="Roboto"/>
              </a:rPr>
              <a:t>Évaluation des risques et de la vulnérabilité liés au climat et à la pollution atmosphérique à Mumbai, 2022</a:t>
            </a:r>
            <a:endParaRPr sz="800">
              <a:solidFill>
                <a:schemeClr val="bg1"/>
              </a:solidFill>
            </a:endParaRPr>
          </a:p>
        </p:txBody>
      </p:sp>
      <p:sp>
        <p:nvSpPr>
          <p:cNvPr id="879" name="Google Shape;879;p45"/>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47</a:t>
            </a:fld>
            <a:endParaRPr/>
          </a:p>
        </p:txBody>
      </p:sp>
      <p:sp>
        <p:nvSpPr>
          <p:cNvPr id="2" name="Google Shape;833;p44">
            <a:extLst>
              <a:ext uri="{FF2B5EF4-FFF2-40B4-BE49-F238E27FC236}">
                <a16:creationId xmlns:a16="http://schemas.microsoft.com/office/drawing/2014/main" id="{0ACF8796-76C9-342D-C80F-EABAF943E960}"/>
              </a:ext>
            </a:extLst>
          </p:cNvPr>
          <p:cNvSpPr txBox="1"/>
          <p:nvPr/>
        </p:nvSpPr>
        <p:spPr>
          <a:xfrm>
            <a:off x="568639" y="409738"/>
            <a:ext cx="5527361" cy="689420"/>
          </a:xfrm>
          <a:prstGeom prst="rect">
            <a:avLst/>
          </a:prstGeom>
          <a:noFill/>
          <a:ln>
            <a:noFill/>
          </a:ln>
        </p:spPr>
        <p:txBody>
          <a:bodyPr spcFirstLastPara="1" wrap="square" lIns="0" tIns="0" rIns="0" bIns="0" anchor="t" anchorCtr="0">
            <a:spAutoFit/>
          </a:bodyPr>
          <a:lstStyle/>
          <a:p>
            <a:pPr>
              <a:lnSpc>
                <a:spcPct val="140407"/>
              </a:lnSpc>
              <a:buSzPts val="5395"/>
            </a:pPr>
            <a:r>
              <a:rPr lang="en-US" sz="3200" b="1" dirty="0">
                <a:solidFill>
                  <a:schemeClr val="bg1"/>
                </a:solidFill>
                <a:latin typeface="Roboto"/>
                <a:ea typeface="Roboto"/>
                <a:cs typeface="Roboto"/>
                <a:sym typeface="Roboto"/>
              </a:rPr>
              <a:t>Étape 03 | </a:t>
            </a:r>
            <a:r>
              <a:rPr lang="en-US" sz="3200" b="1" dirty="0" err="1">
                <a:solidFill>
                  <a:schemeClr val="bg1"/>
                </a:solidFill>
                <a:latin typeface="Roboto"/>
                <a:ea typeface="Roboto"/>
                <a:cs typeface="Roboto"/>
                <a:sym typeface="Roboto"/>
              </a:rPr>
              <a:t>Évaluer</a:t>
            </a:r>
            <a:r>
              <a:rPr lang="en-US" sz="3200" b="1" dirty="0">
                <a:solidFill>
                  <a:schemeClr val="bg1"/>
                </a:solidFill>
                <a:latin typeface="Roboto"/>
                <a:ea typeface="Roboto"/>
                <a:cs typeface="Roboto"/>
                <a:sym typeface="Roboto"/>
              </a:rPr>
              <a:t> les impacts</a:t>
            </a:r>
            <a:endParaRPr sz="900" dirty="0">
              <a:solidFill>
                <a:schemeClr val="bg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Shape 967"/>
        <p:cNvGrpSpPr/>
        <p:nvPr/>
      </p:nvGrpSpPr>
      <p:grpSpPr>
        <a:xfrm>
          <a:off x="0" y="0"/>
          <a:ext cx="0" cy="0"/>
          <a:chOff x="0" y="0"/>
          <a:chExt cx="0" cy="0"/>
        </a:xfrm>
      </p:grpSpPr>
      <p:sp>
        <p:nvSpPr>
          <p:cNvPr id="968" name="Google Shape;968;p55"/>
          <p:cNvSpPr txBox="1"/>
          <p:nvPr/>
        </p:nvSpPr>
        <p:spPr>
          <a:xfrm>
            <a:off x="6909329" y="1263154"/>
            <a:ext cx="4622271" cy="261546"/>
          </a:xfrm>
          <a:prstGeom prst="rect">
            <a:avLst/>
          </a:prstGeom>
          <a:noFill/>
          <a:ln>
            <a:noFill/>
          </a:ln>
        </p:spPr>
        <p:txBody>
          <a:bodyPr spcFirstLastPara="1" wrap="square" lIns="0" tIns="0" rIns="0" bIns="0" anchor="t" anchorCtr="0">
            <a:spAutoFit/>
          </a:bodyPr>
          <a:lstStyle/>
          <a:p>
            <a:pPr lvl="0">
              <a:lnSpc>
                <a:spcPct val="150000"/>
              </a:lnSpc>
              <a:buSzPts val="1700"/>
              <a:defRPr/>
            </a:pPr>
            <a:r>
              <a:rPr lang="en-US" sz="1133" b="1" dirty="0">
                <a:solidFill>
                  <a:prstClr val="white"/>
                </a:solidFill>
                <a:latin typeface="Roboto"/>
                <a:ea typeface="Roboto"/>
                <a:cs typeface="Roboto"/>
                <a:sym typeface="Roboto"/>
              </a:rPr>
              <a:t>Note des </a:t>
            </a:r>
            <a:r>
              <a:rPr lang="en-US" sz="1133" b="1" dirty="0" err="1">
                <a:solidFill>
                  <a:prstClr val="white"/>
                </a:solidFill>
                <a:latin typeface="Roboto"/>
                <a:ea typeface="Roboto"/>
                <a:cs typeface="Roboto"/>
                <a:sym typeface="Roboto"/>
              </a:rPr>
              <a:t>conséquences</a:t>
            </a:r>
            <a:endParaRPr kumimoji="0" sz="933" b="1"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71" name="Google Shape;971;p55"/>
          <p:cNvSpPr txBox="1"/>
          <p:nvPr/>
        </p:nvSpPr>
        <p:spPr>
          <a:xfrm>
            <a:off x="989437" y="1870461"/>
            <a:ext cx="4622271"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1" i="0" u="none" strike="noStrike" kern="0" cap="none" spc="0" normalizeH="0" baseline="0" noProof="0" dirty="0" err="1">
                <a:ln>
                  <a:noFill/>
                </a:ln>
                <a:solidFill>
                  <a:prstClr val="white"/>
                </a:solidFill>
                <a:effectLst/>
                <a:uLnTx/>
                <a:uFillTx/>
                <a:latin typeface="Roboto"/>
                <a:ea typeface="Roboto"/>
                <a:cs typeface="Roboto"/>
                <a:sym typeface="Roboto"/>
              </a:rPr>
              <a:t>Évaluation</a:t>
            </a:r>
            <a:r>
              <a:rPr kumimoji="0" lang="en-US" sz="1133" b="1" i="0" u="none" strike="noStrike" kern="0" cap="none" spc="0" normalizeH="0" baseline="0" noProof="0" dirty="0">
                <a:ln>
                  <a:noFill/>
                </a:ln>
                <a:solidFill>
                  <a:prstClr val="white"/>
                </a:solidFill>
                <a:effectLst/>
                <a:uLnTx/>
                <a:uFillTx/>
                <a:latin typeface="Roboto"/>
                <a:ea typeface="Roboto"/>
                <a:cs typeface="Roboto"/>
                <a:sym typeface="Roboto"/>
              </a:rPr>
              <a:t> de la </a:t>
            </a:r>
            <a:r>
              <a:rPr kumimoji="0" lang="en-US" sz="1133" b="1" i="0" u="none" strike="noStrike" kern="0" cap="none" spc="0" normalizeH="0" baseline="0" noProof="0" dirty="0" err="1">
                <a:ln>
                  <a:noFill/>
                </a:ln>
                <a:solidFill>
                  <a:prstClr val="white"/>
                </a:solidFill>
                <a:effectLst/>
                <a:uLnTx/>
                <a:uFillTx/>
                <a:latin typeface="Roboto"/>
                <a:ea typeface="Roboto"/>
                <a:cs typeface="Roboto"/>
                <a:sym typeface="Roboto"/>
              </a:rPr>
              <a:t>probabilité</a:t>
            </a:r>
            <a:endParaRPr kumimoji="0" sz="933" b="1"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72" name="Google Shape;972;p55"/>
          <p:cNvSpPr/>
          <p:nvPr/>
        </p:nvSpPr>
        <p:spPr>
          <a:xfrm>
            <a:off x="881171" y="5959143"/>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EC2027"/>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prstClr val="white"/>
              </a:solidFill>
              <a:effectLst/>
              <a:uLnTx/>
              <a:uFillTx/>
              <a:latin typeface="Arial"/>
              <a:ea typeface="+mn-ea"/>
              <a:cs typeface="Arial"/>
              <a:sym typeface="Arial"/>
            </a:endParaRPr>
          </a:p>
        </p:txBody>
      </p:sp>
      <p:sp>
        <p:nvSpPr>
          <p:cNvPr id="973" name="Google Shape;973;p55"/>
          <p:cNvSpPr txBox="1"/>
          <p:nvPr/>
        </p:nvSpPr>
        <p:spPr>
          <a:xfrm>
            <a:off x="989437" y="5977646"/>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dirty="0">
                <a:ln>
                  <a:noFill/>
                </a:ln>
                <a:solidFill>
                  <a:prstClr val="white"/>
                </a:solidFill>
                <a:effectLst/>
                <a:uLnTx/>
                <a:uFillTx/>
                <a:latin typeface="Roboto"/>
                <a:ea typeface="Roboto"/>
                <a:cs typeface="Roboto"/>
                <a:sym typeface="Roboto"/>
              </a:rPr>
              <a:t>Très </a:t>
            </a:r>
            <a:r>
              <a:rPr kumimoji="0" lang="en-US" sz="1133" b="0" i="0" u="none" strike="noStrike" kern="0" cap="none" spc="0" normalizeH="0" baseline="0" noProof="0" dirty="0" err="1">
                <a:ln>
                  <a:noFill/>
                </a:ln>
                <a:solidFill>
                  <a:prstClr val="white"/>
                </a:solidFill>
                <a:effectLst/>
                <a:uLnTx/>
                <a:uFillTx/>
                <a:latin typeface="Roboto"/>
                <a:ea typeface="Roboto"/>
                <a:cs typeface="Roboto"/>
                <a:sym typeface="Roboto"/>
              </a:rPr>
              <a:t>élevé</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74" name="Google Shape;974;p55"/>
          <p:cNvSpPr txBox="1"/>
          <p:nvPr/>
        </p:nvSpPr>
        <p:spPr>
          <a:xfrm>
            <a:off x="2044850" y="5904412"/>
            <a:ext cx="4756315" cy="461665"/>
          </a:xfrm>
          <a:prstGeom prst="rect">
            <a:avLst/>
          </a:prstGeom>
          <a:noFill/>
          <a:ln>
            <a:noFill/>
          </a:ln>
        </p:spPr>
        <p:txBody>
          <a:bodyPr spcFirstLastPara="1" wrap="square" lIns="0" tIns="0" rIns="0" bIns="0" anchor="t" anchorCtr="0">
            <a:spAutoFit/>
          </a:bodyPr>
          <a:lstStyle/>
          <a:p>
            <a:pPr lvl="0">
              <a:buSzPts val="1500"/>
              <a:defRPr/>
            </a:pPr>
            <a:r>
              <a:rPr lang="fr-FR" sz="1000" dirty="0">
                <a:solidFill>
                  <a:prstClr val="white"/>
                </a:solidFill>
                <a:latin typeface="Roboto"/>
                <a:ea typeface="Roboto"/>
                <a:cs typeface="Roboto"/>
                <a:sym typeface="Roboto"/>
              </a:rPr>
              <a:t>Des risques très élevés sont inacceptables. Lorsque possible, identifiez des options pour éviter ou transférer le risque. Lorsque cela n’est pas possible, discutez immédiatement avec la haute direction.</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75" name="Google Shape;975;p55"/>
          <p:cNvSpPr/>
          <p:nvPr/>
        </p:nvSpPr>
        <p:spPr>
          <a:xfrm>
            <a:off x="881171" y="6399282"/>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F79322"/>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prstClr val="white"/>
              </a:solidFill>
              <a:effectLst/>
              <a:uLnTx/>
              <a:uFillTx/>
              <a:latin typeface="Arial"/>
              <a:ea typeface="+mn-ea"/>
              <a:cs typeface="Arial"/>
              <a:sym typeface="Arial"/>
            </a:endParaRPr>
          </a:p>
        </p:txBody>
      </p:sp>
      <p:sp>
        <p:nvSpPr>
          <p:cNvPr id="976" name="Google Shape;976;p55"/>
          <p:cNvSpPr txBox="1"/>
          <p:nvPr/>
        </p:nvSpPr>
        <p:spPr>
          <a:xfrm>
            <a:off x="989437" y="6417785"/>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lang="en-US" sz="1133" dirty="0" err="1">
                <a:solidFill>
                  <a:prstClr val="white"/>
                </a:solidFill>
                <a:latin typeface="Roboto"/>
                <a:ea typeface="Roboto"/>
                <a:cs typeface="Roboto"/>
                <a:sym typeface="Roboto"/>
              </a:rPr>
              <a:t>Elevé</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77" name="Google Shape;977;p55"/>
          <p:cNvSpPr txBox="1"/>
          <p:nvPr/>
        </p:nvSpPr>
        <p:spPr>
          <a:xfrm>
            <a:off x="2044851" y="6437259"/>
            <a:ext cx="4498800" cy="153888"/>
          </a:xfrm>
          <a:prstGeom prst="rect">
            <a:avLst/>
          </a:prstGeom>
          <a:noFill/>
          <a:ln>
            <a:noFill/>
          </a:ln>
        </p:spPr>
        <p:txBody>
          <a:bodyPr spcFirstLastPara="1" wrap="square" lIns="0" tIns="0" rIns="0" bIns="0" anchor="t" anchorCtr="0">
            <a:spAutoFit/>
          </a:bodyPr>
          <a:lstStyle/>
          <a:p>
            <a:pPr lvl="0">
              <a:buSzPts val="1500"/>
              <a:defRPr/>
            </a:pPr>
            <a:r>
              <a:rPr lang="fr-FR" sz="1000" dirty="0">
                <a:solidFill>
                  <a:prstClr val="white"/>
                </a:solidFill>
                <a:latin typeface="Roboto"/>
                <a:ea typeface="Roboto"/>
                <a:cs typeface="Roboto"/>
                <a:sym typeface="Roboto"/>
              </a:rPr>
              <a:t>Discutez des options avec la direction supérieure.</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78" name="Google Shape;978;p55"/>
          <p:cNvSpPr/>
          <p:nvPr/>
        </p:nvSpPr>
        <p:spPr>
          <a:xfrm>
            <a:off x="6909329" y="5959143"/>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FFC542"/>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prstClr val="white"/>
              </a:solidFill>
              <a:effectLst/>
              <a:uLnTx/>
              <a:uFillTx/>
              <a:latin typeface="Arial"/>
              <a:ea typeface="+mn-ea"/>
              <a:cs typeface="Arial"/>
              <a:sym typeface="Arial"/>
            </a:endParaRPr>
          </a:p>
        </p:txBody>
      </p:sp>
      <p:sp>
        <p:nvSpPr>
          <p:cNvPr id="979" name="Google Shape;979;p55"/>
          <p:cNvSpPr txBox="1"/>
          <p:nvPr/>
        </p:nvSpPr>
        <p:spPr>
          <a:xfrm>
            <a:off x="7017595" y="5977646"/>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dirty="0">
                <a:ln>
                  <a:noFill/>
                </a:ln>
                <a:solidFill>
                  <a:prstClr val="white"/>
                </a:solidFill>
                <a:effectLst/>
                <a:uLnTx/>
                <a:uFillTx/>
                <a:latin typeface="Roboto"/>
                <a:ea typeface="Roboto"/>
                <a:cs typeface="Roboto"/>
                <a:sym typeface="Roboto"/>
              </a:rPr>
              <a:t>Moyen</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80" name="Google Shape;980;p55"/>
          <p:cNvSpPr txBox="1"/>
          <p:nvPr/>
        </p:nvSpPr>
        <p:spPr>
          <a:xfrm>
            <a:off x="8074837" y="5959444"/>
            <a:ext cx="3604400" cy="307777"/>
          </a:xfrm>
          <a:prstGeom prst="rect">
            <a:avLst/>
          </a:prstGeom>
          <a:noFill/>
          <a:ln>
            <a:noFill/>
          </a:ln>
        </p:spPr>
        <p:txBody>
          <a:bodyPr spcFirstLastPara="1" wrap="square" lIns="0" tIns="0" rIns="0" bIns="0" anchor="t" anchorCtr="0">
            <a:spAutoFit/>
          </a:bodyPr>
          <a:lstStyle/>
          <a:p>
            <a:pPr lvl="0">
              <a:buSzPts val="1500"/>
              <a:defRPr/>
            </a:pPr>
            <a:r>
              <a:rPr lang="fr-FR" sz="1000" dirty="0">
                <a:solidFill>
                  <a:prstClr val="white"/>
                </a:solidFill>
                <a:latin typeface="Roboto"/>
                <a:ea typeface="Roboto"/>
                <a:cs typeface="Roboto"/>
                <a:sym typeface="Roboto"/>
              </a:rPr>
              <a:t>Un risque moyen est toléré si l’analyse montre que le risque peut être accepté, réduisant ainsi le risque résiduel.</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81" name="Google Shape;981;p55"/>
          <p:cNvSpPr/>
          <p:nvPr/>
        </p:nvSpPr>
        <p:spPr>
          <a:xfrm>
            <a:off x="6909329" y="6309206"/>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8DC642"/>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prstClr val="white"/>
              </a:solidFill>
              <a:effectLst/>
              <a:uLnTx/>
              <a:uFillTx/>
              <a:latin typeface="Arial"/>
              <a:ea typeface="+mn-ea"/>
              <a:cs typeface="Arial"/>
              <a:sym typeface="Arial"/>
            </a:endParaRPr>
          </a:p>
        </p:txBody>
      </p:sp>
      <p:sp>
        <p:nvSpPr>
          <p:cNvPr id="982" name="Google Shape;982;p55"/>
          <p:cNvSpPr txBox="1"/>
          <p:nvPr/>
        </p:nvSpPr>
        <p:spPr>
          <a:xfrm>
            <a:off x="8074837" y="6371947"/>
            <a:ext cx="3604400" cy="153888"/>
          </a:xfrm>
          <a:prstGeom prst="rect">
            <a:avLst/>
          </a:prstGeom>
          <a:noFill/>
          <a:ln>
            <a:noFill/>
          </a:ln>
        </p:spPr>
        <p:txBody>
          <a:bodyPr spcFirstLastPara="1" wrap="square" lIns="0" tIns="0" rIns="0" bIns="0" anchor="t" anchorCtr="0">
            <a:spAutoFit/>
          </a:bodyPr>
          <a:lstStyle/>
          <a:p>
            <a:pPr lvl="0">
              <a:buSzPts val="1500"/>
              <a:defRPr/>
            </a:pPr>
            <a:r>
              <a:rPr lang="fr-FR" sz="1000" dirty="0">
                <a:solidFill>
                  <a:prstClr val="white"/>
                </a:solidFill>
                <a:latin typeface="Roboto"/>
                <a:ea typeface="Roboto"/>
                <a:cs typeface="Roboto"/>
                <a:sym typeface="Roboto"/>
              </a:rPr>
              <a:t>Les faibles risques sont acceptables.</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83" name="Google Shape;983;p55"/>
          <p:cNvSpPr txBox="1"/>
          <p:nvPr/>
        </p:nvSpPr>
        <p:spPr>
          <a:xfrm>
            <a:off x="7023945" y="6327709"/>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dirty="0" err="1">
                <a:ln>
                  <a:noFill/>
                </a:ln>
                <a:solidFill>
                  <a:prstClr val="white"/>
                </a:solidFill>
                <a:effectLst/>
                <a:uLnTx/>
                <a:uFillTx/>
                <a:latin typeface="Roboto"/>
                <a:ea typeface="Roboto"/>
                <a:cs typeface="Roboto"/>
                <a:sym typeface="Roboto"/>
              </a:rPr>
              <a:t>Faible</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graphicFrame>
        <p:nvGraphicFramePr>
          <p:cNvPr id="984" name="Google Shape;984;p55"/>
          <p:cNvGraphicFramePr/>
          <p:nvPr>
            <p:extLst>
              <p:ext uri="{D42A27DB-BD31-4B8C-83A1-F6EECF244321}">
                <p14:modId xmlns:p14="http://schemas.microsoft.com/office/powerpoint/2010/main" val="2149925949"/>
              </p:ext>
            </p:extLst>
          </p:nvPr>
        </p:nvGraphicFramePr>
        <p:xfrm>
          <a:off x="757749" y="1629426"/>
          <a:ext cx="10773851" cy="4220066"/>
        </p:xfrm>
        <a:graphic>
          <a:graphicData uri="http://schemas.openxmlformats.org/drawingml/2006/table">
            <a:tbl>
              <a:tblPr>
                <a:noFill/>
              </a:tblPr>
              <a:tblGrid>
                <a:gridCol w="1050117">
                  <a:extLst>
                    <a:ext uri="{9D8B030D-6E8A-4147-A177-3AD203B41FA5}">
                      <a16:colId xmlns:a16="http://schemas.microsoft.com/office/drawing/2014/main" val="20000"/>
                    </a:ext>
                  </a:extLst>
                </a:gridCol>
                <a:gridCol w="517833">
                  <a:extLst>
                    <a:ext uri="{9D8B030D-6E8A-4147-A177-3AD203B41FA5}">
                      <a16:colId xmlns:a16="http://schemas.microsoft.com/office/drawing/2014/main" val="20001"/>
                    </a:ext>
                  </a:extLst>
                </a:gridCol>
                <a:gridCol w="4409783">
                  <a:extLst>
                    <a:ext uri="{9D8B030D-6E8A-4147-A177-3AD203B41FA5}">
                      <a16:colId xmlns:a16="http://schemas.microsoft.com/office/drawing/2014/main" val="20002"/>
                    </a:ext>
                  </a:extLst>
                </a:gridCol>
                <a:gridCol w="960467">
                  <a:extLst>
                    <a:ext uri="{9D8B030D-6E8A-4147-A177-3AD203B41FA5}">
                      <a16:colId xmlns:a16="http://schemas.microsoft.com/office/drawing/2014/main" val="20003"/>
                    </a:ext>
                  </a:extLst>
                </a:gridCol>
                <a:gridCol w="960467">
                  <a:extLst>
                    <a:ext uri="{9D8B030D-6E8A-4147-A177-3AD203B41FA5}">
                      <a16:colId xmlns:a16="http://schemas.microsoft.com/office/drawing/2014/main" val="20004"/>
                    </a:ext>
                  </a:extLst>
                </a:gridCol>
                <a:gridCol w="960467">
                  <a:extLst>
                    <a:ext uri="{9D8B030D-6E8A-4147-A177-3AD203B41FA5}">
                      <a16:colId xmlns:a16="http://schemas.microsoft.com/office/drawing/2014/main" val="20005"/>
                    </a:ext>
                  </a:extLst>
                </a:gridCol>
                <a:gridCol w="960467">
                  <a:extLst>
                    <a:ext uri="{9D8B030D-6E8A-4147-A177-3AD203B41FA5}">
                      <a16:colId xmlns:a16="http://schemas.microsoft.com/office/drawing/2014/main" val="20006"/>
                    </a:ext>
                  </a:extLst>
                </a:gridCol>
                <a:gridCol w="954250">
                  <a:extLst>
                    <a:ext uri="{9D8B030D-6E8A-4147-A177-3AD203B41FA5}">
                      <a16:colId xmlns:a16="http://schemas.microsoft.com/office/drawing/2014/main" val="20007"/>
                    </a:ext>
                  </a:extLst>
                </a:gridCol>
              </a:tblGrid>
              <a:tr h="552900">
                <a:tc gridSpan="3">
                  <a:txBody>
                    <a:bodyPr/>
                    <a:lstStyle/>
                    <a:p>
                      <a:pPr marL="0" marR="0" lvl="0" indent="0" algn="l" rtl="0">
                        <a:lnSpc>
                          <a:spcPct val="100000"/>
                        </a:lnSpc>
                        <a:spcBef>
                          <a:spcPts val="0"/>
                        </a:spcBef>
                        <a:spcAft>
                          <a:spcPts val="0"/>
                        </a:spcAft>
                        <a:buClr>
                          <a:srgbClr val="000000"/>
                        </a:buClr>
                        <a:buSzPts val="1100"/>
                        <a:buFont typeface="Arial"/>
                        <a:buNone/>
                      </a:pPr>
                      <a:endParaRPr sz="700" u="none" strike="noStrike" cap="none" dirty="0"/>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1</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2</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3</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4</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5</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559217">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Quasi certain</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5</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fr-FR" sz="1100" u="none" strike="noStrike" cap="none" dirty="0">
                          <a:solidFill>
                            <a:schemeClr val="bg1"/>
                          </a:solidFill>
                          <a:latin typeface="Roboto"/>
                          <a:ea typeface="Roboto"/>
                          <a:cs typeface="Roboto"/>
                          <a:sym typeface="Roboto"/>
                        </a:rPr>
                        <a:t>Événements récurrents – attendez-vous à ce événement presque chaque année. Événement unique - très probable (&gt;90 % de probabilité)</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Moyen</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err="1">
                          <a:solidFill>
                            <a:schemeClr val="bg1"/>
                          </a:solidFill>
                          <a:latin typeface="Roboto"/>
                          <a:ea typeface="Roboto"/>
                          <a:cs typeface="Roboto"/>
                          <a:sym typeface="Roboto"/>
                        </a:rPr>
                        <a:t>Elevé</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7932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Très </a:t>
                      </a:r>
                      <a:r>
                        <a:rPr lang="en-US" sz="1100" u="none" strike="noStrike" cap="none" dirty="0" err="1">
                          <a:solidFill>
                            <a:schemeClr val="bg1"/>
                          </a:solidFill>
                          <a:latin typeface="Roboto"/>
                          <a:ea typeface="Roboto"/>
                          <a:cs typeface="Roboto"/>
                          <a:sym typeface="Roboto"/>
                        </a:rPr>
                        <a:t>élevé</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Très </a:t>
                      </a:r>
                      <a:r>
                        <a:rPr lang="en-US" sz="1100" u="none" strike="noStrike" cap="none" dirty="0" err="1">
                          <a:solidFill>
                            <a:schemeClr val="bg1"/>
                          </a:solidFill>
                          <a:latin typeface="Roboto"/>
                          <a:ea typeface="Roboto"/>
                          <a:cs typeface="Roboto"/>
                          <a:sym typeface="Roboto"/>
                        </a:rPr>
                        <a:t>élevé</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Très </a:t>
                      </a:r>
                      <a:r>
                        <a:rPr lang="en-US" sz="1100" u="none" strike="noStrike" cap="none" dirty="0" err="1">
                          <a:solidFill>
                            <a:schemeClr val="bg1"/>
                          </a:solidFill>
                          <a:latin typeface="Roboto"/>
                          <a:ea typeface="Roboto"/>
                          <a:cs typeface="Roboto"/>
                          <a:sym typeface="Roboto"/>
                        </a:rPr>
                        <a:t>élevé</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extLst>
                  <a:ext uri="{0D108BD9-81ED-4DB2-BD59-A6C34878D82A}">
                    <a16:rowId xmlns:a16="http://schemas.microsoft.com/office/drawing/2014/main" val="10001"/>
                  </a:ext>
                </a:extLst>
              </a:tr>
              <a:tr h="570783">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Probable</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4</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fr-FR" sz="1100" u="none" strike="noStrike" cap="none" dirty="0">
                          <a:solidFill>
                            <a:schemeClr val="bg1"/>
                          </a:solidFill>
                          <a:latin typeface="Roboto"/>
                          <a:ea typeface="Roboto"/>
                          <a:cs typeface="Roboto"/>
                          <a:sym typeface="Roboto"/>
                        </a:rPr>
                        <a:t>Événements récurrents – attendez-vous à ce genre d’événements plusieurs fois dans votre carrière. Événement unique - plus probable qu’autre chose (probabilité de 50-90 %)</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Moyen</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Moyen</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err="1">
                          <a:solidFill>
                            <a:schemeClr val="bg1"/>
                          </a:solidFill>
                          <a:latin typeface="Roboto"/>
                          <a:ea typeface="Roboto"/>
                          <a:cs typeface="Roboto"/>
                          <a:sym typeface="Roboto"/>
                        </a:rPr>
                        <a:t>Elevé</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7932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Très </a:t>
                      </a:r>
                      <a:r>
                        <a:rPr lang="en-US" sz="1100" u="none" strike="noStrike" cap="none" dirty="0" err="1">
                          <a:solidFill>
                            <a:schemeClr val="bg1"/>
                          </a:solidFill>
                          <a:latin typeface="Roboto"/>
                          <a:ea typeface="Roboto"/>
                          <a:cs typeface="Roboto"/>
                          <a:sym typeface="Roboto"/>
                        </a:rPr>
                        <a:t>élevé</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Très </a:t>
                      </a:r>
                      <a:r>
                        <a:rPr lang="en-US" sz="1100" u="none" strike="noStrike" cap="none" dirty="0" err="1">
                          <a:solidFill>
                            <a:schemeClr val="bg1"/>
                          </a:solidFill>
                          <a:latin typeface="Roboto"/>
                          <a:ea typeface="Roboto"/>
                          <a:cs typeface="Roboto"/>
                          <a:sym typeface="Roboto"/>
                        </a:rPr>
                        <a:t>élevé</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extLst>
                  <a:ext uri="{0D108BD9-81ED-4DB2-BD59-A6C34878D82A}">
                    <a16:rowId xmlns:a16="http://schemas.microsoft.com/office/drawing/2014/main" val="10002"/>
                  </a:ext>
                </a:extLst>
              </a:tr>
              <a:tr h="734333">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Possible</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3</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fr-FR" sz="1100" u="none" strike="noStrike" cap="none" dirty="0">
                          <a:solidFill>
                            <a:schemeClr val="bg1"/>
                          </a:solidFill>
                          <a:latin typeface="Roboto"/>
                          <a:ea typeface="Roboto"/>
                          <a:cs typeface="Roboto"/>
                          <a:sym typeface="Roboto"/>
                        </a:rPr>
                        <a:t>Attendez-vous à ce que cet événement ne se produise qu’une seule fois dans votre carrière, à tout moment. Événement unique - moins probable qu’autrement, mais tout de même une probabilité appréciable (probabilité de 10 à 50 %).</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err="1">
                          <a:solidFill>
                            <a:schemeClr val="bg1"/>
                          </a:solidFill>
                          <a:latin typeface="Roboto"/>
                          <a:ea typeface="Roboto"/>
                          <a:cs typeface="Roboto"/>
                          <a:sym typeface="Roboto"/>
                        </a:rPr>
                        <a:t>Faible</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Moyen</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Moyen</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err="1">
                          <a:solidFill>
                            <a:schemeClr val="bg1"/>
                          </a:solidFill>
                          <a:latin typeface="Roboto"/>
                          <a:ea typeface="Roboto"/>
                          <a:cs typeface="Roboto"/>
                          <a:sym typeface="Roboto"/>
                        </a:rPr>
                        <a:t>Elevé</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7932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Très </a:t>
                      </a:r>
                      <a:r>
                        <a:rPr lang="en-US" sz="1100" u="none" strike="noStrike" cap="none" dirty="0" err="1">
                          <a:solidFill>
                            <a:schemeClr val="bg1"/>
                          </a:solidFill>
                          <a:latin typeface="Roboto"/>
                          <a:ea typeface="Roboto"/>
                          <a:cs typeface="Roboto"/>
                          <a:sym typeface="Roboto"/>
                        </a:rPr>
                        <a:t>élevé</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extLst>
                  <a:ext uri="{0D108BD9-81ED-4DB2-BD59-A6C34878D82A}">
                    <a16:rowId xmlns:a16="http://schemas.microsoft.com/office/drawing/2014/main" val="10003"/>
                  </a:ext>
                </a:extLst>
              </a:tr>
              <a:tr h="734333">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Peu probable</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2</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fr-FR" sz="1100" u="none" strike="noStrike" cap="none" dirty="0">
                          <a:solidFill>
                            <a:schemeClr val="bg1"/>
                          </a:solidFill>
                          <a:latin typeface="Roboto"/>
                          <a:ea typeface="Roboto"/>
                          <a:cs typeface="Roboto"/>
                          <a:sym typeface="Roboto"/>
                        </a:rPr>
                        <a:t>Cet événement ne s’est pas encore produit dans votre carrière, mais cela pourrait arriver à un moment donné. Événement unique - peu probable mais pas négligeable (probabilité de 1 à 10 %)</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err="1">
                          <a:solidFill>
                            <a:schemeClr val="bg1"/>
                          </a:solidFill>
                          <a:latin typeface="Roboto"/>
                          <a:ea typeface="Roboto"/>
                          <a:cs typeface="Roboto"/>
                          <a:sym typeface="Roboto"/>
                        </a:rPr>
                        <a:t>Faible</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err="1">
                          <a:solidFill>
                            <a:schemeClr val="bg1"/>
                          </a:solidFill>
                          <a:latin typeface="Roboto"/>
                          <a:ea typeface="Roboto"/>
                          <a:cs typeface="Roboto"/>
                          <a:sym typeface="Roboto"/>
                        </a:rPr>
                        <a:t>Faible</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Moyen</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Moyen</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err="1">
                          <a:solidFill>
                            <a:schemeClr val="bg1"/>
                          </a:solidFill>
                          <a:latin typeface="Roboto"/>
                          <a:ea typeface="Roboto"/>
                          <a:cs typeface="Roboto"/>
                          <a:sym typeface="Roboto"/>
                        </a:rPr>
                        <a:t>Elevé</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79322"/>
                    </a:solidFill>
                  </a:tcPr>
                </a:tc>
                <a:extLst>
                  <a:ext uri="{0D108BD9-81ED-4DB2-BD59-A6C34878D82A}">
                    <a16:rowId xmlns:a16="http://schemas.microsoft.com/office/drawing/2014/main" val="10004"/>
                  </a:ext>
                </a:extLst>
              </a:tr>
              <a:tr h="723033">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Rare</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1</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fr-FR" sz="1100" u="none" strike="noStrike" cap="none" dirty="0">
                          <a:solidFill>
                            <a:schemeClr val="bg1"/>
                          </a:solidFill>
                          <a:latin typeface="Roboto"/>
                          <a:ea typeface="Roboto"/>
                          <a:cs typeface="Roboto"/>
                          <a:sym typeface="Roboto"/>
                        </a:rPr>
                        <a:t>L’événement s’est produit ailleurs, mais dans des circonstances exceptionnelles. Événement unique - pas attendu à ce qu’il se produise, mais possible (probabilité &lt;1 %</a:t>
                      </a:r>
                      <a:r>
                        <a:rPr lang="en-US" sz="1100" u="none" strike="noStrike" cap="none" dirty="0">
                          <a:solidFill>
                            <a:schemeClr val="bg1"/>
                          </a:solidFill>
                          <a:latin typeface="Roboto"/>
                          <a:ea typeface="Roboto"/>
                          <a:cs typeface="Roboto"/>
                          <a:sym typeface="Roboto"/>
                        </a:rPr>
                        <a:t>)</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err="1">
                          <a:solidFill>
                            <a:schemeClr val="bg1"/>
                          </a:solidFill>
                          <a:latin typeface="Roboto"/>
                          <a:ea typeface="Roboto"/>
                          <a:cs typeface="Roboto"/>
                          <a:sym typeface="Roboto"/>
                        </a:rPr>
                        <a:t>Faible</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err="1">
                          <a:solidFill>
                            <a:schemeClr val="bg1"/>
                          </a:solidFill>
                          <a:latin typeface="Roboto"/>
                          <a:ea typeface="Roboto"/>
                          <a:cs typeface="Roboto"/>
                          <a:sym typeface="Roboto"/>
                        </a:rPr>
                        <a:t>Faible</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err="1">
                          <a:solidFill>
                            <a:schemeClr val="bg1"/>
                          </a:solidFill>
                          <a:latin typeface="Roboto"/>
                          <a:ea typeface="Roboto"/>
                          <a:cs typeface="Roboto"/>
                          <a:sym typeface="Roboto"/>
                        </a:rPr>
                        <a:t>Faible</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Moyen</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dirty="0">
                          <a:solidFill>
                            <a:schemeClr val="bg1"/>
                          </a:solidFill>
                          <a:latin typeface="Roboto"/>
                          <a:ea typeface="Roboto"/>
                          <a:cs typeface="Roboto"/>
                          <a:sym typeface="Roboto"/>
                        </a:rPr>
                        <a:t>Moyen</a:t>
                      </a:r>
                      <a:endParaRPr sz="700" u="none" strike="noStrike" cap="none" dirty="0">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extLst>
                  <a:ext uri="{0D108BD9-81ED-4DB2-BD59-A6C34878D82A}">
                    <a16:rowId xmlns:a16="http://schemas.microsoft.com/office/drawing/2014/main" val="10005"/>
                  </a:ext>
                </a:extLst>
              </a:tr>
            </a:tbl>
          </a:graphicData>
        </a:graphic>
      </p:graphicFrame>
      <p:sp>
        <p:nvSpPr>
          <p:cNvPr id="985" name="Google Shape;985;p55"/>
          <p:cNvSpPr txBox="1"/>
          <p:nvPr/>
        </p:nvSpPr>
        <p:spPr>
          <a:xfrm>
            <a:off x="927945" y="1300561"/>
            <a:ext cx="6096000" cy="297427"/>
          </a:xfrm>
          <a:prstGeom prst="rect">
            <a:avLst/>
          </a:prstGeom>
          <a:noFill/>
          <a:ln>
            <a:noFill/>
          </a:ln>
        </p:spPr>
        <p:txBody>
          <a:bodyPr spcFirstLastPara="1" wrap="square" lIns="60950" tIns="30467" rIns="60950" bIns="30467" anchor="t" anchorCtr="0">
            <a:spAutoFit/>
          </a:bodyPr>
          <a:lstStyle/>
          <a:p>
            <a:pPr lvl="0">
              <a:buSzPts val="2300"/>
              <a:defRPr/>
            </a:pPr>
            <a:r>
              <a:rPr lang="en-US" sz="1533" b="1" dirty="0" err="1">
                <a:solidFill>
                  <a:prstClr val="white"/>
                </a:solidFill>
                <a:latin typeface="Roboto"/>
                <a:ea typeface="Roboto"/>
                <a:cs typeface="Roboto"/>
                <a:sym typeface="Roboto"/>
              </a:rPr>
              <a:t>Exemple</a:t>
            </a:r>
            <a:r>
              <a:rPr lang="en-US" sz="1533" b="1" dirty="0">
                <a:solidFill>
                  <a:prstClr val="white"/>
                </a:solidFill>
                <a:latin typeface="Roboto"/>
                <a:ea typeface="Roboto"/>
                <a:cs typeface="Roboto"/>
                <a:sym typeface="Roboto"/>
              </a:rPr>
              <a:t> | Matrice de </a:t>
            </a:r>
            <a:r>
              <a:rPr lang="en-US" sz="1533" b="1" dirty="0" err="1">
                <a:solidFill>
                  <a:prstClr val="white"/>
                </a:solidFill>
                <a:latin typeface="Roboto"/>
                <a:ea typeface="Roboto"/>
                <a:cs typeface="Roboto"/>
                <a:sym typeface="Roboto"/>
              </a:rPr>
              <a:t>risques</a:t>
            </a:r>
            <a:endParaRPr kumimoji="0" sz="1533" b="0"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86" name="Google Shape;986;p55"/>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3" name="Google Shape;941;p47">
            <a:extLst>
              <a:ext uri="{FF2B5EF4-FFF2-40B4-BE49-F238E27FC236}">
                <a16:creationId xmlns:a16="http://schemas.microsoft.com/office/drawing/2014/main" id="{B92083BC-B0C0-DD3F-1177-19A74A52F172}"/>
              </a:ext>
            </a:extLst>
          </p:cNvPr>
          <p:cNvSpPr txBox="1"/>
          <p:nvPr/>
        </p:nvSpPr>
        <p:spPr>
          <a:xfrm>
            <a:off x="564303" y="418184"/>
            <a:ext cx="10924527" cy="774956"/>
          </a:xfrm>
          <a:prstGeom prst="rect">
            <a:avLst/>
          </a:prstGeom>
          <a:noFill/>
          <a:ln>
            <a:noFill/>
          </a:ln>
        </p:spPr>
        <p:txBody>
          <a:bodyPr spcFirstLastPara="1" wrap="square" lIns="0" tIns="0" rIns="0" bIns="0" anchor="t" anchorCtr="0">
            <a:spAutoFit/>
          </a:bodyPr>
          <a:lstStyle/>
          <a:p>
            <a:pPr lvl="0">
              <a:lnSpc>
                <a:spcPct val="140407"/>
              </a:lnSpc>
              <a:buSzPts val="5395"/>
              <a:defRPr/>
            </a:pPr>
            <a:r>
              <a:rPr lang="en-US" sz="3597" b="1" dirty="0">
                <a:solidFill>
                  <a:schemeClr val="bg1"/>
                </a:solidFill>
                <a:latin typeface="Roboto"/>
                <a:ea typeface="Roboto"/>
                <a:cs typeface="Roboto"/>
                <a:sym typeface="Roboto"/>
              </a:rPr>
              <a:t>Étape</a:t>
            </a:r>
            <a:r>
              <a:rPr kumimoji="0" lang="en-US" sz="3597" b="1" i="0" u="none" strike="noStrike" kern="0" cap="none" spc="0" normalizeH="0" baseline="0" noProof="0" dirty="0">
                <a:ln>
                  <a:noFill/>
                </a:ln>
                <a:solidFill>
                  <a:prstClr val="white"/>
                </a:solidFill>
                <a:effectLst/>
                <a:uLnTx/>
                <a:uFillTx/>
                <a:latin typeface="Roboto"/>
                <a:ea typeface="Roboto"/>
                <a:cs typeface="Roboto"/>
                <a:sym typeface="Roboto"/>
              </a:rPr>
              <a:t> 04 | </a:t>
            </a:r>
            <a:r>
              <a:rPr kumimoji="0" lang="fr-FR" sz="3597" b="1" i="0" u="none" strike="noStrike" kern="0" cap="none" spc="0" normalizeH="0" baseline="0" noProof="0" dirty="0">
                <a:ln>
                  <a:noFill/>
                </a:ln>
                <a:solidFill>
                  <a:prstClr val="white"/>
                </a:solidFill>
                <a:effectLst/>
                <a:uLnTx/>
                <a:uFillTx/>
                <a:latin typeface="Roboto"/>
                <a:ea typeface="Roboto"/>
                <a:cs typeface="Roboto"/>
                <a:sym typeface="Roboto"/>
              </a:rPr>
              <a:t>Identifier et évaluer les risques. </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Shape 939">
          <a:extLst>
            <a:ext uri="{FF2B5EF4-FFF2-40B4-BE49-F238E27FC236}">
              <a16:creationId xmlns:a16="http://schemas.microsoft.com/office/drawing/2014/main" id="{B4B2DC83-16C0-333E-FFCA-61B56516B1C7}"/>
            </a:ext>
          </a:extLst>
        </p:cNvPr>
        <p:cNvGrpSpPr/>
        <p:nvPr/>
      </p:nvGrpSpPr>
      <p:grpSpPr>
        <a:xfrm>
          <a:off x="0" y="0"/>
          <a:ext cx="0" cy="0"/>
          <a:chOff x="0" y="0"/>
          <a:chExt cx="0" cy="0"/>
        </a:xfrm>
      </p:grpSpPr>
      <p:sp>
        <p:nvSpPr>
          <p:cNvPr id="941" name="Google Shape;941;p47">
            <a:extLst>
              <a:ext uri="{FF2B5EF4-FFF2-40B4-BE49-F238E27FC236}">
                <a16:creationId xmlns:a16="http://schemas.microsoft.com/office/drawing/2014/main" id="{2872CC00-5455-8604-E1C2-41607E599061}"/>
              </a:ext>
            </a:extLst>
          </p:cNvPr>
          <p:cNvSpPr txBox="1"/>
          <p:nvPr/>
        </p:nvSpPr>
        <p:spPr>
          <a:xfrm>
            <a:off x="564303" y="418184"/>
            <a:ext cx="10924527" cy="774956"/>
          </a:xfrm>
          <a:prstGeom prst="rect">
            <a:avLst/>
          </a:prstGeom>
          <a:noFill/>
          <a:ln>
            <a:noFill/>
          </a:ln>
        </p:spPr>
        <p:txBody>
          <a:bodyPr spcFirstLastPara="1" wrap="square" lIns="0" tIns="0" rIns="0" bIns="0" anchor="t" anchorCtr="0">
            <a:spAutoFit/>
          </a:bodyPr>
          <a:lstStyle/>
          <a:p>
            <a:pPr lvl="0">
              <a:lnSpc>
                <a:spcPct val="140407"/>
              </a:lnSpc>
              <a:buSzPts val="5395"/>
              <a:defRPr/>
            </a:pPr>
            <a:r>
              <a:rPr lang="en-US" sz="3597" b="1" dirty="0">
                <a:solidFill>
                  <a:schemeClr val="bg1"/>
                </a:solidFill>
                <a:latin typeface="Roboto"/>
                <a:ea typeface="Roboto"/>
                <a:cs typeface="Roboto"/>
                <a:sym typeface="Roboto"/>
              </a:rPr>
              <a:t>Étape</a:t>
            </a:r>
            <a:r>
              <a:rPr kumimoji="0" lang="en-US" sz="3597" b="1" i="0" u="none" strike="noStrike" kern="0" cap="none" spc="0" normalizeH="0" baseline="0" noProof="0" dirty="0">
                <a:ln>
                  <a:noFill/>
                </a:ln>
                <a:solidFill>
                  <a:prstClr val="white"/>
                </a:solidFill>
                <a:effectLst/>
                <a:uLnTx/>
                <a:uFillTx/>
                <a:latin typeface="Roboto"/>
                <a:ea typeface="Roboto"/>
                <a:cs typeface="Roboto"/>
                <a:sym typeface="Roboto"/>
              </a:rPr>
              <a:t> 04 | </a:t>
            </a:r>
            <a:r>
              <a:rPr kumimoji="0" lang="fr-FR" sz="3597" b="1" i="0" u="none" strike="noStrike" kern="0" cap="none" spc="0" normalizeH="0" baseline="0" noProof="0" dirty="0">
                <a:ln>
                  <a:noFill/>
                </a:ln>
                <a:solidFill>
                  <a:prstClr val="white"/>
                </a:solidFill>
                <a:effectLst/>
                <a:uLnTx/>
                <a:uFillTx/>
                <a:latin typeface="Roboto"/>
                <a:ea typeface="Roboto"/>
                <a:cs typeface="Roboto"/>
                <a:sym typeface="Roboto"/>
              </a:rPr>
              <a:t>Identifier et évaluer les risques. </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45" name="Google Shape;945;p47">
            <a:extLst>
              <a:ext uri="{FF2B5EF4-FFF2-40B4-BE49-F238E27FC236}">
                <a16:creationId xmlns:a16="http://schemas.microsoft.com/office/drawing/2014/main" id="{F1938AA2-926F-F57C-C635-6470928F058E}"/>
              </a:ext>
            </a:extLst>
          </p:cNvPr>
          <p:cNvSpPr txBox="1"/>
          <p:nvPr/>
        </p:nvSpPr>
        <p:spPr>
          <a:xfrm>
            <a:off x="3510646" y="1724100"/>
            <a:ext cx="7995600" cy="4717958"/>
          </a:xfrm>
          <a:prstGeom prst="rect">
            <a:avLst/>
          </a:prstGeom>
          <a:noFill/>
          <a:ln>
            <a:noFill/>
          </a:ln>
        </p:spPr>
        <p:txBody>
          <a:bodyPr spcFirstLastPara="1" wrap="square" lIns="0" tIns="0" rIns="0" bIns="0" anchor="t" anchorCtr="0">
            <a:spAutoFit/>
          </a:bodyPr>
          <a:lstStyle/>
          <a:p>
            <a:pPr lvl="0">
              <a:buSzPts val="2300"/>
              <a:defRPr/>
            </a:pPr>
            <a:r>
              <a:rPr lang="fr-FR" sz="1533" b="1" dirty="0">
                <a:solidFill>
                  <a:prstClr val="white"/>
                </a:solidFill>
                <a:latin typeface="Roboto"/>
                <a:ea typeface="Roboto"/>
                <a:cs typeface="Roboto"/>
                <a:sym typeface="Roboto"/>
              </a:rPr>
              <a:t>Étude de cas | Évaluation des risques climatiques au Rwanda</a:t>
            </a:r>
          </a:p>
          <a:p>
            <a:pPr lvl="0">
              <a:buSzPts val="2300"/>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lang="en-NL"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lvl="0">
              <a:buSzPts val="2300"/>
              <a:defRPr/>
            </a:pPr>
            <a:r>
              <a:rPr lang="fr-FR" sz="1533" dirty="0">
                <a:solidFill>
                  <a:prstClr val="white"/>
                </a:solidFill>
                <a:latin typeface="Roboto"/>
                <a:ea typeface="Roboto"/>
                <a:cs typeface="Roboto"/>
                <a:sym typeface="Roboto"/>
              </a:rPr>
              <a:t>Représenter les risques sur une matrice en fonction de leur probabilité et de leur intensité/gravité est un moyen utile de visualiser les impacts les plus probables et les plus dommageables, afin de hiérarchiser les mesures à prendre. </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49" name="Google Shape;949;p47">
            <a:extLst>
              <a:ext uri="{FF2B5EF4-FFF2-40B4-BE49-F238E27FC236}">
                <a16:creationId xmlns:a16="http://schemas.microsoft.com/office/drawing/2014/main" id="{68B5061F-D27A-2BF3-4132-E6CD967EF8DA}"/>
              </a:ext>
            </a:extLst>
          </p:cNvPr>
          <p:cNvSpPr txBox="1"/>
          <p:nvPr/>
        </p:nvSpPr>
        <p:spPr>
          <a:xfrm>
            <a:off x="676655" y="1925054"/>
            <a:ext cx="2540073" cy="3538469"/>
          </a:xfrm>
          <a:prstGeom prst="rect">
            <a:avLst/>
          </a:prstGeom>
          <a:noFill/>
          <a:ln>
            <a:noFill/>
          </a:ln>
        </p:spPr>
        <p:txBody>
          <a:bodyPr spcFirstLastPara="1" wrap="square" lIns="0" tIns="0" rIns="0" bIns="0" anchor="t" anchorCtr="0">
            <a:spAutoFit/>
          </a:bodyPr>
          <a:lstStyle/>
          <a:p>
            <a:pPr lvl="0">
              <a:buSzPts val="2300"/>
              <a:defRPr/>
            </a:pPr>
            <a:r>
              <a:rPr lang="fr-FR" sz="1533" dirty="0">
                <a:solidFill>
                  <a:prstClr val="white"/>
                </a:solidFill>
                <a:latin typeface="Roboto"/>
                <a:ea typeface="Roboto"/>
                <a:cs typeface="Roboto"/>
                <a:sym typeface="Roboto"/>
              </a:rPr>
              <a:t>Identifiez les principaux risques dans votre ville en attribuant une note de probabilité et de conséquence à chaque risque identifié.</a:t>
            </a:r>
          </a:p>
          <a:p>
            <a:pPr lvl="0">
              <a:buSzPts val="2300"/>
              <a:defRPr/>
            </a:pPr>
            <a:endParaRPr lang="fr-FR" sz="1533" dirty="0">
              <a:solidFill>
                <a:prstClr val="white"/>
              </a:solidFill>
              <a:latin typeface="Roboto"/>
              <a:ea typeface="Roboto"/>
              <a:cs typeface="Roboto"/>
              <a:sym typeface="Roboto"/>
            </a:endParaRPr>
          </a:p>
          <a:p>
            <a:pPr lvl="0">
              <a:buSzPts val="2300"/>
              <a:defRPr/>
            </a:pPr>
            <a:r>
              <a:rPr lang="fr-FR" sz="1533" b="1" dirty="0">
                <a:solidFill>
                  <a:prstClr val="white"/>
                </a:solidFill>
                <a:latin typeface="Roboto"/>
                <a:ea typeface="Roboto"/>
                <a:cs typeface="Roboto"/>
                <a:sym typeface="Roboto"/>
              </a:rPr>
              <a:t>Probabilité </a:t>
            </a:r>
            <a:r>
              <a:rPr lang="fr-FR" sz="1533" dirty="0">
                <a:solidFill>
                  <a:prstClr val="white"/>
                </a:solidFill>
                <a:latin typeface="Roboto"/>
                <a:ea typeface="Roboto"/>
                <a:cs typeface="Roboto"/>
                <a:sym typeface="Roboto"/>
              </a:rPr>
              <a:t>: quelle est la probabilité que le risque se réalise ?</a:t>
            </a:r>
          </a:p>
          <a:p>
            <a:pPr lvl="0">
              <a:buSzPts val="2300"/>
              <a:defRPr/>
            </a:pPr>
            <a:endParaRPr lang="fr-FR" sz="1533" dirty="0">
              <a:solidFill>
                <a:prstClr val="white"/>
              </a:solidFill>
              <a:latin typeface="Roboto"/>
              <a:ea typeface="Roboto"/>
              <a:cs typeface="Roboto"/>
              <a:sym typeface="Roboto"/>
            </a:endParaRPr>
          </a:p>
          <a:p>
            <a:pPr lvl="0">
              <a:buSzPts val="2300"/>
              <a:defRPr/>
            </a:pPr>
            <a:r>
              <a:rPr lang="fr-FR" sz="1533" b="1" dirty="0">
                <a:solidFill>
                  <a:prstClr val="white"/>
                </a:solidFill>
                <a:latin typeface="Roboto"/>
                <a:ea typeface="Roboto"/>
                <a:cs typeface="Roboto"/>
                <a:sym typeface="Roboto"/>
              </a:rPr>
              <a:t>Sévérité/Gravité</a:t>
            </a:r>
            <a:r>
              <a:rPr lang="fr-FR" sz="1533" dirty="0">
                <a:solidFill>
                  <a:prstClr val="white"/>
                </a:solidFill>
                <a:latin typeface="Roboto"/>
                <a:ea typeface="Roboto"/>
                <a:cs typeface="Roboto"/>
                <a:sym typeface="Roboto"/>
              </a:rPr>
              <a:t> : quelle serait la gravité des conséquences si le risque se réalisait ?</a:t>
            </a:r>
            <a:endParaRPr kumimoji="0" sz="933" b="0" i="0" u="none" strike="noStrike" kern="0" cap="none" spc="0" normalizeH="0" baseline="0" noProof="0" dirty="0">
              <a:ln>
                <a:noFill/>
              </a:ln>
              <a:solidFill>
                <a:prstClr val="white"/>
              </a:solidFill>
              <a:effectLst/>
              <a:uLnTx/>
              <a:uFillTx/>
              <a:latin typeface="Arial"/>
              <a:ea typeface="+mn-ea"/>
              <a:cs typeface="Arial"/>
              <a:sym typeface="Arial"/>
            </a:endParaRPr>
          </a:p>
        </p:txBody>
      </p:sp>
      <p:sp>
        <p:nvSpPr>
          <p:cNvPr id="963" name="Google Shape;963;p47">
            <a:extLst>
              <a:ext uri="{FF2B5EF4-FFF2-40B4-BE49-F238E27FC236}">
                <a16:creationId xmlns:a16="http://schemas.microsoft.com/office/drawing/2014/main" id="{9C613A42-68C0-B475-C229-145FBFB74B53}"/>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49</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8" name="Picture 7">
            <a:extLst>
              <a:ext uri="{FF2B5EF4-FFF2-40B4-BE49-F238E27FC236}">
                <a16:creationId xmlns:a16="http://schemas.microsoft.com/office/drawing/2014/main" id="{EE1D7DD9-80C2-1F5A-1E9D-721EFB51F610}"/>
              </a:ext>
            </a:extLst>
          </p:cNvPr>
          <p:cNvPicPr>
            <a:picLocks noChangeAspect="1"/>
          </p:cNvPicPr>
          <p:nvPr/>
        </p:nvPicPr>
        <p:blipFill>
          <a:blip r:embed="rId3"/>
          <a:stretch>
            <a:fillRect/>
          </a:stretch>
        </p:blipFill>
        <p:spPr>
          <a:xfrm>
            <a:off x="3900595" y="2003079"/>
            <a:ext cx="6941576" cy="3594405"/>
          </a:xfrm>
          <a:prstGeom prst="rect">
            <a:avLst/>
          </a:prstGeom>
        </p:spPr>
      </p:pic>
    </p:spTree>
    <p:extLst>
      <p:ext uri="{BB962C8B-B14F-4D97-AF65-F5344CB8AC3E}">
        <p14:creationId xmlns:p14="http://schemas.microsoft.com/office/powerpoint/2010/main" val="1273881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BEBA8EAE-BF5A-486C-A8C5-ECC9F3942E4B}">
                <a14:imgProps xmlns:a14="http://schemas.microsoft.com/office/drawing/2010/main">
                  <a14:imgLayer r:embed="rId4">
                    <a14:imgEffect>
                      <a14:brightnessContrast bright="-27000"/>
                    </a14:imgEffect>
                  </a14:imgLayer>
                </a14:imgProps>
              </a:ex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F2F6957-794A-4D74-A8CF-901E832638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A25C09-B4FA-391E-371D-389BAEA39BFF}"/>
              </a:ext>
            </a:extLst>
          </p:cNvPr>
          <p:cNvSpPr>
            <a:spLocks noGrp="1"/>
          </p:cNvSpPr>
          <p:nvPr>
            <p:ph type="title"/>
          </p:nvPr>
        </p:nvSpPr>
        <p:spPr>
          <a:xfrm>
            <a:off x="769620" y="2944368"/>
            <a:ext cx="10652760" cy="969264"/>
          </a:xfrm>
        </p:spPr>
        <p:txBody>
          <a:bodyPr>
            <a:normAutofit/>
          </a:bodyPr>
          <a:lstStyle/>
          <a:p>
            <a:pPr algn="ctr"/>
            <a:r>
              <a:rPr lang="en-GB" sz="4400" dirty="0">
                <a:solidFill>
                  <a:schemeClr val="bg1"/>
                </a:solidFill>
              </a:rPr>
              <a:t>Notre rivière</a:t>
            </a:r>
            <a:endParaRPr lang="en-NL" sz="4400" dirty="0">
              <a:solidFill>
                <a:schemeClr val="bg1"/>
              </a:solidFill>
            </a:endParaRPr>
          </a:p>
        </p:txBody>
      </p:sp>
      <p:sp>
        <p:nvSpPr>
          <p:cNvPr id="3" name="Content Placeholder 2">
            <a:extLst>
              <a:ext uri="{FF2B5EF4-FFF2-40B4-BE49-F238E27FC236}">
                <a16:creationId xmlns:a16="http://schemas.microsoft.com/office/drawing/2014/main" id="{3AA34B0C-9FD1-ED99-43C6-C774FBA4A60F}"/>
              </a:ext>
            </a:extLst>
          </p:cNvPr>
          <p:cNvSpPr>
            <a:spLocks noGrp="1"/>
          </p:cNvSpPr>
          <p:nvPr>
            <p:ph idx="1"/>
          </p:nvPr>
        </p:nvSpPr>
        <p:spPr>
          <a:xfrm>
            <a:off x="429768" y="3771899"/>
            <a:ext cx="11762232" cy="1886737"/>
          </a:xfrm>
        </p:spPr>
        <p:txBody>
          <a:bodyPr/>
          <a:lstStyle/>
          <a:p>
            <a:pPr algn="ctr"/>
            <a:r>
              <a:rPr lang="fr-FR" dirty="0">
                <a:solidFill>
                  <a:schemeClr val="bg1"/>
                </a:solidFill>
              </a:rPr>
              <a:t>Nous nous lançons immédiatement dans les rapides...</a:t>
            </a:r>
            <a:endParaRPr lang="en-NL" dirty="0">
              <a:solidFill>
                <a:schemeClr val="bg1"/>
              </a:solidFill>
            </a:endParaRPr>
          </a:p>
        </p:txBody>
      </p:sp>
    </p:spTree>
    <p:extLst>
      <p:ext uri="{BB962C8B-B14F-4D97-AF65-F5344CB8AC3E}">
        <p14:creationId xmlns:p14="http://schemas.microsoft.com/office/powerpoint/2010/main" val="16655582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90"/>
        <p:cNvGrpSpPr/>
        <p:nvPr/>
      </p:nvGrpSpPr>
      <p:grpSpPr>
        <a:xfrm>
          <a:off x="0" y="0"/>
          <a:ext cx="0" cy="0"/>
          <a:chOff x="0" y="0"/>
          <a:chExt cx="0" cy="0"/>
        </a:xfrm>
      </p:grpSpPr>
      <p:sp>
        <p:nvSpPr>
          <p:cNvPr id="991" name="Google Shape;991;p50"/>
          <p:cNvSpPr txBox="1"/>
          <p:nvPr/>
        </p:nvSpPr>
        <p:spPr>
          <a:xfrm>
            <a:off x="564302" y="418184"/>
            <a:ext cx="9622685"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a:solidFill>
                  <a:schemeClr val="bg1"/>
                </a:solidFill>
                <a:latin typeface="Roboto"/>
                <a:ea typeface="Roboto"/>
                <a:cs typeface="Roboto"/>
                <a:sym typeface="Roboto"/>
              </a:rPr>
              <a:t>Étape 05 | Identifier les options</a:t>
            </a:r>
            <a:endParaRPr sz="933" dirty="0">
              <a:solidFill>
                <a:schemeClr val="bg1"/>
              </a:solidFill>
            </a:endParaRPr>
          </a:p>
        </p:txBody>
      </p:sp>
      <p:sp>
        <p:nvSpPr>
          <p:cNvPr id="996" name="Google Shape;996;p50"/>
          <p:cNvSpPr txBox="1"/>
          <p:nvPr/>
        </p:nvSpPr>
        <p:spPr>
          <a:xfrm>
            <a:off x="622688" y="1719152"/>
            <a:ext cx="5199600" cy="4246162"/>
          </a:xfrm>
          <a:prstGeom prst="rect">
            <a:avLst/>
          </a:prstGeom>
          <a:noFill/>
          <a:ln>
            <a:noFill/>
          </a:ln>
        </p:spPr>
        <p:txBody>
          <a:bodyPr spcFirstLastPara="1" wrap="square" lIns="0" tIns="0" rIns="0" bIns="0" anchor="t" anchorCtr="0">
            <a:spAutoFit/>
          </a:bodyPr>
          <a:lstStyle/>
          <a:p>
            <a:pPr marL="331063" lvl="1" indent="-165531">
              <a:buClr>
                <a:srgbClr val="0B5FBA"/>
              </a:buClr>
              <a:buSzPts val="2299"/>
              <a:buFont typeface="Arial"/>
              <a:buChar char="•"/>
            </a:pPr>
            <a:r>
              <a:rPr lang="en-US" sz="1533">
                <a:solidFill>
                  <a:schemeClr val="bg1"/>
                </a:solidFill>
                <a:latin typeface="Roboto"/>
                <a:ea typeface="Roboto"/>
                <a:cs typeface="Roboto"/>
                <a:sym typeface="Roboto"/>
              </a:rPr>
              <a:t>De nombreuses agences de notation identifient une liste d'options pouvant être mises en œuvre pour renforcer la résilience face aux risques climatiques.</a:t>
            </a:r>
            <a:endParaRPr sz="933">
              <a:solidFill>
                <a:schemeClr val="bg1"/>
              </a:solidFill>
            </a:endParaRPr>
          </a:p>
          <a:p>
            <a:pPr>
              <a:buSzPts val="2299"/>
            </a:pPr>
            <a:endParaRPr sz="1533">
              <a:solidFill>
                <a:schemeClr val="bg1"/>
              </a:solidFill>
              <a:latin typeface="Roboto"/>
              <a:ea typeface="Roboto"/>
              <a:cs typeface="Roboto"/>
              <a:sym typeface="Roboto"/>
            </a:endParaRPr>
          </a:p>
          <a:p>
            <a:pPr marL="331063" lvl="1" indent="-165531">
              <a:buClr>
                <a:srgbClr val="0B5FBA"/>
              </a:buClr>
              <a:buSzPts val="2299"/>
              <a:buFont typeface="Arial"/>
              <a:buChar char="•"/>
            </a:pPr>
            <a:r>
              <a:rPr lang="en-US" sz="1533">
                <a:solidFill>
                  <a:schemeClr val="bg1"/>
                </a:solidFill>
                <a:latin typeface="Roboto"/>
                <a:ea typeface="Roboto"/>
                <a:cs typeface="Roboto"/>
                <a:sym typeface="Roboto"/>
              </a:rPr>
              <a:t>Cette liste doit inclure les principaux risques climatiques auxquels une ville est confrontée, classés par ordre de gravité ou de priorité pour les décideurs politiques. </a:t>
            </a:r>
            <a:endParaRPr sz="933">
              <a:solidFill>
                <a:schemeClr val="bg1"/>
              </a:solidFill>
            </a:endParaRPr>
          </a:p>
          <a:p>
            <a:pPr>
              <a:buSzPts val="2299"/>
            </a:pPr>
            <a:endParaRPr sz="1533">
              <a:solidFill>
                <a:schemeClr val="bg1"/>
              </a:solidFill>
              <a:latin typeface="Roboto"/>
              <a:ea typeface="Roboto"/>
              <a:cs typeface="Roboto"/>
              <a:sym typeface="Roboto"/>
            </a:endParaRPr>
          </a:p>
          <a:p>
            <a:pPr marL="331063" lvl="1" indent="-165531">
              <a:buClr>
                <a:srgbClr val="0B5FBA"/>
              </a:buClr>
              <a:buSzPts val="2299"/>
              <a:buFont typeface="Arial"/>
              <a:buChar char="•"/>
            </a:pPr>
            <a:r>
              <a:rPr lang="en-US" sz="1533">
                <a:solidFill>
                  <a:schemeClr val="bg1"/>
                </a:solidFill>
                <a:latin typeface="Roboto"/>
                <a:ea typeface="Roboto"/>
                <a:cs typeface="Roboto"/>
                <a:sym typeface="Roboto"/>
              </a:rPr>
              <a:t>Elle pourrait également inclure une explication des principaux lieux ou groupes de personnes vulnérables aux aléas climatiques, afin que les mesures prises pour garantir la résilience climatique répondent aux critères d'équité et d'inclusion.</a:t>
            </a:r>
            <a:endParaRPr sz="933">
              <a:solidFill>
                <a:schemeClr val="bg1"/>
              </a:solidFill>
            </a:endParaRPr>
          </a:p>
          <a:p>
            <a:pPr>
              <a:buSzPts val="2299"/>
            </a:pPr>
            <a:endParaRPr sz="1533">
              <a:solidFill>
                <a:schemeClr val="bg1"/>
              </a:solidFill>
              <a:latin typeface="Roboto"/>
              <a:ea typeface="Roboto"/>
              <a:cs typeface="Roboto"/>
              <a:sym typeface="Roboto"/>
            </a:endParaRPr>
          </a:p>
          <a:p>
            <a:pPr marL="331063" lvl="1" indent="-165531">
              <a:buClr>
                <a:srgbClr val="0B5FBA"/>
              </a:buClr>
              <a:buSzPts val="2299"/>
              <a:buFont typeface="Arial"/>
              <a:buChar char="•"/>
            </a:pPr>
            <a:r>
              <a:rPr lang="en-US" sz="1533">
                <a:solidFill>
                  <a:schemeClr val="bg1"/>
                </a:solidFill>
                <a:latin typeface="Roboto"/>
                <a:ea typeface="Roboto"/>
                <a:cs typeface="Roboto"/>
                <a:sym typeface="Roboto"/>
              </a:rPr>
              <a:t>Elle devrait ensuite inclure une liste des mesures prioritaires d'adaptation et de renforcement de la résilience à prendre, par exemple une liste des secteurs prioritaires qui doivent être rendus résilients, ou une liste des actions prioritaires à entreprendre pour renforcer la résilience.</a:t>
            </a:r>
            <a:endParaRPr sz="933">
              <a:solidFill>
                <a:schemeClr val="bg1"/>
              </a:solidFill>
            </a:endParaRPr>
          </a:p>
        </p:txBody>
      </p:sp>
      <p:sp>
        <p:nvSpPr>
          <p:cNvPr id="997" name="Google Shape;997;p50"/>
          <p:cNvSpPr/>
          <p:nvPr/>
        </p:nvSpPr>
        <p:spPr>
          <a:xfrm>
            <a:off x="7186613" y="1"/>
            <a:ext cx="5005387" cy="6858000"/>
          </a:xfrm>
          <a:custGeom>
            <a:avLst/>
            <a:gdLst/>
            <a:ahLst/>
            <a:cxnLst/>
            <a:rect l="l" t="t" r="r" b="b"/>
            <a:pathLst>
              <a:path w="7485068" h="6921436" extrusionOk="0">
                <a:moveTo>
                  <a:pt x="0" y="0"/>
                </a:moveTo>
                <a:lnTo>
                  <a:pt x="7485068" y="0"/>
                </a:lnTo>
                <a:lnTo>
                  <a:pt x="7485068" y="6921436"/>
                </a:lnTo>
                <a:lnTo>
                  <a:pt x="0" y="6921436"/>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998" name="Google Shape;998;p50"/>
          <p:cNvSpPr txBox="1"/>
          <p:nvPr/>
        </p:nvSpPr>
        <p:spPr>
          <a:xfrm rot="-5400000">
            <a:off x="9900560" y="4477433"/>
            <a:ext cx="4144733"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0B5FBA"/>
                </a:solidFill>
                <a:latin typeface="Roboto"/>
                <a:ea typeface="Roboto"/>
                <a:cs typeface="Roboto"/>
                <a:sym typeface="Roboto"/>
              </a:rPr>
              <a:t>Photo par </a:t>
            </a:r>
            <a:r>
              <a:rPr lang="en-US" sz="1199" err="1">
                <a:solidFill>
                  <a:srgbClr val="0B5FBA"/>
                </a:solidFill>
                <a:latin typeface="Roboto"/>
                <a:ea typeface="Roboto"/>
                <a:cs typeface="Roboto"/>
                <a:sym typeface="Roboto"/>
              </a:rPr>
              <a:t>Poco_bw</a:t>
            </a:r>
            <a:r>
              <a:rPr lang="en-US" sz="1199">
                <a:solidFill>
                  <a:srgbClr val="0B5FBA"/>
                </a:solidFill>
                <a:latin typeface="Roboto"/>
                <a:ea typeface="Roboto"/>
                <a:cs typeface="Roboto"/>
                <a:sym typeface="Roboto"/>
              </a:rPr>
              <a:t>, Canva</a:t>
            </a:r>
            <a:endParaRPr sz="933"/>
          </a:p>
        </p:txBody>
      </p:sp>
      <p:sp>
        <p:nvSpPr>
          <p:cNvPr id="999" name="Google Shape;999;p50"/>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50</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1003"/>
        <p:cNvGrpSpPr/>
        <p:nvPr/>
      </p:nvGrpSpPr>
      <p:grpSpPr>
        <a:xfrm>
          <a:off x="0" y="0"/>
          <a:ext cx="0" cy="0"/>
          <a:chOff x="0" y="0"/>
          <a:chExt cx="0" cy="0"/>
        </a:xfrm>
      </p:grpSpPr>
      <p:sp>
        <p:nvSpPr>
          <p:cNvPr id="1006" name="Google Shape;1006;p51"/>
          <p:cNvSpPr txBox="1"/>
          <p:nvPr/>
        </p:nvSpPr>
        <p:spPr>
          <a:xfrm>
            <a:off x="564302" y="418184"/>
            <a:ext cx="9921600"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chemeClr val="bg1"/>
                </a:solidFill>
                <a:latin typeface="Roboto"/>
                <a:ea typeface="Roboto"/>
                <a:cs typeface="Roboto"/>
                <a:sym typeface="Roboto"/>
              </a:rPr>
              <a:t>Étape 06 | Évaluer les options</a:t>
            </a:r>
            <a:endParaRPr sz="933">
              <a:solidFill>
                <a:schemeClr val="bg1"/>
              </a:solidFill>
            </a:endParaRPr>
          </a:p>
        </p:txBody>
      </p:sp>
      <p:pic>
        <p:nvPicPr>
          <p:cNvPr id="1004" name="Google Shape;1004;p5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929439" y="1"/>
            <a:ext cx="5262562" cy="6858000"/>
          </a:xfrm>
          <a:prstGeom prst="rect">
            <a:avLst/>
          </a:prstGeom>
          <a:noFill/>
          <a:ln>
            <a:noFill/>
          </a:ln>
        </p:spPr>
      </p:pic>
      <p:sp>
        <p:nvSpPr>
          <p:cNvPr id="1013" name="Google Shape;1013;p51"/>
          <p:cNvSpPr txBox="1"/>
          <p:nvPr/>
        </p:nvSpPr>
        <p:spPr>
          <a:xfrm>
            <a:off x="359399" y="1813359"/>
            <a:ext cx="3050547" cy="3302571"/>
          </a:xfrm>
          <a:prstGeom prst="rect">
            <a:avLst/>
          </a:prstGeom>
          <a:noFill/>
          <a:ln>
            <a:noFill/>
          </a:ln>
        </p:spPr>
        <p:txBody>
          <a:bodyPr spcFirstLastPara="1" wrap="square" lIns="0" tIns="0" rIns="0" bIns="0" anchor="t" anchorCtr="0">
            <a:spAutoFit/>
          </a:bodyPr>
          <a:lstStyle/>
          <a:p>
            <a:pPr marL="331063" lvl="1" indent="-165531">
              <a:buClr>
                <a:srgbClr val="0B5FBA"/>
              </a:buClr>
              <a:buSzPts val="2299"/>
              <a:buFont typeface="Arial"/>
              <a:buChar char="•"/>
            </a:pPr>
            <a:r>
              <a:rPr lang="en-US" sz="1533">
                <a:solidFill>
                  <a:schemeClr val="bg1"/>
                </a:solidFill>
                <a:latin typeface="Roboto"/>
                <a:ea typeface="Roboto"/>
                <a:cs typeface="Roboto"/>
                <a:sym typeface="Roboto"/>
              </a:rPr>
              <a:t>Le choix des options d'adaptation implique des compromis entre les implications économiques, environnementales et sociales</a:t>
            </a:r>
            <a:endParaRPr sz="933">
              <a:solidFill>
                <a:schemeClr val="bg1"/>
              </a:solidFill>
            </a:endParaRPr>
          </a:p>
          <a:p>
            <a:pPr>
              <a:buSzPts val="2299"/>
            </a:pPr>
            <a:endParaRPr sz="1533">
              <a:solidFill>
                <a:schemeClr val="bg1"/>
              </a:solidFill>
              <a:latin typeface="Roboto"/>
              <a:ea typeface="Roboto"/>
              <a:cs typeface="Roboto"/>
              <a:sym typeface="Roboto"/>
            </a:endParaRPr>
          </a:p>
          <a:p>
            <a:pPr marL="331063" lvl="1" indent="-165531">
              <a:buClr>
                <a:srgbClr val="0B5FBA"/>
              </a:buClr>
              <a:buSzPts val="2299"/>
              <a:buFont typeface="Arial"/>
              <a:buChar char="•"/>
            </a:pPr>
            <a:r>
              <a:rPr lang="en-US" sz="1533">
                <a:solidFill>
                  <a:schemeClr val="bg1"/>
                </a:solidFill>
                <a:latin typeface="Roboto"/>
                <a:ea typeface="Roboto"/>
                <a:cs typeface="Roboto"/>
                <a:sym typeface="Roboto"/>
              </a:rPr>
              <a:t>L'adaptation implique souvent des coûts et des avantages financiers et non financiers </a:t>
            </a:r>
            <a:endParaRPr sz="933">
              <a:solidFill>
                <a:schemeClr val="bg1"/>
              </a:solidFill>
            </a:endParaRPr>
          </a:p>
          <a:p>
            <a:pPr>
              <a:buSzPts val="2299"/>
            </a:pPr>
            <a:endParaRPr sz="1533">
              <a:solidFill>
                <a:schemeClr val="bg1"/>
              </a:solidFill>
              <a:latin typeface="Roboto"/>
              <a:ea typeface="Roboto"/>
              <a:cs typeface="Roboto"/>
              <a:sym typeface="Roboto"/>
            </a:endParaRPr>
          </a:p>
          <a:p>
            <a:pPr marL="331063" lvl="1" indent="-165531">
              <a:buClr>
                <a:srgbClr val="0B5FBA"/>
              </a:buClr>
              <a:buSzPts val="2299"/>
              <a:buFont typeface="Arial"/>
              <a:buChar char="•"/>
            </a:pPr>
            <a:r>
              <a:rPr lang="en-US" sz="1533">
                <a:solidFill>
                  <a:schemeClr val="bg1"/>
                </a:solidFill>
                <a:latin typeface="Roboto"/>
                <a:ea typeface="Roboto"/>
                <a:cs typeface="Roboto"/>
                <a:sym typeface="Roboto"/>
              </a:rPr>
              <a:t>Impliquer les parties prenantes concernées afin de convenir des critères et de leur pondération, afin de prendre en compte les différentes valeurs dans le choix des options.</a:t>
            </a:r>
            <a:endParaRPr sz="933">
              <a:solidFill>
                <a:schemeClr val="bg1"/>
              </a:solidFill>
            </a:endParaRPr>
          </a:p>
        </p:txBody>
      </p:sp>
      <p:sp>
        <p:nvSpPr>
          <p:cNvPr id="1014" name="Google Shape;1014;p51"/>
          <p:cNvSpPr txBox="1"/>
          <p:nvPr/>
        </p:nvSpPr>
        <p:spPr>
          <a:xfrm>
            <a:off x="3537305" y="1813359"/>
            <a:ext cx="2866400" cy="2830775"/>
          </a:xfrm>
          <a:prstGeom prst="rect">
            <a:avLst/>
          </a:prstGeom>
          <a:noFill/>
          <a:ln>
            <a:noFill/>
          </a:ln>
        </p:spPr>
        <p:txBody>
          <a:bodyPr spcFirstLastPara="1" wrap="square" lIns="0" tIns="0" rIns="0" bIns="0" anchor="t" anchorCtr="0">
            <a:spAutoFit/>
          </a:bodyPr>
          <a:lstStyle/>
          <a:p>
            <a:pPr>
              <a:buSzPts val="2299"/>
            </a:pPr>
            <a:r>
              <a:rPr lang="en-US" sz="1533">
                <a:solidFill>
                  <a:schemeClr val="bg1"/>
                </a:solidFill>
                <a:latin typeface="Roboto"/>
                <a:ea typeface="Roboto"/>
                <a:cs typeface="Roboto"/>
                <a:sym typeface="Roboto"/>
              </a:rPr>
              <a:t>Il existe de nombreuses approches pour évaluer les options d'adaptation :</a:t>
            </a:r>
            <a:endParaRPr sz="933">
              <a:solidFill>
                <a:schemeClr val="bg1"/>
              </a:solidFill>
            </a:endParaRPr>
          </a:p>
          <a:p>
            <a:pPr>
              <a:buSzPts val="2299"/>
            </a:pPr>
            <a:endParaRPr sz="1533">
              <a:solidFill>
                <a:schemeClr val="bg1"/>
              </a:solidFill>
              <a:latin typeface="Roboto"/>
              <a:ea typeface="Roboto"/>
              <a:cs typeface="Roboto"/>
              <a:sym typeface="Roboto"/>
            </a:endParaRPr>
          </a:p>
          <a:p>
            <a:pPr marL="331063" lvl="1" indent="-165531">
              <a:buClr>
                <a:srgbClr val="0B5FBA"/>
              </a:buClr>
              <a:buSzPts val="2299"/>
              <a:buFont typeface="Arial"/>
              <a:buChar char="•"/>
            </a:pPr>
            <a:r>
              <a:rPr lang="en-US" sz="1533">
                <a:solidFill>
                  <a:schemeClr val="bg1"/>
                </a:solidFill>
                <a:latin typeface="Roboto"/>
                <a:ea typeface="Roboto"/>
                <a:cs typeface="Roboto"/>
                <a:sym typeface="Roboto"/>
              </a:rPr>
              <a:t>Analyse coûts-avantages </a:t>
            </a:r>
            <a:endParaRPr sz="933">
              <a:solidFill>
                <a:schemeClr val="bg1"/>
              </a:solidFill>
            </a:endParaRPr>
          </a:p>
          <a:p>
            <a:pPr>
              <a:buSzPts val="2299"/>
            </a:pPr>
            <a:endParaRPr sz="1533">
              <a:solidFill>
                <a:schemeClr val="bg1"/>
              </a:solidFill>
              <a:latin typeface="Roboto"/>
              <a:ea typeface="Roboto"/>
              <a:cs typeface="Roboto"/>
              <a:sym typeface="Roboto"/>
            </a:endParaRPr>
          </a:p>
          <a:p>
            <a:pPr marL="331063" lvl="1" indent="-165531">
              <a:buClr>
                <a:srgbClr val="0B5FBA"/>
              </a:buClr>
              <a:buSzPts val="2299"/>
              <a:buFont typeface="Arial"/>
              <a:buChar char="•"/>
            </a:pPr>
            <a:r>
              <a:rPr lang="en-US" sz="1533">
                <a:solidFill>
                  <a:schemeClr val="bg1"/>
                </a:solidFill>
                <a:latin typeface="Roboto"/>
                <a:ea typeface="Roboto"/>
                <a:cs typeface="Roboto"/>
                <a:sym typeface="Roboto"/>
              </a:rPr>
              <a:t>Analyse multicritères </a:t>
            </a:r>
            <a:endParaRPr sz="933">
              <a:solidFill>
                <a:schemeClr val="bg1"/>
              </a:solidFill>
            </a:endParaRPr>
          </a:p>
          <a:p>
            <a:pPr>
              <a:buSzPts val="2299"/>
            </a:pPr>
            <a:endParaRPr sz="1533">
              <a:solidFill>
                <a:schemeClr val="bg1"/>
              </a:solidFill>
              <a:latin typeface="Roboto"/>
              <a:ea typeface="Roboto"/>
              <a:cs typeface="Roboto"/>
              <a:sym typeface="Roboto"/>
            </a:endParaRPr>
          </a:p>
          <a:p>
            <a:pPr marL="331063" lvl="1" indent="-165531">
              <a:buClr>
                <a:srgbClr val="0B5FBA"/>
              </a:buClr>
              <a:buSzPts val="2299"/>
              <a:buFont typeface="Arial"/>
              <a:buChar char="•"/>
            </a:pPr>
            <a:r>
              <a:rPr lang="en-US" sz="1533">
                <a:solidFill>
                  <a:schemeClr val="bg1"/>
                </a:solidFill>
                <a:latin typeface="Roboto"/>
                <a:ea typeface="Roboto"/>
                <a:cs typeface="Roboto"/>
                <a:sym typeface="Roboto"/>
              </a:rPr>
              <a:t>Analyse coût-efficacité </a:t>
            </a:r>
            <a:endParaRPr sz="933">
              <a:solidFill>
                <a:schemeClr val="bg1"/>
              </a:solidFill>
            </a:endParaRPr>
          </a:p>
          <a:p>
            <a:pPr>
              <a:buSzPts val="2299"/>
            </a:pPr>
            <a:endParaRPr sz="1533">
              <a:solidFill>
                <a:schemeClr val="bg1"/>
              </a:solidFill>
              <a:latin typeface="Roboto"/>
              <a:ea typeface="Roboto"/>
              <a:cs typeface="Roboto"/>
              <a:sym typeface="Roboto"/>
            </a:endParaRPr>
          </a:p>
          <a:p>
            <a:pPr marL="331063" lvl="1" indent="-165531">
              <a:buClr>
                <a:srgbClr val="0B5FBA"/>
              </a:buClr>
              <a:buSzPts val="2299"/>
              <a:buFont typeface="Arial"/>
              <a:buChar char="•"/>
            </a:pPr>
            <a:r>
              <a:rPr lang="en-US" sz="1533">
                <a:solidFill>
                  <a:schemeClr val="bg1"/>
                </a:solidFill>
                <a:latin typeface="Roboto"/>
                <a:ea typeface="Roboto"/>
                <a:cs typeface="Roboto"/>
                <a:sym typeface="Roboto"/>
              </a:rPr>
              <a:t>Avis d'experts</a:t>
            </a:r>
            <a:endParaRPr sz="933">
              <a:solidFill>
                <a:schemeClr val="bg1"/>
              </a:solidFill>
            </a:endParaRPr>
          </a:p>
          <a:p>
            <a:pPr>
              <a:buSzPts val="2299"/>
            </a:pPr>
            <a:endParaRPr sz="1533">
              <a:solidFill>
                <a:schemeClr val="bg1"/>
              </a:solidFill>
              <a:latin typeface="Roboto"/>
              <a:ea typeface="Roboto"/>
              <a:cs typeface="Roboto"/>
              <a:sym typeface="Roboto"/>
            </a:endParaRPr>
          </a:p>
          <a:p>
            <a:pPr marL="331063" lvl="1" indent="-165531">
              <a:buClr>
                <a:srgbClr val="0B5FBA"/>
              </a:buClr>
              <a:buSzPts val="2299"/>
              <a:buFont typeface="Arial"/>
              <a:buChar char="•"/>
            </a:pPr>
            <a:r>
              <a:rPr lang="en-US" sz="1533">
                <a:solidFill>
                  <a:schemeClr val="bg1"/>
                </a:solidFill>
                <a:latin typeface="Roboto"/>
                <a:ea typeface="Roboto"/>
                <a:cs typeface="Roboto"/>
                <a:sym typeface="Roboto"/>
              </a:rPr>
              <a:t>Consultation des parties prenantes</a:t>
            </a:r>
            <a:endParaRPr sz="933">
              <a:solidFill>
                <a:schemeClr val="bg1"/>
              </a:solidFill>
            </a:endParaRPr>
          </a:p>
        </p:txBody>
      </p:sp>
      <p:sp>
        <p:nvSpPr>
          <p:cNvPr id="1015" name="Google Shape;1015;p51"/>
          <p:cNvSpPr txBox="1"/>
          <p:nvPr/>
        </p:nvSpPr>
        <p:spPr>
          <a:xfrm rot="-5400000">
            <a:off x="9881506" y="4533398"/>
            <a:ext cx="414480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Quartier de </a:t>
            </a:r>
            <a:r>
              <a:rPr lang="en-US" sz="1199" err="1">
                <a:solidFill>
                  <a:srgbClr val="FFFFFF"/>
                </a:solidFill>
                <a:latin typeface="Roboto"/>
                <a:ea typeface="Roboto"/>
                <a:cs typeface="Roboto"/>
                <a:sym typeface="Roboto"/>
              </a:rPr>
              <a:t>Githurai </a:t>
            </a:r>
            <a:r>
              <a:rPr lang="en-US" sz="1199">
                <a:solidFill>
                  <a:srgbClr val="FFFFFF"/>
                </a:solidFill>
                <a:latin typeface="Roboto"/>
                <a:ea typeface="Roboto"/>
                <a:cs typeface="Roboto"/>
                <a:sym typeface="Roboto"/>
              </a:rPr>
              <a:t>à Nairobi ; photo de Patrick Ngugi, AP</a:t>
            </a:r>
            <a:endParaRPr sz="933"/>
          </a:p>
        </p:txBody>
      </p:sp>
      <p:sp>
        <p:nvSpPr>
          <p:cNvPr id="1016" name="Google Shape;1016;p51"/>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51</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20"/>
        <p:cNvGrpSpPr/>
        <p:nvPr/>
      </p:nvGrpSpPr>
      <p:grpSpPr>
        <a:xfrm>
          <a:off x="0" y="0"/>
          <a:ext cx="0" cy="0"/>
          <a:chOff x="0" y="0"/>
          <a:chExt cx="0" cy="0"/>
        </a:xfrm>
      </p:grpSpPr>
      <p:sp>
        <p:nvSpPr>
          <p:cNvPr id="1022" name="Google Shape;1022;p52"/>
          <p:cNvSpPr/>
          <p:nvPr/>
        </p:nvSpPr>
        <p:spPr>
          <a:xfrm>
            <a:off x="7717189" y="6350"/>
            <a:ext cx="4474839" cy="6858000"/>
          </a:xfrm>
          <a:custGeom>
            <a:avLst/>
            <a:gdLst/>
            <a:ahLst/>
            <a:cxnLst/>
            <a:rect l="l" t="t" r="r" b="b"/>
            <a:pathLst>
              <a:path w="8949678" h="13716000" extrusionOk="0">
                <a:moveTo>
                  <a:pt x="0" y="0"/>
                </a:moveTo>
                <a:lnTo>
                  <a:pt x="8949678" y="0"/>
                </a:lnTo>
                <a:lnTo>
                  <a:pt x="8949678" y="13716000"/>
                </a:lnTo>
                <a:lnTo>
                  <a:pt x="0" y="13716000"/>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23" name="Google Shape;1023;p52"/>
          <p:cNvSpPr/>
          <p:nvPr/>
        </p:nvSpPr>
        <p:spPr>
          <a:xfrm>
            <a:off x="509696" y="2456023"/>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24" name="Google Shape;1024;p52"/>
          <p:cNvSpPr/>
          <p:nvPr/>
        </p:nvSpPr>
        <p:spPr>
          <a:xfrm>
            <a:off x="516146" y="3450525"/>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25" name="Google Shape;1025;p52"/>
          <p:cNvSpPr/>
          <p:nvPr/>
        </p:nvSpPr>
        <p:spPr>
          <a:xfrm>
            <a:off x="528846" y="4441871"/>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26" name="Google Shape;1026;p52"/>
          <p:cNvSpPr txBox="1"/>
          <p:nvPr/>
        </p:nvSpPr>
        <p:spPr>
          <a:xfrm>
            <a:off x="509696" y="683310"/>
            <a:ext cx="6717946" cy="553549"/>
          </a:xfrm>
          <a:prstGeom prst="rect">
            <a:avLst/>
          </a:prstGeom>
          <a:noFill/>
          <a:ln>
            <a:noFill/>
          </a:ln>
        </p:spPr>
        <p:txBody>
          <a:bodyPr spcFirstLastPara="1" wrap="square" lIns="0" tIns="0" rIns="0" bIns="0" anchor="t" anchorCtr="0">
            <a:spAutoFit/>
          </a:bodyPr>
          <a:lstStyle/>
          <a:p>
            <a:pPr>
              <a:buSzPts val="5395"/>
            </a:pPr>
            <a:r>
              <a:rPr lang="en-US" sz="3597" b="1">
                <a:solidFill>
                  <a:srgbClr val="0B5FBA"/>
                </a:solidFill>
                <a:latin typeface="Roboto"/>
                <a:ea typeface="Roboto"/>
                <a:cs typeface="Roboto"/>
                <a:sym typeface="Roboto"/>
              </a:rPr>
              <a:t>Équité et inclusion</a:t>
            </a:r>
            <a:endParaRPr sz="933"/>
          </a:p>
        </p:txBody>
      </p:sp>
      <p:sp>
        <p:nvSpPr>
          <p:cNvPr id="1027" name="Google Shape;1027;p52"/>
          <p:cNvSpPr txBox="1"/>
          <p:nvPr/>
        </p:nvSpPr>
        <p:spPr>
          <a:xfrm>
            <a:off x="1524785" y="2540639"/>
            <a:ext cx="4913400" cy="646331"/>
          </a:xfrm>
          <a:prstGeom prst="rect">
            <a:avLst/>
          </a:prstGeom>
          <a:noFill/>
          <a:ln>
            <a:noFill/>
          </a:ln>
        </p:spPr>
        <p:txBody>
          <a:bodyPr spcFirstLastPara="1" wrap="square" lIns="0" tIns="0" rIns="0" bIns="0" anchor="t" anchorCtr="0">
            <a:spAutoFit/>
          </a:bodyPr>
          <a:lstStyle/>
          <a:p>
            <a:pPr>
              <a:buSzPts val="2300"/>
            </a:pPr>
            <a:r>
              <a:rPr lang="en-US" dirty="0">
                <a:solidFill>
                  <a:srgbClr val="0B5FBA"/>
                </a:solidFill>
                <a:latin typeface="Roboto"/>
                <a:ea typeface="Roboto"/>
                <a:cs typeface="Roboto"/>
                <a:sym typeface="Roboto"/>
              </a:rPr>
              <a:t>La conception de la ERC doit </a:t>
            </a:r>
            <a:r>
              <a:rPr lang="en-US" dirty="0" err="1">
                <a:solidFill>
                  <a:srgbClr val="0B5FBA"/>
                </a:solidFill>
                <a:latin typeface="Roboto"/>
                <a:ea typeface="Roboto"/>
                <a:cs typeface="Roboto"/>
                <a:sym typeface="Roboto"/>
              </a:rPr>
              <a:t>impliquer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différents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de parties </a:t>
            </a:r>
            <a:r>
              <a:rPr lang="en-US" dirty="0" err="1">
                <a:solidFill>
                  <a:srgbClr val="0B5FBA"/>
                </a:solidFill>
                <a:latin typeface="Roboto"/>
                <a:ea typeface="Roboto"/>
                <a:cs typeface="Roboto"/>
                <a:sym typeface="Roboto"/>
              </a:rPr>
              <a:t>prenantes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indépendamment</a:t>
            </a:r>
            <a:r>
              <a:rPr lang="en-US" dirty="0">
                <a:solidFill>
                  <a:srgbClr val="0B5FBA"/>
                </a:solidFill>
                <a:latin typeface="Roboto"/>
                <a:ea typeface="Roboto"/>
                <a:cs typeface="Roboto"/>
                <a:sym typeface="Roboto"/>
              </a:rPr>
              <a:t> du </a:t>
            </a:r>
            <a:r>
              <a:rPr lang="en-US" dirty="0" err="1">
                <a:solidFill>
                  <a:srgbClr val="0B5FBA"/>
                </a:solidFill>
                <a:latin typeface="Roboto"/>
                <a:ea typeface="Roboto"/>
                <a:cs typeface="Roboto"/>
                <a:sym typeface="Roboto"/>
              </a:rPr>
              <a:t>sexe</a:t>
            </a:r>
            <a:r>
              <a:rPr lang="en-US" dirty="0">
                <a:solidFill>
                  <a:srgbClr val="0B5FBA"/>
                </a:solidFill>
                <a:latin typeface="Roboto"/>
                <a:ea typeface="Roboto"/>
                <a:cs typeface="Roboto"/>
                <a:sym typeface="Roboto"/>
              </a:rPr>
              <a:t>, de la race, de la religion, de </a:t>
            </a:r>
            <a:r>
              <a:rPr lang="en-US" dirty="0" err="1">
                <a:solidFill>
                  <a:srgbClr val="0B5FBA"/>
                </a:solidFill>
                <a:latin typeface="Roboto"/>
                <a:ea typeface="Roboto"/>
                <a:cs typeface="Roboto"/>
                <a:sym typeface="Roboto"/>
              </a:rPr>
              <a:t>l'âge</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capacités</a:t>
            </a:r>
            <a:r>
              <a:rPr lang="en-US" dirty="0">
                <a:solidFill>
                  <a:srgbClr val="0B5FBA"/>
                </a:solidFill>
                <a:latin typeface="Roboto"/>
                <a:ea typeface="Roboto"/>
                <a:cs typeface="Roboto"/>
                <a:sym typeface="Roboto"/>
              </a:rPr>
              <a:t>, du </a:t>
            </a:r>
            <a:r>
              <a:rPr lang="en-US" dirty="0" err="1">
                <a:solidFill>
                  <a:srgbClr val="0B5FBA"/>
                </a:solidFill>
                <a:latin typeface="Roboto"/>
                <a:ea typeface="Roboto"/>
                <a:cs typeface="Roboto"/>
                <a:sym typeface="Roboto"/>
              </a:rPr>
              <a:t>revenu</a:t>
            </a:r>
            <a:r>
              <a:rPr lang="en-US" dirty="0">
                <a:solidFill>
                  <a:srgbClr val="0B5FBA"/>
                </a:solidFill>
                <a:latin typeface="Roboto"/>
                <a:ea typeface="Roboto"/>
                <a:cs typeface="Roboto"/>
                <a:sym typeface="Roboto"/>
              </a:rPr>
              <a:t>, etc.</a:t>
            </a:r>
            <a:endParaRPr sz="900" dirty="0"/>
          </a:p>
        </p:txBody>
      </p:sp>
      <p:sp>
        <p:nvSpPr>
          <p:cNvPr id="1028" name="Google Shape;1028;p52"/>
          <p:cNvSpPr txBox="1"/>
          <p:nvPr/>
        </p:nvSpPr>
        <p:spPr>
          <a:xfrm>
            <a:off x="1497357" y="3531129"/>
            <a:ext cx="4940800" cy="646331"/>
          </a:xfrm>
          <a:prstGeom prst="rect">
            <a:avLst/>
          </a:prstGeom>
          <a:noFill/>
          <a:ln>
            <a:noFill/>
          </a:ln>
        </p:spPr>
        <p:txBody>
          <a:bodyPr spcFirstLastPara="1" wrap="square" lIns="0" tIns="0" rIns="0" bIns="0" anchor="t" anchorCtr="0">
            <a:spAutoFit/>
          </a:bodyPr>
          <a:lstStyle/>
          <a:p>
            <a:pPr>
              <a:buSzPts val="2300"/>
            </a:pPr>
            <a:r>
              <a:rPr lang="en-US" dirty="0">
                <a:solidFill>
                  <a:srgbClr val="0B5FBA"/>
                </a:solidFill>
                <a:latin typeface="Roboto"/>
                <a:ea typeface="Roboto"/>
                <a:cs typeface="Roboto"/>
                <a:sym typeface="Roboto"/>
              </a:rPr>
              <a:t>De larges consultations avec </a:t>
            </a:r>
            <a:r>
              <a:rPr lang="en-US" dirty="0" err="1">
                <a:solidFill>
                  <a:srgbClr val="0B5FBA"/>
                </a:solidFill>
                <a:latin typeface="Roboto"/>
                <a:ea typeface="Roboto"/>
                <a:cs typeface="Roboto"/>
                <a:sym typeface="Roboto"/>
              </a:rPr>
              <a:t>différents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de population </a:t>
            </a:r>
            <a:r>
              <a:rPr lang="en-US" dirty="0" err="1">
                <a:solidFill>
                  <a:srgbClr val="0B5FBA"/>
                </a:solidFill>
                <a:latin typeface="Roboto"/>
                <a:ea typeface="Roboto"/>
                <a:cs typeface="Roboto"/>
                <a:sym typeface="Roboto"/>
              </a:rPr>
              <a:t>permettent</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recueillir</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connaissances</a:t>
            </a:r>
            <a:r>
              <a:rPr lang="en-US" dirty="0">
                <a:solidFill>
                  <a:srgbClr val="0B5FBA"/>
                </a:solidFill>
                <a:latin typeface="Roboto"/>
                <a:ea typeface="Roboto"/>
                <a:cs typeface="Roboto"/>
                <a:sym typeface="Roboto"/>
              </a:rPr>
              <a:t> et les </a:t>
            </a:r>
            <a:r>
              <a:rPr lang="en-US" dirty="0" err="1">
                <a:solidFill>
                  <a:srgbClr val="0B5FBA"/>
                </a:solidFill>
                <a:latin typeface="Roboto"/>
                <a:ea typeface="Roboto"/>
                <a:cs typeface="Roboto"/>
                <a:sym typeface="Roboto"/>
              </a:rPr>
              <a:t>capacités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d'adaptation</a:t>
            </a:r>
            <a:r>
              <a:rPr lang="en-US" dirty="0">
                <a:solidFill>
                  <a:srgbClr val="0B5FBA"/>
                </a:solidFill>
                <a:latin typeface="Roboto"/>
                <a:ea typeface="Roboto"/>
                <a:cs typeface="Roboto"/>
                <a:sym typeface="Roboto"/>
              </a:rPr>
              <a:t> locales.</a:t>
            </a:r>
            <a:endParaRPr sz="900" dirty="0"/>
          </a:p>
        </p:txBody>
      </p:sp>
      <p:sp>
        <p:nvSpPr>
          <p:cNvPr id="1029" name="Google Shape;1029;p52"/>
          <p:cNvSpPr txBox="1"/>
          <p:nvPr/>
        </p:nvSpPr>
        <p:spPr>
          <a:xfrm>
            <a:off x="1561605" y="4521619"/>
            <a:ext cx="5730200" cy="861774"/>
          </a:xfrm>
          <a:prstGeom prst="rect">
            <a:avLst/>
          </a:prstGeom>
          <a:noFill/>
          <a:ln>
            <a:noFill/>
          </a:ln>
        </p:spPr>
        <p:txBody>
          <a:bodyPr spcFirstLastPara="1" wrap="square" lIns="0" tIns="0" rIns="0" bIns="0" anchor="t" anchorCtr="0">
            <a:spAutoFit/>
          </a:bodyPr>
          <a:lstStyle/>
          <a:p>
            <a:pPr>
              <a:buSzPts val="2300"/>
            </a:pPr>
            <a:r>
              <a:rPr lang="en-US" dirty="0" err="1">
                <a:solidFill>
                  <a:srgbClr val="0B5FBA"/>
                </a:solidFill>
                <a:latin typeface="Roboto"/>
                <a:ea typeface="Roboto"/>
                <a:cs typeface="Roboto"/>
                <a:sym typeface="Roboto"/>
              </a:rPr>
              <a:t>Inclure</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indicateurs</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reflètent</a:t>
            </a:r>
            <a:r>
              <a:rPr lang="en-US" dirty="0">
                <a:solidFill>
                  <a:srgbClr val="0B5FBA"/>
                </a:solidFill>
                <a:latin typeface="Roboto"/>
                <a:ea typeface="Roboto"/>
                <a:cs typeface="Roboto"/>
                <a:sym typeface="Roboto"/>
              </a:rPr>
              <a:t> les impacts sur un large </a:t>
            </a:r>
            <a:r>
              <a:rPr lang="en-US" dirty="0" err="1">
                <a:solidFill>
                  <a:srgbClr val="0B5FBA"/>
                </a:solidFill>
                <a:latin typeface="Roboto"/>
                <a:ea typeface="Roboto"/>
                <a:cs typeface="Roboto"/>
                <a:sym typeface="Roboto"/>
              </a:rPr>
              <a:t>éventail</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y </a:t>
            </a:r>
            <a:r>
              <a:rPr lang="en-US" dirty="0" err="1">
                <a:solidFill>
                  <a:srgbClr val="0B5FBA"/>
                </a:solidFill>
                <a:latin typeface="Roboto"/>
                <a:ea typeface="Roboto"/>
                <a:cs typeface="Roboto"/>
                <a:sym typeface="Roboto"/>
              </a:rPr>
              <a:t>compris</a:t>
            </a:r>
            <a:r>
              <a:rPr lang="en-US" dirty="0">
                <a:solidFill>
                  <a:srgbClr val="0B5FBA"/>
                </a:solidFill>
                <a:latin typeface="Roboto"/>
                <a:ea typeface="Roboto"/>
                <a:cs typeface="Roboto"/>
                <a:sym typeface="Roboto"/>
              </a:rPr>
              <a:t> les plus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(par </a:t>
            </a:r>
            <a:r>
              <a:rPr lang="en-US" dirty="0" err="1">
                <a:solidFill>
                  <a:srgbClr val="0B5FBA"/>
                </a:solidFill>
                <a:latin typeface="Roboto"/>
                <a:ea typeface="Roboto"/>
                <a:cs typeface="Roboto"/>
                <a:sym typeface="Roboto"/>
              </a:rPr>
              <a:t>exemple</a:t>
            </a:r>
            <a:r>
              <a:rPr lang="en-US" dirty="0">
                <a:solidFill>
                  <a:srgbClr val="0B5FBA"/>
                </a:solidFill>
                <a:latin typeface="Roboto"/>
                <a:ea typeface="Roboto"/>
                <a:cs typeface="Roboto"/>
                <a:sym typeface="Roboto"/>
              </a:rPr>
              <a:t>, les ménages </a:t>
            </a:r>
            <a:r>
              <a:rPr lang="en-US" dirty="0" err="1">
                <a:solidFill>
                  <a:srgbClr val="0B5FBA"/>
                </a:solidFill>
                <a:latin typeface="Roboto"/>
                <a:ea typeface="Roboto"/>
                <a:cs typeface="Roboto"/>
                <a:sym typeface="Roboto"/>
              </a:rPr>
              <a:t>dirigés</a:t>
            </a:r>
            <a:r>
              <a:rPr lang="en-US" dirty="0">
                <a:solidFill>
                  <a:srgbClr val="0B5FBA"/>
                </a:solidFill>
                <a:latin typeface="Roboto"/>
                <a:ea typeface="Roboto"/>
                <a:cs typeface="Roboto"/>
                <a:sym typeface="Roboto"/>
              </a:rPr>
              <a:t> par des femmes, la participation des femmes à la population active, le </a:t>
            </a:r>
            <a:r>
              <a:rPr lang="en-US" dirty="0" err="1">
                <a:solidFill>
                  <a:srgbClr val="0B5FBA"/>
                </a:solidFill>
                <a:latin typeface="Roboto"/>
                <a:ea typeface="Roboto"/>
                <a:cs typeface="Roboto"/>
                <a:sym typeface="Roboto"/>
              </a:rPr>
              <a:t>taux</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dépendance</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personnes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âgées</a:t>
            </a:r>
            <a:r>
              <a:rPr lang="en-US" dirty="0">
                <a:solidFill>
                  <a:srgbClr val="0B5FBA"/>
                </a:solidFill>
                <a:latin typeface="Roboto"/>
                <a:ea typeface="Roboto"/>
                <a:cs typeface="Roboto"/>
                <a:sym typeface="Roboto"/>
              </a:rPr>
              <a:t>, etc.</a:t>
            </a:r>
            <a:endParaRPr sz="900" dirty="0"/>
          </a:p>
        </p:txBody>
      </p:sp>
      <p:sp>
        <p:nvSpPr>
          <p:cNvPr id="1030" name="Google Shape;1030;p52"/>
          <p:cNvSpPr txBox="1"/>
          <p:nvPr/>
        </p:nvSpPr>
        <p:spPr>
          <a:xfrm rot="-5400000">
            <a:off x="8963381" y="3299607"/>
            <a:ext cx="581254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de Riccardo Lennart Niels Mayer, Getty Images (sous licence via Canva)</a:t>
            </a:r>
            <a:endParaRPr sz="933"/>
          </a:p>
        </p:txBody>
      </p:sp>
      <p:sp>
        <p:nvSpPr>
          <p:cNvPr id="1031" name="Google Shape;1031;p52"/>
          <p:cNvSpPr/>
          <p:nvPr/>
        </p:nvSpPr>
        <p:spPr>
          <a:xfrm>
            <a:off x="503446" y="5433217"/>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32" name="Google Shape;1032;p52"/>
          <p:cNvSpPr txBox="1"/>
          <p:nvPr/>
        </p:nvSpPr>
        <p:spPr>
          <a:xfrm>
            <a:off x="1471957" y="5602603"/>
            <a:ext cx="5271200" cy="430887"/>
          </a:xfrm>
          <a:prstGeom prst="rect">
            <a:avLst/>
          </a:prstGeom>
          <a:noFill/>
          <a:ln>
            <a:noFill/>
          </a:ln>
        </p:spPr>
        <p:txBody>
          <a:bodyPr spcFirstLastPara="1" wrap="square" lIns="0" tIns="0" rIns="0" bIns="0" anchor="t" anchorCtr="0">
            <a:spAutoFit/>
          </a:bodyPr>
          <a:lstStyle/>
          <a:p>
            <a:pPr>
              <a:buSzPts val="2300"/>
            </a:pPr>
            <a:r>
              <a:rPr lang="en-US" dirty="0">
                <a:solidFill>
                  <a:srgbClr val="0B5FBA"/>
                </a:solidFill>
                <a:latin typeface="Roboto"/>
                <a:ea typeface="Roboto"/>
                <a:cs typeface="Roboto"/>
                <a:sym typeface="Roboto"/>
              </a:rPr>
              <a:t>Identifier les options </a:t>
            </a:r>
            <a:r>
              <a:rPr lang="en-US" dirty="0" err="1">
                <a:solidFill>
                  <a:srgbClr val="0B5FBA"/>
                </a:solidFill>
                <a:latin typeface="Roboto"/>
                <a:ea typeface="Roboto"/>
                <a:cs typeface="Roboto"/>
                <a:sym typeface="Roboto"/>
              </a:rPr>
              <a:t>d'adaptation</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favorisent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l'équité</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l'inclusion</a:t>
            </a:r>
            <a:r>
              <a:rPr lang="en-US" dirty="0">
                <a:solidFill>
                  <a:srgbClr val="0B5FBA"/>
                </a:solidFill>
                <a:latin typeface="Roboto"/>
                <a:ea typeface="Roboto"/>
                <a:cs typeface="Roboto"/>
                <a:sym typeface="Roboto"/>
              </a:rPr>
              <a:t>/</a:t>
            </a:r>
            <a:r>
              <a:rPr lang="en-US" dirty="0" err="1">
                <a:solidFill>
                  <a:srgbClr val="0B5FBA"/>
                </a:solidFill>
                <a:latin typeface="Roboto"/>
                <a:ea typeface="Roboto"/>
                <a:cs typeface="Roboto"/>
                <a:sym typeface="Roboto"/>
              </a:rPr>
              <a:t>renforcent</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résilience</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a:t>
            </a:r>
            <a:endParaRPr sz="900" dirty="0"/>
          </a:p>
        </p:txBody>
      </p:sp>
      <p:sp>
        <p:nvSpPr>
          <p:cNvPr id="1033" name="Google Shape;1033;p52"/>
          <p:cNvSpPr/>
          <p:nvPr/>
        </p:nvSpPr>
        <p:spPr>
          <a:xfrm>
            <a:off x="701330" y="2588246"/>
            <a:ext cx="538429" cy="538429"/>
          </a:xfrm>
          <a:custGeom>
            <a:avLst/>
            <a:gdLst/>
            <a:ahLst/>
            <a:cxnLst/>
            <a:rect l="l" t="t" r="r" b="b"/>
            <a:pathLst>
              <a:path w="807644" h="807644" extrusionOk="0">
                <a:moveTo>
                  <a:pt x="0" y="0"/>
                </a:moveTo>
                <a:lnTo>
                  <a:pt x="807644" y="0"/>
                </a:lnTo>
                <a:lnTo>
                  <a:pt x="807644" y="807644"/>
                </a:lnTo>
                <a:lnTo>
                  <a:pt x="0" y="807644"/>
                </a:lnTo>
                <a:lnTo>
                  <a:pt x="0" y="0"/>
                </a:lnTo>
                <a:close/>
              </a:path>
            </a:pathLst>
          </a:custGeom>
          <a:blipFill rotWithShape="1">
            <a:blip r:embed="rId5"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34" name="Google Shape;1034;p52"/>
          <p:cNvSpPr/>
          <p:nvPr/>
        </p:nvSpPr>
        <p:spPr>
          <a:xfrm>
            <a:off x="701330" y="3617829"/>
            <a:ext cx="552083" cy="474792"/>
          </a:xfrm>
          <a:custGeom>
            <a:avLst/>
            <a:gdLst/>
            <a:ahLst/>
            <a:cxnLst/>
            <a:rect l="l" t="t" r="r" b="b"/>
            <a:pathLst>
              <a:path w="828125" h="712188" extrusionOk="0">
                <a:moveTo>
                  <a:pt x="0" y="0"/>
                </a:moveTo>
                <a:lnTo>
                  <a:pt x="828125" y="0"/>
                </a:lnTo>
                <a:lnTo>
                  <a:pt x="828125" y="712188"/>
                </a:lnTo>
                <a:lnTo>
                  <a:pt x="0" y="712188"/>
                </a:lnTo>
                <a:lnTo>
                  <a:pt x="0" y="0"/>
                </a:lnTo>
                <a:close/>
              </a:path>
            </a:pathLst>
          </a:custGeom>
          <a:blipFill rotWithShape="1">
            <a:blip r:embed="rId6"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35" name="Google Shape;1035;p52"/>
          <p:cNvSpPr/>
          <p:nvPr/>
        </p:nvSpPr>
        <p:spPr>
          <a:xfrm>
            <a:off x="678209" y="4675607"/>
            <a:ext cx="546369" cy="415923"/>
          </a:xfrm>
          <a:custGeom>
            <a:avLst/>
            <a:gdLst/>
            <a:ahLst/>
            <a:cxnLst/>
            <a:rect l="l" t="t" r="r" b="b"/>
            <a:pathLst>
              <a:path w="819554" h="623885" extrusionOk="0">
                <a:moveTo>
                  <a:pt x="0" y="0"/>
                </a:moveTo>
                <a:lnTo>
                  <a:pt x="819554" y="0"/>
                </a:lnTo>
                <a:lnTo>
                  <a:pt x="819554" y="623886"/>
                </a:lnTo>
                <a:lnTo>
                  <a:pt x="0" y="623886"/>
                </a:lnTo>
                <a:lnTo>
                  <a:pt x="0" y="0"/>
                </a:lnTo>
                <a:close/>
              </a:path>
            </a:pathLst>
          </a:custGeom>
          <a:blipFill rotWithShape="1">
            <a:blip r:embed="rId7"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36" name="Google Shape;1036;p52"/>
          <p:cNvSpPr/>
          <p:nvPr/>
        </p:nvSpPr>
        <p:spPr>
          <a:xfrm>
            <a:off x="741162" y="5608953"/>
            <a:ext cx="433365" cy="505628"/>
          </a:xfrm>
          <a:custGeom>
            <a:avLst/>
            <a:gdLst/>
            <a:ahLst/>
            <a:cxnLst/>
            <a:rect l="l" t="t" r="r" b="b"/>
            <a:pathLst>
              <a:path w="650048" h="758442" extrusionOk="0">
                <a:moveTo>
                  <a:pt x="0" y="0"/>
                </a:moveTo>
                <a:lnTo>
                  <a:pt x="650048" y="0"/>
                </a:lnTo>
                <a:lnTo>
                  <a:pt x="650048" y="758442"/>
                </a:lnTo>
                <a:lnTo>
                  <a:pt x="0" y="758442"/>
                </a:lnTo>
                <a:lnTo>
                  <a:pt x="0" y="0"/>
                </a:lnTo>
                <a:close/>
              </a:path>
            </a:pathLst>
          </a:custGeom>
          <a:blipFill rotWithShape="1">
            <a:blip r:embed="rId8"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37" name="Google Shape;1037;p52"/>
          <p:cNvSpPr txBox="1"/>
          <p:nvPr/>
        </p:nvSpPr>
        <p:spPr>
          <a:xfrm>
            <a:off x="509696" y="1451109"/>
            <a:ext cx="6732000" cy="892360"/>
          </a:xfrm>
          <a:prstGeom prst="rect">
            <a:avLst/>
          </a:prstGeom>
          <a:noFill/>
          <a:ln>
            <a:noFill/>
          </a:ln>
        </p:spPr>
        <p:txBody>
          <a:bodyPr spcFirstLastPara="1" wrap="square" lIns="0" tIns="0" rIns="0" bIns="0" anchor="t" anchorCtr="0">
            <a:spAutoFit/>
          </a:bodyPr>
          <a:lstStyle/>
          <a:p>
            <a:pPr>
              <a:buSzPts val="2899"/>
            </a:pPr>
            <a:r>
              <a:rPr lang="en-US" sz="1933" dirty="0">
                <a:solidFill>
                  <a:srgbClr val="0B5FBA"/>
                </a:solidFill>
                <a:latin typeface="Roboto"/>
                <a:ea typeface="Roboto"/>
                <a:cs typeface="Roboto"/>
                <a:sym typeface="Roboto"/>
              </a:rPr>
              <a:t>Une ERC doit </a:t>
            </a:r>
            <a:r>
              <a:rPr lang="en-US" sz="1933" dirty="0" err="1">
                <a:solidFill>
                  <a:srgbClr val="0B5FBA"/>
                </a:solidFill>
                <a:latin typeface="Roboto"/>
                <a:ea typeface="Roboto"/>
                <a:cs typeface="Roboto"/>
                <a:sym typeface="Roboto"/>
              </a:rPr>
              <a:t>intégrer</a:t>
            </a:r>
            <a:r>
              <a:rPr lang="en-US" sz="1933" dirty="0">
                <a:solidFill>
                  <a:srgbClr val="0B5FBA"/>
                </a:solidFill>
                <a:latin typeface="Roboto"/>
                <a:ea typeface="Roboto"/>
                <a:cs typeface="Roboto"/>
                <a:sym typeface="Roboto"/>
              </a:rPr>
              <a:t> des </a:t>
            </a:r>
            <a:r>
              <a:rPr lang="en-US" sz="1933" dirty="0" err="1">
                <a:solidFill>
                  <a:srgbClr val="0B5FBA"/>
                </a:solidFill>
                <a:latin typeface="Roboto"/>
                <a:ea typeface="Roboto"/>
                <a:cs typeface="Roboto"/>
                <a:sym typeface="Roboto"/>
              </a:rPr>
              <a:t>considérations</a:t>
            </a:r>
            <a:r>
              <a:rPr lang="en-US" sz="1933" dirty="0">
                <a:solidFill>
                  <a:srgbClr val="0B5FBA"/>
                </a:solidFill>
                <a:latin typeface="Roboto"/>
                <a:ea typeface="Roboto"/>
                <a:cs typeface="Roboto"/>
                <a:sym typeface="Roboto"/>
              </a:rPr>
              <a:t> </a:t>
            </a:r>
            <a:r>
              <a:rPr lang="en-US" sz="1933" dirty="0" err="1">
                <a:solidFill>
                  <a:srgbClr val="0B5FBA"/>
                </a:solidFill>
                <a:latin typeface="Roboto"/>
                <a:ea typeface="Roboto"/>
                <a:cs typeface="Roboto"/>
                <a:sym typeface="Roboto"/>
              </a:rPr>
              <a:t>d'équité</a:t>
            </a:r>
            <a:r>
              <a:rPr lang="en-US" sz="1933" dirty="0">
                <a:solidFill>
                  <a:srgbClr val="0B5FBA"/>
                </a:solidFill>
                <a:latin typeface="Roboto"/>
                <a:ea typeface="Roboto"/>
                <a:cs typeface="Roboto"/>
                <a:sym typeface="Roboto"/>
              </a:rPr>
              <a:t> et </a:t>
            </a:r>
            <a:r>
              <a:rPr lang="en-US" sz="1933" dirty="0" err="1">
                <a:solidFill>
                  <a:srgbClr val="0B5FBA"/>
                </a:solidFill>
                <a:latin typeface="Roboto"/>
                <a:ea typeface="Roboto"/>
                <a:cs typeface="Roboto"/>
                <a:sym typeface="Roboto"/>
              </a:rPr>
              <a:t>d'inclusion</a:t>
            </a:r>
            <a:r>
              <a:rPr lang="en-US" sz="1933" dirty="0">
                <a:solidFill>
                  <a:srgbClr val="0B5FBA"/>
                </a:solidFill>
                <a:latin typeface="Roboto"/>
                <a:ea typeface="Roboto"/>
                <a:cs typeface="Roboto"/>
                <a:sym typeface="Roboto"/>
              </a:rPr>
              <a:t> </a:t>
            </a:r>
            <a:r>
              <a:rPr lang="en-US" sz="1933" dirty="0" err="1">
                <a:solidFill>
                  <a:srgbClr val="0B5FBA"/>
                </a:solidFill>
                <a:latin typeface="Roboto"/>
                <a:ea typeface="Roboto"/>
                <a:cs typeface="Roboto"/>
                <a:sym typeface="Roboto"/>
              </a:rPr>
              <a:t>afin</a:t>
            </a:r>
            <a:r>
              <a:rPr lang="en-US" sz="1933" dirty="0">
                <a:solidFill>
                  <a:srgbClr val="0B5FBA"/>
                </a:solidFill>
                <a:latin typeface="Roboto"/>
                <a:ea typeface="Roboto"/>
                <a:cs typeface="Roboto"/>
                <a:sym typeface="Roboto"/>
              </a:rPr>
              <a:t> de </a:t>
            </a:r>
            <a:r>
              <a:rPr lang="en-US" sz="1933" dirty="0" err="1">
                <a:solidFill>
                  <a:srgbClr val="0B5FBA"/>
                </a:solidFill>
                <a:latin typeface="Roboto"/>
                <a:ea typeface="Roboto"/>
                <a:cs typeface="Roboto"/>
                <a:sym typeface="Roboto"/>
              </a:rPr>
              <a:t>comprendre</a:t>
            </a:r>
            <a:r>
              <a:rPr lang="en-US" sz="1933" dirty="0">
                <a:solidFill>
                  <a:srgbClr val="0B5FBA"/>
                </a:solidFill>
                <a:latin typeface="Roboto"/>
                <a:ea typeface="Roboto"/>
                <a:cs typeface="Roboto"/>
                <a:sym typeface="Roboto"/>
              </a:rPr>
              <a:t> les impacts </a:t>
            </a:r>
            <a:r>
              <a:rPr lang="en-US" sz="1933" dirty="0" err="1">
                <a:solidFill>
                  <a:srgbClr val="0B5FBA"/>
                </a:solidFill>
                <a:latin typeface="Roboto"/>
                <a:ea typeface="Roboto"/>
                <a:cs typeface="Roboto"/>
                <a:sym typeface="Roboto"/>
              </a:rPr>
              <a:t>différenciés</a:t>
            </a:r>
            <a:r>
              <a:rPr lang="en-US" sz="1933" dirty="0">
                <a:solidFill>
                  <a:srgbClr val="0B5FBA"/>
                </a:solidFill>
                <a:latin typeface="Roboto"/>
                <a:ea typeface="Roboto"/>
                <a:cs typeface="Roboto"/>
                <a:sym typeface="Roboto"/>
              </a:rPr>
              <a:t> sur les </a:t>
            </a:r>
            <a:r>
              <a:rPr lang="en-US" sz="1933" dirty="0" err="1">
                <a:solidFill>
                  <a:srgbClr val="0B5FBA"/>
                </a:solidFill>
                <a:latin typeface="Roboto"/>
                <a:ea typeface="Roboto"/>
                <a:cs typeface="Roboto"/>
                <a:sym typeface="Roboto"/>
              </a:rPr>
              <a:t>groupes</a:t>
            </a:r>
            <a:r>
              <a:rPr lang="en-US" sz="1933" dirty="0">
                <a:solidFill>
                  <a:srgbClr val="0B5FBA"/>
                </a:solidFill>
                <a:latin typeface="Roboto"/>
                <a:ea typeface="Roboto"/>
                <a:cs typeface="Roboto"/>
                <a:sym typeface="Roboto"/>
              </a:rPr>
              <a:t> </a:t>
            </a:r>
            <a:r>
              <a:rPr lang="en-US" sz="1933" dirty="0" err="1">
                <a:solidFill>
                  <a:srgbClr val="0B5FBA"/>
                </a:solidFill>
                <a:latin typeface="Roboto"/>
                <a:ea typeface="Roboto"/>
                <a:cs typeface="Roboto"/>
                <a:sym typeface="Roboto"/>
              </a:rPr>
              <a:t>vulnérables</a:t>
            </a:r>
            <a:r>
              <a:rPr lang="en-US" sz="1933" dirty="0">
                <a:solidFill>
                  <a:srgbClr val="0B5FBA"/>
                </a:solidFill>
                <a:latin typeface="Roboto"/>
                <a:ea typeface="Roboto"/>
                <a:cs typeface="Roboto"/>
                <a:sym typeface="Roboto"/>
              </a:rPr>
              <a:t>.</a:t>
            </a:r>
            <a:endParaRPr sz="933" dirty="0"/>
          </a:p>
        </p:txBody>
      </p:sp>
      <p:sp>
        <p:nvSpPr>
          <p:cNvPr id="1038" name="Google Shape;1038;p52"/>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52</a:t>
            </a:fld>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CF727-7EC3-F1B9-F8C1-D0FEE06BB778}"/>
              </a:ext>
            </a:extLst>
          </p:cNvPr>
          <p:cNvSpPr>
            <a:spLocks noGrp="1"/>
          </p:cNvSpPr>
          <p:nvPr>
            <p:ph type="title"/>
          </p:nvPr>
        </p:nvSpPr>
        <p:spPr>
          <a:xfrm>
            <a:off x="595338" y="290928"/>
            <a:ext cx="10652760" cy="969264"/>
          </a:xfrm>
        </p:spPr>
        <p:txBody>
          <a:bodyPr/>
          <a:lstStyle/>
          <a:p>
            <a:r>
              <a:rPr lang="en-GB"/>
              <a:t>EXEMPLE : </a:t>
            </a:r>
            <a:r>
              <a:rPr lang="en-GB" b="1"/>
              <a:t>Évaluations de la vulnérabilité au Rwanda</a:t>
            </a:r>
            <a:endParaRPr lang="en-GB"/>
          </a:p>
        </p:txBody>
      </p:sp>
      <p:pic>
        <p:nvPicPr>
          <p:cNvPr id="7" name="Picture Placeholder 6" descr="A person working on a water meter&#10;&#10;AI-generated content may be incorrect.">
            <a:extLst>
              <a:ext uri="{FF2B5EF4-FFF2-40B4-BE49-F238E27FC236}">
                <a16:creationId xmlns:a16="http://schemas.microsoft.com/office/drawing/2014/main" id="{B413B80B-F975-B92B-EDE3-461714E8D0C6}"/>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a:xfrm>
            <a:off x="7172708" y="1389056"/>
            <a:ext cx="4228532" cy="4073984"/>
          </a:xfrm>
        </p:spPr>
      </p:pic>
      <p:sp>
        <p:nvSpPr>
          <p:cNvPr id="8" name="TextBox 7">
            <a:extLst>
              <a:ext uri="{FF2B5EF4-FFF2-40B4-BE49-F238E27FC236}">
                <a16:creationId xmlns:a16="http://schemas.microsoft.com/office/drawing/2014/main" id="{99FCA61B-D1A9-4854-6731-90A845764FC8}"/>
              </a:ext>
            </a:extLst>
          </p:cNvPr>
          <p:cNvSpPr txBox="1"/>
          <p:nvPr/>
        </p:nvSpPr>
        <p:spPr>
          <a:xfrm>
            <a:off x="7055142" y="5591904"/>
            <a:ext cx="5316583" cy="276999"/>
          </a:xfrm>
          <a:prstGeom prst="rect">
            <a:avLst/>
          </a:prstGeom>
          <a:noFill/>
        </p:spPr>
        <p:txBody>
          <a:bodyPr wrap="square" rtlCol="0">
            <a:spAutoFit/>
          </a:bodyPr>
          <a:lstStyle/>
          <a:p>
            <a:r>
              <a:rPr lang="en-US" sz="1200" b="1">
                <a:solidFill>
                  <a:srgbClr val="0B5FBA"/>
                </a:solidFill>
                <a:latin typeface="Roboto"/>
                <a:ea typeface="Roboto"/>
                <a:cs typeface="Roboto"/>
              </a:rPr>
              <a:t>Crédit photo : Théophile Harushyamagara, Water For People</a:t>
            </a:r>
            <a:endParaRPr lang="en-GB" sz="1200" b="1">
              <a:solidFill>
                <a:srgbClr val="0B5FBA"/>
              </a:solidFill>
              <a:latin typeface="Roboto"/>
              <a:ea typeface="Roboto"/>
              <a:cs typeface="Roboto"/>
            </a:endParaRPr>
          </a:p>
        </p:txBody>
      </p:sp>
      <p:pic>
        <p:nvPicPr>
          <p:cNvPr id="10" name="Picture 9" descr="A map of a country with different colored spots&#10;&#10;AI-generated content may be incorrect.">
            <a:extLst>
              <a:ext uri="{FF2B5EF4-FFF2-40B4-BE49-F238E27FC236}">
                <a16:creationId xmlns:a16="http://schemas.microsoft.com/office/drawing/2014/main" id="{6934258E-A0B2-E8F8-970B-450EAB75F5D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1825" y="1328626"/>
            <a:ext cx="5896902" cy="4168499"/>
          </a:xfrm>
          <a:prstGeom prst="rect">
            <a:avLst/>
          </a:prstGeom>
        </p:spPr>
      </p:pic>
      <p:sp>
        <p:nvSpPr>
          <p:cNvPr id="11" name="TextBox 10">
            <a:extLst>
              <a:ext uri="{FF2B5EF4-FFF2-40B4-BE49-F238E27FC236}">
                <a16:creationId xmlns:a16="http://schemas.microsoft.com/office/drawing/2014/main" id="{A7A6C664-AABA-FB09-411F-ADEEABFB7F9E}"/>
              </a:ext>
            </a:extLst>
          </p:cNvPr>
          <p:cNvSpPr txBox="1"/>
          <p:nvPr/>
        </p:nvSpPr>
        <p:spPr>
          <a:xfrm>
            <a:off x="765155" y="5565560"/>
            <a:ext cx="5896902" cy="461665"/>
          </a:xfrm>
          <a:prstGeom prst="rect">
            <a:avLst/>
          </a:prstGeom>
          <a:noFill/>
        </p:spPr>
        <p:txBody>
          <a:bodyPr wrap="square" rtlCol="0">
            <a:spAutoFit/>
          </a:bodyPr>
          <a:lstStyle/>
          <a:p>
            <a:r>
              <a:rPr lang="en-GB" sz="1200" b="1">
                <a:solidFill>
                  <a:srgbClr val="0B5FBA"/>
                </a:solidFill>
                <a:latin typeface="Roboto"/>
                <a:ea typeface="Roboto"/>
                <a:cs typeface="Roboto"/>
              </a:rPr>
              <a:t>Figure : Carte du Rwanda indiquant l'emplacement des principaux actifs superposés aux risques climatiques</a:t>
            </a:r>
          </a:p>
        </p:txBody>
      </p:sp>
    </p:spTree>
    <p:extLst>
      <p:ext uri="{BB962C8B-B14F-4D97-AF65-F5344CB8AC3E}">
        <p14:creationId xmlns:p14="http://schemas.microsoft.com/office/powerpoint/2010/main" val="7072875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854AF-170E-BD9F-8F9A-4ACA0B6CFE33}"/>
              </a:ext>
            </a:extLst>
          </p:cNvPr>
          <p:cNvSpPr>
            <a:spLocks noGrp="1"/>
          </p:cNvSpPr>
          <p:nvPr>
            <p:ph type="title"/>
          </p:nvPr>
        </p:nvSpPr>
        <p:spPr>
          <a:xfrm>
            <a:off x="644904" y="188200"/>
            <a:ext cx="10652760" cy="969264"/>
          </a:xfrm>
        </p:spPr>
        <p:txBody>
          <a:bodyPr/>
          <a:lstStyle/>
          <a:p>
            <a:r>
              <a:rPr lang="en-GB" b="1"/>
              <a:t>EXEMPLE : Évaluations de la vulnérabilité au Rwanda</a:t>
            </a:r>
            <a:endParaRPr lang="en-GB"/>
          </a:p>
        </p:txBody>
      </p:sp>
      <p:pic>
        <p:nvPicPr>
          <p:cNvPr id="6" name="Content Placeholder 5" descr="A screenshot of a computer screen&#10;&#10;AI-generated content may be incorrect.">
            <a:extLst>
              <a:ext uri="{FF2B5EF4-FFF2-40B4-BE49-F238E27FC236}">
                <a16:creationId xmlns:a16="http://schemas.microsoft.com/office/drawing/2014/main" id="{98481313-85CB-67D8-F6EE-B027D1E5C547}"/>
              </a:ext>
            </a:extLst>
          </p:cNvPr>
          <p:cNvPicPr>
            <a:picLocks noGrp="1" noChangeAspect="1"/>
          </p:cNvPicPr>
          <p:nvPr>
            <p:ph idx="1"/>
          </p:nvPr>
        </p:nvPicPr>
        <p:blipFill>
          <a:blip r:embed="rId3"/>
          <a:stretch>
            <a:fillRect/>
          </a:stretch>
        </p:blipFill>
        <p:spPr>
          <a:xfrm>
            <a:off x="625710" y="1230349"/>
            <a:ext cx="8613493" cy="3967428"/>
          </a:xfrm>
        </p:spPr>
      </p:pic>
      <p:sp>
        <p:nvSpPr>
          <p:cNvPr id="7" name="TextBox 6">
            <a:extLst>
              <a:ext uri="{FF2B5EF4-FFF2-40B4-BE49-F238E27FC236}">
                <a16:creationId xmlns:a16="http://schemas.microsoft.com/office/drawing/2014/main" id="{9259C108-66B1-A0DF-4875-D336BD415027}"/>
              </a:ext>
            </a:extLst>
          </p:cNvPr>
          <p:cNvSpPr txBox="1"/>
          <p:nvPr/>
        </p:nvSpPr>
        <p:spPr>
          <a:xfrm>
            <a:off x="625710" y="5458557"/>
            <a:ext cx="8948057" cy="461665"/>
          </a:xfrm>
          <a:prstGeom prst="rect">
            <a:avLst/>
          </a:prstGeom>
          <a:noFill/>
        </p:spPr>
        <p:txBody>
          <a:bodyPr wrap="square" rtlCol="0">
            <a:spAutoFit/>
          </a:bodyPr>
          <a:lstStyle/>
          <a:p>
            <a:r>
              <a:rPr lang="en-GB" sz="1200" b="1">
                <a:solidFill>
                  <a:srgbClr val="0B5FBA"/>
                </a:solidFill>
                <a:latin typeface="Roboto"/>
                <a:ea typeface="Roboto"/>
                <a:cs typeface="Roboto"/>
              </a:rPr>
              <a:t>Figure : Catégorisation des risques pour les différents types d'actifs et régions au Rwanda. « CC » signifie « intégration des risques liés au changement climatique » ; notez que ces colonnes présentent un risque global plus élevé.</a:t>
            </a:r>
          </a:p>
        </p:txBody>
      </p:sp>
      <p:sp>
        <p:nvSpPr>
          <p:cNvPr id="13" name="Google Shape;972;p55">
            <a:extLst>
              <a:ext uri="{FF2B5EF4-FFF2-40B4-BE49-F238E27FC236}">
                <a16:creationId xmlns:a16="http://schemas.microsoft.com/office/drawing/2014/main" id="{B52D8515-3261-5009-BB93-6EC21F0DF29A}"/>
              </a:ext>
            </a:extLst>
          </p:cNvPr>
          <p:cNvSpPr/>
          <p:nvPr/>
        </p:nvSpPr>
        <p:spPr>
          <a:xfrm>
            <a:off x="10221114" y="1319398"/>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EC2027"/>
          </a:solidFill>
          <a:ln>
            <a:noFill/>
          </a:ln>
        </p:spPr>
        <p:txBody>
          <a:bodyPr spcFirstLastPara="1" wrap="square" lIns="60950" tIns="30467" rIns="60950" bIns="30467" anchor="t" anchorCtr="0">
            <a:noAutofit/>
          </a:bodyPr>
          <a:lstStyle/>
          <a:p>
            <a:pPr>
              <a:buSzPts val="1400"/>
            </a:pPr>
            <a:endParaRPr sz="933"/>
          </a:p>
        </p:txBody>
      </p:sp>
      <p:sp>
        <p:nvSpPr>
          <p:cNvPr id="14" name="Google Shape;973;p55">
            <a:extLst>
              <a:ext uri="{FF2B5EF4-FFF2-40B4-BE49-F238E27FC236}">
                <a16:creationId xmlns:a16="http://schemas.microsoft.com/office/drawing/2014/main" id="{997F4000-A235-D485-0DD2-585166450CD0}"/>
              </a:ext>
            </a:extLst>
          </p:cNvPr>
          <p:cNvSpPr txBox="1"/>
          <p:nvPr/>
        </p:nvSpPr>
        <p:spPr>
          <a:xfrm>
            <a:off x="10329380" y="1337901"/>
            <a:ext cx="904600" cy="261546"/>
          </a:xfrm>
          <a:prstGeom prst="rect">
            <a:avLst/>
          </a:prstGeom>
          <a:noFill/>
          <a:ln>
            <a:noFill/>
          </a:ln>
        </p:spPr>
        <p:txBody>
          <a:bodyPr spcFirstLastPara="1" wrap="square" lIns="0" tIns="0" rIns="0" bIns="0" anchor="t" anchorCtr="0">
            <a:spAutoFit/>
          </a:bodyPr>
          <a:lstStyle/>
          <a:p>
            <a:pPr>
              <a:lnSpc>
                <a:spcPct val="150000"/>
              </a:lnSpc>
              <a:buSzPts val="1700"/>
            </a:pPr>
            <a:r>
              <a:rPr lang="en-US" sz="1133">
                <a:solidFill>
                  <a:srgbClr val="0B5FBA"/>
                </a:solidFill>
                <a:latin typeface="Roboto"/>
                <a:ea typeface="Roboto"/>
                <a:cs typeface="Roboto"/>
                <a:sym typeface="Roboto"/>
              </a:rPr>
              <a:t>Très élevé</a:t>
            </a:r>
            <a:endParaRPr sz="933"/>
          </a:p>
        </p:txBody>
      </p:sp>
      <p:sp>
        <p:nvSpPr>
          <p:cNvPr id="15" name="Google Shape;974;p55">
            <a:extLst>
              <a:ext uri="{FF2B5EF4-FFF2-40B4-BE49-F238E27FC236}">
                <a16:creationId xmlns:a16="http://schemas.microsoft.com/office/drawing/2014/main" id="{ACBCB98D-4D11-420B-AC56-7B9F225BCAE6}"/>
              </a:ext>
            </a:extLst>
          </p:cNvPr>
          <p:cNvSpPr txBox="1"/>
          <p:nvPr/>
        </p:nvSpPr>
        <p:spPr>
          <a:xfrm>
            <a:off x="10229278" y="1659701"/>
            <a:ext cx="1517245" cy="1246495"/>
          </a:xfrm>
          <a:prstGeom prst="rect">
            <a:avLst/>
          </a:prstGeom>
          <a:noFill/>
          <a:ln>
            <a:noFill/>
          </a:ln>
        </p:spPr>
        <p:txBody>
          <a:bodyPr spcFirstLastPara="1" wrap="square" lIns="0" tIns="0" rIns="0" bIns="0" anchor="t" anchorCtr="0">
            <a:spAutoFit/>
          </a:bodyPr>
          <a:lstStyle/>
          <a:p>
            <a:pPr>
              <a:buSzPts val="1500"/>
            </a:pPr>
            <a:r>
              <a:rPr lang="en-US" sz="900" dirty="0">
                <a:solidFill>
                  <a:srgbClr val="0B5FBA"/>
                </a:solidFill>
                <a:latin typeface="Roboto"/>
                <a:ea typeface="Roboto"/>
                <a:cs typeface="Roboto"/>
                <a:sym typeface="Roboto"/>
              </a:rPr>
              <a:t>Les </a:t>
            </a:r>
            <a:r>
              <a:rPr lang="en-US" sz="900" dirty="0" err="1">
                <a:solidFill>
                  <a:srgbClr val="0B5FBA"/>
                </a:solidFill>
                <a:latin typeface="Roboto"/>
                <a:ea typeface="Roboto"/>
                <a:cs typeface="Roboto"/>
                <a:sym typeface="Roboto"/>
              </a:rPr>
              <a:t>risques</a:t>
            </a:r>
            <a:r>
              <a:rPr lang="en-US" sz="900" dirty="0">
                <a:solidFill>
                  <a:srgbClr val="0B5FBA"/>
                </a:solidFill>
                <a:latin typeface="Roboto"/>
                <a:ea typeface="Roboto"/>
                <a:cs typeface="Roboto"/>
                <a:sym typeface="Roboto"/>
              </a:rPr>
              <a:t> très </a:t>
            </a:r>
            <a:r>
              <a:rPr lang="en-US" sz="900" dirty="0" err="1">
                <a:solidFill>
                  <a:srgbClr val="0B5FBA"/>
                </a:solidFill>
                <a:latin typeface="Roboto"/>
                <a:ea typeface="Roboto"/>
                <a:cs typeface="Roboto"/>
                <a:sym typeface="Roboto"/>
              </a:rPr>
              <a:t>élevés</a:t>
            </a:r>
            <a:r>
              <a:rPr lang="en-US" sz="900" dirty="0">
                <a:solidFill>
                  <a:srgbClr val="0B5FBA"/>
                </a:solidFill>
                <a:latin typeface="Roboto"/>
                <a:ea typeface="Roboto"/>
                <a:cs typeface="Roboto"/>
                <a:sym typeface="Roboto"/>
              </a:rPr>
              <a:t> </a:t>
            </a:r>
            <a:r>
              <a:rPr lang="en-US" sz="900" dirty="0" err="1">
                <a:solidFill>
                  <a:srgbClr val="0B5FBA"/>
                </a:solidFill>
                <a:latin typeface="Roboto"/>
                <a:ea typeface="Roboto"/>
                <a:cs typeface="Roboto"/>
                <a:sym typeface="Roboto"/>
              </a:rPr>
              <a:t>sont</a:t>
            </a:r>
            <a:r>
              <a:rPr lang="en-US" sz="900" dirty="0">
                <a:solidFill>
                  <a:srgbClr val="0B5FBA"/>
                </a:solidFill>
                <a:latin typeface="Roboto"/>
                <a:ea typeface="Roboto"/>
                <a:cs typeface="Roboto"/>
                <a:sym typeface="Roboto"/>
              </a:rPr>
              <a:t> </a:t>
            </a:r>
            <a:r>
              <a:rPr lang="en-US" sz="900" dirty="0" err="1">
                <a:solidFill>
                  <a:srgbClr val="0B5FBA"/>
                </a:solidFill>
                <a:latin typeface="Roboto"/>
                <a:ea typeface="Roboto"/>
                <a:cs typeface="Roboto"/>
                <a:sym typeface="Roboto"/>
              </a:rPr>
              <a:t>inacceptables</a:t>
            </a:r>
            <a:r>
              <a:rPr lang="en-US" sz="900" dirty="0">
                <a:solidFill>
                  <a:srgbClr val="0B5FBA"/>
                </a:solidFill>
                <a:latin typeface="Roboto"/>
                <a:ea typeface="Roboto"/>
                <a:cs typeface="Roboto"/>
                <a:sym typeface="Roboto"/>
              </a:rPr>
              <a:t>. Dans la </a:t>
            </a:r>
            <a:r>
              <a:rPr lang="en-US" sz="900" dirty="0" err="1">
                <a:solidFill>
                  <a:srgbClr val="0B5FBA"/>
                </a:solidFill>
                <a:latin typeface="Roboto"/>
                <a:ea typeface="Roboto"/>
                <a:cs typeface="Roboto"/>
                <a:sym typeface="Roboto"/>
              </a:rPr>
              <a:t>mesure</a:t>
            </a:r>
            <a:r>
              <a:rPr lang="en-US" sz="900" dirty="0">
                <a:solidFill>
                  <a:srgbClr val="0B5FBA"/>
                </a:solidFill>
                <a:latin typeface="Roboto"/>
                <a:ea typeface="Roboto"/>
                <a:cs typeface="Roboto"/>
                <a:sym typeface="Roboto"/>
              </a:rPr>
              <a:t> du possible, </a:t>
            </a:r>
            <a:r>
              <a:rPr lang="en-US" sz="900" dirty="0" err="1">
                <a:solidFill>
                  <a:srgbClr val="0B5FBA"/>
                </a:solidFill>
                <a:latin typeface="Roboto"/>
                <a:ea typeface="Roboto"/>
                <a:cs typeface="Roboto"/>
                <a:sym typeface="Roboto"/>
              </a:rPr>
              <a:t>identifiez</a:t>
            </a:r>
            <a:r>
              <a:rPr lang="en-US" sz="900" dirty="0">
                <a:solidFill>
                  <a:srgbClr val="0B5FBA"/>
                </a:solidFill>
                <a:latin typeface="Roboto"/>
                <a:ea typeface="Roboto"/>
                <a:cs typeface="Roboto"/>
                <a:sym typeface="Roboto"/>
              </a:rPr>
              <a:t> les options </a:t>
            </a:r>
            <a:r>
              <a:rPr lang="en-US" sz="900" dirty="0" err="1">
                <a:solidFill>
                  <a:srgbClr val="0B5FBA"/>
                </a:solidFill>
                <a:latin typeface="Roboto"/>
                <a:ea typeface="Roboto"/>
                <a:cs typeface="Roboto"/>
                <a:sym typeface="Roboto"/>
              </a:rPr>
              <a:t>permettant</a:t>
            </a:r>
            <a:r>
              <a:rPr lang="en-US" sz="900" dirty="0">
                <a:solidFill>
                  <a:srgbClr val="0B5FBA"/>
                </a:solidFill>
                <a:latin typeface="Roboto"/>
                <a:ea typeface="Roboto"/>
                <a:cs typeface="Roboto"/>
                <a:sym typeface="Roboto"/>
              </a:rPr>
              <a:t> </a:t>
            </a:r>
            <a:r>
              <a:rPr lang="en-US" sz="900" dirty="0" err="1">
                <a:solidFill>
                  <a:srgbClr val="0B5FBA"/>
                </a:solidFill>
                <a:latin typeface="Roboto"/>
                <a:ea typeface="Roboto"/>
                <a:cs typeface="Roboto"/>
                <a:sym typeface="Roboto"/>
              </a:rPr>
              <a:t>d'éviter</a:t>
            </a:r>
            <a:r>
              <a:rPr lang="en-US" sz="900" dirty="0">
                <a:solidFill>
                  <a:srgbClr val="0B5FBA"/>
                </a:solidFill>
                <a:latin typeface="Roboto"/>
                <a:ea typeface="Roboto"/>
                <a:cs typeface="Roboto"/>
                <a:sym typeface="Roboto"/>
              </a:rPr>
              <a:t> </a:t>
            </a:r>
            <a:r>
              <a:rPr lang="en-US" sz="900" dirty="0" err="1">
                <a:solidFill>
                  <a:srgbClr val="0B5FBA"/>
                </a:solidFill>
                <a:latin typeface="Roboto"/>
                <a:ea typeface="Roboto"/>
                <a:cs typeface="Roboto"/>
                <a:sym typeface="Roboto"/>
              </a:rPr>
              <a:t>ou</a:t>
            </a:r>
            <a:r>
              <a:rPr lang="en-US" sz="900" dirty="0">
                <a:solidFill>
                  <a:srgbClr val="0B5FBA"/>
                </a:solidFill>
                <a:latin typeface="Roboto"/>
                <a:ea typeface="Roboto"/>
                <a:cs typeface="Roboto"/>
                <a:sym typeface="Roboto"/>
              </a:rPr>
              <a:t> de </a:t>
            </a:r>
            <a:r>
              <a:rPr lang="en-US" sz="900" dirty="0" err="1">
                <a:solidFill>
                  <a:srgbClr val="0B5FBA"/>
                </a:solidFill>
                <a:latin typeface="Roboto"/>
                <a:ea typeface="Roboto"/>
                <a:cs typeface="Roboto"/>
                <a:sym typeface="Roboto"/>
              </a:rPr>
              <a:t>transférer</a:t>
            </a:r>
            <a:r>
              <a:rPr lang="en-US" sz="900" dirty="0">
                <a:solidFill>
                  <a:srgbClr val="0B5FBA"/>
                </a:solidFill>
                <a:latin typeface="Roboto"/>
                <a:ea typeface="Roboto"/>
                <a:cs typeface="Roboto"/>
                <a:sym typeface="Roboto"/>
              </a:rPr>
              <a:t> le </a:t>
            </a:r>
            <a:r>
              <a:rPr lang="en-US" sz="900" dirty="0" err="1">
                <a:solidFill>
                  <a:srgbClr val="0B5FBA"/>
                </a:solidFill>
                <a:latin typeface="Roboto"/>
                <a:ea typeface="Roboto"/>
                <a:cs typeface="Roboto"/>
                <a:sym typeface="Roboto"/>
              </a:rPr>
              <a:t>risque</a:t>
            </a:r>
            <a:r>
              <a:rPr lang="en-US" sz="900" dirty="0">
                <a:solidFill>
                  <a:srgbClr val="0B5FBA"/>
                </a:solidFill>
                <a:latin typeface="Roboto"/>
                <a:ea typeface="Roboto"/>
                <a:cs typeface="Roboto"/>
                <a:sym typeface="Roboto"/>
              </a:rPr>
              <a:t>. Si </a:t>
            </a:r>
            <a:r>
              <a:rPr lang="en-US" sz="900" dirty="0" err="1">
                <a:solidFill>
                  <a:srgbClr val="0B5FBA"/>
                </a:solidFill>
                <a:latin typeface="Roboto"/>
                <a:ea typeface="Roboto"/>
                <a:cs typeface="Roboto"/>
                <a:sym typeface="Roboto"/>
              </a:rPr>
              <a:t>cela</a:t>
            </a:r>
            <a:r>
              <a:rPr lang="en-US" sz="900" dirty="0">
                <a:solidFill>
                  <a:srgbClr val="0B5FBA"/>
                </a:solidFill>
                <a:latin typeface="Roboto"/>
                <a:ea typeface="Roboto"/>
                <a:cs typeface="Roboto"/>
                <a:sym typeface="Roboto"/>
              </a:rPr>
              <a:t> </a:t>
            </a:r>
            <a:r>
              <a:rPr lang="en-US" sz="900" dirty="0" err="1">
                <a:solidFill>
                  <a:srgbClr val="0B5FBA"/>
                </a:solidFill>
                <a:latin typeface="Roboto"/>
                <a:ea typeface="Roboto"/>
                <a:cs typeface="Roboto"/>
                <a:sym typeface="Roboto"/>
              </a:rPr>
              <a:t>n'est</a:t>
            </a:r>
            <a:r>
              <a:rPr lang="en-US" sz="900" dirty="0">
                <a:solidFill>
                  <a:srgbClr val="0B5FBA"/>
                </a:solidFill>
                <a:latin typeface="Roboto"/>
                <a:ea typeface="Roboto"/>
                <a:cs typeface="Roboto"/>
                <a:sym typeface="Roboto"/>
              </a:rPr>
              <a:t> pas possible, </a:t>
            </a:r>
            <a:r>
              <a:rPr lang="en-US" sz="900" dirty="0" err="1">
                <a:solidFill>
                  <a:srgbClr val="0B5FBA"/>
                </a:solidFill>
                <a:latin typeface="Roboto"/>
                <a:ea typeface="Roboto"/>
                <a:cs typeface="Roboto"/>
                <a:sym typeface="Roboto"/>
              </a:rPr>
              <a:t>discutez-en</a:t>
            </a:r>
            <a:r>
              <a:rPr lang="en-US" sz="900" dirty="0">
                <a:solidFill>
                  <a:srgbClr val="0B5FBA"/>
                </a:solidFill>
                <a:latin typeface="Roboto"/>
                <a:ea typeface="Roboto"/>
                <a:cs typeface="Roboto"/>
                <a:sym typeface="Roboto"/>
              </a:rPr>
              <a:t> </a:t>
            </a:r>
            <a:r>
              <a:rPr lang="en-US" sz="900" dirty="0" err="1">
                <a:solidFill>
                  <a:srgbClr val="0B5FBA"/>
                </a:solidFill>
                <a:latin typeface="Roboto"/>
                <a:ea typeface="Roboto"/>
                <a:cs typeface="Roboto"/>
                <a:sym typeface="Roboto"/>
              </a:rPr>
              <a:t>immédiatement</a:t>
            </a:r>
            <a:r>
              <a:rPr lang="en-US" sz="900" dirty="0">
                <a:solidFill>
                  <a:srgbClr val="0B5FBA"/>
                </a:solidFill>
                <a:latin typeface="Roboto"/>
                <a:ea typeface="Roboto"/>
                <a:cs typeface="Roboto"/>
                <a:sym typeface="Roboto"/>
              </a:rPr>
              <a:t> avec la direction.</a:t>
            </a:r>
            <a:endParaRPr sz="900" dirty="0"/>
          </a:p>
        </p:txBody>
      </p:sp>
      <p:sp>
        <p:nvSpPr>
          <p:cNvPr id="16" name="Google Shape;975;p55">
            <a:extLst>
              <a:ext uri="{FF2B5EF4-FFF2-40B4-BE49-F238E27FC236}">
                <a16:creationId xmlns:a16="http://schemas.microsoft.com/office/drawing/2014/main" id="{C59D6F92-2660-C2FC-96A9-9B08A862696F}"/>
              </a:ext>
            </a:extLst>
          </p:cNvPr>
          <p:cNvSpPr/>
          <p:nvPr/>
        </p:nvSpPr>
        <p:spPr>
          <a:xfrm>
            <a:off x="10201874" y="3014811"/>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F79322"/>
          </a:solidFill>
          <a:ln>
            <a:noFill/>
          </a:ln>
        </p:spPr>
        <p:txBody>
          <a:bodyPr spcFirstLastPara="1" wrap="square" lIns="60950" tIns="30467" rIns="60950" bIns="30467" anchor="t" anchorCtr="0">
            <a:noAutofit/>
          </a:bodyPr>
          <a:lstStyle/>
          <a:p>
            <a:pPr>
              <a:buSzPts val="1400"/>
            </a:pPr>
            <a:endParaRPr sz="933"/>
          </a:p>
        </p:txBody>
      </p:sp>
      <p:sp>
        <p:nvSpPr>
          <p:cNvPr id="17" name="Google Shape;976;p55">
            <a:extLst>
              <a:ext uri="{FF2B5EF4-FFF2-40B4-BE49-F238E27FC236}">
                <a16:creationId xmlns:a16="http://schemas.microsoft.com/office/drawing/2014/main" id="{32A76D4A-5CF0-A4D2-0E9F-E777770D585F}"/>
              </a:ext>
            </a:extLst>
          </p:cNvPr>
          <p:cNvSpPr txBox="1"/>
          <p:nvPr/>
        </p:nvSpPr>
        <p:spPr>
          <a:xfrm>
            <a:off x="10310140" y="3033314"/>
            <a:ext cx="904600" cy="261546"/>
          </a:xfrm>
          <a:prstGeom prst="rect">
            <a:avLst/>
          </a:prstGeom>
          <a:noFill/>
          <a:ln>
            <a:noFill/>
          </a:ln>
        </p:spPr>
        <p:txBody>
          <a:bodyPr spcFirstLastPara="1" wrap="square" lIns="0" tIns="0" rIns="0" bIns="0" anchor="t" anchorCtr="0">
            <a:spAutoFit/>
          </a:bodyPr>
          <a:lstStyle/>
          <a:p>
            <a:pPr>
              <a:lnSpc>
                <a:spcPct val="150000"/>
              </a:lnSpc>
              <a:buSzPts val="1700"/>
            </a:pPr>
            <a:r>
              <a:rPr lang="en-US" sz="1133">
                <a:solidFill>
                  <a:srgbClr val="0B5FBA"/>
                </a:solidFill>
                <a:latin typeface="Roboto"/>
                <a:ea typeface="Roboto"/>
                <a:cs typeface="Roboto"/>
                <a:sym typeface="Roboto"/>
              </a:rPr>
              <a:t>Élevé</a:t>
            </a:r>
            <a:endParaRPr sz="933"/>
          </a:p>
        </p:txBody>
      </p:sp>
      <p:sp>
        <p:nvSpPr>
          <p:cNvPr id="18" name="Google Shape;977;p55">
            <a:extLst>
              <a:ext uri="{FF2B5EF4-FFF2-40B4-BE49-F238E27FC236}">
                <a16:creationId xmlns:a16="http://schemas.microsoft.com/office/drawing/2014/main" id="{9895DE35-EC36-A34B-57FC-93A1E67639DD}"/>
              </a:ext>
            </a:extLst>
          </p:cNvPr>
          <p:cNvSpPr txBox="1"/>
          <p:nvPr/>
        </p:nvSpPr>
        <p:spPr>
          <a:xfrm>
            <a:off x="10181965" y="3384370"/>
            <a:ext cx="1322137" cy="307777"/>
          </a:xfrm>
          <a:prstGeom prst="rect">
            <a:avLst/>
          </a:prstGeom>
          <a:noFill/>
          <a:ln>
            <a:noFill/>
          </a:ln>
        </p:spPr>
        <p:txBody>
          <a:bodyPr spcFirstLastPara="1" wrap="square" lIns="0" tIns="0" rIns="0" bIns="0" anchor="t" anchorCtr="0">
            <a:spAutoFit/>
          </a:bodyPr>
          <a:lstStyle/>
          <a:p>
            <a:pPr>
              <a:buSzPts val="1500"/>
            </a:pPr>
            <a:r>
              <a:rPr lang="en-US" sz="1000" dirty="0" err="1">
                <a:solidFill>
                  <a:srgbClr val="0B5FBA"/>
                </a:solidFill>
                <a:latin typeface="Roboto"/>
                <a:ea typeface="Roboto"/>
                <a:cs typeface="Roboto"/>
                <a:sym typeface="Roboto"/>
              </a:rPr>
              <a:t>Discutez</a:t>
            </a:r>
            <a:r>
              <a:rPr lang="en-US" sz="1000" dirty="0">
                <a:solidFill>
                  <a:srgbClr val="0B5FBA"/>
                </a:solidFill>
                <a:latin typeface="Roboto"/>
                <a:ea typeface="Roboto"/>
                <a:cs typeface="Roboto"/>
                <a:sym typeface="Roboto"/>
              </a:rPr>
              <a:t> des options avec la direction.</a:t>
            </a:r>
            <a:endParaRPr sz="933" dirty="0"/>
          </a:p>
        </p:txBody>
      </p:sp>
      <p:sp>
        <p:nvSpPr>
          <p:cNvPr id="19" name="Google Shape;978;p55">
            <a:extLst>
              <a:ext uri="{FF2B5EF4-FFF2-40B4-BE49-F238E27FC236}">
                <a16:creationId xmlns:a16="http://schemas.microsoft.com/office/drawing/2014/main" id="{681E3077-9631-2EC6-F6F9-91FC884E7BD0}"/>
              </a:ext>
            </a:extLst>
          </p:cNvPr>
          <p:cNvSpPr/>
          <p:nvPr/>
        </p:nvSpPr>
        <p:spPr>
          <a:xfrm>
            <a:off x="10201874" y="3846200"/>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FFC542"/>
          </a:solidFill>
          <a:ln>
            <a:noFill/>
          </a:ln>
        </p:spPr>
        <p:txBody>
          <a:bodyPr spcFirstLastPara="1" wrap="square" lIns="60950" tIns="30467" rIns="60950" bIns="30467" anchor="t" anchorCtr="0">
            <a:noAutofit/>
          </a:bodyPr>
          <a:lstStyle/>
          <a:p>
            <a:pPr>
              <a:buSzPts val="1400"/>
            </a:pPr>
            <a:endParaRPr sz="933"/>
          </a:p>
        </p:txBody>
      </p:sp>
      <p:sp>
        <p:nvSpPr>
          <p:cNvPr id="20" name="Google Shape;979;p55">
            <a:extLst>
              <a:ext uri="{FF2B5EF4-FFF2-40B4-BE49-F238E27FC236}">
                <a16:creationId xmlns:a16="http://schemas.microsoft.com/office/drawing/2014/main" id="{FA1B38CE-3C04-31D0-A110-EBF4E61330B6}"/>
              </a:ext>
            </a:extLst>
          </p:cNvPr>
          <p:cNvSpPr txBox="1"/>
          <p:nvPr/>
        </p:nvSpPr>
        <p:spPr>
          <a:xfrm>
            <a:off x="10310140" y="3864703"/>
            <a:ext cx="904600" cy="261546"/>
          </a:xfrm>
          <a:prstGeom prst="rect">
            <a:avLst/>
          </a:prstGeom>
          <a:noFill/>
          <a:ln>
            <a:noFill/>
          </a:ln>
        </p:spPr>
        <p:txBody>
          <a:bodyPr spcFirstLastPara="1" wrap="square" lIns="0" tIns="0" rIns="0" bIns="0" anchor="t" anchorCtr="0">
            <a:spAutoFit/>
          </a:bodyPr>
          <a:lstStyle/>
          <a:p>
            <a:pPr>
              <a:lnSpc>
                <a:spcPct val="150000"/>
              </a:lnSpc>
              <a:buSzPts val="1700"/>
            </a:pPr>
            <a:r>
              <a:rPr lang="en-US" sz="1133">
                <a:solidFill>
                  <a:srgbClr val="0B5FBA"/>
                </a:solidFill>
                <a:latin typeface="Roboto"/>
                <a:ea typeface="Roboto"/>
                <a:cs typeface="Roboto"/>
                <a:sym typeface="Roboto"/>
              </a:rPr>
              <a:t>Moyen</a:t>
            </a:r>
            <a:endParaRPr sz="933"/>
          </a:p>
        </p:txBody>
      </p:sp>
      <p:sp>
        <p:nvSpPr>
          <p:cNvPr id="21" name="Google Shape;980;p55">
            <a:extLst>
              <a:ext uri="{FF2B5EF4-FFF2-40B4-BE49-F238E27FC236}">
                <a16:creationId xmlns:a16="http://schemas.microsoft.com/office/drawing/2014/main" id="{2DE56A3E-0A55-C2E1-9AFF-4AB4BE547F23}"/>
              </a:ext>
            </a:extLst>
          </p:cNvPr>
          <p:cNvSpPr txBox="1"/>
          <p:nvPr/>
        </p:nvSpPr>
        <p:spPr>
          <a:xfrm>
            <a:off x="10201874" y="4258552"/>
            <a:ext cx="1302228" cy="923330"/>
          </a:xfrm>
          <a:prstGeom prst="rect">
            <a:avLst/>
          </a:prstGeom>
          <a:noFill/>
          <a:ln>
            <a:noFill/>
          </a:ln>
        </p:spPr>
        <p:txBody>
          <a:bodyPr spcFirstLastPara="1" wrap="square" lIns="0" tIns="0" rIns="0" bIns="0" anchor="t" anchorCtr="0">
            <a:spAutoFit/>
          </a:bodyPr>
          <a:lstStyle/>
          <a:p>
            <a:pPr>
              <a:buSzPts val="1500"/>
            </a:pPr>
            <a:r>
              <a:rPr lang="en-US" sz="1000" dirty="0">
                <a:solidFill>
                  <a:srgbClr val="0B5FBA"/>
                </a:solidFill>
                <a:latin typeface="Roboto"/>
                <a:ea typeface="Roboto"/>
                <a:cs typeface="Roboto"/>
                <a:sym typeface="Roboto"/>
              </a:rPr>
              <a:t>Un </a:t>
            </a:r>
            <a:r>
              <a:rPr lang="en-US" sz="1000" dirty="0" err="1">
                <a:solidFill>
                  <a:srgbClr val="0B5FBA"/>
                </a:solidFill>
                <a:latin typeface="Roboto"/>
                <a:ea typeface="Roboto"/>
                <a:cs typeface="Roboto"/>
                <a:sym typeface="Roboto"/>
              </a:rPr>
              <a:t>risque</a:t>
            </a:r>
            <a:r>
              <a:rPr lang="en-US" sz="1000" dirty="0">
                <a:solidFill>
                  <a:srgbClr val="0B5FBA"/>
                </a:solidFill>
                <a:latin typeface="Roboto"/>
                <a:ea typeface="Roboto"/>
                <a:cs typeface="Roboto"/>
                <a:sym typeface="Roboto"/>
              </a:rPr>
              <a:t> moyen </a:t>
            </a:r>
            <a:r>
              <a:rPr lang="en-US" sz="1000" dirty="0" err="1">
                <a:solidFill>
                  <a:srgbClr val="0B5FBA"/>
                </a:solidFill>
                <a:latin typeface="Roboto"/>
                <a:ea typeface="Roboto"/>
                <a:cs typeface="Roboto"/>
                <a:sym typeface="Roboto"/>
              </a:rPr>
              <a:t>est</a:t>
            </a:r>
            <a:r>
              <a:rPr lang="en-US" sz="1000" dirty="0">
                <a:solidFill>
                  <a:srgbClr val="0B5FBA"/>
                </a:solidFill>
                <a:latin typeface="Roboto"/>
                <a:ea typeface="Roboto"/>
                <a:cs typeface="Roboto"/>
                <a:sym typeface="Roboto"/>
              </a:rPr>
              <a:t> </a:t>
            </a:r>
            <a:r>
              <a:rPr lang="en-US" sz="1000" dirty="0" err="1">
                <a:solidFill>
                  <a:srgbClr val="0B5FBA"/>
                </a:solidFill>
                <a:latin typeface="Roboto"/>
                <a:ea typeface="Roboto"/>
                <a:cs typeface="Roboto"/>
                <a:sym typeface="Roboto"/>
              </a:rPr>
              <a:t>toléré</a:t>
            </a:r>
            <a:r>
              <a:rPr lang="en-US" sz="1000" dirty="0">
                <a:solidFill>
                  <a:srgbClr val="0B5FBA"/>
                </a:solidFill>
                <a:latin typeface="Roboto"/>
                <a:ea typeface="Roboto"/>
                <a:cs typeface="Roboto"/>
                <a:sym typeface="Roboto"/>
              </a:rPr>
              <a:t> </a:t>
            </a:r>
            <a:r>
              <a:rPr lang="en-US" sz="1000" dirty="0" err="1">
                <a:solidFill>
                  <a:srgbClr val="0B5FBA"/>
                </a:solidFill>
                <a:latin typeface="Roboto"/>
                <a:ea typeface="Roboto"/>
                <a:cs typeface="Roboto"/>
                <a:sym typeface="Roboto"/>
              </a:rPr>
              <a:t>si</a:t>
            </a:r>
            <a:r>
              <a:rPr lang="en-US" sz="1000" dirty="0">
                <a:solidFill>
                  <a:srgbClr val="0B5FBA"/>
                </a:solidFill>
                <a:latin typeface="Roboto"/>
                <a:ea typeface="Roboto"/>
                <a:cs typeface="Roboto"/>
                <a:sym typeface="Roboto"/>
              </a:rPr>
              <a:t> </a:t>
            </a:r>
            <a:r>
              <a:rPr lang="en-US" sz="1000" dirty="0" err="1">
                <a:solidFill>
                  <a:srgbClr val="0B5FBA"/>
                </a:solidFill>
                <a:latin typeface="Roboto"/>
                <a:ea typeface="Roboto"/>
                <a:cs typeface="Roboto"/>
                <a:sym typeface="Roboto"/>
              </a:rPr>
              <a:t>l'analyse</a:t>
            </a:r>
            <a:r>
              <a:rPr lang="en-US" sz="1000" dirty="0">
                <a:solidFill>
                  <a:srgbClr val="0B5FBA"/>
                </a:solidFill>
                <a:latin typeface="Roboto"/>
                <a:ea typeface="Roboto"/>
                <a:cs typeface="Roboto"/>
                <a:sym typeface="Roboto"/>
              </a:rPr>
              <a:t> montre </a:t>
            </a:r>
            <a:r>
              <a:rPr lang="en-US" sz="1000" dirty="0" err="1">
                <a:solidFill>
                  <a:srgbClr val="0B5FBA"/>
                </a:solidFill>
                <a:latin typeface="Roboto"/>
                <a:ea typeface="Roboto"/>
                <a:cs typeface="Roboto"/>
                <a:sym typeface="Roboto"/>
              </a:rPr>
              <a:t>qu'il</a:t>
            </a:r>
            <a:r>
              <a:rPr lang="en-US" sz="1000" dirty="0">
                <a:solidFill>
                  <a:srgbClr val="0B5FBA"/>
                </a:solidFill>
                <a:latin typeface="Roboto"/>
                <a:ea typeface="Roboto"/>
                <a:cs typeface="Roboto"/>
                <a:sym typeface="Roboto"/>
              </a:rPr>
              <a:t> </a:t>
            </a:r>
            <a:r>
              <a:rPr lang="en-US" sz="1000" dirty="0" err="1">
                <a:solidFill>
                  <a:srgbClr val="0B5FBA"/>
                </a:solidFill>
                <a:latin typeface="Roboto"/>
                <a:ea typeface="Roboto"/>
                <a:cs typeface="Roboto"/>
                <a:sym typeface="Roboto"/>
              </a:rPr>
              <a:t>peut</a:t>
            </a:r>
            <a:r>
              <a:rPr lang="en-US" sz="1000" dirty="0">
                <a:solidFill>
                  <a:srgbClr val="0B5FBA"/>
                </a:solidFill>
                <a:latin typeface="Roboto"/>
                <a:ea typeface="Roboto"/>
                <a:cs typeface="Roboto"/>
                <a:sym typeface="Roboto"/>
              </a:rPr>
              <a:t> </a:t>
            </a:r>
            <a:r>
              <a:rPr lang="en-US" sz="1000" dirty="0" err="1">
                <a:solidFill>
                  <a:srgbClr val="0B5FBA"/>
                </a:solidFill>
                <a:latin typeface="Roboto"/>
                <a:ea typeface="Roboto"/>
                <a:cs typeface="Roboto"/>
                <a:sym typeface="Roboto"/>
              </a:rPr>
              <a:t>être</a:t>
            </a:r>
            <a:r>
              <a:rPr lang="en-US" sz="1000" dirty="0">
                <a:solidFill>
                  <a:srgbClr val="0B5FBA"/>
                </a:solidFill>
                <a:latin typeface="Roboto"/>
                <a:ea typeface="Roboto"/>
                <a:cs typeface="Roboto"/>
                <a:sym typeface="Roboto"/>
              </a:rPr>
              <a:t> </a:t>
            </a:r>
            <a:r>
              <a:rPr lang="en-US" sz="1000" dirty="0" err="1">
                <a:solidFill>
                  <a:srgbClr val="0B5FBA"/>
                </a:solidFill>
                <a:latin typeface="Roboto"/>
                <a:ea typeface="Roboto"/>
                <a:cs typeface="Roboto"/>
                <a:sym typeface="Roboto"/>
              </a:rPr>
              <a:t>rendu</a:t>
            </a:r>
            <a:r>
              <a:rPr lang="en-US" sz="1000" dirty="0">
                <a:solidFill>
                  <a:srgbClr val="0B5FBA"/>
                </a:solidFill>
                <a:latin typeface="Roboto"/>
                <a:ea typeface="Roboto"/>
                <a:cs typeface="Roboto"/>
                <a:sym typeface="Roboto"/>
              </a:rPr>
              <a:t> acceptable </a:t>
            </a:r>
            <a:r>
              <a:rPr lang="en-US" sz="1000" dirty="0" err="1">
                <a:solidFill>
                  <a:srgbClr val="0B5FBA"/>
                </a:solidFill>
                <a:latin typeface="Roboto"/>
                <a:ea typeface="Roboto"/>
                <a:cs typeface="Roboto"/>
                <a:sym typeface="Roboto"/>
              </a:rPr>
              <a:t>en</a:t>
            </a:r>
            <a:r>
              <a:rPr lang="en-US" sz="1000" dirty="0">
                <a:solidFill>
                  <a:srgbClr val="0B5FBA"/>
                </a:solidFill>
                <a:latin typeface="Roboto"/>
                <a:ea typeface="Roboto"/>
                <a:cs typeface="Roboto"/>
                <a:sym typeface="Roboto"/>
              </a:rPr>
              <a:t> </a:t>
            </a:r>
            <a:r>
              <a:rPr lang="en-US" sz="1000" dirty="0" err="1">
                <a:solidFill>
                  <a:srgbClr val="0B5FBA"/>
                </a:solidFill>
                <a:latin typeface="Roboto"/>
                <a:ea typeface="Roboto"/>
                <a:cs typeface="Roboto"/>
                <a:sym typeface="Roboto"/>
              </a:rPr>
              <a:t>réduisant</a:t>
            </a:r>
            <a:r>
              <a:rPr lang="en-US" sz="1000" dirty="0">
                <a:solidFill>
                  <a:srgbClr val="0B5FBA"/>
                </a:solidFill>
                <a:latin typeface="Roboto"/>
                <a:ea typeface="Roboto"/>
                <a:cs typeface="Roboto"/>
                <a:sym typeface="Roboto"/>
              </a:rPr>
              <a:t> le </a:t>
            </a:r>
            <a:r>
              <a:rPr lang="en-US" sz="1000" dirty="0" err="1">
                <a:solidFill>
                  <a:srgbClr val="0B5FBA"/>
                </a:solidFill>
                <a:latin typeface="Roboto"/>
                <a:ea typeface="Roboto"/>
                <a:cs typeface="Roboto"/>
                <a:sym typeface="Roboto"/>
              </a:rPr>
              <a:t>risque</a:t>
            </a:r>
            <a:r>
              <a:rPr lang="en-US" sz="1000" dirty="0">
                <a:solidFill>
                  <a:srgbClr val="0B5FBA"/>
                </a:solidFill>
                <a:latin typeface="Roboto"/>
                <a:ea typeface="Roboto"/>
                <a:cs typeface="Roboto"/>
                <a:sym typeface="Roboto"/>
              </a:rPr>
              <a:t> </a:t>
            </a:r>
            <a:r>
              <a:rPr lang="en-US" sz="1000" dirty="0" err="1">
                <a:solidFill>
                  <a:srgbClr val="0B5FBA"/>
                </a:solidFill>
                <a:latin typeface="Roboto"/>
                <a:ea typeface="Roboto"/>
                <a:cs typeface="Roboto"/>
                <a:sym typeface="Roboto"/>
              </a:rPr>
              <a:t>résiduel</a:t>
            </a:r>
            <a:r>
              <a:rPr lang="en-US" sz="1000" dirty="0">
                <a:solidFill>
                  <a:srgbClr val="0B5FBA"/>
                </a:solidFill>
                <a:latin typeface="Roboto"/>
                <a:ea typeface="Roboto"/>
                <a:cs typeface="Roboto"/>
                <a:sym typeface="Roboto"/>
              </a:rPr>
              <a:t>.</a:t>
            </a:r>
            <a:endParaRPr sz="933" dirty="0"/>
          </a:p>
        </p:txBody>
      </p:sp>
      <p:sp>
        <p:nvSpPr>
          <p:cNvPr id="22" name="Google Shape;981;p55">
            <a:extLst>
              <a:ext uri="{FF2B5EF4-FFF2-40B4-BE49-F238E27FC236}">
                <a16:creationId xmlns:a16="http://schemas.microsoft.com/office/drawing/2014/main" id="{E49FCD0E-9C50-ABFF-D588-F0856239C274}"/>
              </a:ext>
            </a:extLst>
          </p:cNvPr>
          <p:cNvSpPr/>
          <p:nvPr/>
        </p:nvSpPr>
        <p:spPr>
          <a:xfrm>
            <a:off x="10176635" y="5314185"/>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8DC642"/>
          </a:solidFill>
          <a:ln>
            <a:noFill/>
          </a:ln>
        </p:spPr>
        <p:txBody>
          <a:bodyPr spcFirstLastPara="1" wrap="square" lIns="60950" tIns="30467" rIns="60950" bIns="30467" anchor="t" anchorCtr="0">
            <a:noAutofit/>
          </a:bodyPr>
          <a:lstStyle/>
          <a:p>
            <a:pPr>
              <a:buSzPts val="1400"/>
            </a:pPr>
            <a:endParaRPr sz="933"/>
          </a:p>
        </p:txBody>
      </p:sp>
      <p:sp>
        <p:nvSpPr>
          <p:cNvPr id="23" name="Google Shape;982;p55">
            <a:extLst>
              <a:ext uri="{FF2B5EF4-FFF2-40B4-BE49-F238E27FC236}">
                <a16:creationId xmlns:a16="http://schemas.microsoft.com/office/drawing/2014/main" id="{942135E4-7763-BBE1-830C-DE7264DAF0D5}"/>
              </a:ext>
            </a:extLst>
          </p:cNvPr>
          <p:cNvSpPr txBox="1"/>
          <p:nvPr/>
        </p:nvSpPr>
        <p:spPr>
          <a:xfrm>
            <a:off x="10176635" y="5679532"/>
            <a:ext cx="849857" cy="307777"/>
          </a:xfrm>
          <a:prstGeom prst="rect">
            <a:avLst/>
          </a:prstGeom>
          <a:noFill/>
          <a:ln>
            <a:noFill/>
          </a:ln>
        </p:spPr>
        <p:txBody>
          <a:bodyPr spcFirstLastPara="1" wrap="square" lIns="0" tIns="0" rIns="0" bIns="0" anchor="t" anchorCtr="0">
            <a:spAutoFit/>
          </a:bodyPr>
          <a:lstStyle/>
          <a:p>
            <a:pPr>
              <a:buSzPts val="1500"/>
            </a:pPr>
            <a:r>
              <a:rPr lang="en-US" sz="1000">
                <a:solidFill>
                  <a:srgbClr val="0B5FBA"/>
                </a:solidFill>
                <a:latin typeface="Roboto"/>
                <a:ea typeface="Roboto"/>
                <a:cs typeface="Roboto"/>
                <a:sym typeface="Roboto"/>
              </a:rPr>
              <a:t>Les risques faibles sont acceptables.</a:t>
            </a:r>
            <a:endParaRPr sz="933"/>
          </a:p>
        </p:txBody>
      </p:sp>
      <p:sp>
        <p:nvSpPr>
          <p:cNvPr id="24" name="Google Shape;983;p55">
            <a:extLst>
              <a:ext uri="{FF2B5EF4-FFF2-40B4-BE49-F238E27FC236}">
                <a16:creationId xmlns:a16="http://schemas.microsoft.com/office/drawing/2014/main" id="{CFE8951C-30DC-14C6-3830-D4322E9DC8AF}"/>
              </a:ext>
            </a:extLst>
          </p:cNvPr>
          <p:cNvSpPr txBox="1"/>
          <p:nvPr/>
        </p:nvSpPr>
        <p:spPr>
          <a:xfrm>
            <a:off x="10291251" y="5332688"/>
            <a:ext cx="904600" cy="261546"/>
          </a:xfrm>
          <a:prstGeom prst="rect">
            <a:avLst/>
          </a:prstGeom>
          <a:noFill/>
          <a:ln>
            <a:noFill/>
          </a:ln>
        </p:spPr>
        <p:txBody>
          <a:bodyPr spcFirstLastPara="1" wrap="square" lIns="0" tIns="0" rIns="0" bIns="0" anchor="t" anchorCtr="0">
            <a:spAutoFit/>
          </a:bodyPr>
          <a:lstStyle/>
          <a:p>
            <a:pPr>
              <a:lnSpc>
                <a:spcPct val="150000"/>
              </a:lnSpc>
              <a:buSzPts val="1700"/>
            </a:pPr>
            <a:r>
              <a:rPr lang="en-US" sz="1133">
                <a:solidFill>
                  <a:srgbClr val="0B5FBA"/>
                </a:solidFill>
                <a:latin typeface="Roboto"/>
                <a:ea typeface="Roboto"/>
                <a:cs typeface="Roboto"/>
                <a:sym typeface="Roboto"/>
              </a:rPr>
              <a:t>Faible</a:t>
            </a:r>
            <a:endParaRPr sz="933"/>
          </a:p>
        </p:txBody>
      </p:sp>
    </p:spTree>
    <p:extLst>
      <p:ext uri="{BB962C8B-B14F-4D97-AF65-F5344CB8AC3E}">
        <p14:creationId xmlns:p14="http://schemas.microsoft.com/office/powerpoint/2010/main" val="41554978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51">
          <a:extLst>
            <a:ext uri="{FF2B5EF4-FFF2-40B4-BE49-F238E27FC236}">
              <a16:creationId xmlns:a16="http://schemas.microsoft.com/office/drawing/2014/main" id="{5B73B029-AFDD-D75C-DEB5-700751DFE0C9}"/>
            </a:ext>
          </a:extLst>
        </p:cNvPr>
        <p:cNvGrpSpPr/>
        <p:nvPr/>
      </p:nvGrpSpPr>
      <p:grpSpPr>
        <a:xfrm>
          <a:off x="0" y="0"/>
          <a:ext cx="0" cy="0"/>
          <a:chOff x="0" y="0"/>
          <a:chExt cx="0" cy="0"/>
        </a:xfrm>
      </p:grpSpPr>
      <p:sp>
        <p:nvSpPr>
          <p:cNvPr id="1152" name="Google Shape;1152;p64">
            <a:extLst>
              <a:ext uri="{FF2B5EF4-FFF2-40B4-BE49-F238E27FC236}">
                <a16:creationId xmlns:a16="http://schemas.microsoft.com/office/drawing/2014/main" id="{4DA6B97F-331A-DABA-F14B-B8F74C917EFE}"/>
              </a:ext>
            </a:extLst>
          </p:cNvPr>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a:buSzPts val="1400"/>
            </a:pPr>
            <a:endParaRPr sz="933"/>
          </a:p>
        </p:txBody>
      </p:sp>
      <p:sp>
        <p:nvSpPr>
          <p:cNvPr id="1154" name="Google Shape;1154;p64">
            <a:extLst>
              <a:ext uri="{FF2B5EF4-FFF2-40B4-BE49-F238E27FC236}">
                <a16:creationId xmlns:a16="http://schemas.microsoft.com/office/drawing/2014/main" id="{F107E648-36C1-3154-5D0C-56DF7AA958C0}"/>
              </a:ext>
            </a:extLst>
          </p:cNvPr>
          <p:cNvSpPr txBox="1"/>
          <p:nvPr/>
        </p:nvSpPr>
        <p:spPr>
          <a:xfrm>
            <a:off x="856400" y="377903"/>
            <a:ext cx="5239600"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chemeClr val="bg1"/>
                </a:solidFill>
                <a:latin typeface="Roboto"/>
                <a:ea typeface="Roboto"/>
                <a:cs typeface="Roboto"/>
                <a:sym typeface="Roboto"/>
              </a:rPr>
              <a:t>Exercice de récapitulatif</a:t>
            </a:r>
            <a:endParaRPr sz="933">
              <a:solidFill>
                <a:schemeClr val="bg1"/>
              </a:solidFill>
            </a:endParaRPr>
          </a:p>
        </p:txBody>
      </p:sp>
      <p:sp>
        <p:nvSpPr>
          <p:cNvPr id="1155" name="Google Shape;1155;p64">
            <a:extLst>
              <a:ext uri="{FF2B5EF4-FFF2-40B4-BE49-F238E27FC236}">
                <a16:creationId xmlns:a16="http://schemas.microsoft.com/office/drawing/2014/main" id="{C2891977-E15E-A95C-AF8C-525080B3EA97}"/>
              </a:ext>
            </a:extLst>
          </p:cNvPr>
          <p:cNvSpPr txBox="1"/>
          <p:nvPr/>
        </p:nvSpPr>
        <p:spPr>
          <a:xfrm>
            <a:off x="867102" y="1385252"/>
            <a:ext cx="4477732" cy="297454"/>
          </a:xfrm>
          <a:prstGeom prst="rect">
            <a:avLst/>
          </a:prstGeom>
          <a:noFill/>
          <a:ln>
            <a:noFill/>
          </a:ln>
        </p:spPr>
        <p:txBody>
          <a:bodyPr spcFirstLastPara="1" wrap="square" lIns="0" tIns="0" rIns="0" bIns="0" anchor="t" anchorCtr="0">
            <a:spAutoFit/>
          </a:bodyPr>
          <a:lstStyle/>
          <a:p>
            <a:pPr>
              <a:buSzPts val="2900"/>
            </a:pPr>
            <a:r>
              <a:rPr lang="en-US" sz="1933">
                <a:solidFill>
                  <a:schemeClr val="bg1"/>
                </a:solidFill>
                <a:latin typeface="Roboto"/>
                <a:ea typeface="Roboto"/>
                <a:cs typeface="Roboto"/>
                <a:sym typeface="Roboto"/>
              </a:rPr>
              <a:t>Groupes de discussion</a:t>
            </a:r>
            <a:endParaRPr sz="933">
              <a:solidFill>
                <a:schemeClr val="bg1"/>
              </a:solidFill>
            </a:endParaRPr>
          </a:p>
        </p:txBody>
      </p:sp>
      <p:cxnSp>
        <p:nvCxnSpPr>
          <p:cNvPr id="1156" name="Google Shape;1156;p64">
            <a:extLst>
              <a:ext uri="{FF2B5EF4-FFF2-40B4-BE49-F238E27FC236}">
                <a16:creationId xmlns:a16="http://schemas.microsoft.com/office/drawing/2014/main" id="{313F921C-86BE-643F-03AA-F99E759A6108}"/>
              </a:ext>
            </a:extLst>
          </p:cNvPr>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157" name="Google Shape;1157;p64">
            <a:extLst>
              <a:ext uri="{FF2B5EF4-FFF2-40B4-BE49-F238E27FC236}">
                <a16:creationId xmlns:a16="http://schemas.microsoft.com/office/drawing/2014/main" id="{92F6D025-E79C-D6AA-CF79-6D843B82F939}"/>
              </a:ext>
            </a:extLst>
          </p:cNvPr>
          <p:cNvCxnSpPr/>
          <p:nvPr/>
        </p:nvCxnSpPr>
        <p:spPr>
          <a:xfrm rot="10800000" flipH="1">
            <a:off x="746470" y="3574780"/>
            <a:ext cx="886622" cy="7873"/>
          </a:xfrm>
          <a:prstGeom prst="straightConnector1">
            <a:avLst/>
          </a:prstGeom>
          <a:noFill/>
          <a:ln w="38100" cap="flat" cmpd="sng">
            <a:solidFill>
              <a:schemeClr val="bg1"/>
            </a:solidFill>
            <a:prstDash val="solid"/>
            <a:round/>
            <a:headEnd type="none" w="sm" len="sm"/>
            <a:tailEnd type="stealth" w="med" len="med"/>
          </a:ln>
        </p:spPr>
      </p:cxnSp>
      <p:sp>
        <p:nvSpPr>
          <p:cNvPr id="1158" name="Google Shape;1158;p64">
            <a:extLst>
              <a:ext uri="{FF2B5EF4-FFF2-40B4-BE49-F238E27FC236}">
                <a16:creationId xmlns:a16="http://schemas.microsoft.com/office/drawing/2014/main" id="{17E236AC-28ED-6E75-8E53-3B103D44B972}"/>
              </a:ext>
            </a:extLst>
          </p:cNvPr>
          <p:cNvSpPr txBox="1"/>
          <p:nvPr/>
        </p:nvSpPr>
        <p:spPr>
          <a:xfrm>
            <a:off x="1794365" y="3418897"/>
            <a:ext cx="2853669" cy="283091"/>
          </a:xfrm>
          <a:prstGeom prst="rect">
            <a:avLst/>
          </a:prstGeom>
          <a:noFill/>
          <a:ln>
            <a:noFill/>
          </a:ln>
        </p:spPr>
        <p:txBody>
          <a:bodyPr spcFirstLastPara="1" wrap="square" lIns="0" tIns="0" rIns="0" bIns="0" anchor="t" anchorCtr="0">
            <a:spAutoFit/>
          </a:bodyPr>
          <a:lstStyle/>
          <a:p>
            <a:pPr>
              <a:lnSpc>
                <a:spcPct val="120000"/>
              </a:lnSpc>
              <a:buSzPts val="2300"/>
            </a:pPr>
            <a:r>
              <a:rPr lang="en-US" sz="1533" dirty="0">
                <a:solidFill>
                  <a:schemeClr val="bg1"/>
                </a:solidFill>
                <a:latin typeface="Roboto"/>
                <a:ea typeface="Roboto"/>
                <a:cs typeface="Roboto"/>
                <a:sym typeface="Roboto"/>
              </a:rPr>
              <a:t>Discutez de toutes vos questions </a:t>
            </a:r>
            <a:endParaRPr sz="933" dirty="0">
              <a:solidFill>
                <a:schemeClr val="bg1"/>
              </a:solidFill>
            </a:endParaRPr>
          </a:p>
        </p:txBody>
      </p:sp>
      <p:sp>
        <p:nvSpPr>
          <p:cNvPr id="1159" name="Google Shape;1159;p64">
            <a:extLst>
              <a:ext uri="{FF2B5EF4-FFF2-40B4-BE49-F238E27FC236}">
                <a16:creationId xmlns:a16="http://schemas.microsoft.com/office/drawing/2014/main" id="{69AFBC60-CAFF-A96A-377B-937E30668EE9}"/>
              </a:ext>
            </a:extLst>
          </p:cNvPr>
          <p:cNvSpPr txBox="1"/>
          <p:nvPr/>
        </p:nvSpPr>
        <p:spPr>
          <a:xfrm>
            <a:off x="1813640" y="2353839"/>
            <a:ext cx="3045257" cy="566181"/>
          </a:xfrm>
          <a:prstGeom prst="rect">
            <a:avLst/>
          </a:prstGeom>
          <a:noFill/>
          <a:ln>
            <a:noFill/>
          </a:ln>
        </p:spPr>
        <p:txBody>
          <a:bodyPr spcFirstLastPara="1" wrap="square" lIns="0" tIns="0" rIns="0" bIns="0" anchor="t" anchorCtr="0">
            <a:spAutoFit/>
          </a:bodyPr>
          <a:lstStyle/>
          <a:p>
            <a:pPr>
              <a:lnSpc>
                <a:spcPct val="120000"/>
              </a:lnSpc>
              <a:buSzPts val="2300"/>
            </a:pPr>
            <a:r>
              <a:rPr lang="en-US" sz="1533">
                <a:solidFill>
                  <a:schemeClr val="bg1"/>
                </a:solidFill>
                <a:latin typeface="Roboto"/>
                <a:ea typeface="Roboto"/>
                <a:cs typeface="Roboto"/>
                <a:sym typeface="Roboto"/>
              </a:rPr>
              <a:t>En groupes de deux ou trois, discutez de la session précédente </a:t>
            </a:r>
            <a:endParaRPr sz="933">
              <a:solidFill>
                <a:schemeClr val="bg1"/>
              </a:solidFill>
            </a:endParaRPr>
          </a:p>
        </p:txBody>
      </p:sp>
      <p:sp>
        <p:nvSpPr>
          <p:cNvPr id="1160" name="Google Shape;1160;p64">
            <a:extLst>
              <a:ext uri="{FF2B5EF4-FFF2-40B4-BE49-F238E27FC236}">
                <a16:creationId xmlns:a16="http://schemas.microsoft.com/office/drawing/2014/main" id="{61241101-E119-4C2D-48F0-3DB1CC614915}"/>
              </a:ext>
            </a:extLst>
          </p:cNvPr>
          <p:cNvSpPr txBox="1"/>
          <p:nvPr/>
        </p:nvSpPr>
        <p:spPr>
          <a:xfrm rot="-5400000">
            <a:off x="9344523" y="3680748"/>
            <a:ext cx="5050257"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Nairobi ; photo de Millerpd, Getty Images (sous licence Canva)</a:t>
            </a:r>
            <a:endParaRPr sz="933"/>
          </a:p>
        </p:txBody>
      </p:sp>
      <p:sp>
        <p:nvSpPr>
          <p:cNvPr id="1162" name="Google Shape;1162;p64">
            <a:extLst>
              <a:ext uri="{FF2B5EF4-FFF2-40B4-BE49-F238E27FC236}">
                <a16:creationId xmlns:a16="http://schemas.microsoft.com/office/drawing/2014/main" id="{119FFD63-D28C-C1AF-55AF-9B40A8D27469}"/>
              </a:ext>
            </a:extLst>
          </p:cNvPr>
          <p:cNvSpPr txBox="1"/>
          <p:nvPr/>
        </p:nvSpPr>
        <p:spPr>
          <a:xfrm>
            <a:off x="881171" y="5654097"/>
            <a:ext cx="4951363" cy="566181"/>
          </a:xfrm>
          <a:prstGeom prst="rect">
            <a:avLst/>
          </a:prstGeom>
          <a:noFill/>
          <a:ln>
            <a:noFill/>
          </a:ln>
        </p:spPr>
        <p:txBody>
          <a:bodyPr spcFirstLastPara="1" wrap="square" lIns="0" tIns="0" rIns="0" bIns="0" anchor="t" anchorCtr="0">
            <a:spAutoFit/>
          </a:bodyPr>
          <a:lstStyle/>
          <a:p>
            <a:pPr>
              <a:lnSpc>
                <a:spcPct val="120000"/>
              </a:lnSpc>
              <a:buSzPts val="2300"/>
            </a:pPr>
            <a:r>
              <a:rPr lang="en-US" sz="1533" dirty="0">
                <a:solidFill>
                  <a:schemeClr val="bg1"/>
                </a:solidFill>
                <a:latin typeface="Roboto"/>
                <a:ea typeface="Roboto"/>
                <a:cs typeface="Roboto"/>
                <a:sym typeface="Roboto"/>
              </a:rPr>
              <a:t>Si vous souhaitez partager une expérience avec l'assemblée, veuillez lever la main.</a:t>
            </a:r>
            <a:endParaRPr sz="933" dirty="0">
              <a:solidFill>
                <a:schemeClr val="bg1"/>
              </a:solidFill>
            </a:endParaRPr>
          </a:p>
        </p:txBody>
      </p:sp>
      <p:sp>
        <p:nvSpPr>
          <p:cNvPr id="1163" name="Google Shape;1163;p64">
            <a:extLst>
              <a:ext uri="{FF2B5EF4-FFF2-40B4-BE49-F238E27FC236}">
                <a16:creationId xmlns:a16="http://schemas.microsoft.com/office/drawing/2014/main" id="{9E1BB9BB-728E-A0E3-FCF6-45500EC4FA27}"/>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55</a:t>
            </a:fld>
            <a:endParaRPr/>
          </a:p>
        </p:txBody>
      </p:sp>
      <p:sp>
        <p:nvSpPr>
          <p:cNvPr id="2" name="Google Shape;1158;p64">
            <a:extLst>
              <a:ext uri="{FF2B5EF4-FFF2-40B4-BE49-F238E27FC236}">
                <a16:creationId xmlns:a16="http://schemas.microsoft.com/office/drawing/2014/main" id="{64542FF1-D609-A413-611A-FD78228D134F}"/>
              </a:ext>
            </a:extLst>
          </p:cNvPr>
          <p:cNvSpPr txBox="1"/>
          <p:nvPr/>
        </p:nvSpPr>
        <p:spPr>
          <a:xfrm>
            <a:off x="1813640" y="4416783"/>
            <a:ext cx="2853669" cy="849271"/>
          </a:xfrm>
          <a:prstGeom prst="rect">
            <a:avLst/>
          </a:prstGeom>
          <a:noFill/>
          <a:ln>
            <a:noFill/>
          </a:ln>
        </p:spPr>
        <p:txBody>
          <a:bodyPr spcFirstLastPara="1" wrap="square" lIns="0" tIns="0" rIns="0" bIns="0" anchor="t" anchorCtr="0">
            <a:spAutoFit/>
          </a:bodyPr>
          <a:lstStyle/>
          <a:p>
            <a:pPr>
              <a:lnSpc>
                <a:spcPct val="120000"/>
              </a:lnSpc>
              <a:buSzPts val="2300"/>
            </a:pPr>
            <a:r>
              <a:rPr lang="en-US" sz="1533" dirty="0">
                <a:solidFill>
                  <a:schemeClr val="bg1"/>
                </a:solidFill>
                <a:latin typeface="Roboto"/>
                <a:ea typeface="Roboto"/>
                <a:cs typeface="Roboto"/>
                <a:sym typeface="Roboto"/>
              </a:rPr>
              <a:t>5 minutes maximum. Nous voulons entendre un buzz agréable dans la salle !</a:t>
            </a:r>
            <a:endParaRPr sz="933" dirty="0">
              <a:solidFill>
                <a:schemeClr val="bg1"/>
              </a:solidFill>
            </a:endParaRPr>
          </a:p>
        </p:txBody>
      </p:sp>
      <p:cxnSp>
        <p:nvCxnSpPr>
          <p:cNvPr id="3" name="Google Shape;1157;p64">
            <a:extLst>
              <a:ext uri="{FF2B5EF4-FFF2-40B4-BE49-F238E27FC236}">
                <a16:creationId xmlns:a16="http://schemas.microsoft.com/office/drawing/2014/main" id="{733A8E73-522F-7639-6DC8-359507EE7084}"/>
              </a:ext>
            </a:extLst>
          </p:cNvPr>
          <p:cNvCxnSpPr/>
          <p:nvPr/>
        </p:nvCxnSpPr>
        <p:spPr>
          <a:xfrm rot="10800000" flipH="1">
            <a:off x="708257" y="4666233"/>
            <a:ext cx="886622" cy="7873"/>
          </a:xfrm>
          <a:prstGeom prst="straightConnector1">
            <a:avLst/>
          </a:prstGeom>
          <a:noFill/>
          <a:ln w="38100" cap="flat" cmpd="sng">
            <a:solidFill>
              <a:schemeClr val="bg1"/>
            </a:solidFill>
            <a:prstDash val="solid"/>
            <a:round/>
            <a:headEnd type="none" w="sm" len="sm"/>
            <a:tailEnd type="stealth" w="med" len="med"/>
          </a:ln>
        </p:spPr>
      </p:cxnSp>
      <p:pic>
        <p:nvPicPr>
          <p:cNvPr id="5" name="Picture 4">
            <a:extLst>
              <a:ext uri="{FF2B5EF4-FFF2-40B4-BE49-F238E27FC236}">
                <a16:creationId xmlns:a16="http://schemas.microsoft.com/office/drawing/2014/main" id="{3A21A413-0BAA-39B0-6E95-C205D5B894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3624502" flipH="1">
            <a:off x="8548355" y="4102244"/>
            <a:ext cx="2769703" cy="2077278"/>
          </a:xfrm>
          <a:prstGeom prst="rect">
            <a:avLst/>
          </a:prstGeom>
        </p:spPr>
      </p:pic>
      <p:pic>
        <p:nvPicPr>
          <p:cNvPr id="8" name="Picture 7" descr="Bees on a honeycomb&#10;&#10;AI-generated content may be incorrect.">
            <a:extLst>
              <a:ext uri="{FF2B5EF4-FFF2-40B4-BE49-F238E27FC236}">
                <a16:creationId xmlns:a16="http://schemas.microsoft.com/office/drawing/2014/main" id="{AE6DF6DE-2F87-9FD7-6DE6-0788B3C41657}"/>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6172200" y="838200"/>
            <a:ext cx="6858000" cy="5181600"/>
          </a:xfrm>
          <a:prstGeom prst="rect">
            <a:avLst/>
          </a:prstGeom>
        </p:spPr>
      </p:pic>
    </p:spTree>
    <p:extLst>
      <p:ext uri="{BB962C8B-B14F-4D97-AF65-F5344CB8AC3E}">
        <p14:creationId xmlns:p14="http://schemas.microsoft.com/office/powerpoint/2010/main" val="17668568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7710D-54E6-8926-0767-D7709E1933EF}"/>
              </a:ext>
            </a:extLst>
          </p:cNvPr>
          <p:cNvSpPr>
            <a:spLocks noGrp="1"/>
          </p:cNvSpPr>
          <p:nvPr>
            <p:ph type="title"/>
          </p:nvPr>
        </p:nvSpPr>
        <p:spPr>
          <a:xfrm>
            <a:off x="572643" y="1026414"/>
            <a:ext cx="10652760" cy="969264"/>
          </a:xfrm>
        </p:spPr>
        <p:txBody>
          <a:bodyPr/>
          <a:lstStyle/>
          <a:p>
            <a:pPr algn="ctr"/>
            <a:r>
              <a:rPr lang="en-GB">
                <a:solidFill>
                  <a:schemeClr val="bg1"/>
                </a:solidFill>
              </a:rPr>
              <a:t>Photo de groupe</a:t>
            </a:r>
            <a:endParaRPr lang="en-NL">
              <a:solidFill>
                <a:schemeClr val="bg1"/>
              </a:solidFill>
            </a:endParaRPr>
          </a:p>
        </p:txBody>
      </p:sp>
      <p:pic>
        <p:nvPicPr>
          <p:cNvPr id="3074" name="Picture 2" descr="Generated image">
            <a:extLst>
              <a:ext uri="{FF2B5EF4-FFF2-40B4-BE49-F238E27FC236}">
                <a16:creationId xmlns:a16="http://schemas.microsoft.com/office/drawing/2014/main" id="{F7300709-3050-2691-B222-D0D4E2CB92BD}"/>
              </a:ext>
            </a:extLst>
          </p:cNvPr>
          <p:cNvPicPr>
            <a:picLocks noGrp="1" noChangeAspect="1" noChangeArrowheads="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bwMode="auto">
          <a:xfrm>
            <a:off x="4182044" y="1995678"/>
            <a:ext cx="4228532" cy="4073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37979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6B1B135-1ED0-287D-2EA6-8B31BB3D7A95}"/>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53E88D5-3E59-7752-A85A-02F33042D279}"/>
              </a:ext>
            </a:extLst>
          </p:cNvPr>
          <p:cNvSpPr>
            <a:spLocks noGrp="1"/>
          </p:cNvSpPr>
          <p:nvPr>
            <p:ph sz="quarter" idx="16"/>
          </p:nvPr>
        </p:nvSpPr>
        <p:spPr/>
        <p:txBody>
          <a:bodyPr/>
          <a:lstStyle/>
          <a:p>
            <a:r>
              <a:rPr lang="en-GB"/>
              <a:t>DÉJEUNER</a:t>
            </a:r>
          </a:p>
        </p:txBody>
      </p:sp>
    </p:spTree>
    <p:extLst>
      <p:ext uri="{BB962C8B-B14F-4D97-AF65-F5344CB8AC3E}">
        <p14:creationId xmlns:p14="http://schemas.microsoft.com/office/powerpoint/2010/main" val="41205192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398">
          <a:extLst>
            <a:ext uri="{FF2B5EF4-FFF2-40B4-BE49-F238E27FC236}">
              <a16:creationId xmlns:a16="http://schemas.microsoft.com/office/drawing/2014/main" id="{08977D3A-0CDA-D8D5-5658-36840EC1BFC9}"/>
            </a:ext>
          </a:extLst>
        </p:cNvPr>
        <p:cNvGrpSpPr/>
        <p:nvPr/>
      </p:nvGrpSpPr>
      <p:grpSpPr>
        <a:xfrm>
          <a:off x="0" y="0"/>
          <a:ext cx="0" cy="0"/>
          <a:chOff x="0" y="0"/>
          <a:chExt cx="0" cy="0"/>
        </a:xfrm>
      </p:grpSpPr>
      <p:cxnSp>
        <p:nvCxnSpPr>
          <p:cNvPr id="399" name="Google Shape;399;p13">
            <a:extLst>
              <a:ext uri="{FF2B5EF4-FFF2-40B4-BE49-F238E27FC236}">
                <a16:creationId xmlns:a16="http://schemas.microsoft.com/office/drawing/2014/main" id="{8C4B8421-5024-E0C9-481A-E6D5FC0A5423}"/>
              </a:ext>
            </a:extLst>
          </p:cNvPr>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sp>
        <p:nvSpPr>
          <p:cNvPr id="400" name="Google Shape;400;p13">
            <a:extLst>
              <a:ext uri="{FF2B5EF4-FFF2-40B4-BE49-F238E27FC236}">
                <a16:creationId xmlns:a16="http://schemas.microsoft.com/office/drawing/2014/main" id="{1A541D62-FC87-CE46-465F-A109E8C2199F}"/>
              </a:ext>
            </a:extLst>
          </p:cNvPr>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cxnSp>
        <p:nvCxnSpPr>
          <p:cNvPr id="401" name="Google Shape;401;p13">
            <a:extLst>
              <a:ext uri="{FF2B5EF4-FFF2-40B4-BE49-F238E27FC236}">
                <a16:creationId xmlns:a16="http://schemas.microsoft.com/office/drawing/2014/main" id="{898DBA49-0077-776A-7D92-B34D187872B3}"/>
              </a:ext>
            </a:extLst>
          </p:cNvPr>
          <p:cNvCxnSpPr/>
          <p:nvPr/>
        </p:nvCxnSpPr>
        <p:spPr>
          <a:xfrm rot="10800000" flipH="1">
            <a:off x="752393" y="5048246"/>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402" name="Google Shape;402;p13">
            <a:extLst>
              <a:ext uri="{FF2B5EF4-FFF2-40B4-BE49-F238E27FC236}">
                <a16:creationId xmlns:a16="http://schemas.microsoft.com/office/drawing/2014/main" id="{0DDCA7DD-BFBC-2249-5A0E-481EA9FE7B47}"/>
              </a:ext>
            </a:extLst>
          </p:cNvPr>
          <p:cNvCxnSpPr/>
          <p:nvPr/>
        </p:nvCxnSpPr>
        <p:spPr>
          <a:xfrm rot="10800000" flipH="1">
            <a:off x="727307" y="3867793"/>
            <a:ext cx="886622" cy="7873"/>
          </a:xfrm>
          <a:prstGeom prst="straightConnector1">
            <a:avLst/>
          </a:prstGeom>
          <a:noFill/>
          <a:ln w="38100" cap="flat" cmpd="sng">
            <a:solidFill>
              <a:schemeClr val="bg1"/>
            </a:solidFill>
            <a:prstDash val="solid"/>
            <a:round/>
            <a:headEnd type="none" w="sm" len="sm"/>
            <a:tailEnd type="stealth" w="med" len="med"/>
          </a:ln>
        </p:spPr>
      </p:cxnSp>
      <p:sp>
        <p:nvSpPr>
          <p:cNvPr id="434" name="Google Shape;434;p13">
            <a:extLst>
              <a:ext uri="{FF2B5EF4-FFF2-40B4-BE49-F238E27FC236}">
                <a16:creationId xmlns:a16="http://schemas.microsoft.com/office/drawing/2014/main" id="{4D960C13-929B-7F48-60F3-0285B67C9D1C}"/>
              </a:ext>
            </a:extLst>
          </p:cNvPr>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dirty="0" err="1">
                <a:solidFill>
                  <a:schemeClr val="bg1"/>
                </a:solidFill>
                <a:latin typeface="Roboto"/>
                <a:ea typeface="Roboto"/>
                <a:cs typeface="Roboto"/>
                <a:sym typeface="Roboto"/>
              </a:rPr>
              <a:t>Dynamiseur</a:t>
            </a:r>
            <a:endParaRPr sz="933" dirty="0">
              <a:solidFill>
                <a:schemeClr val="bg1"/>
              </a:solidFill>
              <a:latin typeface="Arial"/>
              <a:ea typeface="Arial"/>
              <a:cs typeface="Arial"/>
              <a:sym typeface="Arial"/>
            </a:endParaRPr>
          </a:p>
        </p:txBody>
      </p:sp>
      <p:sp>
        <p:nvSpPr>
          <p:cNvPr id="441" name="Google Shape;441;p13">
            <a:extLst>
              <a:ext uri="{FF2B5EF4-FFF2-40B4-BE49-F238E27FC236}">
                <a16:creationId xmlns:a16="http://schemas.microsoft.com/office/drawing/2014/main" id="{6BDFAE62-FE5C-3080-DE4C-F6D037943F86}"/>
              </a:ext>
            </a:extLst>
          </p:cNvPr>
          <p:cNvSpPr txBox="1"/>
          <p:nvPr/>
        </p:nvSpPr>
        <p:spPr>
          <a:xfrm>
            <a:off x="867102" y="1385252"/>
            <a:ext cx="4477732" cy="297454"/>
          </a:xfrm>
          <a:prstGeom prst="rect">
            <a:avLst/>
          </a:prstGeom>
          <a:noFill/>
          <a:ln>
            <a:noFill/>
          </a:ln>
        </p:spPr>
        <p:txBody>
          <a:bodyPr spcFirstLastPara="1" wrap="square" lIns="0" tIns="0" rIns="0" bIns="0" anchor="t" anchorCtr="0">
            <a:spAutoFit/>
          </a:bodyPr>
          <a:lstStyle/>
          <a:p>
            <a:pPr>
              <a:buClr>
                <a:srgbClr val="000000"/>
              </a:buClr>
              <a:buSzPts val="2900"/>
            </a:pPr>
            <a:r>
              <a:rPr lang="en-US" sz="1933">
                <a:solidFill>
                  <a:schemeClr val="bg1"/>
                </a:solidFill>
                <a:latin typeface="Roboto"/>
                <a:ea typeface="Roboto"/>
                <a:sym typeface="Roboto"/>
              </a:rPr>
              <a:t>Lance, mur, gazelle</a:t>
            </a:r>
            <a:endParaRPr sz="933">
              <a:solidFill>
                <a:schemeClr val="bg1"/>
              </a:solidFill>
              <a:latin typeface="Arial"/>
              <a:ea typeface="Arial"/>
              <a:cs typeface="Arial"/>
              <a:sym typeface="Arial"/>
            </a:endParaRPr>
          </a:p>
        </p:txBody>
      </p:sp>
      <p:sp>
        <p:nvSpPr>
          <p:cNvPr id="4" name="Google Shape;1159;p64">
            <a:extLst>
              <a:ext uri="{FF2B5EF4-FFF2-40B4-BE49-F238E27FC236}">
                <a16:creationId xmlns:a16="http://schemas.microsoft.com/office/drawing/2014/main" id="{CA446CD2-47E5-C45C-5041-CE1BE68E5624}"/>
              </a:ext>
            </a:extLst>
          </p:cNvPr>
          <p:cNvSpPr txBox="1"/>
          <p:nvPr/>
        </p:nvSpPr>
        <p:spPr>
          <a:xfrm>
            <a:off x="1813640" y="2353839"/>
            <a:ext cx="3045257" cy="3397084"/>
          </a:xfrm>
          <a:prstGeom prst="rect">
            <a:avLst/>
          </a:prstGeom>
          <a:noFill/>
          <a:ln>
            <a:noFill/>
          </a:ln>
        </p:spPr>
        <p:txBody>
          <a:bodyPr spcFirstLastPara="1" wrap="square" lIns="0" tIns="0" rIns="0" bIns="0" anchor="t" anchorCtr="0">
            <a:spAutoFit/>
          </a:bodyPr>
          <a:lstStyle/>
          <a:p>
            <a:pPr>
              <a:lnSpc>
                <a:spcPct val="120000"/>
              </a:lnSpc>
              <a:buSzPts val="2300"/>
            </a:pPr>
            <a:r>
              <a:rPr lang="en-GB" sz="1533">
                <a:solidFill>
                  <a:schemeClr val="bg1"/>
                </a:solidFill>
                <a:latin typeface="Roboto"/>
                <a:ea typeface="Roboto"/>
                <a:cs typeface="Roboto"/>
                <a:sym typeface="Roboto"/>
              </a:rPr>
              <a:t>Une lance (étendez une main vers l'avant et l'autre vers l'arrière),</a:t>
            </a:r>
          </a:p>
          <a:p>
            <a:pPr>
              <a:lnSpc>
                <a:spcPct val="120000"/>
              </a:lnSpc>
              <a:buSzPts val="2300"/>
            </a:pPr>
            <a:endParaRPr lang="en-GB" sz="1533">
              <a:solidFill>
                <a:schemeClr val="bg1"/>
              </a:solidFill>
              <a:latin typeface="Roboto"/>
              <a:ea typeface="Roboto"/>
              <a:cs typeface="Roboto"/>
              <a:sym typeface="Roboto"/>
            </a:endParaRPr>
          </a:p>
          <a:p>
            <a:pPr>
              <a:lnSpc>
                <a:spcPct val="120000"/>
              </a:lnSpc>
              <a:buSzPts val="2300"/>
            </a:pPr>
            <a:endParaRPr lang="en-GB" sz="1533">
              <a:solidFill>
                <a:schemeClr val="bg1"/>
              </a:solidFill>
              <a:latin typeface="Roboto"/>
              <a:ea typeface="Roboto"/>
              <a:cs typeface="Roboto"/>
              <a:sym typeface="Roboto"/>
            </a:endParaRPr>
          </a:p>
          <a:p>
            <a:pPr>
              <a:lnSpc>
                <a:spcPct val="120000"/>
              </a:lnSpc>
              <a:buSzPts val="2300"/>
            </a:pPr>
            <a:r>
              <a:rPr lang="en-GB" sz="1533">
                <a:solidFill>
                  <a:schemeClr val="bg1"/>
                </a:solidFill>
                <a:latin typeface="Roboto"/>
                <a:ea typeface="Roboto"/>
                <a:cs typeface="Roboto"/>
              </a:rPr>
              <a:t>un mur (les deux mains sur les côtés) </a:t>
            </a:r>
            <a:endParaRPr lang="en-NL" sz="1533">
              <a:solidFill>
                <a:schemeClr val="bg1"/>
              </a:solidFill>
              <a:latin typeface="Roboto"/>
              <a:ea typeface="Roboto"/>
              <a:cs typeface="Roboto"/>
            </a:endParaRPr>
          </a:p>
          <a:p>
            <a:pPr>
              <a:lnSpc>
                <a:spcPct val="120000"/>
              </a:lnSpc>
              <a:buSzPts val="2300"/>
            </a:pPr>
            <a:endParaRPr lang="en-GB" sz="1533">
              <a:solidFill>
                <a:schemeClr val="bg1"/>
              </a:solidFill>
              <a:latin typeface="Roboto"/>
              <a:ea typeface="Roboto"/>
              <a:cs typeface="Roboto"/>
              <a:sym typeface="Roboto"/>
            </a:endParaRPr>
          </a:p>
          <a:p>
            <a:pPr>
              <a:lnSpc>
                <a:spcPct val="120000"/>
              </a:lnSpc>
              <a:buSzPts val="2300"/>
            </a:pPr>
            <a:endParaRPr lang="en-GB" sz="1533">
              <a:solidFill>
                <a:schemeClr val="bg1"/>
              </a:solidFill>
              <a:latin typeface="Roboto"/>
              <a:ea typeface="Roboto"/>
              <a:cs typeface="Roboto"/>
              <a:sym typeface="Roboto"/>
            </a:endParaRPr>
          </a:p>
          <a:p>
            <a:pPr>
              <a:lnSpc>
                <a:spcPct val="120000"/>
              </a:lnSpc>
              <a:buSzPts val="2300"/>
            </a:pPr>
            <a:endParaRPr lang="en-GB" sz="1533">
              <a:solidFill>
                <a:schemeClr val="bg1"/>
              </a:solidFill>
              <a:latin typeface="Roboto"/>
              <a:ea typeface="Roboto"/>
              <a:cs typeface="Roboto"/>
              <a:sym typeface="Roboto"/>
            </a:endParaRPr>
          </a:p>
          <a:p>
            <a:pPr>
              <a:lnSpc>
                <a:spcPct val="120000"/>
              </a:lnSpc>
              <a:buSzPts val="2300"/>
            </a:pPr>
            <a:r>
              <a:rPr lang="en-GB" sz="1533">
                <a:solidFill>
                  <a:schemeClr val="bg1"/>
                </a:solidFill>
                <a:latin typeface="Roboto"/>
                <a:ea typeface="Roboto"/>
                <a:cs typeface="Roboto"/>
              </a:rPr>
              <a:t>gazelle (les deux mains pointées vers le haut et vers l'avant).</a:t>
            </a:r>
            <a:endParaRPr lang="en-NL" sz="1533">
              <a:solidFill>
                <a:schemeClr val="bg1"/>
              </a:solidFill>
              <a:latin typeface="Roboto"/>
              <a:ea typeface="Roboto"/>
              <a:cs typeface="Roboto"/>
            </a:endParaRPr>
          </a:p>
          <a:p>
            <a:pPr>
              <a:lnSpc>
                <a:spcPct val="120000"/>
              </a:lnSpc>
              <a:buSzPts val="2300"/>
            </a:pPr>
            <a:endParaRPr lang="en-GB" sz="1533">
              <a:solidFill>
                <a:schemeClr val="bg1"/>
              </a:solidFill>
              <a:latin typeface="Roboto"/>
              <a:ea typeface="Roboto"/>
              <a:cs typeface="Roboto"/>
              <a:sym typeface="Roboto"/>
            </a:endParaRPr>
          </a:p>
        </p:txBody>
      </p:sp>
      <p:pic>
        <p:nvPicPr>
          <p:cNvPr id="2050" name="Picture 2" descr="Generated image">
            <a:extLst>
              <a:ext uri="{FF2B5EF4-FFF2-40B4-BE49-F238E27FC236}">
                <a16:creationId xmlns:a16="http://schemas.microsoft.com/office/drawing/2014/main" id="{67EBADD6-B33A-FA26-02EC-808BA886377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55654" y="686508"/>
            <a:ext cx="5484983" cy="54849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13992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8B52E34-EACD-B58B-0C1A-59B839B246D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0EFE2C-7873-9AD9-D517-4C31934BDF64}"/>
              </a:ext>
            </a:extLst>
          </p:cNvPr>
          <p:cNvSpPr>
            <a:spLocks noGrp="1"/>
          </p:cNvSpPr>
          <p:nvPr>
            <p:ph sz="quarter" idx="16"/>
          </p:nvPr>
        </p:nvSpPr>
        <p:spPr>
          <a:xfrm>
            <a:off x="549525" y="937153"/>
            <a:ext cx="11017041" cy="741762"/>
          </a:xfrm>
        </p:spPr>
        <p:txBody>
          <a:bodyPr>
            <a:normAutofit/>
          </a:bodyPr>
          <a:lstStyle/>
          <a:p>
            <a:r>
              <a:rPr lang="en-GB" dirty="0"/>
              <a:t>05 | </a:t>
            </a:r>
            <a:r>
              <a:rPr lang="en-GB" dirty="0" err="1"/>
              <a:t>Approches</a:t>
            </a:r>
            <a:r>
              <a:rPr lang="en-GB" dirty="0"/>
              <a:t> </a:t>
            </a:r>
            <a:r>
              <a:rPr lang="en-GB" dirty="0" err="1"/>
              <a:t>ascendantes</a:t>
            </a:r>
            <a:r>
              <a:rPr lang="en-GB" dirty="0"/>
              <a:t> </a:t>
            </a:r>
          </a:p>
        </p:txBody>
      </p:sp>
      <p:sp>
        <p:nvSpPr>
          <p:cNvPr id="3" name="TextBox 2">
            <a:extLst>
              <a:ext uri="{FF2B5EF4-FFF2-40B4-BE49-F238E27FC236}">
                <a16:creationId xmlns:a16="http://schemas.microsoft.com/office/drawing/2014/main" id="{DD683C4B-9EAF-E137-D2E7-883F134F1BAF}"/>
              </a:ext>
            </a:extLst>
          </p:cNvPr>
          <p:cNvSpPr txBox="1"/>
          <p:nvPr/>
        </p:nvSpPr>
        <p:spPr>
          <a:xfrm rot="16200000">
            <a:off x="10844213" y="5400676"/>
            <a:ext cx="2028825" cy="307777"/>
          </a:xfrm>
          <a:prstGeom prst="rect">
            <a:avLst/>
          </a:prstGeom>
          <a:noFill/>
        </p:spPr>
        <p:txBody>
          <a:bodyPr wrap="square" rtlCol="0">
            <a:spAutoFit/>
          </a:bodyPr>
          <a:lstStyle/>
          <a:p>
            <a:r>
              <a:rPr lang="en-GB">
                <a:solidFill>
                  <a:schemeClr val="bg1"/>
                </a:solidFill>
              </a:rPr>
              <a:t>Ibrahim Boran</a:t>
            </a:r>
          </a:p>
        </p:txBody>
      </p:sp>
    </p:spTree>
    <p:extLst>
      <p:ext uri="{BB962C8B-B14F-4D97-AF65-F5344CB8AC3E}">
        <p14:creationId xmlns:p14="http://schemas.microsoft.com/office/powerpoint/2010/main" val="204549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1393F37-B49A-C54E-AA7D-583BC08FE0B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769E6-B4D7-30EE-C155-1D3BDA03888B}"/>
              </a:ext>
            </a:extLst>
          </p:cNvPr>
          <p:cNvSpPr>
            <a:spLocks noGrp="1"/>
          </p:cNvSpPr>
          <p:nvPr>
            <p:ph sz="quarter" idx="16"/>
          </p:nvPr>
        </p:nvSpPr>
        <p:spPr>
          <a:xfrm>
            <a:off x="549525" y="937153"/>
            <a:ext cx="11017041" cy="741762"/>
          </a:xfrm>
        </p:spPr>
        <p:txBody>
          <a:bodyPr>
            <a:normAutofit/>
          </a:bodyPr>
          <a:lstStyle/>
          <a:p>
            <a:r>
              <a:rPr lang="en-GB" dirty="0"/>
              <a:t>01| Aperçu du Module 3</a:t>
            </a:r>
          </a:p>
        </p:txBody>
      </p:sp>
      <p:sp>
        <p:nvSpPr>
          <p:cNvPr id="6" name="TextBox 5">
            <a:extLst>
              <a:ext uri="{FF2B5EF4-FFF2-40B4-BE49-F238E27FC236}">
                <a16:creationId xmlns:a16="http://schemas.microsoft.com/office/drawing/2014/main" id="{1E1DA740-6E1E-C832-F329-C1CCDAA43CCE}"/>
              </a:ext>
            </a:extLst>
          </p:cNvPr>
          <p:cNvSpPr txBox="1"/>
          <p:nvPr/>
        </p:nvSpPr>
        <p:spPr>
          <a:xfrm rot="16200000">
            <a:off x="-774799" y="5775424"/>
            <a:ext cx="1857375" cy="307777"/>
          </a:xfrm>
          <a:prstGeom prst="rect">
            <a:avLst/>
          </a:prstGeom>
          <a:noFill/>
        </p:spPr>
        <p:txBody>
          <a:bodyPr wrap="square" rtlCol="0">
            <a:spAutoFit/>
          </a:bodyPr>
          <a:lstStyle/>
          <a:p>
            <a:r>
              <a:rPr lang="en-GB">
                <a:solidFill>
                  <a:schemeClr val="bg1"/>
                </a:solidFill>
              </a:rPr>
              <a:t>H SJ sur </a:t>
            </a:r>
            <a:r>
              <a:rPr lang="en-GB" err="1">
                <a:solidFill>
                  <a:schemeClr val="bg1"/>
                </a:solidFill>
              </a:rPr>
              <a:t>Unsplash</a:t>
            </a:r>
            <a:endParaRPr lang="en-GB">
              <a:solidFill>
                <a:schemeClr val="bg1"/>
              </a:solidFill>
            </a:endParaRPr>
          </a:p>
        </p:txBody>
      </p:sp>
    </p:spTree>
    <p:extLst>
      <p:ext uri="{BB962C8B-B14F-4D97-AF65-F5344CB8AC3E}">
        <p14:creationId xmlns:p14="http://schemas.microsoft.com/office/powerpoint/2010/main" val="4789482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B3097-A588-3672-B7F8-284400A23C3C}"/>
              </a:ext>
            </a:extLst>
          </p:cNvPr>
          <p:cNvSpPr>
            <a:spLocks noGrp="1"/>
          </p:cNvSpPr>
          <p:nvPr>
            <p:ph type="title"/>
          </p:nvPr>
        </p:nvSpPr>
        <p:spPr/>
        <p:txBody>
          <a:bodyPr/>
          <a:lstStyle/>
          <a:p>
            <a:r>
              <a:rPr lang="en-GB"/>
              <a:t>Approches ascendantes </a:t>
            </a:r>
          </a:p>
        </p:txBody>
      </p:sp>
      <p:sp>
        <p:nvSpPr>
          <p:cNvPr id="3" name="Content Placeholder 2">
            <a:extLst>
              <a:ext uri="{FF2B5EF4-FFF2-40B4-BE49-F238E27FC236}">
                <a16:creationId xmlns:a16="http://schemas.microsoft.com/office/drawing/2014/main" id="{DDACE815-4703-FFC5-5162-AF1DAAC696B4}"/>
              </a:ext>
            </a:extLst>
          </p:cNvPr>
          <p:cNvSpPr>
            <a:spLocks noGrp="1"/>
          </p:cNvSpPr>
          <p:nvPr>
            <p:ph idx="1"/>
          </p:nvPr>
        </p:nvSpPr>
        <p:spPr/>
        <p:txBody>
          <a:bodyPr>
            <a:normAutofit fontScale="77500" lnSpcReduction="20000"/>
          </a:bodyPr>
          <a:lstStyle/>
          <a:p>
            <a:r>
              <a:rPr lang="en-GB"/>
              <a:t>Les approches climatiques ascendantes réduisent les risques en partant des impacts locaux et des faiblesses du système, en utilisant une évaluation participative des risques pour identifier les risques, comprendre les impacts et convenir de mesures efficaces dans de nombreux scénarios climatiques futurs possibles, sur la base des connaissances et de l'expérience locales.</a:t>
            </a:r>
          </a:p>
          <a:p>
            <a:pPr marL="457200" indent="-457200">
              <a:buFont typeface="Arial" panose="020B0604020202020204" pitchFamily="34" charset="0"/>
              <a:buChar char="•"/>
            </a:pPr>
            <a:r>
              <a:rPr lang="en-GB"/>
              <a:t>Commencez par ce que les gens vivent sur le terrain</a:t>
            </a:r>
          </a:p>
          <a:p>
            <a:pPr marL="457200" indent="-457200">
              <a:buFont typeface="Arial" panose="020B0604020202020204" pitchFamily="34" charset="0"/>
              <a:buChar char="•"/>
            </a:pPr>
            <a:r>
              <a:rPr lang="en-GB"/>
              <a:t>Concentrez-vous sur les impacts réels, et non sur des projections abstraites</a:t>
            </a:r>
          </a:p>
          <a:p>
            <a:pPr marL="457200" indent="-457200">
              <a:buFont typeface="Arial" panose="020B0604020202020204" pitchFamily="34" charset="0"/>
              <a:buChar char="•"/>
            </a:pPr>
            <a:r>
              <a:rPr lang="en-GB"/>
              <a:t>Valorisez les connaissances locales au même titre que les données techniques</a:t>
            </a:r>
          </a:p>
          <a:p>
            <a:endParaRPr lang="en-GB"/>
          </a:p>
        </p:txBody>
      </p:sp>
    </p:spTree>
    <p:extLst>
      <p:ext uri="{BB962C8B-B14F-4D97-AF65-F5344CB8AC3E}">
        <p14:creationId xmlns:p14="http://schemas.microsoft.com/office/powerpoint/2010/main" val="26945068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1473E-8680-2157-B703-A568F4ECE732}"/>
              </a:ext>
            </a:extLst>
          </p:cNvPr>
          <p:cNvSpPr>
            <a:spLocks noGrp="1"/>
          </p:cNvSpPr>
          <p:nvPr>
            <p:ph type="title"/>
          </p:nvPr>
        </p:nvSpPr>
        <p:spPr>
          <a:xfrm>
            <a:off x="429768" y="1247432"/>
            <a:ext cx="6938595" cy="969264"/>
          </a:xfrm>
        </p:spPr>
        <p:txBody>
          <a:bodyPr>
            <a:normAutofit/>
          </a:bodyPr>
          <a:lstStyle/>
          <a:p>
            <a:r>
              <a:rPr lang="en-GB" dirty="0" err="1"/>
              <a:t>Exemple</a:t>
            </a:r>
            <a:r>
              <a:rPr lang="en-GB" dirty="0"/>
              <a:t> - </a:t>
            </a:r>
            <a:r>
              <a:rPr lang="pt-BR" b="1" dirty="0"/>
              <a:t>Évaluation participative des risques climatiques (</a:t>
            </a:r>
            <a:r>
              <a:rPr lang="en-GB" b="1" dirty="0"/>
              <a:t>EPRC</a:t>
            </a:r>
            <a:r>
              <a:rPr lang="en-GB" dirty="0"/>
              <a:t>)</a:t>
            </a:r>
          </a:p>
        </p:txBody>
      </p:sp>
      <p:sp>
        <p:nvSpPr>
          <p:cNvPr id="3" name="Content Placeholder 2">
            <a:extLst>
              <a:ext uri="{FF2B5EF4-FFF2-40B4-BE49-F238E27FC236}">
                <a16:creationId xmlns:a16="http://schemas.microsoft.com/office/drawing/2014/main" id="{66FB5C21-BE1D-7D7D-1E8A-D6F4A10F5432}"/>
              </a:ext>
            </a:extLst>
          </p:cNvPr>
          <p:cNvSpPr>
            <a:spLocks noGrp="1"/>
          </p:cNvSpPr>
          <p:nvPr>
            <p:ph idx="1"/>
          </p:nvPr>
        </p:nvSpPr>
        <p:spPr>
          <a:xfrm>
            <a:off x="575241" y="2743200"/>
            <a:ext cx="6704353" cy="3465988"/>
          </a:xfrm>
        </p:spPr>
        <p:txBody>
          <a:bodyPr>
            <a:normAutofit fontScale="62500" lnSpcReduction="20000"/>
          </a:bodyPr>
          <a:lstStyle/>
          <a:p>
            <a:r>
              <a:rPr lang="pt-BR" dirty="0"/>
              <a:t>Le financement des actions climatiques menées au niveau local (</a:t>
            </a:r>
            <a:r>
              <a:rPr lang="pt-BR" b="1" dirty="0"/>
              <a:t>FLLoCA</a:t>
            </a:r>
            <a:r>
              <a:rPr lang="pt-BR" dirty="0"/>
              <a:t>) </a:t>
            </a:r>
            <a:r>
              <a:rPr lang="en-GB" dirty="0" err="1"/>
              <a:t>comprenait</a:t>
            </a:r>
            <a:r>
              <a:rPr lang="en-GB" dirty="0"/>
              <a:t> trois étapes </a:t>
            </a:r>
            <a:r>
              <a:rPr lang="en-GB" dirty="0" err="1"/>
              <a:t>principales</a:t>
            </a:r>
            <a:r>
              <a:rPr lang="en-GB" dirty="0"/>
              <a:t> :</a:t>
            </a:r>
          </a:p>
          <a:p>
            <a:pPr marL="514350" indent="-514350" fontAlgn="base">
              <a:buAutoNum type="alphaLcParenBoth"/>
            </a:pPr>
            <a:r>
              <a:rPr lang="en-GB" dirty="0" err="1"/>
              <a:t>Mener</a:t>
            </a:r>
            <a:r>
              <a:rPr lang="en-GB" dirty="0"/>
              <a:t> des actions de sensibilisation au </a:t>
            </a:r>
            <a:r>
              <a:rPr lang="en-GB" dirty="0" err="1"/>
              <a:t>niveau</a:t>
            </a:r>
            <a:r>
              <a:rPr lang="en-GB" dirty="0"/>
              <a:t> des </a:t>
            </a:r>
            <a:r>
              <a:rPr lang="en-GB" dirty="0" err="1"/>
              <a:t>communautés</a:t>
            </a:r>
            <a:r>
              <a:rPr lang="en-GB" dirty="0"/>
              <a:t>/quartiers et des </a:t>
            </a:r>
            <a:r>
              <a:rPr lang="en-GB" dirty="0" err="1"/>
              <a:t>évaluations</a:t>
            </a:r>
            <a:r>
              <a:rPr lang="en-GB" dirty="0"/>
              <a:t> </a:t>
            </a:r>
            <a:r>
              <a:rPr lang="en-GB" dirty="0" err="1"/>
              <a:t>participatives</a:t>
            </a:r>
            <a:r>
              <a:rPr lang="en-GB" dirty="0"/>
              <a:t> des </a:t>
            </a:r>
            <a:r>
              <a:rPr lang="en-GB" dirty="0" err="1"/>
              <a:t>risques</a:t>
            </a:r>
            <a:r>
              <a:rPr lang="en-GB" dirty="0"/>
              <a:t> </a:t>
            </a:r>
            <a:r>
              <a:rPr lang="en-GB" dirty="0" err="1"/>
              <a:t>climatiques</a:t>
            </a:r>
            <a:r>
              <a:rPr lang="en-GB" dirty="0"/>
              <a:t> </a:t>
            </a:r>
            <a:r>
              <a:rPr lang="en-GB" dirty="0" err="1"/>
              <a:t>fondées</a:t>
            </a:r>
            <a:r>
              <a:rPr lang="en-GB" dirty="0"/>
              <a:t> sur des </a:t>
            </a:r>
            <a:r>
              <a:rPr lang="en-GB" dirty="0" err="1"/>
              <a:t>scénarios</a:t>
            </a:r>
            <a:r>
              <a:rPr lang="en-GB" dirty="0"/>
              <a:t> </a:t>
            </a:r>
            <a:r>
              <a:rPr lang="en-GB" dirty="0" err="1"/>
              <a:t>climatiques</a:t>
            </a:r>
            <a:r>
              <a:rPr lang="en-GB" dirty="0"/>
              <a:t> au </a:t>
            </a:r>
            <a:r>
              <a:rPr lang="en-GB" dirty="0" err="1"/>
              <a:t>niveau</a:t>
            </a:r>
            <a:r>
              <a:rPr lang="en-GB" dirty="0"/>
              <a:t> des quartiers ; </a:t>
            </a:r>
          </a:p>
          <a:p>
            <a:pPr marL="514350" indent="-514350" fontAlgn="base">
              <a:buAutoNum type="alphaLcParenBoth"/>
            </a:pPr>
            <a:r>
              <a:rPr lang="en-GB" dirty="0" err="1"/>
              <a:t>Élaboration</a:t>
            </a:r>
            <a:r>
              <a:rPr lang="en-GB" dirty="0"/>
              <a:t> de plans </a:t>
            </a:r>
            <a:r>
              <a:rPr lang="en-GB" dirty="0" err="1"/>
              <a:t>d'action</a:t>
            </a:r>
            <a:r>
              <a:rPr lang="en-GB" dirty="0"/>
              <a:t> </a:t>
            </a:r>
            <a:r>
              <a:rPr lang="en-GB" dirty="0" err="1"/>
              <a:t>climatiques</a:t>
            </a:r>
            <a:r>
              <a:rPr lang="en-GB" dirty="0"/>
              <a:t> </a:t>
            </a:r>
            <a:r>
              <a:rPr lang="en-GB" dirty="0" err="1"/>
              <a:t>prioritaires</a:t>
            </a:r>
            <a:r>
              <a:rPr lang="en-GB" dirty="0"/>
              <a:t> au </a:t>
            </a:r>
            <a:r>
              <a:rPr lang="en-GB" dirty="0" err="1"/>
              <a:t>niveau</a:t>
            </a:r>
            <a:r>
              <a:rPr lang="en-GB" dirty="0"/>
              <a:t> des quartiers ; et</a:t>
            </a:r>
          </a:p>
          <a:p>
            <a:pPr marL="514350" indent="-514350" fontAlgn="base">
              <a:buAutoNum type="alphaLcParenBoth"/>
            </a:pPr>
            <a:r>
              <a:rPr lang="en-GB" dirty="0"/>
              <a:t>Proposition de plans </a:t>
            </a:r>
            <a:r>
              <a:rPr lang="en-GB" dirty="0" err="1"/>
              <a:t>d'investissement</a:t>
            </a:r>
            <a:r>
              <a:rPr lang="en-GB" dirty="0"/>
              <a:t> dans la </a:t>
            </a:r>
            <a:r>
              <a:rPr lang="en-GB" dirty="0" err="1"/>
              <a:t>résilience</a:t>
            </a:r>
            <a:r>
              <a:rPr lang="en-GB" dirty="0"/>
              <a:t> </a:t>
            </a:r>
            <a:r>
              <a:rPr lang="en-GB" dirty="0" err="1"/>
              <a:t>climatique</a:t>
            </a:r>
            <a:r>
              <a:rPr lang="en-GB" dirty="0"/>
              <a:t> des </a:t>
            </a:r>
            <a:r>
              <a:rPr lang="en-GB" dirty="0" err="1"/>
              <a:t>comtés</a:t>
            </a:r>
            <a:r>
              <a:rPr lang="en-GB" dirty="0"/>
              <a:t>.</a:t>
            </a:r>
          </a:p>
          <a:p>
            <a:endParaRPr lang="en-GB" sz="2400" dirty="0">
              <a:solidFill>
                <a:schemeClr val="accent1"/>
              </a:solidFill>
            </a:endParaRPr>
          </a:p>
        </p:txBody>
      </p:sp>
      <p:pic>
        <p:nvPicPr>
          <p:cNvPr id="5" name="Picture 4" descr="A cover of a report&#10;&#10;AI-generated content may be incorrect.">
            <a:extLst>
              <a:ext uri="{FF2B5EF4-FFF2-40B4-BE49-F238E27FC236}">
                <a16:creationId xmlns:a16="http://schemas.microsoft.com/office/drawing/2014/main" id="{851C6FD5-A85A-5B76-16C3-9EDD2C9284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79594" y="-5509"/>
            <a:ext cx="4912406" cy="6858000"/>
          </a:xfrm>
          <a:prstGeom prst="rect">
            <a:avLst/>
          </a:prstGeom>
        </p:spPr>
      </p:pic>
      <p:pic>
        <p:nvPicPr>
          <p:cNvPr id="7" name="Picture 6" descr="A map of a hazard&#10;&#10;AI-generated content may be incorrect.">
            <a:extLst>
              <a:ext uri="{FF2B5EF4-FFF2-40B4-BE49-F238E27FC236}">
                <a16:creationId xmlns:a16="http://schemas.microsoft.com/office/drawing/2014/main" id="{8133C832-0ED6-F178-A377-29F1CB59B9B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23066" y="4284921"/>
            <a:ext cx="4968934" cy="3065938"/>
          </a:xfrm>
          <a:prstGeom prst="rect">
            <a:avLst/>
          </a:prstGeom>
        </p:spPr>
      </p:pic>
    </p:spTree>
    <p:extLst>
      <p:ext uri="{BB962C8B-B14F-4D97-AF65-F5344CB8AC3E}">
        <p14:creationId xmlns:p14="http://schemas.microsoft.com/office/powerpoint/2010/main" val="21152494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92D1E-AC9C-E5C5-EE95-6F3D6326E9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989389-0360-428C-EB1E-3964CCC5A9CC}"/>
              </a:ext>
            </a:extLst>
          </p:cNvPr>
          <p:cNvSpPr>
            <a:spLocks noGrp="1"/>
          </p:cNvSpPr>
          <p:nvPr>
            <p:ph type="title"/>
          </p:nvPr>
        </p:nvSpPr>
        <p:spPr>
          <a:xfrm>
            <a:off x="429768" y="1247432"/>
            <a:ext cx="6938595" cy="969264"/>
          </a:xfrm>
        </p:spPr>
        <p:txBody>
          <a:bodyPr>
            <a:normAutofit/>
          </a:bodyPr>
          <a:lstStyle/>
          <a:p>
            <a:r>
              <a:rPr lang="en-GB" dirty="0" err="1"/>
              <a:t>Exemple</a:t>
            </a:r>
            <a:r>
              <a:rPr lang="en-GB" dirty="0"/>
              <a:t> - </a:t>
            </a:r>
            <a:r>
              <a:rPr lang="en-GB" b="1" dirty="0" err="1"/>
              <a:t>Évaluation</a:t>
            </a:r>
            <a:r>
              <a:rPr lang="en-GB" b="1" dirty="0"/>
              <a:t> </a:t>
            </a:r>
            <a:r>
              <a:rPr lang="en-GB" b="1" dirty="0" err="1"/>
              <a:t>rapide</a:t>
            </a:r>
            <a:r>
              <a:rPr lang="en-GB" b="1" dirty="0"/>
              <a:t> des </a:t>
            </a:r>
            <a:r>
              <a:rPr lang="en-GB" b="1" dirty="0" err="1"/>
              <a:t>risques</a:t>
            </a:r>
            <a:r>
              <a:rPr lang="en-GB" b="1" dirty="0"/>
              <a:t> </a:t>
            </a:r>
            <a:r>
              <a:rPr lang="en-GB" b="1" dirty="0" err="1"/>
              <a:t>climatiques</a:t>
            </a:r>
            <a:r>
              <a:rPr lang="en-GB" b="1" dirty="0"/>
              <a:t> (ERRC)</a:t>
            </a:r>
            <a:endParaRPr lang="en-GB" dirty="0"/>
          </a:p>
        </p:txBody>
      </p:sp>
      <p:sp>
        <p:nvSpPr>
          <p:cNvPr id="3" name="Content Placeholder 2">
            <a:extLst>
              <a:ext uri="{FF2B5EF4-FFF2-40B4-BE49-F238E27FC236}">
                <a16:creationId xmlns:a16="http://schemas.microsoft.com/office/drawing/2014/main" id="{EECFC630-A475-D25E-B4AC-6A175DC8676A}"/>
              </a:ext>
            </a:extLst>
          </p:cNvPr>
          <p:cNvSpPr>
            <a:spLocks noGrp="1"/>
          </p:cNvSpPr>
          <p:nvPr>
            <p:ph idx="1"/>
          </p:nvPr>
        </p:nvSpPr>
        <p:spPr>
          <a:xfrm>
            <a:off x="575241" y="2743200"/>
            <a:ext cx="6704353" cy="3465988"/>
          </a:xfrm>
        </p:spPr>
        <p:txBody>
          <a:bodyPr>
            <a:normAutofit fontScale="62500" lnSpcReduction="20000"/>
          </a:bodyPr>
          <a:lstStyle/>
          <a:p>
            <a:r>
              <a:rPr lang="en-GB"/>
              <a:t>Les inondations sont la principale cause des risques liés au changement climatique dans le quartier informel </a:t>
            </a:r>
            <a:r>
              <a:rPr lang="en-GB" err="1"/>
              <a:t>de Mukuru</a:t>
            </a:r>
            <a:r>
              <a:rPr lang="en-GB"/>
              <a:t>, au Kenya. Ces risques comprennent : </a:t>
            </a:r>
            <a:endParaRPr lang="en-NL"/>
          </a:p>
          <a:p>
            <a:pPr marL="457200" lvl="0" indent="-457200">
              <a:buFont typeface="Arial" panose="020B0604020202020204" pitchFamily="34" charset="0"/>
              <a:buChar char="•"/>
            </a:pPr>
            <a:r>
              <a:rPr lang="en-GB"/>
              <a:t>La perte de vies humaines et de moyens de subsistance </a:t>
            </a:r>
            <a:endParaRPr lang="en-NL"/>
          </a:p>
          <a:p>
            <a:pPr marL="457200" lvl="0" indent="-457200">
              <a:buFont typeface="Arial" panose="020B0604020202020204" pitchFamily="34" charset="0"/>
              <a:buChar char="•"/>
            </a:pPr>
            <a:r>
              <a:rPr lang="en-GB"/>
              <a:t>Déplacement de familles </a:t>
            </a:r>
            <a:endParaRPr lang="en-NL"/>
          </a:p>
          <a:p>
            <a:pPr marL="457200" lvl="0" indent="-457200">
              <a:buFont typeface="Arial" panose="020B0604020202020204" pitchFamily="34" charset="0"/>
              <a:buChar char="•"/>
            </a:pPr>
            <a:r>
              <a:rPr lang="en-GB"/>
              <a:t>Le fardeau des maladies d'origine hydrique et vectorielles, ainsi que les complications liées au stress thermique </a:t>
            </a:r>
            <a:endParaRPr lang="en-NL"/>
          </a:p>
          <a:p>
            <a:pPr marL="457200" lvl="0" indent="-457200">
              <a:buFont typeface="Arial" panose="020B0604020202020204" pitchFamily="34" charset="0"/>
              <a:buChar char="•"/>
            </a:pPr>
            <a:r>
              <a:rPr lang="en-GB"/>
              <a:t>Destruction des infrastructures </a:t>
            </a:r>
          </a:p>
          <a:p>
            <a:pPr marL="457200" lvl="0" indent="-457200">
              <a:buFont typeface="Arial" panose="020B0604020202020204" pitchFamily="34" charset="0"/>
              <a:buChar char="•"/>
            </a:pPr>
            <a:r>
              <a:rPr lang="en-GB"/>
              <a:t>Pénurie alimentaire et hydrique.</a:t>
            </a:r>
          </a:p>
          <a:p>
            <a:endParaRPr lang="en-GB" sz="2400">
              <a:solidFill>
                <a:schemeClr val="accent1"/>
              </a:solidFill>
            </a:endParaRPr>
          </a:p>
        </p:txBody>
      </p:sp>
      <p:pic>
        <p:nvPicPr>
          <p:cNvPr id="6" name="Picture 5" descr="A brochure of a city&#10;&#10;AI-generated content may be incorrect.">
            <a:extLst>
              <a:ext uri="{FF2B5EF4-FFF2-40B4-BE49-F238E27FC236}">
                <a16:creationId xmlns:a16="http://schemas.microsoft.com/office/drawing/2014/main" id="{33342CA7-C5F4-BF24-4AFB-CB3039C05644}"/>
              </a:ext>
            </a:extLst>
          </p:cNvPr>
          <p:cNvPicPr>
            <a:picLocks noChangeAspect="1"/>
          </p:cNvPicPr>
          <p:nvPr/>
        </p:nvPicPr>
        <p:blipFill>
          <a:blip r:embed="rId3"/>
          <a:stretch>
            <a:fillRect/>
          </a:stretch>
        </p:blipFill>
        <p:spPr>
          <a:xfrm>
            <a:off x="7445093" y="0"/>
            <a:ext cx="4746907" cy="6858000"/>
          </a:xfrm>
          <a:prstGeom prst="rect">
            <a:avLst/>
          </a:prstGeom>
        </p:spPr>
      </p:pic>
    </p:spTree>
    <p:extLst>
      <p:ext uri="{BB962C8B-B14F-4D97-AF65-F5344CB8AC3E}">
        <p14:creationId xmlns:p14="http://schemas.microsoft.com/office/powerpoint/2010/main" val="38057180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398">
          <a:extLst>
            <a:ext uri="{FF2B5EF4-FFF2-40B4-BE49-F238E27FC236}">
              <a16:creationId xmlns:a16="http://schemas.microsoft.com/office/drawing/2014/main" id="{33BCC06E-BE3A-DAB3-6D91-B82EAEC9D04D}"/>
            </a:ext>
          </a:extLst>
        </p:cNvPr>
        <p:cNvGrpSpPr/>
        <p:nvPr/>
      </p:nvGrpSpPr>
      <p:grpSpPr>
        <a:xfrm>
          <a:off x="0" y="0"/>
          <a:ext cx="0" cy="0"/>
          <a:chOff x="0" y="0"/>
          <a:chExt cx="0" cy="0"/>
        </a:xfrm>
      </p:grpSpPr>
      <p:cxnSp>
        <p:nvCxnSpPr>
          <p:cNvPr id="399" name="Google Shape;399;p13">
            <a:extLst>
              <a:ext uri="{FF2B5EF4-FFF2-40B4-BE49-F238E27FC236}">
                <a16:creationId xmlns:a16="http://schemas.microsoft.com/office/drawing/2014/main" id="{B7CB596E-A6E9-D4E7-E544-72E3C5F68106}"/>
              </a:ext>
            </a:extLst>
          </p:cNvPr>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sp>
        <p:nvSpPr>
          <p:cNvPr id="400" name="Google Shape;400;p13">
            <a:extLst>
              <a:ext uri="{FF2B5EF4-FFF2-40B4-BE49-F238E27FC236}">
                <a16:creationId xmlns:a16="http://schemas.microsoft.com/office/drawing/2014/main" id="{709EE9A0-7499-C12A-6158-7701880B4AA9}"/>
              </a:ext>
            </a:extLst>
          </p:cNvPr>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cxnSp>
        <p:nvCxnSpPr>
          <p:cNvPr id="401" name="Google Shape;401;p13">
            <a:extLst>
              <a:ext uri="{FF2B5EF4-FFF2-40B4-BE49-F238E27FC236}">
                <a16:creationId xmlns:a16="http://schemas.microsoft.com/office/drawing/2014/main" id="{0E9D6903-A85A-BE1F-4402-5B5442B76B08}"/>
              </a:ext>
            </a:extLst>
          </p:cNvPr>
          <p:cNvCxnSpPr/>
          <p:nvPr/>
        </p:nvCxnSpPr>
        <p:spPr>
          <a:xfrm rot="10800000" flipH="1">
            <a:off x="752393" y="5048246"/>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402" name="Google Shape;402;p13">
            <a:extLst>
              <a:ext uri="{FF2B5EF4-FFF2-40B4-BE49-F238E27FC236}">
                <a16:creationId xmlns:a16="http://schemas.microsoft.com/office/drawing/2014/main" id="{2F1B5D3B-8531-1AD1-1067-A657054CCF66}"/>
              </a:ext>
            </a:extLst>
          </p:cNvPr>
          <p:cNvCxnSpPr/>
          <p:nvPr/>
        </p:nvCxnSpPr>
        <p:spPr>
          <a:xfrm rot="10800000" flipH="1">
            <a:off x="727307" y="3867793"/>
            <a:ext cx="886622" cy="7873"/>
          </a:xfrm>
          <a:prstGeom prst="straightConnector1">
            <a:avLst/>
          </a:prstGeom>
          <a:noFill/>
          <a:ln w="38100" cap="flat" cmpd="sng">
            <a:solidFill>
              <a:schemeClr val="bg1"/>
            </a:solidFill>
            <a:prstDash val="solid"/>
            <a:round/>
            <a:headEnd type="none" w="sm" len="sm"/>
            <a:tailEnd type="stealth" w="med" len="med"/>
          </a:ln>
        </p:spPr>
      </p:cxnSp>
      <p:sp>
        <p:nvSpPr>
          <p:cNvPr id="441" name="Google Shape;441;p13">
            <a:extLst>
              <a:ext uri="{FF2B5EF4-FFF2-40B4-BE49-F238E27FC236}">
                <a16:creationId xmlns:a16="http://schemas.microsoft.com/office/drawing/2014/main" id="{5BFA9418-1ED5-E504-5B8B-840D5C8BA989}"/>
              </a:ext>
            </a:extLst>
          </p:cNvPr>
          <p:cNvSpPr txBox="1"/>
          <p:nvPr/>
        </p:nvSpPr>
        <p:spPr>
          <a:xfrm>
            <a:off x="867102" y="1385252"/>
            <a:ext cx="4477732" cy="297454"/>
          </a:xfrm>
          <a:prstGeom prst="rect">
            <a:avLst/>
          </a:prstGeom>
          <a:noFill/>
          <a:ln>
            <a:noFill/>
          </a:ln>
        </p:spPr>
        <p:txBody>
          <a:bodyPr spcFirstLastPara="1" wrap="square" lIns="0" tIns="0" rIns="0" bIns="0" anchor="t" anchorCtr="0">
            <a:spAutoFit/>
          </a:bodyPr>
          <a:lstStyle/>
          <a:p>
            <a:pPr>
              <a:buClr>
                <a:srgbClr val="000000"/>
              </a:buClr>
              <a:buSzPts val="2900"/>
            </a:pPr>
            <a:r>
              <a:rPr lang="en-US" sz="1933">
                <a:solidFill>
                  <a:schemeClr val="bg1"/>
                </a:solidFill>
                <a:latin typeface="Roboto"/>
                <a:ea typeface="Roboto"/>
                <a:sym typeface="Roboto"/>
              </a:rPr>
              <a:t>Travail en petits groupes</a:t>
            </a:r>
            <a:endParaRPr sz="933">
              <a:solidFill>
                <a:schemeClr val="bg1"/>
              </a:solidFill>
              <a:latin typeface="Arial"/>
              <a:ea typeface="Arial"/>
              <a:cs typeface="Arial"/>
              <a:sym typeface="Arial"/>
            </a:endParaRPr>
          </a:p>
        </p:txBody>
      </p:sp>
      <p:sp>
        <p:nvSpPr>
          <p:cNvPr id="4" name="Google Shape;1159;p64">
            <a:extLst>
              <a:ext uri="{FF2B5EF4-FFF2-40B4-BE49-F238E27FC236}">
                <a16:creationId xmlns:a16="http://schemas.microsoft.com/office/drawing/2014/main" id="{AA045A0D-9EF1-BFB2-86D1-4959F6526421}"/>
              </a:ext>
            </a:extLst>
          </p:cNvPr>
          <p:cNvSpPr txBox="1"/>
          <p:nvPr/>
        </p:nvSpPr>
        <p:spPr>
          <a:xfrm>
            <a:off x="1813640" y="2353839"/>
            <a:ext cx="5793660" cy="3243260"/>
          </a:xfrm>
          <a:prstGeom prst="rect">
            <a:avLst/>
          </a:prstGeom>
          <a:noFill/>
          <a:ln>
            <a:noFill/>
          </a:ln>
        </p:spPr>
        <p:txBody>
          <a:bodyPr spcFirstLastPara="1" wrap="square" lIns="0" tIns="0" rIns="0" bIns="0" anchor="t" anchorCtr="0">
            <a:spAutoFit/>
          </a:bodyPr>
          <a:lstStyle/>
          <a:p>
            <a:pPr>
              <a:lnSpc>
                <a:spcPct val="120000"/>
              </a:lnSpc>
              <a:buSzPts val="2300"/>
            </a:pPr>
            <a:r>
              <a:rPr lang="en-GB" sz="1533" dirty="0" err="1">
                <a:solidFill>
                  <a:schemeClr val="bg1"/>
                </a:solidFill>
                <a:latin typeface="Roboto"/>
                <a:ea typeface="Roboto"/>
                <a:cs typeface="Roboto"/>
                <a:sym typeface="Roboto"/>
              </a:rPr>
              <a:t>Discutez</a:t>
            </a:r>
            <a:r>
              <a:rPr lang="en-GB" sz="1533" dirty="0">
                <a:solidFill>
                  <a:schemeClr val="bg1"/>
                </a:solidFill>
                <a:latin typeface="Roboto"/>
                <a:ea typeface="Roboto"/>
                <a:cs typeface="Roboto"/>
                <a:sym typeface="Roboto"/>
              </a:rPr>
              <a:t> </a:t>
            </a:r>
            <a:r>
              <a:rPr lang="en-GB" sz="1533" dirty="0" err="1">
                <a:solidFill>
                  <a:schemeClr val="bg1"/>
                </a:solidFill>
                <a:latin typeface="Roboto"/>
                <a:ea typeface="Roboto"/>
                <a:cs typeface="Roboto"/>
                <a:sym typeface="Roboto"/>
              </a:rPr>
              <a:t>autour</a:t>
            </a:r>
            <a:r>
              <a:rPr lang="en-GB" sz="1533" dirty="0">
                <a:solidFill>
                  <a:schemeClr val="bg1"/>
                </a:solidFill>
                <a:latin typeface="Roboto"/>
                <a:ea typeface="Roboto"/>
                <a:cs typeface="Roboto"/>
                <a:sym typeface="Roboto"/>
              </a:rPr>
              <a:t> de </a:t>
            </a:r>
            <a:r>
              <a:rPr lang="en-GB" sz="1533" dirty="0" err="1">
                <a:solidFill>
                  <a:schemeClr val="bg1"/>
                </a:solidFill>
                <a:latin typeface="Roboto"/>
                <a:ea typeface="Roboto"/>
                <a:cs typeface="Roboto"/>
                <a:sym typeface="Roboto"/>
              </a:rPr>
              <a:t>votre</a:t>
            </a:r>
            <a:r>
              <a:rPr lang="en-GB" sz="1533" dirty="0">
                <a:solidFill>
                  <a:schemeClr val="bg1"/>
                </a:solidFill>
                <a:latin typeface="Roboto"/>
                <a:ea typeface="Roboto"/>
                <a:cs typeface="Roboto"/>
                <a:sym typeface="Roboto"/>
              </a:rPr>
              <a:t> table des </a:t>
            </a:r>
            <a:r>
              <a:rPr lang="en-GB" sz="1533" dirty="0" err="1">
                <a:solidFill>
                  <a:schemeClr val="bg1"/>
                </a:solidFill>
                <a:latin typeface="Roboto"/>
                <a:ea typeface="Roboto"/>
                <a:cs typeface="Roboto"/>
                <a:sym typeface="Roboto"/>
              </a:rPr>
              <a:t>expériences</a:t>
            </a:r>
            <a:r>
              <a:rPr lang="en-GB" sz="1533" dirty="0">
                <a:solidFill>
                  <a:schemeClr val="bg1"/>
                </a:solidFill>
                <a:latin typeface="Roboto"/>
                <a:ea typeface="Roboto"/>
                <a:cs typeface="Roboto"/>
                <a:sym typeface="Roboto"/>
              </a:rPr>
              <a:t> </a:t>
            </a:r>
            <a:r>
              <a:rPr lang="en-GB" sz="1533" dirty="0" err="1">
                <a:solidFill>
                  <a:schemeClr val="bg1"/>
                </a:solidFill>
                <a:latin typeface="Roboto"/>
                <a:ea typeface="Roboto"/>
                <a:cs typeface="Roboto"/>
                <a:sym typeface="Roboto"/>
              </a:rPr>
              <a:t>d’a</a:t>
            </a:r>
            <a:r>
              <a:rPr lang="pt-BR" sz="1533" dirty="0">
                <a:solidFill>
                  <a:schemeClr val="bg1"/>
                </a:solidFill>
                <a:latin typeface="Roboto"/>
                <a:ea typeface="Roboto"/>
                <a:cs typeface="Roboto"/>
              </a:rPr>
              <a:t>daptation menée au niveau local</a:t>
            </a:r>
            <a:endParaRPr lang="en-GB" sz="1533" dirty="0">
              <a:solidFill>
                <a:schemeClr val="bg1"/>
              </a:solidFill>
              <a:latin typeface="Roboto"/>
              <a:ea typeface="Roboto"/>
              <a:cs typeface="Roboto"/>
              <a:sym typeface="Roboto"/>
            </a:endParaRPr>
          </a:p>
          <a:p>
            <a:pPr>
              <a:lnSpc>
                <a:spcPct val="120000"/>
              </a:lnSpc>
              <a:buSzPts val="2300"/>
            </a:pPr>
            <a:endParaRPr lang="en-GB" sz="1533" dirty="0">
              <a:solidFill>
                <a:schemeClr val="bg1"/>
              </a:solidFill>
              <a:latin typeface="Roboto"/>
              <a:ea typeface="Roboto"/>
              <a:cs typeface="Roboto"/>
              <a:sym typeface="Roboto"/>
            </a:endParaRPr>
          </a:p>
          <a:p>
            <a:pPr>
              <a:lnSpc>
                <a:spcPct val="120000"/>
              </a:lnSpc>
              <a:buSzPts val="2300"/>
            </a:pPr>
            <a:endParaRPr lang="en-GB" sz="1533" dirty="0">
              <a:solidFill>
                <a:schemeClr val="bg1"/>
              </a:solidFill>
              <a:latin typeface="Roboto"/>
              <a:ea typeface="Roboto"/>
              <a:cs typeface="Roboto"/>
              <a:sym typeface="Roboto"/>
            </a:endParaRPr>
          </a:p>
          <a:p>
            <a:pPr>
              <a:lnSpc>
                <a:spcPct val="120000"/>
              </a:lnSpc>
              <a:buSzPts val="2300"/>
            </a:pPr>
            <a:r>
              <a:rPr lang="en-GB" sz="1533" dirty="0" err="1">
                <a:solidFill>
                  <a:schemeClr val="bg1"/>
                </a:solidFill>
                <a:latin typeface="Roboto"/>
                <a:ea typeface="Roboto"/>
                <a:cs typeface="Roboto"/>
              </a:rPr>
              <a:t>Choisissez</a:t>
            </a:r>
            <a:r>
              <a:rPr lang="en-GB" sz="1533" dirty="0">
                <a:solidFill>
                  <a:schemeClr val="bg1"/>
                </a:solidFill>
                <a:latin typeface="Roboto"/>
                <a:ea typeface="Roboto"/>
                <a:cs typeface="Roboto"/>
              </a:rPr>
              <a:t> deux </a:t>
            </a:r>
            <a:r>
              <a:rPr lang="en-GB" sz="1533" dirty="0" err="1">
                <a:solidFill>
                  <a:schemeClr val="bg1"/>
                </a:solidFill>
                <a:latin typeface="Roboto"/>
                <a:ea typeface="Roboto"/>
                <a:cs typeface="Roboto"/>
              </a:rPr>
              <a:t>défis</a:t>
            </a:r>
            <a:r>
              <a:rPr lang="en-GB" sz="1533" dirty="0">
                <a:solidFill>
                  <a:schemeClr val="bg1"/>
                </a:solidFill>
                <a:latin typeface="Roboto"/>
                <a:ea typeface="Roboto"/>
                <a:cs typeface="Roboto"/>
              </a:rPr>
              <a:t> que vous </a:t>
            </a:r>
            <a:r>
              <a:rPr lang="en-GB" sz="1533" dirty="0" err="1">
                <a:solidFill>
                  <a:schemeClr val="bg1"/>
                </a:solidFill>
                <a:latin typeface="Roboto"/>
                <a:ea typeface="Roboto"/>
                <a:cs typeface="Roboto"/>
              </a:rPr>
              <a:t>voyez</a:t>
            </a:r>
            <a:r>
              <a:rPr lang="en-GB" sz="1533" dirty="0">
                <a:solidFill>
                  <a:schemeClr val="bg1"/>
                </a:solidFill>
                <a:latin typeface="Roboto"/>
                <a:ea typeface="Roboto"/>
                <a:cs typeface="Roboto"/>
              </a:rPr>
              <a:t> – un qui a </a:t>
            </a:r>
            <a:r>
              <a:rPr lang="en-GB" sz="1533" dirty="0" err="1">
                <a:solidFill>
                  <a:schemeClr val="bg1"/>
                </a:solidFill>
                <a:latin typeface="Roboto"/>
                <a:ea typeface="Roboto"/>
                <a:cs typeface="Roboto"/>
              </a:rPr>
              <a:t>été</a:t>
            </a:r>
            <a:r>
              <a:rPr lang="en-GB" sz="1533" dirty="0">
                <a:solidFill>
                  <a:schemeClr val="bg1"/>
                </a:solidFill>
                <a:latin typeface="Roboto"/>
                <a:ea typeface="Roboto"/>
                <a:cs typeface="Roboto"/>
              </a:rPr>
              <a:t> </a:t>
            </a:r>
            <a:r>
              <a:rPr lang="en-GB" sz="1533" dirty="0" err="1">
                <a:solidFill>
                  <a:schemeClr val="bg1"/>
                </a:solidFill>
                <a:latin typeface="Roboto"/>
                <a:ea typeface="Roboto"/>
                <a:cs typeface="Roboto"/>
              </a:rPr>
              <a:t>partiellement</a:t>
            </a:r>
            <a:r>
              <a:rPr lang="en-GB" sz="1533" dirty="0">
                <a:solidFill>
                  <a:schemeClr val="bg1"/>
                </a:solidFill>
                <a:latin typeface="Roboto"/>
                <a:ea typeface="Roboto"/>
                <a:cs typeface="Roboto"/>
              </a:rPr>
              <a:t> </a:t>
            </a:r>
            <a:r>
              <a:rPr lang="en-GB" sz="1533" dirty="0" err="1">
                <a:solidFill>
                  <a:schemeClr val="bg1"/>
                </a:solidFill>
                <a:latin typeface="Roboto"/>
                <a:ea typeface="Roboto"/>
                <a:cs typeface="Roboto"/>
              </a:rPr>
              <a:t>résolu</a:t>
            </a:r>
            <a:r>
              <a:rPr lang="en-GB" sz="1533" dirty="0">
                <a:solidFill>
                  <a:schemeClr val="bg1"/>
                </a:solidFill>
                <a:latin typeface="Roboto"/>
                <a:ea typeface="Roboto"/>
                <a:cs typeface="Roboto"/>
              </a:rPr>
              <a:t> et un qui </a:t>
            </a:r>
            <a:r>
              <a:rPr lang="en-GB" sz="1533" dirty="0" err="1">
                <a:solidFill>
                  <a:schemeClr val="bg1"/>
                </a:solidFill>
                <a:latin typeface="Roboto"/>
                <a:ea typeface="Roboto"/>
                <a:cs typeface="Roboto"/>
              </a:rPr>
              <a:t>reste</a:t>
            </a:r>
            <a:r>
              <a:rPr lang="en-GB" sz="1533" dirty="0">
                <a:solidFill>
                  <a:schemeClr val="bg1"/>
                </a:solidFill>
                <a:latin typeface="Roboto"/>
                <a:ea typeface="Roboto"/>
                <a:cs typeface="Roboto"/>
              </a:rPr>
              <a:t> </a:t>
            </a:r>
            <a:r>
              <a:rPr lang="en-GB" sz="1533" dirty="0" err="1">
                <a:solidFill>
                  <a:schemeClr val="bg1"/>
                </a:solidFill>
                <a:latin typeface="Roboto"/>
                <a:ea typeface="Roboto"/>
                <a:cs typeface="Roboto"/>
              </a:rPr>
              <a:t>en</a:t>
            </a:r>
            <a:r>
              <a:rPr lang="en-GB" sz="1533" dirty="0">
                <a:solidFill>
                  <a:schemeClr val="bg1"/>
                </a:solidFill>
                <a:latin typeface="Roboto"/>
                <a:ea typeface="Roboto"/>
                <a:cs typeface="Roboto"/>
              </a:rPr>
              <a:t> </a:t>
            </a:r>
            <a:r>
              <a:rPr lang="en-GB" sz="1533" dirty="0" err="1">
                <a:solidFill>
                  <a:schemeClr val="bg1"/>
                </a:solidFill>
                <a:latin typeface="Roboto"/>
                <a:ea typeface="Roboto"/>
                <a:cs typeface="Roboto"/>
              </a:rPr>
              <a:t>suspens</a:t>
            </a:r>
            <a:r>
              <a:rPr lang="en-GB" sz="1533" dirty="0">
                <a:solidFill>
                  <a:schemeClr val="bg1"/>
                </a:solidFill>
                <a:latin typeface="Roboto"/>
                <a:ea typeface="Roboto"/>
                <a:cs typeface="Roboto"/>
              </a:rPr>
              <a:t> – et </a:t>
            </a:r>
            <a:r>
              <a:rPr lang="en-GB" sz="1533" dirty="0" err="1">
                <a:solidFill>
                  <a:schemeClr val="bg1"/>
                </a:solidFill>
                <a:latin typeface="Roboto"/>
                <a:ea typeface="Roboto"/>
                <a:cs typeface="Roboto"/>
              </a:rPr>
              <a:t>formulez</a:t>
            </a:r>
            <a:r>
              <a:rPr lang="en-GB" sz="1533" dirty="0">
                <a:solidFill>
                  <a:schemeClr val="bg1"/>
                </a:solidFill>
                <a:latin typeface="Roboto"/>
                <a:ea typeface="Roboto"/>
                <a:cs typeface="Roboto"/>
              </a:rPr>
              <a:t> des </a:t>
            </a:r>
            <a:r>
              <a:rPr lang="en-GB" sz="1533" dirty="0" err="1">
                <a:solidFill>
                  <a:schemeClr val="bg1"/>
                </a:solidFill>
                <a:latin typeface="Roboto"/>
                <a:ea typeface="Roboto"/>
                <a:cs typeface="Roboto"/>
              </a:rPr>
              <a:t>recommandations</a:t>
            </a:r>
            <a:r>
              <a:rPr lang="en-GB" sz="1533" dirty="0">
                <a:solidFill>
                  <a:schemeClr val="bg1"/>
                </a:solidFill>
                <a:latin typeface="Roboto"/>
                <a:ea typeface="Roboto"/>
                <a:cs typeface="Roboto"/>
              </a:rPr>
              <a:t> sur </a:t>
            </a:r>
            <a:r>
              <a:rPr lang="en-GB" sz="1533" dirty="0" err="1">
                <a:solidFill>
                  <a:schemeClr val="bg1"/>
                </a:solidFill>
                <a:latin typeface="Roboto"/>
                <a:ea typeface="Roboto"/>
                <a:cs typeface="Roboto"/>
              </a:rPr>
              <a:t>une</a:t>
            </a:r>
            <a:r>
              <a:rPr lang="en-GB" sz="1533" dirty="0">
                <a:solidFill>
                  <a:schemeClr val="bg1"/>
                </a:solidFill>
                <a:latin typeface="Roboto"/>
                <a:ea typeface="Roboto"/>
                <a:cs typeface="Roboto"/>
              </a:rPr>
              <a:t> </a:t>
            </a:r>
            <a:r>
              <a:rPr lang="en-GB" sz="1533" dirty="0" err="1">
                <a:solidFill>
                  <a:schemeClr val="bg1"/>
                </a:solidFill>
                <a:latin typeface="Roboto"/>
                <a:ea typeface="Roboto"/>
                <a:cs typeface="Roboto"/>
              </a:rPr>
              <a:t>feuille</a:t>
            </a:r>
            <a:r>
              <a:rPr lang="en-GB" sz="1533" dirty="0">
                <a:solidFill>
                  <a:schemeClr val="bg1"/>
                </a:solidFill>
                <a:latin typeface="Roboto"/>
                <a:ea typeface="Roboto"/>
                <a:cs typeface="Roboto"/>
              </a:rPr>
              <a:t> A1</a:t>
            </a:r>
            <a:endParaRPr lang="en-NL" sz="1533" dirty="0">
              <a:solidFill>
                <a:schemeClr val="bg1"/>
              </a:solidFill>
              <a:latin typeface="Roboto"/>
              <a:ea typeface="Roboto"/>
              <a:cs typeface="Roboto"/>
            </a:endParaRPr>
          </a:p>
          <a:p>
            <a:pPr>
              <a:lnSpc>
                <a:spcPct val="120000"/>
              </a:lnSpc>
              <a:buSzPts val="2300"/>
            </a:pPr>
            <a:endParaRPr lang="en-GB" sz="1533" dirty="0">
              <a:solidFill>
                <a:schemeClr val="bg1"/>
              </a:solidFill>
              <a:latin typeface="Roboto"/>
              <a:ea typeface="Roboto"/>
              <a:cs typeface="Roboto"/>
              <a:sym typeface="Roboto"/>
            </a:endParaRPr>
          </a:p>
          <a:p>
            <a:pPr>
              <a:lnSpc>
                <a:spcPct val="120000"/>
              </a:lnSpc>
              <a:buSzPts val="2300"/>
            </a:pPr>
            <a:endParaRPr lang="en-GB" sz="1533" dirty="0">
              <a:solidFill>
                <a:schemeClr val="bg1"/>
              </a:solidFill>
              <a:latin typeface="Roboto"/>
              <a:ea typeface="Roboto"/>
              <a:cs typeface="Roboto"/>
              <a:sym typeface="Roboto"/>
            </a:endParaRPr>
          </a:p>
          <a:p>
            <a:pPr>
              <a:lnSpc>
                <a:spcPct val="120000"/>
              </a:lnSpc>
              <a:buSzPts val="2300"/>
            </a:pPr>
            <a:endParaRPr lang="en-GB" sz="400" dirty="0">
              <a:solidFill>
                <a:schemeClr val="bg1"/>
              </a:solidFill>
              <a:latin typeface="Roboto"/>
              <a:ea typeface="Roboto"/>
              <a:cs typeface="Roboto"/>
              <a:sym typeface="Roboto"/>
            </a:endParaRPr>
          </a:p>
          <a:p>
            <a:pPr>
              <a:lnSpc>
                <a:spcPct val="120000"/>
              </a:lnSpc>
              <a:buSzPts val="2300"/>
            </a:pPr>
            <a:r>
              <a:rPr lang="en-GB" sz="1533" dirty="0">
                <a:solidFill>
                  <a:schemeClr val="bg1"/>
                </a:solidFill>
                <a:latin typeface="Roboto"/>
                <a:ea typeface="Roboto"/>
                <a:cs typeface="Roboto"/>
              </a:rPr>
              <a:t>Discussion de 15 minutes – </a:t>
            </a:r>
            <a:r>
              <a:rPr lang="en-GB" sz="1533" dirty="0" err="1">
                <a:solidFill>
                  <a:schemeClr val="bg1"/>
                </a:solidFill>
                <a:latin typeface="Roboto"/>
                <a:ea typeface="Roboto"/>
                <a:cs typeface="Roboto"/>
              </a:rPr>
              <a:t>brève</a:t>
            </a:r>
            <a:r>
              <a:rPr lang="en-GB" sz="1533" dirty="0">
                <a:solidFill>
                  <a:schemeClr val="bg1"/>
                </a:solidFill>
                <a:latin typeface="Roboto"/>
                <a:ea typeface="Roboto"/>
                <a:cs typeface="Roboto"/>
              </a:rPr>
              <a:t> </a:t>
            </a:r>
            <a:r>
              <a:rPr lang="en-GB" sz="1533" dirty="0" err="1">
                <a:solidFill>
                  <a:schemeClr val="bg1"/>
                </a:solidFill>
                <a:latin typeface="Roboto"/>
                <a:ea typeface="Roboto"/>
                <a:cs typeface="Roboto"/>
              </a:rPr>
              <a:t>présentation</a:t>
            </a:r>
            <a:endParaRPr lang="en-NL" sz="1533" dirty="0">
              <a:solidFill>
                <a:schemeClr val="bg1"/>
              </a:solidFill>
              <a:latin typeface="Roboto"/>
              <a:ea typeface="Roboto"/>
              <a:cs typeface="Roboto"/>
            </a:endParaRPr>
          </a:p>
          <a:p>
            <a:pPr>
              <a:lnSpc>
                <a:spcPct val="120000"/>
              </a:lnSpc>
              <a:buSzPts val="2300"/>
            </a:pPr>
            <a:endParaRPr lang="en-GB" sz="1533" dirty="0">
              <a:solidFill>
                <a:schemeClr val="bg1"/>
              </a:solidFill>
              <a:latin typeface="Roboto"/>
              <a:ea typeface="Roboto"/>
              <a:cs typeface="Roboto"/>
              <a:sym typeface="Roboto"/>
            </a:endParaRPr>
          </a:p>
        </p:txBody>
      </p:sp>
    </p:spTree>
    <p:extLst>
      <p:ext uri="{BB962C8B-B14F-4D97-AF65-F5344CB8AC3E}">
        <p14:creationId xmlns:p14="http://schemas.microsoft.com/office/powerpoint/2010/main" val="23363282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1FA1262-2569-90E0-57BD-6492BEAC2CB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CB9526-ECD1-BC4F-2B95-B578B13AF0CD}"/>
              </a:ext>
            </a:extLst>
          </p:cNvPr>
          <p:cNvSpPr>
            <a:spLocks noGrp="1"/>
          </p:cNvSpPr>
          <p:nvPr>
            <p:ph sz="quarter" idx="16"/>
          </p:nvPr>
        </p:nvSpPr>
        <p:spPr>
          <a:xfrm>
            <a:off x="549525" y="937153"/>
            <a:ext cx="11017041" cy="741762"/>
          </a:xfrm>
        </p:spPr>
        <p:txBody>
          <a:bodyPr>
            <a:normAutofit fontScale="92500"/>
          </a:bodyPr>
          <a:lstStyle/>
          <a:p>
            <a:r>
              <a:rPr lang="en-GB" dirty="0"/>
              <a:t>06 | </a:t>
            </a:r>
            <a:r>
              <a:rPr lang="en-GB" dirty="0" err="1"/>
              <a:t>Résultats</a:t>
            </a:r>
            <a:r>
              <a:rPr lang="en-GB" dirty="0"/>
              <a:t> des </a:t>
            </a:r>
            <a:r>
              <a:rPr lang="en-GB" dirty="0" err="1"/>
              <a:t>évaluations</a:t>
            </a:r>
            <a:r>
              <a:rPr lang="en-GB" dirty="0"/>
              <a:t> des </a:t>
            </a:r>
            <a:r>
              <a:rPr lang="en-GB" dirty="0" err="1"/>
              <a:t>risques</a:t>
            </a:r>
            <a:r>
              <a:rPr lang="en-GB" dirty="0"/>
              <a:t> </a:t>
            </a:r>
            <a:r>
              <a:rPr lang="en-GB" dirty="0" err="1"/>
              <a:t>climatiques</a:t>
            </a:r>
            <a:endParaRPr lang="en-GB" dirty="0"/>
          </a:p>
        </p:txBody>
      </p:sp>
    </p:spTree>
    <p:extLst>
      <p:ext uri="{BB962C8B-B14F-4D97-AF65-F5344CB8AC3E}">
        <p14:creationId xmlns:p14="http://schemas.microsoft.com/office/powerpoint/2010/main" val="12129866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51"/>
        <p:cNvGrpSpPr/>
        <p:nvPr/>
      </p:nvGrpSpPr>
      <p:grpSpPr>
        <a:xfrm>
          <a:off x="0" y="0"/>
          <a:ext cx="0" cy="0"/>
          <a:chOff x="0" y="0"/>
          <a:chExt cx="0" cy="0"/>
        </a:xfrm>
      </p:grpSpPr>
      <p:sp>
        <p:nvSpPr>
          <p:cNvPr id="1053" name="Google Shape;1053;p54"/>
          <p:cNvSpPr txBox="1"/>
          <p:nvPr/>
        </p:nvSpPr>
        <p:spPr>
          <a:xfrm>
            <a:off x="423971" y="277343"/>
            <a:ext cx="4960800" cy="603242"/>
          </a:xfrm>
          <a:prstGeom prst="rect">
            <a:avLst/>
          </a:prstGeom>
          <a:noFill/>
          <a:ln>
            <a:noFill/>
          </a:ln>
        </p:spPr>
        <p:txBody>
          <a:bodyPr spcFirstLastPara="1" wrap="square" lIns="0" tIns="0" rIns="0" bIns="0" anchor="t" anchorCtr="0">
            <a:spAutoFit/>
          </a:bodyPr>
          <a:lstStyle/>
          <a:p>
            <a:pPr>
              <a:lnSpc>
                <a:spcPct val="140407"/>
              </a:lnSpc>
              <a:buSzPts val="5395"/>
            </a:pPr>
            <a:r>
              <a:rPr lang="en-US" sz="2800" b="1" dirty="0">
                <a:solidFill>
                  <a:srgbClr val="0B5FBA"/>
                </a:solidFill>
                <a:latin typeface="Roboto"/>
                <a:ea typeface="Roboto"/>
                <a:cs typeface="Roboto"/>
                <a:sym typeface="Roboto"/>
              </a:rPr>
              <a:t>Types de </a:t>
            </a:r>
            <a:r>
              <a:rPr lang="en-US" sz="2800" b="1" dirty="0" err="1">
                <a:solidFill>
                  <a:srgbClr val="0B5FBA"/>
                </a:solidFill>
                <a:latin typeface="Roboto"/>
                <a:ea typeface="Roboto"/>
                <a:cs typeface="Roboto"/>
                <a:sym typeface="Roboto"/>
              </a:rPr>
              <a:t>résultats</a:t>
            </a:r>
            <a:r>
              <a:rPr lang="en-US" sz="2800" b="1" dirty="0">
                <a:solidFill>
                  <a:srgbClr val="0B5FBA"/>
                </a:solidFill>
                <a:latin typeface="Roboto"/>
                <a:ea typeface="Roboto"/>
                <a:cs typeface="Roboto"/>
                <a:sym typeface="Roboto"/>
              </a:rPr>
              <a:t> de la ERC</a:t>
            </a:r>
            <a:endParaRPr sz="800" dirty="0"/>
          </a:p>
        </p:txBody>
      </p:sp>
      <p:sp>
        <p:nvSpPr>
          <p:cNvPr id="1055" name="Google Shape;1055;p54"/>
          <p:cNvSpPr/>
          <p:nvPr/>
        </p:nvSpPr>
        <p:spPr>
          <a:xfrm>
            <a:off x="5841971" y="0"/>
            <a:ext cx="6350029" cy="6858000"/>
          </a:xfrm>
          <a:custGeom>
            <a:avLst/>
            <a:gdLst/>
            <a:ahLst/>
            <a:cxnLst/>
            <a:rect l="l" t="t" r="r" b="b"/>
            <a:pathLst>
              <a:path w="6948993" h="7364422" extrusionOk="0">
                <a:moveTo>
                  <a:pt x="0" y="0"/>
                </a:moveTo>
                <a:lnTo>
                  <a:pt x="6948993" y="0"/>
                </a:lnTo>
                <a:lnTo>
                  <a:pt x="6948993" y="7364422"/>
                </a:lnTo>
                <a:lnTo>
                  <a:pt x="0" y="7364422"/>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56" name="Google Shape;1056;p54"/>
          <p:cNvSpPr/>
          <p:nvPr/>
        </p:nvSpPr>
        <p:spPr>
          <a:xfrm>
            <a:off x="520616" y="1271854"/>
            <a:ext cx="685800" cy="654515"/>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57" name="Google Shape;1057;p54"/>
          <p:cNvSpPr/>
          <p:nvPr/>
        </p:nvSpPr>
        <p:spPr>
          <a:xfrm>
            <a:off x="520616" y="2299695"/>
            <a:ext cx="685800" cy="654515"/>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58" name="Google Shape;1058;p54"/>
          <p:cNvSpPr/>
          <p:nvPr/>
        </p:nvSpPr>
        <p:spPr>
          <a:xfrm>
            <a:off x="520616" y="3327536"/>
            <a:ext cx="685800" cy="654515"/>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60" name="Google Shape;1060;p54"/>
          <p:cNvSpPr/>
          <p:nvPr/>
        </p:nvSpPr>
        <p:spPr>
          <a:xfrm>
            <a:off x="570841" y="4355377"/>
            <a:ext cx="685800" cy="654515"/>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61" name="Google Shape;1061;p54"/>
          <p:cNvSpPr txBox="1"/>
          <p:nvPr/>
        </p:nvSpPr>
        <p:spPr>
          <a:xfrm>
            <a:off x="1557593" y="1466930"/>
            <a:ext cx="4913400" cy="246221"/>
          </a:xfrm>
          <a:prstGeom prst="rect">
            <a:avLst/>
          </a:prstGeom>
          <a:noFill/>
          <a:ln>
            <a:noFill/>
          </a:ln>
        </p:spPr>
        <p:txBody>
          <a:bodyPr spcFirstLastPara="1" wrap="square" lIns="0" tIns="0" rIns="0" bIns="0" anchor="t" anchorCtr="0">
            <a:spAutoFit/>
          </a:bodyPr>
          <a:lstStyle/>
          <a:p>
            <a:pPr>
              <a:buSzPts val="2400"/>
            </a:pPr>
            <a:r>
              <a:rPr lang="en-US" sz="1600">
                <a:solidFill>
                  <a:srgbClr val="0B5FBA"/>
                </a:solidFill>
                <a:latin typeface="Roboto"/>
                <a:ea typeface="Roboto"/>
                <a:cs typeface="Roboto"/>
                <a:sym typeface="Roboto"/>
              </a:rPr>
              <a:t>Matrice des risques</a:t>
            </a:r>
            <a:endParaRPr sz="1067"/>
          </a:p>
        </p:txBody>
      </p:sp>
      <p:sp>
        <p:nvSpPr>
          <p:cNvPr id="1062" name="Google Shape;1062;p54"/>
          <p:cNvSpPr txBox="1"/>
          <p:nvPr/>
        </p:nvSpPr>
        <p:spPr>
          <a:xfrm>
            <a:off x="1557593" y="2461767"/>
            <a:ext cx="3483330" cy="492443"/>
          </a:xfrm>
          <a:prstGeom prst="rect">
            <a:avLst/>
          </a:prstGeom>
          <a:noFill/>
          <a:ln>
            <a:noFill/>
          </a:ln>
        </p:spPr>
        <p:txBody>
          <a:bodyPr spcFirstLastPara="1" wrap="square" lIns="0" tIns="0" rIns="0" bIns="0" anchor="t" anchorCtr="0">
            <a:spAutoFit/>
          </a:bodyPr>
          <a:lstStyle/>
          <a:p>
            <a:pPr>
              <a:buSzPts val="2400"/>
            </a:pPr>
            <a:r>
              <a:rPr lang="en-US" sz="1600" dirty="0">
                <a:solidFill>
                  <a:srgbClr val="0B5FBA"/>
                </a:solidFill>
                <a:latin typeface="Roboto"/>
                <a:ea typeface="Roboto"/>
                <a:cs typeface="Roboto"/>
                <a:sym typeface="Roboto"/>
              </a:rPr>
              <a:t>Cartes des dangers, des </a:t>
            </a:r>
            <a:r>
              <a:rPr lang="en-US" sz="1600" dirty="0" err="1">
                <a:solidFill>
                  <a:srgbClr val="0B5FBA"/>
                </a:solidFill>
                <a:latin typeface="Roboto"/>
                <a:ea typeface="Roboto"/>
                <a:cs typeface="Roboto"/>
                <a:sym typeface="Roboto"/>
              </a:rPr>
              <a:t>risques</a:t>
            </a:r>
            <a:r>
              <a:rPr lang="en-US" sz="1600" dirty="0">
                <a:solidFill>
                  <a:srgbClr val="0B5FBA"/>
                </a:solidFill>
                <a:latin typeface="Roboto"/>
                <a:ea typeface="Roboto"/>
                <a:cs typeface="Roboto"/>
                <a:sym typeface="Roboto"/>
              </a:rPr>
              <a:t> et </a:t>
            </a:r>
          </a:p>
          <a:p>
            <a:pPr>
              <a:buSzPts val="2400"/>
            </a:pPr>
            <a:r>
              <a:rPr lang="en-US" sz="1600" dirty="0">
                <a:solidFill>
                  <a:srgbClr val="0B5FBA"/>
                </a:solidFill>
                <a:latin typeface="Roboto"/>
                <a:ea typeface="Roboto"/>
                <a:cs typeface="Roboto"/>
                <a:sym typeface="Roboto"/>
              </a:rPr>
              <a:t>des </a:t>
            </a:r>
            <a:r>
              <a:rPr lang="en-US" sz="1600" dirty="0" err="1">
                <a:solidFill>
                  <a:srgbClr val="0B5FBA"/>
                </a:solidFill>
                <a:latin typeface="Roboto"/>
                <a:ea typeface="Roboto"/>
                <a:cs typeface="Roboto"/>
                <a:sym typeface="Roboto"/>
              </a:rPr>
              <a:t>vulnérabilités</a:t>
            </a:r>
            <a:endParaRPr sz="1067" dirty="0"/>
          </a:p>
        </p:txBody>
      </p:sp>
      <p:sp>
        <p:nvSpPr>
          <p:cNvPr id="1063" name="Google Shape;1063;p54"/>
          <p:cNvSpPr txBox="1"/>
          <p:nvPr/>
        </p:nvSpPr>
        <p:spPr>
          <a:xfrm>
            <a:off x="1557593" y="3531683"/>
            <a:ext cx="4913400" cy="246221"/>
          </a:xfrm>
          <a:prstGeom prst="rect">
            <a:avLst/>
          </a:prstGeom>
          <a:noFill/>
          <a:ln>
            <a:noFill/>
          </a:ln>
        </p:spPr>
        <p:txBody>
          <a:bodyPr spcFirstLastPara="1" wrap="square" lIns="0" tIns="0" rIns="0" bIns="0" anchor="t" anchorCtr="0">
            <a:spAutoFit/>
          </a:bodyPr>
          <a:lstStyle/>
          <a:p>
            <a:pPr>
              <a:buSzPts val="2400"/>
            </a:pPr>
            <a:r>
              <a:rPr lang="en-US" sz="1600">
                <a:solidFill>
                  <a:srgbClr val="0B5FBA"/>
                </a:solidFill>
                <a:latin typeface="Roboto"/>
                <a:ea typeface="Roboto"/>
                <a:cs typeface="Roboto"/>
                <a:sym typeface="Roboto"/>
              </a:rPr>
              <a:t>Infographies</a:t>
            </a:r>
            <a:endParaRPr sz="1067"/>
          </a:p>
        </p:txBody>
      </p:sp>
      <p:sp>
        <p:nvSpPr>
          <p:cNvPr id="1064" name="Google Shape;1064;p54"/>
          <p:cNvSpPr txBox="1"/>
          <p:nvPr/>
        </p:nvSpPr>
        <p:spPr>
          <a:xfrm>
            <a:off x="1499872" y="4559523"/>
            <a:ext cx="3345747" cy="246221"/>
          </a:xfrm>
          <a:prstGeom prst="rect">
            <a:avLst/>
          </a:prstGeom>
          <a:noFill/>
          <a:ln>
            <a:noFill/>
          </a:ln>
        </p:spPr>
        <p:txBody>
          <a:bodyPr spcFirstLastPara="1" wrap="square" lIns="0" tIns="0" rIns="0" bIns="0" anchor="t" anchorCtr="0">
            <a:spAutoFit/>
          </a:bodyPr>
          <a:lstStyle/>
          <a:p>
            <a:pPr marL="32810" lvl="1">
              <a:buSzPts val="2400"/>
            </a:pPr>
            <a:r>
              <a:rPr lang="en-US" sz="1600">
                <a:solidFill>
                  <a:srgbClr val="0B5FBA"/>
                </a:solidFill>
                <a:latin typeface="Roboto"/>
                <a:ea typeface="Roboto"/>
                <a:cs typeface="Roboto"/>
                <a:sym typeface="Roboto"/>
              </a:rPr>
              <a:t>Plateformes interactives en ligne</a:t>
            </a:r>
            <a:endParaRPr sz="1600">
              <a:latin typeface="Roboto"/>
              <a:ea typeface="Roboto"/>
              <a:cs typeface="Roboto"/>
              <a:sym typeface="Roboto"/>
            </a:endParaRPr>
          </a:p>
        </p:txBody>
      </p:sp>
      <p:sp>
        <p:nvSpPr>
          <p:cNvPr id="1065" name="Google Shape;1065;p54"/>
          <p:cNvSpPr/>
          <p:nvPr/>
        </p:nvSpPr>
        <p:spPr>
          <a:xfrm>
            <a:off x="684360" y="4502634"/>
            <a:ext cx="358312" cy="360000"/>
          </a:xfrm>
          <a:custGeom>
            <a:avLst/>
            <a:gdLst/>
            <a:ahLst/>
            <a:cxnLst/>
            <a:rect l="l" t="t" r="r" b="b"/>
            <a:pathLst>
              <a:path w="650048" h="758442" extrusionOk="0">
                <a:moveTo>
                  <a:pt x="0" y="0"/>
                </a:moveTo>
                <a:lnTo>
                  <a:pt x="650048" y="0"/>
                </a:lnTo>
                <a:lnTo>
                  <a:pt x="650048" y="758442"/>
                </a:lnTo>
                <a:lnTo>
                  <a:pt x="0" y="758442"/>
                </a:lnTo>
                <a:lnTo>
                  <a:pt x="0" y="0"/>
                </a:lnTo>
                <a:close/>
              </a:path>
            </a:pathLst>
          </a:custGeom>
          <a:blipFill rotWithShape="1">
            <a:blip r:embed="rId5"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66" name="Google Shape;1066;p54"/>
          <p:cNvSpPr/>
          <p:nvPr/>
        </p:nvSpPr>
        <p:spPr>
          <a:xfrm>
            <a:off x="643096" y="1379803"/>
            <a:ext cx="459552" cy="398225"/>
          </a:xfrm>
          <a:custGeom>
            <a:avLst/>
            <a:gdLst/>
            <a:ahLst/>
            <a:cxnLst/>
            <a:rect l="l" t="t" r="r" b="b"/>
            <a:pathLst>
              <a:path w="1234694" h="1100455" extrusionOk="0">
                <a:moveTo>
                  <a:pt x="0" y="0"/>
                </a:moveTo>
                <a:lnTo>
                  <a:pt x="1234694" y="0"/>
                </a:lnTo>
                <a:lnTo>
                  <a:pt x="1234694" y="1100455"/>
                </a:lnTo>
                <a:lnTo>
                  <a:pt x="0" y="1100455"/>
                </a:lnTo>
                <a:lnTo>
                  <a:pt x="0" y="0"/>
                </a:lnTo>
                <a:close/>
              </a:path>
            </a:pathLst>
          </a:custGeom>
          <a:blipFill rotWithShape="1">
            <a:blip r:embed="rId6"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pic>
        <p:nvPicPr>
          <p:cNvPr id="1067" name="Google Shape;1067;p54" descr="Map with pin with solid fill"/>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61837" y="2404528"/>
            <a:ext cx="434512" cy="434512"/>
          </a:xfrm>
          <a:prstGeom prst="rect">
            <a:avLst/>
          </a:prstGeom>
          <a:noFill/>
          <a:ln>
            <a:noFill/>
          </a:ln>
        </p:spPr>
      </p:pic>
      <p:pic>
        <p:nvPicPr>
          <p:cNvPr id="1068" name="Google Shape;1068;p54" descr="Qr Code outline"/>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43096" y="4420024"/>
            <a:ext cx="525220" cy="525220"/>
          </a:xfrm>
          <a:prstGeom prst="rect">
            <a:avLst/>
          </a:prstGeom>
          <a:noFill/>
          <a:ln>
            <a:noFill/>
          </a:ln>
        </p:spPr>
      </p:pic>
      <p:pic>
        <p:nvPicPr>
          <p:cNvPr id="1069" name="Google Shape;1069;p54" descr="Information outline"/>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50681" y="3349993"/>
            <a:ext cx="609600" cy="609600"/>
          </a:xfrm>
          <a:prstGeom prst="rect">
            <a:avLst/>
          </a:prstGeom>
          <a:noFill/>
          <a:ln>
            <a:noFill/>
          </a:ln>
        </p:spPr>
      </p:pic>
      <p:sp>
        <p:nvSpPr>
          <p:cNvPr id="1070" name="Google Shape;1070;p54"/>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65</a:t>
            </a:fld>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33622-1D2F-D7DF-2A85-D0249A32B4D9}"/>
              </a:ext>
            </a:extLst>
          </p:cNvPr>
          <p:cNvSpPr>
            <a:spLocks noGrp="1"/>
          </p:cNvSpPr>
          <p:nvPr>
            <p:ph type="title"/>
          </p:nvPr>
        </p:nvSpPr>
        <p:spPr>
          <a:xfrm>
            <a:off x="1380744" y="429134"/>
            <a:ext cx="9974644" cy="991834"/>
          </a:xfrm>
        </p:spPr>
        <p:txBody>
          <a:bodyPr>
            <a:normAutofit/>
          </a:bodyPr>
          <a:lstStyle/>
          <a:p>
            <a:r>
              <a:rPr lang="en-US" b="1"/>
              <a:t>Méthodologie d'analyse des risques</a:t>
            </a:r>
            <a:endParaRPr lang="en-SE" sz="2800" b="1"/>
          </a:p>
        </p:txBody>
      </p:sp>
      <p:sp>
        <p:nvSpPr>
          <p:cNvPr id="4" name="Content Placeholder 2">
            <a:extLst>
              <a:ext uri="{FF2B5EF4-FFF2-40B4-BE49-F238E27FC236}">
                <a16:creationId xmlns:a16="http://schemas.microsoft.com/office/drawing/2014/main" id="{E8C8F899-C3DB-EA1F-FF33-2C685B00F155}"/>
              </a:ext>
            </a:extLst>
          </p:cNvPr>
          <p:cNvSpPr txBox="1">
            <a:spLocks/>
          </p:cNvSpPr>
          <p:nvPr/>
        </p:nvSpPr>
        <p:spPr bwMode="gray">
          <a:xfrm>
            <a:off x="4857177" y="1581456"/>
            <a:ext cx="6410898" cy="1091506"/>
          </a:xfrm>
          <a:prstGeom prst="rect">
            <a:avLst/>
          </a:prstGeom>
        </p:spPr>
        <p:txBody>
          <a:bodyPr>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KievitOT-Regular" panose="020B0504020101020102" pitchFamily="34" charset="77"/>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b="0" i="0" kern="1200">
                <a:solidFill>
                  <a:schemeClr val="tx1"/>
                </a:solidFill>
                <a:latin typeface="KievitOT-Regular" panose="020B0504020101020102" pitchFamily="34" charset="77"/>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b="0" i="0" kern="1200">
                <a:solidFill>
                  <a:schemeClr val="tx1"/>
                </a:solidFill>
                <a:latin typeface="KievitOT-Regular" panose="020B0504020101020102"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KievitOT-Regular" panose="020B0504020101020102"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KievitOT-Regular" panose="020B0504020101020102"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a:solidFill>
                  <a:schemeClr val="tx1">
                    <a:lumMod val="50000"/>
                  </a:schemeClr>
                </a:solidFill>
                <a:latin typeface="KievitOT-Regular"/>
              </a:rPr>
              <a:t>Notion clé </a:t>
            </a:r>
            <a:r>
              <a:rPr lang="en-US">
                <a:solidFill>
                  <a:schemeClr val="tx1">
                    <a:lumMod val="50000"/>
                  </a:schemeClr>
                </a:solidFill>
                <a:latin typeface="KievitOT-Regular"/>
              </a:rPr>
              <a:t>: le risque résulte de l'interaction entre le danger, l'exposition et la vulnérabilité. </a:t>
            </a:r>
          </a:p>
        </p:txBody>
      </p:sp>
      <p:pic>
        <p:nvPicPr>
          <p:cNvPr id="5" name="Picture 4">
            <a:extLst>
              <a:ext uri="{FF2B5EF4-FFF2-40B4-BE49-F238E27FC236}">
                <a16:creationId xmlns:a16="http://schemas.microsoft.com/office/drawing/2014/main" id="{3107BE91-3E6F-32B1-B982-DBC31476D14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76350" y="1660480"/>
            <a:ext cx="3134395" cy="434956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17988979-1330-3537-E397-3ED5298C4F0A}"/>
              </a:ext>
            </a:extLst>
          </p:cNvPr>
          <p:cNvPicPr>
            <a:picLocks noChangeAspect="1"/>
          </p:cNvPicPr>
          <p:nvPr/>
        </p:nvPicPr>
        <p:blipFill>
          <a:blip r:embed="rId4"/>
          <a:stretch>
            <a:fillRect/>
          </a:stretch>
        </p:blipFill>
        <p:spPr>
          <a:xfrm>
            <a:off x="4857177" y="2672962"/>
            <a:ext cx="7173509" cy="526604"/>
          </a:xfrm>
          <a:prstGeom prst="rect">
            <a:avLst/>
          </a:prstGeom>
        </p:spPr>
      </p:pic>
      <p:pic>
        <p:nvPicPr>
          <p:cNvPr id="12" name="Picture 11">
            <a:extLst>
              <a:ext uri="{FF2B5EF4-FFF2-40B4-BE49-F238E27FC236}">
                <a16:creationId xmlns:a16="http://schemas.microsoft.com/office/drawing/2014/main" id="{AE33BEB1-A9C0-F14A-CE3E-EB526FDF4354}"/>
              </a:ext>
            </a:extLst>
          </p:cNvPr>
          <p:cNvPicPr>
            <a:picLocks noChangeAspect="1"/>
          </p:cNvPicPr>
          <p:nvPr/>
        </p:nvPicPr>
        <p:blipFill>
          <a:blip r:embed="rId5"/>
          <a:stretch>
            <a:fillRect/>
          </a:stretch>
        </p:blipFill>
        <p:spPr>
          <a:xfrm>
            <a:off x="4768293" y="3429000"/>
            <a:ext cx="6588666" cy="2816679"/>
          </a:xfrm>
          <a:prstGeom prst="rect">
            <a:avLst/>
          </a:prstGeom>
        </p:spPr>
      </p:pic>
    </p:spTree>
    <p:extLst>
      <p:ext uri="{BB962C8B-B14F-4D97-AF65-F5344CB8AC3E}">
        <p14:creationId xmlns:p14="http://schemas.microsoft.com/office/powerpoint/2010/main" val="17949443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33622-1D2F-D7DF-2A85-D0249A32B4D9}"/>
              </a:ext>
            </a:extLst>
          </p:cNvPr>
          <p:cNvSpPr>
            <a:spLocks noGrp="1"/>
          </p:cNvSpPr>
          <p:nvPr>
            <p:ph type="title"/>
          </p:nvPr>
        </p:nvSpPr>
        <p:spPr/>
        <p:txBody>
          <a:bodyPr>
            <a:normAutofit fontScale="90000"/>
          </a:bodyPr>
          <a:lstStyle/>
          <a:p>
            <a:r>
              <a:rPr lang="en-US" sz="4400"/>
              <a:t>Évaluation nationale des risques en Ouganda WASH</a:t>
            </a:r>
            <a:endParaRPr lang="en-SE"/>
          </a:p>
        </p:txBody>
      </p:sp>
      <p:sp>
        <p:nvSpPr>
          <p:cNvPr id="4" name="TextBox 3">
            <a:extLst>
              <a:ext uri="{FF2B5EF4-FFF2-40B4-BE49-F238E27FC236}">
                <a16:creationId xmlns:a16="http://schemas.microsoft.com/office/drawing/2014/main" id="{EA69743B-B64E-B993-494D-24A49C9A9BEB}"/>
              </a:ext>
            </a:extLst>
          </p:cNvPr>
          <p:cNvSpPr txBox="1"/>
          <p:nvPr/>
        </p:nvSpPr>
        <p:spPr>
          <a:xfrm>
            <a:off x="276573" y="1749904"/>
            <a:ext cx="3173625" cy="1477328"/>
          </a:xfrm>
          <a:prstGeom prst="rect">
            <a:avLst/>
          </a:prstGeom>
          <a:noFill/>
        </p:spPr>
        <p:txBody>
          <a:bodyPr wrap="square" rtlCol="0">
            <a:spAutoFit/>
          </a:bodyPr>
          <a:lstStyle/>
          <a:p>
            <a:r>
              <a:rPr lang="en-US" b="1">
                <a:latin typeface="KievitOT-Regular"/>
              </a:rPr>
              <a:t>Étape 1 : </a:t>
            </a:r>
          </a:p>
          <a:p>
            <a:r>
              <a:rPr lang="en-US">
                <a:solidFill>
                  <a:schemeClr val="accent6"/>
                </a:solidFill>
                <a:latin typeface="KievitOT-Regular"/>
              </a:rPr>
              <a:t>Identification, caractérisation et notation des dangers, y compris l'identification des zones à haut risque </a:t>
            </a:r>
            <a:endParaRPr lang="en-SE">
              <a:solidFill>
                <a:schemeClr val="accent6"/>
              </a:solidFill>
              <a:latin typeface="KievitOT-Regular"/>
            </a:endParaRPr>
          </a:p>
        </p:txBody>
      </p:sp>
      <p:sp>
        <p:nvSpPr>
          <p:cNvPr id="5" name="TextBox 4">
            <a:extLst>
              <a:ext uri="{FF2B5EF4-FFF2-40B4-BE49-F238E27FC236}">
                <a16:creationId xmlns:a16="http://schemas.microsoft.com/office/drawing/2014/main" id="{C5320F52-CEE8-4793-25D3-0643DB249E0A}"/>
              </a:ext>
            </a:extLst>
          </p:cNvPr>
          <p:cNvSpPr txBox="1"/>
          <p:nvPr/>
        </p:nvSpPr>
        <p:spPr>
          <a:xfrm>
            <a:off x="3450199" y="1749904"/>
            <a:ext cx="2642949" cy="923330"/>
          </a:xfrm>
          <a:prstGeom prst="rect">
            <a:avLst/>
          </a:prstGeom>
          <a:noFill/>
        </p:spPr>
        <p:txBody>
          <a:bodyPr wrap="square" rtlCol="0">
            <a:spAutoFit/>
          </a:bodyPr>
          <a:lstStyle/>
          <a:p>
            <a:r>
              <a:rPr lang="en-US" b="1">
                <a:latin typeface="KievitOT-Regular"/>
              </a:rPr>
              <a:t>Étape 2 : </a:t>
            </a:r>
          </a:p>
          <a:p>
            <a:r>
              <a:rPr lang="en-US">
                <a:solidFill>
                  <a:schemeClr val="accent6"/>
                </a:solidFill>
                <a:latin typeface="KievitOT-Regular"/>
              </a:rPr>
              <a:t>Identification et notation de l'exposition</a:t>
            </a:r>
            <a:endParaRPr lang="en-SE">
              <a:solidFill>
                <a:schemeClr val="accent6"/>
              </a:solidFill>
              <a:latin typeface="KievitOT-Regular"/>
            </a:endParaRPr>
          </a:p>
        </p:txBody>
      </p:sp>
      <p:sp>
        <p:nvSpPr>
          <p:cNvPr id="6" name="TextBox 5">
            <a:extLst>
              <a:ext uri="{FF2B5EF4-FFF2-40B4-BE49-F238E27FC236}">
                <a16:creationId xmlns:a16="http://schemas.microsoft.com/office/drawing/2014/main" id="{F614934D-F6F9-0C94-0174-5F86B776E3F5}"/>
              </a:ext>
            </a:extLst>
          </p:cNvPr>
          <p:cNvSpPr txBox="1"/>
          <p:nvPr/>
        </p:nvSpPr>
        <p:spPr>
          <a:xfrm>
            <a:off x="6314066" y="1749904"/>
            <a:ext cx="2642949" cy="923330"/>
          </a:xfrm>
          <a:prstGeom prst="rect">
            <a:avLst/>
          </a:prstGeom>
          <a:noFill/>
        </p:spPr>
        <p:txBody>
          <a:bodyPr wrap="square" rtlCol="0">
            <a:spAutoFit/>
          </a:bodyPr>
          <a:lstStyle/>
          <a:p>
            <a:r>
              <a:rPr lang="en-US" b="1">
                <a:latin typeface="KievitOT-Regular"/>
              </a:rPr>
              <a:t>Étape 3 </a:t>
            </a:r>
          </a:p>
          <a:p>
            <a:r>
              <a:rPr lang="en-US">
                <a:solidFill>
                  <a:schemeClr val="accent6"/>
                </a:solidFill>
                <a:latin typeface="KievitOT-Regular"/>
              </a:rPr>
              <a:t>Identification et évaluation des vulnérabilités</a:t>
            </a:r>
            <a:endParaRPr lang="en-SE">
              <a:solidFill>
                <a:schemeClr val="accent6"/>
              </a:solidFill>
              <a:latin typeface="KievitOT-Regular"/>
            </a:endParaRPr>
          </a:p>
        </p:txBody>
      </p:sp>
      <p:sp>
        <p:nvSpPr>
          <p:cNvPr id="16" name="TextBox 15">
            <a:extLst>
              <a:ext uri="{FF2B5EF4-FFF2-40B4-BE49-F238E27FC236}">
                <a16:creationId xmlns:a16="http://schemas.microsoft.com/office/drawing/2014/main" id="{2CE77556-8BF0-0889-D34B-3ED2F078F61D}"/>
              </a:ext>
            </a:extLst>
          </p:cNvPr>
          <p:cNvSpPr txBox="1"/>
          <p:nvPr/>
        </p:nvSpPr>
        <p:spPr>
          <a:xfrm>
            <a:off x="9196335" y="1749904"/>
            <a:ext cx="2642949" cy="1200329"/>
          </a:xfrm>
          <a:prstGeom prst="rect">
            <a:avLst/>
          </a:prstGeom>
          <a:noFill/>
        </p:spPr>
        <p:txBody>
          <a:bodyPr wrap="square" rtlCol="0">
            <a:spAutoFit/>
          </a:bodyPr>
          <a:lstStyle/>
          <a:p>
            <a:r>
              <a:rPr lang="en-US" b="1">
                <a:latin typeface="KievitOT-Regular"/>
              </a:rPr>
              <a:t>Étape 4 </a:t>
            </a:r>
          </a:p>
          <a:p>
            <a:r>
              <a:rPr lang="en-US">
                <a:solidFill>
                  <a:schemeClr val="accent6"/>
                </a:solidFill>
                <a:latin typeface="KievitOT-Regular"/>
              </a:rPr>
              <a:t>Évaluation et hiérarchisation des risques climatiques</a:t>
            </a:r>
            <a:endParaRPr lang="en-SE">
              <a:solidFill>
                <a:schemeClr val="accent6"/>
              </a:solidFill>
              <a:latin typeface="KievitOT-Regular"/>
            </a:endParaRPr>
          </a:p>
        </p:txBody>
      </p:sp>
      <p:pic>
        <p:nvPicPr>
          <p:cNvPr id="17" name="Picture 16">
            <a:extLst>
              <a:ext uri="{FF2B5EF4-FFF2-40B4-BE49-F238E27FC236}">
                <a16:creationId xmlns:a16="http://schemas.microsoft.com/office/drawing/2014/main" id="{8DAAEE55-2369-EC53-0A55-3C1BC55E8A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70653" y="5104013"/>
            <a:ext cx="1602040" cy="1624749"/>
          </a:xfrm>
          <a:prstGeom prst="rect">
            <a:avLst/>
          </a:prstGeom>
        </p:spPr>
      </p:pic>
      <p:pic>
        <p:nvPicPr>
          <p:cNvPr id="18" name="Picture 2">
            <a:extLst>
              <a:ext uri="{FF2B5EF4-FFF2-40B4-BE49-F238E27FC236}">
                <a16:creationId xmlns:a16="http://schemas.microsoft.com/office/drawing/2014/main" id="{A049E3D6-E159-4ACB-67AA-A5374DA1600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08295" y="5238375"/>
            <a:ext cx="2454490" cy="1356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5BDE6AE9-41D4-7501-D1A7-89390C7E501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6682" y="3148753"/>
            <a:ext cx="2888369" cy="3330423"/>
          </a:xfrm>
          <a:prstGeom prst="rect">
            <a:avLst/>
          </a:prstGeom>
        </p:spPr>
      </p:pic>
      <p:pic>
        <p:nvPicPr>
          <p:cNvPr id="9" name="Picture 8">
            <a:extLst>
              <a:ext uri="{FF2B5EF4-FFF2-40B4-BE49-F238E27FC236}">
                <a16:creationId xmlns:a16="http://schemas.microsoft.com/office/drawing/2014/main" id="{6E582AF6-AE2F-DE08-94AC-4465ABCBA8D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480089" y="2673234"/>
            <a:ext cx="2261293" cy="2430779"/>
          </a:xfrm>
          <a:prstGeom prst="rect">
            <a:avLst/>
          </a:prstGeom>
        </p:spPr>
      </p:pic>
      <p:pic>
        <p:nvPicPr>
          <p:cNvPr id="11" name="Picture 10">
            <a:extLst>
              <a:ext uri="{FF2B5EF4-FFF2-40B4-BE49-F238E27FC236}">
                <a16:creationId xmlns:a16="http://schemas.microsoft.com/office/drawing/2014/main" id="{B2F242D4-AEA9-B061-8E93-F31E1FC362A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466621" y="2651690"/>
            <a:ext cx="2261293" cy="2551775"/>
          </a:xfrm>
          <a:prstGeom prst="rect">
            <a:avLst/>
          </a:prstGeom>
        </p:spPr>
      </p:pic>
      <p:pic>
        <p:nvPicPr>
          <p:cNvPr id="3" name="Picture 2">
            <a:extLst>
              <a:ext uri="{FF2B5EF4-FFF2-40B4-BE49-F238E27FC236}">
                <a16:creationId xmlns:a16="http://schemas.microsoft.com/office/drawing/2014/main" id="{57402032-1795-2B13-5B7B-ED14A4B661B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296682" y="3062565"/>
            <a:ext cx="2618533" cy="1892744"/>
          </a:xfrm>
          <a:prstGeom prst="rect">
            <a:avLst/>
          </a:prstGeom>
        </p:spPr>
      </p:pic>
      <p:pic>
        <p:nvPicPr>
          <p:cNvPr id="8" name="Picture 7">
            <a:extLst>
              <a:ext uri="{FF2B5EF4-FFF2-40B4-BE49-F238E27FC236}">
                <a16:creationId xmlns:a16="http://schemas.microsoft.com/office/drawing/2014/main" id="{46E4FAAD-051A-9271-7F34-E47458193E7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417504" y="5067641"/>
            <a:ext cx="2376887" cy="1624749"/>
          </a:xfrm>
          <a:prstGeom prst="rect">
            <a:avLst/>
          </a:prstGeom>
        </p:spPr>
      </p:pic>
    </p:spTree>
    <p:extLst>
      <p:ext uri="{BB962C8B-B14F-4D97-AF65-F5344CB8AC3E}">
        <p14:creationId xmlns:p14="http://schemas.microsoft.com/office/powerpoint/2010/main" val="214495003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85"/>
        <p:cNvGrpSpPr/>
        <p:nvPr/>
      </p:nvGrpSpPr>
      <p:grpSpPr>
        <a:xfrm>
          <a:off x="0" y="0"/>
          <a:ext cx="0" cy="0"/>
          <a:chOff x="0" y="0"/>
          <a:chExt cx="0" cy="0"/>
        </a:xfrm>
      </p:grpSpPr>
      <p:sp>
        <p:nvSpPr>
          <p:cNvPr id="1087" name="Google Shape;1087;p58"/>
          <p:cNvSpPr txBox="1"/>
          <p:nvPr/>
        </p:nvSpPr>
        <p:spPr>
          <a:xfrm>
            <a:off x="529802" y="548806"/>
            <a:ext cx="10571952" cy="689420"/>
          </a:xfrm>
          <a:prstGeom prst="rect">
            <a:avLst/>
          </a:prstGeom>
          <a:noFill/>
          <a:ln>
            <a:noFill/>
          </a:ln>
        </p:spPr>
        <p:txBody>
          <a:bodyPr spcFirstLastPara="1" wrap="square" lIns="0" tIns="0" rIns="0" bIns="0" anchor="t" anchorCtr="0">
            <a:spAutoFit/>
          </a:bodyPr>
          <a:lstStyle/>
          <a:p>
            <a:pPr>
              <a:lnSpc>
                <a:spcPct val="140407"/>
              </a:lnSpc>
              <a:buSzPts val="5395"/>
            </a:pPr>
            <a:r>
              <a:rPr lang="en-US" sz="3200" b="1" dirty="0" err="1">
                <a:solidFill>
                  <a:srgbClr val="0B5FBA"/>
                </a:solidFill>
                <a:latin typeface="Roboto"/>
                <a:ea typeface="Roboto"/>
                <a:cs typeface="Roboto"/>
                <a:sym typeface="Roboto"/>
              </a:rPr>
              <a:t>Résultats</a:t>
            </a:r>
            <a:r>
              <a:rPr lang="en-US" sz="3200" b="1" dirty="0">
                <a:solidFill>
                  <a:srgbClr val="0B5FBA"/>
                </a:solidFill>
                <a:latin typeface="Roboto"/>
                <a:ea typeface="Roboto"/>
                <a:cs typeface="Roboto"/>
                <a:sym typeface="Roboto"/>
              </a:rPr>
              <a:t> de la ERC | Cartes des dangers et des </a:t>
            </a:r>
            <a:r>
              <a:rPr lang="en-US" sz="3200" b="1" dirty="0" err="1">
                <a:solidFill>
                  <a:srgbClr val="0B5FBA"/>
                </a:solidFill>
                <a:latin typeface="Roboto"/>
                <a:ea typeface="Roboto"/>
                <a:cs typeface="Roboto"/>
                <a:sym typeface="Roboto"/>
              </a:rPr>
              <a:t>risques</a:t>
            </a:r>
            <a:endParaRPr sz="900" dirty="0"/>
          </a:p>
        </p:txBody>
      </p:sp>
      <p:sp>
        <p:nvSpPr>
          <p:cNvPr id="1088" name="Google Shape;1088;p58" descr="A map of a city  Description automatically generated"/>
          <p:cNvSpPr/>
          <p:nvPr/>
        </p:nvSpPr>
        <p:spPr>
          <a:xfrm>
            <a:off x="3081446" y="1540219"/>
            <a:ext cx="8766489" cy="4599513"/>
          </a:xfrm>
          <a:custGeom>
            <a:avLst/>
            <a:gdLst/>
            <a:ahLst/>
            <a:cxnLst/>
            <a:rect l="l" t="t" r="r" b="b"/>
            <a:pathLst>
              <a:path w="14712279" h="8086986" extrusionOk="0">
                <a:moveTo>
                  <a:pt x="0" y="0"/>
                </a:moveTo>
                <a:lnTo>
                  <a:pt x="14712279" y="0"/>
                </a:lnTo>
                <a:lnTo>
                  <a:pt x="14712279" y="8086986"/>
                </a:lnTo>
                <a:lnTo>
                  <a:pt x="0" y="8086986"/>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w="12700" cap="sq" cmpd="sng">
            <a:solidFill>
              <a:schemeClr val="bg1"/>
            </a:solidFill>
            <a:prstDash val="solid"/>
            <a:miter lim="8000"/>
            <a:headEnd type="none" w="sm" len="sm"/>
            <a:tailEnd type="none" w="sm" len="sm"/>
          </a:ln>
        </p:spPr>
        <p:txBody>
          <a:bodyPr spcFirstLastPara="1" wrap="square" lIns="60950" tIns="30467" rIns="60950" bIns="30467" anchor="t" anchorCtr="0">
            <a:noAutofit/>
          </a:bodyPr>
          <a:lstStyle/>
          <a:p>
            <a:pPr>
              <a:buSzPts val="1400"/>
            </a:pPr>
            <a:endParaRPr sz="933"/>
          </a:p>
        </p:txBody>
      </p:sp>
      <p:sp>
        <p:nvSpPr>
          <p:cNvPr id="1089" name="Google Shape;1089;p58"/>
          <p:cNvSpPr txBox="1"/>
          <p:nvPr/>
        </p:nvSpPr>
        <p:spPr>
          <a:xfrm>
            <a:off x="580910" y="1540219"/>
            <a:ext cx="2239546" cy="707694"/>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Étude de cas | Carte des risques d'inondation </a:t>
            </a:r>
            <a:r>
              <a:rPr lang="en-US" sz="1533" b="1" err="1">
                <a:solidFill>
                  <a:srgbClr val="0B5FBA"/>
                </a:solidFill>
                <a:latin typeface="Roboto"/>
                <a:ea typeface="Roboto"/>
                <a:cs typeface="Roboto"/>
                <a:sym typeface="Roboto"/>
              </a:rPr>
              <a:t>à Mukuru </a:t>
            </a:r>
            <a:r>
              <a:rPr lang="en-US" sz="1533" b="1">
                <a:solidFill>
                  <a:srgbClr val="0B5FBA"/>
                </a:solidFill>
                <a:latin typeface="Roboto"/>
                <a:ea typeface="Roboto"/>
                <a:cs typeface="Roboto"/>
                <a:sym typeface="Roboto"/>
              </a:rPr>
              <a:t>| Nairobi, Kenya</a:t>
            </a:r>
            <a:endParaRPr sz="933"/>
          </a:p>
        </p:txBody>
      </p:sp>
      <p:sp>
        <p:nvSpPr>
          <p:cNvPr id="1090" name="Google Shape;1090;p58"/>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68</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sp>
        <p:nvSpPr>
          <p:cNvPr id="1096" name="Google Shape;1096;p59"/>
          <p:cNvSpPr txBox="1"/>
          <p:nvPr/>
        </p:nvSpPr>
        <p:spPr>
          <a:xfrm>
            <a:off x="352533" y="548806"/>
            <a:ext cx="8685800" cy="689420"/>
          </a:xfrm>
          <a:prstGeom prst="rect">
            <a:avLst/>
          </a:prstGeom>
          <a:noFill/>
          <a:ln>
            <a:noFill/>
          </a:ln>
        </p:spPr>
        <p:txBody>
          <a:bodyPr spcFirstLastPara="1" wrap="square" lIns="0" tIns="0" rIns="0" bIns="0" anchor="t" anchorCtr="0">
            <a:spAutoFit/>
          </a:bodyPr>
          <a:lstStyle/>
          <a:p>
            <a:pPr>
              <a:lnSpc>
                <a:spcPct val="140407"/>
              </a:lnSpc>
              <a:buSzPts val="5395"/>
            </a:pPr>
            <a:r>
              <a:rPr lang="en-US" sz="3200" b="1" dirty="0" err="1">
                <a:solidFill>
                  <a:srgbClr val="0B5FBA"/>
                </a:solidFill>
                <a:latin typeface="Roboto"/>
                <a:ea typeface="Roboto"/>
                <a:cs typeface="Roboto"/>
                <a:sym typeface="Roboto"/>
              </a:rPr>
              <a:t>Résultats</a:t>
            </a:r>
            <a:r>
              <a:rPr lang="en-US" sz="3200" b="1" dirty="0">
                <a:solidFill>
                  <a:srgbClr val="0B5FBA"/>
                </a:solidFill>
                <a:latin typeface="Roboto"/>
                <a:ea typeface="Roboto"/>
                <a:cs typeface="Roboto"/>
                <a:sym typeface="Roboto"/>
              </a:rPr>
              <a:t> de la ERC | Cartes de </a:t>
            </a:r>
            <a:r>
              <a:rPr lang="en-US" sz="3200" b="1" dirty="0" err="1">
                <a:solidFill>
                  <a:srgbClr val="0B5FBA"/>
                </a:solidFill>
                <a:latin typeface="Roboto"/>
                <a:ea typeface="Roboto"/>
                <a:cs typeface="Roboto"/>
                <a:sym typeface="Roboto"/>
              </a:rPr>
              <a:t>vulnérabilité</a:t>
            </a:r>
            <a:endParaRPr sz="900" dirty="0"/>
          </a:p>
        </p:txBody>
      </p:sp>
      <p:sp>
        <p:nvSpPr>
          <p:cNvPr id="1097" name="Google Shape;1097;p59"/>
          <p:cNvSpPr/>
          <p:nvPr/>
        </p:nvSpPr>
        <p:spPr>
          <a:xfrm>
            <a:off x="2812158" y="1306520"/>
            <a:ext cx="8685799" cy="5316357"/>
          </a:xfrm>
          <a:custGeom>
            <a:avLst/>
            <a:gdLst/>
            <a:ahLst/>
            <a:cxnLst/>
            <a:rect l="l" t="t" r="r" b="b"/>
            <a:pathLst>
              <a:path w="11347393" h="7978636" extrusionOk="0">
                <a:moveTo>
                  <a:pt x="0" y="0"/>
                </a:moveTo>
                <a:lnTo>
                  <a:pt x="11347393" y="0"/>
                </a:lnTo>
                <a:lnTo>
                  <a:pt x="11347393" y="7978635"/>
                </a:lnTo>
                <a:lnTo>
                  <a:pt x="0" y="7978635"/>
                </a:lnTo>
                <a:lnTo>
                  <a:pt x="0" y="0"/>
                </a:lnTo>
                <a:close/>
              </a:path>
            </a:pathLst>
          </a:custGeom>
          <a:blipFill rotWithShape="1">
            <a:blip r:embed="rId3">
              <a:alphaModFix/>
            </a:blip>
            <a:stretch>
              <a:fillRect/>
            </a:stretch>
          </a:blipFill>
          <a:ln w="12700" cap="rnd" cmpd="sng">
            <a:solidFill>
              <a:schemeClr val="bg1"/>
            </a:solidFill>
            <a:prstDash val="solid"/>
            <a:round/>
            <a:headEnd type="none" w="sm" len="sm"/>
            <a:tailEnd type="none" w="sm" len="sm"/>
          </a:ln>
        </p:spPr>
        <p:txBody>
          <a:bodyPr spcFirstLastPara="1" wrap="square" lIns="60950" tIns="30467" rIns="60950" bIns="30467" anchor="t" anchorCtr="0">
            <a:noAutofit/>
          </a:bodyPr>
          <a:lstStyle/>
          <a:p>
            <a:pPr>
              <a:buSzPts val="1400"/>
            </a:pPr>
            <a:endParaRPr sz="933"/>
          </a:p>
        </p:txBody>
      </p:sp>
      <p:sp>
        <p:nvSpPr>
          <p:cNvPr id="1098" name="Google Shape;1098;p59"/>
          <p:cNvSpPr txBox="1"/>
          <p:nvPr/>
        </p:nvSpPr>
        <p:spPr>
          <a:xfrm rot="-5400000">
            <a:off x="8933197" y="3546775"/>
            <a:ext cx="581254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0B5FBA"/>
                </a:solidFill>
                <a:latin typeface="Roboto"/>
                <a:ea typeface="Roboto"/>
                <a:cs typeface="Roboto"/>
                <a:sym typeface="Roboto"/>
              </a:rPr>
              <a:t>Zones sensibles en matière de vulnérabilité, Nagpur (Inde)</a:t>
            </a:r>
            <a:endParaRPr sz="933"/>
          </a:p>
        </p:txBody>
      </p:sp>
      <p:sp>
        <p:nvSpPr>
          <p:cNvPr id="1099" name="Google Shape;1099;p59"/>
          <p:cNvSpPr txBox="1"/>
          <p:nvPr/>
        </p:nvSpPr>
        <p:spPr>
          <a:xfrm>
            <a:off x="403641" y="1540219"/>
            <a:ext cx="2177743" cy="707694"/>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Étude de cas | Carte des points chauds de vulnérabilité | Nagpur, Inde</a:t>
            </a:r>
            <a:endParaRPr sz="933"/>
          </a:p>
        </p:txBody>
      </p:sp>
      <p:sp>
        <p:nvSpPr>
          <p:cNvPr id="1100" name="Google Shape;1100;p59"/>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69</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DE17456B-1235-C219-F975-B4014B0735E8}"/>
            </a:ext>
          </a:extLst>
        </p:cNvPr>
        <p:cNvGrpSpPr/>
        <p:nvPr/>
      </p:nvGrpSpPr>
      <p:grpSpPr>
        <a:xfrm>
          <a:off x="0" y="0"/>
          <a:ext cx="0" cy="0"/>
          <a:chOff x="0" y="0"/>
          <a:chExt cx="0" cy="0"/>
        </a:xfrm>
      </p:grpSpPr>
      <p:sp>
        <p:nvSpPr>
          <p:cNvPr id="21" name="Google Shape;169;p6">
            <a:extLst>
              <a:ext uri="{FF2B5EF4-FFF2-40B4-BE49-F238E27FC236}">
                <a16:creationId xmlns:a16="http://schemas.microsoft.com/office/drawing/2014/main" id="{1F0174DF-969E-561D-B3C3-D6DD49609B5F}"/>
              </a:ext>
            </a:extLst>
          </p:cNvPr>
          <p:cNvSpPr/>
          <p:nvPr/>
        </p:nvSpPr>
        <p:spPr>
          <a:xfrm>
            <a:off x="1770633"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2" name="Google Shape;170;p6">
            <a:extLst>
              <a:ext uri="{FF2B5EF4-FFF2-40B4-BE49-F238E27FC236}">
                <a16:creationId xmlns:a16="http://schemas.microsoft.com/office/drawing/2014/main" id="{609FE114-8EFB-AE1C-DECA-38BC261808A1}"/>
              </a:ext>
            </a:extLst>
          </p:cNvPr>
          <p:cNvSpPr txBox="1"/>
          <p:nvPr/>
        </p:nvSpPr>
        <p:spPr>
          <a:xfrm>
            <a:off x="1900986" y="3746554"/>
            <a:ext cx="1218027" cy="594715"/>
          </a:xfrm>
          <a:prstGeom prst="rect">
            <a:avLst/>
          </a:prstGeom>
          <a:noFill/>
          <a:ln>
            <a:noFill/>
          </a:ln>
        </p:spPr>
        <p:txBody>
          <a:bodyPr spcFirstLastPara="1" wrap="square" lIns="0" tIns="0" rIns="0" bIns="0" anchor="t" anchorCtr="0">
            <a:spAutoFit/>
          </a:bodyPr>
          <a:lstStyle/>
          <a:p>
            <a:pPr algn="ctr"/>
            <a:r>
              <a:rPr lang="en-GB" sz="1466" dirty="0">
                <a:solidFill>
                  <a:srgbClr val="FFFFFF"/>
                </a:solidFill>
                <a:latin typeface="Roboto"/>
                <a:ea typeface="Roboto"/>
                <a:cs typeface="Roboto"/>
              </a:rPr>
              <a:t> </a:t>
            </a:r>
            <a:r>
              <a:rPr lang="en-GB" sz="1466" dirty="0">
                <a:solidFill>
                  <a:schemeClr val="bg1">
                    <a:lumMod val="85000"/>
                  </a:schemeClr>
                </a:solidFill>
                <a:latin typeface="Roboto"/>
                <a:ea typeface="Roboto"/>
                <a:cs typeface="Roboto"/>
              </a:rPr>
              <a:t>Introduction </a:t>
            </a:r>
            <a:r>
              <a:rPr lang="en-GB" sz="1466" dirty="0" err="1">
                <a:solidFill>
                  <a:schemeClr val="bg1">
                    <a:lumMod val="85000"/>
                  </a:schemeClr>
                </a:solidFill>
                <a:latin typeface="Roboto"/>
                <a:ea typeface="Roboto"/>
                <a:cs typeface="Roboto"/>
              </a:rPr>
              <a:t>en</a:t>
            </a:r>
            <a:r>
              <a:rPr lang="en-GB" sz="1466" dirty="0">
                <a:solidFill>
                  <a:schemeClr val="bg1">
                    <a:lumMod val="85000"/>
                  </a:schemeClr>
                </a:solidFill>
                <a:latin typeface="Roboto"/>
                <a:ea typeface="Roboto"/>
                <a:cs typeface="Roboto"/>
              </a:rPr>
              <a:t> </a:t>
            </a:r>
            <a:r>
              <a:rPr lang="en-GB" sz="1466" dirty="0" err="1">
                <a:solidFill>
                  <a:schemeClr val="bg1">
                    <a:lumMod val="85000"/>
                  </a:schemeClr>
                </a:solidFill>
                <a:latin typeface="Roboto"/>
                <a:ea typeface="Roboto"/>
                <a:cs typeface="Roboto"/>
              </a:rPr>
              <a:t>ligne</a:t>
            </a:r>
            <a:endParaRPr lang="en-US" sz="1466" b="1" dirty="0">
              <a:solidFill>
                <a:schemeClr val="bg1">
                  <a:lumMod val="85000"/>
                </a:schemeClr>
              </a:solidFill>
              <a:latin typeface="Roboto"/>
              <a:ea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3" name="Google Shape;187;p6">
            <a:extLst>
              <a:ext uri="{FF2B5EF4-FFF2-40B4-BE49-F238E27FC236}">
                <a16:creationId xmlns:a16="http://schemas.microsoft.com/office/drawing/2014/main" id="{C366B4DB-562B-6E6E-C248-02F0D1E83A61}"/>
              </a:ext>
            </a:extLst>
          </p:cNvPr>
          <p:cNvSpPr/>
          <p:nvPr/>
        </p:nvSpPr>
        <p:spPr>
          <a:xfrm>
            <a:off x="3555665"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5" name="Google Shape;189;p6">
            <a:extLst>
              <a:ext uri="{FF2B5EF4-FFF2-40B4-BE49-F238E27FC236}">
                <a16:creationId xmlns:a16="http://schemas.microsoft.com/office/drawing/2014/main" id="{6636C677-A245-7A48-441E-18AA3960DEE7}"/>
              </a:ext>
            </a:extLst>
          </p:cNvPr>
          <p:cNvSpPr/>
          <p:nvPr/>
        </p:nvSpPr>
        <p:spPr>
          <a:xfrm>
            <a:off x="5340698"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7" name="Google Shape;191;p6">
            <a:extLst>
              <a:ext uri="{FF2B5EF4-FFF2-40B4-BE49-F238E27FC236}">
                <a16:creationId xmlns:a16="http://schemas.microsoft.com/office/drawing/2014/main" id="{1EDE06FF-4544-6DE6-D2CB-89A696D387C8}"/>
              </a:ext>
            </a:extLst>
          </p:cNvPr>
          <p:cNvSpPr/>
          <p:nvPr/>
        </p:nvSpPr>
        <p:spPr>
          <a:xfrm>
            <a:off x="7131312"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9" name="Google Shape;193;p6">
            <a:extLst>
              <a:ext uri="{FF2B5EF4-FFF2-40B4-BE49-F238E27FC236}">
                <a16:creationId xmlns:a16="http://schemas.microsoft.com/office/drawing/2014/main" id="{556207FE-1816-CF71-8C00-663F70595F4E}"/>
              </a:ext>
            </a:extLst>
          </p:cNvPr>
          <p:cNvSpPr/>
          <p:nvPr/>
        </p:nvSpPr>
        <p:spPr>
          <a:xfrm>
            <a:off x="8921926"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9" name="Google Shape;175;p6">
            <a:extLst>
              <a:ext uri="{FF2B5EF4-FFF2-40B4-BE49-F238E27FC236}">
                <a16:creationId xmlns:a16="http://schemas.microsoft.com/office/drawing/2014/main" id="{20E5A39F-DFB5-3BEB-30EC-8CFC959F4BB0}"/>
              </a:ext>
            </a:extLst>
          </p:cNvPr>
          <p:cNvSpPr/>
          <p:nvPr/>
        </p:nvSpPr>
        <p:spPr>
          <a:xfrm>
            <a:off x="3555665"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800" b="1">
                <a:solidFill>
                  <a:schemeClr val="bg1">
                    <a:lumMod val="85000"/>
                  </a:schemeClr>
                </a:solidFill>
                <a:latin typeface="Roboto" panose="02000000000000000000" pitchFamily="2" charset="0"/>
                <a:ea typeface="Roboto" panose="02000000000000000000" pitchFamily="2" charset="0"/>
                <a:cs typeface="Calibri"/>
              </a:rPr>
              <a:t>Module 2</a:t>
            </a:r>
            <a:endParaRPr sz="1800" b="1">
              <a:solidFill>
                <a:schemeClr val="bg1">
                  <a:lumMod val="85000"/>
                </a:schemeClr>
              </a:solidFill>
              <a:latin typeface="Roboto" panose="02000000000000000000" pitchFamily="2" charset="0"/>
              <a:ea typeface="Roboto" panose="02000000000000000000" pitchFamily="2" charset="0"/>
              <a:cs typeface="Calibri"/>
            </a:endParaRPr>
          </a:p>
        </p:txBody>
      </p:sp>
      <p:sp>
        <p:nvSpPr>
          <p:cNvPr id="50" name="Google Shape;170;p6">
            <a:extLst>
              <a:ext uri="{FF2B5EF4-FFF2-40B4-BE49-F238E27FC236}">
                <a16:creationId xmlns:a16="http://schemas.microsoft.com/office/drawing/2014/main" id="{C1E4A5E0-75E6-7CBB-E264-03E343D61161}"/>
              </a:ext>
            </a:extLst>
          </p:cNvPr>
          <p:cNvSpPr txBox="1"/>
          <p:nvPr/>
        </p:nvSpPr>
        <p:spPr>
          <a:xfrm>
            <a:off x="5490990" y="3746554"/>
            <a:ext cx="1218027" cy="676724"/>
          </a:xfrm>
          <a:prstGeom prst="rect">
            <a:avLst/>
          </a:prstGeom>
          <a:noFill/>
          <a:ln>
            <a:noFill/>
          </a:ln>
        </p:spPr>
        <p:txBody>
          <a:bodyPr spcFirstLastPara="1" wrap="square" lIns="0" tIns="0" rIns="0" bIns="0" anchor="t" anchorCtr="0">
            <a:spAutoFit/>
          </a:bodyPr>
          <a:lstStyle/>
          <a:p>
            <a:pPr lvl="0" algn="ctr">
              <a:defRPr/>
            </a:pPr>
            <a:r>
              <a:rPr lang="en-GB" sz="1466" dirty="0" err="1">
                <a:solidFill>
                  <a:srgbClr val="FFFFFF"/>
                </a:solidFill>
                <a:latin typeface="Roboto"/>
                <a:ea typeface="Roboto"/>
                <a:cs typeface="Roboto"/>
              </a:rPr>
              <a:t>Évaluations</a:t>
            </a:r>
            <a:r>
              <a:rPr lang="en-GB" sz="1466" dirty="0">
                <a:solidFill>
                  <a:srgbClr val="FFFFFF"/>
                </a:solidFill>
                <a:latin typeface="Roboto"/>
                <a:ea typeface="Roboto"/>
                <a:cs typeface="Roboto"/>
              </a:rPr>
              <a:t> des </a:t>
            </a:r>
            <a:r>
              <a:rPr lang="en-GB" sz="1466" dirty="0" err="1">
                <a:solidFill>
                  <a:srgbClr val="FFFFFF"/>
                </a:solidFill>
                <a:latin typeface="Roboto"/>
                <a:ea typeface="Roboto"/>
                <a:cs typeface="Roboto"/>
              </a:rPr>
              <a:t>risques</a:t>
            </a:r>
            <a:r>
              <a:rPr lang="en-GB" sz="1466" dirty="0">
                <a:solidFill>
                  <a:srgbClr val="FFFFFF"/>
                </a:solidFill>
                <a:latin typeface="Roboto"/>
                <a:ea typeface="Roboto"/>
                <a:cs typeface="Roboto"/>
              </a:rPr>
              <a:t> </a:t>
            </a:r>
            <a:r>
              <a:rPr lang="en-GB" sz="1466" dirty="0" err="1">
                <a:solidFill>
                  <a:srgbClr val="FFFFFF"/>
                </a:solidFill>
                <a:latin typeface="Roboto"/>
                <a:ea typeface="Roboto"/>
                <a:cs typeface="Roboto"/>
              </a:rPr>
              <a:t>climatiques</a:t>
            </a:r>
            <a:endParaRPr lang="en-GB" sz="1466" dirty="0">
              <a:solidFill>
                <a:srgbClr val="FFFFFF"/>
              </a:solidFill>
              <a:latin typeface="Roboto"/>
              <a:ea typeface="Roboto"/>
              <a:cs typeface="Roboto"/>
            </a:endParaRPr>
          </a:p>
        </p:txBody>
      </p:sp>
      <p:sp>
        <p:nvSpPr>
          <p:cNvPr id="51" name="Google Shape;170;p6">
            <a:extLst>
              <a:ext uri="{FF2B5EF4-FFF2-40B4-BE49-F238E27FC236}">
                <a16:creationId xmlns:a16="http://schemas.microsoft.com/office/drawing/2014/main" id="{F40C155C-4514-BEB4-986A-255B52F8C132}"/>
              </a:ext>
            </a:extLst>
          </p:cNvPr>
          <p:cNvSpPr txBox="1"/>
          <p:nvPr/>
        </p:nvSpPr>
        <p:spPr>
          <a:xfrm>
            <a:off x="3650983" y="3737931"/>
            <a:ext cx="1218027" cy="1127873"/>
          </a:xfrm>
          <a:prstGeom prst="rect">
            <a:avLst/>
          </a:prstGeom>
          <a:noFill/>
          <a:ln>
            <a:noFill/>
          </a:ln>
        </p:spPr>
        <p:txBody>
          <a:bodyPr spcFirstLastPara="1" wrap="square" lIns="0" tIns="0" rIns="0" bIns="0" anchor="t" anchorCtr="0">
            <a:spAutoFit/>
          </a:bodyPr>
          <a:lstStyle/>
          <a:p>
            <a:pPr lvl="0" algn="ctr">
              <a:defRPr/>
            </a:pPr>
            <a:r>
              <a:rPr lang="en-GB" sz="1466" dirty="0" err="1">
                <a:solidFill>
                  <a:schemeClr val="bg1">
                    <a:lumMod val="85000"/>
                  </a:schemeClr>
                </a:solidFill>
                <a:latin typeface="Roboto"/>
                <a:ea typeface="Roboto"/>
                <a:cs typeface="Roboto"/>
              </a:rPr>
              <a:t>Aléas</a:t>
            </a:r>
            <a:r>
              <a:rPr lang="en-GB" sz="1466" dirty="0">
                <a:solidFill>
                  <a:schemeClr val="bg1">
                    <a:lumMod val="85000"/>
                  </a:schemeClr>
                </a:solidFill>
                <a:latin typeface="Roboto"/>
                <a:ea typeface="Roboto"/>
                <a:cs typeface="Roboto"/>
              </a:rPr>
              <a:t> et </a:t>
            </a:r>
            <a:r>
              <a:rPr lang="en-GB" sz="1466" dirty="0" err="1">
                <a:solidFill>
                  <a:schemeClr val="bg1">
                    <a:lumMod val="85000"/>
                  </a:schemeClr>
                </a:solidFill>
                <a:latin typeface="Roboto"/>
                <a:ea typeface="Roboto"/>
                <a:cs typeface="Roboto"/>
              </a:rPr>
              <a:t>risques</a:t>
            </a:r>
            <a:r>
              <a:rPr lang="en-GB" sz="1466" dirty="0">
                <a:solidFill>
                  <a:schemeClr val="bg1">
                    <a:lumMod val="85000"/>
                  </a:schemeClr>
                </a:solidFill>
                <a:latin typeface="Roboto"/>
                <a:ea typeface="Roboto"/>
                <a:cs typeface="Roboto"/>
              </a:rPr>
              <a:t> </a:t>
            </a:r>
            <a:r>
              <a:rPr lang="en-GB" sz="1466" dirty="0" err="1">
                <a:solidFill>
                  <a:schemeClr val="bg1">
                    <a:lumMod val="85000"/>
                  </a:schemeClr>
                </a:solidFill>
                <a:latin typeface="Roboto"/>
                <a:ea typeface="Roboto"/>
                <a:cs typeface="Roboto"/>
              </a:rPr>
              <a:t>climatiques</a:t>
            </a:r>
            <a:r>
              <a:rPr lang="en-GB" sz="1466" dirty="0">
                <a:solidFill>
                  <a:schemeClr val="bg1">
                    <a:lumMod val="85000"/>
                  </a:schemeClr>
                </a:solidFill>
                <a:latin typeface="Roboto"/>
                <a:ea typeface="Roboto"/>
                <a:cs typeface="Roboto"/>
              </a:rPr>
              <a:t> et </a:t>
            </a:r>
            <a:r>
              <a:rPr lang="en-GB" sz="1466" dirty="0" err="1">
                <a:solidFill>
                  <a:schemeClr val="bg1">
                    <a:lumMod val="85000"/>
                  </a:schemeClr>
                </a:solidFill>
                <a:latin typeface="Roboto"/>
                <a:ea typeface="Roboto"/>
                <a:cs typeface="Roboto"/>
              </a:rPr>
              <a:t>rôle</a:t>
            </a:r>
            <a:r>
              <a:rPr lang="en-GB" sz="1466" dirty="0">
                <a:solidFill>
                  <a:schemeClr val="bg1">
                    <a:lumMod val="85000"/>
                  </a:schemeClr>
                </a:solidFill>
                <a:latin typeface="Roboto"/>
                <a:ea typeface="Roboto"/>
                <a:cs typeface="Roboto"/>
              </a:rPr>
              <a:t> de </a:t>
            </a:r>
            <a:r>
              <a:rPr lang="en-GB" sz="1466" dirty="0" err="1">
                <a:solidFill>
                  <a:schemeClr val="bg1">
                    <a:lumMod val="85000"/>
                  </a:schemeClr>
                </a:solidFill>
                <a:latin typeface="Roboto"/>
                <a:ea typeface="Roboto"/>
                <a:cs typeface="Roboto"/>
              </a:rPr>
              <a:t>l'inclusion</a:t>
            </a:r>
            <a:endParaRPr lang="en-US" sz="933" dirty="0">
              <a:solidFill>
                <a:schemeClr val="bg1">
                  <a:lumMod val="85000"/>
                </a:schemeClr>
              </a:solidFill>
            </a:endParaRPr>
          </a:p>
        </p:txBody>
      </p:sp>
      <p:sp>
        <p:nvSpPr>
          <p:cNvPr id="52" name="Google Shape;170;p6">
            <a:extLst>
              <a:ext uri="{FF2B5EF4-FFF2-40B4-BE49-F238E27FC236}">
                <a16:creationId xmlns:a16="http://schemas.microsoft.com/office/drawing/2014/main" id="{F1BD0552-0DD2-6678-4ADD-540F4410042D}"/>
              </a:ext>
            </a:extLst>
          </p:cNvPr>
          <p:cNvSpPr txBox="1"/>
          <p:nvPr/>
        </p:nvSpPr>
        <p:spPr>
          <a:xfrm>
            <a:off x="7281604" y="3759315"/>
            <a:ext cx="1218027" cy="1353447"/>
          </a:xfrm>
          <a:prstGeom prst="rect">
            <a:avLst/>
          </a:prstGeom>
          <a:noFill/>
          <a:ln>
            <a:noFill/>
          </a:ln>
        </p:spPr>
        <p:txBody>
          <a:bodyPr spcFirstLastPara="1" wrap="square" lIns="0" tIns="0" rIns="0" bIns="0" anchor="t" anchorCtr="0">
            <a:spAutoFit/>
          </a:bodyPr>
          <a:lstStyle/>
          <a:p>
            <a:pPr lvl="0" algn="ctr">
              <a:defRPr/>
            </a:pPr>
            <a:r>
              <a:rPr lang="en-US" sz="1466" dirty="0">
                <a:solidFill>
                  <a:schemeClr val="bg1">
                    <a:lumMod val="85000"/>
                  </a:schemeClr>
                </a:solidFill>
                <a:latin typeface="Roboto"/>
                <a:ea typeface="Roboto"/>
                <a:cs typeface="Roboto"/>
                <a:sym typeface="Roboto"/>
              </a:rPr>
              <a:t>Options </a:t>
            </a:r>
            <a:r>
              <a:rPr lang="en-US" sz="1466" dirty="0" err="1">
                <a:solidFill>
                  <a:schemeClr val="bg1">
                    <a:lumMod val="85000"/>
                  </a:schemeClr>
                </a:solidFill>
                <a:latin typeface="Roboto"/>
                <a:ea typeface="Roboto"/>
                <a:cs typeface="Roboto"/>
                <a:sym typeface="Roboto"/>
              </a:rPr>
              <a:t>d'adaptation</a:t>
            </a:r>
            <a:r>
              <a:rPr lang="en-US" sz="1466" dirty="0">
                <a:solidFill>
                  <a:schemeClr val="bg1">
                    <a:lumMod val="85000"/>
                  </a:schemeClr>
                </a:solidFill>
                <a:latin typeface="Roboto"/>
                <a:ea typeface="Roboto"/>
                <a:cs typeface="Roboto"/>
                <a:sym typeface="Roboto"/>
              </a:rPr>
              <a:t> au </a:t>
            </a:r>
            <a:r>
              <a:rPr lang="en-US" sz="1466" dirty="0" err="1">
                <a:solidFill>
                  <a:schemeClr val="bg1">
                    <a:lumMod val="85000"/>
                  </a:schemeClr>
                </a:solidFill>
                <a:latin typeface="Roboto"/>
                <a:ea typeface="Roboto"/>
                <a:cs typeface="Roboto"/>
                <a:sym typeface="Roboto"/>
              </a:rPr>
              <a:t>changement</a:t>
            </a:r>
            <a:r>
              <a:rPr lang="en-US" sz="1466" dirty="0">
                <a:solidFill>
                  <a:schemeClr val="bg1">
                    <a:lumMod val="85000"/>
                  </a:schemeClr>
                </a:solidFill>
                <a:latin typeface="Roboto"/>
                <a:ea typeface="Roboto"/>
                <a:cs typeface="Roboto"/>
                <a:sym typeface="Roboto"/>
              </a:rPr>
              <a:t> </a:t>
            </a:r>
            <a:r>
              <a:rPr lang="en-US" sz="1466" dirty="0" err="1">
                <a:solidFill>
                  <a:schemeClr val="bg1">
                    <a:lumMod val="85000"/>
                  </a:schemeClr>
                </a:solidFill>
                <a:latin typeface="Roboto"/>
                <a:ea typeface="Roboto"/>
                <a:cs typeface="Roboto"/>
                <a:sym typeface="Roboto"/>
              </a:rPr>
              <a:t>climatique</a:t>
            </a:r>
            <a:r>
              <a:rPr lang="en-US" sz="1466" dirty="0">
                <a:solidFill>
                  <a:schemeClr val="bg1">
                    <a:lumMod val="85000"/>
                  </a:schemeClr>
                </a:solidFill>
                <a:latin typeface="Roboto"/>
                <a:ea typeface="Roboto"/>
                <a:cs typeface="Roboto"/>
                <a:sym typeface="Roboto"/>
              </a:rPr>
              <a:t> et de </a:t>
            </a:r>
            <a:r>
              <a:rPr lang="en-US" sz="1466" dirty="0" err="1">
                <a:solidFill>
                  <a:schemeClr val="bg1">
                    <a:lumMod val="85000"/>
                  </a:schemeClr>
                </a:solidFill>
                <a:latin typeface="Roboto"/>
                <a:ea typeface="Roboto"/>
                <a:cs typeface="Roboto"/>
                <a:sym typeface="Roboto"/>
              </a:rPr>
              <a:t>résilience</a:t>
            </a:r>
            <a:endParaRPr lang="en-US" sz="933" dirty="0">
              <a:solidFill>
                <a:schemeClr val="bg1">
                  <a:lumMod val="85000"/>
                </a:schemeClr>
              </a:solidFill>
            </a:endParaRPr>
          </a:p>
        </p:txBody>
      </p:sp>
      <p:sp>
        <p:nvSpPr>
          <p:cNvPr id="53" name="Google Shape;170;p6">
            <a:extLst>
              <a:ext uri="{FF2B5EF4-FFF2-40B4-BE49-F238E27FC236}">
                <a16:creationId xmlns:a16="http://schemas.microsoft.com/office/drawing/2014/main" id="{4D6CEC74-4D20-E0A1-D00E-D5A8B237F759}"/>
              </a:ext>
            </a:extLst>
          </p:cNvPr>
          <p:cNvSpPr txBox="1"/>
          <p:nvPr/>
        </p:nvSpPr>
        <p:spPr>
          <a:xfrm>
            <a:off x="9072217" y="3759315"/>
            <a:ext cx="1218027" cy="1600438"/>
          </a:xfrm>
          <a:prstGeom prst="rect">
            <a:avLst/>
          </a:prstGeom>
          <a:noFill/>
          <a:ln>
            <a:noFill/>
          </a:ln>
        </p:spPr>
        <p:txBody>
          <a:bodyPr spcFirstLastPara="1" wrap="square" lIns="0" tIns="0" rIns="0" bIns="0" anchor="t" anchorCtr="0">
            <a:spAutoFit/>
          </a:bodyPr>
          <a:lstStyle/>
          <a:p>
            <a:pPr lvl="0" algn="ctr">
              <a:defRPr/>
            </a:pPr>
            <a:r>
              <a:rPr lang="en-GB" sz="1300" dirty="0" err="1">
                <a:solidFill>
                  <a:schemeClr val="bg1">
                    <a:lumMod val="85000"/>
                  </a:schemeClr>
                </a:solidFill>
                <a:latin typeface="Roboto"/>
                <a:ea typeface="Roboto"/>
                <a:cs typeface="Roboto"/>
              </a:rPr>
              <a:t>Boîte</a:t>
            </a:r>
            <a:r>
              <a:rPr lang="en-GB" sz="1300" dirty="0">
                <a:solidFill>
                  <a:schemeClr val="bg1">
                    <a:lumMod val="85000"/>
                  </a:schemeClr>
                </a:solidFill>
                <a:latin typeface="Roboto"/>
                <a:ea typeface="Roboto"/>
                <a:cs typeface="Roboto"/>
              </a:rPr>
              <a:t> à </a:t>
            </a:r>
            <a:r>
              <a:rPr lang="en-GB" sz="1300" dirty="0" err="1">
                <a:solidFill>
                  <a:schemeClr val="bg1">
                    <a:lumMod val="85000"/>
                  </a:schemeClr>
                </a:solidFill>
                <a:latin typeface="Roboto"/>
                <a:ea typeface="Roboto"/>
                <a:cs typeface="Roboto"/>
              </a:rPr>
              <a:t>outils</a:t>
            </a:r>
            <a:r>
              <a:rPr lang="en-GB" sz="1300" dirty="0">
                <a:solidFill>
                  <a:schemeClr val="bg1">
                    <a:lumMod val="85000"/>
                  </a:schemeClr>
                </a:solidFill>
                <a:latin typeface="Roboto"/>
                <a:ea typeface="Roboto"/>
                <a:cs typeface="Roboto"/>
              </a:rPr>
              <a:t> pour la planification des infrastructures </a:t>
            </a:r>
            <a:r>
              <a:rPr lang="en-GB" sz="1300" dirty="0" err="1">
                <a:solidFill>
                  <a:schemeClr val="bg1">
                    <a:lumMod val="85000"/>
                  </a:schemeClr>
                </a:solidFill>
                <a:latin typeface="Roboto"/>
                <a:ea typeface="Roboto"/>
                <a:cs typeface="Roboto"/>
              </a:rPr>
              <a:t>d'approvisionnement</a:t>
            </a:r>
            <a:r>
              <a:rPr lang="en-GB" sz="1300" dirty="0">
                <a:solidFill>
                  <a:schemeClr val="bg1">
                    <a:lumMod val="85000"/>
                  </a:schemeClr>
                </a:solidFill>
                <a:latin typeface="Roboto"/>
                <a:ea typeface="Roboto"/>
                <a:cs typeface="Roboto"/>
              </a:rPr>
              <a:t> </a:t>
            </a:r>
            <a:r>
              <a:rPr lang="en-GB" sz="1300" dirty="0" err="1">
                <a:solidFill>
                  <a:schemeClr val="bg1">
                    <a:lumMod val="85000"/>
                  </a:schemeClr>
                </a:solidFill>
                <a:latin typeface="Roboto"/>
                <a:ea typeface="Roboto"/>
                <a:cs typeface="Roboto"/>
              </a:rPr>
              <a:t>en</a:t>
            </a:r>
            <a:r>
              <a:rPr lang="en-GB" sz="1300" dirty="0">
                <a:solidFill>
                  <a:schemeClr val="bg1">
                    <a:lumMod val="85000"/>
                  </a:schemeClr>
                </a:solidFill>
                <a:latin typeface="Roboto"/>
                <a:ea typeface="Roboto"/>
                <a:cs typeface="Roboto"/>
              </a:rPr>
              <a:t> eau et </a:t>
            </a:r>
            <a:r>
              <a:rPr lang="en-GB" sz="1300" dirty="0" err="1">
                <a:solidFill>
                  <a:schemeClr val="bg1">
                    <a:lumMod val="85000"/>
                  </a:schemeClr>
                </a:solidFill>
                <a:latin typeface="Roboto"/>
                <a:ea typeface="Roboto"/>
                <a:cs typeface="Roboto"/>
              </a:rPr>
              <a:t>d'assainissement</a:t>
            </a:r>
            <a:r>
              <a:rPr lang="en-GB" sz="1300" dirty="0">
                <a:solidFill>
                  <a:schemeClr val="bg1">
                    <a:lumMod val="85000"/>
                  </a:schemeClr>
                </a:solidFill>
                <a:latin typeface="Roboto"/>
                <a:ea typeface="Roboto"/>
                <a:cs typeface="Roboto"/>
              </a:rPr>
              <a:t> </a:t>
            </a:r>
          </a:p>
        </p:txBody>
      </p:sp>
      <p:grpSp>
        <p:nvGrpSpPr>
          <p:cNvPr id="54" name="Google Shape;174;p6">
            <a:extLst>
              <a:ext uri="{FF2B5EF4-FFF2-40B4-BE49-F238E27FC236}">
                <a16:creationId xmlns:a16="http://schemas.microsoft.com/office/drawing/2014/main" id="{45CBB766-9A6B-9E43-C330-6CF24481F715}"/>
              </a:ext>
            </a:extLst>
          </p:cNvPr>
          <p:cNvGrpSpPr/>
          <p:nvPr/>
        </p:nvGrpSpPr>
        <p:grpSpPr>
          <a:xfrm>
            <a:off x="5400262" y="1949142"/>
            <a:ext cx="1391476" cy="1391476"/>
            <a:chOff x="0" y="0"/>
            <a:chExt cx="812800" cy="812800"/>
          </a:xfrm>
        </p:grpSpPr>
        <p:sp>
          <p:nvSpPr>
            <p:cNvPr id="55" name="Google Shape;175;p6">
              <a:extLst>
                <a:ext uri="{FF2B5EF4-FFF2-40B4-BE49-F238E27FC236}">
                  <a16:creationId xmlns:a16="http://schemas.microsoft.com/office/drawing/2014/main" id="{148A9AF8-E8BC-72C3-8144-5DED2C53E2EF}"/>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A5FBA"/>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56" name="Google Shape;176;p6">
              <a:extLst>
                <a:ext uri="{FF2B5EF4-FFF2-40B4-BE49-F238E27FC236}">
                  <a16:creationId xmlns:a16="http://schemas.microsoft.com/office/drawing/2014/main" id="{48CD9C74-80D7-2A69-A929-27EF0A27BACC}"/>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Calibri"/>
                  <a:sym typeface="Calibri"/>
                </a:rPr>
                <a:t>Module 3</a:t>
              </a:r>
              <a:endParaRPr kumimoji="0" sz="1800" b="1"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Calibri"/>
                <a:sym typeface="Calibri"/>
              </a:endParaRPr>
            </a:p>
          </p:txBody>
        </p:sp>
      </p:grpSp>
      <p:sp>
        <p:nvSpPr>
          <p:cNvPr id="58" name="Google Shape;175;p6">
            <a:extLst>
              <a:ext uri="{FF2B5EF4-FFF2-40B4-BE49-F238E27FC236}">
                <a16:creationId xmlns:a16="http://schemas.microsoft.com/office/drawing/2014/main" id="{0EE6869D-F123-6B04-D7DA-438F16DD1A22}"/>
              </a:ext>
            </a:extLst>
          </p:cNvPr>
          <p:cNvSpPr/>
          <p:nvPr/>
        </p:nvSpPr>
        <p:spPr>
          <a:xfrm>
            <a:off x="7108155" y="1981755"/>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800" b="1">
                <a:solidFill>
                  <a:schemeClr val="bg1">
                    <a:lumMod val="85000"/>
                  </a:schemeClr>
                </a:solidFill>
                <a:latin typeface="Roboto" panose="02000000000000000000" pitchFamily="2" charset="0"/>
                <a:ea typeface="Roboto" panose="02000000000000000000" pitchFamily="2" charset="0"/>
                <a:cs typeface="Calibri"/>
              </a:rPr>
              <a:t>Module 4</a:t>
            </a:r>
            <a:endParaRPr sz="1800" b="1">
              <a:solidFill>
                <a:schemeClr val="bg1">
                  <a:lumMod val="85000"/>
                </a:schemeClr>
              </a:solidFill>
              <a:latin typeface="Roboto" panose="02000000000000000000" pitchFamily="2" charset="0"/>
              <a:ea typeface="Roboto" panose="02000000000000000000" pitchFamily="2" charset="0"/>
              <a:cs typeface="Calibri"/>
            </a:endParaRPr>
          </a:p>
        </p:txBody>
      </p:sp>
      <p:sp>
        <p:nvSpPr>
          <p:cNvPr id="61" name="Google Shape;175;p6">
            <a:extLst>
              <a:ext uri="{FF2B5EF4-FFF2-40B4-BE49-F238E27FC236}">
                <a16:creationId xmlns:a16="http://schemas.microsoft.com/office/drawing/2014/main" id="{010026FC-B09D-2FD9-3792-7A830590D5B7}"/>
              </a:ext>
            </a:extLst>
          </p:cNvPr>
          <p:cNvSpPr/>
          <p:nvPr/>
        </p:nvSpPr>
        <p:spPr>
          <a:xfrm>
            <a:off x="9003420"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algn="ctr">
              <a:defRPr/>
            </a:pPr>
            <a:r>
              <a:rPr lang="en-GB" sz="1800" b="1">
                <a:solidFill>
                  <a:schemeClr val="bg1">
                    <a:lumMod val="85000"/>
                  </a:schemeClr>
                </a:solidFill>
                <a:latin typeface="Roboto" panose="02000000000000000000" pitchFamily="2" charset="0"/>
                <a:ea typeface="Roboto" panose="02000000000000000000" pitchFamily="2" charset="0"/>
                <a:cs typeface="Calibri"/>
              </a:rPr>
              <a:t>Module 5</a:t>
            </a:r>
            <a:endParaRPr sz="1800" b="1">
              <a:solidFill>
                <a:schemeClr val="bg1">
                  <a:lumMod val="85000"/>
                </a:schemeClr>
              </a:solidFill>
              <a:latin typeface="Roboto" panose="02000000000000000000" pitchFamily="2" charset="0"/>
              <a:ea typeface="Roboto" panose="02000000000000000000" pitchFamily="2" charset="0"/>
              <a:cs typeface="Calibri"/>
            </a:endParaRPr>
          </a:p>
        </p:txBody>
      </p:sp>
      <p:grpSp>
        <p:nvGrpSpPr>
          <p:cNvPr id="63" name="Google Shape;174;p6">
            <a:extLst>
              <a:ext uri="{FF2B5EF4-FFF2-40B4-BE49-F238E27FC236}">
                <a16:creationId xmlns:a16="http://schemas.microsoft.com/office/drawing/2014/main" id="{8A0E4110-4FFE-052B-5D49-9364243D9083}"/>
              </a:ext>
            </a:extLst>
          </p:cNvPr>
          <p:cNvGrpSpPr/>
          <p:nvPr/>
        </p:nvGrpSpPr>
        <p:grpSpPr>
          <a:xfrm>
            <a:off x="1797104" y="1949142"/>
            <a:ext cx="1391476" cy="1391476"/>
            <a:chOff x="0" y="0"/>
            <a:chExt cx="812800" cy="812800"/>
          </a:xfrm>
        </p:grpSpPr>
        <p:sp>
          <p:nvSpPr>
            <p:cNvPr id="128" name="Google Shape;175;p6">
              <a:extLst>
                <a:ext uri="{FF2B5EF4-FFF2-40B4-BE49-F238E27FC236}">
                  <a16:creationId xmlns:a16="http://schemas.microsoft.com/office/drawing/2014/main" id="{05BDE3E3-7811-E79E-72A0-1FAC10B4AC6E}"/>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29" name="Google Shape;176;p6">
              <a:extLst>
                <a:ext uri="{FF2B5EF4-FFF2-40B4-BE49-F238E27FC236}">
                  <a16:creationId xmlns:a16="http://schemas.microsoft.com/office/drawing/2014/main" id="{0BB387EF-2D28-3C73-A949-6C9F9D399596}"/>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u="none" strike="noStrike" kern="0" cap="none" spc="0" normalizeH="0" baseline="0" noProof="0">
                  <a:ln>
                    <a:noFill/>
                  </a:ln>
                  <a:solidFill>
                    <a:schemeClr val="bg1">
                      <a:lumMod val="85000"/>
                    </a:schemeClr>
                  </a:solidFill>
                  <a:effectLst/>
                  <a:uLnTx/>
                  <a:uFillTx/>
                  <a:latin typeface="Roboto" panose="02000000000000000000" pitchFamily="2" charset="0"/>
                  <a:ea typeface="Roboto" panose="02000000000000000000" pitchFamily="2" charset="0"/>
                  <a:cs typeface="Calibri"/>
                  <a:sym typeface="Calibri"/>
                </a:rPr>
                <a:t>Module 1</a:t>
              </a:r>
              <a:endParaRPr kumimoji="0" sz="1800" b="1" u="none" strike="noStrike" kern="0" cap="none" spc="0" normalizeH="0" baseline="0" noProof="0">
                <a:ln>
                  <a:noFill/>
                </a:ln>
                <a:solidFill>
                  <a:schemeClr val="bg1">
                    <a:lumMod val="85000"/>
                  </a:schemeClr>
                </a:solidFill>
                <a:effectLst/>
                <a:uLnTx/>
                <a:uFillTx/>
                <a:latin typeface="Roboto" panose="02000000000000000000" pitchFamily="2" charset="0"/>
                <a:ea typeface="Roboto" panose="02000000000000000000" pitchFamily="2" charset="0"/>
                <a:cs typeface="Calibri"/>
                <a:sym typeface="Calibri"/>
              </a:endParaRPr>
            </a:p>
          </p:txBody>
        </p:sp>
      </p:grpSp>
      <p:sp>
        <p:nvSpPr>
          <p:cNvPr id="2" name="Google Shape;257;p7">
            <a:extLst>
              <a:ext uri="{FF2B5EF4-FFF2-40B4-BE49-F238E27FC236}">
                <a16:creationId xmlns:a16="http://schemas.microsoft.com/office/drawing/2014/main" id="{B8D433A6-6F65-A076-FC06-538FE031DCD7}"/>
              </a:ext>
            </a:extLst>
          </p:cNvPr>
          <p:cNvSpPr txBox="1"/>
          <p:nvPr/>
        </p:nvSpPr>
        <p:spPr>
          <a:xfrm>
            <a:off x="6297997" y="5698817"/>
            <a:ext cx="5767895"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nl-NL" sz="1533" b="1">
                <a:solidFill>
                  <a:srgbClr val="0B5FBA"/>
                </a:solidFill>
                <a:latin typeface="Roboto"/>
                <a:ea typeface="Roboto"/>
                <a:cs typeface="Roboto"/>
                <a:sym typeface="Roboto"/>
              </a:rPr>
              <a:t>Explore </a:t>
            </a:r>
            <a:r>
              <a:rPr kumimoji="0" lang="en-GB" sz="1533" b="1" i="0" u="none" strike="noStrike" kern="0" cap="none" spc="0" normalizeH="0" baseline="0" noProof="0">
                <a:ln>
                  <a:noFill/>
                </a:ln>
                <a:solidFill>
                  <a:srgbClr val="0B5FBA"/>
                </a:solidFill>
                <a:effectLst/>
                <a:uLnTx/>
                <a:uFillTx/>
                <a:latin typeface="Roboto"/>
                <a:ea typeface="Roboto"/>
                <a:cs typeface="Roboto"/>
                <a:sym typeface="Roboto"/>
              </a:rPr>
              <a:t>les principes et les étapes pratiques liés à la réalisation, à la mise en service ou à la gestion des évaluations des risques climatiques.</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3" name="Connector: Elbow 2">
            <a:extLst>
              <a:ext uri="{FF2B5EF4-FFF2-40B4-BE49-F238E27FC236}">
                <a16:creationId xmlns:a16="http://schemas.microsoft.com/office/drawing/2014/main" id="{ED79C859-DFC6-BCCB-A540-3769278634A2}"/>
              </a:ext>
            </a:extLst>
          </p:cNvPr>
          <p:cNvCxnSpPr>
            <a:cxnSpLocks/>
          </p:cNvCxnSpPr>
          <p:nvPr/>
        </p:nvCxnSpPr>
        <p:spPr>
          <a:xfrm>
            <a:off x="5400262" y="5454868"/>
            <a:ext cx="783894" cy="41981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261829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94">
          <a:extLst>
            <a:ext uri="{FF2B5EF4-FFF2-40B4-BE49-F238E27FC236}">
              <a16:creationId xmlns:a16="http://schemas.microsoft.com/office/drawing/2014/main" id="{14135FAA-C69A-293D-4FCC-1CF5918BFA4C}"/>
            </a:ext>
          </a:extLst>
        </p:cNvPr>
        <p:cNvGrpSpPr/>
        <p:nvPr/>
      </p:nvGrpSpPr>
      <p:grpSpPr>
        <a:xfrm>
          <a:off x="0" y="0"/>
          <a:ext cx="0" cy="0"/>
          <a:chOff x="0" y="0"/>
          <a:chExt cx="0" cy="0"/>
        </a:xfrm>
      </p:grpSpPr>
      <p:sp>
        <p:nvSpPr>
          <p:cNvPr id="1096" name="Google Shape;1096;p59">
            <a:extLst>
              <a:ext uri="{FF2B5EF4-FFF2-40B4-BE49-F238E27FC236}">
                <a16:creationId xmlns:a16="http://schemas.microsoft.com/office/drawing/2014/main" id="{D0C8255F-9F7A-328B-43F1-F7CDE3240AC5}"/>
              </a:ext>
            </a:extLst>
          </p:cNvPr>
          <p:cNvSpPr txBox="1"/>
          <p:nvPr/>
        </p:nvSpPr>
        <p:spPr>
          <a:xfrm>
            <a:off x="344369" y="165084"/>
            <a:ext cx="10991846" cy="689420"/>
          </a:xfrm>
          <a:prstGeom prst="rect">
            <a:avLst/>
          </a:prstGeom>
          <a:noFill/>
          <a:ln>
            <a:noFill/>
          </a:ln>
        </p:spPr>
        <p:txBody>
          <a:bodyPr spcFirstLastPara="1" wrap="square" lIns="0" tIns="0" rIns="0" bIns="0" anchor="t" anchorCtr="0">
            <a:spAutoFit/>
          </a:bodyPr>
          <a:lstStyle/>
          <a:p>
            <a:pPr>
              <a:lnSpc>
                <a:spcPct val="140407"/>
              </a:lnSpc>
              <a:buSzPts val="5395"/>
            </a:pPr>
            <a:r>
              <a:rPr lang="en-US" sz="3200" b="1" dirty="0">
                <a:solidFill>
                  <a:srgbClr val="0B5FBA"/>
                </a:solidFill>
                <a:latin typeface="Roboto"/>
                <a:ea typeface="Roboto"/>
                <a:cs typeface="Roboto"/>
                <a:sym typeface="Roboto"/>
              </a:rPr>
              <a:t>Résultats de la ERC | Matrice des risques classés, Malawi</a:t>
            </a:r>
            <a:endParaRPr sz="900" dirty="0"/>
          </a:p>
        </p:txBody>
      </p:sp>
      <p:sp>
        <p:nvSpPr>
          <p:cNvPr id="1099" name="Google Shape;1099;p59">
            <a:extLst>
              <a:ext uri="{FF2B5EF4-FFF2-40B4-BE49-F238E27FC236}">
                <a16:creationId xmlns:a16="http://schemas.microsoft.com/office/drawing/2014/main" id="{2A619DAB-7077-3B86-1F91-EF4479296B77}"/>
              </a:ext>
            </a:extLst>
          </p:cNvPr>
          <p:cNvSpPr txBox="1"/>
          <p:nvPr/>
        </p:nvSpPr>
        <p:spPr>
          <a:xfrm>
            <a:off x="403641" y="1540219"/>
            <a:ext cx="2177743" cy="707694"/>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Étude de cas | Stratégie nationale du Malawi en matière d'eau, d'assainissement et d'hygiène résiliente au climat</a:t>
            </a:r>
            <a:endParaRPr sz="933"/>
          </a:p>
        </p:txBody>
      </p:sp>
      <p:sp>
        <p:nvSpPr>
          <p:cNvPr id="1100" name="Google Shape;1100;p59">
            <a:extLst>
              <a:ext uri="{FF2B5EF4-FFF2-40B4-BE49-F238E27FC236}">
                <a16:creationId xmlns:a16="http://schemas.microsoft.com/office/drawing/2014/main" id="{EAD7AD3F-AEAC-0E18-35FB-6E0909815FEC}"/>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70</a:t>
            </a:fld>
            <a:endParaRPr/>
          </a:p>
        </p:txBody>
      </p:sp>
      <p:pic>
        <p:nvPicPr>
          <p:cNvPr id="2" name="Picture 1">
            <a:extLst>
              <a:ext uri="{FF2B5EF4-FFF2-40B4-BE49-F238E27FC236}">
                <a16:creationId xmlns:a16="http://schemas.microsoft.com/office/drawing/2014/main" id="{DC185EEA-AE5F-CD7F-7E0A-87C0D9390A03}"/>
              </a:ext>
            </a:extLst>
          </p:cNvPr>
          <p:cNvPicPr>
            <a:picLocks noChangeAspect="1"/>
          </p:cNvPicPr>
          <p:nvPr/>
        </p:nvPicPr>
        <p:blipFill>
          <a:blip r:embed="rId3"/>
          <a:stretch>
            <a:fillRect/>
          </a:stretch>
        </p:blipFill>
        <p:spPr>
          <a:xfrm>
            <a:off x="3879461" y="1012372"/>
            <a:ext cx="6595318" cy="5509094"/>
          </a:xfrm>
          <a:prstGeom prst="rect">
            <a:avLst/>
          </a:prstGeom>
        </p:spPr>
      </p:pic>
    </p:spTree>
    <p:extLst>
      <p:ext uri="{BB962C8B-B14F-4D97-AF65-F5344CB8AC3E}">
        <p14:creationId xmlns:p14="http://schemas.microsoft.com/office/powerpoint/2010/main" val="6427911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104"/>
        <p:cNvGrpSpPr/>
        <p:nvPr/>
      </p:nvGrpSpPr>
      <p:grpSpPr>
        <a:xfrm>
          <a:off x="0" y="0"/>
          <a:ext cx="0" cy="0"/>
          <a:chOff x="0" y="0"/>
          <a:chExt cx="0" cy="0"/>
        </a:xfrm>
      </p:grpSpPr>
      <p:sp>
        <p:nvSpPr>
          <p:cNvPr id="1106" name="Google Shape;1106;p60" descr="A blue circle with buildings in the background  Description automatically generated"/>
          <p:cNvSpPr/>
          <p:nvPr/>
        </p:nvSpPr>
        <p:spPr>
          <a:xfrm>
            <a:off x="881171" y="1915492"/>
            <a:ext cx="3796860" cy="3885108"/>
          </a:xfrm>
          <a:custGeom>
            <a:avLst/>
            <a:gdLst/>
            <a:ahLst/>
            <a:cxnLst/>
            <a:rect l="l" t="t" r="r" b="b"/>
            <a:pathLst>
              <a:path w="5695290" h="5827662" extrusionOk="0">
                <a:moveTo>
                  <a:pt x="0" y="0"/>
                </a:moveTo>
                <a:lnTo>
                  <a:pt x="5695290" y="0"/>
                </a:lnTo>
                <a:lnTo>
                  <a:pt x="5695290" y="5827662"/>
                </a:lnTo>
                <a:lnTo>
                  <a:pt x="0" y="5827662"/>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w="12700" cap="rnd" cmpd="sng">
            <a:solidFill>
              <a:srgbClr val="0B5FBA"/>
            </a:solidFill>
            <a:prstDash val="solid"/>
            <a:round/>
            <a:headEnd type="none" w="sm" len="sm"/>
            <a:tailEnd type="none" w="sm" len="sm"/>
          </a:ln>
        </p:spPr>
        <p:txBody>
          <a:bodyPr spcFirstLastPara="1" wrap="square" lIns="60950" tIns="30467" rIns="60950" bIns="30467" anchor="t" anchorCtr="0">
            <a:noAutofit/>
          </a:bodyPr>
          <a:lstStyle/>
          <a:p>
            <a:pPr>
              <a:buSzPts val="1400"/>
            </a:pPr>
            <a:endParaRPr sz="933"/>
          </a:p>
        </p:txBody>
      </p:sp>
      <p:sp>
        <p:nvSpPr>
          <p:cNvPr id="1108" name="Google Shape;1108;p60"/>
          <p:cNvSpPr txBox="1"/>
          <p:nvPr/>
        </p:nvSpPr>
        <p:spPr>
          <a:xfrm>
            <a:off x="881171" y="548806"/>
            <a:ext cx="8685800"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err="1">
                <a:solidFill>
                  <a:srgbClr val="0B5FBA"/>
                </a:solidFill>
                <a:latin typeface="Roboto"/>
                <a:ea typeface="Roboto"/>
                <a:cs typeface="Roboto"/>
                <a:sym typeface="Roboto"/>
              </a:rPr>
              <a:t>Résultats</a:t>
            </a:r>
            <a:r>
              <a:rPr lang="en-US" sz="3597" b="1" dirty="0">
                <a:solidFill>
                  <a:srgbClr val="0B5FBA"/>
                </a:solidFill>
                <a:latin typeface="Roboto"/>
                <a:ea typeface="Roboto"/>
                <a:cs typeface="Roboto"/>
                <a:sym typeface="Roboto"/>
              </a:rPr>
              <a:t> de la ERC | </a:t>
            </a:r>
            <a:r>
              <a:rPr lang="en-US" sz="3597" b="1" dirty="0" err="1">
                <a:solidFill>
                  <a:srgbClr val="0B5FBA"/>
                </a:solidFill>
                <a:latin typeface="Roboto"/>
                <a:ea typeface="Roboto"/>
                <a:cs typeface="Roboto"/>
                <a:sym typeface="Roboto"/>
              </a:rPr>
              <a:t>infographies</a:t>
            </a:r>
            <a:endParaRPr sz="933" dirty="0"/>
          </a:p>
        </p:txBody>
      </p:sp>
      <p:sp>
        <p:nvSpPr>
          <p:cNvPr id="1109" name="Google Shape;1109;p60"/>
          <p:cNvSpPr txBox="1"/>
          <p:nvPr/>
        </p:nvSpPr>
        <p:spPr>
          <a:xfrm>
            <a:off x="932279" y="1540220"/>
            <a:ext cx="5326400" cy="235898"/>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Étude de cas | Semarang, Indonésie</a:t>
            </a:r>
            <a:endParaRPr sz="933"/>
          </a:p>
        </p:txBody>
      </p:sp>
      <p:sp>
        <p:nvSpPr>
          <p:cNvPr id="1110" name="Google Shape;1110;p60"/>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71</a:t>
            </a:fld>
            <a:endParaRPr/>
          </a:p>
        </p:txBody>
      </p:sp>
      <p:pic>
        <p:nvPicPr>
          <p:cNvPr id="3" name="Picture 2">
            <a:extLst>
              <a:ext uri="{FF2B5EF4-FFF2-40B4-BE49-F238E27FC236}">
                <a16:creationId xmlns:a16="http://schemas.microsoft.com/office/drawing/2014/main" id="{19A94EC4-4B74-F291-2A86-6CB04498DB8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63551" y="1915491"/>
            <a:ext cx="6929784" cy="3885107"/>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114"/>
        <p:cNvGrpSpPr/>
        <p:nvPr/>
      </p:nvGrpSpPr>
      <p:grpSpPr>
        <a:xfrm>
          <a:off x="0" y="0"/>
          <a:ext cx="0" cy="0"/>
          <a:chOff x="0" y="0"/>
          <a:chExt cx="0" cy="0"/>
        </a:xfrm>
      </p:grpSpPr>
      <p:sp>
        <p:nvSpPr>
          <p:cNvPr id="1116" name="Google Shape;1116;p61"/>
          <p:cNvSpPr txBox="1"/>
          <p:nvPr/>
        </p:nvSpPr>
        <p:spPr>
          <a:xfrm>
            <a:off x="440583" y="688500"/>
            <a:ext cx="11310834" cy="492443"/>
          </a:xfrm>
          <a:prstGeom prst="rect">
            <a:avLst/>
          </a:prstGeom>
          <a:noFill/>
          <a:ln>
            <a:noFill/>
          </a:ln>
        </p:spPr>
        <p:txBody>
          <a:bodyPr spcFirstLastPara="1" wrap="square" lIns="0" tIns="0" rIns="0" bIns="0" anchor="t" anchorCtr="0">
            <a:spAutoFit/>
          </a:bodyPr>
          <a:lstStyle/>
          <a:p>
            <a:pPr>
              <a:buSzPts val="5395"/>
            </a:pPr>
            <a:r>
              <a:rPr lang="en-US" sz="3200" b="1" dirty="0" err="1">
                <a:solidFill>
                  <a:srgbClr val="0B5FBA"/>
                </a:solidFill>
                <a:latin typeface="Roboto"/>
                <a:ea typeface="Roboto"/>
                <a:cs typeface="Roboto"/>
                <a:sym typeface="Roboto"/>
              </a:rPr>
              <a:t>Résultats</a:t>
            </a:r>
            <a:r>
              <a:rPr lang="en-US" sz="3200" b="1" dirty="0">
                <a:solidFill>
                  <a:srgbClr val="0B5FBA"/>
                </a:solidFill>
                <a:latin typeface="Roboto"/>
                <a:ea typeface="Roboto"/>
                <a:cs typeface="Roboto"/>
                <a:sym typeface="Roboto"/>
              </a:rPr>
              <a:t> de la ERC | Solutions </a:t>
            </a:r>
            <a:r>
              <a:rPr lang="en-US" sz="3200" b="1" dirty="0" err="1">
                <a:solidFill>
                  <a:srgbClr val="0B5FBA"/>
                </a:solidFill>
                <a:latin typeface="Roboto"/>
                <a:ea typeface="Roboto"/>
                <a:cs typeface="Roboto"/>
                <a:sym typeface="Roboto"/>
              </a:rPr>
              <a:t>d'adaptation</a:t>
            </a:r>
            <a:r>
              <a:rPr lang="en-US" sz="3200" b="1" dirty="0">
                <a:solidFill>
                  <a:srgbClr val="0B5FBA"/>
                </a:solidFill>
                <a:latin typeface="Roboto"/>
                <a:ea typeface="Roboto"/>
                <a:cs typeface="Roboto"/>
                <a:sym typeface="Roboto"/>
              </a:rPr>
              <a:t> </a:t>
            </a:r>
            <a:r>
              <a:rPr lang="en-US" sz="3200" b="1" dirty="0" err="1">
                <a:solidFill>
                  <a:srgbClr val="0B5FBA"/>
                </a:solidFill>
                <a:latin typeface="Roboto"/>
                <a:ea typeface="Roboto"/>
                <a:cs typeface="Roboto"/>
                <a:sym typeface="Roboto"/>
              </a:rPr>
              <a:t>prioritaires</a:t>
            </a:r>
            <a:endParaRPr sz="900" dirty="0"/>
          </a:p>
        </p:txBody>
      </p:sp>
      <p:sp>
        <p:nvSpPr>
          <p:cNvPr id="1120" name="Google Shape;1120;p61"/>
          <p:cNvSpPr txBox="1"/>
          <p:nvPr/>
        </p:nvSpPr>
        <p:spPr>
          <a:xfrm rot="-5400000">
            <a:off x="8168371" y="3350765"/>
            <a:ext cx="581254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0B5FBA"/>
                </a:solidFill>
                <a:latin typeface="Roboto"/>
                <a:ea typeface="Roboto"/>
                <a:cs typeface="Roboto"/>
                <a:sym typeface="Roboto"/>
              </a:rPr>
              <a:t>Mesures d'adaptation prioritaires pour Mumbai (Inde)</a:t>
            </a:r>
            <a:endParaRPr sz="933"/>
          </a:p>
        </p:txBody>
      </p:sp>
      <p:sp>
        <p:nvSpPr>
          <p:cNvPr id="1121" name="Google Shape;1121;p61"/>
          <p:cNvSpPr txBox="1"/>
          <p:nvPr/>
        </p:nvSpPr>
        <p:spPr>
          <a:xfrm>
            <a:off x="491696" y="1540220"/>
            <a:ext cx="5326400" cy="235898"/>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Étude de cas | Mumbai, Inde</a:t>
            </a:r>
            <a:endParaRPr sz="933"/>
          </a:p>
        </p:txBody>
      </p:sp>
      <p:sp>
        <p:nvSpPr>
          <p:cNvPr id="1122" name="Google Shape;1122;p61"/>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72</a:t>
            </a:fld>
            <a:endParaRPr/>
          </a:p>
        </p:txBody>
      </p:sp>
      <p:pic>
        <p:nvPicPr>
          <p:cNvPr id="3" name="Picture 2">
            <a:extLst>
              <a:ext uri="{FF2B5EF4-FFF2-40B4-BE49-F238E27FC236}">
                <a16:creationId xmlns:a16="http://schemas.microsoft.com/office/drawing/2014/main" id="{7F95D937-C161-9CE8-B863-F9CE31A7BE02}"/>
              </a:ext>
            </a:extLst>
          </p:cNvPr>
          <p:cNvPicPr>
            <a:picLocks noChangeAspect="1"/>
          </p:cNvPicPr>
          <p:nvPr/>
        </p:nvPicPr>
        <p:blipFill>
          <a:blip r:embed="rId3"/>
          <a:stretch>
            <a:fillRect/>
          </a:stretch>
        </p:blipFill>
        <p:spPr>
          <a:xfrm>
            <a:off x="228070" y="1913467"/>
            <a:ext cx="5209350" cy="4837990"/>
          </a:xfrm>
          <a:prstGeom prst="rect">
            <a:avLst/>
          </a:prstGeom>
        </p:spPr>
      </p:pic>
      <p:pic>
        <p:nvPicPr>
          <p:cNvPr id="5" name="Picture 4">
            <a:extLst>
              <a:ext uri="{FF2B5EF4-FFF2-40B4-BE49-F238E27FC236}">
                <a16:creationId xmlns:a16="http://schemas.microsoft.com/office/drawing/2014/main" id="{B0A85665-A870-BD21-6F51-A3D9FB4704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03460" y="1913466"/>
            <a:ext cx="4805123" cy="2078869"/>
          </a:xfrm>
          <a:prstGeom prst="rect">
            <a:avLst/>
          </a:prstGeom>
        </p:spPr>
      </p:pic>
      <p:pic>
        <p:nvPicPr>
          <p:cNvPr id="7" name="Picture 6">
            <a:extLst>
              <a:ext uri="{FF2B5EF4-FFF2-40B4-BE49-F238E27FC236}">
                <a16:creationId xmlns:a16="http://schemas.microsoft.com/office/drawing/2014/main" id="{46ADB482-9553-27F8-1F59-99D8FDC3D3DC}"/>
              </a:ext>
            </a:extLst>
          </p:cNvPr>
          <p:cNvPicPr>
            <a:picLocks noChangeAspect="1"/>
          </p:cNvPicPr>
          <p:nvPr/>
        </p:nvPicPr>
        <p:blipFill>
          <a:blip r:embed="rId5"/>
          <a:stretch>
            <a:fillRect/>
          </a:stretch>
        </p:blipFill>
        <p:spPr>
          <a:xfrm>
            <a:off x="6003460" y="4197656"/>
            <a:ext cx="4805123" cy="2448074"/>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sp>
        <p:nvSpPr>
          <p:cNvPr id="1128" name="Google Shape;1128;p62"/>
          <p:cNvSpPr txBox="1"/>
          <p:nvPr/>
        </p:nvSpPr>
        <p:spPr>
          <a:xfrm>
            <a:off x="409679" y="548800"/>
            <a:ext cx="9293200" cy="603242"/>
          </a:xfrm>
          <a:prstGeom prst="rect">
            <a:avLst/>
          </a:prstGeom>
          <a:noFill/>
          <a:ln>
            <a:noFill/>
          </a:ln>
        </p:spPr>
        <p:txBody>
          <a:bodyPr spcFirstLastPara="1" wrap="square" lIns="0" tIns="0" rIns="0" bIns="0" anchor="t" anchorCtr="0">
            <a:spAutoFit/>
          </a:bodyPr>
          <a:lstStyle/>
          <a:p>
            <a:pPr>
              <a:lnSpc>
                <a:spcPct val="140407"/>
              </a:lnSpc>
              <a:buSzPts val="5395"/>
            </a:pPr>
            <a:r>
              <a:rPr lang="en-US" sz="2800" b="1" dirty="0" err="1">
                <a:solidFill>
                  <a:srgbClr val="0B5FBA"/>
                </a:solidFill>
                <a:latin typeface="Roboto"/>
                <a:ea typeface="Roboto"/>
                <a:cs typeface="Roboto"/>
                <a:sym typeface="Roboto"/>
              </a:rPr>
              <a:t>Résultats</a:t>
            </a:r>
            <a:r>
              <a:rPr lang="en-US" sz="2800" b="1" dirty="0">
                <a:solidFill>
                  <a:srgbClr val="0B5FBA"/>
                </a:solidFill>
                <a:latin typeface="Roboto"/>
                <a:ea typeface="Roboto"/>
                <a:cs typeface="Roboto"/>
                <a:sym typeface="Roboto"/>
              </a:rPr>
              <a:t> de la ERC | </a:t>
            </a:r>
            <a:r>
              <a:rPr lang="en-US" sz="2800" b="1" dirty="0" err="1">
                <a:solidFill>
                  <a:srgbClr val="0B5FBA"/>
                </a:solidFill>
                <a:latin typeface="Roboto"/>
                <a:ea typeface="Roboto"/>
                <a:cs typeface="Roboto"/>
                <a:sym typeface="Roboto"/>
              </a:rPr>
              <a:t>Plateformes</a:t>
            </a:r>
            <a:r>
              <a:rPr lang="en-US" sz="2800" b="1" dirty="0">
                <a:solidFill>
                  <a:srgbClr val="0B5FBA"/>
                </a:solidFill>
                <a:latin typeface="Roboto"/>
                <a:ea typeface="Roboto"/>
                <a:cs typeface="Roboto"/>
                <a:sym typeface="Roboto"/>
              </a:rPr>
              <a:t> interactives </a:t>
            </a:r>
            <a:r>
              <a:rPr lang="en-US" sz="2800" b="1" dirty="0" err="1">
                <a:solidFill>
                  <a:srgbClr val="0B5FBA"/>
                </a:solidFill>
                <a:latin typeface="Roboto"/>
                <a:ea typeface="Roboto"/>
                <a:cs typeface="Roboto"/>
                <a:sym typeface="Roboto"/>
              </a:rPr>
              <a:t>en</a:t>
            </a:r>
            <a:r>
              <a:rPr lang="en-US" sz="2800" b="1" dirty="0">
                <a:solidFill>
                  <a:srgbClr val="0B5FBA"/>
                </a:solidFill>
                <a:latin typeface="Roboto"/>
                <a:ea typeface="Roboto"/>
                <a:cs typeface="Roboto"/>
                <a:sym typeface="Roboto"/>
              </a:rPr>
              <a:t> </a:t>
            </a:r>
            <a:r>
              <a:rPr lang="en-US" sz="2800" b="1" dirty="0" err="1">
                <a:solidFill>
                  <a:srgbClr val="0B5FBA"/>
                </a:solidFill>
                <a:latin typeface="Roboto"/>
                <a:ea typeface="Roboto"/>
                <a:cs typeface="Roboto"/>
                <a:sym typeface="Roboto"/>
              </a:rPr>
              <a:t>ligne</a:t>
            </a:r>
            <a:endParaRPr sz="800" dirty="0"/>
          </a:p>
        </p:txBody>
      </p:sp>
      <p:sp>
        <p:nvSpPr>
          <p:cNvPr id="1129" name="Google Shape;1129;p62"/>
          <p:cNvSpPr/>
          <p:nvPr/>
        </p:nvSpPr>
        <p:spPr>
          <a:xfrm>
            <a:off x="9702875" y="4234657"/>
            <a:ext cx="2028334" cy="2074543"/>
          </a:xfrm>
          <a:custGeom>
            <a:avLst/>
            <a:gdLst/>
            <a:ahLst/>
            <a:cxnLst/>
            <a:rect l="l" t="t" r="r" b="b"/>
            <a:pathLst>
              <a:path w="3461634" h="3461634" extrusionOk="0">
                <a:moveTo>
                  <a:pt x="0" y="0"/>
                </a:moveTo>
                <a:lnTo>
                  <a:pt x="3461634" y="0"/>
                </a:lnTo>
                <a:lnTo>
                  <a:pt x="3461634" y="3461634"/>
                </a:lnTo>
                <a:lnTo>
                  <a:pt x="0" y="3461634"/>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0" name="Google Shape;1130;p62"/>
          <p:cNvSpPr/>
          <p:nvPr/>
        </p:nvSpPr>
        <p:spPr>
          <a:xfrm>
            <a:off x="460791" y="2143953"/>
            <a:ext cx="9242084" cy="4079951"/>
          </a:xfrm>
          <a:custGeom>
            <a:avLst/>
            <a:gdLst/>
            <a:ahLst/>
            <a:cxnLst/>
            <a:rect l="l" t="t" r="r" b="b"/>
            <a:pathLst>
              <a:path w="13863126" h="6428565" extrusionOk="0">
                <a:moveTo>
                  <a:pt x="0" y="0"/>
                </a:moveTo>
                <a:lnTo>
                  <a:pt x="13863126" y="0"/>
                </a:lnTo>
                <a:lnTo>
                  <a:pt x="13863126" y="6428564"/>
                </a:lnTo>
                <a:lnTo>
                  <a:pt x="0" y="6428564"/>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1" name="Google Shape;1131;p62"/>
          <p:cNvSpPr txBox="1"/>
          <p:nvPr/>
        </p:nvSpPr>
        <p:spPr>
          <a:xfrm>
            <a:off x="460791" y="1540220"/>
            <a:ext cx="5326400" cy="215444"/>
          </a:xfrm>
          <a:prstGeom prst="rect">
            <a:avLst/>
          </a:prstGeom>
          <a:noFill/>
          <a:ln>
            <a:noFill/>
          </a:ln>
        </p:spPr>
        <p:txBody>
          <a:bodyPr spcFirstLastPara="1" wrap="square" lIns="0" tIns="0" rIns="0" bIns="0" anchor="t" anchorCtr="0">
            <a:spAutoFit/>
          </a:bodyPr>
          <a:lstStyle/>
          <a:p>
            <a:pPr>
              <a:buSzPts val="2300"/>
            </a:pPr>
            <a:r>
              <a:rPr lang="en-US" b="1" dirty="0">
                <a:solidFill>
                  <a:srgbClr val="0B5FBA"/>
                </a:solidFill>
                <a:latin typeface="Roboto"/>
                <a:ea typeface="Roboto"/>
                <a:cs typeface="Roboto"/>
                <a:sym typeface="Roboto"/>
              </a:rPr>
              <a:t>Étude de </a:t>
            </a:r>
            <a:r>
              <a:rPr lang="en-US" b="1" dirty="0" err="1">
                <a:solidFill>
                  <a:srgbClr val="0B5FBA"/>
                </a:solidFill>
                <a:latin typeface="Roboto"/>
                <a:ea typeface="Roboto"/>
                <a:cs typeface="Roboto"/>
                <a:sym typeface="Roboto"/>
              </a:rPr>
              <a:t>cas</a:t>
            </a:r>
            <a:r>
              <a:rPr lang="en-US" b="1" dirty="0">
                <a:solidFill>
                  <a:srgbClr val="0B5FBA"/>
                </a:solidFill>
                <a:latin typeface="Roboto"/>
                <a:ea typeface="Roboto"/>
                <a:cs typeface="Roboto"/>
                <a:sym typeface="Roboto"/>
              </a:rPr>
              <a:t> | </a:t>
            </a:r>
            <a:r>
              <a:rPr lang="en-US" b="1" dirty="0" err="1">
                <a:solidFill>
                  <a:srgbClr val="0B5FBA"/>
                </a:solidFill>
                <a:latin typeface="Roboto"/>
                <a:ea typeface="Roboto"/>
                <a:cs typeface="Roboto"/>
                <a:sym typeface="Roboto"/>
              </a:rPr>
              <a:t>Municipalité</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d'eThekwini</a:t>
            </a:r>
            <a:r>
              <a:rPr lang="en-US" b="1" dirty="0">
                <a:solidFill>
                  <a:srgbClr val="0B5FBA"/>
                </a:solidFill>
                <a:latin typeface="Roboto"/>
                <a:ea typeface="Roboto"/>
                <a:cs typeface="Roboto"/>
                <a:sym typeface="Roboto"/>
              </a:rPr>
              <a:t> (Durban), Afrique du Sud</a:t>
            </a:r>
            <a:endParaRPr sz="900" dirty="0"/>
          </a:p>
        </p:txBody>
      </p:sp>
      <p:sp>
        <p:nvSpPr>
          <p:cNvPr id="1132" name="Google Shape;1132;p62"/>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73</a:t>
            </a:fld>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36"/>
        <p:cNvGrpSpPr/>
        <p:nvPr/>
      </p:nvGrpSpPr>
      <p:grpSpPr>
        <a:xfrm>
          <a:off x="0" y="0"/>
          <a:ext cx="0" cy="0"/>
          <a:chOff x="0" y="0"/>
          <a:chExt cx="0" cy="0"/>
        </a:xfrm>
      </p:grpSpPr>
      <p:sp>
        <p:nvSpPr>
          <p:cNvPr id="1137" name="Google Shape;1137;p63"/>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a:buSzPts val="1400"/>
            </a:pPr>
            <a:endParaRPr sz="933"/>
          </a:p>
        </p:txBody>
      </p:sp>
      <p:sp>
        <p:nvSpPr>
          <p:cNvPr id="1138" name="Google Shape;1138;p63"/>
          <p:cNvSpPr/>
          <p:nvPr/>
        </p:nvSpPr>
        <p:spPr>
          <a:xfrm>
            <a:off x="6096000" y="0"/>
            <a:ext cx="6096000" cy="6858000"/>
          </a:xfrm>
          <a:custGeom>
            <a:avLst/>
            <a:gdLst/>
            <a:ahLst/>
            <a:cxnLst/>
            <a:rect l="l" t="t" r="r" b="b"/>
            <a:pathLst>
              <a:path w="9144000" h="10287000" extrusionOk="0">
                <a:moveTo>
                  <a:pt x="0" y="0"/>
                </a:moveTo>
                <a:lnTo>
                  <a:pt x="9144000" y="0"/>
                </a:lnTo>
                <a:lnTo>
                  <a:pt x="9144000" y="10287000"/>
                </a:lnTo>
                <a:lnTo>
                  <a:pt x="0" y="10287000"/>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9" name="Google Shape;1139;p63"/>
          <p:cNvSpPr txBox="1"/>
          <p:nvPr/>
        </p:nvSpPr>
        <p:spPr>
          <a:xfrm>
            <a:off x="881171" y="1170402"/>
            <a:ext cx="5239669"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chemeClr val="bg1"/>
                </a:solidFill>
                <a:latin typeface="Roboto"/>
                <a:ea typeface="Roboto"/>
                <a:cs typeface="Roboto"/>
                <a:sym typeface="Roboto"/>
              </a:rPr>
              <a:t>Questions</a:t>
            </a:r>
            <a:endParaRPr sz="933">
              <a:solidFill>
                <a:schemeClr val="bg1"/>
              </a:solidFill>
            </a:endParaRPr>
          </a:p>
        </p:txBody>
      </p:sp>
      <p:sp>
        <p:nvSpPr>
          <p:cNvPr id="1140" name="Google Shape;1140;p63"/>
          <p:cNvSpPr txBox="1"/>
          <p:nvPr/>
        </p:nvSpPr>
        <p:spPr>
          <a:xfrm>
            <a:off x="867102" y="2017814"/>
            <a:ext cx="4477732" cy="297454"/>
          </a:xfrm>
          <a:prstGeom prst="rect">
            <a:avLst/>
          </a:prstGeom>
          <a:noFill/>
          <a:ln>
            <a:noFill/>
          </a:ln>
        </p:spPr>
        <p:txBody>
          <a:bodyPr spcFirstLastPara="1" wrap="square" lIns="0" tIns="0" rIns="0" bIns="0" anchor="t" anchorCtr="0">
            <a:spAutoFit/>
          </a:bodyPr>
          <a:lstStyle/>
          <a:p>
            <a:pPr>
              <a:buSzPts val="2900"/>
            </a:pPr>
            <a:r>
              <a:rPr lang="en-US" sz="1933">
                <a:solidFill>
                  <a:schemeClr val="bg1"/>
                </a:solidFill>
                <a:latin typeface="Roboto"/>
                <a:ea typeface="Roboto"/>
                <a:cs typeface="Roboto"/>
                <a:sym typeface="Roboto"/>
              </a:rPr>
              <a:t>Avez-vous des questions ?</a:t>
            </a:r>
            <a:endParaRPr sz="933">
              <a:solidFill>
                <a:schemeClr val="bg1"/>
              </a:solidFill>
            </a:endParaRPr>
          </a:p>
        </p:txBody>
      </p:sp>
      <p:cxnSp>
        <p:nvCxnSpPr>
          <p:cNvPr id="1141" name="Google Shape;1141;p63"/>
          <p:cNvCxnSpPr/>
          <p:nvPr/>
        </p:nvCxnSpPr>
        <p:spPr>
          <a:xfrm rot="10800000" flipH="1">
            <a:off x="746696" y="3306775"/>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142" name="Google Shape;1142;p63"/>
          <p:cNvCxnSpPr/>
          <p:nvPr/>
        </p:nvCxnSpPr>
        <p:spPr>
          <a:xfrm rot="10800000" flipH="1">
            <a:off x="746470" y="4415275"/>
            <a:ext cx="886622" cy="7873"/>
          </a:xfrm>
          <a:prstGeom prst="straightConnector1">
            <a:avLst/>
          </a:prstGeom>
          <a:noFill/>
          <a:ln w="38100" cap="flat" cmpd="sng">
            <a:solidFill>
              <a:schemeClr val="bg1"/>
            </a:solidFill>
            <a:prstDash val="solid"/>
            <a:round/>
            <a:headEnd type="none" w="sm" len="sm"/>
            <a:tailEnd type="stealth" w="med" len="med"/>
          </a:ln>
        </p:spPr>
      </p:cxnSp>
      <p:sp>
        <p:nvSpPr>
          <p:cNvPr id="1143" name="Google Shape;1143;p63"/>
          <p:cNvSpPr txBox="1"/>
          <p:nvPr/>
        </p:nvSpPr>
        <p:spPr>
          <a:xfrm>
            <a:off x="1794365" y="4259391"/>
            <a:ext cx="2853600" cy="1179490"/>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Y a-t-il quelque chose dans cette section qui vous est inconnu et dont vous aimeriez discuter plus en détail ?</a:t>
            </a:r>
            <a:endParaRPr sz="933">
              <a:solidFill>
                <a:schemeClr val="bg1"/>
              </a:solidFill>
            </a:endParaRPr>
          </a:p>
        </p:txBody>
      </p:sp>
      <p:sp>
        <p:nvSpPr>
          <p:cNvPr id="1144" name="Google Shape;1144;p63"/>
          <p:cNvSpPr txBox="1"/>
          <p:nvPr/>
        </p:nvSpPr>
        <p:spPr>
          <a:xfrm>
            <a:off x="1813640" y="3211267"/>
            <a:ext cx="3045200" cy="471796"/>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Réfléchissez à la manière de mener une évaluation des risques climatiques.</a:t>
            </a:r>
            <a:endParaRPr sz="933">
              <a:solidFill>
                <a:schemeClr val="bg1"/>
              </a:solidFill>
            </a:endParaRPr>
          </a:p>
        </p:txBody>
      </p:sp>
      <p:sp>
        <p:nvSpPr>
          <p:cNvPr id="1145" name="Google Shape;1145;p63"/>
          <p:cNvSpPr txBox="1"/>
          <p:nvPr/>
        </p:nvSpPr>
        <p:spPr>
          <a:xfrm rot="-5400000">
            <a:off x="9344523" y="3680748"/>
            <a:ext cx="5050257"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Dhaka ; photo de Nachoipd, Pixabay</a:t>
            </a:r>
            <a:endParaRPr sz="933"/>
          </a:p>
        </p:txBody>
      </p:sp>
      <p:sp>
        <p:nvSpPr>
          <p:cNvPr id="1147" name="Google Shape;1147;p63"/>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74</a:t>
            </a:fld>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51"/>
        <p:cNvGrpSpPr/>
        <p:nvPr/>
      </p:nvGrpSpPr>
      <p:grpSpPr>
        <a:xfrm>
          <a:off x="0" y="0"/>
          <a:ext cx="0" cy="0"/>
          <a:chOff x="0" y="0"/>
          <a:chExt cx="0" cy="0"/>
        </a:xfrm>
      </p:grpSpPr>
      <p:sp>
        <p:nvSpPr>
          <p:cNvPr id="1152" name="Google Shape;1152;p64"/>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a:buSzPts val="1400"/>
            </a:pPr>
            <a:endParaRPr sz="933"/>
          </a:p>
        </p:txBody>
      </p:sp>
      <p:sp>
        <p:nvSpPr>
          <p:cNvPr id="1153" name="Google Shape;1153;p64"/>
          <p:cNvSpPr/>
          <p:nvPr/>
        </p:nvSpPr>
        <p:spPr>
          <a:xfrm>
            <a:off x="6096000" y="0"/>
            <a:ext cx="6096000" cy="6858000"/>
          </a:xfrm>
          <a:custGeom>
            <a:avLst/>
            <a:gdLst/>
            <a:ahLst/>
            <a:cxnLst/>
            <a:rect l="l" t="t" r="r" b="b"/>
            <a:pathLst>
              <a:path w="9144000" h="10287000" extrusionOk="0">
                <a:moveTo>
                  <a:pt x="0" y="0"/>
                </a:moveTo>
                <a:lnTo>
                  <a:pt x="9144000" y="0"/>
                </a:lnTo>
                <a:lnTo>
                  <a:pt x="9144000" y="10287000"/>
                </a:lnTo>
                <a:lnTo>
                  <a:pt x="0" y="10287000"/>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54" name="Google Shape;1154;p64"/>
          <p:cNvSpPr txBox="1"/>
          <p:nvPr/>
        </p:nvSpPr>
        <p:spPr>
          <a:xfrm>
            <a:off x="881171" y="548806"/>
            <a:ext cx="5239600" cy="689420"/>
          </a:xfrm>
          <a:prstGeom prst="rect">
            <a:avLst/>
          </a:prstGeom>
          <a:noFill/>
          <a:ln>
            <a:noFill/>
          </a:ln>
        </p:spPr>
        <p:txBody>
          <a:bodyPr spcFirstLastPara="1" wrap="square" lIns="0" tIns="0" rIns="0" bIns="0" anchor="t" anchorCtr="0">
            <a:spAutoFit/>
          </a:bodyPr>
          <a:lstStyle/>
          <a:p>
            <a:pPr>
              <a:lnSpc>
                <a:spcPct val="140407"/>
              </a:lnSpc>
              <a:buSzPts val="5395"/>
            </a:pPr>
            <a:r>
              <a:rPr lang="en-US" sz="3200" b="1" dirty="0" err="1">
                <a:solidFill>
                  <a:schemeClr val="bg1"/>
                </a:solidFill>
                <a:latin typeface="Roboto"/>
                <a:ea typeface="Roboto"/>
                <a:cs typeface="Roboto"/>
                <a:sym typeface="Roboto"/>
              </a:rPr>
              <a:t>Partagez</a:t>
            </a:r>
            <a:r>
              <a:rPr lang="en-US" sz="3200" b="1" dirty="0">
                <a:solidFill>
                  <a:schemeClr val="bg1"/>
                </a:solidFill>
                <a:latin typeface="Roboto"/>
                <a:ea typeface="Roboto"/>
                <a:cs typeface="Roboto"/>
                <a:sym typeface="Roboto"/>
              </a:rPr>
              <a:t> </a:t>
            </a:r>
            <a:r>
              <a:rPr lang="en-US" sz="3200" b="1" dirty="0" err="1">
                <a:solidFill>
                  <a:schemeClr val="bg1"/>
                </a:solidFill>
                <a:latin typeface="Roboto"/>
                <a:ea typeface="Roboto"/>
                <a:cs typeface="Roboto"/>
                <a:sym typeface="Roboto"/>
              </a:rPr>
              <a:t>votre</a:t>
            </a:r>
            <a:r>
              <a:rPr lang="en-US" sz="3200" b="1" dirty="0">
                <a:solidFill>
                  <a:schemeClr val="bg1"/>
                </a:solidFill>
                <a:latin typeface="Roboto"/>
                <a:ea typeface="Roboto"/>
                <a:cs typeface="Roboto"/>
                <a:sym typeface="Roboto"/>
              </a:rPr>
              <a:t> </a:t>
            </a:r>
            <a:r>
              <a:rPr lang="en-US" sz="3200" b="1" dirty="0" err="1">
                <a:solidFill>
                  <a:schemeClr val="bg1"/>
                </a:solidFill>
                <a:latin typeface="Roboto"/>
                <a:ea typeface="Roboto"/>
                <a:cs typeface="Roboto"/>
                <a:sym typeface="Roboto"/>
              </a:rPr>
              <a:t>expérience</a:t>
            </a:r>
            <a:endParaRPr sz="900" dirty="0">
              <a:solidFill>
                <a:schemeClr val="bg1"/>
              </a:solidFill>
            </a:endParaRPr>
          </a:p>
        </p:txBody>
      </p:sp>
      <p:sp>
        <p:nvSpPr>
          <p:cNvPr id="1155" name="Google Shape;1155;p64"/>
          <p:cNvSpPr txBox="1"/>
          <p:nvPr/>
        </p:nvSpPr>
        <p:spPr>
          <a:xfrm>
            <a:off x="867102" y="1887890"/>
            <a:ext cx="4477732" cy="594906"/>
          </a:xfrm>
          <a:prstGeom prst="rect">
            <a:avLst/>
          </a:prstGeom>
          <a:noFill/>
          <a:ln>
            <a:noFill/>
          </a:ln>
        </p:spPr>
        <p:txBody>
          <a:bodyPr spcFirstLastPara="1" wrap="square" lIns="0" tIns="0" rIns="0" bIns="0" anchor="t" anchorCtr="0">
            <a:spAutoFit/>
          </a:bodyPr>
          <a:lstStyle/>
          <a:p>
            <a:pPr>
              <a:buSzPts val="2900"/>
            </a:pPr>
            <a:r>
              <a:rPr lang="en-US" sz="1933" dirty="0">
                <a:solidFill>
                  <a:schemeClr val="bg1"/>
                </a:solidFill>
                <a:latin typeface="Roboto"/>
                <a:ea typeface="Roboto"/>
                <a:cs typeface="Roboto"/>
                <a:sym typeface="Roboto"/>
              </a:rPr>
              <a:t>Vos </a:t>
            </a:r>
            <a:r>
              <a:rPr lang="en-US" sz="1933" dirty="0" err="1">
                <a:solidFill>
                  <a:schemeClr val="bg1"/>
                </a:solidFill>
                <a:latin typeface="Roboto"/>
                <a:ea typeface="Roboto"/>
                <a:cs typeface="Roboto"/>
                <a:sym typeface="Roboto"/>
              </a:rPr>
              <a:t>expériences</a:t>
            </a:r>
            <a:r>
              <a:rPr lang="en-US" sz="1933" dirty="0">
                <a:solidFill>
                  <a:schemeClr val="bg1"/>
                </a:solidFill>
                <a:latin typeface="Roboto"/>
                <a:ea typeface="Roboto"/>
                <a:cs typeface="Roboto"/>
                <a:sym typeface="Roboto"/>
              </a:rPr>
              <a:t> avec les </a:t>
            </a:r>
            <a:r>
              <a:rPr lang="en-US" sz="1933" dirty="0" err="1">
                <a:solidFill>
                  <a:schemeClr val="bg1"/>
                </a:solidFill>
                <a:latin typeface="Roboto"/>
                <a:ea typeface="Roboto"/>
                <a:cs typeface="Roboto"/>
                <a:sym typeface="Roboto"/>
              </a:rPr>
              <a:t>résultats</a:t>
            </a:r>
            <a:r>
              <a:rPr lang="en-US" sz="1933" dirty="0">
                <a:solidFill>
                  <a:schemeClr val="bg1"/>
                </a:solidFill>
                <a:latin typeface="Roboto"/>
                <a:ea typeface="Roboto"/>
                <a:cs typeface="Roboto"/>
                <a:sym typeface="Roboto"/>
              </a:rPr>
              <a:t> et/</a:t>
            </a:r>
            <a:r>
              <a:rPr lang="en-US" sz="1933" dirty="0" err="1">
                <a:solidFill>
                  <a:schemeClr val="bg1"/>
                </a:solidFill>
                <a:latin typeface="Roboto"/>
                <a:ea typeface="Roboto"/>
                <a:cs typeface="Roboto"/>
                <a:sym typeface="Roboto"/>
              </a:rPr>
              <a:t>ou</a:t>
            </a:r>
            <a:r>
              <a:rPr lang="en-US" sz="1933" dirty="0">
                <a:solidFill>
                  <a:schemeClr val="bg1"/>
                </a:solidFill>
                <a:latin typeface="Roboto"/>
                <a:ea typeface="Roboto"/>
                <a:cs typeface="Roboto"/>
                <a:sym typeface="Roboto"/>
              </a:rPr>
              <a:t> les </a:t>
            </a:r>
            <a:r>
              <a:rPr lang="en-US" sz="1933" dirty="0" err="1">
                <a:solidFill>
                  <a:schemeClr val="bg1"/>
                </a:solidFill>
                <a:latin typeface="Roboto"/>
                <a:ea typeface="Roboto"/>
                <a:cs typeface="Roboto"/>
                <a:sym typeface="Roboto"/>
              </a:rPr>
              <a:t>décisions</a:t>
            </a:r>
            <a:r>
              <a:rPr lang="en-US" sz="1933" dirty="0">
                <a:solidFill>
                  <a:schemeClr val="bg1"/>
                </a:solidFill>
                <a:latin typeface="Roboto"/>
                <a:ea typeface="Roboto"/>
                <a:cs typeface="Roboto"/>
                <a:sym typeface="Roboto"/>
              </a:rPr>
              <a:t> de la ERC</a:t>
            </a:r>
            <a:endParaRPr sz="933" dirty="0">
              <a:solidFill>
                <a:schemeClr val="bg1"/>
              </a:solidFill>
            </a:endParaRPr>
          </a:p>
        </p:txBody>
      </p:sp>
      <p:cxnSp>
        <p:nvCxnSpPr>
          <p:cNvPr id="1156" name="Google Shape;1156;p64"/>
          <p:cNvCxnSpPr/>
          <p:nvPr/>
        </p:nvCxnSpPr>
        <p:spPr>
          <a:xfrm rot="10800000" flipH="1">
            <a:off x="746696" y="3111303"/>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157" name="Google Shape;1157;p64"/>
          <p:cNvCxnSpPr/>
          <p:nvPr/>
        </p:nvCxnSpPr>
        <p:spPr>
          <a:xfrm rot="10800000" flipH="1">
            <a:off x="746470" y="4236736"/>
            <a:ext cx="886622" cy="7873"/>
          </a:xfrm>
          <a:prstGeom prst="straightConnector1">
            <a:avLst/>
          </a:prstGeom>
          <a:noFill/>
          <a:ln w="38100" cap="flat" cmpd="sng">
            <a:solidFill>
              <a:schemeClr val="bg1"/>
            </a:solidFill>
            <a:prstDash val="solid"/>
            <a:round/>
            <a:headEnd type="none" w="sm" len="sm"/>
            <a:tailEnd type="stealth" w="med" len="med"/>
          </a:ln>
        </p:spPr>
      </p:cxnSp>
      <p:sp>
        <p:nvSpPr>
          <p:cNvPr id="1158" name="Google Shape;1158;p64"/>
          <p:cNvSpPr txBox="1"/>
          <p:nvPr/>
        </p:nvSpPr>
        <p:spPr>
          <a:xfrm>
            <a:off x="1794365" y="4080853"/>
            <a:ext cx="2853669" cy="849271"/>
          </a:xfrm>
          <a:prstGeom prst="rect">
            <a:avLst/>
          </a:prstGeom>
          <a:noFill/>
          <a:ln>
            <a:noFill/>
          </a:ln>
        </p:spPr>
        <p:txBody>
          <a:bodyPr spcFirstLastPara="1" wrap="square" lIns="0" tIns="0" rIns="0" bIns="0" anchor="t" anchorCtr="0">
            <a:spAutoFit/>
          </a:bodyPr>
          <a:lstStyle/>
          <a:p>
            <a:pPr>
              <a:lnSpc>
                <a:spcPct val="120000"/>
              </a:lnSpc>
              <a:buSzPts val="2300"/>
            </a:pPr>
            <a:r>
              <a:rPr lang="en-US" sz="1533" dirty="0" err="1">
                <a:solidFill>
                  <a:schemeClr val="bg1"/>
                </a:solidFill>
                <a:latin typeface="Roboto"/>
                <a:ea typeface="Roboto"/>
                <a:cs typeface="Roboto"/>
                <a:sym typeface="Roboto"/>
              </a:rPr>
              <a:t>Avez</a:t>
            </a:r>
            <a:r>
              <a:rPr lang="en-US" sz="1533" dirty="0">
                <a:solidFill>
                  <a:schemeClr val="bg1"/>
                </a:solidFill>
                <a:latin typeface="Roboto"/>
                <a:ea typeface="Roboto"/>
                <a:cs typeface="Roboto"/>
                <a:sym typeface="Roboto"/>
              </a:rPr>
              <a:t>-vous déjà </a:t>
            </a:r>
            <a:r>
              <a:rPr lang="en-US" sz="1533" dirty="0" err="1">
                <a:solidFill>
                  <a:schemeClr val="bg1"/>
                </a:solidFill>
                <a:latin typeface="Roboto"/>
                <a:ea typeface="Roboto"/>
                <a:cs typeface="Roboto"/>
                <a:sym typeface="Roboto"/>
              </a:rPr>
              <a:t>utilisé</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une</a:t>
            </a:r>
            <a:r>
              <a:rPr lang="en-US" sz="1533" dirty="0">
                <a:solidFill>
                  <a:schemeClr val="bg1"/>
                </a:solidFill>
                <a:latin typeface="Roboto"/>
                <a:ea typeface="Roboto"/>
                <a:cs typeface="Roboto"/>
                <a:sym typeface="Roboto"/>
              </a:rPr>
              <a:t> ERC dans le cadre </a:t>
            </a:r>
            <a:r>
              <a:rPr lang="en-US" sz="1533" dirty="0" err="1">
                <a:solidFill>
                  <a:schemeClr val="bg1"/>
                </a:solidFill>
                <a:latin typeface="Roboto"/>
                <a:ea typeface="Roboto"/>
                <a:cs typeface="Roboto"/>
                <a:sym typeface="Roboto"/>
              </a:rPr>
              <a:t>d'une</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prise</a:t>
            </a:r>
            <a:r>
              <a:rPr lang="en-US" sz="1533" dirty="0">
                <a:solidFill>
                  <a:schemeClr val="bg1"/>
                </a:solidFill>
                <a:latin typeface="Roboto"/>
                <a:ea typeface="Roboto"/>
                <a:cs typeface="Roboto"/>
                <a:sym typeface="Roboto"/>
              </a:rPr>
              <a:t> de </a:t>
            </a:r>
            <a:r>
              <a:rPr lang="en-US" sz="1533" dirty="0" err="1">
                <a:solidFill>
                  <a:schemeClr val="bg1"/>
                </a:solidFill>
                <a:latin typeface="Roboto"/>
                <a:ea typeface="Roboto"/>
                <a:cs typeface="Roboto"/>
                <a:sym typeface="Roboto"/>
              </a:rPr>
              <a:t>décision</a:t>
            </a:r>
            <a:r>
              <a:rPr lang="en-US" sz="1533" dirty="0">
                <a:solidFill>
                  <a:schemeClr val="bg1"/>
                </a:solidFill>
                <a:latin typeface="Roboto"/>
                <a:ea typeface="Roboto"/>
                <a:cs typeface="Roboto"/>
                <a:sym typeface="Roboto"/>
              </a:rPr>
              <a:t> ? </a:t>
            </a:r>
            <a:endParaRPr sz="933" dirty="0">
              <a:solidFill>
                <a:schemeClr val="bg1"/>
              </a:solidFill>
            </a:endParaRPr>
          </a:p>
        </p:txBody>
      </p:sp>
      <p:sp>
        <p:nvSpPr>
          <p:cNvPr id="1159" name="Google Shape;1159;p64"/>
          <p:cNvSpPr txBox="1"/>
          <p:nvPr/>
        </p:nvSpPr>
        <p:spPr>
          <a:xfrm>
            <a:off x="1813640" y="3015795"/>
            <a:ext cx="3045257" cy="566181"/>
          </a:xfrm>
          <a:prstGeom prst="rect">
            <a:avLst/>
          </a:prstGeom>
          <a:noFill/>
          <a:ln>
            <a:noFill/>
          </a:ln>
        </p:spPr>
        <p:txBody>
          <a:bodyPr spcFirstLastPara="1" wrap="square" lIns="0" tIns="0" rIns="0" bIns="0" anchor="t" anchorCtr="0">
            <a:spAutoFit/>
          </a:bodyPr>
          <a:lstStyle/>
          <a:p>
            <a:pPr>
              <a:lnSpc>
                <a:spcPct val="120000"/>
              </a:lnSpc>
              <a:buSzPts val="2300"/>
            </a:pPr>
            <a:r>
              <a:rPr lang="en-US" sz="1533" dirty="0" err="1">
                <a:solidFill>
                  <a:schemeClr val="bg1"/>
                </a:solidFill>
                <a:latin typeface="Roboto"/>
                <a:ea typeface="Roboto"/>
                <a:cs typeface="Roboto"/>
                <a:sym typeface="Roboto"/>
              </a:rPr>
              <a:t>Avez</a:t>
            </a:r>
            <a:r>
              <a:rPr lang="en-US" sz="1533" dirty="0">
                <a:solidFill>
                  <a:schemeClr val="bg1"/>
                </a:solidFill>
                <a:latin typeface="Roboto"/>
                <a:ea typeface="Roboto"/>
                <a:cs typeface="Roboto"/>
                <a:sym typeface="Roboto"/>
              </a:rPr>
              <a:t>-vous déjà </a:t>
            </a:r>
            <a:r>
              <a:rPr lang="en-US" sz="1533" dirty="0" err="1">
                <a:solidFill>
                  <a:schemeClr val="bg1"/>
                </a:solidFill>
                <a:latin typeface="Roboto"/>
                <a:ea typeface="Roboto"/>
                <a:cs typeface="Roboto"/>
                <a:sym typeface="Roboto"/>
              </a:rPr>
              <a:t>travaillé</a:t>
            </a:r>
            <a:r>
              <a:rPr lang="en-US" sz="1533" dirty="0">
                <a:solidFill>
                  <a:schemeClr val="bg1"/>
                </a:solidFill>
                <a:latin typeface="Roboto"/>
                <a:ea typeface="Roboto"/>
                <a:cs typeface="Roboto"/>
                <a:sym typeface="Roboto"/>
              </a:rPr>
              <a:t> avec les </a:t>
            </a:r>
            <a:r>
              <a:rPr lang="en-US" sz="1533" dirty="0" err="1">
                <a:solidFill>
                  <a:schemeClr val="bg1"/>
                </a:solidFill>
                <a:latin typeface="Roboto"/>
                <a:ea typeface="Roboto"/>
                <a:cs typeface="Roboto"/>
                <a:sym typeface="Roboto"/>
              </a:rPr>
              <a:t>résultats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d'une</a:t>
            </a:r>
            <a:r>
              <a:rPr lang="en-US" sz="1533" dirty="0">
                <a:solidFill>
                  <a:schemeClr val="bg1"/>
                </a:solidFill>
                <a:latin typeface="Roboto"/>
                <a:ea typeface="Roboto"/>
                <a:cs typeface="Roboto"/>
                <a:sym typeface="Roboto"/>
              </a:rPr>
              <a:t> ERC ? </a:t>
            </a:r>
            <a:endParaRPr sz="933" dirty="0">
              <a:solidFill>
                <a:schemeClr val="bg1"/>
              </a:solidFill>
            </a:endParaRPr>
          </a:p>
        </p:txBody>
      </p:sp>
      <p:sp>
        <p:nvSpPr>
          <p:cNvPr id="1160" name="Google Shape;1160;p64"/>
          <p:cNvSpPr txBox="1"/>
          <p:nvPr/>
        </p:nvSpPr>
        <p:spPr>
          <a:xfrm rot="-5400000">
            <a:off x="9344523" y="3680748"/>
            <a:ext cx="5050257"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Nairobi ; photo de </a:t>
            </a:r>
            <a:r>
              <a:rPr lang="en-US" sz="1199" err="1">
                <a:solidFill>
                  <a:srgbClr val="FFFFFF"/>
                </a:solidFill>
                <a:latin typeface="Roboto"/>
                <a:ea typeface="Roboto"/>
                <a:cs typeface="Roboto"/>
                <a:sym typeface="Roboto"/>
              </a:rPr>
              <a:t>Millerpd</a:t>
            </a:r>
            <a:r>
              <a:rPr lang="en-US" sz="1199">
                <a:solidFill>
                  <a:srgbClr val="FFFFFF"/>
                </a:solidFill>
                <a:latin typeface="Roboto"/>
                <a:ea typeface="Roboto"/>
                <a:cs typeface="Roboto"/>
                <a:sym typeface="Roboto"/>
              </a:rPr>
              <a:t>, Getty Images (sous licence via Canva)</a:t>
            </a:r>
            <a:endParaRPr sz="933"/>
          </a:p>
        </p:txBody>
      </p:sp>
      <p:sp>
        <p:nvSpPr>
          <p:cNvPr id="1162" name="Google Shape;1162;p64"/>
          <p:cNvSpPr txBox="1"/>
          <p:nvPr/>
        </p:nvSpPr>
        <p:spPr>
          <a:xfrm>
            <a:off x="867102" y="5277407"/>
            <a:ext cx="4951363" cy="566181"/>
          </a:xfrm>
          <a:prstGeom prst="rect">
            <a:avLst/>
          </a:prstGeom>
          <a:noFill/>
          <a:ln>
            <a:noFill/>
          </a:ln>
        </p:spPr>
        <p:txBody>
          <a:bodyPr spcFirstLastPara="1" wrap="square" lIns="0" tIns="0" rIns="0" bIns="0" anchor="t" anchorCtr="0">
            <a:spAutoFit/>
          </a:bodyPr>
          <a:lstStyle/>
          <a:p>
            <a:pPr>
              <a:lnSpc>
                <a:spcPct val="120000"/>
              </a:lnSpc>
              <a:buSzPts val="2300"/>
            </a:pPr>
            <a:r>
              <a:rPr lang="en-US" sz="1533">
                <a:solidFill>
                  <a:schemeClr val="bg1"/>
                </a:solidFill>
                <a:latin typeface="Roboto"/>
                <a:ea typeface="Roboto"/>
                <a:cs typeface="Roboto"/>
                <a:sym typeface="Roboto"/>
              </a:rPr>
              <a:t>Si vous souhaitez partager une expérience avec l'assemblée, veuillez lever la main.</a:t>
            </a:r>
            <a:endParaRPr sz="933">
              <a:solidFill>
                <a:schemeClr val="bg1"/>
              </a:solidFill>
            </a:endParaRPr>
          </a:p>
        </p:txBody>
      </p:sp>
      <p:sp>
        <p:nvSpPr>
          <p:cNvPr id="1163" name="Google Shape;1163;p64"/>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75</a:t>
            </a:fld>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5A18B49-12F0-C63C-CB8C-F669F8393AA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0DAB93-B1CF-C99C-A792-6F763CE66B5C}"/>
              </a:ext>
            </a:extLst>
          </p:cNvPr>
          <p:cNvSpPr>
            <a:spLocks noGrp="1"/>
          </p:cNvSpPr>
          <p:nvPr>
            <p:ph sz="quarter" idx="16"/>
          </p:nvPr>
        </p:nvSpPr>
        <p:spPr>
          <a:xfrm>
            <a:off x="549525" y="937153"/>
            <a:ext cx="11017041" cy="741762"/>
          </a:xfrm>
        </p:spPr>
        <p:txBody>
          <a:bodyPr>
            <a:normAutofit/>
          </a:bodyPr>
          <a:lstStyle/>
          <a:p>
            <a:r>
              <a:rPr lang="en-GB" dirty="0"/>
              <a:t>07 | </a:t>
            </a:r>
            <a:r>
              <a:rPr lang="en-GB" dirty="0" err="1"/>
              <a:t>Intervenant</a:t>
            </a:r>
            <a:r>
              <a:rPr lang="en-GB" dirty="0"/>
              <a:t> études de </a:t>
            </a:r>
            <a:r>
              <a:rPr lang="en-GB" dirty="0" err="1"/>
              <a:t>cas</a:t>
            </a:r>
            <a:endParaRPr lang="en-GB" dirty="0"/>
          </a:p>
        </p:txBody>
      </p:sp>
      <p:sp>
        <p:nvSpPr>
          <p:cNvPr id="3" name="Google Shape;1160;p64">
            <a:extLst>
              <a:ext uri="{FF2B5EF4-FFF2-40B4-BE49-F238E27FC236}">
                <a16:creationId xmlns:a16="http://schemas.microsoft.com/office/drawing/2014/main" id="{B42EE736-2282-FDB0-F563-9D735C58ABA5}"/>
              </a:ext>
            </a:extLst>
          </p:cNvPr>
          <p:cNvSpPr txBox="1"/>
          <p:nvPr/>
        </p:nvSpPr>
        <p:spPr>
          <a:xfrm rot="-5400000">
            <a:off x="9344523" y="3710691"/>
            <a:ext cx="5050257" cy="161583"/>
          </a:xfrm>
          <a:prstGeom prst="rect">
            <a:avLst/>
          </a:prstGeom>
          <a:noFill/>
          <a:ln>
            <a:noFill/>
          </a:ln>
        </p:spPr>
        <p:txBody>
          <a:bodyPr spcFirstLastPara="1" wrap="square" lIns="0" tIns="0" rIns="0" bIns="0" anchor="t" anchorCtr="0">
            <a:spAutoFit/>
          </a:bodyPr>
          <a:lstStyle/>
          <a:p>
            <a:r>
              <a:rPr lang="en-GB" sz="1050" i="1">
                <a:solidFill>
                  <a:schemeClr val="bg1"/>
                </a:solidFill>
              </a:rPr>
              <a:t>Crédit : </a:t>
            </a:r>
            <a:r>
              <a:rPr lang="en-GB" sz="1050" i="1" err="1">
                <a:solidFill>
                  <a:schemeClr val="bg1"/>
                </a:solidFill>
              </a:rPr>
              <a:t>©2016CIAT/GeorginaSmith</a:t>
            </a:r>
            <a:endParaRPr lang="en-GB" sz="1050" i="1">
              <a:solidFill>
                <a:schemeClr val="bg1"/>
              </a:solidFill>
            </a:endParaRPr>
          </a:p>
        </p:txBody>
      </p:sp>
    </p:spTree>
    <p:extLst>
      <p:ext uri="{BB962C8B-B14F-4D97-AF65-F5344CB8AC3E}">
        <p14:creationId xmlns:p14="http://schemas.microsoft.com/office/powerpoint/2010/main" val="35562598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00C6AD7-9709-CAED-A518-340C709C283B}"/>
              </a:ext>
            </a:extLst>
          </p:cNvPr>
          <p:cNvSpPr>
            <a:spLocks noGrp="1"/>
          </p:cNvSpPr>
          <p:nvPr>
            <p:ph type="title"/>
          </p:nvPr>
        </p:nvSpPr>
        <p:spPr>
          <a:xfrm>
            <a:off x="0" y="2598039"/>
            <a:ext cx="12192000" cy="969264"/>
          </a:xfrm>
        </p:spPr>
        <p:txBody>
          <a:bodyPr>
            <a:normAutofit fontScale="90000"/>
          </a:bodyPr>
          <a:lstStyle/>
          <a:p>
            <a:pPr algn="ctr">
              <a:buClrTx/>
            </a:pPr>
            <a:r>
              <a:rPr lang="en-GB" sz="4000" dirty="0" err="1">
                <a:solidFill>
                  <a:schemeClr val="bg1"/>
                </a:solidFill>
              </a:rPr>
              <a:t>Intervenant</a:t>
            </a:r>
            <a:r>
              <a:rPr lang="en-GB" sz="4000" dirty="0">
                <a:solidFill>
                  <a:schemeClr val="bg1"/>
                </a:solidFill>
              </a:rPr>
              <a:t> études de </a:t>
            </a:r>
            <a:r>
              <a:rPr lang="en-GB" sz="4000" dirty="0" err="1">
                <a:solidFill>
                  <a:schemeClr val="bg1"/>
                </a:solidFill>
              </a:rPr>
              <a:t>cas</a:t>
            </a:r>
            <a:r>
              <a:rPr lang="en-GB" sz="4000" dirty="0">
                <a:solidFill>
                  <a:schemeClr val="bg1"/>
                </a:solidFill>
              </a:rPr>
              <a:t> / </a:t>
            </a:r>
            <a:r>
              <a:rPr lang="en-GB" sz="4000" dirty="0" err="1">
                <a:solidFill>
                  <a:schemeClr val="bg1"/>
                </a:solidFill>
              </a:rPr>
              <a:t>expériences</a:t>
            </a:r>
            <a:r>
              <a:rPr lang="en-GB" sz="4000" dirty="0">
                <a:solidFill>
                  <a:schemeClr val="bg1"/>
                </a:solidFill>
              </a:rPr>
              <a:t> </a:t>
            </a:r>
            <a:r>
              <a:rPr lang="en-GB" sz="4000" dirty="0" err="1">
                <a:solidFill>
                  <a:schemeClr val="bg1"/>
                </a:solidFill>
              </a:rPr>
              <a:t>en</a:t>
            </a:r>
            <a:r>
              <a:rPr lang="en-GB" sz="4000" dirty="0">
                <a:solidFill>
                  <a:schemeClr val="bg1"/>
                </a:solidFill>
              </a:rPr>
              <a:t> matière de </a:t>
            </a:r>
            <a:r>
              <a:rPr lang="en-GB" sz="4000" dirty="0" err="1">
                <a:solidFill>
                  <a:schemeClr val="bg1"/>
                </a:solidFill>
              </a:rPr>
              <a:t>changement</a:t>
            </a:r>
            <a:r>
              <a:rPr lang="en-GB" sz="4000" dirty="0">
                <a:solidFill>
                  <a:schemeClr val="bg1"/>
                </a:solidFill>
              </a:rPr>
              <a:t> </a:t>
            </a:r>
            <a:r>
              <a:rPr lang="en-GB" sz="4000" dirty="0" err="1">
                <a:solidFill>
                  <a:schemeClr val="bg1"/>
                </a:solidFill>
              </a:rPr>
              <a:t>climatique</a:t>
            </a:r>
            <a:r>
              <a:rPr lang="en-GB" sz="4000" dirty="0">
                <a:solidFill>
                  <a:schemeClr val="bg1"/>
                </a:solidFill>
              </a:rPr>
              <a:t>, </a:t>
            </a:r>
            <a:r>
              <a:rPr lang="en-GB" sz="4000" dirty="0" err="1">
                <a:solidFill>
                  <a:schemeClr val="bg1"/>
                </a:solidFill>
              </a:rPr>
              <a:t>d'eau</a:t>
            </a:r>
            <a:r>
              <a:rPr lang="en-GB" sz="4000" dirty="0">
                <a:solidFill>
                  <a:schemeClr val="bg1"/>
                </a:solidFill>
              </a:rPr>
              <a:t> et </a:t>
            </a:r>
            <a:r>
              <a:rPr lang="en-GB" sz="4000" dirty="0" err="1">
                <a:solidFill>
                  <a:schemeClr val="bg1"/>
                </a:solidFill>
              </a:rPr>
              <a:t>d'assainissement</a:t>
            </a:r>
            <a:r>
              <a:rPr lang="en-GB" sz="4000" dirty="0">
                <a:solidFill>
                  <a:schemeClr val="bg1"/>
                </a:solidFill>
              </a:rPr>
              <a:t> </a:t>
            </a:r>
            <a:br>
              <a:rPr lang="en-GB" sz="4000" dirty="0"/>
            </a:br>
            <a:br>
              <a:rPr lang="en-GB" sz="4000" dirty="0"/>
            </a:br>
            <a:endParaRPr lang="en-GB" sz="4000" dirty="0">
              <a:solidFill>
                <a:schemeClr val="bg1"/>
              </a:solidFill>
            </a:endParaRPr>
          </a:p>
        </p:txBody>
      </p:sp>
    </p:spTree>
    <p:extLst>
      <p:ext uri="{BB962C8B-B14F-4D97-AF65-F5344CB8AC3E}">
        <p14:creationId xmlns:p14="http://schemas.microsoft.com/office/powerpoint/2010/main" val="30257194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C02EA3D-37C9-C4CB-14B5-DC293A7366C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0455129-F403-38DC-094D-8274FF1ED188}"/>
              </a:ext>
            </a:extLst>
          </p:cNvPr>
          <p:cNvSpPr>
            <a:spLocks noGrp="1"/>
          </p:cNvSpPr>
          <p:nvPr>
            <p:ph sz="quarter" idx="16"/>
          </p:nvPr>
        </p:nvSpPr>
        <p:spPr>
          <a:xfrm>
            <a:off x="549525" y="937153"/>
            <a:ext cx="11017041" cy="741762"/>
          </a:xfrm>
        </p:spPr>
        <p:txBody>
          <a:bodyPr>
            <a:normAutofit lnSpcReduction="10000"/>
          </a:bodyPr>
          <a:lstStyle/>
          <a:p>
            <a:r>
              <a:rPr lang="en-GB" dirty="0"/>
              <a:t>08 | </a:t>
            </a:r>
            <a:r>
              <a:rPr lang="en-GB" dirty="0" err="1"/>
              <a:t>Exercice</a:t>
            </a:r>
            <a:r>
              <a:rPr lang="en-GB" dirty="0"/>
              <a:t> : </a:t>
            </a:r>
            <a:r>
              <a:rPr lang="en-GB" dirty="0" err="1"/>
              <a:t>Décisions</a:t>
            </a:r>
            <a:r>
              <a:rPr lang="en-GB" dirty="0"/>
              <a:t> pour la </a:t>
            </a:r>
            <a:r>
              <a:rPr lang="en-GB" dirty="0" err="1"/>
              <a:t>décennie</a:t>
            </a:r>
            <a:endParaRPr lang="en-GB" dirty="0"/>
          </a:p>
          <a:p>
            <a:endParaRPr lang="en-GB" dirty="0"/>
          </a:p>
        </p:txBody>
      </p:sp>
    </p:spTree>
    <p:extLst>
      <p:ext uri="{BB962C8B-B14F-4D97-AF65-F5344CB8AC3E}">
        <p14:creationId xmlns:p14="http://schemas.microsoft.com/office/powerpoint/2010/main" val="17356290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520"/>
        <p:cNvGrpSpPr/>
        <p:nvPr/>
      </p:nvGrpSpPr>
      <p:grpSpPr>
        <a:xfrm>
          <a:off x="0" y="0"/>
          <a:ext cx="0" cy="0"/>
          <a:chOff x="0" y="0"/>
          <a:chExt cx="0" cy="0"/>
        </a:xfrm>
      </p:grpSpPr>
      <p:sp>
        <p:nvSpPr>
          <p:cNvPr id="1521" name="Google Shape;1521;p99"/>
          <p:cNvSpPr/>
          <p:nvPr/>
        </p:nvSpPr>
        <p:spPr>
          <a:xfrm>
            <a:off x="708257" y="0"/>
            <a:ext cx="38100" cy="6974400"/>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cxnSp>
        <p:nvCxnSpPr>
          <p:cNvPr id="1522" name="Google Shape;1522;p99"/>
          <p:cNvCxnSpPr/>
          <p:nvPr/>
        </p:nvCxnSpPr>
        <p:spPr>
          <a:xfrm rot="10800000" flipH="1">
            <a:off x="746696" y="2817647"/>
            <a:ext cx="886622" cy="7873"/>
          </a:xfrm>
          <a:prstGeom prst="straightConnector1">
            <a:avLst/>
          </a:prstGeom>
          <a:noFill/>
          <a:ln w="38100" cap="flat" cmpd="sng">
            <a:solidFill>
              <a:schemeClr val="bg1"/>
            </a:solidFill>
            <a:prstDash val="solid"/>
            <a:round/>
            <a:headEnd type="none" w="sm" len="sm"/>
            <a:tailEnd type="stealth" w="med" len="med"/>
          </a:ln>
        </p:spPr>
      </p:cxnSp>
      <p:sp>
        <p:nvSpPr>
          <p:cNvPr id="1523" name="Google Shape;1523;p99"/>
          <p:cNvSpPr/>
          <p:nvPr/>
        </p:nvSpPr>
        <p:spPr>
          <a:xfrm>
            <a:off x="5925697" y="1565592"/>
            <a:ext cx="5891508" cy="4297489"/>
          </a:xfrm>
          <a:custGeom>
            <a:avLst/>
            <a:gdLst/>
            <a:ahLst/>
            <a:cxnLst/>
            <a:rect l="l" t="t" r="r" b="b"/>
            <a:pathLst>
              <a:path w="8837262" h="6446233" extrusionOk="0">
                <a:moveTo>
                  <a:pt x="0" y="0"/>
                </a:moveTo>
                <a:lnTo>
                  <a:pt x="8837262" y="0"/>
                </a:lnTo>
                <a:lnTo>
                  <a:pt x="8837262" y="6446233"/>
                </a:lnTo>
                <a:lnTo>
                  <a:pt x="0" y="6446233"/>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24" name="Google Shape;1524;p99"/>
          <p:cNvSpPr txBox="1"/>
          <p:nvPr/>
        </p:nvSpPr>
        <p:spPr>
          <a:xfrm>
            <a:off x="881171" y="1358850"/>
            <a:ext cx="4224229" cy="1107098"/>
          </a:xfrm>
          <a:prstGeom prst="rect">
            <a:avLst/>
          </a:prstGeom>
          <a:noFill/>
          <a:ln>
            <a:noFill/>
          </a:ln>
        </p:spPr>
        <p:txBody>
          <a:bodyPr spcFirstLastPara="1" wrap="square" lIns="0" tIns="0" rIns="0" bIns="0" anchor="t" anchorCtr="0">
            <a:spAutoFit/>
          </a:bodyPr>
          <a:lstStyle/>
          <a:p>
            <a:pPr>
              <a:buClr>
                <a:srgbClr val="000000"/>
              </a:buClr>
              <a:buSzPts val="5395"/>
            </a:pPr>
            <a:r>
              <a:rPr lang="en-US" sz="3597" b="1">
                <a:solidFill>
                  <a:schemeClr val="bg1"/>
                </a:solidFill>
                <a:latin typeface="Roboto"/>
                <a:ea typeface="Roboto"/>
                <a:cs typeface="Roboto"/>
                <a:sym typeface="Roboto"/>
              </a:rPr>
              <a:t>Décisions pour la décennie</a:t>
            </a:r>
            <a:endParaRPr sz="933">
              <a:solidFill>
                <a:schemeClr val="bg1"/>
              </a:solidFill>
              <a:latin typeface="Arial"/>
              <a:ea typeface="Arial"/>
              <a:cs typeface="Arial"/>
              <a:sym typeface="Arial"/>
            </a:endParaRPr>
          </a:p>
        </p:txBody>
      </p:sp>
      <p:sp>
        <p:nvSpPr>
          <p:cNvPr id="1525" name="Google Shape;1525;p99"/>
          <p:cNvSpPr txBox="1"/>
          <p:nvPr/>
        </p:nvSpPr>
        <p:spPr>
          <a:xfrm>
            <a:off x="1813640" y="2722139"/>
            <a:ext cx="3045200" cy="2154436"/>
          </a:xfrm>
          <a:prstGeom prst="rect">
            <a:avLst/>
          </a:prstGeom>
          <a:noFill/>
          <a:ln>
            <a:noFill/>
          </a:ln>
        </p:spPr>
        <p:txBody>
          <a:bodyPr spcFirstLastPara="1" wrap="square" lIns="0" tIns="0" rIns="0" bIns="0" anchor="t" anchorCtr="0">
            <a:spAutoFit/>
          </a:bodyPr>
          <a:lstStyle/>
          <a:p>
            <a:pPr>
              <a:buClr>
                <a:srgbClr val="000000"/>
              </a:buClr>
              <a:buSzPts val="2300"/>
            </a:pPr>
            <a:r>
              <a:rPr lang="en-US" dirty="0" err="1">
                <a:solidFill>
                  <a:schemeClr val="bg1"/>
                </a:solidFill>
                <a:latin typeface="Roboto"/>
                <a:ea typeface="Roboto"/>
                <a:cs typeface="Roboto"/>
                <a:sym typeface="Roboto"/>
              </a:rPr>
              <a:t>Investir</a:t>
            </a:r>
            <a:r>
              <a:rPr lang="en-US" dirty="0">
                <a:solidFill>
                  <a:schemeClr val="bg1"/>
                </a:solidFill>
                <a:latin typeface="Roboto"/>
                <a:ea typeface="Roboto"/>
                <a:cs typeface="Roboto"/>
                <a:sym typeface="Roboto"/>
              </a:rPr>
              <a:t> dans les infrastructures pour </a:t>
            </a:r>
            <a:r>
              <a:rPr lang="en-US" dirty="0" err="1">
                <a:solidFill>
                  <a:schemeClr val="bg1"/>
                </a:solidFill>
                <a:latin typeface="Roboto"/>
                <a:ea typeface="Roboto"/>
                <a:cs typeface="Roboto"/>
                <a:sym typeface="Roboto"/>
              </a:rPr>
              <a:t>l'avenir</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est</a:t>
            </a:r>
            <a:r>
              <a:rPr lang="en-US" dirty="0">
                <a:solidFill>
                  <a:schemeClr val="bg1"/>
                </a:solidFill>
                <a:latin typeface="Roboto"/>
                <a:ea typeface="Roboto"/>
                <a:cs typeface="Roboto"/>
                <a:sym typeface="Roboto"/>
              </a:rPr>
              <a:t> source </a:t>
            </a:r>
            <a:r>
              <a:rPr lang="en-US" dirty="0" err="1">
                <a:solidFill>
                  <a:schemeClr val="bg1"/>
                </a:solidFill>
                <a:latin typeface="Roboto"/>
                <a:ea typeface="Roboto"/>
                <a:cs typeface="Roboto"/>
                <a:sym typeface="Roboto"/>
              </a:rPr>
              <a:t>d'incertitudes</a:t>
            </a:r>
            <a:endParaRPr sz="900" dirty="0">
              <a:solidFill>
                <a:schemeClr val="bg1"/>
              </a:solidFill>
              <a:latin typeface="Arial"/>
              <a:ea typeface="Arial"/>
              <a:cs typeface="Arial"/>
              <a:sym typeface="Arial"/>
            </a:endParaRPr>
          </a:p>
          <a:p>
            <a:pPr>
              <a:buClr>
                <a:srgbClr val="000000"/>
              </a:buClr>
              <a:buSzPts val="2300"/>
            </a:pPr>
            <a:endParaRPr dirty="0">
              <a:solidFill>
                <a:schemeClr val="bg1"/>
              </a:solidFill>
              <a:latin typeface="Roboto"/>
              <a:ea typeface="Roboto"/>
              <a:cs typeface="Roboto"/>
              <a:sym typeface="Roboto"/>
            </a:endParaRPr>
          </a:p>
          <a:p>
            <a:pPr>
              <a:buClr>
                <a:srgbClr val="000000"/>
              </a:buClr>
              <a:buSzPts val="2300"/>
            </a:pPr>
            <a:r>
              <a:rPr lang="en-US" dirty="0" err="1">
                <a:solidFill>
                  <a:schemeClr val="bg1"/>
                </a:solidFill>
                <a:latin typeface="Roboto"/>
                <a:ea typeface="Roboto"/>
                <a:cs typeface="Roboto"/>
                <a:sym typeface="Roboto"/>
              </a:rPr>
              <a:t>Jouons</a:t>
            </a:r>
            <a:r>
              <a:rPr lang="en-US" dirty="0">
                <a:solidFill>
                  <a:schemeClr val="bg1"/>
                </a:solidFill>
                <a:latin typeface="Roboto"/>
                <a:ea typeface="Roboto"/>
                <a:cs typeface="Roboto"/>
                <a:sym typeface="Roboto"/>
              </a:rPr>
              <a:t> à un jeu pour </a:t>
            </a:r>
            <a:r>
              <a:rPr lang="en-US" dirty="0" err="1">
                <a:solidFill>
                  <a:schemeClr val="bg1"/>
                </a:solidFill>
                <a:latin typeface="Roboto"/>
                <a:ea typeface="Roboto"/>
                <a:cs typeface="Roboto"/>
                <a:sym typeface="Roboto"/>
              </a:rPr>
              <a:t>discuter</a:t>
            </a:r>
            <a:r>
              <a:rPr lang="en-US" dirty="0">
                <a:solidFill>
                  <a:schemeClr val="bg1"/>
                </a:solidFill>
                <a:latin typeface="Roboto"/>
                <a:ea typeface="Roboto"/>
                <a:cs typeface="Roboto"/>
                <a:sym typeface="Roboto"/>
              </a:rPr>
              <a:t> du </a:t>
            </a:r>
            <a:r>
              <a:rPr lang="en-US" dirty="0" err="1">
                <a:solidFill>
                  <a:schemeClr val="bg1"/>
                </a:solidFill>
                <a:latin typeface="Roboto"/>
                <a:ea typeface="Roboto"/>
                <a:cs typeface="Roboto"/>
                <a:sym typeface="Roboto"/>
              </a:rPr>
              <a:t>niveau</a:t>
            </a:r>
            <a:r>
              <a:rPr lang="en-US" dirty="0">
                <a:solidFill>
                  <a:schemeClr val="bg1"/>
                </a:solidFill>
                <a:latin typeface="Roboto"/>
                <a:ea typeface="Roboto"/>
                <a:cs typeface="Roboto"/>
                <a:sym typeface="Roboto"/>
              </a:rPr>
              <a:t> </a:t>
            </a:r>
            <a:r>
              <a:rPr lang="en-US" dirty="0" err="1">
                <a:solidFill>
                  <a:schemeClr val="bg1"/>
                </a:solidFill>
                <a:latin typeface="Roboto"/>
                <a:ea typeface="Roboto"/>
                <a:cs typeface="Roboto"/>
                <a:sym typeface="Roboto"/>
              </a:rPr>
              <a:t>d'incertitude</a:t>
            </a:r>
            <a:r>
              <a:rPr lang="en-US" dirty="0">
                <a:solidFill>
                  <a:schemeClr val="bg1"/>
                </a:solidFill>
                <a:latin typeface="Roboto"/>
                <a:ea typeface="Roboto"/>
                <a:cs typeface="Roboto"/>
                <a:sym typeface="Roboto"/>
              </a:rPr>
              <a:t> dans </a:t>
            </a:r>
            <a:r>
              <a:rPr lang="en-US" dirty="0" err="1">
                <a:solidFill>
                  <a:schemeClr val="bg1"/>
                </a:solidFill>
                <a:latin typeface="Roboto"/>
                <a:ea typeface="Roboto"/>
                <a:cs typeface="Roboto"/>
                <a:sym typeface="Roboto"/>
              </a:rPr>
              <a:t>lequel</a:t>
            </a:r>
            <a:r>
              <a:rPr lang="en-US" dirty="0">
                <a:solidFill>
                  <a:schemeClr val="bg1"/>
                </a:solidFill>
                <a:latin typeface="Roboto"/>
                <a:ea typeface="Roboto"/>
                <a:cs typeface="Roboto"/>
                <a:sym typeface="Roboto"/>
              </a:rPr>
              <a:t> nous devons </a:t>
            </a:r>
            <a:r>
              <a:rPr lang="en-US" dirty="0" err="1">
                <a:solidFill>
                  <a:schemeClr val="bg1"/>
                </a:solidFill>
                <a:latin typeface="Roboto"/>
                <a:ea typeface="Roboto"/>
                <a:cs typeface="Roboto"/>
                <a:sym typeface="Roboto"/>
              </a:rPr>
              <a:t>opérer</a:t>
            </a:r>
            <a:r>
              <a:rPr lang="en-US" dirty="0">
                <a:solidFill>
                  <a:schemeClr val="bg1"/>
                </a:solidFill>
                <a:latin typeface="Roboto"/>
                <a:ea typeface="Roboto"/>
                <a:cs typeface="Roboto"/>
                <a:sym typeface="Roboto"/>
              </a:rPr>
              <a:t>. </a:t>
            </a:r>
            <a:endParaRPr sz="900" dirty="0">
              <a:solidFill>
                <a:schemeClr val="bg1"/>
              </a:solidFill>
              <a:latin typeface="Arial"/>
              <a:ea typeface="Arial"/>
              <a:cs typeface="Arial"/>
              <a:sym typeface="Arial"/>
            </a:endParaRPr>
          </a:p>
          <a:p>
            <a:pPr>
              <a:buClr>
                <a:srgbClr val="000000"/>
              </a:buClr>
              <a:buSzPts val="2300"/>
            </a:pPr>
            <a:endParaRPr lang="fr-FR" dirty="0">
              <a:solidFill>
                <a:schemeClr val="bg1"/>
              </a:solidFill>
              <a:latin typeface="Roboto"/>
              <a:ea typeface="Roboto"/>
              <a:cs typeface="Roboto"/>
              <a:sym typeface="Roboto"/>
            </a:endParaRPr>
          </a:p>
          <a:p>
            <a:pPr>
              <a:buClr>
                <a:srgbClr val="000000"/>
              </a:buClr>
              <a:buSzPts val="2300"/>
            </a:pPr>
            <a:endParaRPr dirty="0">
              <a:solidFill>
                <a:schemeClr val="bg1"/>
              </a:solidFill>
              <a:latin typeface="Roboto"/>
              <a:ea typeface="Roboto"/>
              <a:cs typeface="Roboto"/>
              <a:sym typeface="Roboto"/>
            </a:endParaRPr>
          </a:p>
          <a:p>
            <a:pPr>
              <a:buClr>
                <a:srgbClr val="000000"/>
              </a:buClr>
              <a:buSzPts val="2300"/>
            </a:pPr>
            <a:r>
              <a:rPr lang="en-US" dirty="0" err="1">
                <a:solidFill>
                  <a:schemeClr val="bg1"/>
                </a:solidFill>
                <a:latin typeface="Roboto"/>
                <a:ea typeface="Roboto"/>
                <a:cs typeface="Roboto"/>
                <a:sym typeface="Roboto"/>
              </a:rPr>
              <a:t>Êtes-vous</a:t>
            </a:r>
            <a:r>
              <a:rPr lang="en-US" dirty="0">
                <a:solidFill>
                  <a:schemeClr val="bg1"/>
                </a:solidFill>
                <a:latin typeface="Roboto"/>
                <a:ea typeface="Roboto"/>
                <a:cs typeface="Roboto"/>
                <a:sym typeface="Roboto"/>
              </a:rPr>
              <a:t> prêt ? </a:t>
            </a:r>
            <a:endParaRPr sz="900" dirty="0">
              <a:solidFill>
                <a:schemeClr val="bg1"/>
              </a:solidFill>
              <a:latin typeface="Arial"/>
              <a:ea typeface="Arial"/>
              <a:cs typeface="Arial"/>
              <a:sym typeface="Arial"/>
            </a:endParaRPr>
          </a:p>
          <a:p>
            <a:pPr>
              <a:buClr>
                <a:srgbClr val="000000"/>
              </a:buClr>
              <a:buSzPts val="2300"/>
            </a:pPr>
            <a:endParaRPr dirty="0">
              <a:solidFill>
                <a:schemeClr val="bg1"/>
              </a:solidFill>
              <a:latin typeface="Roboto"/>
              <a:ea typeface="Roboto"/>
              <a:cs typeface="Roboto"/>
              <a:sym typeface="Roboto"/>
            </a:endParaRPr>
          </a:p>
        </p:txBody>
      </p:sp>
      <p:sp>
        <p:nvSpPr>
          <p:cNvPr id="1526" name="Google Shape;1526;p99"/>
          <p:cNvSpPr txBox="1"/>
          <p:nvPr/>
        </p:nvSpPr>
        <p:spPr>
          <a:xfrm rot="-5400000">
            <a:off x="8720027" y="2683265"/>
            <a:ext cx="5769197" cy="221471"/>
          </a:xfrm>
          <a:prstGeom prst="rect">
            <a:avLst/>
          </a:prstGeom>
          <a:noFill/>
          <a:ln>
            <a:noFill/>
          </a:ln>
        </p:spPr>
        <p:txBody>
          <a:bodyPr spcFirstLastPara="1" wrap="square" lIns="0" tIns="0" rIns="0" bIns="0" anchor="t" anchorCtr="0">
            <a:spAutoFit/>
          </a:bodyPr>
          <a:lstStyle/>
          <a:p>
            <a:pPr algn="just">
              <a:lnSpc>
                <a:spcPct val="119955"/>
              </a:lnSpc>
              <a:buClr>
                <a:srgbClr val="000000"/>
              </a:buClr>
              <a:buSzPts val="1799"/>
            </a:pPr>
            <a:r>
              <a:rPr lang="en-US" sz="1199">
                <a:solidFill>
                  <a:srgbClr val="FFFFFF"/>
                </a:solidFill>
                <a:latin typeface="Roboto"/>
                <a:ea typeface="Roboto"/>
                <a:cs typeface="Roboto"/>
                <a:sym typeface="Roboto"/>
              </a:rPr>
              <a:t>Source : Croix-Rouge/Croissant-Rouge</a:t>
            </a:r>
            <a:endParaRPr sz="933">
              <a:solidFill>
                <a:srgbClr val="000000"/>
              </a:solidFill>
              <a:latin typeface="Arial"/>
              <a:ea typeface="Arial"/>
              <a:cs typeface="Arial"/>
              <a:sym typeface="Arial"/>
            </a:endParaRPr>
          </a:p>
        </p:txBody>
      </p:sp>
      <p:sp>
        <p:nvSpPr>
          <p:cNvPr id="1527" name="Google Shape;1527;p99"/>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ts val="1400"/>
            </a:pPr>
            <a:fld id="{AE359490-CD5A-415E-9F64-F5EC5CB28074}" type="slidenum">
              <a:rPr lang="en-NL" smtClean="0"/>
              <a:t>79</a:t>
            </a:fld>
            <a:endParaRPr/>
          </a:p>
        </p:txBody>
      </p:sp>
      <p:cxnSp>
        <p:nvCxnSpPr>
          <p:cNvPr id="1528" name="Google Shape;1528;p99"/>
          <p:cNvCxnSpPr/>
          <p:nvPr/>
        </p:nvCxnSpPr>
        <p:spPr>
          <a:xfrm rot="10800000" flipH="1">
            <a:off x="746695" y="3528919"/>
            <a:ext cx="886600" cy="7800"/>
          </a:xfrm>
          <a:prstGeom prst="straightConnector1">
            <a:avLst/>
          </a:prstGeom>
          <a:noFill/>
          <a:ln w="38100" cap="flat" cmpd="sng">
            <a:solidFill>
              <a:schemeClr val="bg1"/>
            </a:solidFill>
            <a:prstDash val="solid"/>
            <a:round/>
            <a:headEnd type="none" w="sm" len="sm"/>
            <a:tailEnd type="stealth" w="med" len="med"/>
          </a:ln>
        </p:spPr>
      </p:cxnSp>
      <p:cxnSp>
        <p:nvCxnSpPr>
          <p:cNvPr id="1529" name="Google Shape;1529;p99"/>
          <p:cNvCxnSpPr/>
          <p:nvPr/>
        </p:nvCxnSpPr>
        <p:spPr>
          <a:xfrm rot="10800000" flipH="1">
            <a:off x="746695" y="4494119"/>
            <a:ext cx="886600" cy="7800"/>
          </a:xfrm>
          <a:prstGeom prst="straightConnector1">
            <a:avLst/>
          </a:prstGeom>
          <a:noFill/>
          <a:ln w="38100" cap="flat" cmpd="sng">
            <a:solidFill>
              <a:schemeClr val="bg1"/>
            </a:solidFill>
            <a:prstDash val="solid"/>
            <a:round/>
            <a:headEnd type="none" w="sm" len="sm"/>
            <a:tailEnd type="stealth"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river running through a valley&#10;&#10;AI-generated content may be incorrect.">
            <a:extLst>
              <a:ext uri="{FF2B5EF4-FFF2-40B4-BE49-F238E27FC236}">
                <a16:creationId xmlns:a16="http://schemas.microsoft.com/office/drawing/2014/main" id="{7A9FE2DE-BFF5-73B9-557C-9BDC7D110F82}"/>
              </a:ext>
            </a:extLst>
          </p:cNvPr>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EF53E7F6-5E26-D980-EBD9-8C7CC1360212}"/>
              </a:ext>
            </a:extLst>
          </p:cNvPr>
          <p:cNvSpPr>
            <a:spLocks noGrp="1"/>
          </p:cNvSpPr>
          <p:nvPr>
            <p:ph sz="quarter" idx="14"/>
          </p:nvPr>
        </p:nvSpPr>
        <p:spPr>
          <a:xfrm>
            <a:off x="4820076" y="2413072"/>
            <a:ext cx="6766560" cy="3047202"/>
          </a:xfrm>
        </p:spPr>
        <p:txBody>
          <a:bodyPr numCol="1" spcCol="360000">
            <a:noAutofit/>
          </a:bodyPr>
          <a:lstStyle/>
          <a:p>
            <a:pPr marL="114300" indent="0">
              <a:buNone/>
            </a:pPr>
            <a:r>
              <a:rPr lang="en-GB"/>
              <a:t>Dans ce module, les participants exploreront les principes fondamentaux et les étapes pratiques nécessaires à la réalisation, à la commande ou à la gestion d'évaluations des risques climatiques adaptées aux contextes locaux et à des projets spécifiques. </a:t>
            </a:r>
          </a:p>
          <a:p>
            <a:pPr marL="114300" indent="0">
              <a:buNone/>
            </a:pPr>
            <a:endParaRPr lang="en-GB"/>
          </a:p>
          <a:p>
            <a:pPr marL="114300" indent="0">
              <a:buNone/>
            </a:pPr>
            <a:r>
              <a:rPr lang="en-GB"/>
              <a:t>Il s'appuie sur les grandes catégories de risques présentées dans le module 2.</a:t>
            </a:r>
          </a:p>
          <a:p>
            <a:pPr marL="114300" indent="0">
              <a:buNone/>
            </a:pPr>
            <a:endParaRPr lang="en-GB"/>
          </a:p>
          <a:p>
            <a:pPr marL="114300" indent="0">
              <a:buNone/>
            </a:pPr>
            <a:r>
              <a:rPr lang="en-GB" b="1"/>
              <a:t>Durée :</a:t>
            </a:r>
            <a:r>
              <a:rPr lang="en-GB"/>
              <a:t> 1 jour</a:t>
            </a:r>
          </a:p>
        </p:txBody>
      </p:sp>
      <p:sp>
        <p:nvSpPr>
          <p:cNvPr id="7" name="Title 1">
            <a:extLst>
              <a:ext uri="{FF2B5EF4-FFF2-40B4-BE49-F238E27FC236}">
                <a16:creationId xmlns:a16="http://schemas.microsoft.com/office/drawing/2014/main" id="{DC4D498B-F522-B227-E8DE-3A4360CF06B7}"/>
              </a:ext>
            </a:extLst>
          </p:cNvPr>
          <p:cNvSpPr>
            <a:spLocks noGrp="1"/>
          </p:cNvSpPr>
          <p:nvPr>
            <p:ph type="title"/>
          </p:nvPr>
        </p:nvSpPr>
        <p:spPr>
          <a:xfrm>
            <a:off x="4820076" y="879830"/>
            <a:ext cx="6766560" cy="932688"/>
          </a:xfrm>
        </p:spPr>
        <p:txBody>
          <a:bodyPr/>
          <a:lstStyle/>
          <a:p>
            <a:r>
              <a:rPr lang="en-GB" sz="2000" b="1">
                <a:solidFill>
                  <a:srgbClr val="0B5FBA"/>
                </a:solidFill>
                <a:latin typeface="Roboto"/>
                <a:ea typeface="Roboto"/>
                <a:cs typeface="Roboto"/>
              </a:rPr>
              <a:t>MODULE 3</a:t>
            </a:r>
            <a:br>
              <a:rPr lang="en-GB" b="1">
                <a:solidFill>
                  <a:srgbClr val="0B5FBA"/>
                </a:solidFill>
                <a:latin typeface="Roboto"/>
                <a:ea typeface="Roboto"/>
                <a:cs typeface="Roboto"/>
              </a:rPr>
            </a:br>
            <a:r>
              <a:rPr lang="en-GB" sz="2800">
                <a:solidFill>
                  <a:srgbClr val="0B5FBA"/>
                </a:solidFill>
                <a:latin typeface="Roboto"/>
                <a:ea typeface="Roboto"/>
                <a:cs typeface="Roboto"/>
              </a:rPr>
              <a:t>Évaluations des risques</a:t>
            </a:r>
            <a:endParaRPr lang="en-GB">
              <a:solidFill>
                <a:srgbClr val="0B5FBA"/>
              </a:solidFill>
              <a:latin typeface="Roboto"/>
              <a:ea typeface="Roboto"/>
              <a:cs typeface="Roboto"/>
            </a:endParaRPr>
          </a:p>
        </p:txBody>
      </p:sp>
      <p:sp>
        <p:nvSpPr>
          <p:cNvPr id="6" name="Google Shape;286;p10">
            <a:extLst>
              <a:ext uri="{FF2B5EF4-FFF2-40B4-BE49-F238E27FC236}">
                <a16:creationId xmlns:a16="http://schemas.microsoft.com/office/drawing/2014/main" id="{4FE7F7E9-3246-3C9E-0ABB-635A994F7A34}"/>
              </a:ext>
            </a:extLst>
          </p:cNvPr>
          <p:cNvSpPr txBox="1"/>
          <p:nvPr/>
        </p:nvSpPr>
        <p:spPr>
          <a:xfrm>
            <a:off x="141571" y="603525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lang="en-US" sz="1199">
                <a:solidFill>
                  <a:srgbClr val="FFFFFF"/>
                </a:solidFill>
                <a:latin typeface="Roboto"/>
                <a:ea typeface="Roboto"/>
                <a:cs typeface="Roboto"/>
                <a:sym typeface="Roboto"/>
              </a:rPr>
              <a:t>Ooty, Inde | Shravan K </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Acharya |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2774163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Decisions for the Decade (D4tD) (RELEASE)">
            <a:hlinkClick r:id="" action="ppaction://media"/>
            <a:extLst>
              <a:ext uri="{FF2B5EF4-FFF2-40B4-BE49-F238E27FC236}">
                <a16:creationId xmlns:a16="http://schemas.microsoft.com/office/drawing/2014/main" id="{C0574495-3085-9D1B-F12B-EAE84BDD03C6}"/>
              </a:ext>
            </a:extLst>
          </p:cNvPr>
          <p:cNvPicPr>
            <a:picLocks noRot="1" noChangeAspect="1"/>
          </p:cNvPicPr>
          <p:nvPr>
            <a:videoFile r:link="rId1"/>
          </p:nvPr>
        </p:nvPicPr>
        <p:blipFill>
          <a:blip r:embed="rId4"/>
          <a:stretch>
            <a:fillRect/>
          </a:stretch>
        </p:blipFill>
        <p:spPr>
          <a:xfrm>
            <a:off x="2460787" y="1730966"/>
            <a:ext cx="7613112" cy="4282376"/>
          </a:xfrm>
          <a:prstGeom prst="rect">
            <a:avLst/>
          </a:prstGeom>
        </p:spPr>
      </p:pic>
      <p:sp>
        <p:nvSpPr>
          <p:cNvPr id="3" name="Google Shape;1550;p100">
            <a:extLst>
              <a:ext uri="{FF2B5EF4-FFF2-40B4-BE49-F238E27FC236}">
                <a16:creationId xmlns:a16="http://schemas.microsoft.com/office/drawing/2014/main" id="{97A53A40-18BC-5281-2C80-1CDCA048F7F9}"/>
              </a:ext>
            </a:extLst>
          </p:cNvPr>
          <p:cNvSpPr txBox="1"/>
          <p:nvPr/>
        </p:nvSpPr>
        <p:spPr>
          <a:xfrm>
            <a:off x="881171" y="548806"/>
            <a:ext cx="6645044"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dirty="0" err="1">
                <a:solidFill>
                  <a:srgbClr val="00AACB"/>
                </a:solidFill>
                <a:latin typeface="Roboto"/>
                <a:ea typeface="Roboto"/>
                <a:cs typeface="Roboto"/>
                <a:sym typeface="Roboto"/>
              </a:rPr>
              <a:t>Décisions</a:t>
            </a:r>
            <a:r>
              <a:rPr lang="en-US" sz="3597" b="1" dirty="0">
                <a:solidFill>
                  <a:srgbClr val="00AACB"/>
                </a:solidFill>
                <a:latin typeface="Roboto"/>
                <a:ea typeface="Roboto"/>
                <a:cs typeface="Roboto"/>
                <a:sym typeface="Roboto"/>
              </a:rPr>
              <a:t> pour la </a:t>
            </a:r>
            <a:r>
              <a:rPr lang="en-US" sz="3597" b="1" dirty="0" err="1">
                <a:solidFill>
                  <a:srgbClr val="00AACB"/>
                </a:solidFill>
                <a:latin typeface="Roboto"/>
                <a:ea typeface="Roboto"/>
                <a:cs typeface="Roboto"/>
                <a:sym typeface="Roboto"/>
              </a:rPr>
              <a:t>décennie</a:t>
            </a:r>
            <a:endParaRPr sz="933"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899168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533"/>
        <p:cNvGrpSpPr/>
        <p:nvPr/>
      </p:nvGrpSpPr>
      <p:grpSpPr>
        <a:xfrm>
          <a:off x="0" y="0"/>
          <a:ext cx="0" cy="0"/>
          <a:chOff x="0" y="0"/>
          <a:chExt cx="0" cy="0"/>
        </a:xfrm>
      </p:grpSpPr>
      <p:sp>
        <p:nvSpPr>
          <p:cNvPr id="1534" name="Google Shape;1534;p100"/>
          <p:cNvSpPr/>
          <p:nvPr/>
        </p:nvSpPr>
        <p:spPr>
          <a:xfrm>
            <a:off x="1639308" y="1497922"/>
            <a:ext cx="2694397" cy="2470223"/>
          </a:xfrm>
          <a:custGeom>
            <a:avLst/>
            <a:gdLst/>
            <a:ahLst/>
            <a:cxnLst/>
            <a:rect l="l" t="t" r="r" b="b"/>
            <a:pathLst>
              <a:path w="4041596" h="3705335" extrusionOk="0">
                <a:moveTo>
                  <a:pt x="0" y="0"/>
                </a:moveTo>
                <a:lnTo>
                  <a:pt x="4041596" y="0"/>
                </a:lnTo>
                <a:lnTo>
                  <a:pt x="4041596" y="3705335"/>
                </a:lnTo>
                <a:lnTo>
                  <a:pt x="0" y="3705335"/>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grpSp>
        <p:nvGrpSpPr>
          <p:cNvPr id="1535" name="Google Shape;1535;p100"/>
          <p:cNvGrpSpPr/>
          <p:nvPr/>
        </p:nvGrpSpPr>
        <p:grpSpPr>
          <a:xfrm>
            <a:off x="1957807" y="3099785"/>
            <a:ext cx="2057400" cy="2302229"/>
            <a:chOff x="0" y="-9525"/>
            <a:chExt cx="812800" cy="909523"/>
          </a:xfrm>
        </p:grpSpPr>
        <p:sp>
          <p:nvSpPr>
            <p:cNvPr id="1536" name="Google Shape;1536;p100"/>
            <p:cNvSpPr/>
            <p:nvPr/>
          </p:nvSpPr>
          <p:spPr>
            <a:xfrm>
              <a:off x="0" y="0"/>
              <a:ext cx="812800" cy="899998"/>
            </a:xfrm>
            <a:custGeom>
              <a:avLst/>
              <a:gdLst/>
              <a:ahLst/>
              <a:cxnLst/>
              <a:rect l="l" t="t" r="r" b="b"/>
              <a:pathLst>
                <a:path w="812800" h="899998" extrusionOk="0">
                  <a:moveTo>
                    <a:pt x="0" y="0"/>
                  </a:moveTo>
                  <a:lnTo>
                    <a:pt x="812800" y="0"/>
                  </a:lnTo>
                  <a:lnTo>
                    <a:pt x="812800" y="899998"/>
                  </a:lnTo>
                  <a:lnTo>
                    <a:pt x="0" y="899998"/>
                  </a:lnTo>
                  <a:close/>
                </a:path>
              </a:pathLst>
            </a:custGeom>
            <a:solidFill>
              <a:srgbClr val="FFFFFF"/>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37" name="Google Shape;1537;p100"/>
            <p:cNvSpPr txBox="1"/>
            <p:nvPr/>
          </p:nvSpPr>
          <p:spPr>
            <a:xfrm>
              <a:off x="0" y="-9525"/>
              <a:ext cx="812800" cy="909523"/>
            </a:xfrm>
            <a:prstGeom prst="rect">
              <a:avLst/>
            </a:prstGeom>
            <a:noFill/>
            <a:ln>
              <a:noFill/>
            </a:ln>
          </p:spPr>
          <p:txBody>
            <a:bodyPr spcFirstLastPara="1" wrap="square" lIns="33867" tIns="33867" rIns="33867" bIns="33867" anchor="ctr" anchorCtr="0">
              <a:noAutofit/>
            </a:bodyPr>
            <a:lstStyle/>
            <a:p>
              <a:pPr algn="ctr">
                <a:lnSpc>
                  <a:spcPct val="119888"/>
                </a:lnSpc>
                <a:buClr>
                  <a:srgbClr val="000000"/>
                </a:buClr>
                <a:buSzPts val="1800"/>
              </a:pPr>
              <a:endParaRPr sz="1200">
                <a:solidFill>
                  <a:schemeClr val="dk1"/>
                </a:solidFill>
                <a:latin typeface="Calibri"/>
                <a:ea typeface="Calibri"/>
                <a:cs typeface="Calibri"/>
                <a:sym typeface="Calibri"/>
              </a:endParaRPr>
            </a:p>
          </p:txBody>
        </p:sp>
      </p:grpSp>
      <p:sp>
        <p:nvSpPr>
          <p:cNvPr id="1538" name="Google Shape;1538;p100"/>
          <p:cNvSpPr/>
          <p:nvPr/>
        </p:nvSpPr>
        <p:spPr>
          <a:xfrm>
            <a:off x="9103593" y="2946585"/>
            <a:ext cx="1521815" cy="1316370"/>
          </a:xfrm>
          <a:custGeom>
            <a:avLst/>
            <a:gdLst/>
            <a:ahLst/>
            <a:cxnLst/>
            <a:rect l="l" t="t" r="r" b="b"/>
            <a:pathLst>
              <a:path w="2282722" h="1974555" extrusionOk="0">
                <a:moveTo>
                  <a:pt x="0" y="0"/>
                </a:moveTo>
                <a:lnTo>
                  <a:pt x="2282722" y="0"/>
                </a:lnTo>
                <a:lnTo>
                  <a:pt x="2282722" y="1974555"/>
                </a:lnTo>
                <a:lnTo>
                  <a:pt x="0" y="1974555"/>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39" name="Google Shape;1539;p100"/>
          <p:cNvSpPr/>
          <p:nvPr/>
        </p:nvSpPr>
        <p:spPr>
          <a:xfrm>
            <a:off x="9040094" y="1731580"/>
            <a:ext cx="1776577" cy="1786321"/>
          </a:xfrm>
          <a:custGeom>
            <a:avLst/>
            <a:gdLst/>
            <a:ahLst/>
            <a:cxnLst/>
            <a:rect l="l" t="t" r="r" b="b"/>
            <a:pathLst>
              <a:path w="2664866" h="2679481" extrusionOk="0">
                <a:moveTo>
                  <a:pt x="0" y="0"/>
                </a:moveTo>
                <a:lnTo>
                  <a:pt x="2664866" y="0"/>
                </a:lnTo>
                <a:lnTo>
                  <a:pt x="2664866" y="2679481"/>
                </a:lnTo>
                <a:lnTo>
                  <a:pt x="0" y="2679481"/>
                </a:lnTo>
                <a:lnTo>
                  <a:pt x="0" y="0"/>
                </a:lnTo>
                <a:close/>
              </a:path>
            </a:pathLst>
          </a:custGeom>
          <a:blipFill rotWithShape="1">
            <a:blip r:embed="rId5"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40" name="Google Shape;1540;p100"/>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grpSp>
        <p:nvGrpSpPr>
          <p:cNvPr id="1541" name="Google Shape;1541;p100"/>
          <p:cNvGrpSpPr/>
          <p:nvPr/>
        </p:nvGrpSpPr>
        <p:grpSpPr>
          <a:xfrm>
            <a:off x="1524251" y="4727581"/>
            <a:ext cx="2924513" cy="595789"/>
            <a:chOff x="0" y="-9525"/>
            <a:chExt cx="1155363" cy="235373"/>
          </a:xfrm>
        </p:grpSpPr>
        <p:sp>
          <p:nvSpPr>
            <p:cNvPr id="1542" name="Google Shape;1542;p100"/>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43" name="Google Shape;1543;p100"/>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algn="ctr">
                <a:lnSpc>
                  <a:spcPct val="120017"/>
                </a:lnSpc>
                <a:buClr>
                  <a:srgbClr val="000000"/>
                </a:buClr>
                <a:buSzPts val="2298"/>
              </a:pPr>
              <a:r>
                <a:rPr lang="en-US" sz="1532" dirty="0">
                  <a:solidFill>
                    <a:srgbClr val="FFFFFF"/>
                  </a:solidFill>
                  <a:latin typeface="Roboto"/>
                  <a:ea typeface="Roboto"/>
                  <a:cs typeface="Roboto"/>
                  <a:sym typeface="Roboto"/>
                </a:rPr>
                <a:t>Protection </a:t>
              </a:r>
              <a:r>
                <a:rPr lang="en-US" sz="1532" dirty="0" err="1">
                  <a:solidFill>
                    <a:srgbClr val="FFFFFF"/>
                  </a:solidFill>
                  <a:latin typeface="Roboto"/>
                  <a:ea typeface="Roboto"/>
                  <a:cs typeface="Roboto"/>
                  <a:sym typeface="Roboto"/>
                </a:rPr>
                <a:t>contre</a:t>
              </a:r>
              <a:r>
                <a:rPr lang="en-US" sz="1532" dirty="0">
                  <a:solidFill>
                    <a:srgbClr val="FFFFFF"/>
                  </a:solidFill>
                  <a:latin typeface="Roboto"/>
                  <a:ea typeface="Roboto"/>
                  <a:cs typeface="Roboto"/>
                  <a:sym typeface="Roboto"/>
                </a:rPr>
                <a:t> les </a:t>
              </a:r>
              <a:r>
                <a:rPr lang="en-US" sz="1532" dirty="0" err="1">
                  <a:solidFill>
                    <a:srgbClr val="FFFFFF"/>
                  </a:solidFill>
                  <a:latin typeface="Roboto"/>
                  <a:ea typeface="Roboto"/>
                  <a:cs typeface="Roboto"/>
                  <a:sym typeface="Roboto"/>
                </a:rPr>
                <a:t>inondations</a:t>
              </a:r>
              <a:r>
                <a:rPr lang="en-US" sz="1532" dirty="0">
                  <a:solidFill>
                    <a:srgbClr val="FFFFFF"/>
                  </a:solidFill>
                  <a:latin typeface="Roboto"/>
                  <a:ea typeface="Roboto"/>
                  <a:cs typeface="Roboto"/>
                  <a:sym typeface="Roboto"/>
                </a:rPr>
                <a:t> (</a:t>
              </a:r>
              <a:r>
                <a:rPr lang="en-US" sz="1532" dirty="0" err="1">
                  <a:solidFill>
                    <a:srgbClr val="FFFFFF"/>
                  </a:solidFill>
                  <a:latin typeface="Roboto"/>
                  <a:ea typeface="Roboto"/>
                  <a:cs typeface="Roboto"/>
                  <a:sym typeface="Roboto"/>
                </a:rPr>
                <a:t>Parapluie</a:t>
              </a:r>
              <a:r>
                <a:rPr lang="en-US" sz="1532" dirty="0">
                  <a:solidFill>
                    <a:srgbClr val="FFFFFF"/>
                  </a:solidFill>
                  <a:latin typeface="Roboto"/>
                  <a:ea typeface="Roboto"/>
                  <a:cs typeface="Roboto"/>
                  <a:sym typeface="Roboto"/>
                </a:rPr>
                <a:t>)</a:t>
              </a:r>
              <a:endParaRPr sz="933" dirty="0">
                <a:solidFill>
                  <a:srgbClr val="000000"/>
                </a:solidFill>
                <a:latin typeface="Arial"/>
                <a:ea typeface="Arial"/>
                <a:cs typeface="Arial"/>
                <a:sym typeface="Arial"/>
              </a:endParaRPr>
            </a:p>
          </p:txBody>
        </p:sp>
      </p:grpSp>
      <p:grpSp>
        <p:nvGrpSpPr>
          <p:cNvPr id="1544" name="Google Shape;1544;p100"/>
          <p:cNvGrpSpPr/>
          <p:nvPr/>
        </p:nvGrpSpPr>
        <p:grpSpPr>
          <a:xfrm>
            <a:off x="4983084" y="4727581"/>
            <a:ext cx="2924513" cy="595789"/>
            <a:chOff x="0" y="-9525"/>
            <a:chExt cx="1155363" cy="235373"/>
          </a:xfrm>
        </p:grpSpPr>
        <p:sp>
          <p:nvSpPr>
            <p:cNvPr id="1545" name="Google Shape;1545;p100"/>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46" name="Google Shape;1546;p100"/>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algn="ctr">
                <a:lnSpc>
                  <a:spcPct val="120017"/>
                </a:lnSpc>
                <a:buClr>
                  <a:srgbClr val="000000"/>
                </a:buClr>
                <a:buSzPts val="2298"/>
              </a:pPr>
              <a:r>
                <a:rPr lang="en-US" sz="1532" dirty="0">
                  <a:solidFill>
                    <a:srgbClr val="FFFFFF"/>
                  </a:solidFill>
                  <a:latin typeface="Roboto"/>
                  <a:ea typeface="Roboto"/>
                  <a:cs typeface="Roboto"/>
                  <a:sym typeface="Roboto"/>
                </a:rPr>
                <a:t>Développement (Pouce </a:t>
              </a:r>
              <a:r>
                <a:rPr lang="en-US" sz="1532" dirty="0" err="1">
                  <a:solidFill>
                    <a:srgbClr val="FFFFFF"/>
                  </a:solidFill>
                  <a:latin typeface="Roboto"/>
                  <a:ea typeface="Roboto"/>
                  <a:cs typeface="Roboto"/>
                  <a:sym typeface="Roboto"/>
                </a:rPr>
                <a:t>levé</a:t>
              </a:r>
              <a:r>
                <a:rPr lang="en-US" sz="1532" dirty="0">
                  <a:solidFill>
                    <a:srgbClr val="FFFFFF"/>
                  </a:solidFill>
                  <a:latin typeface="Roboto"/>
                  <a:ea typeface="Roboto"/>
                  <a:cs typeface="Roboto"/>
                  <a:sym typeface="Roboto"/>
                </a:rPr>
                <a:t>)</a:t>
              </a:r>
              <a:endParaRPr sz="933" dirty="0">
                <a:solidFill>
                  <a:srgbClr val="000000"/>
                </a:solidFill>
                <a:latin typeface="Arial"/>
                <a:ea typeface="Arial"/>
                <a:cs typeface="Arial"/>
                <a:sym typeface="Arial"/>
              </a:endParaRPr>
            </a:p>
          </p:txBody>
        </p:sp>
      </p:grpSp>
      <p:grpSp>
        <p:nvGrpSpPr>
          <p:cNvPr id="1547" name="Google Shape;1547;p100"/>
          <p:cNvGrpSpPr/>
          <p:nvPr/>
        </p:nvGrpSpPr>
        <p:grpSpPr>
          <a:xfrm>
            <a:off x="8440996" y="4727581"/>
            <a:ext cx="2924513" cy="595789"/>
            <a:chOff x="0" y="-9525"/>
            <a:chExt cx="1155363" cy="235373"/>
          </a:xfrm>
        </p:grpSpPr>
        <p:sp>
          <p:nvSpPr>
            <p:cNvPr id="1548" name="Google Shape;1548;p100"/>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49" name="Google Shape;1549;p100"/>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algn="ctr">
                <a:lnSpc>
                  <a:spcPct val="120017"/>
                </a:lnSpc>
                <a:buClr>
                  <a:srgbClr val="000000"/>
                </a:buClr>
                <a:buSzPts val="2298"/>
              </a:pPr>
              <a:r>
                <a:rPr lang="en-US" sz="1532" dirty="0">
                  <a:solidFill>
                    <a:srgbClr val="FFFFFF"/>
                  </a:solidFill>
                  <a:latin typeface="Roboto"/>
                  <a:ea typeface="Roboto"/>
                  <a:cs typeface="Roboto"/>
                  <a:sym typeface="Roboto"/>
                </a:rPr>
                <a:t>Protection </a:t>
              </a:r>
              <a:r>
                <a:rPr lang="en-US" sz="1532" dirty="0" err="1">
                  <a:solidFill>
                    <a:srgbClr val="FFFFFF"/>
                  </a:solidFill>
                  <a:latin typeface="Roboto"/>
                  <a:ea typeface="Roboto"/>
                  <a:cs typeface="Roboto"/>
                  <a:sym typeface="Roboto"/>
                </a:rPr>
                <a:t>contre</a:t>
              </a:r>
              <a:r>
                <a:rPr lang="en-US" sz="1532" dirty="0">
                  <a:solidFill>
                    <a:srgbClr val="FFFFFF"/>
                  </a:solidFill>
                  <a:latin typeface="Roboto"/>
                  <a:ea typeface="Roboto"/>
                  <a:cs typeface="Roboto"/>
                  <a:sym typeface="Roboto"/>
                </a:rPr>
                <a:t> la </a:t>
              </a:r>
              <a:r>
                <a:rPr lang="en-US" sz="1532" dirty="0" err="1">
                  <a:solidFill>
                    <a:srgbClr val="FFFFFF"/>
                  </a:solidFill>
                  <a:latin typeface="Roboto"/>
                  <a:ea typeface="Roboto"/>
                  <a:cs typeface="Roboto"/>
                  <a:sym typeface="Roboto"/>
                </a:rPr>
                <a:t>sécheresse</a:t>
              </a:r>
              <a:r>
                <a:rPr lang="en-US" sz="1532" dirty="0">
                  <a:solidFill>
                    <a:srgbClr val="FFFFFF"/>
                  </a:solidFill>
                  <a:latin typeface="Roboto"/>
                  <a:ea typeface="Roboto"/>
                  <a:cs typeface="Roboto"/>
                  <a:sym typeface="Roboto"/>
                </a:rPr>
                <a:t> (</a:t>
              </a:r>
              <a:r>
                <a:rPr lang="en-US" sz="1532" dirty="0" err="1">
                  <a:solidFill>
                    <a:srgbClr val="FFFFFF"/>
                  </a:solidFill>
                  <a:latin typeface="Roboto"/>
                  <a:ea typeface="Roboto"/>
                  <a:cs typeface="Roboto"/>
                  <a:sym typeface="Roboto"/>
                </a:rPr>
                <a:t>Sceau</a:t>
              </a:r>
              <a:r>
                <a:rPr lang="en-US" sz="1532" dirty="0">
                  <a:solidFill>
                    <a:srgbClr val="FFFFFF"/>
                  </a:solidFill>
                  <a:latin typeface="Roboto"/>
                  <a:ea typeface="Roboto"/>
                  <a:cs typeface="Roboto"/>
                  <a:sym typeface="Roboto"/>
                </a:rPr>
                <a:t>)</a:t>
              </a:r>
              <a:endParaRPr sz="933" dirty="0">
                <a:solidFill>
                  <a:srgbClr val="000000"/>
                </a:solidFill>
                <a:latin typeface="Arial"/>
                <a:ea typeface="Arial"/>
                <a:cs typeface="Arial"/>
                <a:sym typeface="Arial"/>
              </a:endParaRPr>
            </a:p>
          </p:txBody>
        </p:sp>
      </p:grpSp>
      <p:sp>
        <p:nvSpPr>
          <p:cNvPr id="1550" name="Google Shape;1550;p100"/>
          <p:cNvSpPr txBox="1"/>
          <p:nvPr/>
        </p:nvSpPr>
        <p:spPr>
          <a:xfrm>
            <a:off x="881170" y="548806"/>
            <a:ext cx="7278091"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dirty="0" err="1">
                <a:solidFill>
                  <a:srgbClr val="00AACB"/>
                </a:solidFill>
                <a:latin typeface="Roboto"/>
                <a:ea typeface="Roboto"/>
                <a:cs typeface="Roboto"/>
                <a:sym typeface="Roboto"/>
              </a:rPr>
              <a:t>Décisions</a:t>
            </a:r>
            <a:r>
              <a:rPr lang="en-US" sz="3597" b="1" dirty="0">
                <a:solidFill>
                  <a:srgbClr val="00AACB"/>
                </a:solidFill>
                <a:latin typeface="Roboto"/>
                <a:ea typeface="Roboto"/>
                <a:cs typeface="Roboto"/>
                <a:sym typeface="Roboto"/>
              </a:rPr>
              <a:t> pour la </a:t>
            </a:r>
            <a:r>
              <a:rPr lang="en-US" sz="3597" b="1" dirty="0" err="1">
                <a:solidFill>
                  <a:srgbClr val="00AACB"/>
                </a:solidFill>
                <a:latin typeface="Roboto"/>
                <a:ea typeface="Roboto"/>
                <a:cs typeface="Roboto"/>
                <a:sym typeface="Roboto"/>
              </a:rPr>
              <a:t>décennie</a:t>
            </a:r>
            <a:endParaRPr sz="933" dirty="0">
              <a:solidFill>
                <a:srgbClr val="000000"/>
              </a:solidFill>
              <a:latin typeface="Arial"/>
              <a:ea typeface="Arial"/>
              <a:cs typeface="Arial"/>
              <a:sym typeface="Arial"/>
            </a:endParaRPr>
          </a:p>
        </p:txBody>
      </p:sp>
      <p:sp>
        <p:nvSpPr>
          <p:cNvPr id="1551" name="Google Shape;1551;p100"/>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ts val="1400"/>
            </a:pPr>
            <a:fld id="{AE359490-CD5A-415E-9F64-F5EC5CB28074}" type="slidenum">
              <a:rPr lang="en-NL" smtClean="0"/>
              <a:t>81</a:t>
            </a:fld>
            <a:endParaRPr/>
          </a:p>
        </p:txBody>
      </p:sp>
      <p:pic>
        <p:nvPicPr>
          <p:cNvPr id="1552" name="Google Shape;1552;p100"/>
          <p:cNvPicPr preferRelativeResize="0"/>
          <p:nvPr/>
        </p:nvPicPr>
        <p:blipFill rotWithShape="1">
          <a:blip r:embed="rId6">
            <a:alphaModFix/>
          </a:blip>
          <a:srcRect/>
          <a:stretch/>
        </p:blipFill>
        <p:spPr>
          <a:xfrm>
            <a:off x="1921731" y="2895785"/>
            <a:ext cx="2114165" cy="1316367"/>
          </a:xfrm>
          <a:prstGeom prst="rect">
            <a:avLst/>
          </a:prstGeom>
          <a:noFill/>
          <a:ln>
            <a:noFill/>
          </a:ln>
        </p:spPr>
      </p:pic>
      <p:pic>
        <p:nvPicPr>
          <p:cNvPr id="1553" name="Google Shape;1553;p100"/>
          <p:cNvPicPr preferRelativeResize="0"/>
          <p:nvPr/>
        </p:nvPicPr>
        <p:blipFill rotWithShape="1">
          <a:blip r:embed="rId7">
            <a:alphaModFix/>
          </a:blip>
          <a:srcRect/>
          <a:stretch/>
        </p:blipFill>
        <p:spPr>
          <a:xfrm>
            <a:off x="5684428" y="2887344"/>
            <a:ext cx="1521800" cy="143484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557"/>
        <p:cNvGrpSpPr/>
        <p:nvPr/>
      </p:nvGrpSpPr>
      <p:grpSpPr>
        <a:xfrm>
          <a:off x="0" y="0"/>
          <a:ext cx="0" cy="0"/>
          <a:chOff x="0" y="0"/>
          <a:chExt cx="0" cy="0"/>
        </a:xfrm>
      </p:grpSpPr>
      <p:sp>
        <p:nvSpPr>
          <p:cNvPr id="1558" name="Google Shape;1558;p101"/>
          <p:cNvSpPr/>
          <p:nvPr/>
        </p:nvSpPr>
        <p:spPr>
          <a:xfrm>
            <a:off x="1639308" y="1497922"/>
            <a:ext cx="2694397" cy="2470223"/>
          </a:xfrm>
          <a:custGeom>
            <a:avLst/>
            <a:gdLst/>
            <a:ahLst/>
            <a:cxnLst/>
            <a:rect l="l" t="t" r="r" b="b"/>
            <a:pathLst>
              <a:path w="4041596" h="3705335" extrusionOk="0">
                <a:moveTo>
                  <a:pt x="0" y="0"/>
                </a:moveTo>
                <a:lnTo>
                  <a:pt x="4041596" y="0"/>
                </a:lnTo>
                <a:lnTo>
                  <a:pt x="4041596" y="3705335"/>
                </a:lnTo>
                <a:lnTo>
                  <a:pt x="0" y="3705335"/>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grpSp>
        <p:nvGrpSpPr>
          <p:cNvPr id="1559" name="Google Shape;1559;p101"/>
          <p:cNvGrpSpPr/>
          <p:nvPr/>
        </p:nvGrpSpPr>
        <p:grpSpPr>
          <a:xfrm>
            <a:off x="1957807" y="3099785"/>
            <a:ext cx="2057400" cy="2302229"/>
            <a:chOff x="0" y="-9525"/>
            <a:chExt cx="812800" cy="909523"/>
          </a:xfrm>
        </p:grpSpPr>
        <p:sp>
          <p:nvSpPr>
            <p:cNvPr id="1560" name="Google Shape;1560;p101"/>
            <p:cNvSpPr/>
            <p:nvPr/>
          </p:nvSpPr>
          <p:spPr>
            <a:xfrm>
              <a:off x="0" y="0"/>
              <a:ext cx="812800" cy="899998"/>
            </a:xfrm>
            <a:custGeom>
              <a:avLst/>
              <a:gdLst/>
              <a:ahLst/>
              <a:cxnLst/>
              <a:rect l="l" t="t" r="r" b="b"/>
              <a:pathLst>
                <a:path w="812800" h="899998" extrusionOk="0">
                  <a:moveTo>
                    <a:pt x="0" y="0"/>
                  </a:moveTo>
                  <a:lnTo>
                    <a:pt x="812800" y="0"/>
                  </a:lnTo>
                  <a:lnTo>
                    <a:pt x="812800" y="899998"/>
                  </a:lnTo>
                  <a:lnTo>
                    <a:pt x="0" y="899998"/>
                  </a:lnTo>
                  <a:close/>
                </a:path>
              </a:pathLst>
            </a:custGeom>
            <a:solidFill>
              <a:srgbClr val="FFFFFF"/>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61" name="Google Shape;1561;p101"/>
            <p:cNvSpPr txBox="1"/>
            <p:nvPr/>
          </p:nvSpPr>
          <p:spPr>
            <a:xfrm>
              <a:off x="0" y="-9525"/>
              <a:ext cx="812800" cy="909523"/>
            </a:xfrm>
            <a:prstGeom prst="rect">
              <a:avLst/>
            </a:prstGeom>
            <a:noFill/>
            <a:ln>
              <a:noFill/>
            </a:ln>
          </p:spPr>
          <p:txBody>
            <a:bodyPr spcFirstLastPara="1" wrap="square" lIns="33867" tIns="33867" rIns="33867" bIns="33867" anchor="ctr" anchorCtr="0">
              <a:noAutofit/>
            </a:bodyPr>
            <a:lstStyle/>
            <a:p>
              <a:pPr algn="ctr">
                <a:lnSpc>
                  <a:spcPct val="119888"/>
                </a:lnSpc>
                <a:buClr>
                  <a:srgbClr val="000000"/>
                </a:buClr>
                <a:buSzPts val="1800"/>
              </a:pPr>
              <a:endParaRPr sz="1200">
                <a:solidFill>
                  <a:schemeClr val="dk1"/>
                </a:solidFill>
                <a:latin typeface="Calibri"/>
                <a:ea typeface="Calibri"/>
                <a:cs typeface="Calibri"/>
                <a:sym typeface="Calibri"/>
              </a:endParaRPr>
            </a:p>
          </p:txBody>
        </p:sp>
      </p:grpSp>
      <p:sp>
        <p:nvSpPr>
          <p:cNvPr id="1562" name="Google Shape;1562;p101"/>
          <p:cNvSpPr/>
          <p:nvPr/>
        </p:nvSpPr>
        <p:spPr>
          <a:xfrm>
            <a:off x="9103593" y="2946585"/>
            <a:ext cx="1521815" cy="1316370"/>
          </a:xfrm>
          <a:custGeom>
            <a:avLst/>
            <a:gdLst/>
            <a:ahLst/>
            <a:cxnLst/>
            <a:rect l="l" t="t" r="r" b="b"/>
            <a:pathLst>
              <a:path w="2282722" h="1974555" extrusionOk="0">
                <a:moveTo>
                  <a:pt x="0" y="0"/>
                </a:moveTo>
                <a:lnTo>
                  <a:pt x="2282722" y="0"/>
                </a:lnTo>
                <a:lnTo>
                  <a:pt x="2282722" y="1974555"/>
                </a:lnTo>
                <a:lnTo>
                  <a:pt x="0" y="1974555"/>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63" name="Google Shape;1563;p101"/>
          <p:cNvSpPr/>
          <p:nvPr/>
        </p:nvSpPr>
        <p:spPr>
          <a:xfrm>
            <a:off x="9040094" y="1731580"/>
            <a:ext cx="1776577" cy="1786321"/>
          </a:xfrm>
          <a:custGeom>
            <a:avLst/>
            <a:gdLst/>
            <a:ahLst/>
            <a:cxnLst/>
            <a:rect l="l" t="t" r="r" b="b"/>
            <a:pathLst>
              <a:path w="2664866" h="2679481" extrusionOk="0">
                <a:moveTo>
                  <a:pt x="0" y="0"/>
                </a:moveTo>
                <a:lnTo>
                  <a:pt x="2664866" y="0"/>
                </a:lnTo>
                <a:lnTo>
                  <a:pt x="2664866" y="2679481"/>
                </a:lnTo>
                <a:lnTo>
                  <a:pt x="0" y="2679481"/>
                </a:lnTo>
                <a:lnTo>
                  <a:pt x="0" y="0"/>
                </a:lnTo>
                <a:close/>
              </a:path>
            </a:pathLst>
          </a:custGeom>
          <a:blipFill rotWithShape="1">
            <a:blip r:embed="rId5"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64" name="Google Shape;1564;p101"/>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a:solidFill>
                  <a:srgbClr val="00AACB"/>
                </a:solidFill>
                <a:latin typeface="Roboto"/>
                <a:ea typeface="Roboto"/>
                <a:cs typeface="Roboto"/>
                <a:sym typeface="Roboto"/>
              </a:rPr>
              <a:t>Essai</a:t>
            </a:r>
            <a:endParaRPr sz="933">
              <a:solidFill>
                <a:srgbClr val="000000"/>
              </a:solidFill>
              <a:latin typeface="Arial"/>
              <a:ea typeface="Arial"/>
              <a:cs typeface="Arial"/>
              <a:sym typeface="Arial"/>
            </a:endParaRPr>
          </a:p>
        </p:txBody>
      </p:sp>
      <p:sp>
        <p:nvSpPr>
          <p:cNvPr id="1565" name="Google Shape;1565;p101"/>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grpSp>
        <p:nvGrpSpPr>
          <p:cNvPr id="1566" name="Google Shape;1566;p101"/>
          <p:cNvGrpSpPr/>
          <p:nvPr/>
        </p:nvGrpSpPr>
        <p:grpSpPr>
          <a:xfrm>
            <a:off x="1524251" y="4727581"/>
            <a:ext cx="2924513" cy="595789"/>
            <a:chOff x="0" y="-9525"/>
            <a:chExt cx="1155363" cy="235373"/>
          </a:xfrm>
        </p:grpSpPr>
        <p:sp>
          <p:nvSpPr>
            <p:cNvPr id="1567" name="Google Shape;1567;p101"/>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68" name="Google Shape;1568;p101"/>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algn="ctr">
                <a:lnSpc>
                  <a:spcPct val="120017"/>
                </a:lnSpc>
                <a:buSzPts val="2298"/>
              </a:pPr>
              <a:r>
                <a:rPr lang="fr-FR" sz="1532" dirty="0">
                  <a:solidFill>
                    <a:srgbClr val="FFFFFF"/>
                  </a:solidFill>
                  <a:latin typeface="Roboto"/>
                  <a:ea typeface="Roboto"/>
                  <a:cs typeface="Roboto"/>
                  <a:sym typeface="Roboto"/>
                </a:rPr>
                <a:t>Protection contre les inondations (Parapluie)</a:t>
              </a:r>
              <a:endParaRPr lang="fr-FR" sz="933" dirty="0"/>
            </a:p>
          </p:txBody>
        </p:sp>
      </p:grpSp>
      <p:grpSp>
        <p:nvGrpSpPr>
          <p:cNvPr id="1569" name="Google Shape;1569;p101"/>
          <p:cNvGrpSpPr/>
          <p:nvPr/>
        </p:nvGrpSpPr>
        <p:grpSpPr>
          <a:xfrm>
            <a:off x="4983084" y="4727581"/>
            <a:ext cx="2924513" cy="595789"/>
            <a:chOff x="0" y="-9525"/>
            <a:chExt cx="1155363" cy="235373"/>
          </a:xfrm>
        </p:grpSpPr>
        <p:sp>
          <p:nvSpPr>
            <p:cNvPr id="1570" name="Google Shape;1570;p101"/>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71" name="Google Shape;1571;p101"/>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algn="ctr">
                <a:lnSpc>
                  <a:spcPct val="120017"/>
                </a:lnSpc>
                <a:buSzPts val="2298"/>
              </a:pPr>
              <a:r>
                <a:rPr lang="en-US" sz="1532" dirty="0">
                  <a:solidFill>
                    <a:srgbClr val="FFFFFF"/>
                  </a:solidFill>
                  <a:latin typeface="Roboto"/>
                  <a:ea typeface="Roboto"/>
                  <a:cs typeface="Roboto"/>
                  <a:sym typeface="Roboto"/>
                </a:rPr>
                <a:t>Développement (Pouce </a:t>
              </a:r>
              <a:r>
                <a:rPr lang="en-US" sz="1532" dirty="0" err="1">
                  <a:solidFill>
                    <a:srgbClr val="FFFFFF"/>
                  </a:solidFill>
                  <a:latin typeface="Roboto"/>
                  <a:ea typeface="Roboto"/>
                  <a:cs typeface="Roboto"/>
                  <a:sym typeface="Roboto"/>
                </a:rPr>
                <a:t>levé</a:t>
              </a:r>
              <a:r>
                <a:rPr lang="en-US" sz="1532" dirty="0">
                  <a:solidFill>
                    <a:srgbClr val="FFFFFF"/>
                  </a:solidFill>
                  <a:latin typeface="Roboto"/>
                  <a:ea typeface="Roboto"/>
                  <a:cs typeface="Roboto"/>
                  <a:sym typeface="Roboto"/>
                </a:rPr>
                <a:t>)</a:t>
              </a:r>
              <a:endParaRPr lang="en-US" sz="933" dirty="0"/>
            </a:p>
          </p:txBody>
        </p:sp>
      </p:grpSp>
      <p:grpSp>
        <p:nvGrpSpPr>
          <p:cNvPr id="1572" name="Google Shape;1572;p101"/>
          <p:cNvGrpSpPr/>
          <p:nvPr/>
        </p:nvGrpSpPr>
        <p:grpSpPr>
          <a:xfrm>
            <a:off x="8440996" y="4727581"/>
            <a:ext cx="2924513" cy="595789"/>
            <a:chOff x="0" y="-9525"/>
            <a:chExt cx="1155363" cy="235373"/>
          </a:xfrm>
        </p:grpSpPr>
        <p:sp>
          <p:nvSpPr>
            <p:cNvPr id="1573" name="Google Shape;1573;p101"/>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74" name="Google Shape;1574;p101"/>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algn="ctr">
                <a:lnSpc>
                  <a:spcPct val="120017"/>
                </a:lnSpc>
                <a:buSzPts val="2298"/>
              </a:pPr>
              <a:r>
                <a:rPr lang="fr-FR" sz="1532" dirty="0">
                  <a:solidFill>
                    <a:srgbClr val="FFFFFF"/>
                  </a:solidFill>
                  <a:latin typeface="Roboto"/>
                  <a:ea typeface="Roboto"/>
                  <a:cs typeface="Roboto"/>
                  <a:sym typeface="Roboto"/>
                </a:rPr>
                <a:t>Protection contre la sécheresse (Sceau)</a:t>
              </a:r>
              <a:endParaRPr lang="fr-FR" sz="933" dirty="0"/>
            </a:p>
          </p:txBody>
        </p:sp>
      </p:grpSp>
      <p:sp>
        <p:nvSpPr>
          <p:cNvPr id="1575" name="Google Shape;1575;p101"/>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ts val="1400"/>
            </a:pPr>
            <a:fld id="{AE359490-CD5A-415E-9F64-F5EC5CB28074}" type="slidenum">
              <a:rPr lang="en-NL" smtClean="0"/>
              <a:t>82</a:t>
            </a:fld>
            <a:endParaRPr/>
          </a:p>
        </p:txBody>
      </p:sp>
      <p:pic>
        <p:nvPicPr>
          <p:cNvPr id="1576" name="Google Shape;1576;p101"/>
          <p:cNvPicPr preferRelativeResize="0"/>
          <p:nvPr/>
        </p:nvPicPr>
        <p:blipFill rotWithShape="1">
          <a:blip r:embed="rId6">
            <a:alphaModFix/>
          </a:blip>
          <a:srcRect/>
          <a:stretch/>
        </p:blipFill>
        <p:spPr>
          <a:xfrm>
            <a:off x="1921731" y="2895785"/>
            <a:ext cx="2114165" cy="1316367"/>
          </a:xfrm>
          <a:prstGeom prst="rect">
            <a:avLst/>
          </a:prstGeom>
          <a:noFill/>
          <a:ln>
            <a:noFill/>
          </a:ln>
        </p:spPr>
      </p:pic>
      <p:pic>
        <p:nvPicPr>
          <p:cNvPr id="1577" name="Google Shape;1577;p101"/>
          <p:cNvPicPr preferRelativeResize="0"/>
          <p:nvPr/>
        </p:nvPicPr>
        <p:blipFill rotWithShape="1">
          <a:blip r:embed="rId7">
            <a:alphaModFix/>
          </a:blip>
          <a:srcRect/>
          <a:stretch/>
        </p:blipFill>
        <p:spPr>
          <a:xfrm>
            <a:off x="5684428" y="2887344"/>
            <a:ext cx="1521800" cy="1434840"/>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581">
          <a:extLst>
            <a:ext uri="{FF2B5EF4-FFF2-40B4-BE49-F238E27FC236}">
              <a16:creationId xmlns:a16="http://schemas.microsoft.com/office/drawing/2014/main" id="{7B35C221-89BF-3810-9810-5588083E4806}"/>
            </a:ext>
          </a:extLst>
        </p:cNvPr>
        <p:cNvGrpSpPr/>
        <p:nvPr/>
      </p:nvGrpSpPr>
      <p:grpSpPr>
        <a:xfrm>
          <a:off x="0" y="0"/>
          <a:ext cx="0" cy="0"/>
          <a:chOff x="0" y="0"/>
          <a:chExt cx="0" cy="0"/>
        </a:xfrm>
      </p:grpSpPr>
      <p:sp>
        <p:nvSpPr>
          <p:cNvPr id="1589" name="Google Shape;1589;p102">
            <a:extLst>
              <a:ext uri="{FF2B5EF4-FFF2-40B4-BE49-F238E27FC236}">
                <a16:creationId xmlns:a16="http://schemas.microsoft.com/office/drawing/2014/main" id="{8EB1D3F3-E125-5C43-D395-6E2FC62A77FE}"/>
              </a:ext>
            </a:extLst>
          </p:cNvPr>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590" name="Google Shape;1590;p102">
            <a:extLst>
              <a:ext uri="{FF2B5EF4-FFF2-40B4-BE49-F238E27FC236}">
                <a16:creationId xmlns:a16="http://schemas.microsoft.com/office/drawing/2014/main" id="{BAE3FC2B-A806-27CA-92DC-3A776EA2E6B1}"/>
              </a:ext>
            </a:extLst>
          </p:cNvPr>
          <p:cNvSpPr txBox="1"/>
          <p:nvPr/>
        </p:nvSpPr>
        <p:spPr>
          <a:xfrm>
            <a:off x="881170" y="548806"/>
            <a:ext cx="7418767"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dirty="0" err="1">
                <a:solidFill>
                  <a:srgbClr val="00AACB"/>
                </a:solidFill>
                <a:latin typeface="Roboto"/>
                <a:ea typeface="Roboto"/>
                <a:cs typeface="Roboto"/>
                <a:sym typeface="Roboto"/>
              </a:rPr>
              <a:t>Décisions</a:t>
            </a:r>
            <a:r>
              <a:rPr lang="en-US" sz="3597" b="1" dirty="0">
                <a:solidFill>
                  <a:srgbClr val="00AACB"/>
                </a:solidFill>
                <a:latin typeface="Roboto"/>
                <a:ea typeface="Roboto"/>
                <a:cs typeface="Roboto"/>
                <a:sym typeface="Roboto"/>
              </a:rPr>
              <a:t> pour la </a:t>
            </a:r>
            <a:r>
              <a:rPr lang="en-US" sz="3597" b="1" dirty="0" err="1">
                <a:solidFill>
                  <a:srgbClr val="00AACB"/>
                </a:solidFill>
                <a:latin typeface="Roboto"/>
                <a:ea typeface="Roboto"/>
                <a:cs typeface="Roboto"/>
                <a:sym typeface="Roboto"/>
              </a:rPr>
              <a:t>décennie</a:t>
            </a:r>
            <a:endParaRPr sz="933" dirty="0">
              <a:solidFill>
                <a:srgbClr val="000000"/>
              </a:solidFill>
              <a:latin typeface="Arial"/>
              <a:ea typeface="Arial"/>
              <a:cs typeface="Arial"/>
              <a:sym typeface="Arial"/>
            </a:endParaRPr>
          </a:p>
        </p:txBody>
      </p:sp>
      <p:sp>
        <p:nvSpPr>
          <p:cNvPr id="1591" name="Google Shape;1591;p102">
            <a:extLst>
              <a:ext uri="{FF2B5EF4-FFF2-40B4-BE49-F238E27FC236}">
                <a16:creationId xmlns:a16="http://schemas.microsoft.com/office/drawing/2014/main" id="{7C583A91-E240-C266-95C3-A8417FBD0761}"/>
              </a:ext>
            </a:extLst>
          </p:cNvPr>
          <p:cNvSpPr txBox="1"/>
          <p:nvPr/>
        </p:nvSpPr>
        <p:spPr>
          <a:xfrm>
            <a:off x="867103" y="1306935"/>
            <a:ext cx="6938423" cy="297454"/>
          </a:xfrm>
          <a:prstGeom prst="rect">
            <a:avLst/>
          </a:prstGeom>
          <a:noFill/>
          <a:ln>
            <a:noFill/>
          </a:ln>
        </p:spPr>
        <p:txBody>
          <a:bodyPr spcFirstLastPara="1" wrap="square" lIns="0" tIns="0" rIns="0" bIns="0" anchor="t" anchorCtr="0">
            <a:spAutoFit/>
          </a:bodyPr>
          <a:lstStyle/>
          <a:p>
            <a:pPr>
              <a:buClr>
                <a:srgbClr val="000000"/>
              </a:buClr>
              <a:buSzPts val="2899"/>
            </a:pPr>
            <a:r>
              <a:rPr lang="en-US" sz="1933">
                <a:solidFill>
                  <a:srgbClr val="00AACB"/>
                </a:solidFill>
                <a:latin typeface="Roboto"/>
                <a:ea typeface="Roboto"/>
                <a:cs typeface="Roboto"/>
                <a:sym typeface="Roboto"/>
              </a:rPr>
              <a:t>Stratégie : où investir ?</a:t>
            </a:r>
            <a:endParaRPr sz="933">
              <a:solidFill>
                <a:srgbClr val="000000"/>
              </a:solidFill>
              <a:latin typeface="Arial"/>
              <a:ea typeface="Arial"/>
              <a:cs typeface="Arial"/>
              <a:sym typeface="Arial"/>
            </a:endParaRPr>
          </a:p>
        </p:txBody>
      </p:sp>
      <p:sp>
        <p:nvSpPr>
          <p:cNvPr id="1595" name="Google Shape;1595;p102">
            <a:extLst>
              <a:ext uri="{FF2B5EF4-FFF2-40B4-BE49-F238E27FC236}">
                <a16:creationId xmlns:a16="http://schemas.microsoft.com/office/drawing/2014/main" id="{266E4717-0902-C4B9-DB39-E7C114F81C36}"/>
              </a:ext>
            </a:extLst>
          </p:cNvPr>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ts val="1400"/>
            </a:pPr>
            <a:fld id="{AE359490-CD5A-415E-9F64-F5EC5CB28074}" type="slidenum">
              <a:rPr lang="en-NL" smtClean="0"/>
              <a:t>83</a:t>
            </a:fld>
            <a:endParaRPr/>
          </a:p>
        </p:txBody>
      </p:sp>
      <p:pic>
        <p:nvPicPr>
          <p:cNvPr id="2" name="Picture 1">
            <a:extLst>
              <a:ext uri="{FF2B5EF4-FFF2-40B4-BE49-F238E27FC236}">
                <a16:creationId xmlns:a16="http://schemas.microsoft.com/office/drawing/2014/main" id="{064CBD62-5483-6CAA-B391-E65C8C2C6929}"/>
              </a:ext>
            </a:extLst>
          </p:cNvPr>
          <p:cNvPicPr>
            <a:picLocks noChangeAspect="1"/>
          </p:cNvPicPr>
          <p:nvPr/>
        </p:nvPicPr>
        <p:blipFill>
          <a:blip r:embed="rId3"/>
          <a:stretch>
            <a:fillRect/>
          </a:stretch>
        </p:blipFill>
        <p:spPr>
          <a:xfrm>
            <a:off x="1031643" y="1776412"/>
            <a:ext cx="10452100" cy="4762500"/>
          </a:xfrm>
          <a:prstGeom prst="rect">
            <a:avLst/>
          </a:prstGeom>
        </p:spPr>
      </p:pic>
    </p:spTree>
    <p:extLst>
      <p:ext uri="{BB962C8B-B14F-4D97-AF65-F5344CB8AC3E}">
        <p14:creationId xmlns:p14="http://schemas.microsoft.com/office/powerpoint/2010/main" val="7633760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600"/>
        <p:cNvGrpSpPr/>
        <p:nvPr/>
      </p:nvGrpSpPr>
      <p:grpSpPr>
        <a:xfrm>
          <a:off x="0" y="0"/>
          <a:ext cx="0" cy="0"/>
          <a:chOff x="0" y="0"/>
          <a:chExt cx="0" cy="0"/>
        </a:xfrm>
      </p:grpSpPr>
      <p:grpSp>
        <p:nvGrpSpPr>
          <p:cNvPr id="1601" name="Google Shape;1601;p103"/>
          <p:cNvGrpSpPr/>
          <p:nvPr/>
        </p:nvGrpSpPr>
        <p:grpSpPr>
          <a:xfrm>
            <a:off x="1524251" y="4727581"/>
            <a:ext cx="2924513" cy="658140"/>
            <a:chOff x="0" y="-9525"/>
            <a:chExt cx="1155363" cy="260006"/>
          </a:xfrm>
        </p:grpSpPr>
        <p:sp>
          <p:nvSpPr>
            <p:cNvPr id="1602" name="Google Shape;1602;p103"/>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03" name="Google Shape;1603;p103"/>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algn="ctr">
                <a:lnSpc>
                  <a:spcPct val="120017"/>
                </a:lnSpc>
                <a:buClr>
                  <a:srgbClr val="000000"/>
                </a:buClr>
                <a:buSzPts val="2298"/>
              </a:pPr>
              <a:r>
                <a:rPr lang="en-US" sz="1200" dirty="0">
                  <a:solidFill>
                    <a:srgbClr val="FFFFFF"/>
                  </a:solidFill>
                  <a:latin typeface="Roboto"/>
                  <a:ea typeface="Roboto"/>
                  <a:cs typeface="Roboto"/>
                  <a:sym typeface="Roboto"/>
                </a:rPr>
                <a:t>Trop de catastrophes </a:t>
              </a:r>
              <a:r>
                <a:rPr lang="en-US" sz="1200" dirty="0" err="1">
                  <a:solidFill>
                    <a:srgbClr val="FFFFFF"/>
                  </a:solidFill>
                  <a:latin typeface="Roboto"/>
                  <a:ea typeface="Roboto"/>
                  <a:cs typeface="Roboto"/>
                  <a:sym typeface="Roboto"/>
                </a:rPr>
                <a:t>liées</a:t>
              </a:r>
              <a:r>
                <a:rPr lang="en-US" sz="1200" dirty="0">
                  <a:solidFill>
                    <a:srgbClr val="FFFFFF"/>
                  </a:solidFill>
                  <a:latin typeface="Roboto"/>
                  <a:ea typeface="Roboto"/>
                  <a:cs typeface="Roboto"/>
                  <a:sym typeface="Roboto"/>
                </a:rPr>
                <a:t> aux </a:t>
              </a:r>
              <a:r>
                <a:rPr lang="en-US" sz="1200" dirty="0" err="1">
                  <a:solidFill>
                    <a:srgbClr val="FFFFFF"/>
                  </a:solidFill>
                  <a:latin typeface="Roboto"/>
                  <a:ea typeface="Roboto"/>
                  <a:cs typeface="Roboto"/>
                  <a:sym typeface="Roboto"/>
                </a:rPr>
                <a:t>inondations</a:t>
              </a:r>
              <a:endParaRPr sz="800" dirty="0">
                <a:solidFill>
                  <a:srgbClr val="000000"/>
                </a:solidFill>
                <a:latin typeface="Arial"/>
                <a:ea typeface="Arial"/>
                <a:cs typeface="Arial"/>
                <a:sym typeface="Arial"/>
              </a:endParaRPr>
            </a:p>
          </p:txBody>
        </p:sp>
      </p:grpSp>
      <p:grpSp>
        <p:nvGrpSpPr>
          <p:cNvPr id="1604" name="Google Shape;1604;p103"/>
          <p:cNvGrpSpPr/>
          <p:nvPr/>
        </p:nvGrpSpPr>
        <p:grpSpPr>
          <a:xfrm>
            <a:off x="4983084" y="4727581"/>
            <a:ext cx="2924513" cy="658140"/>
            <a:chOff x="0" y="-9525"/>
            <a:chExt cx="1155363" cy="260006"/>
          </a:xfrm>
        </p:grpSpPr>
        <p:sp>
          <p:nvSpPr>
            <p:cNvPr id="1605" name="Google Shape;1605;p103"/>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06" name="Google Shape;1606;p103"/>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algn="ctr">
                <a:lnSpc>
                  <a:spcPct val="120017"/>
                </a:lnSpc>
                <a:buClr>
                  <a:srgbClr val="000000"/>
                </a:buClr>
                <a:buSzPts val="2298"/>
              </a:pPr>
              <a:r>
                <a:rPr lang="en-US" sz="1200" dirty="0">
                  <a:solidFill>
                    <a:srgbClr val="FFFFFF"/>
                  </a:solidFill>
                  <a:latin typeface="Roboto"/>
                  <a:ea typeface="Roboto"/>
                  <a:cs typeface="Roboto"/>
                  <a:sym typeface="Roboto"/>
                </a:rPr>
                <a:t>Juste </a:t>
              </a:r>
              <a:r>
                <a:rPr lang="en-US" sz="1200" dirty="0" err="1">
                  <a:solidFill>
                    <a:srgbClr val="FFFFFF"/>
                  </a:solidFill>
                  <a:latin typeface="Roboto"/>
                  <a:ea typeface="Roboto"/>
                  <a:cs typeface="Roboto"/>
                  <a:sym typeface="Roboto"/>
                </a:rPr>
                <a:t>ce</a:t>
              </a:r>
              <a:r>
                <a:rPr lang="en-US" sz="1200" dirty="0">
                  <a:solidFill>
                    <a:srgbClr val="FFFFFF"/>
                  </a:solidFill>
                  <a:latin typeface="Roboto"/>
                  <a:ea typeface="Roboto"/>
                  <a:cs typeface="Roboto"/>
                  <a:sym typeface="Roboto"/>
                </a:rPr>
                <a:t> </a:t>
              </a:r>
              <a:r>
                <a:rPr lang="en-US" sz="1200" dirty="0" err="1">
                  <a:solidFill>
                    <a:srgbClr val="FFFFFF"/>
                  </a:solidFill>
                  <a:latin typeface="Roboto"/>
                  <a:ea typeface="Roboto"/>
                  <a:cs typeface="Roboto"/>
                  <a:sym typeface="Roboto"/>
                </a:rPr>
                <a:t>qu'il</a:t>
              </a:r>
              <a:r>
                <a:rPr lang="en-US" sz="1200" dirty="0">
                  <a:solidFill>
                    <a:srgbClr val="FFFFFF"/>
                  </a:solidFill>
                  <a:latin typeface="Roboto"/>
                  <a:ea typeface="Roboto"/>
                  <a:cs typeface="Roboto"/>
                  <a:sym typeface="Roboto"/>
                </a:rPr>
                <a:t> faut</a:t>
              </a:r>
              <a:endParaRPr sz="800" dirty="0">
                <a:solidFill>
                  <a:srgbClr val="000000"/>
                </a:solidFill>
                <a:latin typeface="Arial"/>
                <a:ea typeface="Arial"/>
                <a:cs typeface="Arial"/>
                <a:sym typeface="Arial"/>
              </a:endParaRPr>
            </a:p>
            <a:p>
              <a:pPr algn="ctr">
                <a:lnSpc>
                  <a:spcPct val="120017"/>
                </a:lnSpc>
                <a:buClr>
                  <a:srgbClr val="000000"/>
                </a:buClr>
                <a:buSzPts val="2298"/>
              </a:pPr>
              <a:r>
                <a:rPr lang="en-US" sz="1200" dirty="0" err="1">
                  <a:solidFill>
                    <a:srgbClr val="FFFFFF"/>
                  </a:solidFill>
                  <a:latin typeface="Roboto"/>
                  <a:ea typeface="Roboto"/>
                  <a:cs typeface="Roboto"/>
                  <a:sym typeface="Roboto"/>
                </a:rPr>
                <a:t>C'est</a:t>
              </a:r>
              <a:r>
                <a:rPr lang="en-US" sz="1200" dirty="0">
                  <a:solidFill>
                    <a:srgbClr val="FFFFFF"/>
                  </a:solidFill>
                  <a:latin typeface="Roboto"/>
                  <a:ea typeface="Roboto"/>
                  <a:cs typeface="Roboto"/>
                  <a:sym typeface="Roboto"/>
                </a:rPr>
                <a:t> acceptable pour le </a:t>
              </a:r>
              <a:r>
                <a:rPr lang="en-US" sz="1200" dirty="0" err="1">
                  <a:solidFill>
                    <a:srgbClr val="FFFFFF"/>
                  </a:solidFill>
                  <a:latin typeface="Roboto"/>
                  <a:ea typeface="Roboto"/>
                  <a:cs typeface="Roboto"/>
                  <a:sym typeface="Roboto"/>
                </a:rPr>
                <a:t>développement</a:t>
              </a:r>
              <a:endParaRPr sz="800" dirty="0">
                <a:solidFill>
                  <a:srgbClr val="000000"/>
                </a:solidFill>
                <a:latin typeface="Arial"/>
                <a:ea typeface="Arial"/>
                <a:cs typeface="Arial"/>
                <a:sym typeface="Arial"/>
              </a:endParaRPr>
            </a:p>
          </p:txBody>
        </p:sp>
      </p:grpSp>
      <p:grpSp>
        <p:nvGrpSpPr>
          <p:cNvPr id="1607" name="Google Shape;1607;p103"/>
          <p:cNvGrpSpPr/>
          <p:nvPr/>
        </p:nvGrpSpPr>
        <p:grpSpPr>
          <a:xfrm>
            <a:off x="8440996" y="4727581"/>
            <a:ext cx="2924513" cy="658140"/>
            <a:chOff x="0" y="-9525"/>
            <a:chExt cx="1155363" cy="260006"/>
          </a:xfrm>
        </p:grpSpPr>
        <p:sp>
          <p:nvSpPr>
            <p:cNvPr id="1608" name="Google Shape;1608;p103"/>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09" name="Google Shape;1609;p103"/>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algn="ctr">
                <a:lnSpc>
                  <a:spcPct val="120017"/>
                </a:lnSpc>
                <a:buClr>
                  <a:srgbClr val="000000"/>
                </a:buClr>
                <a:buSzPts val="2298"/>
              </a:pPr>
              <a:r>
                <a:rPr lang="en-US" sz="1200" dirty="0">
                  <a:solidFill>
                    <a:srgbClr val="FFFFFF"/>
                  </a:solidFill>
                  <a:latin typeface="Roboto"/>
                  <a:ea typeface="Roboto"/>
                  <a:cs typeface="Roboto"/>
                  <a:sym typeface="Roboto"/>
                </a:rPr>
                <a:t>Trop peu de catastrophes </a:t>
              </a:r>
              <a:r>
                <a:rPr lang="en-US" sz="1200" dirty="0" err="1">
                  <a:solidFill>
                    <a:srgbClr val="FFFFFF"/>
                  </a:solidFill>
                  <a:latin typeface="Roboto"/>
                  <a:ea typeface="Roboto"/>
                  <a:cs typeface="Roboto"/>
                  <a:sym typeface="Roboto"/>
                </a:rPr>
                <a:t>liées</a:t>
              </a:r>
              <a:r>
                <a:rPr lang="en-US" sz="1200" dirty="0">
                  <a:solidFill>
                    <a:srgbClr val="FFFFFF"/>
                  </a:solidFill>
                  <a:latin typeface="Roboto"/>
                  <a:ea typeface="Roboto"/>
                  <a:cs typeface="Roboto"/>
                  <a:sym typeface="Roboto"/>
                </a:rPr>
                <a:t> à la </a:t>
              </a:r>
              <a:r>
                <a:rPr lang="en-US" sz="1200" dirty="0" err="1">
                  <a:solidFill>
                    <a:srgbClr val="FFFFFF"/>
                  </a:solidFill>
                  <a:latin typeface="Roboto"/>
                  <a:ea typeface="Roboto"/>
                  <a:cs typeface="Roboto"/>
                  <a:sym typeface="Roboto"/>
                </a:rPr>
                <a:t>sécheresse</a:t>
              </a:r>
              <a:endParaRPr sz="800" dirty="0">
                <a:solidFill>
                  <a:srgbClr val="000000"/>
                </a:solidFill>
                <a:latin typeface="Arial"/>
                <a:ea typeface="Arial"/>
                <a:cs typeface="Arial"/>
                <a:sym typeface="Arial"/>
              </a:endParaRPr>
            </a:p>
          </p:txBody>
        </p:sp>
      </p:grpSp>
      <p:sp>
        <p:nvSpPr>
          <p:cNvPr id="1610" name="Google Shape;1610;p103"/>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11" name="Google Shape;1611;p103"/>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a:solidFill>
                  <a:srgbClr val="00AACB"/>
                </a:solidFill>
                <a:latin typeface="Roboto"/>
                <a:ea typeface="Roboto"/>
                <a:cs typeface="Roboto"/>
                <a:sym typeface="Roboto"/>
              </a:rPr>
              <a:t>Décennie 1</a:t>
            </a:r>
            <a:endParaRPr sz="933">
              <a:solidFill>
                <a:srgbClr val="000000"/>
              </a:solidFill>
              <a:latin typeface="Arial"/>
              <a:ea typeface="Arial"/>
              <a:cs typeface="Arial"/>
              <a:sym typeface="Arial"/>
            </a:endParaRPr>
          </a:p>
        </p:txBody>
      </p:sp>
      <p:sp>
        <p:nvSpPr>
          <p:cNvPr id="1612" name="Google Shape;1612;p103"/>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ts val="1400"/>
            </a:pPr>
            <a:fld id="{AE359490-CD5A-415E-9F64-F5EC5CB28074}" type="slidenum">
              <a:rPr lang="en-NL" smtClean="0"/>
              <a:t>84</a:t>
            </a:fld>
            <a:endParaRPr/>
          </a:p>
        </p:txBody>
      </p:sp>
      <p:sp>
        <p:nvSpPr>
          <p:cNvPr id="1614" name="Google Shape;1614;p103"/>
          <p:cNvSpPr/>
          <p:nvPr/>
        </p:nvSpPr>
        <p:spPr>
          <a:xfrm>
            <a:off x="6968398" y="3405815"/>
            <a:ext cx="1184559" cy="1213866"/>
          </a:xfrm>
          <a:custGeom>
            <a:avLst/>
            <a:gdLst/>
            <a:ahLst/>
            <a:cxnLst/>
            <a:rect l="l" t="t" r="r" b="b"/>
            <a:pathLst>
              <a:path w="3416999" h="4114800" extrusionOk="0">
                <a:moveTo>
                  <a:pt x="0" y="0"/>
                </a:moveTo>
                <a:lnTo>
                  <a:pt x="3416999" y="0"/>
                </a:lnTo>
                <a:lnTo>
                  <a:pt x="3416999" y="4114800"/>
                </a:lnTo>
                <a:lnTo>
                  <a:pt x="0" y="4114800"/>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a:lstStyle/>
          <a:p>
            <a:endParaRPr lang="en-US" sz="1200"/>
          </a:p>
        </p:txBody>
      </p:sp>
      <p:sp>
        <p:nvSpPr>
          <p:cNvPr id="1615" name="Google Shape;1615;p103"/>
          <p:cNvSpPr/>
          <p:nvPr/>
        </p:nvSpPr>
        <p:spPr>
          <a:xfrm>
            <a:off x="2394238" y="3405816"/>
            <a:ext cx="1184559" cy="1213866"/>
          </a:xfrm>
          <a:custGeom>
            <a:avLst/>
            <a:gdLst/>
            <a:ahLst/>
            <a:cxnLst/>
            <a:rect l="l" t="t" r="r" b="b"/>
            <a:pathLst>
              <a:path w="3416998" h="4114800" extrusionOk="0">
                <a:moveTo>
                  <a:pt x="0" y="0"/>
                </a:moveTo>
                <a:lnTo>
                  <a:pt x="3416998" y="0"/>
                </a:lnTo>
                <a:lnTo>
                  <a:pt x="3416998" y="4114800"/>
                </a:lnTo>
                <a:lnTo>
                  <a:pt x="0" y="4114800"/>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a:lstStyle/>
          <a:p>
            <a:endParaRPr lang="en-US" sz="1200"/>
          </a:p>
        </p:txBody>
      </p:sp>
      <p:sp>
        <p:nvSpPr>
          <p:cNvPr id="1616" name="Google Shape;1616;p103"/>
          <p:cNvSpPr/>
          <p:nvPr/>
        </p:nvSpPr>
        <p:spPr>
          <a:xfrm>
            <a:off x="4722267" y="3405817"/>
            <a:ext cx="1184559" cy="1213866"/>
          </a:xfrm>
          <a:custGeom>
            <a:avLst/>
            <a:gdLst/>
            <a:ahLst/>
            <a:cxnLst/>
            <a:rect l="l" t="t" r="r" b="b"/>
            <a:pathLst>
              <a:path w="3416999" h="4114800" extrusionOk="0">
                <a:moveTo>
                  <a:pt x="0" y="0"/>
                </a:moveTo>
                <a:lnTo>
                  <a:pt x="3416998" y="0"/>
                </a:lnTo>
                <a:lnTo>
                  <a:pt x="3416998" y="4114800"/>
                </a:lnTo>
                <a:lnTo>
                  <a:pt x="0" y="4114800"/>
                </a:lnTo>
                <a:lnTo>
                  <a:pt x="0" y="0"/>
                </a:lnTo>
                <a:close/>
              </a:path>
            </a:pathLst>
          </a:custGeom>
          <a:blipFill rotWithShape="1">
            <a:blip r:embed="rId5" cstate="email">
              <a:alphaModFix/>
              <a:extLst>
                <a:ext uri="{28A0092B-C50C-407E-A947-70E740481C1C}">
                  <a14:useLocalDpi xmlns:a14="http://schemas.microsoft.com/office/drawing/2010/main"/>
                </a:ext>
              </a:extLst>
            </a:blip>
            <a:stretch>
              <a:fillRect/>
            </a:stretch>
          </a:blipFill>
          <a:ln>
            <a:noFill/>
          </a:ln>
        </p:spPr>
        <p:txBody>
          <a:bodyPr/>
          <a:lstStyle/>
          <a:p>
            <a:endParaRPr lang="en-US" sz="1200"/>
          </a:p>
        </p:txBody>
      </p:sp>
      <p:sp>
        <p:nvSpPr>
          <p:cNvPr id="1617" name="Google Shape;1617;p103"/>
          <p:cNvSpPr/>
          <p:nvPr/>
        </p:nvSpPr>
        <p:spPr>
          <a:xfrm>
            <a:off x="5888642" y="3900480"/>
            <a:ext cx="1113397" cy="321873"/>
          </a:xfrm>
          <a:custGeom>
            <a:avLst/>
            <a:gdLst/>
            <a:ahLst/>
            <a:cxnLst/>
            <a:rect l="l" t="t" r="r" b="b"/>
            <a:pathLst>
              <a:path w="1670096" h="482809" extrusionOk="0">
                <a:moveTo>
                  <a:pt x="0" y="0"/>
                </a:moveTo>
                <a:lnTo>
                  <a:pt x="1670096" y="0"/>
                </a:lnTo>
                <a:lnTo>
                  <a:pt x="1670096" y="482810"/>
                </a:lnTo>
                <a:lnTo>
                  <a:pt x="0" y="482810"/>
                </a:lnTo>
                <a:lnTo>
                  <a:pt x="0" y="0"/>
                </a:lnTo>
                <a:close/>
              </a:path>
            </a:pathLst>
          </a:custGeom>
          <a:blipFill rotWithShape="1">
            <a:blip r:embed="rId6">
              <a:alphaModFix/>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18" name="Google Shape;1618;p103"/>
          <p:cNvSpPr/>
          <p:nvPr/>
        </p:nvSpPr>
        <p:spPr>
          <a:xfrm>
            <a:off x="9311867" y="3405810"/>
            <a:ext cx="1184559" cy="1213866"/>
          </a:xfrm>
          <a:custGeom>
            <a:avLst/>
            <a:gdLst/>
            <a:ahLst/>
            <a:cxnLst/>
            <a:rect l="l" t="t" r="r" b="b"/>
            <a:pathLst>
              <a:path w="3416998" h="4114800" extrusionOk="0">
                <a:moveTo>
                  <a:pt x="0" y="0"/>
                </a:moveTo>
                <a:lnTo>
                  <a:pt x="3416998" y="0"/>
                </a:lnTo>
                <a:lnTo>
                  <a:pt x="3416998" y="4114800"/>
                </a:lnTo>
                <a:lnTo>
                  <a:pt x="0" y="4114800"/>
                </a:lnTo>
                <a:lnTo>
                  <a:pt x="0" y="0"/>
                </a:lnTo>
                <a:close/>
              </a:path>
            </a:pathLst>
          </a:custGeom>
          <a:blipFill rotWithShape="1">
            <a:blip r:embed="rId7" cstate="email">
              <a:alphaModFix/>
              <a:extLst>
                <a:ext uri="{28A0092B-C50C-407E-A947-70E740481C1C}">
                  <a14:useLocalDpi xmlns:a14="http://schemas.microsoft.com/office/drawing/2010/main"/>
                </a:ext>
              </a:extLst>
            </a:blip>
            <a:stretch>
              <a:fillRect/>
            </a:stretch>
          </a:blipFill>
          <a:ln>
            <a:noFill/>
          </a:ln>
        </p:spPr>
        <p:txBody>
          <a:bodyPr/>
          <a:lstStyle/>
          <a:p>
            <a:endParaRPr lang="en-US" sz="1200"/>
          </a:p>
        </p:txBody>
      </p:sp>
      <p:sp>
        <p:nvSpPr>
          <p:cNvPr id="2" name="Google Shape;1615;p103">
            <a:extLst>
              <a:ext uri="{FF2B5EF4-FFF2-40B4-BE49-F238E27FC236}">
                <a16:creationId xmlns:a16="http://schemas.microsoft.com/office/drawing/2014/main" id="{A0DF2050-CB43-DB8C-309A-CE94AA2DED8E}"/>
              </a:ext>
            </a:extLst>
          </p:cNvPr>
          <p:cNvSpPr/>
          <p:nvPr/>
        </p:nvSpPr>
        <p:spPr>
          <a:xfrm>
            <a:off x="5549684" y="432733"/>
            <a:ext cx="1791311" cy="2079092"/>
          </a:xfrm>
          <a:custGeom>
            <a:avLst/>
            <a:gdLst/>
            <a:ahLst/>
            <a:cxnLst/>
            <a:rect l="l" t="t" r="r" b="b"/>
            <a:pathLst>
              <a:path w="3416998" h="4114800" extrusionOk="0">
                <a:moveTo>
                  <a:pt x="0" y="0"/>
                </a:moveTo>
                <a:lnTo>
                  <a:pt x="3416998" y="0"/>
                </a:lnTo>
                <a:lnTo>
                  <a:pt x="3416998" y="4114800"/>
                </a:lnTo>
                <a:lnTo>
                  <a:pt x="0" y="4114800"/>
                </a:lnTo>
                <a:lnTo>
                  <a:pt x="0" y="0"/>
                </a:lnTo>
                <a:close/>
              </a:path>
            </a:pathLst>
          </a:custGeom>
          <a:blipFill rotWithShape="1">
            <a:blip r:embed="rId8" cstate="email">
              <a:alphaModFix/>
              <a:extLst>
                <a:ext uri="{28A0092B-C50C-407E-A947-70E740481C1C}">
                  <a14:useLocalDpi xmlns:a14="http://schemas.microsoft.com/office/drawing/2010/main"/>
                </a:ext>
              </a:extLst>
            </a:blip>
            <a:stretch>
              <a:fillRect/>
            </a:stretch>
          </a:blipFill>
          <a:ln>
            <a:noFill/>
          </a:ln>
        </p:spPr>
        <p:txBody>
          <a:bodyPr/>
          <a:lstStyle/>
          <a:p>
            <a:endParaRPr lang="en-US" sz="1200"/>
          </a:p>
        </p:txBody>
      </p:sp>
      <p:sp>
        <p:nvSpPr>
          <p:cNvPr id="3" name="Google Shape;1587;p102">
            <a:extLst>
              <a:ext uri="{FF2B5EF4-FFF2-40B4-BE49-F238E27FC236}">
                <a16:creationId xmlns:a16="http://schemas.microsoft.com/office/drawing/2014/main" id="{4B38550E-1E3B-0314-A287-3976F391FD69}"/>
              </a:ext>
            </a:extLst>
          </p:cNvPr>
          <p:cNvSpPr/>
          <p:nvPr/>
        </p:nvSpPr>
        <p:spPr>
          <a:xfrm>
            <a:off x="2239580" y="5464060"/>
            <a:ext cx="1167264" cy="1070147"/>
          </a:xfrm>
          <a:custGeom>
            <a:avLst/>
            <a:gdLst/>
            <a:ahLst/>
            <a:cxnLst/>
            <a:rect l="l" t="t" r="r" b="b"/>
            <a:pathLst>
              <a:path w="1750896" h="1605221" extrusionOk="0">
                <a:moveTo>
                  <a:pt x="0" y="0"/>
                </a:moveTo>
                <a:lnTo>
                  <a:pt x="1750896" y="0"/>
                </a:lnTo>
                <a:lnTo>
                  <a:pt x="1750896" y="1605221"/>
                </a:lnTo>
                <a:lnTo>
                  <a:pt x="0" y="1605221"/>
                </a:lnTo>
                <a:lnTo>
                  <a:pt x="0" y="0"/>
                </a:lnTo>
                <a:close/>
              </a:path>
            </a:pathLst>
          </a:custGeom>
          <a:blipFill rotWithShape="1">
            <a:blip r:embed="rId9"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 name="Google Shape;1592;p102">
            <a:extLst>
              <a:ext uri="{FF2B5EF4-FFF2-40B4-BE49-F238E27FC236}">
                <a16:creationId xmlns:a16="http://schemas.microsoft.com/office/drawing/2014/main" id="{46B7FE44-6756-D191-EBFA-A76B49CE6AC5}"/>
              </a:ext>
            </a:extLst>
          </p:cNvPr>
          <p:cNvSpPr txBox="1"/>
          <p:nvPr/>
        </p:nvSpPr>
        <p:spPr>
          <a:xfrm>
            <a:off x="881171" y="6522511"/>
            <a:ext cx="4013879" cy="246158"/>
          </a:xfrm>
          <a:prstGeom prst="rect">
            <a:avLst/>
          </a:prstGeom>
          <a:noFill/>
          <a:ln>
            <a:noFill/>
          </a:ln>
        </p:spPr>
        <p:txBody>
          <a:bodyPr spcFirstLastPara="1" wrap="square" lIns="0" tIns="0" rIns="0" bIns="0" anchor="t" anchorCtr="0">
            <a:spAutoFit/>
          </a:bodyPr>
          <a:lstStyle/>
          <a:p>
            <a:pPr algn="ctr">
              <a:lnSpc>
                <a:spcPct val="120000"/>
              </a:lnSpc>
              <a:buClr>
                <a:srgbClr val="000000"/>
              </a:buClr>
              <a:buSzPts val="2000"/>
            </a:pPr>
            <a:r>
              <a:rPr lang="fr-FR" sz="1333" b="1" dirty="0">
                <a:solidFill>
                  <a:srgbClr val="00AACB"/>
                </a:solidFill>
                <a:latin typeface="Roboto"/>
                <a:ea typeface="Roboto"/>
                <a:cs typeface="Roboto"/>
                <a:sym typeface="Roboto"/>
              </a:rPr>
              <a:t>Protection contre les inondations (Parapluie)</a:t>
            </a:r>
          </a:p>
        </p:txBody>
      </p:sp>
      <p:sp>
        <p:nvSpPr>
          <p:cNvPr id="5" name="Google Shape;1562;p101">
            <a:extLst>
              <a:ext uri="{FF2B5EF4-FFF2-40B4-BE49-F238E27FC236}">
                <a16:creationId xmlns:a16="http://schemas.microsoft.com/office/drawing/2014/main" id="{4759D1E9-8F74-FB88-6942-8B47F3246632}"/>
              </a:ext>
            </a:extLst>
          </p:cNvPr>
          <p:cNvSpPr/>
          <p:nvPr/>
        </p:nvSpPr>
        <p:spPr>
          <a:xfrm>
            <a:off x="9237415" y="6063001"/>
            <a:ext cx="636216" cy="454392"/>
          </a:xfrm>
          <a:custGeom>
            <a:avLst/>
            <a:gdLst/>
            <a:ahLst/>
            <a:cxnLst/>
            <a:rect l="l" t="t" r="r" b="b"/>
            <a:pathLst>
              <a:path w="2282722" h="1974555" extrusionOk="0">
                <a:moveTo>
                  <a:pt x="0" y="0"/>
                </a:moveTo>
                <a:lnTo>
                  <a:pt x="2282722" y="0"/>
                </a:lnTo>
                <a:lnTo>
                  <a:pt x="2282722" y="1974555"/>
                </a:lnTo>
                <a:lnTo>
                  <a:pt x="0" y="1974555"/>
                </a:lnTo>
                <a:lnTo>
                  <a:pt x="0" y="0"/>
                </a:lnTo>
                <a:close/>
              </a:path>
            </a:pathLst>
          </a:custGeom>
          <a:blipFill rotWithShape="1">
            <a:blip r:embed="rId10"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6" name="Google Shape;1563;p101">
            <a:extLst>
              <a:ext uri="{FF2B5EF4-FFF2-40B4-BE49-F238E27FC236}">
                <a16:creationId xmlns:a16="http://schemas.microsoft.com/office/drawing/2014/main" id="{266AE79F-53F2-500F-7F65-B5E0CF5D9A44}"/>
              </a:ext>
            </a:extLst>
          </p:cNvPr>
          <p:cNvSpPr/>
          <p:nvPr/>
        </p:nvSpPr>
        <p:spPr>
          <a:xfrm>
            <a:off x="9209697" y="5590305"/>
            <a:ext cx="742723" cy="616612"/>
          </a:xfrm>
          <a:custGeom>
            <a:avLst/>
            <a:gdLst/>
            <a:ahLst/>
            <a:cxnLst/>
            <a:rect l="l" t="t" r="r" b="b"/>
            <a:pathLst>
              <a:path w="2664866" h="2679481" extrusionOk="0">
                <a:moveTo>
                  <a:pt x="0" y="0"/>
                </a:moveTo>
                <a:lnTo>
                  <a:pt x="2664866" y="0"/>
                </a:lnTo>
                <a:lnTo>
                  <a:pt x="2664866" y="2679481"/>
                </a:lnTo>
                <a:lnTo>
                  <a:pt x="0" y="2679481"/>
                </a:lnTo>
                <a:lnTo>
                  <a:pt x="0" y="0"/>
                </a:lnTo>
                <a:close/>
              </a:path>
            </a:pathLst>
          </a:custGeom>
          <a:blipFill rotWithShape="1">
            <a:blip r:embed="rId11"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3" name="Google Shape;1594;p102">
            <a:extLst>
              <a:ext uri="{FF2B5EF4-FFF2-40B4-BE49-F238E27FC236}">
                <a16:creationId xmlns:a16="http://schemas.microsoft.com/office/drawing/2014/main" id="{99E2C09A-82B5-F9ED-88EF-B6DC9CCDE806}"/>
              </a:ext>
            </a:extLst>
          </p:cNvPr>
          <p:cNvSpPr txBox="1"/>
          <p:nvPr/>
        </p:nvSpPr>
        <p:spPr>
          <a:xfrm>
            <a:off x="7681546" y="6578657"/>
            <a:ext cx="3669471" cy="246158"/>
          </a:xfrm>
          <a:prstGeom prst="rect">
            <a:avLst/>
          </a:prstGeom>
          <a:noFill/>
          <a:ln>
            <a:noFill/>
          </a:ln>
        </p:spPr>
        <p:txBody>
          <a:bodyPr spcFirstLastPara="1" wrap="square" lIns="0" tIns="0" rIns="0" bIns="0" anchor="t" anchorCtr="0">
            <a:spAutoFit/>
          </a:bodyPr>
          <a:lstStyle/>
          <a:p>
            <a:pPr algn="ctr">
              <a:lnSpc>
                <a:spcPct val="120000"/>
              </a:lnSpc>
              <a:buClr>
                <a:srgbClr val="000000"/>
              </a:buClr>
              <a:buSzPts val="2000"/>
            </a:pPr>
            <a:r>
              <a:rPr lang="fr-FR" sz="1333" b="1" dirty="0">
                <a:solidFill>
                  <a:srgbClr val="00AACB"/>
                </a:solidFill>
                <a:latin typeface="Roboto"/>
                <a:ea typeface="Roboto"/>
                <a:cs typeface="Roboto"/>
                <a:sym typeface="Roboto"/>
              </a:rPr>
              <a:t>Protection contre la sécheresse (Sceau)</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622"/>
        <p:cNvGrpSpPr/>
        <p:nvPr/>
      </p:nvGrpSpPr>
      <p:grpSpPr>
        <a:xfrm>
          <a:off x="0" y="0"/>
          <a:ext cx="0" cy="0"/>
          <a:chOff x="0" y="0"/>
          <a:chExt cx="0" cy="0"/>
        </a:xfrm>
      </p:grpSpPr>
      <p:sp>
        <p:nvSpPr>
          <p:cNvPr id="1623" name="Google Shape;1623;p104"/>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24" name="Google Shape;1624;p104"/>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a:solidFill>
                  <a:srgbClr val="00AACB"/>
                </a:solidFill>
                <a:latin typeface="Roboto"/>
                <a:ea typeface="Roboto"/>
                <a:cs typeface="Roboto"/>
                <a:sym typeface="Roboto"/>
              </a:rPr>
              <a:t>Décennie 2</a:t>
            </a:r>
            <a:endParaRPr sz="933">
              <a:solidFill>
                <a:srgbClr val="000000"/>
              </a:solidFill>
              <a:latin typeface="Arial"/>
              <a:ea typeface="Arial"/>
              <a:cs typeface="Arial"/>
              <a:sym typeface="Arial"/>
            </a:endParaRPr>
          </a:p>
        </p:txBody>
      </p:sp>
      <p:grpSp>
        <p:nvGrpSpPr>
          <p:cNvPr id="1625" name="Google Shape;1625;p104"/>
          <p:cNvGrpSpPr/>
          <p:nvPr/>
        </p:nvGrpSpPr>
        <p:grpSpPr>
          <a:xfrm>
            <a:off x="1524251" y="4727581"/>
            <a:ext cx="2924513" cy="658140"/>
            <a:chOff x="0" y="-9525"/>
            <a:chExt cx="1155363" cy="260006"/>
          </a:xfrm>
        </p:grpSpPr>
        <p:sp>
          <p:nvSpPr>
            <p:cNvPr id="1626" name="Google Shape;1626;p104"/>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27" name="Google Shape;1627;p104"/>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algn="ctr">
                <a:lnSpc>
                  <a:spcPct val="120017"/>
                </a:lnSpc>
                <a:buClr>
                  <a:srgbClr val="000000"/>
                </a:buClr>
                <a:buSzPts val="2298"/>
              </a:pPr>
              <a:r>
                <a:rPr lang="en-US" sz="1200" dirty="0">
                  <a:solidFill>
                    <a:srgbClr val="FFFFFF"/>
                  </a:solidFill>
                  <a:latin typeface="Roboto"/>
                  <a:ea typeface="Roboto"/>
                  <a:cs typeface="Roboto"/>
                  <a:sym typeface="Roboto"/>
                </a:rPr>
                <a:t>Trop de catastrophes </a:t>
              </a:r>
              <a:r>
                <a:rPr lang="en-US" sz="1200" dirty="0" err="1">
                  <a:solidFill>
                    <a:srgbClr val="FFFFFF"/>
                  </a:solidFill>
                  <a:latin typeface="Roboto"/>
                  <a:ea typeface="Roboto"/>
                  <a:cs typeface="Roboto"/>
                  <a:sym typeface="Roboto"/>
                </a:rPr>
                <a:t>liées</a:t>
              </a:r>
              <a:r>
                <a:rPr lang="en-US" sz="1200" dirty="0">
                  <a:solidFill>
                    <a:srgbClr val="FFFFFF"/>
                  </a:solidFill>
                  <a:latin typeface="Roboto"/>
                  <a:ea typeface="Roboto"/>
                  <a:cs typeface="Roboto"/>
                  <a:sym typeface="Roboto"/>
                </a:rPr>
                <a:t> aux </a:t>
              </a:r>
              <a:r>
                <a:rPr lang="en-US" sz="1200" dirty="0" err="1">
                  <a:solidFill>
                    <a:srgbClr val="FFFFFF"/>
                  </a:solidFill>
                  <a:latin typeface="Roboto"/>
                  <a:ea typeface="Roboto"/>
                  <a:cs typeface="Roboto"/>
                  <a:sym typeface="Roboto"/>
                </a:rPr>
                <a:t>inondations</a:t>
              </a:r>
              <a:endParaRPr sz="800" dirty="0">
                <a:solidFill>
                  <a:srgbClr val="000000"/>
                </a:solidFill>
                <a:latin typeface="Arial"/>
                <a:ea typeface="Arial"/>
                <a:cs typeface="Arial"/>
                <a:sym typeface="Arial"/>
              </a:endParaRPr>
            </a:p>
          </p:txBody>
        </p:sp>
      </p:grpSp>
      <p:grpSp>
        <p:nvGrpSpPr>
          <p:cNvPr id="1628" name="Google Shape;1628;p104"/>
          <p:cNvGrpSpPr/>
          <p:nvPr/>
        </p:nvGrpSpPr>
        <p:grpSpPr>
          <a:xfrm>
            <a:off x="4983084" y="4727581"/>
            <a:ext cx="2924513" cy="658140"/>
            <a:chOff x="0" y="-9525"/>
            <a:chExt cx="1155363" cy="260006"/>
          </a:xfrm>
        </p:grpSpPr>
        <p:sp>
          <p:nvSpPr>
            <p:cNvPr id="1629" name="Google Shape;1629;p104"/>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30" name="Google Shape;1630;p104"/>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algn="ctr">
                <a:lnSpc>
                  <a:spcPct val="120017"/>
                </a:lnSpc>
                <a:buClr>
                  <a:srgbClr val="000000"/>
                </a:buClr>
                <a:buSzPts val="2298"/>
              </a:pPr>
              <a:r>
                <a:rPr lang="en-US" sz="1200" dirty="0">
                  <a:solidFill>
                    <a:srgbClr val="FFFFFF"/>
                  </a:solidFill>
                  <a:latin typeface="Roboto"/>
                  <a:ea typeface="Roboto"/>
                  <a:cs typeface="Roboto"/>
                  <a:sym typeface="Roboto"/>
                </a:rPr>
                <a:t>Juste </a:t>
              </a:r>
              <a:r>
                <a:rPr lang="en-US" sz="1200" dirty="0" err="1">
                  <a:solidFill>
                    <a:srgbClr val="FFFFFF"/>
                  </a:solidFill>
                  <a:latin typeface="Roboto"/>
                  <a:ea typeface="Roboto"/>
                  <a:cs typeface="Roboto"/>
                  <a:sym typeface="Roboto"/>
                </a:rPr>
                <a:t>ce</a:t>
              </a:r>
              <a:r>
                <a:rPr lang="en-US" sz="1200" dirty="0">
                  <a:solidFill>
                    <a:srgbClr val="FFFFFF"/>
                  </a:solidFill>
                  <a:latin typeface="Roboto"/>
                  <a:ea typeface="Roboto"/>
                  <a:cs typeface="Roboto"/>
                  <a:sym typeface="Roboto"/>
                </a:rPr>
                <a:t> </a:t>
              </a:r>
              <a:r>
                <a:rPr lang="en-US" sz="1200" dirty="0" err="1">
                  <a:solidFill>
                    <a:srgbClr val="FFFFFF"/>
                  </a:solidFill>
                  <a:latin typeface="Roboto"/>
                  <a:ea typeface="Roboto"/>
                  <a:cs typeface="Roboto"/>
                  <a:sym typeface="Roboto"/>
                </a:rPr>
                <a:t>qu'il</a:t>
              </a:r>
              <a:r>
                <a:rPr lang="en-US" sz="1200" dirty="0">
                  <a:solidFill>
                    <a:srgbClr val="FFFFFF"/>
                  </a:solidFill>
                  <a:latin typeface="Roboto"/>
                  <a:ea typeface="Roboto"/>
                  <a:cs typeface="Roboto"/>
                  <a:sym typeface="Roboto"/>
                </a:rPr>
                <a:t> faut</a:t>
              </a:r>
              <a:endParaRPr sz="800" dirty="0">
                <a:solidFill>
                  <a:srgbClr val="000000"/>
                </a:solidFill>
                <a:latin typeface="Arial"/>
                <a:ea typeface="Arial"/>
                <a:cs typeface="Arial"/>
                <a:sym typeface="Arial"/>
              </a:endParaRPr>
            </a:p>
            <a:p>
              <a:pPr algn="ctr">
                <a:lnSpc>
                  <a:spcPct val="120017"/>
                </a:lnSpc>
                <a:buClr>
                  <a:srgbClr val="000000"/>
                </a:buClr>
                <a:buSzPts val="2298"/>
              </a:pPr>
              <a:r>
                <a:rPr lang="en-US" sz="1200" dirty="0" err="1">
                  <a:solidFill>
                    <a:srgbClr val="FFFFFF"/>
                  </a:solidFill>
                  <a:latin typeface="Roboto"/>
                  <a:ea typeface="Roboto"/>
                  <a:cs typeface="Roboto"/>
                  <a:sym typeface="Roboto"/>
                </a:rPr>
                <a:t>C'est</a:t>
              </a:r>
              <a:r>
                <a:rPr lang="en-US" sz="1200" dirty="0">
                  <a:solidFill>
                    <a:srgbClr val="FFFFFF"/>
                  </a:solidFill>
                  <a:latin typeface="Roboto"/>
                  <a:ea typeface="Roboto"/>
                  <a:cs typeface="Roboto"/>
                  <a:sym typeface="Roboto"/>
                </a:rPr>
                <a:t> acceptable pour le </a:t>
              </a:r>
              <a:r>
                <a:rPr lang="en-US" sz="1200" dirty="0" err="1">
                  <a:solidFill>
                    <a:srgbClr val="FFFFFF"/>
                  </a:solidFill>
                  <a:latin typeface="Roboto"/>
                  <a:ea typeface="Roboto"/>
                  <a:cs typeface="Roboto"/>
                  <a:sym typeface="Roboto"/>
                </a:rPr>
                <a:t>développement</a:t>
              </a:r>
              <a:endParaRPr sz="800" dirty="0">
                <a:solidFill>
                  <a:srgbClr val="000000"/>
                </a:solidFill>
                <a:latin typeface="Arial"/>
                <a:ea typeface="Arial"/>
                <a:cs typeface="Arial"/>
                <a:sym typeface="Arial"/>
              </a:endParaRPr>
            </a:p>
          </p:txBody>
        </p:sp>
      </p:grpSp>
      <p:grpSp>
        <p:nvGrpSpPr>
          <p:cNvPr id="1631" name="Google Shape;1631;p104"/>
          <p:cNvGrpSpPr/>
          <p:nvPr/>
        </p:nvGrpSpPr>
        <p:grpSpPr>
          <a:xfrm>
            <a:off x="8440996" y="4727581"/>
            <a:ext cx="2924513" cy="658140"/>
            <a:chOff x="0" y="-9525"/>
            <a:chExt cx="1155363" cy="260006"/>
          </a:xfrm>
        </p:grpSpPr>
        <p:sp>
          <p:nvSpPr>
            <p:cNvPr id="1632" name="Google Shape;1632;p104"/>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33" name="Google Shape;1633;p104"/>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algn="ctr">
                <a:lnSpc>
                  <a:spcPct val="120017"/>
                </a:lnSpc>
                <a:buClr>
                  <a:srgbClr val="000000"/>
                </a:buClr>
                <a:buSzPts val="2298"/>
              </a:pPr>
              <a:r>
                <a:rPr lang="en-US" sz="1200" dirty="0">
                  <a:solidFill>
                    <a:srgbClr val="FFFFFF"/>
                  </a:solidFill>
                  <a:latin typeface="Roboto"/>
                  <a:ea typeface="Roboto"/>
                  <a:cs typeface="Roboto"/>
                  <a:sym typeface="Roboto"/>
                </a:rPr>
                <a:t>Trop peu de catastrophes </a:t>
              </a:r>
              <a:r>
                <a:rPr lang="en-US" sz="1200" dirty="0" err="1">
                  <a:solidFill>
                    <a:srgbClr val="FFFFFF"/>
                  </a:solidFill>
                  <a:latin typeface="Roboto"/>
                  <a:ea typeface="Roboto"/>
                  <a:cs typeface="Roboto"/>
                  <a:sym typeface="Roboto"/>
                </a:rPr>
                <a:t>liées</a:t>
              </a:r>
              <a:r>
                <a:rPr lang="en-US" sz="1200" dirty="0">
                  <a:solidFill>
                    <a:srgbClr val="FFFFFF"/>
                  </a:solidFill>
                  <a:latin typeface="Roboto"/>
                  <a:ea typeface="Roboto"/>
                  <a:cs typeface="Roboto"/>
                  <a:sym typeface="Roboto"/>
                </a:rPr>
                <a:t> à la </a:t>
              </a:r>
              <a:r>
                <a:rPr lang="en-US" sz="1200" dirty="0" err="1">
                  <a:solidFill>
                    <a:srgbClr val="FFFFFF"/>
                  </a:solidFill>
                  <a:latin typeface="Roboto"/>
                  <a:ea typeface="Roboto"/>
                  <a:cs typeface="Roboto"/>
                  <a:sym typeface="Roboto"/>
                </a:rPr>
                <a:t>sécheresse</a:t>
              </a:r>
              <a:endParaRPr sz="800" dirty="0">
                <a:solidFill>
                  <a:srgbClr val="000000"/>
                </a:solidFill>
                <a:latin typeface="Arial"/>
                <a:ea typeface="Arial"/>
                <a:cs typeface="Arial"/>
                <a:sym typeface="Arial"/>
              </a:endParaRPr>
            </a:p>
          </p:txBody>
        </p:sp>
      </p:grpSp>
      <p:sp>
        <p:nvSpPr>
          <p:cNvPr id="1634" name="Google Shape;1634;p104"/>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ts val="1400"/>
            </a:pPr>
            <a:fld id="{AE359490-CD5A-415E-9F64-F5EC5CB28074}" type="slidenum">
              <a:rPr lang="en-NL" smtClean="0"/>
              <a:t>85</a:t>
            </a:fld>
            <a:endParaRPr/>
          </a:p>
        </p:txBody>
      </p:sp>
      <p:sp>
        <p:nvSpPr>
          <p:cNvPr id="1635" name="Google Shape;1635;p104"/>
          <p:cNvSpPr/>
          <p:nvPr/>
        </p:nvSpPr>
        <p:spPr>
          <a:xfrm>
            <a:off x="5306348" y="314047"/>
            <a:ext cx="2277999" cy="2743200"/>
          </a:xfrm>
          <a:custGeom>
            <a:avLst/>
            <a:gdLst/>
            <a:ahLst/>
            <a:cxnLst/>
            <a:rect l="l" t="t" r="r" b="b"/>
            <a:pathLst>
              <a:path w="3416999" h="4114800" extrusionOk="0">
                <a:moveTo>
                  <a:pt x="0" y="0"/>
                </a:moveTo>
                <a:lnTo>
                  <a:pt x="3416999" y="0"/>
                </a:lnTo>
                <a:lnTo>
                  <a:pt x="3416999" y="4114800"/>
                </a:lnTo>
                <a:lnTo>
                  <a:pt x="0" y="4114800"/>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a:lstStyle/>
          <a:p>
            <a:endParaRPr lang="en-US" sz="1200"/>
          </a:p>
        </p:txBody>
      </p:sp>
      <p:sp>
        <p:nvSpPr>
          <p:cNvPr id="1636" name="Google Shape;1636;p104"/>
          <p:cNvSpPr/>
          <p:nvPr/>
        </p:nvSpPr>
        <p:spPr>
          <a:xfrm>
            <a:off x="6968398" y="3405815"/>
            <a:ext cx="1184559" cy="1213866"/>
          </a:xfrm>
          <a:custGeom>
            <a:avLst/>
            <a:gdLst/>
            <a:ahLst/>
            <a:cxnLst/>
            <a:rect l="l" t="t" r="r" b="b"/>
            <a:pathLst>
              <a:path w="3416999" h="4114800" extrusionOk="0">
                <a:moveTo>
                  <a:pt x="0" y="0"/>
                </a:moveTo>
                <a:lnTo>
                  <a:pt x="3416999" y="0"/>
                </a:lnTo>
                <a:lnTo>
                  <a:pt x="3416999" y="4114800"/>
                </a:lnTo>
                <a:lnTo>
                  <a:pt x="0" y="4114800"/>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a:lstStyle/>
          <a:p>
            <a:endParaRPr lang="en-US" sz="1200"/>
          </a:p>
        </p:txBody>
      </p:sp>
      <p:sp>
        <p:nvSpPr>
          <p:cNvPr id="1637" name="Google Shape;1637;p104"/>
          <p:cNvSpPr/>
          <p:nvPr/>
        </p:nvSpPr>
        <p:spPr>
          <a:xfrm>
            <a:off x="2394238" y="3405816"/>
            <a:ext cx="1184559" cy="1213866"/>
          </a:xfrm>
          <a:custGeom>
            <a:avLst/>
            <a:gdLst/>
            <a:ahLst/>
            <a:cxnLst/>
            <a:rect l="l" t="t" r="r" b="b"/>
            <a:pathLst>
              <a:path w="3416998" h="4114800" extrusionOk="0">
                <a:moveTo>
                  <a:pt x="0" y="0"/>
                </a:moveTo>
                <a:lnTo>
                  <a:pt x="3416998" y="0"/>
                </a:lnTo>
                <a:lnTo>
                  <a:pt x="3416998" y="4114800"/>
                </a:lnTo>
                <a:lnTo>
                  <a:pt x="0" y="4114800"/>
                </a:lnTo>
                <a:lnTo>
                  <a:pt x="0" y="0"/>
                </a:lnTo>
                <a:close/>
              </a:path>
            </a:pathLst>
          </a:custGeom>
          <a:blipFill rotWithShape="1">
            <a:blip r:embed="rId5" cstate="email">
              <a:alphaModFix/>
              <a:extLst>
                <a:ext uri="{28A0092B-C50C-407E-A947-70E740481C1C}">
                  <a14:useLocalDpi xmlns:a14="http://schemas.microsoft.com/office/drawing/2010/main"/>
                </a:ext>
              </a:extLst>
            </a:blip>
            <a:stretch>
              <a:fillRect/>
            </a:stretch>
          </a:blipFill>
          <a:ln>
            <a:noFill/>
          </a:ln>
        </p:spPr>
        <p:txBody>
          <a:bodyPr/>
          <a:lstStyle/>
          <a:p>
            <a:endParaRPr lang="en-US" sz="1200"/>
          </a:p>
        </p:txBody>
      </p:sp>
      <p:sp>
        <p:nvSpPr>
          <p:cNvPr id="1638" name="Google Shape;1638;p104"/>
          <p:cNvSpPr/>
          <p:nvPr/>
        </p:nvSpPr>
        <p:spPr>
          <a:xfrm>
            <a:off x="4722267" y="3405817"/>
            <a:ext cx="1184559" cy="1213866"/>
          </a:xfrm>
          <a:custGeom>
            <a:avLst/>
            <a:gdLst/>
            <a:ahLst/>
            <a:cxnLst/>
            <a:rect l="l" t="t" r="r" b="b"/>
            <a:pathLst>
              <a:path w="3416999" h="4114800" extrusionOk="0">
                <a:moveTo>
                  <a:pt x="0" y="0"/>
                </a:moveTo>
                <a:lnTo>
                  <a:pt x="3416998" y="0"/>
                </a:lnTo>
                <a:lnTo>
                  <a:pt x="3416998" y="4114800"/>
                </a:lnTo>
                <a:lnTo>
                  <a:pt x="0" y="4114800"/>
                </a:lnTo>
                <a:lnTo>
                  <a:pt x="0" y="0"/>
                </a:lnTo>
                <a:close/>
              </a:path>
            </a:pathLst>
          </a:custGeom>
          <a:blipFill rotWithShape="1">
            <a:blip r:embed="rId6" cstate="email">
              <a:alphaModFix/>
              <a:extLst>
                <a:ext uri="{28A0092B-C50C-407E-A947-70E740481C1C}">
                  <a14:useLocalDpi xmlns:a14="http://schemas.microsoft.com/office/drawing/2010/main"/>
                </a:ext>
              </a:extLst>
            </a:blip>
            <a:stretch>
              <a:fillRect/>
            </a:stretch>
          </a:blipFill>
          <a:ln>
            <a:noFill/>
          </a:ln>
        </p:spPr>
        <p:txBody>
          <a:bodyPr/>
          <a:lstStyle/>
          <a:p>
            <a:endParaRPr lang="en-US" sz="1200"/>
          </a:p>
        </p:txBody>
      </p:sp>
      <p:sp>
        <p:nvSpPr>
          <p:cNvPr id="1639" name="Google Shape;1639;p104"/>
          <p:cNvSpPr/>
          <p:nvPr/>
        </p:nvSpPr>
        <p:spPr>
          <a:xfrm>
            <a:off x="5888642" y="3900480"/>
            <a:ext cx="1113397" cy="321873"/>
          </a:xfrm>
          <a:custGeom>
            <a:avLst/>
            <a:gdLst/>
            <a:ahLst/>
            <a:cxnLst/>
            <a:rect l="l" t="t" r="r" b="b"/>
            <a:pathLst>
              <a:path w="1670096" h="482809" extrusionOk="0">
                <a:moveTo>
                  <a:pt x="0" y="0"/>
                </a:moveTo>
                <a:lnTo>
                  <a:pt x="1670096" y="0"/>
                </a:lnTo>
                <a:lnTo>
                  <a:pt x="1670096" y="482810"/>
                </a:lnTo>
                <a:lnTo>
                  <a:pt x="0" y="482810"/>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40" name="Google Shape;1640;p104"/>
          <p:cNvSpPr/>
          <p:nvPr/>
        </p:nvSpPr>
        <p:spPr>
          <a:xfrm>
            <a:off x="9311867" y="3405810"/>
            <a:ext cx="1184559" cy="1213866"/>
          </a:xfrm>
          <a:custGeom>
            <a:avLst/>
            <a:gdLst/>
            <a:ahLst/>
            <a:cxnLst/>
            <a:rect l="l" t="t" r="r" b="b"/>
            <a:pathLst>
              <a:path w="3416998" h="4114800" extrusionOk="0">
                <a:moveTo>
                  <a:pt x="0" y="0"/>
                </a:moveTo>
                <a:lnTo>
                  <a:pt x="3416998" y="0"/>
                </a:lnTo>
                <a:lnTo>
                  <a:pt x="3416998" y="4114800"/>
                </a:lnTo>
                <a:lnTo>
                  <a:pt x="0" y="4114800"/>
                </a:lnTo>
                <a:lnTo>
                  <a:pt x="0" y="0"/>
                </a:lnTo>
                <a:close/>
              </a:path>
            </a:pathLst>
          </a:custGeom>
          <a:blipFill rotWithShape="1">
            <a:blip r:embed="rId8" cstate="email">
              <a:alphaModFix/>
              <a:extLst>
                <a:ext uri="{28A0092B-C50C-407E-A947-70E740481C1C}">
                  <a14:useLocalDpi xmlns:a14="http://schemas.microsoft.com/office/drawing/2010/main"/>
                </a:ext>
              </a:extLst>
            </a:blip>
            <a:stretch>
              <a:fillRect/>
            </a:stretch>
          </a:blipFill>
          <a:ln>
            <a:noFill/>
          </a:ln>
        </p:spPr>
        <p:txBody>
          <a:bodyPr/>
          <a:lstStyle/>
          <a:p>
            <a:endParaRPr lang="en-US" sz="1200"/>
          </a:p>
        </p:txBody>
      </p:sp>
      <p:pic>
        <p:nvPicPr>
          <p:cNvPr id="1641" name="Google Shape;1641;p10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547734" y="3961534"/>
            <a:ext cx="614800" cy="658150"/>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645"/>
        <p:cNvGrpSpPr/>
        <p:nvPr/>
      </p:nvGrpSpPr>
      <p:grpSpPr>
        <a:xfrm>
          <a:off x="0" y="0"/>
          <a:ext cx="0" cy="0"/>
          <a:chOff x="0" y="0"/>
          <a:chExt cx="0" cy="0"/>
        </a:xfrm>
      </p:grpSpPr>
      <p:grpSp>
        <p:nvGrpSpPr>
          <p:cNvPr id="1646" name="Google Shape;1646;p105"/>
          <p:cNvGrpSpPr/>
          <p:nvPr/>
        </p:nvGrpSpPr>
        <p:grpSpPr>
          <a:xfrm>
            <a:off x="1524251" y="5299081"/>
            <a:ext cx="2924513" cy="658140"/>
            <a:chOff x="0" y="-9525"/>
            <a:chExt cx="1155363" cy="260006"/>
          </a:xfrm>
        </p:grpSpPr>
        <p:sp>
          <p:nvSpPr>
            <p:cNvPr id="1647" name="Google Shape;1647;p105"/>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48" name="Google Shape;1648;p105"/>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algn="ctr">
                <a:lnSpc>
                  <a:spcPct val="120017"/>
                </a:lnSpc>
                <a:buSzPts val="2298"/>
              </a:pPr>
              <a:r>
                <a:rPr lang="en-US" sz="1200" dirty="0">
                  <a:solidFill>
                    <a:srgbClr val="FFFFFF"/>
                  </a:solidFill>
                  <a:latin typeface="Roboto"/>
                  <a:ea typeface="Roboto"/>
                  <a:cs typeface="Roboto"/>
                  <a:sym typeface="Roboto"/>
                </a:rPr>
                <a:t>Trop de catastrophes </a:t>
              </a:r>
              <a:r>
                <a:rPr lang="en-US" sz="1200" dirty="0" err="1">
                  <a:solidFill>
                    <a:srgbClr val="FFFFFF"/>
                  </a:solidFill>
                  <a:latin typeface="Roboto"/>
                  <a:ea typeface="Roboto"/>
                  <a:cs typeface="Roboto"/>
                  <a:sym typeface="Roboto"/>
                </a:rPr>
                <a:t>liées</a:t>
              </a:r>
              <a:r>
                <a:rPr lang="en-US" sz="1200" dirty="0">
                  <a:solidFill>
                    <a:srgbClr val="FFFFFF"/>
                  </a:solidFill>
                  <a:latin typeface="Roboto"/>
                  <a:ea typeface="Roboto"/>
                  <a:cs typeface="Roboto"/>
                  <a:sym typeface="Roboto"/>
                </a:rPr>
                <a:t> aux </a:t>
              </a:r>
            </a:p>
            <a:p>
              <a:pPr algn="ctr">
                <a:lnSpc>
                  <a:spcPct val="120017"/>
                </a:lnSpc>
                <a:buClr>
                  <a:srgbClr val="000000"/>
                </a:buClr>
                <a:buSzPts val="2298"/>
              </a:pPr>
              <a:r>
                <a:rPr lang="en-US" sz="1200" dirty="0">
                  <a:solidFill>
                    <a:srgbClr val="FFFFFF"/>
                  </a:solidFill>
                  <a:latin typeface="Roboto"/>
                  <a:ea typeface="Roboto"/>
                  <a:cs typeface="Roboto"/>
                  <a:sym typeface="Roboto"/>
                </a:rPr>
                <a:t> </a:t>
              </a:r>
              <a:r>
                <a:rPr lang="en-US" sz="1200" dirty="0" err="1">
                  <a:solidFill>
                    <a:srgbClr val="FFFFFF"/>
                  </a:solidFill>
                  <a:latin typeface="Roboto"/>
                  <a:ea typeface="Roboto"/>
                  <a:cs typeface="Roboto"/>
                  <a:sym typeface="Roboto"/>
                </a:rPr>
                <a:t>inondations</a:t>
              </a:r>
              <a:endParaRPr sz="800" dirty="0">
                <a:solidFill>
                  <a:srgbClr val="000000"/>
                </a:solidFill>
                <a:latin typeface="Arial"/>
                <a:ea typeface="Arial"/>
                <a:cs typeface="Arial"/>
                <a:sym typeface="Arial"/>
              </a:endParaRPr>
            </a:p>
          </p:txBody>
        </p:sp>
      </p:grpSp>
      <p:grpSp>
        <p:nvGrpSpPr>
          <p:cNvPr id="1649" name="Google Shape;1649;p105"/>
          <p:cNvGrpSpPr/>
          <p:nvPr/>
        </p:nvGrpSpPr>
        <p:grpSpPr>
          <a:xfrm>
            <a:off x="4983084" y="5299081"/>
            <a:ext cx="2924513" cy="658140"/>
            <a:chOff x="0" y="-9525"/>
            <a:chExt cx="1155363" cy="260006"/>
          </a:xfrm>
        </p:grpSpPr>
        <p:sp>
          <p:nvSpPr>
            <p:cNvPr id="1650" name="Google Shape;1650;p105"/>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51" name="Google Shape;1651;p105"/>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algn="ctr">
                <a:lnSpc>
                  <a:spcPct val="120017"/>
                </a:lnSpc>
                <a:buClr>
                  <a:srgbClr val="000000"/>
                </a:buClr>
                <a:buSzPts val="2298"/>
              </a:pPr>
              <a:r>
                <a:rPr lang="en-US" sz="1200" dirty="0">
                  <a:solidFill>
                    <a:srgbClr val="FFFFFF"/>
                  </a:solidFill>
                  <a:latin typeface="Roboto"/>
                  <a:ea typeface="Roboto"/>
                  <a:cs typeface="Roboto"/>
                  <a:sym typeface="Roboto"/>
                </a:rPr>
                <a:t>Juste </a:t>
              </a:r>
              <a:r>
                <a:rPr lang="en-US" sz="1200" dirty="0" err="1">
                  <a:solidFill>
                    <a:srgbClr val="FFFFFF"/>
                  </a:solidFill>
                  <a:latin typeface="Roboto"/>
                  <a:ea typeface="Roboto"/>
                  <a:cs typeface="Roboto"/>
                  <a:sym typeface="Roboto"/>
                </a:rPr>
                <a:t>ce</a:t>
              </a:r>
              <a:r>
                <a:rPr lang="en-US" sz="1200" dirty="0">
                  <a:solidFill>
                    <a:srgbClr val="FFFFFF"/>
                  </a:solidFill>
                  <a:latin typeface="Roboto"/>
                  <a:ea typeface="Roboto"/>
                  <a:cs typeface="Roboto"/>
                  <a:sym typeface="Roboto"/>
                </a:rPr>
                <a:t> </a:t>
              </a:r>
              <a:r>
                <a:rPr lang="en-US" sz="1200" dirty="0" err="1">
                  <a:solidFill>
                    <a:srgbClr val="FFFFFF"/>
                  </a:solidFill>
                  <a:latin typeface="Roboto"/>
                  <a:ea typeface="Roboto"/>
                  <a:cs typeface="Roboto"/>
                  <a:sym typeface="Roboto"/>
                </a:rPr>
                <a:t>qu'il</a:t>
              </a:r>
              <a:r>
                <a:rPr lang="en-US" sz="1200" dirty="0">
                  <a:solidFill>
                    <a:srgbClr val="FFFFFF"/>
                  </a:solidFill>
                  <a:latin typeface="Roboto"/>
                  <a:ea typeface="Roboto"/>
                  <a:cs typeface="Roboto"/>
                  <a:sym typeface="Roboto"/>
                </a:rPr>
                <a:t> faut</a:t>
              </a:r>
              <a:endParaRPr sz="800" dirty="0">
                <a:solidFill>
                  <a:srgbClr val="000000"/>
                </a:solidFill>
                <a:latin typeface="Arial"/>
                <a:ea typeface="Arial"/>
                <a:cs typeface="Arial"/>
                <a:sym typeface="Arial"/>
              </a:endParaRPr>
            </a:p>
            <a:p>
              <a:pPr algn="ctr">
                <a:lnSpc>
                  <a:spcPct val="120017"/>
                </a:lnSpc>
                <a:buClr>
                  <a:srgbClr val="000000"/>
                </a:buClr>
                <a:buSzPts val="2298"/>
              </a:pPr>
              <a:r>
                <a:rPr lang="en-US" sz="1200" dirty="0" err="1">
                  <a:solidFill>
                    <a:srgbClr val="FFFFFF"/>
                  </a:solidFill>
                  <a:latin typeface="Roboto"/>
                  <a:ea typeface="Roboto"/>
                  <a:cs typeface="Roboto"/>
                  <a:sym typeface="Roboto"/>
                </a:rPr>
                <a:t>C'est</a:t>
              </a:r>
              <a:r>
                <a:rPr lang="en-US" sz="1200" dirty="0">
                  <a:solidFill>
                    <a:srgbClr val="FFFFFF"/>
                  </a:solidFill>
                  <a:latin typeface="Roboto"/>
                  <a:ea typeface="Roboto"/>
                  <a:cs typeface="Roboto"/>
                  <a:sym typeface="Roboto"/>
                </a:rPr>
                <a:t> acceptable pour le </a:t>
              </a:r>
              <a:r>
                <a:rPr lang="en-US" sz="1200" dirty="0" err="1">
                  <a:solidFill>
                    <a:srgbClr val="FFFFFF"/>
                  </a:solidFill>
                  <a:latin typeface="Roboto"/>
                  <a:ea typeface="Roboto"/>
                  <a:cs typeface="Roboto"/>
                  <a:sym typeface="Roboto"/>
                </a:rPr>
                <a:t>développement</a:t>
              </a:r>
              <a:endParaRPr sz="800" dirty="0">
                <a:solidFill>
                  <a:srgbClr val="000000"/>
                </a:solidFill>
                <a:latin typeface="Arial"/>
                <a:ea typeface="Arial"/>
                <a:cs typeface="Arial"/>
                <a:sym typeface="Arial"/>
              </a:endParaRPr>
            </a:p>
          </p:txBody>
        </p:sp>
      </p:grpSp>
      <p:grpSp>
        <p:nvGrpSpPr>
          <p:cNvPr id="1652" name="Google Shape;1652;p105"/>
          <p:cNvGrpSpPr/>
          <p:nvPr/>
        </p:nvGrpSpPr>
        <p:grpSpPr>
          <a:xfrm>
            <a:off x="8440996" y="5299081"/>
            <a:ext cx="2924513" cy="658140"/>
            <a:chOff x="0" y="-9525"/>
            <a:chExt cx="1155363" cy="260006"/>
          </a:xfrm>
        </p:grpSpPr>
        <p:sp>
          <p:nvSpPr>
            <p:cNvPr id="1653" name="Google Shape;1653;p105"/>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54" name="Google Shape;1654;p105"/>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algn="ctr">
                <a:lnSpc>
                  <a:spcPct val="120017"/>
                </a:lnSpc>
                <a:buClr>
                  <a:srgbClr val="000000"/>
                </a:buClr>
                <a:buSzPts val="2298"/>
              </a:pPr>
              <a:r>
                <a:rPr lang="en-US" sz="1200" dirty="0">
                  <a:solidFill>
                    <a:srgbClr val="FFFFFF"/>
                  </a:solidFill>
                  <a:latin typeface="Roboto"/>
                  <a:ea typeface="Roboto"/>
                  <a:cs typeface="Roboto"/>
                  <a:sym typeface="Roboto"/>
                </a:rPr>
                <a:t>Trop peu de  </a:t>
              </a:r>
            </a:p>
            <a:p>
              <a:pPr algn="ctr">
                <a:lnSpc>
                  <a:spcPct val="120017"/>
                </a:lnSpc>
                <a:buClr>
                  <a:srgbClr val="000000"/>
                </a:buClr>
                <a:buSzPts val="2298"/>
              </a:pPr>
              <a:r>
                <a:rPr lang="en-US" sz="1200" dirty="0">
                  <a:solidFill>
                    <a:srgbClr val="FFFFFF"/>
                  </a:solidFill>
                  <a:latin typeface="Roboto"/>
                  <a:ea typeface="Roboto"/>
                  <a:cs typeface="Roboto"/>
                  <a:sym typeface="Roboto"/>
                </a:rPr>
                <a:t>catastrophes </a:t>
              </a:r>
              <a:r>
                <a:rPr lang="en-US" sz="1200" dirty="0" err="1">
                  <a:solidFill>
                    <a:srgbClr val="FFFFFF"/>
                  </a:solidFill>
                  <a:latin typeface="Roboto"/>
                  <a:ea typeface="Roboto"/>
                  <a:cs typeface="Roboto"/>
                  <a:sym typeface="Roboto"/>
                </a:rPr>
                <a:t>liées</a:t>
              </a:r>
              <a:r>
                <a:rPr lang="en-US" sz="1200" dirty="0">
                  <a:solidFill>
                    <a:srgbClr val="FFFFFF"/>
                  </a:solidFill>
                  <a:latin typeface="Roboto"/>
                  <a:ea typeface="Roboto"/>
                  <a:cs typeface="Roboto"/>
                  <a:sym typeface="Roboto"/>
                </a:rPr>
                <a:t> à la </a:t>
              </a:r>
              <a:r>
                <a:rPr lang="en-US" sz="1200" dirty="0" err="1">
                  <a:solidFill>
                    <a:srgbClr val="FFFFFF"/>
                  </a:solidFill>
                  <a:latin typeface="Roboto"/>
                  <a:ea typeface="Roboto"/>
                  <a:cs typeface="Roboto"/>
                  <a:sym typeface="Roboto"/>
                </a:rPr>
                <a:t>sécheresse</a:t>
              </a:r>
              <a:endParaRPr sz="800" dirty="0">
                <a:solidFill>
                  <a:srgbClr val="000000"/>
                </a:solidFill>
                <a:latin typeface="Arial"/>
                <a:ea typeface="Arial"/>
                <a:cs typeface="Arial"/>
                <a:sym typeface="Arial"/>
              </a:endParaRPr>
            </a:p>
          </p:txBody>
        </p:sp>
      </p:grpSp>
      <p:sp>
        <p:nvSpPr>
          <p:cNvPr id="1655" name="Google Shape;1655;p105"/>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56" name="Google Shape;1656;p105"/>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a:solidFill>
                  <a:srgbClr val="00AACB"/>
                </a:solidFill>
                <a:latin typeface="Roboto"/>
                <a:ea typeface="Roboto"/>
                <a:cs typeface="Roboto"/>
                <a:sym typeface="Roboto"/>
              </a:rPr>
              <a:t>Décennie 3</a:t>
            </a:r>
            <a:endParaRPr sz="933">
              <a:solidFill>
                <a:srgbClr val="000000"/>
              </a:solidFill>
              <a:latin typeface="Arial"/>
              <a:ea typeface="Arial"/>
              <a:cs typeface="Arial"/>
              <a:sym typeface="Arial"/>
            </a:endParaRPr>
          </a:p>
        </p:txBody>
      </p:sp>
      <p:sp>
        <p:nvSpPr>
          <p:cNvPr id="1657" name="Google Shape;1657;p105"/>
          <p:cNvSpPr txBox="1"/>
          <p:nvPr/>
        </p:nvSpPr>
        <p:spPr>
          <a:xfrm>
            <a:off x="4504193" y="2560532"/>
            <a:ext cx="3183600" cy="348685"/>
          </a:xfrm>
          <a:prstGeom prst="rect">
            <a:avLst/>
          </a:prstGeom>
          <a:noFill/>
          <a:ln>
            <a:noFill/>
          </a:ln>
        </p:spPr>
        <p:txBody>
          <a:bodyPr spcFirstLastPara="1" wrap="square" lIns="0" tIns="0" rIns="0" bIns="0" anchor="t" anchorCtr="0">
            <a:spAutoFit/>
          </a:bodyPr>
          <a:lstStyle/>
          <a:p>
            <a:pPr>
              <a:buClr>
                <a:srgbClr val="000000"/>
              </a:buClr>
              <a:buSzPts val="3399"/>
            </a:pPr>
            <a:r>
              <a:rPr lang="en-US" sz="2266">
                <a:solidFill>
                  <a:srgbClr val="00AACB"/>
                </a:solidFill>
                <a:latin typeface="Roboto"/>
                <a:ea typeface="Roboto"/>
                <a:cs typeface="Roboto"/>
                <a:sym typeface="Roboto"/>
              </a:rPr>
              <a:t>CONE D'INCERTITUDE</a:t>
            </a:r>
            <a:endParaRPr sz="933">
              <a:solidFill>
                <a:srgbClr val="000000"/>
              </a:solidFill>
              <a:latin typeface="Arial"/>
              <a:ea typeface="Arial"/>
              <a:cs typeface="Arial"/>
              <a:sym typeface="Arial"/>
            </a:endParaRPr>
          </a:p>
        </p:txBody>
      </p:sp>
      <p:sp>
        <p:nvSpPr>
          <p:cNvPr id="1658" name="Google Shape;1658;p105"/>
          <p:cNvSpPr/>
          <p:nvPr/>
        </p:nvSpPr>
        <p:spPr>
          <a:xfrm>
            <a:off x="4595633" y="357718"/>
            <a:ext cx="2955167" cy="2079699"/>
          </a:xfrm>
          <a:custGeom>
            <a:avLst/>
            <a:gdLst/>
            <a:ahLst/>
            <a:cxnLst/>
            <a:rect l="l" t="t" r="r" b="b"/>
            <a:pathLst>
              <a:path w="4432750" h="3119548" extrusionOk="0">
                <a:moveTo>
                  <a:pt x="0" y="0"/>
                </a:moveTo>
                <a:lnTo>
                  <a:pt x="4432750" y="0"/>
                </a:lnTo>
                <a:lnTo>
                  <a:pt x="4432750" y="3119548"/>
                </a:lnTo>
                <a:lnTo>
                  <a:pt x="0" y="3119548"/>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grpSp>
        <p:nvGrpSpPr>
          <p:cNvPr id="1659" name="Google Shape;1659;p105"/>
          <p:cNvGrpSpPr/>
          <p:nvPr/>
        </p:nvGrpSpPr>
        <p:grpSpPr>
          <a:xfrm>
            <a:off x="2124546" y="3754392"/>
            <a:ext cx="1723921" cy="1313143"/>
            <a:chOff x="0" y="-9525"/>
            <a:chExt cx="812800" cy="619125"/>
          </a:xfrm>
        </p:grpSpPr>
        <p:sp>
          <p:nvSpPr>
            <p:cNvPr id="1660" name="Google Shape;1660;p105"/>
            <p:cNvSpPr/>
            <p:nvPr/>
          </p:nvSpPr>
          <p:spPr>
            <a:xfrm>
              <a:off x="0" y="0"/>
              <a:ext cx="812800" cy="609600"/>
            </a:xfrm>
            <a:custGeom>
              <a:avLst/>
              <a:gdLst/>
              <a:ahLst/>
              <a:cxnLst/>
              <a:rect l="l" t="t" r="r" b="b"/>
              <a:pathLst>
                <a:path w="812800" h="609600" extrusionOk="0">
                  <a:moveTo>
                    <a:pt x="203200" y="0"/>
                  </a:moveTo>
                  <a:lnTo>
                    <a:pt x="609600" y="0"/>
                  </a:lnTo>
                  <a:lnTo>
                    <a:pt x="812800" y="609600"/>
                  </a:lnTo>
                  <a:lnTo>
                    <a:pt x="0" y="609600"/>
                  </a:lnTo>
                  <a:lnTo>
                    <a:pt x="203200" y="0"/>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61" name="Google Shape;1661;p105"/>
            <p:cNvSpPr txBox="1"/>
            <p:nvPr/>
          </p:nvSpPr>
          <p:spPr>
            <a:xfrm>
              <a:off x="127000" y="-9525"/>
              <a:ext cx="558800" cy="619125"/>
            </a:xfrm>
            <a:prstGeom prst="rect">
              <a:avLst/>
            </a:prstGeom>
            <a:noFill/>
            <a:ln>
              <a:noFill/>
            </a:ln>
          </p:spPr>
          <p:txBody>
            <a:bodyPr spcFirstLastPara="1" wrap="square" lIns="33867" tIns="33867" rIns="33867" bIns="33867" anchor="ctr" anchorCtr="0">
              <a:noAutofit/>
            </a:bodyPr>
            <a:lstStyle/>
            <a:p>
              <a:pPr algn="ctr">
                <a:lnSpc>
                  <a:spcPct val="119888"/>
                </a:lnSpc>
                <a:buClr>
                  <a:srgbClr val="000000"/>
                </a:buClr>
                <a:buSzPts val="1800"/>
              </a:pPr>
              <a:endParaRPr sz="1200">
                <a:solidFill>
                  <a:schemeClr val="dk1"/>
                </a:solidFill>
                <a:latin typeface="Calibri"/>
                <a:ea typeface="Calibri"/>
                <a:cs typeface="Calibri"/>
                <a:sym typeface="Calibri"/>
              </a:endParaRPr>
            </a:p>
          </p:txBody>
        </p:sp>
      </p:grpSp>
      <p:grpSp>
        <p:nvGrpSpPr>
          <p:cNvPr id="1662" name="Google Shape;1662;p105"/>
          <p:cNvGrpSpPr/>
          <p:nvPr/>
        </p:nvGrpSpPr>
        <p:grpSpPr>
          <a:xfrm>
            <a:off x="9045297" y="3754251"/>
            <a:ext cx="1735848" cy="1322228"/>
            <a:chOff x="0" y="-9525"/>
            <a:chExt cx="812800" cy="619125"/>
          </a:xfrm>
        </p:grpSpPr>
        <p:sp>
          <p:nvSpPr>
            <p:cNvPr id="1663" name="Google Shape;1663;p105"/>
            <p:cNvSpPr/>
            <p:nvPr/>
          </p:nvSpPr>
          <p:spPr>
            <a:xfrm>
              <a:off x="0" y="0"/>
              <a:ext cx="812800" cy="609600"/>
            </a:xfrm>
            <a:custGeom>
              <a:avLst/>
              <a:gdLst/>
              <a:ahLst/>
              <a:cxnLst/>
              <a:rect l="l" t="t" r="r" b="b"/>
              <a:pathLst>
                <a:path w="812800" h="609600" extrusionOk="0">
                  <a:moveTo>
                    <a:pt x="203200" y="609600"/>
                  </a:moveTo>
                  <a:lnTo>
                    <a:pt x="609600" y="609600"/>
                  </a:lnTo>
                  <a:lnTo>
                    <a:pt x="812800" y="0"/>
                  </a:lnTo>
                  <a:lnTo>
                    <a:pt x="0" y="0"/>
                  </a:lnTo>
                  <a:lnTo>
                    <a:pt x="203200" y="609600"/>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64" name="Google Shape;1664;p105"/>
            <p:cNvSpPr txBox="1"/>
            <p:nvPr/>
          </p:nvSpPr>
          <p:spPr>
            <a:xfrm>
              <a:off x="127000" y="-9525"/>
              <a:ext cx="558800" cy="619125"/>
            </a:xfrm>
            <a:prstGeom prst="rect">
              <a:avLst/>
            </a:prstGeom>
            <a:noFill/>
            <a:ln>
              <a:noFill/>
            </a:ln>
          </p:spPr>
          <p:txBody>
            <a:bodyPr spcFirstLastPara="1" wrap="square" lIns="33867" tIns="33867" rIns="33867" bIns="33867" anchor="ctr" anchorCtr="0">
              <a:noAutofit/>
            </a:bodyPr>
            <a:lstStyle/>
            <a:p>
              <a:pPr algn="ctr">
                <a:lnSpc>
                  <a:spcPct val="119888"/>
                </a:lnSpc>
                <a:buClr>
                  <a:srgbClr val="000000"/>
                </a:buClr>
                <a:buSzPts val="1800"/>
              </a:pPr>
              <a:endParaRPr sz="1200">
                <a:solidFill>
                  <a:schemeClr val="dk1"/>
                </a:solidFill>
                <a:latin typeface="Calibri"/>
                <a:ea typeface="Calibri"/>
                <a:cs typeface="Calibri"/>
                <a:sym typeface="Calibri"/>
              </a:endParaRPr>
            </a:p>
          </p:txBody>
        </p:sp>
      </p:grpSp>
      <p:grpSp>
        <p:nvGrpSpPr>
          <p:cNvPr id="1665" name="Google Shape;1665;p105"/>
          <p:cNvGrpSpPr/>
          <p:nvPr/>
        </p:nvGrpSpPr>
        <p:grpSpPr>
          <a:xfrm rot="-4149139">
            <a:off x="5567911" y="3756331"/>
            <a:ext cx="1735848" cy="1322228"/>
            <a:chOff x="0" y="-9525"/>
            <a:chExt cx="812800" cy="619125"/>
          </a:xfrm>
        </p:grpSpPr>
        <p:sp>
          <p:nvSpPr>
            <p:cNvPr id="1666" name="Google Shape;1666;p105"/>
            <p:cNvSpPr/>
            <p:nvPr/>
          </p:nvSpPr>
          <p:spPr>
            <a:xfrm>
              <a:off x="0" y="0"/>
              <a:ext cx="812800" cy="609600"/>
            </a:xfrm>
            <a:custGeom>
              <a:avLst/>
              <a:gdLst/>
              <a:ahLst/>
              <a:cxnLst/>
              <a:rect l="l" t="t" r="r" b="b"/>
              <a:pathLst>
                <a:path w="812800" h="609600" extrusionOk="0">
                  <a:moveTo>
                    <a:pt x="203200" y="609600"/>
                  </a:moveTo>
                  <a:lnTo>
                    <a:pt x="609600" y="609600"/>
                  </a:lnTo>
                  <a:lnTo>
                    <a:pt x="812800" y="0"/>
                  </a:lnTo>
                  <a:lnTo>
                    <a:pt x="0" y="0"/>
                  </a:lnTo>
                  <a:lnTo>
                    <a:pt x="203200" y="609600"/>
                  </a:lnTo>
                  <a:close/>
                </a:path>
              </a:pathLst>
            </a:custGeom>
            <a:solidFill>
              <a:srgbClr val="00AACB"/>
            </a:solid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67" name="Google Shape;1667;p105"/>
            <p:cNvSpPr txBox="1"/>
            <p:nvPr/>
          </p:nvSpPr>
          <p:spPr>
            <a:xfrm>
              <a:off x="127000" y="-9525"/>
              <a:ext cx="558800" cy="619125"/>
            </a:xfrm>
            <a:prstGeom prst="rect">
              <a:avLst/>
            </a:prstGeom>
            <a:noFill/>
            <a:ln>
              <a:noFill/>
            </a:ln>
          </p:spPr>
          <p:txBody>
            <a:bodyPr spcFirstLastPara="1" wrap="square" lIns="33867" tIns="33867" rIns="33867" bIns="33867" anchor="ctr" anchorCtr="0">
              <a:noAutofit/>
            </a:bodyPr>
            <a:lstStyle/>
            <a:p>
              <a:pPr algn="ctr">
                <a:lnSpc>
                  <a:spcPct val="119888"/>
                </a:lnSpc>
                <a:buClr>
                  <a:srgbClr val="000000"/>
                </a:buClr>
                <a:buSzPts val="1800"/>
              </a:pPr>
              <a:endParaRPr sz="1200">
                <a:solidFill>
                  <a:schemeClr val="dk1"/>
                </a:solidFill>
                <a:latin typeface="Calibri"/>
                <a:ea typeface="Calibri"/>
                <a:cs typeface="Calibri"/>
                <a:sym typeface="Calibri"/>
              </a:endParaRPr>
            </a:p>
          </p:txBody>
        </p:sp>
      </p:grpSp>
      <p:sp>
        <p:nvSpPr>
          <p:cNvPr id="1668" name="Google Shape;1668;p105"/>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ts val="1400"/>
            </a:pPr>
            <a:fld id="{AE359490-CD5A-415E-9F64-F5EC5CB28074}" type="slidenum">
              <a:rPr lang="en-NL" smtClean="0"/>
              <a:t>86</a:t>
            </a:fld>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672"/>
        <p:cNvGrpSpPr/>
        <p:nvPr/>
      </p:nvGrpSpPr>
      <p:grpSpPr>
        <a:xfrm>
          <a:off x="0" y="0"/>
          <a:ext cx="0" cy="0"/>
          <a:chOff x="0" y="0"/>
          <a:chExt cx="0" cy="0"/>
        </a:xfrm>
      </p:grpSpPr>
      <p:cxnSp>
        <p:nvCxnSpPr>
          <p:cNvPr id="1673" name="Google Shape;1673;p106"/>
          <p:cNvCxnSpPr/>
          <p:nvPr/>
        </p:nvCxnSpPr>
        <p:spPr>
          <a:xfrm>
            <a:off x="3956941" y="1935855"/>
            <a:ext cx="21995" cy="4102245"/>
          </a:xfrm>
          <a:prstGeom prst="straightConnector1">
            <a:avLst/>
          </a:prstGeom>
          <a:noFill/>
          <a:ln w="28575" cap="rnd" cmpd="sng">
            <a:solidFill>
              <a:srgbClr val="00AACB"/>
            </a:solidFill>
            <a:prstDash val="solid"/>
            <a:round/>
            <a:headEnd type="none" w="sm" len="sm"/>
            <a:tailEnd type="none" w="sm" len="sm"/>
          </a:ln>
        </p:spPr>
      </p:cxnSp>
      <p:sp>
        <p:nvSpPr>
          <p:cNvPr id="1674" name="Google Shape;1674;p106"/>
          <p:cNvSpPr/>
          <p:nvPr/>
        </p:nvSpPr>
        <p:spPr>
          <a:xfrm>
            <a:off x="2114159" y="1865961"/>
            <a:ext cx="1167264" cy="1070147"/>
          </a:xfrm>
          <a:custGeom>
            <a:avLst/>
            <a:gdLst/>
            <a:ahLst/>
            <a:cxnLst/>
            <a:rect l="l" t="t" r="r" b="b"/>
            <a:pathLst>
              <a:path w="1750896" h="1605221" extrusionOk="0">
                <a:moveTo>
                  <a:pt x="0" y="0"/>
                </a:moveTo>
                <a:lnTo>
                  <a:pt x="1750896" y="0"/>
                </a:lnTo>
                <a:lnTo>
                  <a:pt x="1750896" y="1605221"/>
                </a:lnTo>
                <a:lnTo>
                  <a:pt x="0" y="1605221"/>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75" name="Google Shape;1675;p106"/>
          <p:cNvSpPr/>
          <p:nvPr/>
        </p:nvSpPr>
        <p:spPr>
          <a:xfrm>
            <a:off x="2247304" y="4865371"/>
            <a:ext cx="913674" cy="918685"/>
          </a:xfrm>
          <a:custGeom>
            <a:avLst/>
            <a:gdLst/>
            <a:ahLst/>
            <a:cxnLst/>
            <a:rect l="l" t="t" r="r" b="b"/>
            <a:pathLst>
              <a:path w="1370511" h="1378028" extrusionOk="0">
                <a:moveTo>
                  <a:pt x="0" y="0"/>
                </a:moveTo>
                <a:lnTo>
                  <a:pt x="1370511" y="0"/>
                </a:lnTo>
                <a:lnTo>
                  <a:pt x="1370511" y="1378027"/>
                </a:lnTo>
                <a:lnTo>
                  <a:pt x="0" y="1378027"/>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76" name="Google Shape;1676;p106"/>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1677" name="Google Shape;1677;p106"/>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a:solidFill>
                  <a:srgbClr val="00AACB"/>
                </a:solidFill>
                <a:latin typeface="Roboto"/>
                <a:ea typeface="Roboto"/>
                <a:cs typeface="Roboto"/>
                <a:sym typeface="Roboto"/>
              </a:rPr>
              <a:t>Discussion</a:t>
            </a:r>
            <a:endParaRPr sz="933">
              <a:solidFill>
                <a:srgbClr val="000000"/>
              </a:solidFill>
              <a:latin typeface="Arial"/>
              <a:ea typeface="Arial"/>
              <a:cs typeface="Arial"/>
              <a:sym typeface="Arial"/>
            </a:endParaRPr>
          </a:p>
        </p:txBody>
      </p:sp>
      <p:sp>
        <p:nvSpPr>
          <p:cNvPr id="1678" name="Google Shape;1678;p106"/>
          <p:cNvSpPr txBox="1"/>
          <p:nvPr/>
        </p:nvSpPr>
        <p:spPr>
          <a:xfrm>
            <a:off x="4419742" y="2462349"/>
            <a:ext cx="6119600" cy="2851806"/>
          </a:xfrm>
          <a:prstGeom prst="rect">
            <a:avLst/>
          </a:prstGeom>
          <a:noFill/>
          <a:ln>
            <a:noFill/>
          </a:ln>
        </p:spPr>
        <p:txBody>
          <a:bodyPr spcFirstLastPara="1" wrap="square" lIns="0" tIns="0" rIns="0" bIns="0" anchor="t" anchorCtr="0">
            <a:spAutoFit/>
          </a:bodyPr>
          <a:lstStyle/>
          <a:p>
            <a:pPr>
              <a:buClr>
                <a:srgbClr val="000000"/>
              </a:buClr>
              <a:buSzPts val="2899"/>
            </a:pPr>
            <a:r>
              <a:rPr lang="en-US" sz="1800" dirty="0" err="1">
                <a:solidFill>
                  <a:srgbClr val="00AACB"/>
                </a:solidFill>
                <a:latin typeface="Roboto"/>
                <a:ea typeface="Roboto"/>
                <a:cs typeface="Roboto"/>
                <a:sym typeface="Roboto"/>
              </a:rPr>
              <a:t>Votre</a:t>
            </a:r>
            <a:r>
              <a:rPr lang="en-US" sz="1800" dirty="0">
                <a:solidFill>
                  <a:srgbClr val="00AACB"/>
                </a:solidFill>
                <a:latin typeface="Roboto"/>
                <a:ea typeface="Roboto"/>
                <a:cs typeface="Roboto"/>
                <a:sym typeface="Roboto"/>
              </a:rPr>
              <a:t> équipe a-t-</a:t>
            </a:r>
            <a:r>
              <a:rPr lang="en-US" sz="1800" dirty="0" err="1">
                <a:solidFill>
                  <a:srgbClr val="00AACB"/>
                </a:solidFill>
                <a:latin typeface="Roboto"/>
                <a:ea typeface="Roboto"/>
                <a:cs typeface="Roboto"/>
                <a:sym typeface="Roboto"/>
              </a:rPr>
              <a:t>elle</a:t>
            </a:r>
            <a:r>
              <a:rPr lang="en-US" sz="1800" dirty="0">
                <a:solidFill>
                  <a:srgbClr val="00AACB"/>
                </a:solidFill>
                <a:latin typeface="Roboto"/>
                <a:ea typeface="Roboto"/>
                <a:cs typeface="Roboto"/>
                <a:sym typeface="Roboto"/>
              </a:rPr>
              <a:t> pris les </a:t>
            </a:r>
            <a:r>
              <a:rPr lang="en-US" sz="1800" dirty="0" err="1">
                <a:solidFill>
                  <a:srgbClr val="00AACB"/>
                </a:solidFill>
                <a:latin typeface="Roboto"/>
                <a:ea typeface="Roboto"/>
                <a:cs typeface="Roboto"/>
                <a:sym typeface="Roboto"/>
              </a:rPr>
              <a:t>bonnes</a:t>
            </a:r>
            <a:r>
              <a:rPr lang="en-US" sz="1800" dirty="0">
                <a:solidFill>
                  <a:srgbClr val="00AACB"/>
                </a:solidFill>
                <a:latin typeface="Roboto"/>
                <a:ea typeface="Roboto"/>
                <a:cs typeface="Roboto"/>
                <a:sym typeface="Roboto"/>
              </a:rPr>
              <a:t> </a:t>
            </a:r>
            <a:r>
              <a:rPr lang="en-US" sz="1800" dirty="0" err="1">
                <a:solidFill>
                  <a:srgbClr val="00AACB"/>
                </a:solidFill>
                <a:latin typeface="Roboto"/>
                <a:ea typeface="Roboto"/>
                <a:cs typeface="Roboto"/>
                <a:sym typeface="Roboto"/>
              </a:rPr>
              <a:t>décisions</a:t>
            </a:r>
            <a:r>
              <a:rPr lang="en-US" sz="1800" dirty="0">
                <a:solidFill>
                  <a:srgbClr val="00AACB"/>
                </a:solidFill>
                <a:latin typeface="Roboto"/>
                <a:ea typeface="Roboto"/>
                <a:cs typeface="Roboto"/>
                <a:sym typeface="Roboto"/>
              </a:rPr>
              <a:t> ?</a:t>
            </a:r>
            <a:endParaRPr sz="900" dirty="0">
              <a:solidFill>
                <a:srgbClr val="000000"/>
              </a:solidFill>
              <a:latin typeface="Arial"/>
              <a:ea typeface="Arial"/>
              <a:cs typeface="Arial"/>
              <a:sym typeface="Arial"/>
            </a:endParaRPr>
          </a:p>
          <a:p>
            <a:pPr>
              <a:buClr>
                <a:srgbClr val="000000"/>
              </a:buClr>
              <a:buSzPts val="2899"/>
            </a:pPr>
            <a:endParaRPr sz="1800" dirty="0">
              <a:solidFill>
                <a:srgbClr val="00AACB"/>
              </a:solidFill>
              <a:latin typeface="Roboto"/>
              <a:ea typeface="Roboto"/>
              <a:cs typeface="Roboto"/>
              <a:sym typeface="Roboto"/>
            </a:endParaRPr>
          </a:p>
          <a:p>
            <a:pPr>
              <a:buClr>
                <a:srgbClr val="000000"/>
              </a:buClr>
              <a:buSzPts val="2899"/>
            </a:pPr>
            <a:r>
              <a:rPr lang="en-US" sz="1800" dirty="0" err="1">
                <a:solidFill>
                  <a:srgbClr val="00AACB"/>
                </a:solidFill>
                <a:latin typeface="Roboto"/>
                <a:ea typeface="Roboto"/>
                <a:cs typeface="Roboto"/>
                <a:sym typeface="Roboto"/>
              </a:rPr>
              <a:t>Qu'est-ce</a:t>
            </a:r>
            <a:r>
              <a:rPr lang="en-US" sz="1800" dirty="0">
                <a:solidFill>
                  <a:srgbClr val="00AACB"/>
                </a:solidFill>
                <a:latin typeface="Roboto"/>
                <a:ea typeface="Roboto"/>
                <a:cs typeface="Roboto"/>
                <a:sym typeface="Roboto"/>
              </a:rPr>
              <a:t> </a:t>
            </a:r>
            <a:r>
              <a:rPr lang="en-US" sz="1800" dirty="0" err="1">
                <a:solidFill>
                  <a:srgbClr val="00AACB"/>
                </a:solidFill>
                <a:latin typeface="Roboto"/>
                <a:ea typeface="Roboto"/>
                <a:cs typeface="Roboto"/>
                <a:sym typeface="Roboto"/>
              </a:rPr>
              <a:t>qu'une</a:t>
            </a:r>
            <a:r>
              <a:rPr lang="en-US" sz="1800" dirty="0">
                <a:solidFill>
                  <a:srgbClr val="00AACB"/>
                </a:solidFill>
                <a:latin typeface="Roboto"/>
                <a:ea typeface="Roboto"/>
                <a:cs typeface="Roboto"/>
                <a:sym typeface="Roboto"/>
              </a:rPr>
              <a:t> bonne </a:t>
            </a:r>
            <a:r>
              <a:rPr lang="en-US" sz="1800" dirty="0" err="1">
                <a:solidFill>
                  <a:srgbClr val="00AACB"/>
                </a:solidFill>
                <a:latin typeface="Roboto"/>
                <a:ea typeface="Roboto"/>
                <a:cs typeface="Roboto"/>
                <a:sym typeface="Roboto"/>
              </a:rPr>
              <a:t>décision</a:t>
            </a:r>
            <a:r>
              <a:rPr lang="en-US" sz="1800" dirty="0">
                <a:solidFill>
                  <a:srgbClr val="00AACB"/>
                </a:solidFill>
                <a:latin typeface="Roboto"/>
                <a:ea typeface="Roboto"/>
                <a:cs typeface="Roboto"/>
                <a:sym typeface="Roboto"/>
              </a:rPr>
              <a:t> ?</a:t>
            </a:r>
            <a:endParaRPr sz="900" dirty="0">
              <a:solidFill>
                <a:srgbClr val="000000"/>
              </a:solidFill>
              <a:latin typeface="Arial"/>
              <a:ea typeface="Arial"/>
              <a:cs typeface="Arial"/>
              <a:sym typeface="Arial"/>
            </a:endParaRPr>
          </a:p>
          <a:p>
            <a:pPr>
              <a:buClr>
                <a:srgbClr val="000000"/>
              </a:buClr>
              <a:buSzPts val="2899"/>
            </a:pPr>
            <a:endParaRPr sz="1800" dirty="0">
              <a:solidFill>
                <a:srgbClr val="00AACB"/>
              </a:solidFill>
              <a:latin typeface="Roboto"/>
              <a:ea typeface="Roboto"/>
              <a:cs typeface="Roboto"/>
              <a:sym typeface="Roboto"/>
            </a:endParaRPr>
          </a:p>
          <a:p>
            <a:pPr>
              <a:buClr>
                <a:srgbClr val="000000"/>
              </a:buClr>
              <a:buSzPts val="2899"/>
            </a:pPr>
            <a:r>
              <a:rPr lang="en-US" sz="1800" dirty="0">
                <a:solidFill>
                  <a:srgbClr val="00AACB"/>
                </a:solidFill>
                <a:latin typeface="Roboto"/>
                <a:ea typeface="Roboto"/>
                <a:cs typeface="Roboto"/>
                <a:sym typeface="Roboto"/>
              </a:rPr>
              <a:t>Comment le processus </a:t>
            </a:r>
            <a:r>
              <a:rPr lang="en-US" sz="1800" dirty="0" err="1">
                <a:solidFill>
                  <a:srgbClr val="00AACB"/>
                </a:solidFill>
                <a:latin typeface="Roboto"/>
                <a:ea typeface="Roboto"/>
                <a:cs typeface="Roboto"/>
                <a:sym typeface="Roboto"/>
              </a:rPr>
              <a:t>décisionnel</a:t>
            </a:r>
            <a:r>
              <a:rPr lang="en-US" sz="1800" dirty="0">
                <a:solidFill>
                  <a:srgbClr val="00AACB"/>
                </a:solidFill>
                <a:latin typeface="Roboto"/>
                <a:ea typeface="Roboto"/>
                <a:cs typeface="Roboto"/>
                <a:sym typeface="Roboto"/>
              </a:rPr>
              <a:t> a-t-il </a:t>
            </a:r>
            <a:r>
              <a:rPr lang="en-US" sz="1800" dirty="0" err="1">
                <a:solidFill>
                  <a:srgbClr val="00AACB"/>
                </a:solidFill>
                <a:latin typeface="Roboto"/>
                <a:ea typeface="Roboto"/>
                <a:cs typeface="Roboto"/>
                <a:sym typeface="Roboto"/>
              </a:rPr>
              <a:t>évolué</a:t>
            </a:r>
            <a:r>
              <a:rPr lang="en-US" sz="1800" dirty="0">
                <a:solidFill>
                  <a:srgbClr val="00AACB"/>
                </a:solidFill>
                <a:latin typeface="Roboto"/>
                <a:ea typeface="Roboto"/>
                <a:cs typeface="Roboto"/>
                <a:sym typeface="Roboto"/>
              </a:rPr>
              <a:t> au fil du temps, à </a:t>
            </a:r>
            <a:r>
              <a:rPr lang="en-US" sz="1800" dirty="0" err="1">
                <a:solidFill>
                  <a:srgbClr val="00AACB"/>
                </a:solidFill>
                <a:latin typeface="Roboto"/>
                <a:ea typeface="Roboto"/>
                <a:cs typeface="Roboto"/>
                <a:sym typeface="Roboto"/>
              </a:rPr>
              <a:t>mesure</a:t>
            </a:r>
            <a:r>
              <a:rPr lang="en-US" sz="1800" dirty="0">
                <a:solidFill>
                  <a:srgbClr val="00AACB"/>
                </a:solidFill>
                <a:latin typeface="Roboto"/>
                <a:ea typeface="Roboto"/>
                <a:cs typeface="Roboto"/>
                <a:sym typeface="Roboto"/>
              </a:rPr>
              <a:t> que les </a:t>
            </a:r>
            <a:r>
              <a:rPr lang="en-US" sz="1800" dirty="0" err="1">
                <a:solidFill>
                  <a:srgbClr val="00AACB"/>
                </a:solidFill>
                <a:latin typeface="Roboto"/>
                <a:ea typeface="Roboto"/>
                <a:cs typeface="Roboto"/>
                <a:sym typeface="Roboto"/>
              </a:rPr>
              <a:t>niveaux</a:t>
            </a:r>
            <a:r>
              <a:rPr lang="en-US" sz="1800" dirty="0">
                <a:solidFill>
                  <a:srgbClr val="00AACB"/>
                </a:solidFill>
                <a:latin typeface="Roboto"/>
                <a:ea typeface="Roboto"/>
                <a:cs typeface="Roboto"/>
                <a:sym typeface="Roboto"/>
              </a:rPr>
              <a:t> de </a:t>
            </a:r>
            <a:r>
              <a:rPr lang="en-US" sz="1800" dirty="0" err="1">
                <a:solidFill>
                  <a:srgbClr val="00AACB"/>
                </a:solidFill>
                <a:latin typeface="Roboto"/>
                <a:ea typeface="Roboto"/>
                <a:cs typeface="Roboto"/>
                <a:sym typeface="Roboto"/>
              </a:rPr>
              <a:t>risque</a:t>
            </a:r>
            <a:r>
              <a:rPr lang="en-US" sz="1800" dirty="0">
                <a:solidFill>
                  <a:srgbClr val="00AACB"/>
                </a:solidFill>
                <a:latin typeface="Roboto"/>
                <a:ea typeface="Roboto"/>
                <a:cs typeface="Roboto"/>
                <a:sym typeface="Roboto"/>
              </a:rPr>
              <a:t> </a:t>
            </a:r>
            <a:r>
              <a:rPr lang="en-US" sz="1800" dirty="0" err="1">
                <a:solidFill>
                  <a:srgbClr val="00AACB"/>
                </a:solidFill>
                <a:latin typeface="Roboto"/>
                <a:ea typeface="Roboto"/>
                <a:cs typeface="Roboto"/>
                <a:sym typeface="Roboto"/>
              </a:rPr>
              <a:t>changeaient</a:t>
            </a:r>
            <a:r>
              <a:rPr lang="en-US" sz="1800" dirty="0">
                <a:solidFill>
                  <a:srgbClr val="00AACB"/>
                </a:solidFill>
                <a:latin typeface="Roboto"/>
                <a:ea typeface="Roboto"/>
                <a:cs typeface="Roboto"/>
                <a:sym typeface="Roboto"/>
              </a:rPr>
              <a:t> ? </a:t>
            </a:r>
            <a:endParaRPr sz="900" dirty="0">
              <a:solidFill>
                <a:srgbClr val="000000"/>
              </a:solidFill>
              <a:latin typeface="Arial"/>
              <a:ea typeface="Arial"/>
              <a:cs typeface="Arial"/>
              <a:sym typeface="Arial"/>
            </a:endParaRPr>
          </a:p>
          <a:p>
            <a:pPr>
              <a:buClr>
                <a:srgbClr val="000000"/>
              </a:buClr>
              <a:buSzPts val="2899"/>
            </a:pPr>
            <a:endParaRPr sz="1800" dirty="0">
              <a:solidFill>
                <a:srgbClr val="00AACB"/>
              </a:solidFill>
              <a:latin typeface="Roboto"/>
              <a:ea typeface="Roboto"/>
              <a:cs typeface="Roboto"/>
              <a:sym typeface="Roboto"/>
            </a:endParaRPr>
          </a:p>
          <a:p>
            <a:pPr>
              <a:buClr>
                <a:srgbClr val="000000"/>
              </a:buClr>
              <a:buSzPts val="2899"/>
            </a:pPr>
            <a:r>
              <a:rPr lang="en-US" sz="1800" dirty="0" err="1">
                <a:solidFill>
                  <a:srgbClr val="00AACB"/>
                </a:solidFill>
                <a:latin typeface="Roboto"/>
                <a:ea typeface="Roboto"/>
                <a:cs typeface="Roboto"/>
                <a:sym typeface="Roboto"/>
              </a:rPr>
              <a:t>Avez-vous</a:t>
            </a:r>
            <a:r>
              <a:rPr lang="en-US" sz="1800" dirty="0">
                <a:solidFill>
                  <a:srgbClr val="00AACB"/>
                </a:solidFill>
                <a:latin typeface="Roboto"/>
                <a:ea typeface="Roboto"/>
                <a:cs typeface="Roboto"/>
                <a:sym typeface="Roboto"/>
              </a:rPr>
              <a:t> </a:t>
            </a:r>
            <a:r>
              <a:rPr lang="en-US" sz="1800" dirty="0" err="1">
                <a:solidFill>
                  <a:srgbClr val="00AACB"/>
                </a:solidFill>
                <a:latin typeface="Roboto"/>
                <a:ea typeface="Roboto"/>
                <a:cs typeface="Roboto"/>
                <a:sym typeface="Roboto"/>
              </a:rPr>
              <a:t>été</a:t>
            </a:r>
            <a:r>
              <a:rPr lang="en-US" sz="1800" dirty="0">
                <a:solidFill>
                  <a:srgbClr val="00AACB"/>
                </a:solidFill>
                <a:latin typeface="Roboto"/>
                <a:ea typeface="Roboto"/>
                <a:cs typeface="Roboto"/>
                <a:sym typeface="Roboto"/>
              </a:rPr>
              <a:t> trop prudent </a:t>
            </a:r>
            <a:r>
              <a:rPr lang="en-US" sz="1800" dirty="0" err="1">
                <a:solidFill>
                  <a:srgbClr val="00AACB"/>
                </a:solidFill>
                <a:latin typeface="Roboto"/>
                <a:ea typeface="Roboto"/>
                <a:cs typeface="Roboto"/>
                <a:sym typeface="Roboto"/>
              </a:rPr>
              <a:t>ou</a:t>
            </a:r>
            <a:r>
              <a:rPr lang="en-US" sz="1800" dirty="0">
                <a:solidFill>
                  <a:srgbClr val="00AACB"/>
                </a:solidFill>
                <a:latin typeface="Roboto"/>
                <a:ea typeface="Roboto"/>
                <a:cs typeface="Roboto"/>
                <a:sym typeface="Roboto"/>
              </a:rPr>
              <a:t> trop </a:t>
            </a:r>
            <a:r>
              <a:rPr lang="en-US" sz="1800" dirty="0" err="1">
                <a:solidFill>
                  <a:srgbClr val="00AACB"/>
                </a:solidFill>
                <a:latin typeface="Roboto"/>
                <a:ea typeface="Roboto"/>
                <a:cs typeface="Roboto"/>
                <a:sym typeface="Roboto"/>
              </a:rPr>
              <a:t>ambitieux</a:t>
            </a:r>
            <a:r>
              <a:rPr lang="en-US" sz="1800" dirty="0">
                <a:solidFill>
                  <a:srgbClr val="00AACB"/>
                </a:solidFill>
                <a:latin typeface="Roboto"/>
                <a:ea typeface="Roboto"/>
                <a:cs typeface="Roboto"/>
                <a:sym typeface="Roboto"/>
              </a:rPr>
              <a:t> ? </a:t>
            </a:r>
            <a:endParaRPr sz="900" dirty="0">
              <a:solidFill>
                <a:srgbClr val="000000"/>
              </a:solidFill>
              <a:latin typeface="Arial"/>
              <a:ea typeface="Arial"/>
              <a:cs typeface="Arial"/>
              <a:sym typeface="Arial"/>
            </a:endParaRPr>
          </a:p>
          <a:p>
            <a:pPr>
              <a:buClr>
                <a:srgbClr val="000000"/>
              </a:buClr>
              <a:buSzPts val="2899"/>
            </a:pPr>
            <a:endParaRPr sz="1800" dirty="0">
              <a:solidFill>
                <a:srgbClr val="00AACB"/>
              </a:solidFill>
              <a:latin typeface="Roboto"/>
              <a:ea typeface="Roboto"/>
              <a:cs typeface="Roboto"/>
              <a:sym typeface="Roboto"/>
            </a:endParaRPr>
          </a:p>
          <a:p>
            <a:pPr>
              <a:buClr>
                <a:srgbClr val="000000"/>
              </a:buClr>
              <a:buSzPts val="2899"/>
            </a:pPr>
            <a:r>
              <a:rPr lang="en-US" sz="1800" dirty="0">
                <a:solidFill>
                  <a:srgbClr val="00AACB"/>
                </a:solidFill>
                <a:latin typeface="Roboto"/>
                <a:ea typeface="Roboto"/>
                <a:cs typeface="Roboto"/>
                <a:sym typeface="Roboto"/>
              </a:rPr>
              <a:t>Quelle </a:t>
            </a:r>
            <a:r>
              <a:rPr lang="en-US" sz="1800" dirty="0" err="1">
                <a:solidFill>
                  <a:srgbClr val="00AACB"/>
                </a:solidFill>
                <a:latin typeface="Roboto"/>
                <a:ea typeface="Roboto"/>
                <a:cs typeface="Roboto"/>
                <a:sym typeface="Roboto"/>
              </a:rPr>
              <a:t>autre</a:t>
            </a:r>
            <a:r>
              <a:rPr lang="en-US" sz="1800" dirty="0">
                <a:solidFill>
                  <a:srgbClr val="00AACB"/>
                </a:solidFill>
                <a:latin typeface="Roboto"/>
                <a:ea typeface="Roboto"/>
                <a:cs typeface="Roboto"/>
                <a:sym typeface="Roboto"/>
              </a:rPr>
              <a:t> </a:t>
            </a:r>
            <a:r>
              <a:rPr lang="en-US" sz="1800" dirty="0" err="1">
                <a:solidFill>
                  <a:srgbClr val="00AACB"/>
                </a:solidFill>
                <a:latin typeface="Roboto"/>
                <a:ea typeface="Roboto"/>
                <a:cs typeface="Roboto"/>
                <a:sym typeface="Roboto"/>
              </a:rPr>
              <a:t>stratégie</a:t>
            </a:r>
            <a:r>
              <a:rPr lang="en-US" sz="1800" dirty="0">
                <a:solidFill>
                  <a:srgbClr val="00AACB"/>
                </a:solidFill>
                <a:latin typeface="Roboto"/>
                <a:ea typeface="Roboto"/>
                <a:cs typeface="Roboto"/>
                <a:sym typeface="Roboto"/>
              </a:rPr>
              <a:t> </a:t>
            </a:r>
            <a:r>
              <a:rPr lang="en-US" sz="1800" dirty="0" err="1">
                <a:solidFill>
                  <a:srgbClr val="00AACB"/>
                </a:solidFill>
                <a:latin typeface="Roboto"/>
                <a:ea typeface="Roboto"/>
                <a:cs typeface="Roboto"/>
                <a:sym typeface="Roboto"/>
              </a:rPr>
              <a:t>auriez-vous</a:t>
            </a:r>
            <a:r>
              <a:rPr lang="en-US" sz="1800" dirty="0">
                <a:solidFill>
                  <a:srgbClr val="00AACB"/>
                </a:solidFill>
                <a:latin typeface="Roboto"/>
                <a:ea typeface="Roboto"/>
                <a:cs typeface="Roboto"/>
                <a:sym typeface="Roboto"/>
              </a:rPr>
              <a:t> </a:t>
            </a:r>
            <a:r>
              <a:rPr lang="en-US" sz="1800" dirty="0" err="1">
                <a:solidFill>
                  <a:srgbClr val="00AACB"/>
                </a:solidFill>
                <a:latin typeface="Roboto"/>
                <a:ea typeface="Roboto"/>
                <a:cs typeface="Roboto"/>
                <a:sym typeface="Roboto"/>
              </a:rPr>
              <a:t>pu</a:t>
            </a:r>
            <a:r>
              <a:rPr lang="en-US" sz="1800" dirty="0">
                <a:solidFill>
                  <a:srgbClr val="00AACB"/>
                </a:solidFill>
                <a:latin typeface="Roboto"/>
                <a:ea typeface="Roboto"/>
                <a:cs typeface="Roboto"/>
                <a:sym typeface="Roboto"/>
              </a:rPr>
              <a:t> </a:t>
            </a:r>
            <a:r>
              <a:rPr lang="en-US" sz="1800" dirty="0" err="1">
                <a:solidFill>
                  <a:srgbClr val="00AACB"/>
                </a:solidFill>
                <a:latin typeface="Roboto"/>
                <a:ea typeface="Roboto"/>
                <a:cs typeface="Roboto"/>
                <a:sym typeface="Roboto"/>
              </a:rPr>
              <a:t>mettre</a:t>
            </a:r>
            <a:r>
              <a:rPr lang="en-US" sz="1800" dirty="0">
                <a:solidFill>
                  <a:srgbClr val="00AACB"/>
                </a:solidFill>
                <a:latin typeface="Roboto"/>
                <a:ea typeface="Roboto"/>
                <a:cs typeface="Roboto"/>
                <a:sym typeface="Roboto"/>
              </a:rPr>
              <a:t> </a:t>
            </a:r>
            <a:r>
              <a:rPr lang="en-US" sz="1800" dirty="0" err="1">
                <a:solidFill>
                  <a:srgbClr val="00AACB"/>
                </a:solidFill>
                <a:latin typeface="Roboto"/>
                <a:ea typeface="Roboto"/>
                <a:cs typeface="Roboto"/>
                <a:sym typeface="Roboto"/>
              </a:rPr>
              <a:t>en</a:t>
            </a:r>
            <a:r>
              <a:rPr lang="en-US" sz="1800" dirty="0">
                <a:solidFill>
                  <a:srgbClr val="00AACB"/>
                </a:solidFill>
                <a:latin typeface="Roboto"/>
                <a:ea typeface="Roboto"/>
                <a:cs typeface="Roboto"/>
                <a:sym typeface="Roboto"/>
              </a:rPr>
              <a:t> </a:t>
            </a:r>
            <a:r>
              <a:rPr lang="en-US" sz="1800" dirty="0" err="1">
                <a:solidFill>
                  <a:srgbClr val="00AACB"/>
                </a:solidFill>
                <a:latin typeface="Roboto"/>
                <a:ea typeface="Roboto"/>
                <a:cs typeface="Roboto"/>
                <a:sym typeface="Roboto"/>
              </a:rPr>
              <a:t>œuvre</a:t>
            </a:r>
            <a:r>
              <a:rPr lang="en-US" sz="1800" dirty="0">
                <a:solidFill>
                  <a:srgbClr val="00AACB"/>
                </a:solidFill>
                <a:latin typeface="Roboto"/>
                <a:ea typeface="Roboto"/>
                <a:cs typeface="Roboto"/>
                <a:sym typeface="Roboto"/>
              </a:rPr>
              <a:t> ? </a:t>
            </a:r>
            <a:endParaRPr sz="900" dirty="0">
              <a:solidFill>
                <a:srgbClr val="000000"/>
              </a:solidFill>
              <a:latin typeface="Arial"/>
              <a:ea typeface="Arial"/>
              <a:cs typeface="Arial"/>
              <a:sym typeface="Arial"/>
            </a:endParaRPr>
          </a:p>
        </p:txBody>
      </p:sp>
      <p:sp>
        <p:nvSpPr>
          <p:cNvPr id="1679" name="Google Shape;1679;p106"/>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ts val="1400"/>
            </a:pPr>
            <a:fld id="{AE359490-CD5A-415E-9F64-F5EC5CB28074}" type="slidenum">
              <a:rPr lang="en-NL" smtClean="0"/>
              <a:t>87</a:t>
            </a:fld>
            <a:endParaRPr/>
          </a:p>
        </p:txBody>
      </p:sp>
      <p:pic>
        <p:nvPicPr>
          <p:cNvPr id="1680" name="Google Shape;1680;p10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310615" y="3511014"/>
            <a:ext cx="799567" cy="75387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BB531D5-32AE-3259-D4C8-62C4D7648D4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682146-8E16-2C9E-5D84-BCC742C6C081}"/>
              </a:ext>
            </a:extLst>
          </p:cNvPr>
          <p:cNvSpPr>
            <a:spLocks noGrp="1"/>
          </p:cNvSpPr>
          <p:nvPr>
            <p:ph sz="quarter" idx="16"/>
          </p:nvPr>
        </p:nvSpPr>
        <p:spPr>
          <a:xfrm>
            <a:off x="549525" y="937153"/>
            <a:ext cx="11017041" cy="741762"/>
          </a:xfrm>
        </p:spPr>
        <p:txBody>
          <a:bodyPr>
            <a:normAutofit/>
          </a:bodyPr>
          <a:lstStyle/>
          <a:p>
            <a:r>
              <a:rPr lang="en-GB" dirty="0"/>
              <a:t>09| Quiz et </a:t>
            </a:r>
            <a:r>
              <a:rPr lang="en-GB" dirty="0" err="1"/>
              <a:t>réflexion</a:t>
            </a:r>
            <a:r>
              <a:rPr lang="en-GB" dirty="0"/>
              <a:t> de fin de </a:t>
            </a:r>
            <a:r>
              <a:rPr lang="en-GB" dirty="0" err="1"/>
              <a:t>journée</a:t>
            </a:r>
            <a:endParaRPr lang="en-GB" dirty="0"/>
          </a:p>
        </p:txBody>
      </p:sp>
    </p:spTree>
    <p:extLst>
      <p:ext uri="{BB962C8B-B14F-4D97-AF65-F5344CB8AC3E}">
        <p14:creationId xmlns:p14="http://schemas.microsoft.com/office/powerpoint/2010/main" val="24444892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19172F-6F82-204E-3441-E8B93B759B34}"/>
              </a:ext>
            </a:extLst>
          </p:cNvPr>
          <p:cNvSpPr>
            <a:spLocks noGrp="1"/>
          </p:cNvSpPr>
          <p:nvPr>
            <p:ph idx="1"/>
          </p:nvPr>
        </p:nvSpPr>
        <p:spPr>
          <a:xfrm>
            <a:off x="684949" y="952964"/>
            <a:ext cx="10652760" cy="4499623"/>
          </a:xfrm>
        </p:spPr>
        <p:txBody>
          <a:bodyPr>
            <a:normAutofit/>
          </a:bodyPr>
          <a:lstStyle/>
          <a:p>
            <a:pPr marL="514350" indent="-514350">
              <a:buAutoNum type="arabicPeriod"/>
            </a:pPr>
            <a:r>
              <a:rPr lang="en-GB" sz="2000" dirty="0"/>
              <a:t>Vrai </a:t>
            </a:r>
            <a:r>
              <a:rPr lang="en-GB" sz="2000" dirty="0" err="1"/>
              <a:t>ou</a:t>
            </a:r>
            <a:r>
              <a:rPr lang="en-GB" sz="2000" dirty="0"/>
              <a:t> faux.</a:t>
            </a:r>
          </a:p>
          <a:p>
            <a:r>
              <a:rPr lang="en-GB" sz="2000" dirty="0"/>
              <a:t>Les </a:t>
            </a:r>
            <a:r>
              <a:rPr lang="en-GB" sz="2000" dirty="0" err="1"/>
              <a:t>évaluations</a:t>
            </a:r>
            <a:r>
              <a:rPr lang="en-GB" sz="2000" dirty="0"/>
              <a:t> des </a:t>
            </a:r>
            <a:r>
              <a:rPr lang="en-GB" sz="2000" dirty="0" err="1"/>
              <a:t>risques</a:t>
            </a:r>
            <a:r>
              <a:rPr lang="en-GB" sz="2000" dirty="0"/>
              <a:t> </a:t>
            </a:r>
            <a:r>
              <a:rPr lang="en-GB" sz="2000" dirty="0" err="1"/>
              <a:t>climatiques</a:t>
            </a:r>
            <a:r>
              <a:rPr lang="en-GB" sz="2000" dirty="0"/>
              <a:t> (ERC) constituent </a:t>
            </a:r>
            <a:r>
              <a:rPr lang="en-GB" sz="2000" dirty="0" err="1"/>
              <a:t>une</a:t>
            </a:r>
            <a:r>
              <a:rPr lang="en-GB" sz="2000" dirty="0"/>
              <a:t> </a:t>
            </a:r>
            <a:r>
              <a:rPr lang="en-GB" sz="2000" dirty="0" err="1"/>
              <a:t>approche</a:t>
            </a:r>
            <a:r>
              <a:rPr lang="en-GB" sz="2000" dirty="0"/>
              <a:t> </a:t>
            </a:r>
            <a:r>
              <a:rPr lang="en-GB" sz="2000" dirty="0" err="1"/>
              <a:t>structurée</a:t>
            </a:r>
            <a:r>
              <a:rPr lang="en-GB" sz="2000" dirty="0"/>
              <a:t> </a:t>
            </a:r>
            <a:r>
              <a:rPr lang="en-GB" sz="2000" dirty="0" err="1"/>
              <a:t>permettant</a:t>
            </a:r>
            <a:r>
              <a:rPr lang="en-GB" sz="2000" dirty="0"/>
              <a:t> </a:t>
            </a:r>
            <a:r>
              <a:rPr lang="en-GB" sz="2000" dirty="0" err="1"/>
              <a:t>d'identifier</a:t>
            </a:r>
            <a:r>
              <a:rPr lang="en-GB" sz="2000" dirty="0"/>
              <a:t> les dangers, les </a:t>
            </a:r>
            <a:r>
              <a:rPr lang="en-GB" sz="2000" dirty="0" err="1"/>
              <a:t>vulnérabilités</a:t>
            </a:r>
            <a:r>
              <a:rPr lang="en-GB" sz="2000" dirty="0"/>
              <a:t> et les </a:t>
            </a:r>
            <a:r>
              <a:rPr lang="en-GB" sz="2000" dirty="0" err="1"/>
              <a:t>risques</a:t>
            </a:r>
            <a:r>
              <a:rPr lang="en-GB" sz="2000" dirty="0"/>
              <a:t>. </a:t>
            </a:r>
          </a:p>
        </p:txBody>
      </p:sp>
    </p:spTree>
    <p:extLst>
      <p:ext uri="{BB962C8B-B14F-4D97-AF65-F5344CB8AC3E}">
        <p14:creationId xmlns:p14="http://schemas.microsoft.com/office/powerpoint/2010/main" val="134482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43ED203-D908-819E-0F83-4DD6D4C6EB9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A9371F1-1251-2055-1FD3-F19CAF2AA875}"/>
              </a:ext>
            </a:extLst>
          </p:cNvPr>
          <p:cNvSpPr>
            <a:spLocks noGrp="1"/>
          </p:cNvSpPr>
          <p:nvPr>
            <p:ph sz="quarter" idx="16"/>
          </p:nvPr>
        </p:nvSpPr>
        <p:spPr>
          <a:xfrm>
            <a:off x="549525" y="937153"/>
            <a:ext cx="11017041" cy="741762"/>
          </a:xfrm>
        </p:spPr>
        <p:txBody>
          <a:bodyPr>
            <a:normAutofit/>
          </a:bodyPr>
          <a:lstStyle/>
          <a:p>
            <a:r>
              <a:rPr lang="en-GB"/>
              <a:t>Objectifs pédagogiques</a:t>
            </a:r>
          </a:p>
        </p:txBody>
      </p:sp>
    </p:spTree>
    <p:extLst>
      <p:ext uri="{BB962C8B-B14F-4D97-AF65-F5344CB8AC3E}">
        <p14:creationId xmlns:p14="http://schemas.microsoft.com/office/powerpoint/2010/main" val="6147538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283A368-B37F-597C-0519-1EF46F869496}"/>
            </a:ext>
          </a:extLst>
        </p:cNvPr>
        <p:cNvGrpSpPr/>
        <p:nvPr/>
      </p:nvGrpSpPr>
      <p:grpSpPr>
        <a:xfrm>
          <a:off x="0" y="0"/>
          <a:ext cx="0" cy="0"/>
          <a:chOff x="0" y="0"/>
          <a:chExt cx="0" cy="0"/>
        </a:xfrm>
      </p:grpSpPr>
      <p:sp>
        <p:nvSpPr>
          <p:cNvPr id="9" name="Content Placeholder 2">
            <a:extLst>
              <a:ext uri="{FF2B5EF4-FFF2-40B4-BE49-F238E27FC236}">
                <a16:creationId xmlns:a16="http://schemas.microsoft.com/office/drawing/2014/main" id="{7053AD29-8A87-7805-5CBC-9463025897F9}"/>
              </a:ext>
            </a:extLst>
          </p:cNvPr>
          <p:cNvSpPr>
            <a:spLocks noGrp="1"/>
          </p:cNvSpPr>
          <p:nvPr>
            <p:ph idx="1"/>
          </p:nvPr>
        </p:nvSpPr>
        <p:spPr>
          <a:xfrm>
            <a:off x="649047" y="1179188"/>
            <a:ext cx="10893906" cy="4499623"/>
          </a:xfrm>
        </p:spPr>
        <p:txBody>
          <a:bodyPr>
            <a:normAutofit/>
          </a:bodyPr>
          <a:lstStyle/>
          <a:p>
            <a:r>
              <a:rPr lang="en-GB" sz="2000" b="1" dirty="0"/>
              <a:t>2. </a:t>
            </a:r>
            <a:r>
              <a:rPr lang="en-GB" sz="2000" b="1" dirty="0" err="1"/>
              <a:t>Pourquoi</a:t>
            </a:r>
            <a:r>
              <a:rPr lang="en-GB" sz="2000" b="1" dirty="0"/>
              <a:t> </a:t>
            </a:r>
            <a:r>
              <a:rPr lang="en-GB" sz="2000" b="1" dirty="0" err="1"/>
              <a:t>une</a:t>
            </a:r>
            <a:r>
              <a:rPr lang="en-GB" sz="2000" b="1" dirty="0"/>
              <a:t> ERC est-</a:t>
            </a:r>
            <a:r>
              <a:rPr lang="en-GB" sz="2000" b="1" dirty="0" err="1"/>
              <a:t>elle</a:t>
            </a:r>
            <a:r>
              <a:rPr lang="en-GB" sz="2000" b="1" dirty="0"/>
              <a:t> </a:t>
            </a:r>
            <a:r>
              <a:rPr lang="en-GB" sz="2000" b="1" dirty="0" err="1"/>
              <a:t>importante</a:t>
            </a:r>
            <a:r>
              <a:rPr lang="en-GB" sz="2000" b="1" dirty="0"/>
              <a:t> ? Quelle </a:t>
            </a:r>
            <a:r>
              <a:rPr lang="en-GB" sz="2000" b="1" dirty="0" err="1"/>
              <a:t>réponse</a:t>
            </a:r>
            <a:r>
              <a:rPr lang="en-GB" sz="2000" b="1" dirty="0"/>
              <a:t> est </a:t>
            </a:r>
            <a:r>
              <a:rPr lang="en-GB" sz="2000" b="1" dirty="0" err="1"/>
              <a:t>incorrecte</a:t>
            </a:r>
            <a:r>
              <a:rPr lang="en-GB" sz="2000" b="1" dirty="0"/>
              <a:t> ?</a:t>
            </a:r>
          </a:p>
          <a:p>
            <a:endParaRPr lang="en-GB" sz="2000" dirty="0"/>
          </a:p>
          <a:p>
            <a:pPr marL="514350" indent="-514350">
              <a:buFont typeface="+mj-lt"/>
              <a:buAutoNum type="alphaUcPeriod"/>
            </a:pPr>
            <a:r>
              <a:rPr lang="en-GB" sz="2000" dirty="0"/>
              <a:t>Une ERC </a:t>
            </a:r>
            <a:r>
              <a:rPr lang="en-GB" sz="2000" dirty="0" err="1"/>
              <a:t>fournit</a:t>
            </a:r>
            <a:r>
              <a:rPr lang="en-GB" sz="2000" dirty="0"/>
              <a:t> </a:t>
            </a:r>
            <a:r>
              <a:rPr lang="en-GB" sz="2000" dirty="0" err="1"/>
              <a:t>une</a:t>
            </a:r>
            <a:r>
              <a:rPr lang="en-GB" sz="2000" dirty="0"/>
              <a:t> base </a:t>
            </a:r>
            <a:r>
              <a:rPr lang="en-GB" sz="2000" dirty="0" err="1"/>
              <a:t>factuelle</a:t>
            </a:r>
            <a:r>
              <a:rPr lang="en-GB" sz="2000" dirty="0"/>
              <a:t> pour </a:t>
            </a:r>
            <a:r>
              <a:rPr lang="en-GB" sz="2000" dirty="0" err="1"/>
              <a:t>l'action</a:t>
            </a:r>
            <a:r>
              <a:rPr lang="en-GB" sz="2000" dirty="0"/>
              <a:t> </a:t>
            </a:r>
            <a:r>
              <a:rPr lang="en-GB" sz="2000" dirty="0" err="1"/>
              <a:t>climatique</a:t>
            </a:r>
            <a:r>
              <a:rPr lang="en-GB" sz="2000" dirty="0"/>
              <a:t> et les </a:t>
            </a:r>
            <a:r>
              <a:rPr lang="en-GB" sz="2000" dirty="0" err="1"/>
              <a:t>investissements</a:t>
            </a:r>
            <a:r>
              <a:rPr lang="en-GB" sz="2000" dirty="0"/>
              <a:t>.</a:t>
            </a:r>
          </a:p>
          <a:p>
            <a:pPr marL="514350" indent="-514350">
              <a:buFont typeface="+mj-lt"/>
              <a:buAutoNum type="alphaUcPeriod"/>
            </a:pPr>
            <a:r>
              <a:rPr lang="en-GB" sz="2000" dirty="0"/>
              <a:t>Les ERC </a:t>
            </a:r>
            <a:r>
              <a:rPr lang="en-GB" sz="2000" dirty="0" err="1"/>
              <a:t>fournissent</a:t>
            </a:r>
            <a:r>
              <a:rPr lang="en-GB" sz="2000" dirty="0"/>
              <a:t> des données sur les </a:t>
            </a:r>
            <a:r>
              <a:rPr lang="en-GB" sz="2000" dirty="0" err="1"/>
              <a:t>lieux</a:t>
            </a:r>
            <a:r>
              <a:rPr lang="en-GB" sz="2000" dirty="0"/>
              <a:t>, les types </a:t>
            </a:r>
            <a:r>
              <a:rPr lang="en-GB" sz="2000" dirty="0" err="1"/>
              <a:t>d'infrastructures</a:t>
            </a:r>
            <a:r>
              <a:rPr lang="en-GB" sz="2000" dirty="0"/>
              <a:t> et les </a:t>
            </a:r>
            <a:r>
              <a:rPr lang="en-GB" sz="2000" dirty="0" err="1"/>
              <a:t>groupes</a:t>
            </a:r>
            <a:r>
              <a:rPr lang="en-GB" sz="2000" dirty="0"/>
              <a:t> de </a:t>
            </a:r>
            <a:r>
              <a:rPr lang="en-GB" sz="2000" dirty="0" err="1"/>
              <a:t>personnes</a:t>
            </a:r>
            <a:r>
              <a:rPr lang="en-GB" sz="2000" dirty="0"/>
              <a:t> qui </a:t>
            </a:r>
            <a:r>
              <a:rPr lang="en-GB" sz="2000" dirty="0" err="1"/>
              <a:t>seront</a:t>
            </a:r>
            <a:r>
              <a:rPr lang="en-GB" sz="2000" dirty="0"/>
              <a:t> </a:t>
            </a:r>
            <a:r>
              <a:rPr lang="en-GB" sz="2000" dirty="0" err="1"/>
              <a:t>touchés</a:t>
            </a:r>
            <a:r>
              <a:rPr lang="en-GB" sz="2000" dirty="0"/>
              <a:t> </a:t>
            </a:r>
            <a:r>
              <a:rPr lang="en-GB" sz="2000" dirty="0" err="1"/>
              <a:t>négativement</a:t>
            </a:r>
            <a:r>
              <a:rPr lang="en-GB" sz="2000" dirty="0"/>
              <a:t> par le </a:t>
            </a:r>
            <a:r>
              <a:rPr lang="en-GB" sz="2000" dirty="0" err="1"/>
              <a:t>changement</a:t>
            </a:r>
            <a:r>
              <a:rPr lang="en-GB" sz="2000" dirty="0"/>
              <a:t> </a:t>
            </a:r>
            <a:r>
              <a:rPr lang="en-GB" sz="2000" dirty="0" err="1"/>
              <a:t>climatique</a:t>
            </a:r>
            <a:r>
              <a:rPr lang="en-GB" sz="2000" dirty="0"/>
              <a:t>.</a:t>
            </a:r>
          </a:p>
          <a:p>
            <a:pPr marL="514350" indent="-514350">
              <a:buFont typeface="+mj-lt"/>
              <a:buAutoNum type="alphaUcPeriod"/>
            </a:pPr>
            <a:r>
              <a:rPr lang="en-GB" sz="2000" dirty="0" err="1"/>
              <a:t>L'interprétation</a:t>
            </a:r>
            <a:r>
              <a:rPr lang="en-GB" sz="2000" dirty="0"/>
              <a:t> et </a:t>
            </a:r>
            <a:r>
              <a:rPr lang="en-GB" sz="2000" dirty="0" err="1"/>
              <a:t>l'utilisation</a:t>
            </a:r>
            <a:r>
              <a:rPr lang="en-GB" sz="2000" dirty="0"/>
              <a:t> </a:t>
            </a:r>
            <a:r>
              <a:rPr lang="en-GB" sz="2000" dirty="0" err="1"/>
              <a:t>d'une</a:t>
            </a:r>
            <a:r>
              <a:rPr lang="en-GB" sz="2000" dirty="0"/>
              <a:t> ERC dans la prise de </a:t>
            </a:r>
            <a:r>
              <a:rPr lang="en-GB" sz="2000" dirty="0" err="1"/>
              <a:t>décision</a:t>
            </a:r>
            <a:r>
              <a:rPr lang="en-GB" sz="2000" dirty="0"/>
              <a:t> </a:t>
            </a:r>
            <a:r>
              <a:rPr lang="en-GB" sz="2000" dirty="0" err="1"/>
              <a:t>sont</a:t>
            </a:r>
            <a:r>
              <a:rPr lang="en-GB" sz="2000" dirty="0"/>
              <a:t> </a:t>
            </a:r>
            <a:r>
              <a:rPr lang="en-GB" sz="2000" dirty="0" err="1"/>
              <a:t>importantes</a:t>
            </a:r>
            <a:r>
              <a:rPr lang="en-GB" sz="2000" dirty="0"/>
              <a:t> pour la manière </a:t>
            </a:r>
            <a:r>
              <a:rPr lang="en-GB" sz="2000" dirty="0" err="1"/>
              <a:t>dont</a:t>
            </a:r>
            <a:r>
              <a:rPr lang="en-GB" sz="2000" dirty="0"/>
              <a:t> vous </a:t>
            </a:r>
            <a:r>
              <a:rPr lang="en-GB" sz="2000" dirty="0" err="1"/>
              <a:t>abordez</a:t>
            </a:r>
            <a:r>
              <a:rPr lang="en-GB" sz="2000" dirty="0"/>
              <a:t> les </a:t>
            </a:r>
            <a:r>
              <a:rPr lang="en-GB" sz="2000" dirty="0" err="1"/>
              <a:t>risques</a:t>
            </a:r>
            <a:r>
              <a:rPr lang="en-GB" sz="2000" dirty="0"/>
              <a:t> </a:t>
            </a:r>
            <a:r>
              <a:rPr lang="en-GB" sz="2000" dirty="0" err="1"/>
              <a:t>climatiques</a:t>
            </a:r>
            <a:r>
              <a:rPr lang="en-GB" sz="2000" dirty="0"/>
              <a:t>.</a:t>
            </a:r>
            <a:r>
              <a:rPr lang="en-US" sz="2000" dirty="0"/>
              <a:t> </a:t>
            </a:r>
          </a:p>
          <a:p>
            <a:pPr marL="514350" indent="-514350">
              <a:buFont typeface="+mj-lt"/>
              <a:buAutoNum type="alphaUcPeriod"/>
            </a:pPr>
            <a:r>
              <a:rPr lang="en-US" sz="2000" dirty="0"/>
              <a:t>Elle </a:t>
            </a:r>
            <a:r>
              <a:rPr lang="en-US" sz="2000" dirty="0" err="1"/>
              <a:t>contribue</a:t>
            </a:r>
            <a:r>
              <a:rPr lang="en-US" sz="2000" dirty="0"/>
              <a:t> à </a:t>
            </a:r>
            <a:r>
              <a:rPr lang="en-US" sz="2000" dirty="0" err="1"/>
              <a:t>garantir</a:t>
            </a:r>
            <a:r>
              <a:rPr lang="en-US" sz="2000" dirty="0"/>
              <a:t> le </a:t>
            </a:r>
            <a:r>
              <a:rPr lang="en-US" sz="2000" dirty="0" err="1"/>
              <a:t>financement</a:t>
            </a:r>
            <a:r>
              <a:rPr lang="en-US" sz="2000" dirty="0"/>
              <a:t> de la </a:t>
            </a:r>
            <a:r>
              <a:rPr lang="en-US" sz="2000" dirty="0" err="1"/>
              <a:t>lutte</a:t>
            </a:r>
            <a:r>
              <a:rPr lang="en-US" sz="2000" dirty="0"/>
              <a:t> </a:t>
            </a:r>
            <a:r>
              <a:rPr lang="en-US" sz="2000" dirty="0" err="1"/>
              <a:t>contre</a:t>
            </a:r>
            <a:r>
              <a:rPr lang="en-US" sz="2000" dirty="0"/>
              <a:t> le </a:t>
            </a:r>
            <a:r>
              <a:rPr lang="en-US" sz="2000" dirty="0" err="1"/>
              <a:t>changement</a:t>
            </a:r>
            <a:r>
              <a:rPr lang="en-US" sz="2000" dirty="0"/>
              <a:t> </a:t>
            </a:r>
            <a:r>
              <a:rPr lang="en-US" sz="2000" dirty="0" err="1"/>
              <a:t>climatique</a:t>
            </a:r>
            <a:r>
              <a:rPr lang="en-US" sz="2000" dirty="0"/>
              <a:t>.</a:t>
            </a:r>
          </a:p>
        </p:txBody>
      </p:sp>
    </p:spTree>
    <p:extLst>
      <p:ext uri="{BB962C8B-B14F-4D97-AF65-F5344CB8AC3E}">
        <p14:creationId xmlns:p14="http://schemas.microsoft.com/office/powerpoint/2010/main" val="200737180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A0CBD9-7FEE-E774-23C9-5A927D6DA318}"/>
              </a:ext>
            </a:extLst>
          </p:cNvPr>
          <p:cNvSpPr>
            <a:spLocks noGrp="1"/>
          </p:cNvSpPr>
          <p:nvPr>
            <p:ph idx="1"/>
          </p:nvPr>
        </p:nvSpPr>
        <p:spPr>
          <a:xfrm>
            <a:off x="769620" y="1271941"/>
            <a:ext cx="10652760" cy="4499623"/>
          </a:xfrm>
        </p:spPr>
        <p:txBody>
          <a:bodyPr/>
          <a:lstStyle/>
          <a:p>
            <a:pPr>
              <a:buSzPts val="2299"/>
            </a:pPr>
            <a:r>
              <a:rPr lang="en-GB" sz="2000" b="1" dirty="0">
                <a:sym typeface="Roboto"/>
              </a:rPr>
              <a:t>3. </a:t>
            </a:r>
            <a:r>
              <a:rPr lang="en-GB" sz="2000" b="1" dirty="0" err="1">
                <a:sym typeface="Roboto"/>
              </a:rPr>
              <a:t>Que</a:t>
            </a:r>
            <a:r>
              <a:rPr lang="en-GB" sz="2000" b="1" dirty="0">
                <a:sym typeface="Roboto"/>
              </a:rPr>
              <a:t> </a:t>
            </a:r>
            <a:r>
              <a:rPr lang="en-GB" sz="2000" b="1" dirty="0" err="1">
                <a:sym typeface="Roboto"/>
              </a:rPr>
              <a:t>pouvez</a:t>
            </a:r>
            <a:r>
              <a:rPr lang="en-GB" sz="2000" b="1" dirty="0">
                <a:sym typeface="Roboto"/>
              </a:rPr>
              <a:t>-vous faire avec </a:t>
            </a:r>
            <a:r>
              <a:rPr lang="en-GB" sz="2000" b="1" dirty="0" err="1">
                <a:sym typeface="Roboto"/>
              </a:rPr>
              <a:t>une</a:t>
            </a:r>
            <a:r>
              <a:rPr lang="en-GB" sz="2000" b="1" dirty="0">
                <a:sym typeface="Roboto"/>
              </a:rPr>
              <a:t> ERC ?</a:t>
            </a:r>
            <a:endParaRPr lang="en-GB" sz="2000" b="1" dirty="0"/>
          </a:p>
          <a:p>
            <a:pPr>
              <a:buSzPts val="2299"/>
            </a:pPr>
            <a:endParaRPr lang="en-GB" sz="1533" b="1" dirty="0">
              <a:latin typeface="Roboto"/>
              <a:ea typeface="Roboto"/>
              <a:cs typeface="Roboto"/>
              <a:sym typeface="Roboto"/>
            </a:endParaRPr>
          </a:p>
          <a:p>
            <a:pPr marL="165532" lvl="1" indent="0">
              <a:buClr>
                <a:srgbClr val="0B5FBA"/>
              </a:buClr>
              <a:buSzPts val="2299"/>
              <a:buNone/>
            </a:pPr>
            <a:r>
              <a:rPr lang="en-GB" sz="1533" dirty="0">
                <a:latin typeface="Roboto"/>
                <a:ea typeface="Roboto"/>
                <a:cs typeface="Roboto"/>
                <a:sym typeface="Roboto"/>
              </a:rPr>
              <a:t>A. Identifier les infrastructures et les services </a:t>
            </a:r>
            <a:r>
              <a:rPr lang="en-GB" sz="1533" dirty="0" err="1">
                <a:latin typeface="Roboto"/>
                <a:ea typeface="Roboto"/>
                <a:cs typeface="Roboto"/>
                <a:sym typeface="Roboto"/>
              </a:rPr>
              <a:t>prioritaires</a:t>
            </a:r>
            <a:r>
              <a:rPr lang="en-GB" sz="1533" dirty="0">
                <a:latin typeface="Roboto"/>
                <a:ea typeface="Roboto"/>
                <a:cs typeface="Roboto"/>
                <a:sym typeface="Roboto"/>
              </a:rPr>
              <a:t> </a:t>
            </a:r>
            <a:r>
              <a:rPr lang="en-GB" sz="1533" dirty="0" err="1">
                <a:latin typeface="Roboto"/>
                <a:ea typeface="Roboto"/>
                <a:cs typeface="Roboto"/>
                <a:sym typeface="Roboto"/>
              </a:rPr>
              <a:t>résilients</a:t>
            </a:r>
            <a:r>
              <a:rPr lang="en-GB" sz="1533" dirty="0">
                <a:latin typeface="Roboto"/>
                <a:ea typeface="Roboto"/>
                <a:cs typeface="Roboto"/>
                <a:sym typeface="Roboto"/>
              </a:rPr>
              <a:t> au </a:t>
            </a:r>
            <a:r>
              <a:rPr lang="en-GB" sz="1533" dirty="0" err="1">
                <a:latin typeface="Roboto"/>
                <a:ea typeface="Roboto"/>
                <a:cs typeface="Roboto"/>
                <a:sym typeface="Roboto"/>
              </a:rPr>
              <a:t>changement</a:t>
            </a:r>
            <a:r>
              <a:rPr lang="en-GB" sz="1533" dirty="0">
                <a:latin typeface="Roboto"/>
                <a:ea typeface="Roboto"/>
                <a:cs typeface="Roboto"/>
                <a:sym typeface="Roboto"/>
              </a:rPr>
              <a:t> </a:t>
            </a:r>
            <a:r>
              <a:rPr lang="en-GB" sz="1533" dirty="0" err="1">
                <a:latin typeface="Roboto"/>
                <a:ea typeface="Roboto"/>
                <a:cs typeface="Roboto"/>
                <a:sym typeface="Roboto"/>
              </a:rPr>
              <a:t>climatique</a:t>
            </a:r>
            <a:r>
              <a:rPr lang="en-GB" sz="1533" dirty="0">
                <a:latin typeface="Roboto"/>
                <a:ea typeface="Roboto"/>
                <a:cs typeface="Roboto"/>
                <a:sym typeface="Roboto"/>
              </a:rPr>
              <a:t> qui </a:t>
            </a:r>
            <a:r>
              <a:rPr lang="en-GB" sz="1533" dirty="0" err="1">
                <a:latin typeface="Roboto"/>
                <a:ea typeface="Roboto"/>
                <a:cs typeface="Roboto"/>
                <a:sym typeface="Roboto"/>
              </a:rPr>
              <a:t>doivent</a:t>
            </a:r>
            <a:r>
              <a:rPr lang="en-GB" sz="1533" dirty="0">
                <a:latin typeface="Roboto"/>
                <a:ea typeface="Roboto"/>
                <a:cs typeface="Roboto"/>
                <a:sym typeface="Roboto"/>
              </a:rPr>
              <a:t> </a:t>
            </a:r>
            <a:r>
              <a:rPr lang="en-GB" sz="1533" dirty="0" err="1">
                <a:latin typeface="Roboto"/>
                <a:ea typeface="Roboto"/>
                <a:cs typeface="Roboto"/>
                <a:sym typeface="Roboto"/>
              </a:rPr>
              <a:t>être</a:t>
            </a:r>
            <a:r>
              <a:rPr lang="en-GB" sz="1533" dirty="0">
                <a:latin typeface="Roboto"/>
                <a:ea typeface="Roboto"/>
                <a:cs typeface="Roboto"/>
                <a:sym typeface="Roboto"/>
              </a:rPr>
              <a:t> </a:t>
            </a:r>
            <a:r>
              <a:rPr lang="en-GB" sz="1533" dirty="0" err="1">
                <a:latin typeface="Roboto"/>
                <a:ea typeface="Roboto"/>
                <a:cs typeface="Roboto"/>
                <a:sym typeface="Roboto"/>
              </a:rPr>
              <a:t>construits</a:t>
            </a:r>
            <a:r>
              <a:rPr lang="en-GB" sz="1533" dirty="0">
                <a:latin typeface="Roboto"/>
                <a:ea typeface="Roboto"/>
                <a:cs typeface="Roboto"/>
                <a:sym typeface="Roboto"/>
              </a:rPr>
              <a:t>.</a:t>
            </a:r>
            <a:endParaRPr lang="en-GB" sz="933" dirty="0"/>
          </a:p>
          <a:p>
            <a:pPr>
              <a:buSzPts val="2299"/>
            </a:pPr>
            <a:endParaRPr lang="en-GB" sz="1533" dirty="0">
              <a:latin typeface="Roboto"/>
              <a:ea typeface="Roboto"/>
              <a:cs typeface="Roboto"/>
              <a:sym typeface="Roboto"/>
            </a:endParaRPr>
          </a:p>
          <a:p>
            <a:pPr marL="165532" lvl="1" indent="0">
              <a:buClr>
                <a:srgbClr val="0B5FBA"/>
              </a:buClr>
              <a:buSzPts val="2299"/>
              <a:buNone/>
            </a:pPr>
            <a:r>
              <a:rPr lang="en-GB" sz="1533" dirty="0">
                <a:latin typeface="Roboto"/>
                <a:ea typeface="Roboto"/>
                <a:cs typeface="Roboto"/>
                <a:sym typeface="Roboto"/>
              </a:rPr>
              <a:t>B. </a:t>
            </a:r>
            <a:r>
              <a:rPr lang="en-GB" sz="1533" dirty="0" err="1">
                <a:latin typeface="Roboto"/>
                <a:ea typeface="Roboto"/>
                <a:cs typeface="Roboto"/>
                <a:sym typeface="Roboto"/>
              </a:rPr>
              <a:t>Intégrer</a:t>
            </a:r>
            <a:r>
              <a:rPr lang="en-GB" sz="1533" dirty="0">
                <a:latin typeface="Roboto"/>
                <a:ea typeface="Roboto"/>
                <a:cs typeface="Roboto"/>
                <a:sym typeface="Roboto"/>
              </a:rPr>
              <a:t> la </a:t>
            </a:r>
            <a:r>
              <a:rPr lang="en-GB" sz="1533" dirty="0" err="1">
                <a:latin typeface="Roboto"/>
                <a:ea typeface="Roboto"/>
                <a:cs typeface="Roboto"/>
                <a:sym typeface="Roboto"/>
              </a:rPr>
              <a:t>résilience</a:t>
            </a:r>
            <a:r>
              <a:rPr lang="en-GB" sz="1533" dirty="0">
                <a:latin typeface="Roboto"/>
                <a:ea typeface="Roboto"/>
                <a:cs typeface="Roboto"/>
                <a:sym typeface="Roboto"/>
              </a:rPr>
              <a:t> dans la planification à long </a:t>
            </a:r>
            <a:r>
              <a:rPr lang="en-GB" sz="1533" dirty="0" err="1">
                <a:latin typeface="Roboto"/>
                <a:ea typeface="Roboto"/>
                <a:cs typeface="Roboto"/>
                <a:sym typeface="Roboto"/>
              </a:rPr>
              <a:t>terme</a:t>
            </a:r>
            <a:r>
              <a:rPr lang="en-GB" sz="1533" dirty="0">
                <a:latin typeface="Roboto"/>
                <a:ea typeface="Roboto"/>
                <a:cs typeface="Roboto"/>
                <a:sym typeface="Roboto"/>
              </a:rPr>
              <a:t> (par </a:t>
            </a:r>
            <a:r>
              <a:rPr lang="en-GB" sz="1533" dirty="0" err="1">
                <a:latin typeface="Roboto"/>
                <a:ea typeface="Roboto"/>
                <a:cs typeface="Roboto"/>
                <a:sym typeface="Roboto"/>
              </a:rPr>
              <a:t>exemple</a:t>
            </a:r>
            <a:r>
              <a:rPr lang="en-GB" sz="1533" dirty="0">
                <a:latin typeface="Roboto"/>
                <a:ea typeface="Roboto"/>
                <a:cs typeface="Roboto"/>
                <a:sym typeface="Roboto"/>
              </a:rPr>
              <a:t>, les plans </a:t>
            </a:r>
            <a:r>
              <a:rPr lang="en-GB" sz="1533" dirty="0" err="1">
                <a:latin typeface="Roboto"/>
                <a:ea typeface="Roboto"/>
                <a:cs typeface="Roboto"/>
                <a:sym typeface="Roboto"/>
              </a:rPr>
              <a:t>directeurs</a:t>
            </a:r>
            <a:r>
              <a:rPr lang="en-GB" sz="1533" dirty="0">
                <a:latin typeface="Roboto"/>
                <a:ea typeface="Roboto"/>
                <a:cs typeface="Roboto"/>
                <a:sym typeface="Roboto"/>
              </a:rPr>
              <a:t>).</a:t>
            </a:r>
            <a:endParaRPr lang="en-GB" sz="933" dirty="0"/>
          </a:p>
          <a:p>
            <a:pPr>
              <a:buSzPts val="2299"/>
            </a:pPr>
            <a:endParaRPr lang="en-GB" sz="1533" dirty="0">
              <a:latin typeface="Roboto"/>
              <a:ea typeface="Roboto"/>
              <a:cs typeface="Roboto"/>
              <a:sym typeface="Roboto"/>
            </a:endParaRPr>
          </a:p>
          <a:p>
            <a:pPr marL="165532" lvl="1" indent="0">
              <a:buClr>
                <a:srgbClr val="0B5FBA"/>
              </a:buClr>
              <a:buSzPts val="2299"/>
              <a:buNone/>
            </a:pPr>
            <a:r>
              <a:rPr lang="en-GB" sz="1533" dirty="0">
                <a:latin typeface="Roboto"/>
                <a:ea typeface="Roboto"/>
                <a:cs typeface="Roboto"/>
                <a:sym typeface="Roboto"/>
              </a:rPr>
              <a:t>C. </a:t>
            </a:r>
            <a:r>
              <a:rPr lang="en-GB" sz="1533" dirty="0" err="1">
                <a:latin typeface="Roboto"/>
                <a:ea typeface="Roboto"/>
                <a:cs typeface="Roboto"/>
                <a:sym typeface="Roboto"/>
              </a:rPr>
              <a:t>Élaborer</a:t>
            </a:r>
            <a:r>
              <a:rPr lang="en-GB" sz="1533" dirty="0">
                <a:latin typeface="Roboto"/>
                <a:ea typeface="Roboto"/>
                <a:cs typeface="Roboto"/>
                <a:sym typeface="Roboto"/>
              </a:rPr>
              <a:t> des politiques et des </a:t>
            </a:r>
            <a:r>
              <a:rPr lang="en-GB" sz="1533" dirty="0" err="1">
                <a:latin typeface="Roboto"/>
                <a:ea typeface="Roboto"/>
                <a:cs typeface="Roboto"/>
                <a:sym typeface="Roboto"/>
              </a:rPr>
              <a:t>stratégies</a:t>
            </a:r>
            <a:r>
              <a:rPr lang="en-GB" sz="1533" dirty="0">
                <a:latin typeface="Roboto"/>
                <a:ea typeface="Roboto"/>
                <a:cs typeface="Roboto"/>
                <a:sym typeface="Roboto"/>
              </a:rPr>
              <a:t> </a:t>
            </a:r>
            <a:r>
              <a:rPr lang="en-GB" sz="1533" dirty="0" err="1">
                <a:latin typeface="Roboto"/>
                <a:ea typeface="Roboto"/>
                <a:cs typeface="Roboto"/>
                <a:sym typeface="Roboto"/>
              </a:rPr>
              <a:t>telles</a:t>
            </a:r>
            <a:r>
              <a:rPr lang="en-GB" sz="1533" dirty="0">
                <a:latin typeface="Roboto"/>
                <a:ea typeface="Roboto"/>
                <a:cs typeface="Roboto"/>
                <a:sym typeface="Roboto"/>
              </a:rPr>
              <a:t> </a:t>
            </a:r>
            <a:r>
              <a:rPr lang="en-GB" sz="1533" dirty="0" err="1">
                <a:latin typeface="Roboto"/>
                <a:ea typeface="Roboto"/>
                <a:cs typeface="Roboto"/>
                <a:sym typeface="Roboto"/>
              </a:rPr>
              <a:t>que</a:t>
            </a:r>
            <a:r>
              <a:rPr lang="en-GB" sz="1533" dirty="0">
                <a:latin typeface="Roboto"/>
                <a:ea typeface="Roboto"/>
                <a:cs typeface="Roboto"/>
                <a:sym typeface="Roboto"/>
              </a:rPr>
              <a:t> des plans </a:t>
            </a:r>
            <a:r>
              <a:rPr lang="en-GB" sz="1533" dirty="0" err="1">
                <a:latin typeface="Roboto"/>
                <a:ea typeface="Roboto"/>
                <a:cs typeface="Roboto"/>
                <a:sym typeface="Roboto"/>
              </a:rPr>
              <a:t>d'action</a:t>
            </a:r>
            <a:r>
              <a:rPr lang="en-GB" sz="1533" dirty="0">
                <a:latin typeface="Roboto"/>
                <a:ea typeface="Roboto"/>
                <a:cs typeface="Roboto"/>
                <a:sym typeface="Roboto"/>
              </a:rPr>
              <a:t> </a:t>
            </a:r>
            <a:r>
              <a:rPr lang="en-GB" sz="1533" dirty="0" err="1">
                <a:latin typeface="Roboto"/>
                <a:ea typeface="Roboto"/>
                <a:cs typeface="Roboto"/>
                <a:sym typeface="Roboto"/>
              </a:rPr>
              <a:t>climatiques</a:t>
            </a:r>
            <a:r>
              <a:rPr lang="en-GB" sz="1533" dirty="0">
                <a:latin typeface="Roboto"/>
                <a:ea typeface="Roboto"/>
                <a:cs typeface="Roboto"/>
                <a:sym typeface="Roboto"/>
              </a:rPr>
              <a:t> au </a:t>
            </a:r>
            <a:r>
              <a:rPr lang="en-GB" sz="1533" dirty="0" err="1">
                <a:latin typeface="Roboto"/>
                <a:ea typeface="Roboto"/>
                <a:cs typeface="Roboto"/>
                <a:sym typeface="Roboto"/>
              </a:rPr>
              <a:t>niveau</a:t>
            </a:r>
            <a:r>
              <a:rPr lang="en-GB" sz="1533" dirty="0">
                <a:latin typeface="Roboto"/>
                <a:ea typeface="Roboto"/>
                <a:cs typeface="Roboto"/>
                <a:sym typeface="Roboto"/>
              </a:rPr>
              <a:t> des villes </a:t>
            </a:r>
            <a:r>
              <a:rPr lang="en-GB" sz="1533" dirty="0" err="1">
                <a:latin typeface="Roboto"/>
                <a:ea typeface="Roboto"/>
                <a:cs typeface="Roboto"/>
                <a:sym typeface="Roboto"/>
              </a:rPr>
              <a:t>ou</a:t>
            </a:r>
            <a:r>
              <a:rPr lang="en-GB" sz="1533" dirty="0">
                <a:latin typeface="Roboto"/>
                <a:ea typeface="Roboto"/>
                <a:cs typeface="Roboto"/>
                <a:sym typeface="Roboto"/>
              </a:rPr>
              <a:t> des plans de </a:t>
            </a:r>
            <a:r>
              <a:rPr lang="en-GB" sz="1533" dirty="0" err="1">
                <a:latin typeface="Roboto"/>
                <a:ea typeface="Roboto"/>
                <a:cs typeface="Roboto"/>
                <a:sym typeface="Roboto"/>
              </a:rPr>
              <a:t>bassin</a:t>
            </a:r>
            <a:r>
              <a:rPr lang="en-GB" sz="1533" dirty="0">
                <a:latin typeface="Roboto"/>
                <a:ea typeface="Roboto"/>
                <a:cs typeface="Roboto"/>
                <a:sym typeface="Roboto"/>
              </a:rPr>
              <a:t> versant.</a:t>
            </a:r>
            <a:endParaRPr lang="en-GB" sz="933" dirty="0"/>
          </a:p>
          <a:p>
            <a:pPr>
              <a:buSzPts val="2299"/>
            </a:pPr>
            <a:endParaRPr lang="en-GB" sz="1533" dirty="0">
              <a:latin typeface="Roboto"/>
              <a:ea typeface="Roboto"/>
              <a:cs typeface="Roboto"/>
              <a:sym typeface="Roboto"/>
            </a:endParaRPr>
          </a:p>
          <a:p>
            <a:pPr marL="165532" lvl="1" indent="0">
              <a:buClr>
                <a:srgbClr val="0B5FBA"/>
              </a:buClr>
              <a:buSzPts val="2299"/>
              <a:buNone/>
            </a:pPr>
            <a:r>
              <a:rPr lang="en-GB" sz="1533" dirty="0">
                <a:latin typeface="Roboto"/>
                <a:ea typeface="Roboto"/>
                <a:cs typeface="Roboto"/>
                <a:sym typeface="Roboto"/>
              </a:rPr>
              <a:t>D. </a:t>
            </a:r>
            <a:r>
              <a:rPr lang="en-GB" sz="1533" dirty="0" err="1">
                <a:latin typeface="Roboto"/>
                <a:ea typeface="Roboto"/>
                <a:cs typeface="Roboto"/>
                <a:sym typeface="Roboto"/>
              </a:rPr>
              <a:t>Obtenir</a:t>
            </a:r>
            <a:r>
              <a:rPr lang="en-GB" sz="1533" dirty="0">
                <a:latin typeface="Roboto"/>
                <a:ea typeface="Roboto"/>
                <a:cs typeface="Roboto"/>
                <a:sym typeface="Roboto"/>
              </a:rPr>
              <a:t> des </a:t>
            </a:r>
            <a:r>
              <a:rPr lang="en-GB" sz="1533" dirty="0" err="1">
                <a:latin typeface="Roboto"/>
                <a:ea typeface="Roboto"/>
                <a:cs typeface="Roboto"/>
                <a:sym typeface="Roboto"/>
              </a:rPr>
              <a:t>financements</a:t>
            </a:r>
            <a:r>
              <a:rPr lang="en-GB" sz="1533" dirty="0">
                <a:latin typeface="Roboto"/>
                <a:ea typeface="Roboto"/>
                <a:cs typeface="Roboto"/>
                <a:sym typeface="Roboto"/>
              </a:rPr>
              <a:t> pour </a:t>
            </a:r>
            <a:r>
              <a:rPr lang="en-GB" sz="1533" dirty="0" err="1">
                <a:latin typeface="Roboto"/>
                <a:ea typeface="Roboto"/>
                <a:cs typeface="Roboto"/>
                <a:sym typeface="Roboto"/>
              </a:rPr>
              <a:t>investir</a:t>
            </a:r>
            <a:r>
              <a:rPr lang="en-GB" sz="1533" dirty="0">
                <a:latin typeface="Roboto"/>
                <a:ea typeface="Roboto"/>
                <a:cs typeface="Roboto"/>
                <a:sym typeface="Roboto"/>
              </a:rPr>
              <a:t> dans des options </a:t>
            </a:r>
            <a:r>
              <a:rPr lang="en-GB" sz="1533" dirty="0" err="1">
                <a:latin typeface="Roboto"/>
                <a:ea typeface="Roboto"/>
                <a:cs typeface="Roboto"/>
                <a:sym typeface="Roboto"/>
              </a:rPr>
              <a:t>prioritaires</a:t>
            </a:r>
            <a:r>
              <a:rPr lang="en-GB" sz="1533" dirty="0">
                <a:latin typeface="Roboto"/>
                <a:ea typeface="Roboto"/>
                <a:cs typeface="Roboto"/>
                <a:sym typeface="Roboto"/>
              </a:rPr>
              <a:t> </a:t>
            </a:r>
            <a:r>
              <a:rPr lang="en-GB" sz="1533" dirty="0" err="1">
                <a:latin typeface="Roboto"/>
                <a:ea typeface="Roboto"/>
                <a:cs typeface="Roboto"/>
                <a:sym typeface="Roboto"/>
              </a:rPr>
              <a:t>d'adaptation</a:t>
            </a:r>
            <a:r>
              <a:rPr lang="en-GB" sz="1533" dirty="0">
                <a:latin typeface="Roboto"/>
                <a:ea typeface="Roboto"/>
                <a:cs typeface="Roboto"/>
                <a:sym typeface="Roboto"/>
              </a:rPr>
              <a:t> et de </a:t>
            </a:r>
            <a:r>
              <a:rPr lang="en-GB" sz="1533" dirty="0" err="1">
                <a:latin typeface="Roboto"/>
                <a:ea typeface="Roboto"/>
                <a:cs typeface="Roboto"/>
                <a:sym typeface="Roboto"/>
              </a:rPr>
              <a:t>résilience</a:t>
            </a:r>
            <a:r>
              <a:rPr lang="en-GB" sz="1533" dirty="0">
                <a:latin typeface="Roboto"/>
                <a:ea typeface="Roboto"/>
                <a:cs typeface="Roboto"/>
                <a:sym typeface="Roboto"/>
              </a:rPr>
              <a:t>.</a:t>
            </a:r>
            <a:endParaRPr lang="en-GB" sz="933" dirty="0"/>
          </a:p>
        </p:txBody>
      </p:sp>
    </p:spTree>
    <p:extLst>
      <p:ext uri="{BB962C8B-B14F-4D97-AF65-F5344CB8AC3E}">
        <p14:creationId xmlns:p14="http://schemas.microsoft.com/office/powerpoint/2010/main" val="240803724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8B3DDC-4AC5-65DA-6181-9C93EC619B3B}"/>
              </a:ext>
            </a:extLst>
          </p:cNvPr>
          <p:cNvSpPr>
            <a:spLocks noGrp="1"/>
          </p:cNvSpPr>
          <p:nvPr>
            <p:ph idx="1"/>
          </p:nvPr>
        </p:nvSpPr>
        <p:spPr>
          <a:xfrm>
            <a:off x="557359" y="857272"/>
            <a:ext cx="10652760" cy="4499623"/>
          </a:xfrm>
        </p:spPr>
        <p:txBody>
          <a:bodyPr>
            <a:normAutofit/>
          </a:bodyPr>
          <a:lstStyle/>
          <a:p>
            <a:r>
              <a:rPr lang="en-GB" dirty="0"/>
              <a:t>4. Vrai </a:t>
            </a:r>
            <a:r>
              <a:rPr lang="en-GB" dirty="0" err="1"/>
              <a:t>ou</a:t>
            </a:r>
            <a:r>
              <a:rPr lang="en-GB" dirty="0"/>
              <a:t> faux</a:t>
            </a:r>
          </a:p>
          <a:p>
            <a:endParaRPr lang="en-GB" dirty="0"/>
          </a:p>
          <a:p>
            <a:r>
              <a:rPr lang="en-GB" dirty="0"/>
              <a:t>Si les données </a:t>
            </a:r>
            <a:r>
              <a:rPr lang="en-GB" dirty="0" err="1"/>
              <a:t>sont</a:t>
            </a:r>
            <a:r>
              <a:rPr lang="en-GB" dirty="0"/>
              <a:t> </a:t>
            </a:r>
            <a:r>
              <a:rPr lang="en-GB" dirty="0" err="1"/>
              <a:t>limitées</a:t>
            </a:r>
            <a:r>
              <a:rPr lang="en-GB" dirty="0"/>
              <a:t>, vous </a:t>
            </a:r>
            <a:r>
              <a:rPr lang="en-GB" dirty="0" err="1"/>
              <a:t>n'avez</a:t>
            </a:r>
            <a:r>
              <a:rPr lang="en-GB" dirty="0"/>
              <a:t> pas </a:t>
            </a:r>
            <a:r>
              <a:rPr lang="en-GB" dirty="0" err="1"/>
              <a:t>besoin</a:t>
            </a:r>
            <a:r>
              <a:rPr lang="en-GB" dirty="0"/>
              <a:t> </a:t>
            </a:r>
            <a:r>
              <a:rPr lang="en-GB" dirty="0" err="1"/>
              <a:t>d'effectuer</a:t>
            </a:r>
            <a:r>
              <a:rPr lang="en-GB" dirty="0"/>
              <a:t> </a:t>
            </a:r>
            <a:r>
              <a:rPr lang="en-GB" dirty="0" err="1"/>
              <a:t>une</a:t>
            </a:r>
            <a:r>
              <a:rPr lang="en-GB" dirty="0"/>
              <a:t> analyse ERC.</a:t>
            </a:r>
          </a:p>
        </p:txBody>
      </p:sp>
    </p:spTree>
    <p:extLst>
      <p:ext uri="{BB962C8B-B14F-4D97-AF65-F5344CB8AC3E}">
        <p14:creationId xmlns:p14="http://schemas.microsoft.com/office/powerpoint/2010/main" val="394539301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26E5EA-3105-B726-6E82-8D27D2543C61}"/>
              </a:ext>
            </a:extLst>
          </p:cNvPr>
          <p:cNvSpPr>
            <a:spLocks noGrp="1"/>
          </p:cNvSpPr>
          <p:nvPr>
            <p:ph idx="1"/>
          </p:nvPr>
        </p:nvSpPr>
        <p:spPr>
          <a:xfrm>
            <a:off x="589256" y="1179188"/>
            <a:ext cx="10652760" cy="4499623"/>
          </a:xfrm>
        </p:spPr>
        <p:txBody>
          <a:bodyPr>
            <a:normAutofit fontScale="92500" lnSpcReduction="20000"/>
          </a:bodyPr>
          <a:lstStyle/>
          <a:p>
            <a:r>
              <a:rPr lang="en-GB" dirty="0"/>
              <a:t>5. Parmi les affirmations </a:t>
            </a:r>
            <a:r>
              <a:rPr lang="en-GB" dirty="0" err="1"/>
              <a:t>suivantes</a:t>
            </a:r>
            <a:r>
              <a:rPr lang="en-GB" dirty="0"/>
              <a:t>, </a:t>
            </a:r>
            <a:r>
              <a:rPr lang="en-GB" dirty="0" err="1"/>
              <a:t>laquelle</a:t>
            </a:r>
            <a:r>
              <a:rPr lang="en-GB" dirty="0"/>
              <a:t> </a:t>
            </a:r>
            <a:r>
              <a:rPr lang="en-GB" dirty="0" err="1"/>
              <a:t>décrit</a:t>
            </a:r>
            <a:r>
              <a:rPr lang="en-GB" dirty="0"/>
              <a:t> le </a:t>
            </a:r>
            <a:r>
              <a:rPr lang="en-GB" dirty="0" err="1"/>
              <a:t>mieux</a:t>
            </a:r>
            <a:r>
              <a:rPr lang="en-GB" dirty="0"/>
              <a:t> les </a:t>
            </a:r>
            <a:r>
              <a:rPr lang="en-GB" dirty="0" err="1"/>
              <a:t>approches</a:t>
            </a:r>
            <a:r>
              <a:rPr lang="en-GB" dirty="0"/>
              <a:t> </a:t>
            </a:r>
            <a:r>
              <a:rPr lang="en-GB" dirty="0" err="1"/>
              <a:t>ascendantes</a:t>
            </a:r>
            <a:r>
              <a:rPr lang="en-GB" dirty="0"/>
              <a:t> </a:t>
            </a:r>
            <a:r>
              <a:rPr lang="en-GB" dirty="0" err="1"/>
              <a:t>utilisant</a:t>
            </a:r>
            <a:r>
              <a:rPr lang="en-GB" dirty="0"/>
              <a:t> la prise de </a:t>
            </a:r>
            <a:r>
              <a:rPr lang="en-GB" dirty="0" err="1"/>
              <a:t>décision</a:t>
            </a:r>
            <a:r>
              <a:rPr lang="en-GB" dirty="0"/>
              <a:t> dans un </a:t>
            </a:r>
            <a:r>
              <a:rPr lang="en-GB" dirty="0" err="1"/>
              <a:t>contexte</a:t>
            </a:r>
            <a:r>
              <a:rPr lang="en-GB" dirty="0"/>
              <a:t> </a:t>
            </a:r>
            <a:r>
              <a:rPr lang="en-GB" dirty="0" err="1"/>
              <a:t>d'incertitude</a:t>
            </a:r>
            <a:r>
              <a:rPr lang="en-GB" dirty="0"/>
              <a:t> profonde dans le </a:t>
            </a:r>
            <a:r>
              <a:rPr lang="en-GB" dirty="0" err="1"/>
              <a:t>domaine</a:t>
            </a:r>
            <a:r>
              <a:rPr lang="en-GB" dirty="0"/>
              <a:t> de </a:t>
            </a:r>
            <a:r>
              <a:rPr lang="en-GB" dirty="0" err="1"/>
              <a:t>l'eau</a:t>
            </a:r>
            <a:r>
              <a:rPr lang="en-GB" dirty="0"/>
              <a:t> et de </a:t>
            </a:r>
            <a:r>
              <a:rPr lang="en-GB" dirty="0" err="1"/>
              <a:t>l'assainissement</a:t>
            </a:r>
            <a:r>
              <a:rPr lang="en-GB" dirty="0"/>
              <a:t> ? </a:t>
            </a:r>
          </a:p>
          <a:p>
            <a:pPr marL="457200" indent="-457200">
              <a:buAutoNum type="alphaUcPeriod"/>
            </a:pPr>
            <a:r>
              <a:rPr lang="en-GB" sz="1900" dirty="0"/>
              <a:t>Elles </a:t>
            </a:r>
            <a:r>
              <a:rPr lang="en-GB" sz="1900" dirty="0" err="1"/>
              <a:t>reposent</a:t>
            </a:r>
            <a:r>
              <a:rPr lang="en-GB" sz="1900" dirty="0"/>
              <a:t> sur la </a:t>
            </a:r>
            <a:r>
              <a:rPr lang="en-GB" sz="1900" dirty="0" err="1"/>
              <a:t>prévision</a:t>
            </a:r>
            <a:r>
              <a:rPr lang="en-GB" sz="1900" dirty="0"/>
              <a:t> du </a:t>
            </a:r>
            <a:r>
              <a:rPr lang="en-GB" sz="1900" dirty="0" err="1"/>
              <a:t>scénario</a:t>
            </a:r>
            <a:r>
              <a:rPr lang="en-GB" sz="1900" dirty="0"/>
              <a:t> </a:t>
            </a:r>
            <a:r>
              <a:rPr lang="en-GB" sz="1900" dirty="0" err="1"/>
              <a:t>climatique</a:t>
            </a:r>
            <a:r>
              <a:rPr lang="en-GB" sz="1900" dirty="0"/>
              <a:t> </a:t>
            </a:r>
            <a:r>
              <a:rPr lang="en-GB" sz="1900" dirty="0" err="1"/>
              <a:t>futur</a:t>
            </a:r>
            <a:r>
              <a:rPr lang="en-GB" sz="1900" dirty="0"/>
              <a:t> le plus probable et sur la conception de solutions </a:t>
            </a:r>
            <a:r>
              <a:rPr lang="en-GB" sz="1900" dirty="0" err="1"/>
              <a:t>d'infrastructure</a:t>
            </a:r>
            <a:r>
              <a:rPr lang="en-GB" sz="1900" dirty="0"/>
              <a:t> fixes </a:t>
            </a:r>
            <a:r>
              <a:rPr lang="en-GB" sz="1900" dirty="0" err="1"/>
              <a:t>en</a:t>
            </a:r>
            <a:r>
              <a:rPr lang="en-GB" sz="1900" dirty="0"/>
              <a:t> </a:t>
            </a:r>
            <a:r>
              <a:rPr lang="en-GB" sz="1900" dirty="0" err="1"/>
              <a:t>conséquence</a:t>
            </a:r>
            <a:r>
              <a:rPr lang="en-GB" sz="1900" dirty="0"/>
              <a:t>.</a:t>
            </a:r>
          </a:p>
          <a:p>
            <a:pPr marL="457200" indent="-457200">
              <a:buAutoNum type="alphaUcPeriod"/>
            </a:pPr>
            <a:r>
              <a:rPr lang="en-GB" sz="1900" dirty="0"/>
              <a:t>Elles </a:t>
            </a:r>
            <a:r>
              <a:rPr lang="en-GB" sz="1900" dirty="0" err="1"/>
              <a:t>donnent</a:t>
            </a:r>
            <a:r>
              <a:rPr lang="en-GB" sz="1900" dirty="0"/>
              <a:t> la </a:t>
            </a:r>
            <a:r>
              <a:rPr lang="en-GB" sz="1900" dirty="0" err="1"/>
              <a:t>priorité</a:t>
            </a:r>
            <a:r>
              <a:rPr lang="en-GB" sz="1900" dirty="0"/>
              <a:t> à la </a:t>
            </a:r>
            <a:r>
              <a:rPr lang="en-GB" sz="1900" dirty="0" err="1"/>
              <a:t>définition</a:t>
            </a:r>
            <a:r>
              <a:rPr lang="en-GB" sz="1900" dirty="0"/>
              <a:t> </a:t>
            </a:r>
            <a:r>
              <a:rPr lang="en-GB" sz="1900" dirty="0" err="1"/>
              <a:t>d'objectifs</a:t>
            </a:r>
            <a:r>
              <a:rPr lang="en-GB" sz="1900" dirty="0"/>
              <a:t> par les parties </a:t>
            </a:r>
            <a:r>
              <a:rPr lang="en-GB" sz="1900" dirty="0" err="1"/>
              <a:t>prenantes</a:t>
            </a:r>
            <a:r>
              <a:rPr lang="en-GB" sz="1900" dirty="0"/>
              <a:t>, </a:t>
            </a:r>
            <a:r>
              <a:rPr lang="en-GB" sz="1900" dirty="0" err="1"/>
              <a:t>explorent</a:t>
            </a:r>
            <a:r>
              <a:rPr lang="en-GB" sz="1900" dirty="0"/>
              <a:t> </a:t>
            </a:r>
            <a:r>
              <a:rPr lang="en-GB" sz="1900" dirty="0" err="1"/>
              <a:t>plusieurs</a:t>
            </a:r>
            <a:r>
              <a:rPr lang="en-GB" sz="1900" dirty="0"/>
              <a:t> </a:t>
            </a:r>
            <a:r>
              <a:rPr lang="en-GB" sz="1900" dirty="0" err="1"/>
              <a:t>futurs</a:t>
            </a:r>
            <a:r>
              <a:rPr lang="en-GB" sz="1900" dirty="0"/>
              <a:t> </a:t>
            </a:r>
            <a:r>
              <a:rPr lang="en-GB" sz="1900" dirty="0" err="1"/>
              <a:t>plausibles</a:t>
            </a:r>
            <a:r>
              <a:rPr lang="en-GB" sz="1900" dirty="0"/>
              <a:t> et </a:t>
            </a:r>
            <a:r>
              <a:rPr lang="en-GB" sz="1900" dirty="0" err="1"/>
              <a:t>utilisent</a:t>
            </a:r>
            <a:r>
              <a:rPr lang="en-GB" sz="1900" dirty="0"/>
              <a:t> des </a:t>
            </a:r>
            <a:r>
              <a:rPr lang="en-GB" sz="1900" dirty="0" err="1"/>
              <a:t>voies</a:t>
            </a:r>
            <a:r>
              <a:rPr lang="en-GB" sz="1900" dirty="0"/>
              <a:t> </a:t>
            </a:r>
            <a:r>
              <a:rPr lang="en-GB" sz="1900" dirty="0" err="1"/>
              <a:t>adaptatives</a:t>
            </a:r>
            <a:r>
              <a:rPr lang="en-GB" sz="1900" dirty="0"/>
              <a:t> pour </a:t>
            </a:r>
            <a:r>
              <a:rPr lang="en-GB" sz="1900" dirty="0" err="1"/>
              <a:t>ajuster</a:t>
            </a:r>
            <a:r>
              <a:rPr lang="en-GB" sz="1900" dirty="0"/>
              <a:t> les </a:t>
            </a:r>
            <a:r>
              <a:rPr lang="en-GB" sz="1900" dirty="0" err="1"/>
              <a:t>décisions</a:t>
            </a:r>
            <a:r>
              <a:rPr lang="en-GB" sz="1900" dirty="0"/>
              <a:t> au fil du temps.</a:t>
            </a:r>
          </a:p>
          <a:p>
            <a:pPr marL="457200" indent="-457200">
              <a:buAutoNum type="alphaUcPeriod"/>
            </a:pPr>
            <a:r>
              <a:rPr lang="en-GB" sz="1900" dirty="0"/>
              <a:t>Elles </a:t>
            </a:r>
            <a:r>
              <a:rPr lang="en-GB" sz="1900" dirty="0" err="1"/>
              <a:t>transfèrent</a:t>
            </a:r>
            <a:r>
              <a:rPr lang="en-GB" sz="1900" dirty="0"/>
              <a:t> le </a:t>
            </a:r>
            <a:r>
              <a:rPr lang="en-GB" sz="1900" dirty="0" err="1"/>
              <a:t>pouvoir</a:t>
            </a:r>
            <a:r>
              <a:rPr lang="en-GB" sz="1900" dirty="0"/>
              <a:t> </a:t>
            </a:r>
            <a:r>
              <a:rPr lang="en-GB" sz="1900" dirty="0" err="1"/>
              <a:t>décisionnel</a:t>
            </a:r>
            <a:r>
              <a:rPr lang="en-GB" sz="1900" dirty="0"/>
              <a:t> </a:t>
            </a:r>
            <a:r>
              <a:rPr lang="en-GB" sz="1900" dirty="0" err="1"/>
              <a:t>principalement</a:t>
            </a:r>
            <a:r>
              <a:rPr lang="en-GB" sz="1900" dirty="0"/>
              <a:t> à des experts </a:t>
            </a:r>
            <a:r>
              <a:rPr lang="en-GB" sz="1900" dirty="0" err="1"/>
              <a:t>nationaux</a:t>
            </a:r>
            <a:r>
              <a:rPr lang="en-GB" sz="1900" dirty="0"/>
              <a:t> </a:t>
            </a:r>
            <a:r>
              <a:rPr lang="en-GB" sz="1900" dirty="0" err="1"/>
              <a:t>afin</a:t>
            </a:r>
            <a:r>
              <a:rPr lang="en-GB" sz="1900" dirty="0"/>
              <a:t> de </a:t>
            </a:r>
            <a:r>
              <a:rPr lang="en-GB" sz="1900" dirty="0" err="1"/>
              <a:t>garantir</a:t>
            </a:r>
            <a:r>
              <a:rPr lang="en-GB" sz="1900" dirty="0"/>
              <a:t> </a:t>
            </a:r>
            <a:r>
              <a:rPr lang="en-GB" sz="1900" dirty="0" err="1"/>
              <a:t>une</a:t>
            </a:r>
            <a:r>
              <a:rPr lang="en-GB" sz="1900" dirty="0"/>
              <a:t> optimisation technique dans un </a:t>
            </a:r>
            <a:r>
              <a:rPr lang="en-GB" sz="1900" dirty="0" err="1"/>
              <a:t>contexte</a:t>
            </a:r>
            <a:r>
              <a:rPr lang="en-GB" sz="1900" dirty="0"/>
              <a:t> </a:t>
            </a:r>
            <a:r>
              <a:rPr lang="en-GB" sz="1900" dirty="0" err="1"/>
              <a:t>d'incertitude</a:t>
            </a:r>
            <a:r>
              <a:rPr lang="en-GB" sz="1900" dirty="0"/>
              <a:t> </a:t>
            </a:r>
            <a:r>
              <a:rPr lang="en-GB" sz="1900" dirty="0" err="1"/>
              <a:t>climatique</a:t>
            </a:r>
            <a:r>
              <a:rPr lang="en-GB" sz="1900" dirty="0"/>
              <a:t>.</a:t>
            </a:r>
          </a:p>
          <a:p>
            <a:pPr marL="457200" indent="-457200">
              <a:buAutoNum type="alphaUcPeriod"/>
            </a:pPr>
            <a:r>
              <a:rPr lang="en-GB" sz="1900" dirty="0"/>
              <a:t>Elles </a:t>
            </a:r>
            <a:r>
              <a:rPr lang="en-GB" sz="1900" dirty="0" err="1"/>
              <a:t>visent</a:t>
            </a:r>
            <a:r>
              <a:rPr lang="en-GB" sz="1900" dirty="0"/>
              <a:t> à </a:t>
            </a:r>
            <a:r>
              <a:rPr lang="en-GB" sz="1900" dirty="0" err="1"/>
              <a:t>éliminer</a:t>
            </a:r>
            <a:r>
              <a:rPr lang="en-GB" sz="1900" dirty="0"/>
              <a:t> </a:t>
            </a:r>
            <a:r>
              <a:rPr lang="en-GB" sz="1900" dirty="0" err="1"/>
              <a:t>l'incertitude</a:t>
            </a:r>
            <a:r>
              <a:rPr lang="en-GB" sz="1900" dirty="0"/>
              <a:t> </a:t>
            </a:r>
            <a:r>
              <a:rPr lang="en-GB" sz="1900" dirty="0" err="1"/>
              <a:t>en</a:t>
            </a:r>
            <a:r>
              <a:rPr lang="en-GB" sz="1900" dirty="0"/>
              <a:t> </a:t>
            </a:r>
            <a:r>
              <a:rPr lang="en-GB" sz="1900" dirty="0" err="1"/>
              <a:t>améliorant</a:t>
            </a:r>
            <a:r>
              <a:rPr lang="en-GB" sz="1900" dirty="0"/>
              <a:t> les </a:t>
            </a:r>
            <a:r>
              <a:rPr lang="en-GB" sz="1900" dirty="0" err="1"/>
              <a:t>modèles</a:t>
            </a:r>
            <a:r>
              <a:rPr lang="en-GB" sz="1900" dirty="0"/>
              <a:t> </a:t>
            </a:r>
            <a:r>
              <a:rPr lang="en-GB" sz="1900" dirty="0" err="1"/>
              <a:t>climatiques</a:t>
            </a:r>
            <a:r>
              <a:rPr lang="en-GB" sz="1900" dirty="0"/>
              <a:t> avant de prendre toute </a:t>
            </a:r>
            <a:r>
              <a:rPr lang="en-GB" sz="1900" dirty="0" err="1"/>
              <a:t>décision</a:t>
            </a:r>
            <a:r>
              <a:rPr lang="en-GB" sz="1900" dirty="0"/>
              <a:t> </a:t>
            </a:r>
            <a:r>
              <a:rPr lang="en-GB" sz="1900" dirty="0" err="1"/>
              <a:t>en</a:t>
            </a:r>
            <a:r>
              <a:rPr lang="en-GB" sz="1900" dirty="0"/>
              <a:t> matière de planification.</a:t>
            </a:r>
          </a:p>
        </p:txBody>
      </p:sp>
    </p:spTree>
    <p:extLst>
      <p:ext uri="{BB962C8B-B14F-4D97-AF65-F5344CB8AC3E}">
        <p14:creationId xmlns:p14="http://schemas.microsoft.com/office/powerpoint/2010/main" val="212097466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3150C98-3EEC-0705-E49D-98A53C70D5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85E8A2-9524-6511-90AD-11D2B6F32A88}"/>
              </a:ext>
            </a:extLst>
          </p:cNvPr>
          <p:cNvSpPr>
            <a:spLocks noGrp="1"/>
          </p:cNvSpPr>
          <p:nvPr>
            <p:ph type="title"/>
          </p:nvPr>
        </p:nvSpPr>
        <p:spPr/>
        <p:txBody>
          <a:bodyPr/>
          <a:lstStyle/>
          <a:p>
            <a:r>
              <a:rPr lang="en-GB"/>
              <a:t>Réflexion de fin de journée</a:t>
            </a:r>
          </a:p>
        </p:txBody>
      </p:sp>
      <p:sp>
        <p:nvSpPr>
          <p:cNvPr id="3" name="Content Placeholder 2">
            <a:extLst>
              <a:ext uri="{FF2B5EF4-FFF2-40B4-BE49-F238E27FC236}">
                <a16:creationId xmlns:a16="http://schemas.microsoft.com/office/drawing/2014/main" id="{D844A304-1ADF-CBFA-2204-3B21BB1C6811}"/>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295597645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494"/>
        <p:cNvGrpSpPr/>
        <p:nvPr/>
      </p:nvGrpSpPr>
      <p:grpSpPr>
        <a:xfrm>
          <a:off x="0" y="0"/>
          <a:ext cx="0" cy="0"/>
          <a:chOff x="0" y="0"/>
          <a:chExt cx="0" cy="0"/>
        </a:xfrm>
      </p:grpSpPr>
      <p:sp>
        <p:nvSpPr>
          <p:cNvPr id="1503" name="Google Shape;1503;p93"/>
          <p:cNvSpPr txBox="1"/>
          <p:nvPr/>
        </p:nvSpPr>
        <p:spPr>
          <a:xfrm>
            <a:off x="512669" y="1557523"/>
            <a:ext cx="3458763" cy="4246162"/>
          </a:xfrm>
          <a:prstGeom prst="rect">
            <a:avLst/>
          </a:prstGeom>
          <a:noFill/>
          <a:ln>
            <a:noFill/>
          </a:ln>
        </p:spPr>
        <p:txBody>
          <a:bodyPr spcFirstLastPara="1" wrap="square" lIns="0" tIns="0" rIns="0" bIns="0" anchor="t" anchorCtr="0">
            <a:spAutoFit/>
          </a:bodyPr>
          <a:lstStyle/>
          <a:p>
            <a:pPr>
              <a:buSzPts val="2299"/>
            </a:pPr>
            <a:r>
              <a:rPr lang="en-US" sz="1533" b="1" dirty="0" err="1">
                <a:solidFill>
                  <a:srgbClr val="0B5FBA"/>
                </a:solidFill>
                <a:latin typeface="Roboto"/>
                <a:ea typeface="Roboto"/>
                <a:cs typeface="Roboto"/>
                <a:sym typeface="Roboto"/>
              </a:rPr>
              <a:t>Pourquoi</a:t>
            </a:r>
            <a:r>
              <a:rPr lang="en-US" sz="1533" b="1" dirty="0">
                <a:solidFill>
                  <a:srgbClr val="0B5FBA"/>
                </a:solidFill>
                <a:latin typeface="Roboto"/>
                <a:ea typeface="Roboto"/>
                <a:cs typeface="Roboto"/>
                <a:sym typeface="Roboto"/>
              </a:rPr>
              <a:t> </a:t>
            </a:r>
            <a:r>
              <a:rPr lang="en-US" sz="1533" b="1" dirty="0" err="1">
                <a:solidFill>
                  <a:srgbClr val="0B5FBA"/>
                </a:solidFill>
                <a:latin typeface="Roboto"/>
                <a:ea typeface="Roboto"/>
                <a:cs typeface="Roboto"/>
                <a:sym typeface="Roboto"/>
              </a:rPr>
              <a:t>une</a:t>
            </a:r>
            <a:r>
              <a:rPr lang="en-US" sz="1533" b="1" dirty="0">
                <a:solidFill>
                  <a:srgbClr val="0B5FBA"/>
                </a:solidFill>
                <a:latin typeface="Roboto"/>
                <a:ea typeface="Roboto"/>
                <a:cs typeface="Roboto"/>
                <a:sym typeface="Roboto"/>
              </a:rPr>
              <a:t> ERC est-</a:t>
            </a:r>
            <a:r>
              <a:rPr lang="en-US" sz="1533" b="1" dirty="0" err="1">
                <a:solidFill>
                  <a:srgbClr val="0B5FBA"/>
                </a:solidFill>
                <a:latin typeface="Roboto"/>
                <a:ea typeface="Roboto"/>
                <a:cs typeface="Roboto"/>
                <a:sym typeface="Roboto"/>
              </a:rPr>
              <a:t>elle</a:t>
            </a:r>
            <a:r>
              <a:rPr lang="en-US" sz="1533" b="1" dirty="0">
                <a:solidFill>
                  <a:srgbClr val="0B5FBA"/>
                </a:solidFill>
                <a:latin typeface="Roboto"/>
                <a:ea typeface="Roboto"/>
                <a:cs typeface="Roboto"/>
                <a:sym typeface="Roboto"/>
              </a:rPr>
              <a:t> </a:t>
            </a:r>
            <a:r>
              <a:rPr lang="en-US" sz="1533" b="1" dirty="0" err="1">
                <a:solidFill>
                  <a:srgbClr val="0B5FBA"/>
                </a:solidFill>
                <a:latin typeface="Roboto"/>
                <a:ea typeface="Roboto"/>
                <a:cs typeface="Roboto"/>
                <a:sym typeface="Roboto"/>
              </a:rPr>
              <a:t>importante</a:t>
            </a:r>
            <a:r>
              <a:rPr lang="en-US" sz="1533" b="1" dirty="0">
                <a:solidFill>
                  <a:srgbClr val="0B5FBA"/>
                </a:solidFill>
                <a:latin typeface="Roboto"/>
                <a:ea typeface="Roboto"/>
                <a:cs typeface="Roboto"/>
                <a:sym typeface="Roboto"/>
              </a:rPr>
              <a:t> ? </a:t>
            </a:r>
            <a:endParaRPr sz="933" dirty="0"/>
          </a:p>
          <a:p>
            <a:pPr>
              <a:buSzPts val="2299"/>
            </a:pPr>
            <a:endParaRPr sz="1533" b="1" dirty="0">
              <a:solidFill>
                <a:srgbClr val="0B5FBA"/>
              </a:solidFill>
              <a:latin typeface="Roboto"/>
              <a:ea typeface="Roboto"/>
              <a:cs typeface="Roboto"/>
              <a:sym typeface="Roboto"/>
            </a:endParaRPr>
          </a:p>
          <a:p>
            <a:pPr marL="331063" lvl="1" indent="-165531">
              <a:buClr>
                <a:srgbClr val="0B5FBA"/>
              </a:buClr>
              <a:buSzPts val="2299"/>
              <a:buFont typeface="Arial"/>
              <a:buChar char="•"/>
            </a:pPr>
            <a:r>
              <a:rPr lang="en-US" sz="1533" dirty="0">
                <a:solidFill>
                  <a:srgbClr val="0B5FBA"/>
                </a:solidFill>
                <a:latin typeface="Roboto"/>
                <a:ea typeface="Roboto"/>
                <a:cs typeface="Roboto"/>
                <a:sym typeface="Roboto"/>
              </a:rPr>
              <a:t>Une ERC </a:t>
            </a:r>
            <a:r>
              <a:rPr lang="en-US" sz="1533" dirty="0" err="1">
                <a:solidFill>
                  <a:srgbClr val="0B5FBA"/>
                </a:solidFill>
                <a:latin typeface="Roboto"/>
                <a:ea typeface="Roboto"/>
                <a:cs typeface="Roboto"/>
                <a:sym typeface="Roboto"/>
              </a:rPr>
              <a:t>fournit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une</a:t>
            </a:r>
            <a:r>
              <a:rPr lang="en-US" sz="1533" dirty="0">
                <a:solidFill>
                  <a:srgbClr val="0B5FBA"/>
                </a:solidFill>
                <a:latin typeface="Roboto"/>
                <a:ea typeface="Roboto"/>
                <a:cs typeface="Roboto"/>
                <a:sym typeface="Roboto"/>
              </a:rPr>
              <a:t> </a:t>
            </a:r>
            <a:r>
              <a:rPr lang="en-US" sz="1533" b="1" dirty="0">
                <a:solidFill>
                  <a:srgbClr val="0B5FBA"/>
                </a:solidFill>
                <a:latin typeface="Roboto"/>
                <a:ea typeface="Roboto"/>
                <a:cs typeface="Roboto"/>
                <a:sym typeface="Roboto"/>
              </a:rPr>
              <a:t>base </a:t>
            </a:r>
            <a:r>
              <a:rPr lang="en-US" sz="1533" b="1" dirty="0" err="1">
                <a:solidFill>
                  <a:srgbClr val="0B5FBA"/>
                </a:solidFill>
                <a:latin typeface="Roboto"/>
                <a:ea typeface="Roboto"/>
                <a:cs typeface="Roboto"/>
                <a:sym typeface="Roboto"/>
              </a:rPr>
              <a:t>factuelle</a:t>
            </a:r>
            <a:r>
              <a:rPr lang="en-US" sz="1533" b="1" dirty="0">
                <a:solidFill>
                  <a:srgbClr val="0B5FBA"/>
                </a:solidFill>
                <a:latin typeface="Roboto"/>
                <a:ea typeface="Roboto"/>
                <a:cs typeface="Roboto"/>
                <a:sym typeface="Roboto"/>
              </a:rPr>
              <a:t> </a:t>
            </a:r>
            <a:r>
              <a:rPr lang="en-US" sz="1533" dirty="0">
                <a:solidFill>
                  <a:srgbClr val="0B5FBA"/>
                </a:solidFill>
                <a:latin typeface="Roboto"/>
                <a:ea typeface="Roboto"/>
                <a:cs typeface="Roboto"/>
                <a:sym typeface="Roboto"/>
              </a:rPr>
              <a:t>pour </a:t>
            </a:r>
            <a:r>
              <a:rPr lang="en-US" sz="1533" dirty="0" err="1">
                <a:solidFill>
                  <a:srgbClr val="0B5FBA"/>
                </a:solidFill>
                <a:latin typeface="Roboto"/>
                <a:ea typeface="Roboto"/>
                <a:cs typeface="Roboto"/>
                <a:sym typeface="Roboto"/>
              </a:rPr>
              <a:t>l'action</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climatique</a:t>
            </a:r>
            <a:r>
              <a:rPr lang="en-US" sz="1533" dirty="0">
                <a:solidFill>
                  <a:srgbClr val="0B5FBA"/>
                </a:solidFill>
                <a:latin typeface="Roboto"/>
                <a:ea typeface="Roboto"/>
                <a:cs typeface="Roboto"/>
                <a:sym typeface="Roboto"/>
              </a:rPr>
              <a:t> et les </a:t>
            </a:r>
            <a:r>
              <a:rPr lang="en-US" sz="1533" dirty="0" err="1">
                <a:solidFill>
                  <a:srgbClr val="0B5FBA"/>
                </a:solidFill>
                <a:latin typeface="Roboto"/>
                <a:ea typeface="Roboto"/>
                <a:cs typeface="Roboto"/>
                <a:sym typeface="Roboto"/>
              </a:rPr>
              <a:t>investissements</a:t>
            </a:r>
            <a:r>
              <a:rPr lang="en-US" sz="1533" dirty="0">
                <a:solidFill>
                  <a:srgbClr val="0B5FBA"/>
                </a:solidFill>
                <a:latin typeface="Roboto"/>
                <a:ea typeface="Roboto"/>
                <a:cs typeface="Roboto"/>
                <a:sym typeface="Roboto"/>
              </a:rPr>
              <a:t>.</a:t>
            </a:r>
            <a:endParaRPr sz="933" dirty="0"/>
          </a:p>
          <a:p>
            <a:pPr>
              <a:buSzPts val="2299"/>
            </a:pPr>
            <a:endParaRPr sz="1533" dirty="0">
              <a:solidFill>
                <a:srgbClr val="0B5FBA"/>
              </a:solidFill>
              <a:latin typeface="Roboto"/>
              <a:ea typeface="Roboto"/>
              <a:cs typeface="Roboto"/>
              <a:sym typeface="Roboto"/>
            </a:endParaRPr>
          </a:p>
          <a:p>
            <a:pPr marL="331063" lvl="1" indent="-165531">
              <a:buClr>
                <a:srgbClr val="0B5FBA"/>
              </a:buClr>
              <a:buSzPts val="2299"/>
              <a:buFont typeface="Arial"/>
              <a:buChar char="•"/>
            </a:pPr>
            <a:r>
              <a:rPr lang="en-US" sz="1533" dirty="0">
                <a:solidFill>
                  <a:srgbClr val="0B5FBA"/>
                </a:solidFill>
                <a:latin typeface="Roboto"/>
                <a:ea typeface="Roboto"/>
                <a:cs typeface="Roboto"/>
                <a:sym typeface="Roboto"/>
              </a:rPr>
              <a:t>Les ERC </a:t>
            </a:r>
            <a:r>
              <a:rPr lang="en-US" sz="1533" dirty="0" err="1">
                <a:solidFill>
                  <a:srgbClr val="0B5FBA"/>
                </a:solidFill>
                <a:latin typeface="Roboto"/>
                <a:ea typeface="Roboto"/>
                <a:cs typeface="Roboto"/>
                <a:sym typeface="Roboto"/>
              </a:rPr>
              <a:t>fournissent</a:t>
            </a:r>
            <a:r>
              <a:rPr lang="en-US" sz="1533" dirty="0">
                <a:solidFill>
                  <a:srgbClr val="0B5FBA"/>
                </a:solidFill>
                <a:latin typeface="Roboto"/>
                <a:ea typeface="Roboto"/>
                <a:cs typeface="Roboto"/>
                <a:sym typeface="Roboto"/>
              </a:rPr>
              <a:t> des données sur les </a:t>
            </a:r>
            <a:r>
              <a:rPr lang="en-US" sz="1533" dirty="0" err="1">
                <a:solidFill>
                  <a:srgbClr val="0B5FBA"/>
                </a:solidFill>
                <a:latin typeface="Roboto"/>
                <a:ea typeface="Roboto"/>
                <a:cs typeface="Roboto"/>
                <a:sym typeface="Roboto"/>
              </a:rPr>
              <a:t>lieux</a:t>
            </a:r>
            <a:r>
              <a:rPr lang="en-US" sz="1533" dirty="0">
                <a:solidFill>
                  <a:srgbClr val="0B5FBA"/>
                </a:solidFill>
                <a:latin typeface="Roboto"/>
                <a:ea typeface="Roboto"/>
                <a:cs typeface="Roboto"/>
                <a:sym typeface="Roboto"/>
              </a:rPr>
              <a:t>, les types </a:t>
            </a:r>
            <a:r>
              <a:rPr lang="en-US" sz="1533" dirty="0" err="1">
                <a:solidFill>
                  <a:srgbClr val="0B5FBA"/>
                </a:solidFill>
                <a:latin typeface="Roboto"/>
                <a:ea typeface="Roboto"/>
                <a:cs typeface="Roboto"/>
                <a:sym typeface="Roboto"/>
              </a:rPr>
              <a:t>d'infrastructures</a:t>
            </a:r>
            <a:r>
              <a:rPr lang="en-US" sz="1533" dirty="0">
                <a:solidFill>
                  <a:srgbClr val="0B5FBA"/>
                </a:solidFill>
                <a:latin typeface="Roboto"/>
                <a:ea typeface="Roboto"/>
                <a:cs typeface="Roboto"/>
                <a:sym typeface="Roboto"/>
              </a:rPr>
              <a:t> et les </a:t>
            </a:r>
            <a:r>
              <a:rPr lang="en-US" sz="1533" dirty="0" err="1">
                <a:solidFill>
                  <a:srgbClr val="0B5FBA"/>
                </a:solidFill>
                <a:latin typeface="Roboto"/>
                <a:ea typeface="Roboto"/>
                <a:cs typeface="Roboto"/>
                <a:sym typeface="Roboto"/>
              </a:rPr>
              <a:t>groupes</a:t>
            </a:r>
            <a:r>
              <a:rPr lang="en-US" sz="1533" dirty="0">
                <a:solidFill>
                  <a:srgbClr val="0B5FBA"/>
                </a:solidFill>
                <a:latin typeface="Roboto"/>
                <a:ea typeface="Roboto"/>
                <a:cs typeface="Roboto"/>
                <a:sym typeface="Roboto"/>
              </a:rPr>
              <a:t> de </a:t>
            </a:r>
            <a:r>
              <a:rPr lang="en-US" sz="1533" dirty="0" err="1">
                <a:solidFill>
                  <a:srgbClr val="0B5FBA"/>
                </a:solidFill>
                <a:latin typeface="Roboto"/>
                <a:ea typeface="Roboto"/>
                <a:cs typeface="Roboto"/>
                <a:sym typeface="Roboto"/>
              </a:rPr>
              <a:t>personnes</a:t>
            </a:r>
            <a:r>
              <a:rPr lang="en-US" sz="1533" dirty="0">
                <a:solidFill>
                  <a:srgbClr val="0B5FBA"/>
                </a:solidFill>
                <a:latin typeface="Roboto"/>
                <a:ea typeface="Roboto"/>
                <a:cs typeface="Roboto"/>
                <a:sym typeface="Roboto"/>
              </a:rPr>
              <a:t> qui </a:t>
            </a:r>
            <a:r>
              <a:rPr lang="en-US" sz="1533" dirty="0" err="1">
                <a:solidFill>
                  <a:srgbClr val="0B5FBA"/>
                </a:solidFill>
                <a:latin typeface="Roboto"/>
                <a:ea typeface="Roboto"/>
                <a:cs typeface="Roboto"/>
                <a:sym typeface="Roboto"/>
              </a:rPr>
              <a:t>seront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touchés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négativement</a:t>
            </a:r>
            <a:r>
              <a:rPr lang="en-US" sz="1533" dirty="0">
                <a:solidFill>
                  <a:srgbClr val="0B5FBA"/>
                </a:solidFill>
                <a:latin typeface="Roboto"/>
                <a:ea typeface="Roboto"/>
                <a:cs typeface="Roboto"/>
                <a:sym typeface="Roboto"/>
              </a:rPr>
              <a:t> par le </a:t>
            </a:r>
            <a:r>
              <a:rPr lang="en-US" sz="1533" dirty="0" err="1">
                <a:solidFill>
                  <a:srgbClr val="0B5FBA"/>
                </a:solidFill>
                <a:latin typeface="Roboto"/>
                <a:ea typeface="Roboto"/>
                <a:cs typeface="Roboto"/>
                <a:sym typeface="Roboto"/>
              </a:rPr>
              <a:t>changement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climatique</a:t>
            </a:r>
            <a:r>
              <a:rPr lang="en-US" sz="1533" dirty="0">
                <a:solidFill>
                  <a:srgbClr val="0B5FBA"/>
                </a:solidFill>
                <a:latin typeface="Roboto"/>
                <a:ea typeface="Roboto"/>
                <a:cs typeface="Roboto"/>
                <a:sym typeface="Roboto"/>
              </a:rPr>
              <a:t>.</a:t>
            </a:r>
            <a:endParaRPr sz="933" dirty="0"/>
          </a:p>
          <a:p>
            <a:pPr>
              <a:buSzPts val="2299"/>
            </a:pPr>
            <a:endParaRPr sz="1533" dirty="0">
              <a:solidFill>
                <a:srgbClr val="0B5FBA"/>
              </a:solidFill>
              <a:latin typeface="Roboto"/>
              <a:ea typeface="Roboto"/>
              <a:cs typeface="Roboto"/>
              <a:sym typeface="Roboto"/>
            </a:endParaRPr>
          </a:p>
          <a:p>
            <a:pPr marL="331063" lvl="1" indent="-165531">
              <a:buClr>
                <a:srgbClr val="0B5FBA"/>
              </a:buClr>
              <a:buSzPts val="2299"/>
              <a:buFont typeface="Arial"/>
              <a:buChar char="•"/>
            </a:pPr>
            <a:r>
              <a:rPr lang="en-US" sz="1533" dirty="0" err="1">
                <a:solidFill>
                  <a:srgbClr val="0B5FBA"/>
                </a:solidFill>
                <a:latin typeface="Roboto"/>
                <a:ea typeface="Roboto"/>
                <a:cs typeface="Roboto"/>
                <a:sym typeface="Roboto"/>
              </a:rPr>
              <a:t>L'interprétation</a:t>
            </a:r>
            <a:r>
              <a:rPr lang="en-US" sz="1533" dirty="0">
                <a:solidFill>
                  <a:srgbClr val="0B5FBA"/>
                </a:solidFill>
                <a:latin typeface="Roboto"/>
                <a:ea typeface="Roboto"/>
                <a:cs typeface="Roboto"/>
                <a:sym typeface="Roboto"/>
              </a:rPr>
              <a:t> et </a:t>
            </a:r>
            <a:r>
              <a:rPr lang="en-US" sz="1533" dirty="0" err="1">
                <a:solidFill>
                  <a:srgbClr val="0B5FBA"/>
                </a:solidFill>
                <a:latin typeface="Roboto"/>
                <a:ea typeface="Roboto"/>
                <a:cs typeface="Roboto"/>
                <a:sym typeface="Roboto"/>
              </a:rPr>
              <a:t>l'utilisation</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d'une</a:t>
            </a:r>
            <a:r>
              <a:rPr lang="en-US" sz="1533" dirty="0">
                <a:solidFill>
                  <a:srgbClr val="0B5FBA"/>
                </a:solidFill>
                <a:latin typeface="Roboto"/>
                <a:ea typeface="Roboto"/>
                <a:cs typeface="Roboto"/>
                <a:sym typeface="Roboto"/>
              </a:rPr>
              <a:t> ERC dans la </a:t>
            </a:r>
            <a:r>
              <a:rPr lang="en-US" sz="1533" dirty="0" err="1">
                <a:solidFill>
                  <a:srgbClr val="0B5FBA"/>
                </a:solidFill>
                <a:latin typeface="Roboto"/>
                <a:ea typeface="Roboto"/>
                <a:cs typeface="Roboto"/>
                <a:sym typeface="Roboto"/>
              </a:rPr>
              <a:t>prise</a:t>
            </a:r>
            <a:r>
              <a:rPr lang="en-US" sz="1533" dirty="0">
                <a:solidFill>
                  <a:srgbClr val="0B5FBA"/>
                </a:solidFill>
                <a:latin typeface="Roboto"/>
                <a:ea typeface="Roboto"/>
                <a:cs typeface="Roboto"/>
                <a:sym typeface="Roboto"/>
              </a:rPr>
              <a:t> de </a:t>
            </a:r>
            <a:r>
              <a:rPr lang="en-US" sz="1533" dirty="0" err="1">
                <a:solidFill>
                  <a:srgbClr val="0B5FBA"/>
                </a:solidFill>
                <a:latin typeface="Roboto"/>
                <a:ea typeface="Roboto"/>
                <a:cs typeface="Roboto"/>
                <a:sym typeface="Roboto"/>
              </a:rPr>
              <a:t>décision</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sont</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importantes</a:t>
            </a:r>
            <a:r>
              <a:rPr lang="en-US" sz="1533" dirty="0">
                <a:solidFill>
                  <a:srgbClr val="0B5FBA"/>
                </a:solidFill>
                <a:latin typeface="Roboto"/>
                <a:ea typeface="Roboto"/>
                <a:cs typeface="Roboto"/>
                <a:sym typeface="Roboto"/>
              </a:rPr>
              <a:t> pour la manière </a:t>
            </a:r>
            <a:r>
              <a:rPr lang="en-US" sz="1533" dirty="0" err="1">
                <a:solidFill>
                  <a:srgbClr val="0B5FBA"/>
                </a:solidFill>
                <a:latin typeface="Roboto"/>
                <a:ea typeface="Roboto"/>
                <a:cs typeface="Roboto"/>
                <a:sym typeface="Roboto"/>
              </a:rPr>
              <a:t>dont</a:t>
            </a:r>
            <a:r>
              <a:rPr lang="en-US" sz="1533" dirty="0">
                <a:solidFill>
                  <a:srgbClr val="0B5FBA"/>
                </a:solidFill>
                <a:latin typeface="Roboto"/>
                <a:ea typeface="Roboto"/>
                <a:cs typeface="Roboto"/>
                <a:sym typeface="Roboto"/>
              </a:rPr>
              <a:t> vous </a:t>
            </a:r>
            <a:r>
              <a:rPr lang="en-US" sz="1533" dirty="0" err="1">
                <a:solidFill>
                  <a:srgbClr val="0B5FBA"/>
                </a:solidFill>
                <a:latin typeface="Roboto"/>
                <a:ea typeface="Roboto"/>
                <a:cs typeface="Roboto"/>
                <a:sym typeface="Roboto"/>
              </a:rPr>
              <a:t>abordez</a:t>
            </a:r>
            <a:r>
              <a:rPr lang="en-US" sz="1533" dirty="0">
                <a:solidFill>
                  <a:srgbClr val="0B5FBA"/>
                </a:solidFill>
                <a:latin typeface="Roboto"/>
                <a:ea typeface="Roboto"/>
                <a:cs typeface="Roboto"/>
                <a:sym typeface="Roboto"/>
              </a:rPr>
              <a:t> les </a:t>
            </a:r>
            <a:r>
              <a:rPr lang="en-US" sz="1533" dirty="0" err="1">
                <a:solidFill>
                  <a:srgbClr val="0B5FBA"/>
                </a:solidFill>
                <a:latin typeface="Roboto"/>
                <a:ea typeface="Roboto"/>
                <a:cs typeface="Roboto"/>
                <a:sym typeface="Roboto"/>
              </a:rPr>
              <a:t>risques</a:t>
            </a:r>
            <a:r>
              <a:rPr lang="en-US" sz="1533" dirty="0">
                <a:solidFill>
                  <a:srgbClr val="0B5FBA"/>
                </a:solidFill>
                <a:latin typeface="Roboto"/>
                <a:ea typeface="Roboto"/>
                <a:cs typeface="Roboto"/>
                <a:sym typeface="Roboto"/>
              </a:rPr>
              <a:t> </a:t>
            </a:r>
            <a:r>
              <a:rPr lang="en-US" sz="1533" dirty="0" err="1">
                <a:solidFill>
                  <a:srgbClr val="0B5FBA"/>
                </a:solidFill>
                <a:latin typeface="Roboto"/>
                <a:ea typeface="Roboto"/>
                <a:cs typeface="Roboto"/>
                <a:sym typeface="Roboto"/>
              </a:rPr>
              <a:t>climatiques</a:t>
            </a:r>
            <a:r>
              <a:rPr lang="en-US" sz="1533" dirty="0">
                <a:solidFill>
                  <a:srgbClr val="0B5FBA"/>
                </a:solidFill>
                <a:latin typeface="Roboto"/>
                <a:ea typeface="Roboto"/>
                <a:cs typeface="Roboto"/>
                <a:sym typeface="Roboto"/>
              </a:rPr>
              <a:t>.</a:t>
            </a:r>
            <a:endParaRPr sz="933" dirty="0"/>
          </a:p>
        </p:txBody>
      </p:sp>
      <p:sp>
        <p:nvSpPr>
          <p:cNvPr id="1504" name="Google Shape;1504;p93"/>
          <p:cNvSpPr txBox="1"/>
          <p:nvPr/>
        </p:nvSpPr>
        <p:spPr>
          <a:xfrm>
            <a:off x="4381381" y="1557523"/>
            <a:ext cx="3429237" cy="4411144"/>
          </a:xfrm>
          <a:prstGeom prst="rect">
            <a:avLst/>
          </a:prstGeom>
          <a:noFill/>
          <a:ln>
            <a:noFill/>
          </a:ln>
        </p:spPr>
        <p:txBody>
          <a:bodyPr spcFirstLastPara="1" wrap="square" lIns="0" tIns="0" rIns="0" bIns="0" anchor="t" anchorCtr="0">
            <a:spAutoFit/>
          </a:bodyPr>
          <a:lstStyle/>
          <a:p>
            <a:pPr>
              <a:buSzPts val="2299"/>
            </a:pPr>
            <a:r>
              <a:rPr lang="en-US" b="1" dirty="0">
                <a:solidFill>
                  <a:srgbClr val="0B5FBA"/>
                </a:solidFill>
                <a:latin typeface="Roboto"/>
                <a:ea typeface="Roboto"/>
                <a:cs typeface="Roboto"/>
                <a:sym typeface="Roboto"/>
              </a:rPr>
              <a:t>Que </a:t>
            </a:r>
            <a:r>
              <a:rPr lang="en-US" b="1" dirty="0" err="1">
                <a:solidFill>
                  <a:srgbClr val="0B5FBA"/>
                </a:solidFill>
                <a:latin typeface="Roboto"/>
                <a:ea typeface="Roboto"/>
                <a:cs typeface="Roboto"/>
                <a:sym typeface="Roboto"/>
              </a:rPr>
              <a:t>pouvez</a:t>
            </a:r>
            <a:r>
              <a:rPr lang="en-US" b="1" dirty="0">
                <a:solidFill>
                  <a:srgbClr val="0B5FBA"/>
                </a:solidFill>
                <a:latin typeface="Roboto"/>
                <a:ea typeface="Roboto"/>
                <a:cs typeface="Roboto"/>
                <a:sym typeface="Roboto"/>
              </a:rPr>
              <a:t>-vous faire avec </a:t>
            </a:r>
            <a:r>
              <a:rPr lang="en-US" b="1" dirty="0" err="1">
                <a:solidFill>
                  <a:srgbClr val="0B5FBA"/>
                </a:solidFill>
                <a:latin typeface="Roboto"/>
                <a:ea typeface="Roboto"/>
                <a:cs typeface="Roboto"/>
                <a:sym typeface="Roboto"/>
              </a:rPr>
              <a:t>une</a:t>
            </a:r>
            <a:r>
              <a:rPr lang="en-US" b="1" dirty="0">
                <a:solidFill>
                  <a:srgbClr val="0B5FBA"/>
                </a:solidFill>
                <a:latin typeface="Roboto"/>
                <a:ea typeface="Roboto"/>
                <a:cs typeface="Roboto"/>
                <a:sym typeface="Roboto"/>
              </a:rPr>
              <a:t> ERC ?</a:t>
            </a:r>
            <a:endParaRPr sz="900" dirty="0"/>
          </a:p>
          <a:p>
            <a:pPr>
              <a:buSzPts val="2299"/>
            </a:pPr>
            <a:endParaRPr b="1" dirty="0">
              <a:solidFill>
                <a:srgbClr val="0B5FBA"/>
              </a:solidFill>
              <a:latin typeface="Roboto"/>
              <a:ea typeface="Roboto"/>
              <a:cs typeface="Roboto"/>
              <a:sym typeface="Roboto"/>
            </a:endParaRPr>
          </a:p>
          <a:p>
            <a:pPr marL="331063" lvl="1" indent="-165531">
              <a:buClr>
                <a:srgbClr val="0B5FBA"/>
              </a:buClr>
              <a:buSzPts val="2299"/>
              <a:buFont typeface="Arial"/>
              <a:buChar char="•"/>
            </a:pPr>
            <a:r>
              <a:rPr lang="en-US" dirty="0">
                <a:solidFill>
                  <a:srgbClr val="0B5FBA"/>
                </a:solidFill>
                <a:latin typeface="Roboto"/>
                <a:ea typeface="Roboto"/>
                <a:cs typeface="Roboto"/>
                <a:sym typeface="Roboto"/>
              </a:rPr>
              <a:t>Identifier les infrastructures et les services </a:t>
            </a:r>
            <a:r>
              <a:rPr lang="en-US" dirty="0" err="1">
                <a:solidFill>
                  <a:srgbClr val="0B5FBA"/>
                </a:solidFill>
                <a:latin typeface="Roboto"/>
                <a:ea typeface="Roboto"/>
                <a:cs typeface="Roboto"/>
                <a:sym typeface="Roboto"/>
              </a:rPr>
              <a:t>prioritaires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résilients</a:t>
            </a:r>
            <a:r>
              <a:rPr lang="en-US" dirty="0">
                <a:solidFill>
                  <a:srgbClr val="0B5FBA"/>
                </a:solidFill>
                <a:latin typeface="Roboto"/>
                <a:ea typeface="Roboto"/>
                <a:cs typeface="Roboto"/>
                <a:sym typeface="Roboto"/>
              </a:rPr>
              <a:t> au </a:t>
            </a:r>
            <a:r>
              <a:rPr lang="en-US" dirty="0" err="1">
                <a:solidFill>
                  <a:srgbClr val="0B5FBA"/>
                </a:solidFill>
                <a:latin typeface="Roboto"/>
                <a:ea typeface="Roboto"/>
                <a:cs typeface="Roboto"/>
                <a:sym typeface="Roboto"/>
              </a:rPr>
              <a:t>changement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doivent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être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construits</a:t>
            </a:r>
            <a:r>
              <a:rPr lang="en-US" dirty="0">
                <a:solidFill>
                  <a:srgbClr val="0B5FBA"/>
                </a:solidFill>
                <a:latin typeface="Roboto"/>
                <a:ea typeface="Roboto"/>
                <a:cs typeface="Roboto"/>
                <a:sym typeface="Roboto"/>
              </a:rPr>
              <a:t>.</a:t>
            </a:r>
            <a:endParaRPr sz="900" dirty="0"/>
          </a:p>
          <a:p>
            <a:pPr>
              <a:buSzPts val="2299"/>
            </a:pPr>
            <a:endParaRPr dirty="0">
              <a:solidFill>
                <a:srgbClr val="0B5FBA"/>
              </a:solidFill>
              <a:latin typeface="Roboto"/>
              <a:ea typeface="Roboto"/>
              <a:cs typeface="Roboto"/>
              <a:sym typeface="Roboto"/>
            </a:endParaRPr>
          </a:p>
          <a:p>
            <a:pPr marL="331063" lvl="1" indent="-165531">
              <a:buClr>
                <a:srgbClr val="0B5FBA"/>
              </a:buClr>
              <a:buSzPts val="2299"/>
              <a:buFont typeface="Arial"/>
              <a:buChar char="•"/>
            </a:pPr>
            <a:r>
              <a:rPr lang="en-US" dirty="0" err="1">
                <a:solidFill>
                  <a:srgbClr val="0B5FBA"/>
                </a:solidFill>
                <a:latin typeface="Roboto"/>
                <a:ea typeface="Roboto"/>
                <a:cs typeface="Roboto"/>
                <a:sym typeface="Roboto"/>
              </a:rPr>
              <a:t>Intégrer</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résilience</a:t>
            </a:r>
            <a:r>
              <a:rPr lang="en-US" dirty="0">
                <a:solidFill>
                  <a:srgbClr val="0B5FBA"/>
                </a:solidFill>
                <a:latin typeface="Roboto"/>
                <a:ea typeface="Roboto"/>
                <a:cs typeface="Roboto"/>
                <a:sym typeface="Roboto"/>
              </a:rPr>
              <a:t> dans la planification à long </a:t>
            </a:r>
            <a:r>
              <a:rPr lang="en-US" dirty="0" err="1">
                <a:solidFill>
                  <a:srgbClr val="0B5FBA"/>
                </a:solidFill>
                <a:latin typeface="Roboto"/>
                <a:ea typeface="Roboto"/>
                <a:cs typeface="Roboto"/>
                <a:sym typeface="Roboto"/>
              </a:rPr>
              <a:t>terme</a:t>
            </a:r>
            <a:r>
              <a:rPr lang="en-US" dirty="0">
                <a:solidFill>
                  <a:srgbClr val="0B5FBA"/>
                </a:solidFill>
                <a:latin typeface="Roboto"/>
                <a:ea typeface="Roboto"/>
                <a:cs typeface="Roboto"/>
                <a:sym typeface="Roboto"/>
              </a:rPr>
              <a:t> (par </a:t>
            </a:r>
            <a:r>
              <a:rPr lang="en-US" dirty="0" err="1">
                <a:solidFill>
                  <a:srgbClr val="0B5FBA"/>
                </a:solidFill>
                <a:latin typeface="Roboto"/>
                <a:ea typeface="Roboto"/>
                <a:cs typeface="Roboto"/>
                <a:sym typeface="Roboto"/>
              </a:rPr>
              <a:t>exemple</a:t>
            </a:r>
            <a:r>
              <a:rPr lang="en-US" dirty="0">
                <a:solidFill>
                  <a:srgbClr val="0B5FBA"/>
                </a:solidFill>
                <a:latin typeface="Roboto"/>
                <a:ea typeface="Roboto"/>
                <a:cs typeface="Roboto"/>
                <a:sym typeface="Roboto"/>
              </a:rPr>
              <a:t>, les plans </a:t>
            </a:r>
            <a:r>
              <a:rPr lang="en-US" dirty="0" err="1">
                <a:solidFill>
                  <a:srgbClr val="0B5FBA"/>
                </a:solidFill>
                <a:latin typeface="Roboto"/>
                <a:ea typeface="Roboto"/>
                <a:cs typeface="Roboto"/>
                <a:sym typeface="Roboto"/>
              </a:rPr>
              <a:t>directeurs</a:t>
            </a:r>
            <a:r>
              <a:rPr lang="en-US" dirty="0">
                <a:solidFill>
                  <a:srgbClr val="0B5FBA"/>
                </a:solidFill>
                <a:latin typeface="Roboto"/>
                <a:ea typeface="Roboto"/>
                <a:cs typeface="Roboto"/>
                <a:sym typeface="Roboto"/>
              </a:rPr>
              <a:t>).</a:t>
            </a:r>
            <a:endParaRPr sz="900" dirty="0"/>
          </a:p>
          <a:p>
            <a:pPr>
              <a:buSzPts val="2299"/>
            </a:pPr>
            <a:endParaRPr dirty="0">
              <a:solidFill>
                <a:srgbClr val="0B5FBA"/>
              </a:solidFill>
              <a:latin typeface="Roboto"/>
              <a:ea typeface="Roboto"/>
              <a:cs typeface="Roboto"/>
              <a:sym typeface="Roboto"/>
            </a:endParaRPr>
          </a:p>
          <a:p>
            <a:pPr marL="331063" lvl="1" indent="-165531">
              <a:buClr>
                <a:srgbClr val="0B5FBA"/>
              </a:buClr>
              <a:buSzPts val="2299"/>
              <a:buFont typeface="Arial"/>
              <a:buChar char="•"/>
            </a:pPr>
            <a:r>
              <a:rPr lang="en-US" dirty="0" err="1">
                <a:solidFill>
                  <a:srgbClr val="0B5FBA"/>
                </a:solidFill>
                <a:latin typeface="Roboto"/>
                <a:ea typeface="Roboto"/>
                <a:cs typeface="Roboto"/>
                <a:sym typeface="Roboto"/>
              </a:rPr>
              <a:t>Élaborer</a:t>
            </a:r>
            <a:r>
              <a:rPr lang="en-US" dirty="0">
                <a:solidFill>
                  <a:srgbClr val="0B5FBA"/>
                </a:solidFill>
                <a:latin typeface="Roboto"/>
                <a:ea typeface="Roboto"/>
                <a:cs typeface="Roboto"/>
                <a:sym typeface="Roboto"/>
              </a:rPr>
              <a:t> des politiques et des </a:t>
            </a:r>
            <a:r>
              <a:rPr lang="en-US" dirty="0" err="1">
                <a:solidFill>
                  <a:srgbClr val="0B5FBA"/>
                </a:solidFill>
                <a:latin typeface="Roboto"/>
                <a:ea typeface="Roboto"/>
                <a:cs typeface="Roboto"/>
                <a:sym typeface="Roboto"/>
              </a:rPr>
              <a:t>stratégies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telles</a:t>
            </a:r>
            <a:r>
              <a:rPr lang="en-US" dirty="0">
                <a:solidFill>
                  <a:srgbClr val="0B5FBA"/>
                </a:solidFill>
                <a:latin typeface="Roboto"/>
                <a:ea typeface="Roboto"/>
                <a:cs typeface="Roboto"/>
                <a:sym typeface="Roboto"/>
              </a:rPr>
              <a:t> que des plans </a:t>
            </a:r>
            <a:r>
              <a:rPr lang="en-US" dirty="0" err="1">
                <a:solidFill>
                  <a:srgbClr val="0B5FBA"/>
                </a:solidFill>
                <a:latin typeface="Roboto"/>
                <a:ea typeface="Roboto"/>
                <a:cs typeface="Roboto"/>
                <a:sym typeface="Roboto"/>
              </a:rPr>
              <a:t>d'action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 au </a:t>
            </a:r>
            <a:r>
              <a:rPr lang="en-US" dirty="0" err="1">
                <a:solidFill>
                  <a:srgbClr val="0B5FBA"/>
                </a:solidFill>
                <a:latin typeface="Roboto"/>
                <a:ea typeface="Roboto"/>
                <a:cs typeface="Roboto"/>
                <a:sym typeface="Roboto"/>
              </a:rPr>
              <a:t>niveau</a:t>
            </a:r>
            <a:r>
              <a:rPr lang="en-US" dirty="0">
                <a:solidFill>
                  <a:srgbClr val="0B5FBA"/>
                </a:solidFill>
                <a:latin typeface="Roboto"/>
                <a:ea typeface="Roboto"/>
                <a:cs typeface="Roboto"/>
                <a:sym typeface="Roboto"/>
              </a:rPr>
              <a:t> des villes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des plans de </a:t>
            </a:r>
            <a:r>
              <a:rPr lang="en-US" dirty="0" err="1">
                <a:solidFill>
                  <a:srgbClr val="0B5FBA"/>
                </a:solidFill>
                <a:latin typeface="Roboto"/>
                <a:ea typeface="Roboto"/>
                <a:cs typeface="Roboto"/>
                <a:sym typeface="Roboto"/>
              </a:rPr>
              <a:t>bassin</a:t>
            </a:r>
            <a:r>
              <a:rPr lang="en-US" dirty="0">
                <a:solidFill>
                  <a:srgbClr val="0B5FBA"/>
                </a:solidFill>
                <a:latin typeface="Roboto"/>
                <a:ea typeface="Roboto"/>
                <a:cs typeface="Roboto"/>
                <a:sym typeface="Roboto"/>
              </a:rPr>
              <a:t> versant.</a:t>
            </a:r>
            <a:endParaRPr sz="900" dirty="0"/>
          </a:p>
          <a:p>
            <a:pPr>
              <a:buSzPts val="2299"/>
            </a:pPr>
            <a:endParaRPr dirty="0">
              <a:solidFill>
                <a:srgbClr val="0B5FBA"/>
              </a:solidFill>
              <a:latin typeface="Roboto"/>
              <a:ea typeface="Roboto"/>
              <a:cs typeface="Roboto"/>
              <a:sym typeface="Roboto"/>
            </a:endParaRPr>
          </a:p>
          <a:p>
            <a:pPr marL="331063" lvl="1" indent="-165531">
              <a:buClr>
                <a:srgbClr val="0B5FBA"/>
              </a:buClr>
              <a:buSzPts val="2299"/>
              <a:buFont typeface="Arial"/>
              <a:buChar char="•"/>
            </a:pPr>
            <a:r>
              <a:rPr lang="en-US" dirty="0" err="1">
                <a:solidFill>
                  <a:srgbClr val="0B5FBA"/>
                </a:solidFill>
                <a:latin typeface="Roboto"/>
                <a:ea typeface="Roboto"/>
                <a:cs typeface="Roboto"/>
                <a:sym typeface="Roboto"/>
              </a:rPr>
              <a:t>Obtenir</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financements</a:t>
            </a:r>
            <a:r>
              <a:rPr lang="en-US" dirty="0">
                <a:solidFill>
                  <a:srgbClr val="0B5FBA"/>
                </a:solidFill>
                <a:latin typeface="Roboto"/>
                <a:ea typeface="Roboto"/>
                <a:cs typeface="Roboto"/>
                <a:sym typeface="Roboto"/>
              </a:rPr>
              <a:t> pour </a:t>
            </a:r>
            <a:r>
              <a:rPr lang="en-US" dirty="0" err="1">
                <a:solidFill>
                  <a:srgbClr val="0B5FBA"/>
                </a:solidFill>
                <a:latin typeface="Roboto"/>
                <a:ea typeface="Roboto"/>
                <a:cs typeface="Roboto"/>
                <a:sym typeface="Roboto"/>
              </a:rPr>
              <a:t>investir</a:t>
            </a:r>
            <a:r>
              <a:rPr lang="en-US" dirty="0">
                <a:solidFill>
                  <a:srgbClr val="0B5FBA"/>
                </a:solidFill>
                <a:latin typeface="Roboto"/>
                <a:ea typeface="Roboto"/>
                <a:cs typeface="Roboto"/>
                <a:sym typeface="Roboto"/>
              </a:rPr>
              <a:t> dans les options </a:t>
            </a:r>
            <a:r>
              <a:rPr lang="en-US" dirty="0" err="1">
                <a:solidFill>
                  <a:srgbClr val="0B5FBA"/>
                </a:solidFill>
                <a:latin typeface="Roboto"/>
                <a:ea typeface="Roboto"/>
                <a:cs typeface="Roboto"/>
                <a:sym typeface="Roboto"/>
              </a:rPr>
              <a:t>prioritaires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d'adaptation</a:t>
            </a:r>
            <a:r>
              <a:rPr lang="en-US" dirty="0">
                <a:solidFill>
                  <a:srgbClr val="0B5FBA"/>
                </a:solidFill>
                <a:latin typeface="Roboto"/>
                <a:ea typeface="Roboto"/>
                <a:cs typeface="Roboto"/>
                <a:sym typeface="Roboto"/>
              </a:rPr>
              <a:t> et de </a:t>
            </a:r>
            <a:r>
              <a:rPr lang="en-US" dirty="0" err="1">
                <a:solidFill>
                  <a:srgbClr val="0B5FBA"/>
                </a:solidFill>
                <a:latin typeface="Roboto"/>
                <a:ea typeface="Roboto"/>
                <a:cs typeface="Roboto"/>
                <a:sym typeface="Roboto"/>
              </a:rPr>
              <a:t>résilience</a:t>
            </a:r>
            <a:r>
              <a:rPr lang="en-US" dirty="0">
                <a:solidFill>
                  <a:srgbClr val="0B5FBA"/>
                </a:solidFill>
                <a:latin typeface="Roboto"/>
                <a:ea typeface="Roboto"/>
                <a:cs typeface="Roboto"/>
                <a:sym typeface="Roboto"/>
              </a:rPr>
              <a:t>.</a:t>
            </a:r>
            <a:endParaRPr sz="900" dirty="0"/>
          </a:p>
          <a:p>
            <a:pPr>
              <a:buSzPts val="2299"/>
            </a:pPr>
            <a:endParaRPr dirty="0">
              <a:solidFill>
                <a:srgbClr val="0B5FBA"/>
              </a:solidFill>
              <a:latin typeface="Roboto"/>
              <a:ea typeface="Roboto"/>
              <a:cs typeface="Roboto"/>
              <a:sym typeface="Roboto"/>
            </a:endParaRPr>
          </a:p>
        </p:txBody>
      </p:sp>
      <p:sp>
        <p:nvSpPr>
          <p:cNvPr id="1505" name="Google Shape;1505;p93"/>
          <p:cNvSpPr/>
          <p:nvPr/>
        </p:nvSpPr>
        <p:spPr>
          <a:xfrm>
            <a:off x="8458291" y="1401210"/>
            <a:ext cx="3080429" cy="4322887"/>
          </a:xfrm>
          <a:custGeom>
            <a:avLst/>
            <a:gdLst/>
            <a:ahLst/>
            <a:cxnLst/>
            <a:rect l="l" t="t" r="r" b="b"/>
            <a:pathLst>
              <a:path w="5143855" h="7360887" extrusionOk="0">
                <a:moveTo>
                  <a:pt x="0" y="0"/>
                </a:moveTo>
                <a:lnTo>
                  <a:pt x="5143854" y="0"/>
                </a:lnTo>
                <a:lnTo>
                  <a:pt x="5143854" y="7360886"/>
                </a:lnTo>
                <a:lnTo>
                  <a:pt x="0" y="7360886"/>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506" name="Google Shape;1506;p93"/>
          <p:cNvSpPr txBox="1"/>
          <p:nvPr/>
        </p:nvSpPr>
        <p:spPr>
          <a:xfrm rot="-5400000">
            <a:off x="9466354" y="3451919"/>
            <a:ext cx="4144733"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par AP</a:t>
            </a:r>
            <a:endParaRPr sz="933"/>
          </a:p>
        </p:txBody>
      </p:sp>
      <p:sp>
        <p:nvSpPr>
          <p:cNvPr id="2" name="Title 1">
            <a:extLst>
              <a:ext uri="{FF2B5EF4-FFF2-40B4-BE49-F238E27FC236}">
                <a16:creationId xmlns:a16="http://schemas.microsoft.com/office/drawing/2014/main" id="{663D4130-851F-6C03-4684-29C51F956846}"/>
              </a:ext>
            </a:extLst>
          </p:cNvPr>
          <p:cNvSpPr>
            <a:spLocks noGrp="1"/>
          </p:cNvSpPr>
          <p:nvPr>
            <p:ph type="title"/>
          </p:nvPr>
        </p:nvSpPr>
        <p:spPr/>
        <p:txBody>
          <a:bodyPr/>
          <a:lstStyle/>
          <a:p>
            <a:r>
              <a:rPr lang="en-US" b="1" dirty="0">
                <a:solidFill>
                  <a:srgbClr val="0B5FBA"/>
                </a:solidFill>
                <a:latin typeface="Roboto"/>
                <a:ea typeface="Roboto"/>
                <a:cs typeface="Roboto"/>
                <a:sym typeface="Roboto"/>
              </a:rPr>
              <a:t>Points </a:t>
            </a:r>
            <a:r>
              <a:rPr lang="en-US" b="1" dirty="0" err="1">
                <a:solidFill>
                  <a:srgbClr val="0B5FBA"/>
                </a:solidFill>
                <a:latin typeface="Roboto"/>
                <a:ea typeface="Roboto"/>
                <a:cs typeface="Roboto"/>
                <a:sym typeface="Roboto"/>
              </a:rPr>
              <a:t>clés</a:t>
            </a:r>
            <a:r>
              <a:rPr lang="en-US" b="1" dirty="0">
                <a:solidFill>
                  <a:srgbClr val="0B5FBA"/>
                </a:solidFill>
                <a:latin typeface="Roboto"/>
                <a:ea typeface="Roboto"/>
                <a:cs typeface="Roboto"/>
                <a:sym typeface="Roboto"/>
              </a:rPr>
              <a:t> du module 3 - </a:t>
            </a:r>
            <a:r>
              <a:rPr lang="en-US" b="1" dirty="0" err="1">
                <a:solidFill>
                  <a:srgbClr val="0B5FBA"/>
                </a:solidFill>
                <a:latin typeface="Roboto"/>
                <a:ea typeface="Roboto"/>
                <a:cs typeface="Roboto"/>
                <a:sym typeface="Roboto"/>
              </a:rPr>
              <a:t>Utilisation</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d'une</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évaluation</a:t>
            </a:r>
            <a:r>
              <a:rPr lang="en-US" b="1" dirty="0">
                <a:solidFill>
                  <a:srgbClr val="0B5FBA"/>
                </a:solidFill>
                <a:latin typeface="Roboto"/>
                <a:ea typeface="Roboto"/>
                <a:cs typeface="Roboto"/>
                <a:sym typeface="Roboto"/>
              </a:rPr>
              <a:t> des </a:t>
            </a:r>
            <a:r>
              <a:rPr lang="en-US" b="1" dirty="0" err="1">
                <a:solidFill>
                  <a:srgbClr val="0B5FBA"/>
                </a:solidFill>
                <a:latin typeface="Roboto"/>
                <a:ea typeface="Roboto"/>
                <a:cs typeface="Roboto"/>
                <a:sym typeface="Roboto"/>
              </a:rPr>
              <a:t>risques</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climatiques</a:t>
            </a:r>
            <a:endParaRPr lang="en-GB" dirty="0"/>
          </a:p>
        </p:txBody>
      </p:sp>
      <p:sp>
        <p:nvSpPr>
          <p:cNvPr id="1507" name="Google Shape;1507;p93"/>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95</a:t>
            </a:fld>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2332C-A572-2D17-F93B-827D885996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E2DAD4-731B-F316-2CF7-A507E6B9022B}"/>
              </a:ext>
            </a:extLst>
          </p:cNvPr>
          <p:cNvSpPr>
            <a:spLocks noGrp="1"/>
          </p:cNvSpPr>
          <p:nvPr>
            <p:ph type="title"/>
          </p:nvPr>
        </p:nvSpPr>
        <p:spPr>
          <a:xfrm>
            <a:off x="769620" y="666161"/>
            <a:ext cx="10652760" cy="969264"/>
          </a:xfrm>
        </p:spPr>
        <p:txBody>
          <a:bodyPr/>
          <a:lstStyle/>
          <a:p>
            <a:r>
              <a:rPr lang="en-GB"/>
              <a:t>Ressources supplémentaires Module 3</a:t>
            </a:r>
          </a:p>
        </p:txBody>
      </p:sp>
      <p:sp>
        <p:nvSpPr>
          <p:cNvPr id="4" name="Content Placeholder 3">
            <a:extLst>
              <a:ext uri="{FF2B5EF4-FFF2-40B4-BE49-F238E27FC236}">
                <a16:creationId xmlns:a16="http://schemas.microsoft.com/office/drawing/2014/main" id="{F0711CFB-2A30-A4F5-7C73-3FA21E13BE6A}"/>
              </a:ext>
            </a:extLst>
          </p:cNvPr>
          <p:cNvSpPr>
            <a:spLocks noGrp="1"/>
          </p:cNvSpPr>
          <p:nvPr>
            <p:ph idx="1"/>
          </p:nvPr>
        </p:nvSpPr>
        <p:spPr>
          <a:xfrm>
            <a:off x="769620" y="1814512"/>
            <a:ext cx="10652760" cy="3892695"/>
          </a:xfrm>
        </p:spPr>
        <p:txBody>
          <a:bodyPr numCol="2">
            <a:normAutofit fontScale="92500" lnSpcReduction="20000"/>
          </a:bodyPr>
          <a:lstStyle/>
          <a:p>
            <a:r>
              <a:rPr lang="en-GB" sz="1800" u="sng">
                <a:solidFill>
                  <a:schemeClr val="accent2"/>
                </a:solidFill>
                <a:hlinkClick r:id="rId3">
                  <a:extLst>
                    <a:ext uri="{A12FA001-AC4F-418D-AE19-62706E023703}">
                      <ahyp:hlinkClr xmlns:ahyp="http://schemas.microsoft.com/office/drawing/2018/hyperlinkcolor" val="tx"/>
                    </a:ext>
                  </a:extLst>
                </a:hlinkClick>
              </a:rPr>
              <a:t>Évaluation des risques climatiques physiques : enseignements pratiques pour l'élaboration de scénarios climatiques </a:t>
            </a:r>
            <a:r>
              <a:rPr lang="en-GB" sz="1800">
                <a:solidFill>
                  <a:schemeClr val="accent1"/>
                </a:solidFill>
              </a:rPr>
              <a:t>NGFS et Banque mondiale (2022)</a:t>
            </a:r>
          </a:p>
          <a:p>
            <a:r>
              <a:rPr lang="en-GB" sz="1800" u="sng">
                <a:solidFill>
                  <a:schemeClr val="accent2"/>
                </a:solidFill>
                <a:hlinkClick r:id="rId4">
                  <a:extLst>
                    <a:ext uri="{A12FA001-AC4F-418D-AE19-62706E023703}">
                      <ahyp:hlinkClr xmlns:ahyp="http://schemas.microsoft.com/office/drawing/2018/hyperlinkcolor" val="tx"/>
                    </a:ext>
                  </a:extLst>
                </a:hlinkClick>
              </a:rPr>
              <a:t>Guide technique sur l'évaluation et la planification globales des risques dans le contexte du changement climatique </a:t>
            </a:r>
            <a:r>
              <a:rPr lang="en-GB" sz="1800"/>
              <a:t>UNDRR</a:t>
            </a:r>
          </a:p>
          <a:p>
            <a:r>
              <a:rPr lang="en-GB" sz="1800" u="sng">
                <a:solidFill>
                  <a:schemeClr val="accent2"/>
                </a:solidFill>
                <a:hlinkClick r:id="rId5">
                  <a:extLst>
                    <a:ext uri="{A12FA001-AC4F-418D-AE19-62706E023703}">
                      <ahyp:hlinkClr xmlns:ahyp="http://schemas.microsoft.com/office/drawing/2018/hyperlinkcolor" val="tx"/>
                    </a:ext>
                  </a:extLst>
                </a:hlinkClick>
              </a:rPr>
              <a:t>Guide programmatique pour un accès à l'eau, à l'assainissement et à l'hygiène résilient au changement climatique </a:t>
            </a:r>
            <a:r>
              <a:rPr lang="en-GB" sz="1800"/>
              <a:t>WaterAid</a:t>
            </a:r>
          </a:p>
          <a:p>
            <a:r>
              <a:rPr lang="en-GB" sz="1800" u="sng">
                <a:solidFill>
                  <a:schemeClr val="accent2"/>
                </a:solidFill>
                <a:hlinkClick r:id="rId6">
                  <a:extLst>
                    <a:ext uri="{A12FA001-AC4F-418D-AE19-62706E023703}">
                      <ahyp:hlinkClr xmlns:ahyp="http://schemas.microsoft.com/office/drawing/2018/hyperlinkcolor" val="tx"/>
                    </a:ext>
                  </a:extLst>
                </a:hlinkClick>
              </a:rPr>
              <a:t>Note d'orientation pour un développement résilient au changement climatique dans le domaine WASH </a:t>
            </a:r>
            <a:r>
              <a:rPr lang="en-GB" sz="1800"/>
              <a:t>UNICEF</a:t>
            </a:r>
          </a:p>
          <a:p>
            <a:r>
              <a:rPr lang="en-GB" sz="1800" u="sng">
                <a:solidFill>
                  <a:schemeClr val="accent2"/>
                </a:solidFill>
                <a:hlinkClick r:id="rId7">
                  <a:extLst>
                    <a:ext uri="{A12FA001-AC4F-418D-AE19-62706E023703}">
                      <ahyp:hlinkClr xmlns:ahyp="http://schemas.microsoft.com/office/drawing/2018/hyperlinkcolor" val="tx"/>
                    </a:ext>
                  </a:extLst>
                </a:hlinkClick>
              </a:rPr>
              <a:t>Quelle est la robustesse du programme WASH ? </a:t>
            </a:r>
            <a:r>
              <a:rPr lang="en-GB" sz="1800"/>
              <a:t>Université de Bristol</a:t>
            </a:r>
          </a:p>
          <a:p>
            <a:r>
              <a:rPr lang="en-GB" sz="1800" u="sng">
                <a:solidFill>
                  <a:schemeClr val="accent2"/>
                </a:solidFill>
                <a:hlinkClick r:id="rId8" tooltip="Climate, Environment and Disaster Risk Reduction Guidance (CEDRIG)">
                  <a:extLst>
                    <a:ext uri="{A12FA001-AC4F-418D-AE19-62706E023703}">
                      <ahyp:hlinkClr xmlns:ahyp="http://schemas.microsoft.com/office/drawing/2018/hyperlinkcolor" val="tx"/>
                    </a:ext>
                  </a:extLst>
                </a:hlinkClick>
              </a:rPr>
              <a:t>Guide sur le climat, l'environnement et la réduction des risques de catastrophe (CEDRIG)</a:t>
            </a:r>
            <a:br>
              <a:rPr lang="en-GB" sz="1800" u="sng"/>
            </a:br>
            <a:r>
              <a:rPr lang="en-GB" sz="1800"/>
              <a:t>Agence suisse pour le développement et la coopération</a:t>
            </a:r>
          </a:p>
          <a:p>
            <a:r>
              <a:rPr lang="en-GB" sz="1800" u="sng">
                <a:solidFill>
                  <a:schemeClr val="accent2"/>
                </a:solidFill>
                <a:hlinkClick r:id="rId9" tooltip="Integrating climate resilience with WASH systems strengthening">
                  <a:extLst>
                    <a:ext uri="{A12FA001-AC4F-418D-AE19-62706E023703}">
                      <ahyp:hlinkClr xmlns:ahyp="http://schemas.microsoft.com/office/drawing/2018/hyperlinkcolor" val="tx"/>
                    </a:ext>
                  </a:extLst>
                </a:hlinkClick>
              </a:rPr>
              <a:t>Intégrer la résilience climatique au renforcement des systèmes WASH</a:t>
            </a:r>
            <a:br>
              <a:rPr lang="en-GB" sz="1800" u="sng"/>
            </a:br>
            <a:r>
              <a:rPr lang="en-GB" sz="1800"/>
              <a:t>WaterAid</a:t>
            </a:r>
          </a:p>
          <a:p>
            <a:r>
              <a:rPr lang="en-GB" sz="1800" u="sng">
                <a:solidFill>
                  <a:schemeClr val="accent2"/>
                </a:solidFill>
                <a:hlinkClick r:id="rId10">
                  <a:extLst>
                    <a:ext uri="{A12FA001-AC4F-418D-AE19-62706E023703}">
                      <ahyp:hlinkClr xmlns:ahyp="http://schemas.microsoft.com/office/drawing/2018/hyperlinkcolor" val="tx"/>
                    </a:ext>
                  </a:extLst>
                </a:hlinkClick>
              </a:rPr>
              <a:t>Analyse décisionnelle tenant compte des risques climatiques</a:t>
            </a:r>
            <a:br>
              <a:rPr lang="en-GB" sz="1800" u="sng">
                <a:solidFill>
                  <a:srgbClr val="F49100"/>
                </a:solidFill>
                <a:hlinkClick r:id="rId10">
                  <a:extLst>
                    <a:ext uri="{A12FA001-AC4F-418D-AE19-62706E023703}">
                      <ahyp:hlinkClr xmlns:ahyp="http://schemas.microsoft.com/office/drawing/2018/hyperlinkcolor" val="tx"/>
                    </a:ext>
                  </a:extLst>
                </a:hlinkClick>
              </a:rPr>
            </a:br>
            <a:r>
              <a:rPr lang="en-GB" sz="1800"/>
              <a:t>CRIDA</a:t>
            </a:r>
          </a:p>
        </p:txBody>
      </p:sp>
    </p:spTree>
    <p:extLst>
      <p:ext uri="{BB962C8B-B14F-4D97-AF65-F5344CB8AC3E}">
        <p14:creationId xmlns:p14="http://schemas.microsoft.com/office/powerpoint/2010/main" val="135019927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
          <a:extLst>
            <a:ext uri="{FF2B5EF4-FFF2-40B4-BE49-F238E27FC236}">
              <a16:creationId xmlns:a16="http://schemas.microsoft.com/office/drawing/2014/main" id="{3BFE1F56-E5DC-AEC5-1842-95169EAE2D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199C9D-37AB-9E2C-E548-6FC5B980CF2C}"/>
              </a:ext>
            </a:extLst>
          </p:cNvPr>
          <p:cNvSpPr>
            <a:spLocks noGrp="1"/>
          </p:cNvSpPr>
          <p:nvPr>
            <p:ph type="title" idx="4294967295"/>
          </p:nvPr>
        </p:nvSpPr>
        <p:spPr>
          <a:xfrm>
            <a:off x="988219" y="733504"/>
            <a:ext cx="10244138" cy="969963"/>
          </a:xfrm>
        </p:spPr>
        <p:txBody>
          <a:bodyPr/>
          <a:lstStyle/>
          <a:p>
            <a:r>
              <a:rPr lang="en-GB">
                <a:solidFill>
                  <a:schemeClr val="bg1"/>
                </a:solidFill>
              </a:rPr>
              <a:t>Réflexion de fin de journée</a:t>
            </a:r>
            <a:endParaRPr lang="en-NL">
              <a:solidFill>
                <a:schemeClr val="bg1"/>
              </a:solidFill>
            </a:endParaRPr>
          </a:p>
        </p:txBody>
      </p:sp>
      <p:sp>
        <p:nvSpPr>
          <p:cNvPr id="3" name="Content Placeholder 2">
            <a:extLst>
              <a:ext uri="{FF2B5EF4-FFF2-40B4-BE49-F238E27FC236}">
                <a16:creationId xmlns:a16="http://schemas.microsoft.com/office/drawing/2014/main" id="{148921C9-480E-B2C4-3789-6F465C63E836}"/>
              </a:ext>
            </a:extLst>
          </p:cNvPr>
          <p:cNvSpPr>
            <a:spLocks noGrp="1"/>
          </p:cNvSpPr>
          <p:nvPr>
            <p:ph idx="4294967295"/>
          </p:nvPr>
        </p:nvSpPr>
        <p:spPr>
          <a:xfrm>
            <a:off x="988219" y="1925717"/>
            <a:ext cx="3592513" cy="3417887"/>
          </a:xfrm>
        </p:spPr>
        <p:txBody>
          <a:bodyPr>
            <a:normAutofit fontScale="92500" lnSpcReduction="20000"/>
          </a:bodyPr>
          <a:lstStyle/>
          <a:p>
            <a:pPr marL="357188" indent="-342900">
              <a:lnSpc>
                <a:spcPct val="100000"/>
              </a:lnSpc>
              <a:spcAft>
                <a:spcPts val="1200"/>
              </a:spcAft>
              <a:buFont typeface="Arial" panose="020B0604020202020204" pitchFamily="34" charset="0"/>
              <a:buChar char="•"/>
            </a:pPr>
            <a:r>
              <a:rPr lang="en-GB" sz="2800" b="1" err="1">
                <a:solidFill>
                  <a:schemeClr val="bg1"/>
                </a:solidFill>
              </a:rPr>
              <a:t>Post-it</a:t>
            </a:r>
            <a:r>
              <a:rPr lang="en-GB" sz="2800" b="1">
                <a:solidFill>
                  <a:schemeClr val="bg1"/>
                </a:solidFill>
              </a:rPr>
              <a:t> jaune</a:t>
            </a:r>
            <a:br>
              <a:rPr lang="en-GB" b="1">
                <a:solidFill>
                  <a:schemeClr val="bg1"/>
                </a:solidFill>
              </a:rPr>
            </a:br>
            <a:r>
              <a:rPr lang="en-GB">
                <a:solidFill>
                  <a:schemeClr val="bg1"/>
                </a:solidFill>
              </a:rPr>
              <a:t>Ce qui s'est bien passé aujourd'hui</a:t>
            </a:r>
          </a:p>
          <a:p>
            <a:pPr marL="357188" indent="-342900">
              <a:lnSpc>
                <a:spcPct val="100000"/>
              </a:lnSpc>
              <a:spcAft>
                <a:spcPts val="1200"/>
              </a:spcAft>
              <a:buFont typeface="Arial" panose="020B0604020202020204" pitchFamily="34" charset="0"/>
              <a:buChar char="•"/>
            </a:pPr>
            <a:r>
              <a:rPr lang="en-GB" sz="2800" b="1" err="1">
                <a:solidFill>
                  <a:schemeClr val="bg1"/>
                </a:solidFill>
              </a:rPr>
              <a:t>Post-it</a:t>
            </a:r>
            <a:r>
              <a:rPr lang="en-GB" sz="2800" b="1">
                <a:solidFill>
                  <a:schemeClr val="bg1"/>
                </a:solidFill>
              </a:rPr>
              <a:t> rose</a:t>
            </a:r>
            <a:br>
              <a:rPr lang="en-GB">
                <a:solidFill>
                  <a:schemeClr val="bg1"/>
                </a:solidFill>
              </a:rPr>
            </a:br>
            <a:r>
              <a:rPr lang="en-GB">
                <a:solidFill>
                  <a:schemeClr val="bg1"/>
                </a:solidFill>
              </a:rPr>
              <a:t>Ce qui pourrait être amélioré aujourd'hui</a:t>
            </a:r>
          </a:p>
          <a:p>
            <a:pPr marL="357188" indent="-342900">
              <a:lnSpc>
                <a:spcPct val="100000"/>
              </a:lnSpc>
              <a:spcAft>
                <a:spcPts val="1200"/>
              </a:spcAft>
              <a:buFont typeface="Arial" panose="020B0604020202020204" pitchFamily="34" charset="0"/>
              <a:buChar char="•"/>
            </a:pPr>
            <a:r>
              <a:rPr lang="en-GB">
                <a:solidFill>
                  <a:schemeClr val="bg1"/>
                </a:solidFill>
              </a:rPr>
              <a:t>Affichez-les sur la fiche d'évaluation lorsque vous quittez la salle.</a:t>
            </a:r>
            <a:endParaRPr lang="en-NL">
              <a:solidFill>
                <a:schemeClr val="bg1"/>
              </a:solidFill>
            </a:endParaRPr>
          </a:p>
        </p:txBody>
      </p:sp>
      <p:pic>
        <p:nvPicPr>
          <p:cNvPr id="6" name="Picture 5" descr="Several post-it notes on a white board&#10;&#10;AI-generated content may be incorrect.">
            <a:extLst>
              <a:ext uri="{FF2B5EF4-FFF2-40B4-BE49-F238E27FC236}">
                <a16:creationId xmlns:a16="http://schemas.microsoft.com/office/drawing/2014/main" id="{4A51CE25-52FF-BB97-397C-B626FEC8FA1C}"/>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8" name="Picture 7" descr="Several post-it notes on a white board&#10;&#10;AI-generated content may be incorrect.">
            <a:extLst>
              <a:ext uri="{FF2B5EF4-FFF2-40B4-BE49-F238E27FC236}">
                <a16:creationId xmlns:a16="http://schemas.microsoft.com/office/drawing/2014/main" id="{86DAD8C5-CDCA-30B6-E7BB-AA65347933C8}"/>
              </a:ext>
            </a:extLst>
          </p:cNvPr>
          <p:cNvPicPr>
            <a:picLocks noChangeAspect="1"/>
          </p:cNvPicPr>
          <p:nvPr/>
        </p:nvPicPr>
        <p:blipFill>
          <a:blip r:embed="rId5" cstate="email">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
        <p:nvSpPr>
          <p:cNvPr id="4" name="Rectangle 3">
            <a:extLst>
              <a:ext uri="{FF2B5EF4-FFF2-40B4-BE49-F238E27FC236}">
                <a16:creationId xmlns:a16="http://schemas.microsoft.com/office/drawing/2014/main" id="{F6E94072-685C-EBC2-8BF2-4FE35E91B15B}"/>
              </a:ext>
            </a:extLst>
          </p:cNvPr>
          <p:cNvSpPr/>
          <p:nvPr/>
        </p:nvSpPr>
        <p:spPr>
          <a:xfrm>
            <a:off x="4572000" y="1995130"/>
            <a:ext cx="642938" cy="657225"/>
          </a:xfrm>
          <a:prstGeom prst="rect">
            <a:avLst/>
          </a:prstGeom>
          <a:solidFill>
            <a:srgbClr val="DAED2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 name="Rectangle 4">
            <a:extLst>
              <a:ext uri="{FF2B5EF4-FFF2-40B4-BE49-F238E27FC236}">
                <a16:creationId xmlns:a16="http://schemas.microsoft.com/office/drawing/2014/main" id="{29F9772E-36E9-56D1-E9E3-DAFC8E88A9E8}"/>
              </a:ext>
            </a:extLst>
          </p:cNvPr>
          <p:cNvSpPr/>
          <p:nvPr/>
        </p:nvSpPr>
        <p:spPr>
          <a:xfrm>
            <a:off x="4572000" y="3012102"/>
            <a:ext cx="642938" cy="657225"/>
          </a:xfrm>
          <a:prstGeom prst="rect">
            <a:avLst/>
          </a:prstGeom>
          <a:solidFill>
            <a:srgbClr val="DA24A3"/>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393248775"/>
      </p:ext>
    </p:extLst>
  </p:cSld>
  <p:clrMapOvr>
    <a:masterClrMapping/>
  </p:clrMapOvr>
</p:sld>
</file>

<file path=ppt/theme/theme1.xml><?xml version="1.0" encoding="utf-8"?>
<a:theme xmlns:a="http://schemas.openxmlformats.org/drawingml/2006/main" name="Oasis">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asis Font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asis" id="{F87D57D1-6595-40EA-BD1E-F0C34D0EF910}" vid="{ECA7DBCD-4BC8-40F2-8EF4-7A6D942FA19B}"/>
    </a:ext>
  </a:extLst>
</a:theme>
</file>

<file path=ppt/theme/theme2.xml><?xml version="1.0" encoding="utf-8"?>
<a:theme xmlns:a="http://schemas.openxmlformats.org/drawingml/2006/main" name="1_Oasis">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asis Font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asis" id="{F87D57D1-6595-40EA-BD1E-F0C34D0EF910}" vid="{ECA7DBCD-4BC8-40F2-8EF4-7A6D942FA19B}"/>
    </a:ext>
  </a:extLst>
</a:theme>
</file>

<file path=ppt/theme/theme3.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65029163-e779-4170-aed0-0becec4468f2">
      <Terms xmlns="http://schemas.microsoft.com/office/infopath/2007/PartnerControls"/>
    </lcf76f155ced4ddcb4097134ff3c332f>
    <TaxCatchAll xmlns="d4a57fd9-c3a3-4a9b-9a1a-19a03a0d616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BCDAE8A5613BE44AE408DFBEF6469DC" ma:contentTypeVersion="19" ma:contentTypeDescription="Create a new document." ma:contentTypeScope="" ma:versionID="d615cc25bebf5639f6f173eb8d0509a6">
  <xsd:schema xmlns:xsd="http://www.w3.org/2001/XMLSchema" xmlns:xs="http://www.w3.org/2001/XMLSchema" xmlns:p="http://schemas.microsoft.com/office/2006/metadata/properties" xmlns:ns2="d4a57fd9-c3a3-4a9b-9a1a-19a03a0d6162" xmlns:ns3="65029163-e779-4170-aed0-0becec4468f2" targetNamespace="http://schemas.microsoft.com/office/2006/metadata/properties" ma:root="true" ma:fieldsID="0880252e80212dafee82d896830a871d" ns2:_="" ns3:_="">
    <xsd:import namespace="d4a57fd9-c3a3-4a9b-9a1a-19a03a0d6162"/>
    <xsd:import namespace="65029163-e779-4170-aed0-0becec4468f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Loca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a57fd9-c3a3-4a9b-9a1a-19a03a0d616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0a0b2bc-92bd-465b-a373-d6bc6ea1897a}" ma:internalName="TaxCatchAll" ma:showField="CatchAllData" ma:web="d4a57fd9-c3a3-4a9b-9a1a-19a03a0d616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5029163-e779-4170-aed0-0becec4468f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F1541A-0A07-4E7B-8BC4-6AF3AC61BD1C}">
  <ds:schemaRefs>
    <ds:schemaRef ds:uri="http://purl.org/dc/terms/"/>
    <ds:schemaRef ds:uri="http://www.w3.org/XML/1998/namespace"/>
    <ds:schemaRef ds:uri="http://schemas.microsoft.com/office/2006/documentManagement/types"/>
    <ds:schemaRef ds:uri="http://schemas.microsoft.com/office/2006/metadata/properties"/>
    <ds:schemaRef ds:uri="http://purl.org/dc/dcmitype/"/>
    <ds:schemaRef ds:uri="http://schemas.microsoft.com/office/infopath/2007/PartnerControls"/>
    <ds:schemaRef ds:uri="http://schemas.openxmlformats.org/package/2006/metadata/core-properties"/>
    <ds:schemaRef ds:uri="2ac7cd8f-dacc-453d-90dd-0fe78c9bbb66"/>
    <ds:schemaRef ds:uri="http://purl.org/dc/elements/1.1/"/>
    <ds:schemaRef ds:uri="f291d9aa-6563-4aae-a5dd-16b535aa42c0"/>
    <ds:schemaRef ds:uri="0f38eaac-4cf2-44b0-a7d4-b983dd4575f2"/>
  </ds:schemaRefs>
</ds:datastoreItem>
</file>

<file path=customXml/itemProps2.xml><?xml version="1.0" encoding="utf-8"?>
<ds:datastoreItem xmlns:ds="http://schemas.openxmlformats.org/officeDocument/2006/customXml" ds:itemID="{E1454E18-8E9F-4AA3-86C0-2E5743D5BA3A}">
  <ds:schemaRefs>
    <ds:schemaRef ds:uri="http://schemas.microsoft.com/sharepoint/v3/contenttype/forms"/>
  </ds:schemaRefs>
</ds:datastoreItem>
</file>

<file path=customXml/itemProps3.xml><?xml version="1.0" encoding="utf-8"?>
<ds:datastoreItem xmlns:ds="http://schemas.openxmlformats.org/officeDocument/2006/customXml" ds:itemID="{DE9A8161-501B-4D30-9D3D-D72782B774DC}"/>
</file>

<file path=docProps/app.xml><?xml version="1.0" encoding="utf-8"?>
<Properties xmlns="http://schemas.openxmlformats.org/officeDocument/2006/extended-properties" xmlns:vt="http://schemas.openxmlformats.org/officeDocument/2006/docPropsVTypes">
  <TotalTime>2414</TotalTime>
  <Words>20187</Words>
  <Application>Microsoft Office PowerPoint</Application>
  <PresentationFormat>Widescreen</PresentationFormat>
  <Paragraphs>1653</Paragraphs>
  <Slides>97</Slides>
  <Notes>97</Notes>
  <HiddenSlides>6</HiddenSlides>
  <MMClips>1</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97</vt:i4>
      </vt:variant>
    </vt:vector>
  </HeadingPairs>
  <TitlesOfParts>
    <vt:vector size="112" baseType="lpstr">
      <vt:lpstr>Roboto</vt:lpstr>
      <vt:lpstr>Roboto Medium</vt:lpstr>
      <vt:lpstr>Lora</vt:lpstr>
      <vt:lpstr>Roboto Black</vt:lpstr>
      <vt:lpstr>Neue Haas Grotesk Text Pro</vt:lpstr>
      <vt:lpstr>Corbel</vt:lpstr>
      <vt:lpstr>Times</vt:lpstr>
      <vt:lpstr>Arial</vt:lpstr>
      <vt:lpstr>Noto Sans Symbols</vt:lpstr>
      <vt:lpstr>UniversLT-55Rm</vt:lpstr>
      <vt:lpstr>Calibri</vt:lpstr>
      <vt:lpstr>Helvetica Neue</vt:lpstr>
      <vt:lpstr>KievitOT-Regular</vt:lpstr>
      <vt:lpstr>Oasis</vt:lpstr>
      <vt:lpstr>1_Oasis</vt:lpstr>
      <vt:lpstr>Évaluations des risques climatiques</vt:lpstr>
      <vt:lpstr>PowerPoint Presentation</vt:lpstr>
      <vt:lpstr>PowerPoint Presentation</vt:lpstr>
      <vt:lpstr>PowerPoint Presentation</vt:lpstr>
      <vt:lpstr>Notre rivière</vt:lpstr>
      <vt:lpstr>PowerPoint Presentation</vt:lpstr>
      <vt:lpstr>PowerPoint Presentation</vt:lpstr>
      <vt:lpstr>MODULE 3 Évaluations des risques</vt:lpstr>
      <vt:lpstr>PowerPoint Presentation</vt:lpstr>
      <vt:lpstr>MODULE 3 Objectifs d'apprentissage</vt:lpstr>
      <vt:lpstr>PowerPoint Presentation</vt:lpstr>
      <vt:lpstr>L'eau dont vous dépendez et l'eau que vous risquez de polluer</vt:lpstr>
      <vt:lpstr>Exercice sur la rivière : ressources en eau en amont et en aval</vt:lpstr>
      <vt:lpstr>PowerPoint Presentation</vt:lpstr>
      <vt:lpstr>PowerPoint Presentation</vt:lpstr>
      <vt:lpstr>PowerPoint Presentation</vt:lpstr>
      <vt:lpstr>Évaluation des risques climatiques</vt:lpstr>
      <vt:lpstr>PowerPoint Presentation</vt:lpstr>
      <vt:lpstr>PowerPoint Presentation</vt:lpstr>
      <vt:lpstr>PowerPoint Presentation</vt:lpstr>
      <vt:lpstr>PowerPoint Presentation</vt:lpstr>
      <vt:lpstr>Exemple</vt:lpstr>
      <vt:lpstr>En évaluant les risques, vous pouvez identifier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EXEMPLE : Évaluations de la vulnérabilité au Rwanda</vt:lpstr>
      <vt:lpstr>EXEMPLE : Évaluations de la vulnérabilité au Rwanda</vt:lpstr>
      <vt:lpstr>PowerPoint Presentation</vt:lpstr>
      <vt:lpstr>Photo de groupe</vt:lpstr>
      <vt:lpstr>PowerPoint Presentation</vt:lpstr>
      <vt:lpstr>PowerPoint Presentation</vt:lpstr>
      <vt:lpstr>PowerPoint Presentation</vt:lpstr>
      <vt:lpstr>Approches ascendantes </vt:lpstr>
      <vt:lpstr>Exemple - Évaluation participative des risques climatiques (EPRC)</vt:lpstr>
      <vt:lpstr>Exemple - Évaluation rapide des risques climatiques (ERRC)</vt:lpstr>
      <vt:lpstr>PowerPoint Presentation</vt:lpstr>
      <vt:lpstr>PowerPoint Presentation</vt:lpstr>
      <vt:lpstr>PowerPoint Presentation</vt:lpstr>
      <vt:lpstr>Méthodologie d'analyse des risques</vt:lpstr>
      <vt:lpstr>Évaluation nationale des risques en Ouganda WASH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Intervenant études de cas / expériences en matière de changement climatique, d'eau et d'assainissement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Réflexion de fin de journée</vt:lpstr>
      <vt:lpstr>Points clés du module 3 - Utilisation d'une évaluation des risques climatiques</vt:lpstr>
      <vt:lpstr>Ressources supplémentaires Module 3</vt:lpstr>
      <vt:lpstr>Réflexion de fin de journée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Dave Steinbach</dc:creator>
  <cp:keywords>, docId:C706A710CA64E28A0F90A409E930B2A6</cp:keywords>
  <cp:lastModifiedBy>Ismael Ousmane</cp:lastModifiedBy>
  <cp:revision>92</cp:revision>
  <cp:lastPrinted>2026-02-12T11:12:17Z</cp:lastPrinted>
  <dcterms:created xsi:type="dcterms:W3CDTF">2024-06-04T23:15:28Z</dcterms:created>
  <dcterms:modified xsi:type="dcterms:W3CDTF">2026-03-16T11:31:25Z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0x010100ABCDAE8A5613BE44AE408DFBEF6469DC</vt:lpwstr>
  </property>
  <property fmtid="{D5CDD505-2E9C-101B-9397-08002B2CF9AE}" pid="3" name="MediaServiceImageTags">
    <vt:lpwstr/>
  </property>
  <property fmtid="{D5CDD505-2E9C-101B-9397-08002B2CF9AE}" pid="4" name="Order">
    <vt:lpwstr>76300.0000000000</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