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bookmarkIdSeed="2">
  <p:sldMasterIdLst>
    <p:sldMasterId id="2147483660" r:id="rId4"/>
  </p:sldMasterIdLst>
  <p:notesMasterIdLst>
    <p:notesMasterId r:id="rId83"/>
  </p:notesMasterIdLst>
  <p:handoutMasterIdLst>
    <p:handoutMasterId r:id="rId84"/>
  </p:handoutMasterIdLst>
  <p:sldIdLst>
    <p:sldId id="319" r:id="rId5"/>
    <p:sldId id="458" r:id="rId6"/>
    <p:sldId id="588" r:id="rId7"/>
    <p:sldId id="500" r:id="rId8"/>
    <p:sldId id="365" r:id="rId9"/>
    <p:sldId id="281" r:id="rId10"/>
    <p:sldId id="501" r:id="rId11"/>
    <p:sldId id="280" r:id="rId12"/>
    <p:sldId id="490" r:id="rId13"/>
    <p:sldId id="343" r:id="rId14"/>
    <p:sldId id="425" r:id="rId15"/>
    <p:sldId id="276" r:id="rId16"/>
    <p:sldId id="2134960797" r:id="rId17"/>
    <p:sldId id="655" r:id="rId18"/>
    <p:sldId id="395" r:id="rId19"/>
    <p:sldId id="392" r:id="rId20"/>
    <p:sldId id="472" r:id="rId21"/>
    <p:sldId id="470" r:id="rId22"/>
    <p:sldId id="468" r:id="rId23"/>
    <p:sldId id="2119" r:id="rId24"/>
    <p:sldId id="661" r:id="rId25"/>
    <p:sldId id="292" r:id="rId26"/>
    <p:sldId id="678" r:id="rId27"/>
    <p:sldId id="2134960801" r:id="rId28"/>
    <p:sldId id="393" r:id="rId29"/>
    <p:sldId id="424" r:id="rId30"/>
    <p:sldId id="2120" r:id="rId31"/>
    <p:sldId id="2134960803" r:id="rId32"/>
    <p:sldId id="611" r:id="rId33"/>
    <p:sldId id="679" r:id="rId34"/>
    <p:sldId id="277" r:id="rId35"/>
    <p:sldId id="422" r:id="rId36"/>
    <p:sldId id="385" r:id="rId37"/>
    <p:sldId id="2134960784" r:id="rId38"/>
    <p:sldId id="440" r:id="rId39"/>
    <p:sldId id="595" r:id="rId40"/>
    <p:sldId id="491" r:id="rId41"/>
    <p:sldId id="526" r:id="rId42"/>
    <p:sldId id="403" r:id="rId43"/>
    <p:sldId id="271" r:id="rId44"/>
    <p:sldId id="448" r:id="rId45"/>
    <p:sldId id="492" r:id="rId46"/>
    <p:sldId id="596" r:id="rId47"/>
    <p:sldId id="681" r:id="rId48"/>
    <p:sldId id="400" r:id="rId49"/>
    <p:sldId id="309" r:id="rId50"/>
    <p:sldId id="2134960786" r:id="rId51"/>
    <p:sldId id="310" r:id="rId52"/>
    <p:sldId id="311" r:id="rId53"/>
    <p:sldId id="312" r:id="rId54"/>
    <p:sldId id="313" r:id="rId55"/>
    <p:sldId id="2134960798" r:id="rId56"/>
    <p:sldId id="435" r:id="rId57"/>
    <p:sldId id="2134960802" r:id="rId58"/>
    <p:sldId id="555" r:id="rId59"/>
    <p:sldId id="347" r:id="rId60"/>
    <p:sldId id="680" r:id="rId61"/>
    <p:sldId id="608" r:id="rId62"/>
    <p:sldId id="710" r:id="rId63"/>
    <p:sldId id="685" r:id="rId64"/>
    <p:sldId id="682" r:id="rId65"/>
    <p:sldId id="420" r:id="rId66"/>
    <p:sldId id="677" r:id="rId67"/>
    <p:sldId id="494" r:id="rId68"/>
    <p:sldId id="428" r:id="rId69"/>
    <p:sldId id="703" r:id="rId70"/>
    <p:sldId id="700" r:id="rId71"/>
    <p:sldId id="702" r:id="rId72"/>
    <p:sldId id="704" r:id="rId73"/>
    <p:sldId id="705" r:id="rId74"/>
    <p:sldId id="706" r:id="rId75"/>
    <p:sldId id="707" r:id="rId76"/>
    <p:sldId id="708" r:id="rId77"/>
    <p:sldId id="709" r:id="rId78"/>
    <p:sldId id="2134960799" r:id="rId79"/>
    <p:sldId id="597" r:id="rId80"/>
    <p:sldId id="711" r:id="rId81"/>
    <p:sldId id="371" r:id="rId82"/>
  </p:sldIdLst>
  <p:sldSz cx="12192000" cy="6858000"/>
  <p:notesSz cx="6858000" cy="9144000"/>
  <p:embeddedFontLst>
    <p:embeddedFont>
      <p:font typeface="Lora" pitchFamily="2" charset="0"/>
      <p:regular r:id="rId85"/>
      <p:bold r:id="rId86"/>
      <p:italic r:id="rId87"/>
      <p:boldItalic r:id="rId88"/>
    </p:embeddedFont>
    <p:embeddedFont>
      <p:font typeface="Neue Haas Grotesk Text Pro" panose="020B0504020202020204" pitchFamily="34" charset="0"/>
      <p:regular r:id="rId89"/>
      <p:bold r:id="rId90"/>
      <p:italic r:id="rId91"/>
      <p:boldItalic r:id="rId92"/>
    </p:embeddedFont>
    <p:embeddedFont>
      <p:font typeface="Roboto" panose="02000000000000000000" pitchFamily="2" charset="0"/>
      <p:regular r:id="rId93"/>
      <p:bold r:id="rId94"/>
      <p:italic r:id="rId95"/>
      <p:boldItalic r:id="rId96"/>
    </p:embeddedFont>
    <p:embeddedFont>
      <p:font typeface="Roboto Black" panose="02000000000000000000" pitchFamily="2" charset="0"/>
      <p:bold r:id="rId97"/>
      <p:italic r:id="rId98"/>
      <p:boldItalic r:id="rId99"/>
    </p:embeddedFont>
    <p:embeddedFont>
      <p:font typeface="Roboto Medium" panose="02000000000000000000" pitchFamily="2" charset="0"/>
      <p:regular r:id="rId100"/>
      <p:italic r:id="rId10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Welcome" id="{E6D484E2-80CF-A040-8746-97BACF731944}">
          <p14:sldIdLst/>
        </p14:section>
        <p14:section name="Masterclass overview" id="{09CC7DE6-FB62-4DD2-9160-33A5233EB4FD}">
          <p14:sldIdLst/>
        </p14:section>
        <p14:section name="Module 1" id="{7590137C-9DAF-4E88-BA3C-5CECDF1F5DC7}">
          <p14:sldIdLst/>
        </p14:section>
        <p14:section name="Module 2" id="{01D3C69D-74E0-42DA-956C-DD814BFB74A7}">
          <p14:sldIdLst>
            <p14:sldId id="319"/>
            <p14:sldId id="458"/>
            <p14:sldId id="588"/>
            <p14:sldId id="500"/>
            <p14:sldId id="365"/>
            <p14:sldId id="281"/>
            <p14:sldId id="501"/>
            <p14:sldId id="280"/>
            <p14:sldId id="490"/>
            <p14:sldId id="343"/>
            <p14:sldId id="425"/>
            <p14:sldId id="276"/>
            <p14:sldId id="2134960797"/>
            <p14:sldId id="655"/>
            <p14:sldId id="395"/>
            <p14:sldId id="392"/>
            <p14:sldId id="472"/>
            <p14:sldId id="470"/>
            <p14:sldId id="468"/>
            <p14:sldId id="2119"/>
            <p14:sldId id="661"/>
            <p14:sldId id="292"/>
            <p14:sldId id="678"/>
            <p14:sldId id="2134960801"/>
            <p14:sldId id="393"/>
            <p14:sldId id="424"/>
            <p14:sldId id="2120"/>
            <p14:sldId id="2134960803"/>
            <p14:sldId id="611"/>
            <p14:sldId id="679"/>
            <p14:sldId id="277"/>
            <p14:sldId id="422"/>
            <p14:sldId id="385"/>
            <p14:sldId id="2134960784"/>
            <p14:sldId id="440"/>
            <p14:sldId id="595"/>
            <p14:sldId id="491"/>
            <p14:sldId id="526"/>
            <p14:sldId id="403"/>
            <p14:sldId id="271"/>
            <p14:sldId id="448"/>
            <p14:sldId id="492"/>
            <p14:sldId id="596"/>
            <p14:sldId id="681"/>
            <p14:sldId id="400"/>
            <p14:sldId id="309"/>
            <p14:sldId id="2134960786"/>
            <p14:sldId id="310"/>
            <p14:sldId id="311"/>
            <p14:sldId id="312"/>
            <p14:sldId id="313"/>
            <p14:sldId id="2134960798"/>
            <p14:sldId id="435"/>
            <p14:sldId id="2134960802"/>
            <p14:sldId id="555"/>
            <p14:sldId id="347"/>
            <p14:sldId id="680"/>
            <p14:sldId id="608"/>
            <p14:sldId id="710"/>
            <p14:sldId id="685"/>
            <p14:sldId id="682"/>
            <p14:sldId id="420"/>
            <p14:sldId id="677"/>
            <p14:sldId id="494"/>
            <p14:sldId id="428"/>
            <p14:sldId id="703"/>
            <p14:sldId id="700"/>
            <p14:sldId id="702"/>
            <p14:sldId id="704"/>
            <p14:sldId id="705"/>
            <p14:sldId id="706"/>
            <p14:sldId id="707"/>
            <p14:sldId id="708"/>
            <p14:sldId id="709"/>
            <p14:sldId id="2134960799"/>
            <p14:sldId id="597"/>
            <p14:sldId id="711"/>
            <p14:sldId id="371"/>
          </p14:sldIdLst>
        </p14:section>
        <p14:section name="Module 3" id="{A8667D0B-B6BD-4AFE-AE42-02F1DE54DB77}">
          <p14:sldIdLst/>
        </p14:section>
        <p14:section name="Module 4" id="{DDFA036A-EB2D-4F34-B841-77329C6452CD}">
          <p14:sldIdLst/>
        </p14:section>
        <p14:section name="Module 5" id="{A8CBD4F2-5290-4712-BE28-ACE8F595990A}">
          <p14:sldIdLst/>
        </p14:section>
        <p14:section name="Day 5 ToT" id="{34EB2404-4646-4C29-A38C-93E41DFBC624}">
          <p14:sldIdLst/>
        </p14:section>
      </p14:sectionLst>
    </p:ext>
    <p:ext uri="{EFAFB233-063F-42B5-8137-9DF3F51BA10A}">
      <p15:sldGuideLst xmlns:p15="http://schemas.microsoft.com/office/powerpoint/2012/main"/>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486" roundtripDataSignature="AMtx7mifmtJaSvhIGmzEd273uFSL4F/iy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9FB910-2648-F79A-1EEC-04362AE3207C}" name="Jeske Verhoeven" initials="JV" userId="S::verhoeven@ircwash.org::53254696-ddf2-4aad-9bdc-403338f7558a" providerId="AD"/>
  <p188:author id="{36BE3318-1B64-918B-5BAC-CA79D21319AE}" name="Ismael Ousmane" initials="IO" userId="S::ousmane@ircwash.org::ab01b6d6-5715-48fd-92b4-59a54c03f442" providerId="AD"/>
  <p188:author id="{F06ABA5B-72CA-2192-6756-ED807EE52BCA}" name="Guest User" initials="GU" userId="S::urn:spo:tenantanon#0b30b577-c02c-48ec-b75b-0786694b620d::" providerId="AD"/>
  <p188:author id="{E2BD1A85-9A1D-09B0-146F-63A60F32EC46}" name="Arjen Naafs" initials="AN" userId="S::naafs@Ircwash.org::71577389-def5-469d-88bb-7515e703481d" providerId="AD"/>
  <p188:author id="{8AE042AE-1943-DBC1-474D-A2BCA34A0E91}" name="Dechan Dalrymple" initials="DD" userId="S::dalrymple@ircwash.org::5ca6f8ed-50d9-4a4f-8073-33e7336d2b88" providerId="AD"/>
  <p188:author id="{FD3F75D2-EB4F-B6C8-B19D-3E0C9AD85049}" name="Richard Ward" initials="RW" userId="S::ward@ircwash.org::de8cf0dd-f68f-4bd1-8cbd-8ddee9dd240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iteOne HP i7 9th G" initials="EHi9G" lastIdx="40" clrIdx="0">
    <p:extLst>
      <p:ext uri="{19B8F6BF-5375-455C-9EA6-DF929625EA0E}">
        <p15:presenceInfo xmlns:p15="http://schemas.microsoft.com/office/powerpoint/2012/main" userId="EliteOne HP i7 9th 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67BE"/>
    <a:srgbClr val="0A5FBA"/>
    <a:srgbClr val="00B0CE"/>
    <a:srgbClr val="9DCC62"/>
    <a:srgbClr val="DAED24"/>
    <a:srgbClr val="1B78B7"/>
    <a:srgbClr val="F0F3F8"/>
    <a:srgbClr val="F49100"/>
    <a:srgbClr val="DA24A3"/>
    <a:srgbClr val="C2DB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C15C6F-A820-4BB1-9752-5AC33DD955FA}" v="2" dt="2026-02-13T21:45:43.0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30" autoAdjust="0"/>
    <p:restoredTop sz="48173" autoAdjust="0"/>
  </p:normalViewPr>
  <p:slideViewPr>
    <p:cSldViewPr snapToGrid="0">
      <p:cViewPr varScale="1">
        <p:scale>
          <a:sx n="51" d="100"/>
          <a:sy n="51" d="100"/>
        </p:scale>
        <p:origin x="1992"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handoutMaster" Target="handoutMasters/handoutMaster1.xml"/><Relationship Id="rId89" Type="http://schemas.openxmlformats.org/officeDocument/2006/relationships/font" Target="fonts/font5.fntdata"/><Relationship Id="rId16" Type="http://schemas.openxmlformats.org/officeDocument/2006/relationships/slide" Target="slides/slide12.xml"/><Relationship Id="rId491" Type="http://schemas.openxmlformats.org/officeDocument/2006/relationships/tableStyles" Target="tableStyles.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font" Target="fonts/font6.fntdata"/><Relationship Id="rId95" Type="http://schemas.openxmlformats.org/officeDocument/2006/relationships/font" Target="fonts/font11.fntdata"/><Relationship Id="rId486" Type="http://customschemas.google.com/relationships/presentationmetadata" Target="metadata"/><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font" Target="fonts/font1.fntdata"/><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492" Type="http://schemas.microsoft.com/office/2016/11/relationships/changesInfo" Target="changesInfos/changesInfo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font" Target="fonts/font7.fntdata"/><Relationship Id="rId96"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2.xml"/><Relationship Id="rId487" Type="http://schemas.openxmlformats.org/officeDocument/2006/relationships/commentAuthors" Target="commentAuthors.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490"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font" Target="fonts/font2.fntdata"/><Relationship Id="rId94" Type="http://schemas.openxmlformats.org/officeDocument/2006/relationships/font" Target="fonts/font10.fntdata"/><Relationship Id="rId99" Type="http://schemas.openxmlformats.org/officeDocument/2006/relationships/font" Target="fonts/font15.fntdata"/><Relationship Id="rId101" Type="http://schemas.openxmlformats.org/officeDocument/2006/relationships/font" Target="fonts/font17.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493" Type="http://schemas.microsoft.com/office/2015/10/relationships/revisionInfo" Target="revisionInfo.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font" Target="fonts/font13.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font" Target="fonts/font8.fntdata"/><Relationship Id="rId2" Type="http://schemas.openxmlformats.org/officeDocument/2006/relationships/customXml" Target="../customXml/item2.xml"/><Relationship Id="rId29" Type="http://schemas.openxmlformats.org/officeDocument/2006/relationships/slide" Target="slides/slide25.xml"/><Relationship Id="rId488" Type="http://schemas.openxmlformats.org/officeDocument/2006/relationships/presProps" Target="presProps.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font" Target="fonts/font3.fntdata"/><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494" Type="http://schemas.microsoft.com/office/2018/10/relationships/authors" Target="authors.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font" Target="fonts/font16.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font" Target="fonts/font9.fntdata"/><Relationship Id="rId98" Type="http://schemas.openxmlformats.org/officeDocument/2006/relationships/font" Target="fonts/font14.fntdata"/><Relationship Id="rId3" Type="http://schemas.openxmlformats.org/officeDocument/2006/relationships/customXml" Target="../customXml/item3.xml"/><Relationship Id="rId489" Type="http://schemas.openxmlformats.org/officeDocument/2006/relationships/viewProps" Target="viewProps.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notesMaster" Target="notesMasters/notesMaster1.xml"/><Relationship Id="rId88" Type="http://schemas.openxmlformats.org/officeDocument/2006/relationships/font" Target="fonts/font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mael Ousmane" userId="ab01b6d6-5715-48fd-92b4-59a54c03f442" providerId="ADAL" clId="{16291273-184F-4D1D-8232-755C7F6F25C9}"/>
    <pc:docChg chg="undo custSel modSld">
      <pc:chgData name="Ismael Ousmane" userId="ab01b6d6-5715-48fd-92b4-59a54c03f442" providerId="ADAL" clId="{16291273-184F-4D1D-8232-755C7F6F25C9}" dt="2026-02-13T21:45:42.700" v="70" actId="20577"/>
      <pc:docMkLst>
        <pc:docMk/>
      </pc:docMkLst>
      <pc:sldChg chg="modSp mod">
        <pc:chgData name="Ismael Ousmane" userId="ab01b6d6-5715-48fd-92b4-59a54c03f442" providerId="ADAL" clId="{16291273-184F-4D1D-8232-755C7F6F25C9}" dt="2026-02-13T21:45:42.700" v="70" actId="20577"/>
        <pc:sldMkLst>
          <pc:docMk/>
          <pc:sldMk cId="2070237085" sldId="501"/>
        </pc:sldMkLst>
        <pc:spChg chg="mod">
          <ac:chgData name="Ismael Ousmane" userId="ab01b6d6-5715-48fd-92b4-59a54c03f442" providerId="ADAL" clId="{16291273-184F-4D1D-8232-755C7F6F25C9}" dt="2026-02-13T21:45:42.700" v="70" actId="20577"/>
          <ac:spMkLst>
            <pc:docMk/>
            <pc:sldMk cId="2070237085" sldId="501"/>
            <ac:spMk id="2" creationId="{816536C7-F7E5-9F76-D5CD-E974C6A41DD4}"/>
          </ac:spMkLst>
        </pc:spChg>
      </pc:sldChg>
      <pc:sldChg chg="modSp mod">
        <pc:chgData name="Ismael Ousmane" userId="ab01b6d6-5715-48fd-92b4-59a54c03f442" providerId="ADAL" clId="{16291273-184F-4D1D-8232-755C7F6F25C9}" dt="2026-01-29T13:07:19.303" v="9" actId="20577"/>
        <pc:sldMkLst>
          <pc:docMk/>
          <pc:sldMk cId="1321182174" sldId="2134960801"/>
        </pc:sldMkLst>
        <pc:spChg chg="mod">
          <ac:chgData name="Ismael Ousmane" userId="ab01b6d6-5715-48fd-92b4-59a54c03f442" providerId="ADAL" clId="{16291273-184F-4D1D-8232-755C7F6F25C9}" dt="2026-01-29T13:07:19.303" v="9" actId="20577"/>
          <ac:spMkLst>
            <pc:docMk/>
            <pc:sldMk cId="1321182174" sldId="2134960801"/>
            <ac:spMk id="7" creationId="{86B66819-F88B-0A5B-2540-7800A4D971A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2E8130-6348-4B81-942D-78874ABE2CF0}"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GB"/>
        </a:p>
      </dgm:t>
    </dgm:pt>
    <dgm:pt modelId="{77768731-E7B2-4F81-BC38-9ED66BD6D71A}">
      <dgm:prSet phldrT="[Text]" phldr="0" custT="1"/>
      <dgm:spPr>
        <a:solidFill>
          <a:schemeClr val="accent1"/>
        </a:solidFill>
      </dgm:spPr>
      <dgm:t>
        <a:bodyPr/>
        <a:lstStyle/>
        <a:p>
          <a:endParaRPr lang="en-GB" sz="1400" b="0">
            <a:solidFill>
              <a:schemeClr val="bg1"/>
            </a:solidFill>
            <a:latin typeface="Roboto" panose="02000000000000000000" pitchFamily="2" charset="0"/>
            <a:ea typeface="Roboto" panose="02000000000000000000" pitchFamily="2" charset="0"/>
          </a:endParaRPr>
        </a:p>
        <a:p>
          <a:r>
            <a:rPr lang="en-GB" sz="1400" b="1">
              <a:solidFill>
                <a:schemeClr val="bg1"/>
              </a:solidFill>
              <a:latin typeface="Roboto" panose="02000000000000000000" pitchFamily="2" charset="0"/>
              <a:ea typeface="Roboto" panose="02000000000000000000" pitchFamily="2" charset="0"/>
            </a:rPr>
            <a:t>Prévention</a:t>
          </a:r>
        </a:p>
        <a:p>
          <a:endParaRPr lang="en-GB" sz="1400" b="0">
            <a:solidFill>
              <a:schemeClr val="bg1"/>
            </a:solidFill>
            <a:latin typeface="Roboto" panose="02000000000000000000" pitchFamily="2" charset="0"/>
            <a:ea typeface="Roboto" panose="02000000000000000000" pitchFamily="2" charset="0"/>
          </a:endParaRPr>
        </a:p>
      </dgm:t>
    </dgm:pt>
    <dgm:pt modelId="{5F592401-9889-4F40-B387-F753B4CF4C71}" type="parTrans" cxnId="{4CE5DED6-D1B5-4E9F-BE1B-66EA362DB035}">
      <dgm:prSet/>
      <dgm:spPr/>
      <dgm:t>
        <a:bodyPr/>
        <a:lstStyle/>
        <a:p>
          <a:endParaRPr lang="en-GB"/>
        </a:p>
      </dgm:t>
    </dgm:pt>
    <dgm:pt modelId="{33D8151C-BA47-445D-A0F9-E25FE338960C}" type="sibTrans" cxnId="{4CE5DED6-D1B5-4E9F-BE1B-66EA362DB035}">
      <dgm:prSet/>
      <dgm:spPr>
        <a:solidFill>
          <a:schemeClr val="tx2"/>
        </a:solidFill>
      </dgm:spPr>
      <dgm:t>
        <a:bodyPr/>
        <a:lstStyle/>
        <a:p>
          <a:endParaRPr lang="en-GB"/>
        </a:p>
      </dgm:t>
    </dgm:pt>
    <dgm:pt modelId="{E9BA0FA0-D27C-4BDA-8235-3C54BB6A09E1}">
      <dgm:prSet phldrT="[Text]" phldr="0" custT="1"/>
      <dgm:spPr>
        <a:solidFill>
          <a:srgbClr val="00B0CE"/>
        </a:solidFill>
      </dgm:spPr>
      <dgm:t>
        <a:bodyPr/>
        <a:lstStyle/>
        <a:p>
          <a:r>
            <a:rPr lang="en-GB" sz="1400" b="1">
              <a:solidFill>
                <a:schemeClr val="bg1"/>
              </a:solidFill>
              <a:latin typeface="Roboto" panose="02000000000000000000" pitchFamily="2" charset="0"/>
              <a:ea typeface="Roboto" panose="02000000000000000000" pitchFamily="2" charset="0"/>
            </a:rPr>
            <a:t>Préparation</a:t>
          </a:r>
        </a:p>
      </dgm:t>
    </dgm:pt>
    <dgm:pt modelId="{95667A81-4534-446C-982E-2BFD4CFFB454}" type="parTrans" cxnId="{FF641696-2B66-447E-ABEF-C6BECFAAD77F}">
      <dgm:prSet/>
      <dgm:spPr/>
      <dgm:t>
        <a:bodyPr/>
        <a:lstStyle/>
        <a:p>
          <a:endParaRPr lang="en-GB"/>
        </a:p>
      </dgm:t>
    </dgm:pt>
    <dgm:pt modelId="{AB8A4BF3-CDE2-453D-BC98-EBFF78E31C97}" type="sibTrans" cxnId="{FF641696-2B66-447E-ABEF-C6BECFAAD77F}">
      <dgm:prSet/>
      <dgm:spPr>
        <a:solidFill>
          <a:srgbClr val="FF0000"/>
        </a:solidFill>
        <a:ln>
          <a:solidFill>
            <a:srgbClr val="FF0000"/>
          </a:solidFill>
        </a:ln>
      </dgm:spPr>
      <dgm:t>
        <a:bodyPr/>
        <a:lstStyle/>
        <a:p>
          <a:endParaRPr lang="en-GB"/>
        </a:p>
      </dgm:t>
    </dgm:pt>
    <dgm:pt modelId="{1D3B2FC5-DD26-4191-B68A-66CC7025B96F}">
      <dgm:prSet phldrT="[Text]" custT="1"/>
      <dgm:spPr>
        <a:solidFill>
          <a:schemeClr val="accent1"/>
        </a:solidFill>
      </dgm:spPr>
      <dgm:t>
        <a:bodyPr/>
        <a:lstStyle/>
        <a:p>
          <a:r>
            <a:rPr lang="en-GB" sz="1400" b="1">
              <a:solidFill>
                <a:schemeClr val="bg1"/>
              </a:solidFill>
              <a:latin typeface="Roboto" panose="02000000000000000000" pitchFamily="2" charset="0"/>
              <a:ea typeface="Roboto" panose="02000000000000000000" pitchFamily="2" charset="0"/>
            </a:rPr>
            <a:t>Intervention</a:t>
          </a:r>
        </a:p>
      </dgm:t>
    </dgm:pt>
    <dgm:pt modelId="{EA21E370-0727-4EAB-A54F-BFD825DD7F5A}" type="parTrans" cxnId="{1780258F-C972-4F58-AC72-E0AF5852190C}">
      <dgm:prSet/>
      <dgm:spPr/>
      <dgm:t>
        <a:bodyPr/>
        <a:lstStyle/>
        <a:p>
          <a:endParaRPr lang="en-GB"/>
        </a:p>
      </dgm:t>
    </dgm:pt>
    <dgm:pt modelId="{817D9A93-5390-4FC8-A516-2C9646A893C9}" type="sibTrans" cxnId="{1780258F-C972-4F58-AC72-E0AF5852190C}">
      <dgm:prSet/>
      <dgm:spPr>
        <a:solidFill>
          <a:schemeClr val="tx2"/>
        </a:solidFill>
      </dgm:spPr>
      <dgm:t>
        <a:bodyPr/>
        <a:lstStyle/>
        <a:p>
          <a:endParaRPr lang="en-GB"/>
        </a:p>
      </dgm:t>
    </dgm:pt>
    <dgm:pt modelId="{E9FF085F-C4A2-436B-93B8-C7632E1684FF}">
      <dgm:prSet phldrT="[Text]" phldr="0" custT="1"/>
      <dgm:spPr>
        <a:solidFill>
          <a:schemeClr val="accent4"/>
        </a:solidFill>
      </dgm:spPr>
      <dgm:t>
        <a:bodyPr/>
        <a:lstStyle/>
        <a:p>
          <a:r>
            <a:rPr lang="en-GB" sz="1400" b="1" dirty="0" err="1">
              <a:solidFill>
                <a:schemeClr val="bg1"/>
              </a:solidFill>
              <a:latin typeface="Roboto" panose="02000000000000000000" pitchFamily="2" charset="0"/>
              <a:ea typeface="Roboto" panose="02000000000000000000" pitchFamily="2" charset="0"/>
            </a:rPr>
            <a:t>Rétablissement</a:t>
          </a:r>
          <a:endParaRPr lang="en-GB" sz="1400" b="1" dirty="0">
            <a:solidFill>
              <a:schemeClr val="bg1"/>
            </a:solidFill>
            <a:latin typeface="Roboto" panose="02000000000000000000" pitchFamily="2" charset="0"/>
            <a:ea typeface="Roboto" panose="02000000000000000000" pitchFamily="2" charset="0"/>
          </a:endParaRPr>
        </a:p>
      </dgm:t>
    </dgm:pt>
    <dgm:pt modelId="{376BDBBA-B1E8-4F4F-B6F8-591420C8D170}" type="parTrans" cxnId="{B2C20BFB-F36B-48F1-8992-C4729E27159A}">
      <dgm:prSet/>
      <dgm:spPr/>
      <dgm:t>
        <a:bodyPr/>
        <a:lstStyle/>
        <a:p>
          <a:endParaRPr lang="en-GB"/>
        </a:p>
      </dgm:t>
    </dgm:pt>
    <dgm:pt modelId="{965B26D1-730F-4557-A720-26C0216EC978}" type="sibTrans" cxnId="{B2C20BFB-F36B-48F1-8992-C4729E27159A}">
      <dgm:prSet/>
      <dgm:spPr>
        <a:solidFill>
          <a:schemeClr val="tx2"/>
        </a:solidFill>
      </dgm:spPr>
      <dgm:t>
        <a:bodyPr/>
        <a:lstStyle/>
        <a:p>
          <a:endParaRPr lang="en-GB"/>
        </a:p>
      </dgm:t>
    </dgm:pt>
    <dgm:pt modelId="{F78E79F6-577A-4482-8709-082853D52214}" type="pres">
      <dgm:prSet presAssocID="{5F2E8130-6348-4B81-942D-78874ABE2CF0}" presName="cycle" presStyleCnt="0">
        <dgm:presLayoutVars>
          <dgm:dir/>
          <dgm:resizeHandles val="exact"/>
        </dgm:presLayoutVars>
      </dgm:prSet>
      <dgm:spPr/>
    </dgm:pt>
    <dgm:pt modelId="{87B21B25-7B75-4389-AE4A-28FD5CDA85BB}" type="pres">
      <dgm:prSet presAssocID="{77768731-E7B2-4F81-BC38-9ED66BD6D71A}" presName="node" presStyleLbl="node1" presStyleIdx="0" presStyleCnt="4" custScaleX="120070" custScaleY="120070" custRadScaleRad="100112" custRadScaleInc="9040">
        <dgm:presLayoutVars>
          <dgm:bulletEnabled val="1"/>
        </dgm:presLayoutVars>
      </dgm:prSet>
      <dgm:spPr/>
    </dgm:pt>
    <dgm:pt modelId="{46AA727D-5E87-4170-B5B0-A6B9A17784B8}" type="pres">
      <dgm:prSet presAssocID="{33D8151C-BA47-445D-A0F9-E25FE338960C}" presName="sibTrans" presStyleLbl="sibTrans2D1" presStyleIdx="0" presStyleCnt="4" custScaleX="152298" custScaleY="65654"/>
      <dgm:spPr/>
    </dgm:pt>
    <dgm:pt modelId="{1AC3DD7A-AD63-45E7-A176-CBE8BB07325A}" type="pres">
      <dgm:prSet presAssocID="{33D8151C-BA47-445D-A0F9-E25FE338960C}" presName="connectorText" presStyleLbl="sibTrans2D1" presStyleIdx="0" presStyleCnt="4"/>
      <dgm:spPr/>
    </dgm:pt>
    <dgm:pt modelId="{DB0082B3-0349-48AB-AD09-410235DBF1F9}" type="pres">
      <dgm:prSet presAssocID="{E9BA0FA0-D27C-4BDA-8235-3C54BB6A09E1}" presName="node" presStyleLbl="node1" presStyleIdx="1" presStyleCnt="4" custScaleX="120070" custScaleY="120070" custRadScaleRad="104129" custRadScaleInc="4345">
        <dgm:presLayoutVars>
          <dgm:bulletEnabled val="1"/>
        </dgm:presLayoutVars>
      </dgm:prSet>
      <dgm:spPr/>
    </dgm:pt>
    <dgm:pt modelId="{47CA2E60-7748-4960-B3ED-89F606A76260}" type="pres">
      <dgm:prSet presAssocID="{AB8A4BF3-CDE2-453D-BC98-EBFF78E31C97}" presName="sibTrans" presStyleLbl="sibTrans2D1" presStyleIdx="1" presStyleCnt="4" custScaleX="152298" custScaleY="65654"/>
      <dgm:spPr/>
    </dgm:pt>
    <dgm:pt modelId="{C64DBFEB-18E6-441C-A8F4-EFD012A19243}" type="pres">
      <dgm:prSet presAssocID="{AB8A4BF3-CDE2-453D-BC98-EBFF78E31C97}" presName="connectorText" presStyleLbl="sibTrans2D1" presStyleIdx="1" presStyleCnt="4"/>
      <dgm:spPr/>
    </dgm:pt>
    <dgm:pt modelId="{989E6C0D-E793-41C4-9292-CDAA4FD35783}" type="pres">
      <dgm:prSet presAssocID="{1D3B2FC5-DD26-4191-B68A-66CC7025B96F}" presName="node" presStyleLbl="node1" presStyleIdx="2" presStyleCnt="4" custScaleX="120070" custScaleY="120070" custRadScaleRad="104129" custRadScaleInc="-4345">
        <dgm:presLayoutVars>
          <dgm:bulletEnabled val="1"/>
        </dgm:presLayoutVars>
      </dgm:prSet>
      <dgm:spPr/>
    </dgm:pt>
    <dgm:pt modelId="{8B67835F-F848-4485-A86C-33EFE649F1D3}" type="pres">
      <dgm:prSet presAssocID="{817D9A93-5390-4FC8-A516-2C9646A893C9}" presName="sibTrans" presStyleLbl="sibTrans2D1" presStyleIdx="2" presStyleCnt="4" custScaleX="152298" custScaleY="65654"/>
      <dgm:spPr/>
    </dgm:pt>
    <dgm:pt modelId="{638720A2-5B8D-4060-B548-0A37345792FC}" type="pres">
      <dgm:prSet presAssocID="{817D9A93-5390-4FC8-A516-2C9646A893C9}" presName="connectorText" presStyleLbl="sibTrans2D1" presStyleIdx="2" presStyleCnt="4"/>
      <dgm:spPr/>
    </dgm:pt>
    <dgm:pt modelId="{C07729A9-29BA-45F7-9CA5-CD4BAFBA9A77}" type="pres">
      <dgm:prSet presAssocID="{E9FF085F-C4A2-436B-93B8-C7632E1684FF}" presName="node" presStyleLbl="node1" presStyleIdx="3" presStyleCnt="4" custScaleX="120070" custScaleY="120070" custRadScaleRad="100112" custRadScaleInc="-9040">
        <dgm:presLayoutVars>
          <dgm:bulletEnabled val="1"/>
        </dgm:presLayoutVars>
      </dgm:prSet>
      <dgm:spPr/>
    </dgm:pt>
    <dgm:pt modelId="{8C5C9FE3-0E89-4F17-8808-FB8259F2ED84}" type="pres">
      <dgm:prSet presAssocID="{965B26D1-730F-4557-A720-26C0216EC978}" presName="sibTrans" presStyleLbl="sibTrans2D1" presStyleIdx="3" presStyleCnt="4" custScaleX="152298" custScaleY="65654"/>
      <dgm:spPr/>
    </dgm:pt>
    <dgm:pt modelId="{E495FD7F-BDF3-486A-9F9D-E8F09997AA3B}" type="pres">
      <dgm:prSet presAssocID="{965B26D1-730F-4557-A720-26C0216EC978}" presName="connectorText" presStyleLbl="sibTrans2D1" presStyleIdx="3" presStyleCnt="4"/>
      <dgm:spPr/>
    </dgm:pt>
  </dgm:ptLst>
  <dgm:cxnLst>
    <dgm:cxn modelId="{B1851100-7507-4D9C-A865-CBE103FC8BAC}" type="presOf" srcId="{817D9A93-5390-4FC8-A516-2C9646A893C9}" destId="{638720A2-5B8D-4060-B548-0A37345792FC}" srcOrd="1" destOrd="0" presId="urn:microsoft.com/office/officeart/2005/8/layout/cycle2"/>
    <dgm:cxn modelId="{16805E0D-3E7E-4A1C-A89F-8AFAE7597F3C}" type="presOf" srcId="{33D8151C-BA47-445D-A0F9-E25FE338960C}" destId="{1AC3DD7A-AD63-45E7-A176-CBE8BB07325A}" srcOrd="1" destOrd="0" presId="urn:microsoft.com/office/officeart/2005/8/layout/cycle2"/>
    <dgm:cxn modelId="{7F34ED14-271B-4F74-907F-3B81BCEDE532}" type="presOf" srcId="{AB8A4BF3-CDE2-453D-BC98-EBFF78E31C97}" destId="{47CA2E60-7748-4960-B3ED-89F606A76260}" srcOrd="0" destOrd="0" presId="urn:microsoft.com/office/officeart/2005/8/layout/cycle2"/>
    <dgm:cxn modelId="{0566772D-D4A2-493E-9AE8-1483FCAA4D4A}" type="presOf" srcId="{1D3B2FC5-DD26-4191-B68A-66CC7025B96F}" destId="{989E6C0D-E793-41C4-9292-CDAA4FD35783}" srcOrd="0" destOrd="0" presId="urn:microsoft.com/office/officeart/2005/8/layout/cycle2"/>
    <dgm:cxn modelId="{5C0EE838-7007-4537-9C6D-AC672C5A75FB}" type="presOf" srcId="{33D8151C-BA47-445D-A0F9-E25FE338960C}" destId="{46AA727D-5E87-4170-B5B0-A6B9A17784B8}" srcOrd="0" destOrd="0" presId="urn:microsoft.com/office/officeart/2005/8/layout/cycle2"/>
    <dgm:cxn modelId="{10710567-4C9E-40F8-9095-988E3EFC806F}" type="presOf" srcId="{965B26D1-730F-4557-A720-26C0216EC978}" destId="{E495FD7F-BDF3-486A-9F9D-E8F09997AA3B}" srcOrd="1" destOrd="0" presId="urn:microsoft.com/office/officeart/2005/8/layout/cycle2"/>
    <dgm:cxn modelId="{BA5E6250-7AF3-40C4-A934-54C7F226B28E}" type="presOf" srcId="{965B26D1-730F-4557-A720-26C0216EC978}" destId="{8C5C9FE3-0E89-4F17-8808-FB8259F2ED84}" srcOrd="0" destOrd="0" presId="urn:microsoft.com/office/officeart/2005/8/layout/cycle2"/>
    <dgm:cxn modelId="{6E474155-B95C-4E59-8C73-52CCD56AF3EF}" type="presOf" srcId="{AB8A4BF3-CDE2-453D-BC98-EBFF78E31C97}" destId="{C64DBFEB-18E6-441C-A8F4-EFD012A19243}" srcOrd="1" destOrd="0" presId="urn:microsoft.com/office/officeart/2005/8/layout/cycle2"/>
    <dgm:cxn modelId="{D0DF648C-89CA-4338-B091-28B58A687262}" type="presOf" srcId="{5F2E8130-6348-4B81-942D-78874ABE2CF0}" destId="{F78E79F6-577A-4482-8709-082853D52214}" srcOrd="0" destOrd="0" presId="urn:microsoft.com/office/officeart/2005/8/layout/cycle2"/>
    <dgm:cxn modelId="{37AC708E-3A3A-40B7-A7D0-905144B2371F}" type="presOf" srcId="{E9FF085F-C4A2-436B-93B8-C7632E1684FF}" destId="{C07729A9-29BA-45F7-9CA5-CD4BAFBA9A77}" srcOrd="0" destOrd="0" presId="urn:microsoft.com/office/officeart/2005/8/layout/cycle2"/>
    <dgm:cxn modelId="{1780258F-C972-4F58-AC72-E0AF5852190C}" srcId="{5F2E8130-6348-4B81-942D-78874ABE2CF0}" destId="{1D3B2FC5-DD26-4191-B68A-66CC7025B96F}" srcOrd="2" destOrd="0" parTransId="{EA21E370-0727-4EAB-A54F-BFD825DD7F5A}" sibTransId="{817D9A93-5390-4FC8-A516-2C9646A893C9}"/>
    <dgm:cxn modelId="{FF641696-2B66-447E-ABEF-C6BECFAAD77F}" srcId="{5F2E8130-6348-4B81-942D-78874ABE2CF0}" destId="{E9BA0FA0-D27C-4BDA-8235-3C54BB6A09E1}" srcOrd="1" destOrd="0" parTransId="{95667A81-4534-446C-982E-2BFD4CFFB454}" sibTransId="{AB8A4BF3-CDE2-453D-BC98-EBFF78E31C97}"/>
    <dgm:cxn modelId="{43FCD4BA-4C36-44EE-8591-21AA7F15E269}" type="presOf" srcId="{817D9A93-5390-4FC8-A516-2C9646A893C9}" destId="{8B67835F-F848-4485-A86C-33EFE649F1D3}" srcOrd="0" destOrd="0" presId="urn:microsoft.com/office/officeart/2005/8/layout/cycle2"/>
    <dgm:cxn modelId="{4CE5DED6-D1B5-4E9F-BE1B-66EA362DB035}" srcId="{5F2E8130-6348-4B81-942D-78874ABE2CF0}" destId="{77768731-E7B2-4F81-BC38-9ED66BD6D71A}" srcOrd="0" destOrd="0" parTransId="{5F592401-9889-4F40-B387-F753B4CF4C71}" sibTransId="{33D8151C-BA47-445D-A0F9-E25FE338960C}"/>
    <dgm:cxn modelId="{69268AE2-840F-4D01-A16C-B8603594AC48}" type="presOf" srcId="{E9BA0FA0-D27C-4BDA-8235-3C54BB6A09E1}" destId="{DB0082B3-0349-48AB-AD09-410235DBF1F9}" srcOrd="0" destOrd="0" presId="urn:microsoft.com/office/officeart/2005/8/layout/cycle2"/>
    <dgm:cxn modelId="{49DFA0F5-5090-485C-B0D5-ED2659EA6140}" type="presOf" srcId="{77768731-E7B2-4F81-BC38-9ED66BD6D71A}" destId="{87B21B25-7B75-4389-AE4A-28FD5CDA85BB}" srcOrd="0" destOrd="0" presId="urn:microsoft.com/office/officeart/2005/8/layout/cycle2"/>
    <dgm:cxn modelId="{B2C20BFB-F36B-48F1-8992-C4729E27159A}" srcId="{5F2E8130-6348-4B81-942D-78874ABE2CF0}" destId="{E9FF085F-C4A2-436B-93B8-C7632E1684FF}" srcOrd="3" destOrd="0" parTransId="{376BDBBA-B1E8-4F4F-B6F8-591420C8D170}" sibTransId="{965B26D1-730F-4557-A720-26C0216EC978}"/>
    <dgm:cxn modelId="{290FE5F3-7865-473F-BB68-041D78B399E6}" type="presParOf" srcId="{F78E79F6-577A-4482-8709-082853D52214}" destId="{87B21B25-7B75-4389-AE4A-28FD5CDA85BB}" srcOrd="0" destOrd="0" presId="urn:microsoft.com/office/officeart/2005/8/layout/cycle2"/>
    <dgm:cxn modelId="{90DF40C0-603D-4801-8C61-EE6C725A15A7}" type="presParOf" srcId="{F78E79F6-577A-4482-8709-082853D52214}" destId="{46AA727D-5E87-4170-B5B0-A6B9A17784B8}" srcOrd="1" destOrd="0" presId="urn:microsoft.com/office/officeart/2005/8/layout/cycle2"/>
    <dgm:cxn modelId="{521FC7ED-8C49-4031-B6F0-F51C7838DB90}" type="presParOf" srcId="{46AA727D-5E87-4170-B5B0-A6B9A17784B8}" destId="{1AC3DD7A-AD63-45E7-A176-CBE8BB07325A}" srcOrd="0" destOrd="0" presId="urn:microsoft.com/office/officeart/2005/8/layout/cycle2"/>
    <dgm:cxn modelId="{C13E1333-CD22-42B9-BC20-E1596ED52997}" type="presParOf" srcId="{F78E79F6-577A-4482-8709-082853D52214}" destId="{DB0082B3-0349-48AB-AD09-410235DBF1F9}" srcOrd="2" destOrd="0" presId="urn:microsoft.com/office/officeart/2005/8/layout/cycle2"/>
    <dgm:cxn modelId="{E946DBAA-85D5-43A7-82F9-B5FB40BDA089}" type="presParOf" srcId="{F78E79F6-577A-4482-8709-082853D52214}" destId="{47CA2E60-7748-4960-B3ED-89F606A76260}" srcOrd="3" destOrd="0" presId="urn:microsoft.com/office/officeart/2005/8/layout/cycle2"/>
    <dgm:cxn modelId="{E0D80D8F-21D9-4200-9DDD-F7D36BDA97B0}" type="presParOf" srcId="{47CA2E60-7748-4960-B3ED-89F606A76260}" destId="{C64DBFEB-18E6-441C-A8F4-EFD012A19243}" srcOrd="0" destOrd="0" presId="urn:microsoft.com/office/officeart/2005/8/layout/cycle2"/>
    <dgm:cxn modelId="{E4E5F30C-A131-42C7-9FD5-95A7228A8D4F}" type="presParOf" srcId="{F78E79F6-577A-4482-8709-082853D52214}" destId="{989E6C0D-E793-41C4-9292-CDAA4FD35783}" srcOrd="4" destOrd="0" presId="urn:microsoft.com/office/officeart/2005/8/layout/cycle2"/>
    <dgm:cxn modelId="{77630911-5166-43BA-A312-E4FD03D4F3CF}" type="presParOf" srcId="{F78E79F6-577A-4482-8709-082853D52214}" destId="{8B67835F-F848-4485-A86C-33EFE649F1D3}" srcOrd="5" destOrd="0" presId="urn:microsoft.com/office/officeart/2005/8/layout/cycle2"/>
    <dgm:cxn modelId="{D7ED3369-9A41-40EF-AB33-28B480A1EB43}" type="presParOf" srcId="{8B67835F-F848-4485-A86C-33EFE649F1D3}" destId="{638720A2-5B8D-4060-B548-0A37345792FC}" srcOrd="0" destOrd="0" presId="urn:microsoft.com/office/officeart/2005/8/layout/cycle2"/>
    <dgm:cxn modelId="{EF8334E3-522B-4991-B76A-7660EFB795C7}" type="presParOf" srcId="{F78E79F6-577A-4482-8709-082853D52214}" destId="{C07729A9-29BA-45F7-9CA5-CD4BAFBA9A77}" srcOrd="6" destOrd="0" presId="urn:microsoft.com/office/officeart/2005/8/layout/cycle2"/>
    <dgm:cxn modelId="{01A7AA70-AFF7-4085-A536-C7E7D6E47C6E}" type="presParOf" srcId="{F78E79F6-577A-4482-8709-082853D52214}" destId="{8C5C9FE3-0E89-4F17-8808-FB8259F2ED84}" srcOrd="7" destOrd="0" presId="urn:microsoft.com/office/officeart/2005/8/layout/cycle2"/>
    <dgm:cxn modelId="{CD392590-76D1-465F-90CE-DA7EF61A155E}" type="presParOf" srcId="{8C5C9FE3-0E89-4F17-8808-FB8259F2ED84}" destId="{E495FD7F-BDF3-486A-9F9D-E8F09997AA3B}"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2E8130-6348-4B81-942D-78874ABE2CF0}"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GB"/>
        </a:p>
      </dgm:t>
    </dgm:pt>
    <dgm:pt modelId="{77768731-E7B2-4F81-BC38-9ED66BD6D71A}">
      <dgm:prSet phldrT="[Text]" phldr="0" custT="1"/>
      <dgm:spPr/>
      <dgm:t>
        <a:bodyPr/>
        <a:lstStyle/>
        <a:p>
          <a:r>
            <a:rPr lang="en-GB" sz="1400" b="0">
              <a:solidFill>
                <a:schemeClr val="bg1"/>
              </a:solidFill>
              <a:latin typeface="Roboto" panose="02000000000000000000" pitchFamily="2" charset="0"/>
              <a:ea typeface="Roboto" panose="02000000000000000000" pitchFamily="2" charset="0"/>
            </a:rPr>
            <a:t>1.</a:t>
          </a:r>
        </a:p>
        <a:p>
          <a:r>
            <a:rPr lang="en-GB" sz="1400" b="0">
              <a:solidFill>
                <a:schemeClr val="bg1"/>
              </a:solidFill>
              <a:latin typeface="Roboto" panose="02000000000000000000" pitchFamily="2" charset="0"/>
              <a:ea typeface="Roboto" panose="02000000000000000000" pitchFamily="2" charset="0"/>
            </a:rPr>
            <a:t> </a:t>
          </a:r>
          <a:r>
            <a:rPr lang="en-GB" sz="1400" b="0" i="0" u="none" strike="noStrike" cap="none">
              <a:solidFill>
                <a:schemeClr val="bg1"/>
              </a:solidFill>
              <a:effectLst/>
              <a:latin typeface="Roboto" panose="02000000000000000000" pitchFamily="2" charset="0"/>
              <a:ea typeface="Roboto" panose="02000000000000000000" pitchFamily="2" charset="0"/>
              <a:cs typeface="Arial"/>
              <a:sym typeface="Arial"/>
            </a:rPr>
            <a:t>Identification du projet</a:t>
          </a:r>
          <a:endParaRPr lang="en-GB" sz="1400" b="0">
            <a:solidFill>
              <a:schemeClr val="bg1"/>
            </a:solidFill>
            <a:latin typeface="Roboto" panose="02000000000000000000" pitchFamily="2" charset="0"/>
            <a:ea typeface="Roboto" panose="02000000000000000000" pitchFamily="2" charset="0"/>
          </a:endParaRPr>
        </a:p>
      </dgm:t>
    </dgm:pt>
    <dgm:pt modelId="{5F592401-9889-4F40-B387-F753B4CF4C71}" type="parTrans" cxnId="{4CE5DED6-D1B5-4E9F-BE1B-66EA362DB035}">
      <dgm:prSet/>
      <dgm:spPr/>
      <dgm:t>
        <a:bodyPr/>
        <a:lstStyle/>
        <a:p>
          <a:endParaRPr lang="en-GB"/>
        </a:p>
      </dgm:t>
    </dgm:pt>
    <dgm:pt modelId="{33D8151C-BA47-445D-A0F9-E25FE338960C}" type="sibTrans" cxnId="{4CE5DED6-D1B5-4E9F-BE1B-66EA362DB035}">
      <dgm:prSet/>
      <dgm:spPr>
        <a:solidFill>
          <a:schemeClr val="tx2"/>
        </a:solidFill>
      </dgm:spPr>
      <dgm:t>
        <a:bodyPr/>
        <a:lstStyle/>
        <a:p>
          <a:endParaRPr lang="en-GB"/>
        </a:p>
      </dgm:t>
    </dgm:pt>
    <dgm:pt modelId="{E9BA0FA0-D27C-4BDA-8235-3C54BB6A09E1}">
      <dgm:prSet phldrT="[Text]" phldr="0" custT="1"/>
      <dgm:spPr/>
      <dgm:t>
        <a:bodyPr/>
        <a:lstStyle/>
        <a:p>
          <a:r>
            <a:rPr lang="en-GB" sz="1400" b="0">
              <a:solidFill>
                <a:schemeClr val="bg1"/>
              </a:solidFill>
            </a:rPr>
            <a:t>2. </a:t>
          </a:r>
        </a:p>
        <a:p>
          <a:r>
            <a:rPr lang="en-GB" sz="1400" b="0" i="0" u="none" strike="noStrike" cap="none">
              <a:solidFill>
                <a:schemeClr val="bg1"/>
              </a:solidFill>
              <a:effectLst/>
              <a:latin typeface="Arial"/>
              <a:ea typeface="Arial"/>
              <a:cs typeface="Arial"/>
              <a:sym typeface="Arial"/>
            </a:rPr>
            <a:t>Faisabilité et planification</a:t>
          </a:r>
          <a:endParaRPr lang="en-GB" sz="1400" b="0">
            <a:solidFill>
              <a:schemeClr val="bg1"/>
            </a:solidFill>
          </a:endParaRPr>
        </a:p>
      </dgm:t>
    </dgm:pt>
    <dgm:pt modelId="{95667A81-4534-446C-982E-2BFD4CFFB454}" type="parTrans" cxnId="{FF641696-2B66-447E-ABEF-C6BECFAAD77F}">
      <dgm:prSet/>
      <dgm:spPr/>
      <dgm:t>
        <a:bodyPr/>
        <a:lstStyle/>
        <a:p>
          <a:endParaRPr lang="en-GB"/>
        </a:p>
      </dgm:t>
    </dgm:pt>
    <dgm:pt modelId="{AB8A4BF3-CDE2-453D-BC98-EBFF78E31C97}" type="sibTrans" cxnId="{FF641696-2B66-447E-ABEF-C6BECFAAD77F}">
      <dgm:prSet/>
      <dgm:spPr>
        <a:solidFill>
          <a:schemeClr val="tx2"/>
        </a:solidFill>
      </dgm:spPr>
      <dgm:t>
        <a:bodyPr/>
        <a:lstStyle/>
        <a:p>
          <a:endParaRPr lang="en-GB"/>
        </a:p>
      </dgm:t>
    </dgm:pt>
    <dgm:pt modelId="{1D3B2FC5-DD26-4191-B68A-66CC7025B96F}">
      <dgm:prSet phldrT="[Text]" custT="1"/>
      <dgm:spPr/>
      <dgm:t>
        <a:bodyPr/>
        <a:lstStyle/>
        <a:p>
          <a:r>
            <a:rPr lang="en-GB" sz="1400" b="0" i="0" u="none" strike="noStrike" cap="none">
              <a:solidFill>
                <a:schemeClr val="bg1"/>
              </a:solidFill>
              <a:effectLst/>
              <a:latin typeface="Arial"/>
              <a:ea typeface="Arial"/>
              <a:cs typeface="Arial"/>
              <a:sym typeface="Arial"/>
            </a:rPr>
            <a:t>3. </a:t>
          </a:r>
        </a:p>
        <a:p>
          <a:r>
            <a:rPr lang="en-GB" sz="1400" b="0" i="0" u="none" strike="noStrike" cap="none">
              <a:solidFill>
                <a:schemeClr val="bg1"/>
              </a:solidFill>
              <a:effectLst/>
              <a:latin typeface="Arial"/>
              <a:ea typeface="Arial"/>
              <a:cs typeface="Arial"/>
              <a:sym typeface="Arial"/>
            </a:rPr>
            <a:t>Conception et ingénierie</a:t>
          </a:r>
          <a:endParaRPr lang="en-GB" sz="1400" b="0">
            <a:solidFill>
              <a:schemeClr val="bg1"/>
            </a:solidFill>
          </a:endParaRPr>
        </a:p>
      </dgm:t>
    </dgm:pt>
    <dgm:pt modelId="{EA21E370-0727-4EAB-A54F-BFD825DD7F5A}" type="parTrans" cxnId="{1780258F-C972-4F58-AC72-E0AF5852190C}">
      <dgm:prSet/>
      <dgm:spPr/>
      <dgm:t>
        <a:bodyPr/>
        <a:lstStyle/>
        <a:p>
          <a:endParaRPr lang="en-GB"/>
        </a:p>
      </dgm:t>
    </dgm:pt>
    <dgm:pt modelId="{817D9A93-5390-4FC8-A516-2C9646A893C9}" type="sibTrans" cxnId="{1780258F-C972-4F58-AC72-E0AF5852190C}">
      <dgm:prSet/>
      <dgm:spPr>
        <a:solidFill>
          <a:schemeClr val="tx2"/>
        </a:solidFill>
      </dgm:spPr>
      <dgm:t>
        <a:bodyPr/>
        <a:lstStyle/>
        <a:p>
          <a:endParaRPr lang="en-GB"/>
        </a:p>
      </dgm:t>
    </dgm:pt>
    <dgm:pt modelId="{E9FF085F-C4A2-436B-93B8-C7632E1684FF}">
      <dgm:prSet phldrT="[Text]" phldr="0" custT="1"/>
      <dgm:spPr/>
      <dgm:t>
        <a:bodyPr/>
        <a:lstStyle/>
        <a:p>
          <a:r>
            <a:rPr lang="en-GB" sz="1400" b="0">
              <a:solidFill>
                <a:schemeClr val="bg1"/>
              </a:solidFill>
            </a:rPr>
            <a:t> </a:t>
          </a:r>
          <a:r>
            <a:rPr lang="en-GB" sz="1400" b="0" i="0" u="none" strike="noStrike" cap="none">
              <a:solidFill>
                <a:schemeClr val="bg1"/>
              </a:solidFill>
              <a:effectLst/>
              <a:latin typeface="Arial"/>
              <a:ea typeface="Arial"/>
              <a:cs typeface="Arial"/>
              <a:sym typeface="Arial"/>
            </a:rPr>
            <a:t>4 Mise en œuvre</a:t>
          </a:r>
          <a:endParaRPr lang="en-GB" sz="1400" b="0">
            <a:solidFill>
              <a:schemeClr val="bg1"/>
            </a:solidFill>
          </a:endParaRPr>
        </a:p>
      </dgm:t>
    </dgm:pt>
    <dgm:pt modelId="{376BDBBA-B1E8-4F4F-B6F8-591420C8D170}" type="parTrans" cxnId="{B2C20BFB-F36B-48F1-8992-C4729E27159A}">
      <dgm:prSet/>
      <dgm:spPr/>
      <dgm:t>
        <a:bodyPr/>
        <a:lstStyle/>
        <a:p>
          <a:endParaRPr lang="en-GB"/>
        </a:p>
      </dgm:t>
    </dgm:pt>
    <dgm:pt modelId="{965B26D1-730F-4557-A720-26C0216EC978}" type="sibTrans" cxnId="{B2C20BFB-F36B-48F1-8992-C4729E27159A}">
      <dgm:prSet/>
      <dgm:spPr>
        <a:solidFill>
          <a:schemeClr val="tx2"/>
        </a:solidFill>
      </dgm:spPr>
      <dgm:t>
        <a:bodyPr/>
        <a:lstStyle/>
        <a:p>
          <a:endParaRPr lang="en-GB"/>
        </a:p>
      </dgm:t>
    </dgm:pt>
    <dgm:pt modelId="{A8F700AD-E55E-4F3A-8ABA-661DA156AB73}">
      <dgm:prSet phldrT="[Text]" phldr="0" custT="1"/>
      <dgm:spPr/>
      <dgm:t>
        <a:bodyPr/>
        <a:lstStyle/>
        <a:p>
          <a:r>
            <a:rPr lang="en-GB" sz="1400" b="0">
              <a:solidFill>
                <a:schemeClr val="bg1"/>
              </a:solidFill>
            </a:rPr>
            <a:t>5.</a:t>
          </a:r>
        </a:p>
        <a:p>
          <a:r>
            <a:rPr lang="en-GB" sz="1400" b="0" i="0" u="none" strike="noStrike" cap="none">
              <a:solidFill>
                <a:schemeClr val="bg1"/>
              </a:solidFill>
              <a:effectLst/>
              <a:latin typeface="Arial"/>
              <a:ea typeface="Arial"/>
              <a:cs typeface="Arial"/>
              <a:sym typeface="Arial"/>
            </a:rPr>
            <a:t>Exploitation et maintenance</a:t>
          </a:r>
          <a:endParaRPr lang="en-GB" sz="1400" b="0">
            <a:solidFill>
              <a:schemeClr val="bg1"/>
            </a:solidFill>
          </a:endParaRPr>
        </a:p>
      </dgm:t>
    </dgm:pt>
    <dgm:pt modelId="{23E3318A-517A-4131-BDF3-C2980049CB30}" type="parTrans" cxnId="{AB654C4A-C926-4FA4-B2C1-56E024FF23CE}">
      <dgm:prSet/>
      <dgm:spPr/>
      <dgm:t>
        <a:bodyPr/>
        <a:lstStyle/>
        <a:p>
          <a:endParaRPr lang="en-GB"/>
        </a:p>
      </dgm:t>
    </dgm:pt>
    <dgm:pt modelId="{9F2470EA-2152-428C-8032-551004034295}" type="sibTrans" cxnId="{AB654C4A-C926-4FA4-B2C1-56E024FF23CE}">
      <dgm:prSet/>
      <dgm:spPr>
        <a:solidFill>
          <a:schemeClr val="tx2"/>
        </a:solidFill>
      </dgm:spPr>
      <dgm:t>
        <a:bodyPr/>
        <a:lstStyle/>
        <a:p>
          <a:endParaRPr lang="en-GB"/>
        </a:p>
      </dgm:t>
    </dgm:pt>
    <dgm:pt modelId="{66C6A623-6CCB-4BF6-B52A-FD3FB9ED1A06}">
      <dgm:prSet custT="1"/>
      <dgm:spPr/>
      <dgm:t>
        <a:bodyPr/>
        <a:lstStyle/>
        <a:p>
          <a:r>
            <a:rPr lang="en-GB" sz="1400" b="0" i="0" u="none" strike="noStrike" cap="none">
              <a:solidFill>
                <a:schemeClr val="bg1"/>
              </a:solidFill>
              <a:effectLst/>
              <a:latin typeface="Arial"/>
              <a:ea typeface="Arial"/>
              <a:cs typeface="Arial"/>
              <a:sym typeface="Arial"/>
            </a:rPr>
            <a:t>6. </a:t>
          </a:r>
        </a:p>
        <a:p>
          <a:r>
            <a:rPr lang="en-GB" sz="1400" b="0" i="0" u="none" strike="noStrike" cap="none">
              <a:solidFill>
                <a:schemeClr val="bg1"/>
              </a:solidFill>
              <a:effectLst/>
              <a:latin typeface="Arial"/>
              <a:ea typeface="Arial"/>
              <a:cs typeface="Arial"/>
              <a:sym typeface="Arial"/>
            </a:rPr>
            <a:t>Évaluation et apprentissage</a:t>
          </a:r>
          <a:endParaRPr lang="en-GB" sz="1400" b="0">
            <a:solidFill>
              <a:schemeClr val="bg1"/>
            </a:solidFill>
          </a:endParaRPr>
        </a:p>
      </dgm:t>
    </dgm:pt>
    <dgm:pt modelId="{9B0BE204-3A1A-42A4-B121-33B1CE22A5F3}" type="parTrans" cxnId="{D97921F4-5386-4F2B-B03F-35BC118FB9DA}">
      <dgm:prSet/>
      <dgm:spPr/>
      <dgm:t>
        <a:bodyPr/>
        <a:lstStyle/>
        <a:p>
          <a:endParaRPr lang="en-GB"/>
        </a:p>
      </dgm:t>
    </dgm:pt>
    <dgm:pt modelId="{98E3164F-F3CD-4450-980C-77F8494946ED}" type="sibTrans" cxnId="{D97921F4-5386-4F2B-B03F-35BC118FB9DA}">
      <dgm:prSet/>
      <dgm:spPr>
        <a:solidFill>
          <a:schemeClr val="tx2"/>
        </a:solidFill>
      </dgm:spPr>
      <dgm:t>
        <a:bodyPr/>
        <a:lstStyle/>
        <a:p>
          <a:endParaRPr lang="en-GB"/>
        </a:p>
      </dgm:t>
    </dgm:pt>
    <dgm:pt modelId="{F78E79F6-577A-4482-8709-082853D52214}" type="pres">
      <dgm:prSet presAssocID="{5F2E8130-6348-4B81-942D-78874ABE2CF0}" presName="cycle" presStyleCnt="0">
        <dgm:presLayoutVars>
          <dgm:dir/>
          <dgm:resizeHandles val="exact"/>
        </dgm:presLayoutVars>
      </dgm:prSet>
      <dgm:spPr/>
    </dgm:pt>
    <dgm:pt modelId="{87B21B25-7B75-4389-AE4A-28FD5CDA85BB}" type="pres">
      <dgm:prSet presAssocID="{77768731-E7B2-4F81-BC38-9ED66BD6D71A}" presName="node" presStyleLbl="node1" presStyleIdx="0" presStyleCnt="6" custScaleX="120070" custScaleY="120070" custRadScaleRad="100112" custRadScaleInc="9040">
        <dgm:presLayoutVars>
          <dgm:bulletEnabled val="1"/>
        </dgm:presLayoutVars>
      </dgm:prSet>
      <dgm:spPr/>
    </dgm:pt>
    <dgm:pt modelId="{46AA727D-5E87-4170-B5B0-A6B9A17784B8}" type="pres">
      <dgm:prSet presAssocID="{33D8151C-BA47-445D-A0F9-E25FE338960C}" presName="sibTrans" presStyleLbl="sibTrans2D1" presStyleIdx="0" presStyleCnt="6" custScaleX="152298" custScaleY="65654"/>
      <dgm:spPr/>
    </dgm:pt>
    <dgm:pt modelId="{1AC3DD7A-AD63-45E7-A176-CBE8BB07325A}" type="pres">
      <dgm:prSet presAssocID="{33D8151C-BA47-445D-A0F9-E25FE338960C}" presName="connectorText" presStyleLbl="sibTrans2D1" presStyleIdx="0" presStyleCnt="6"/>
      <dgm:spPr/>
    </dgm:pt>
    <dgm:pt modelId="{DB0082B3-0349-48AB-AD09-410235DBF1F9}" type="pres">
      <dgm:prSet presAssocID="{E9BA0FA0-D27C-4BDA-8235-3C54BB6A09E1}" presName="node" presStyleLbl="node1" presStyleIdx="1" presStyleCnt="6" custScaleX="120070" custScaleY="120070" custRadScaleRad="104129" custRadScaleInc="4345">
        <dgm:presLayoutVars>
          <dgm:bulletEnabled val="1"/>
        </dgm:presLayoutVars>
      </dgm:prSet>
      <dgm:spPr/>
    </dgm:pt>
    <dgm:pt modelId="{47CA2E60-7748-4960-B3ED-89F606A76260}" type="pres">
      <dgm:prSet presAssocID="{AB8A4BF3-CDE2-453D-BC98-EBFF78E31C97}" presName="sibTrans" presStyleLbl="sibTrans2D1" presStyleIdx="1" presStyleCnt="6" custScaleX="152298" custScaleY="65654"/>
      <dgm:spPr/>
    </dgm:pt>
    <dgm:pt modelId="{C64DBFEB-18E6-441C-A8F4-EFD012A19243}" type="pres">
      <dgm:prSet presAssocID="{AB8A4BF3-CDE2-453D-BC98-EBFF78E31C97}" presName="connectorText" presStyleLbl="sibTrans2D1" presStyleIdx="1" presStyleCnt="6"/>
      <dgm:spPr/>
    </dgm:pt>
    <dgm:pt modelId="{989E6C0D-E793-41C4-9292-CDAA4FD35783}" type="pres">
      <dgm:prSet presAssocID="{1D3B2FC5-DD26-4191-B68A-66CC7025B96F}" presName="node" presStyleLbl="node1" presStyleIdx="2" presStyleCnt="6" custScaleX="120070" custScaleY="120070" custRadScaleRad="104129" custRadScaleInc="-4345">
        <dgm:presLayoutVars>
          <dgm:bulletEnabled val="1"/>
        </dgm:presLayoutVars>
      </dgm:prSet>
      <dgm:spPr/>
    </dgm:pt>
    <dgm:pt modelId="{8B67835F-F848-4485-A86C-33EFE649F1D3}" type="pres">
      <dgm:prSet presAssocID="{817D9A93-5390-4FC8-A516-2C9646A893C9}" presName="sibTrans" presStyleLbl="sibTrans2D1" presStyleIdx="2" presStyleCnt="6" custScaleX="152298" custScaleY="65654"/>
      <dgm:spPr/>
    </dgm:pt>
    <dgm:pt modelId="{638720A2-5B8D-4060-B548-0A37345792FC}" type="pres">
      <dgm:prSet presAssocID="{817D9A93-5390-4FC8-A516-2C9646A893C9}" presName="connectorText" presStyleLbl="sibTrans2D1" presStyleIdx="2" presStyleCnt="6"/>
      <dgm:spPr/>
    </dgm:pt>
    <dgm:pt modelId="{C07729A9-29BA-45F7-9CA5-CD4BAFBA9A77}" type="pres">
      <dgm:prSet presAssocID="{E9FF085F-C4A2-436B-93B8-C7632E1684FF}" presName="node" presStyleLbl="node1" presStyleIdx="3" presStyleCnt="6" custScaleX="120070" custScaleY="120070" custRadScaleRad="100112" custRadScaleInc="-9040">
        <dgm:presLayoutVars>
          <dgm:bulletEnabled val="1"/>
        </dgm:presLayoutVars>
      </dgm:prSet>
      <dgm:spPr/>
    </dgm:pt>
    <dgm:pt modelId="{8C5C9FE3-0E89-4F17-8808-FB8259F2ED84}" type="pres">
      <dgm:prSet presAssocID="{965B26D1-730F-4557-A720-26C0216EC978}" presName="sibTrans" presStyleLbl="sibTrans2D1" presStyleIdx="3" presStyleCnt="6" custScaleX="152298" custScaleY="65654"/>
      <dgm:spPr/>
    </dgm:pt>
    <dgm:pt modelId="{E495FD7F-BDF3-486A-9F9D-E8F09997AA3B}" type="pres">
      <dgm:prSet presAssocID="{965B26D1-730F-4557-A720-26C0216EC978}" presName="connectorText" presStyleLbl="sibTrans2D1" presStyleIdx="3" presStyleCnt="6"/>
      <dgm:spPr/>
    </dgm:pt>
    <dgm:pt modelId="{010A8D58-1247-4D6F-9570-C6E7EB54BCBF}" type="pres">
      <dgm:prSet presAssocID="{A8F700AD-E55E-4F3A-8ABA-661DA156AB73}" presName="node" presStyleLbl="node1" presStyleIdx="4" presStyleCnt="6" custScaleX="120070" custScaleY="120070" custRadScaleRad="95927" custRadScaleInc="-4716">
        <dgm:presLayoutVars>
          <dgm:bulletEnabled val="1"/>
        </dgm:presLayoutVars>
      </dgm:prSet>
      <dgm:spPr/>
    </dgm:pt>
    <dgm:pt modelId="{561A2AC2-4251-4B78-ABE3-505A734376CD}" type="pres">
      <dgm:prSet presAssocID="{9F2470EA-2152-428C-8032-551004034295}" presName="sibTrans" presStyleLbl="sibTrans2D1" presStyleIdx="4" presStyleCnt="6" custScaleX="152298" custScaleY="65654"/>
      <dgm:spPr/>
    </dgm:pt>
    <dgm:pt modelId="{A6DDA88F-2A96-4848-AD8D-E5ADAC2070C6}" type="pres">
      <dgm:prSet presAssocID="{9F2470EA-2152-428C-8032-551004034295}" presName="connectorText" presStyleLbl="sibTrans2D1" presStyleIdx="4" presStyleCnt="6"/>
      <dgm:spPr/>
    </dgm:pt>
    <dgm:pt modelId="{E09D14F1-6F85-4CC2-B007-3D636071DF45}" type="pres">
      <dgm:prSet presAssocID="{66C6A623-6CCB-4BF6-B52A-FD3FB9ED1A06}" presName="node" presStyleLbl="node1" presStyleIdx="5" presStyleCnt="6" custScaleX="120070" custScaleY="120070">
        <dgm:presLayoutVars>
          <dgm:bulletEnabled val="1"/>
        </dgm:presLayoutVars>
      </dgm:prSet>
      <dgm:spPr/>
    </dgm:pt>
    <dgm:pt modelId="{6FC66551-72C5-4221-BEE4-3C98681E8DA1}" type="pres">
      <dgm:prSet presAssocID="{98E3164F-F3CD-4450-980C-77F8494946ED}" presName="sibTrans" presStyleLbl="sibTrans2D1" presStyleIdx="5" presStyleCnt="6" custScaleX="152298" custScaleY="65654"/>
      <dgm:spPr/>
    </dgm:pt>
    <dgm:pt modelId="{B231E6AC-A9F6-440F-BA16-7861C6113C62}" type="pres">
      <dgm:prSet presAssocID="{98E3164F-F3CD-4450-980C-77F8494946ED}" presName="connectorText" presStyleLbl="sibTrans2D1" presStyleIdx="5" presStyleCnt="6"/>
      <dgm:spPr/>
    </dgm:pt>
  </dgm:ptLst>
  <dgm:cxnLst>
    <dgm:cxn modelId="{B1851100-7507-4D9C-A865-CBE103FC8BAC}" type="presOf" srcId="{817D9A93-5390-4FC8-A516-2C9646A893C9}" destId="{638720A2-5B8D-4060-B548-0A37345792FC}" srcOrd="1" destOrd="0" presId="urn:microsoft.com/office/officeart/2005/8/layout/cycle2"/>
    <dgm:cxn modelId="{16805E0D-3E7E-4A1C-A89F-8AFAE7597F3C}" type="presOf" srcId="{33D8151C-BA47-445D-A0F9-E25FE338960C}" destId="{1AC3DD7A-AD63-45E7-A176-CBE8BB07325A}" srcOrd="1" destOrd="0" presId="urn:microsoft.com/office/officeart/2005/8/layout/cycle2"/>
    <dgm:cxn modelId="{D0AC5A0F-CFA3-4CAB-9CD2-1ED5EA89E841}" type="presOf" srcId="{A8F700AD-E55E-4F3A-8ABA-661DA156AB73}" destId="{010A8D58-1247-4D6F-9570-C6E7EB54BCBF}" srcOrd="0" destOrd="0" presId="urn:microsoft.com/office/officeart/2005/8/layout/cycle2"/>
    <dgm:cxn modelId="{7F34ED14-271B-4F74-907F-3B81BCEDE532}" type="presOf" srcId="{AB8A4BF3-CDE2-453D-BC98-EBFF78E31C97}" destId="{47CA2E60-7748-4960-B3ED-89F606A76260}" srcOrd="0" destOrd="0" presId="urn:microsoft.com/office/officeart/2005/8/layout/cycle2"/>
    <dgm:cxn modelId="{E6D04417-316D-4597-B92C-A50448841265}" type="presOf" srcId="{98E3164F-F3CD-4450-980C-77F8494946ED}" destId="{6FC66551-72C5-4221-BEE4-3C98681E8DA1}" srcOrd="0" destOrd="0" presId="urn:microsoft.com/office/officeart/2005/8/layout/cycle2"/>
    <dgm:cxn modelId="{0566772D-D4A2-493E-9AE8-1483FCAA4D4A}" type="presOf" srcId="{1D3B2FC5-DD26-4191-B68A-66CC7025B96F}" destId="{989E6C0D-E793-41C4-9292-CDAA4FD35783}" srcOrd="0" destOrd="0" presId="urn:microsoft.com/office/officeart/2005/8/layout/cycle2"/>
    <dgm:cxn modelId="{5C0EE838-7007-4537-9C6D-AC672C5A75FB}" type="presOf" srcId="{33D8151C-BA47-445D-A0F9-E25FE338960C}" destId="{46AA727D-5E87-4170-B5B0-A6B9A17784B8}" srcOrd="0" destOrd="0" presId="urn:microsoft.com/office/officeart/2005/8/layout/cycle2"/>
    <dgm:cxn modelId="{10710567-4C9E-40F8-9095-988E3EFC806F}" type="presOf" srcId="{965B26D1-730F-4557-A720-26C0216EC978}" destId="{E495FD7F-BDF3-486A-9F9D-E8F09997AA3B}" srcOrd="1" destOrd="0" presId="urn:microsoft.com/office/officeart/2005/8/layout/cycle2"/>
    <dgm:cxn modelId="{6FE50F6A-F0AC-46BB-9C22-347CF8AA8E3B}" type="presOf" srcId="{9F2470EA-2152-428C-8032-551004034295}" destId="{A6DDA88F-2A96-4848-AD8D-E5ADAC2070C6}" srcOrd="1" destOrd="0" presId="urn:microsoft.com/office/officeart/2005/8/layout/cycle2"/>
    <dgm:cxn modelId="{AB654C4A-C926-4FA4-B2C1-56E024FF23CE}" srcId="{5F2E8130-6348-4B81-942D-78874ABE2CF0}" destId="{A8F700AD-E55E-4F3A-8ABA-661DA156AB73}" srcOrd="4" destOrd="0" parTransId="{23E3318A-517A-4131-BDF3-C2980049CB30}" sibTransId="{9F2470EA-2152-428C-8032-551004034295}"/>
    <dgm:cxn modelId="{BA5E6250-7AF3-40C4-A934-54C7F226B28E}" type="presOf" srcId="{965B26D1-730F-4557-A720-26C0216EC978}" destId="{8C5C9FE3-0E89-4F17-8808-FB8259F2ED84}" srcOrd="0" destOrd="0" presId="urn:microsoft.com/office/officeart/2005/8/layout/cycle2"/>
    <dgm:cxn modelId="{6E474155-B95C-4E59-8C73-52CCD56AF3EF}" type="presOf" srcId="{AB8A4BF3-CDE2-453D-BC98-EBFF78E31C97}" destId="{C64DBFEB-18E6-441C-A8F4-EFD012A19243}" srcOrd="1" destOrd="0" presId="urn:microsoft.com/office/officeart/2005/8/layout/cycle2"/>
    <dgm:cxn modelId="{468BB87C-5C94-4230-858D-B4A02761D6DB}" type="presOf" srcId="{66C6A623-6CCB-4BF6-B52A-FD3FB9ED1A06}" destId="{E09D14F1-6F85-4CC2-B007-3D636071DF45}" srcOrd="0" destOrd="0" presId="urn:microsoft.com/office/officeart/2005/8/layout/cycle2"/>
    <dgm:cxn modelId="{A6DEBB82-AA39-424D-B881-AA8DD330C9A0}" type="presOf" srcId="{98E3164F-F3CD-4450-980C-77F8494946ED}" destId="{B231E6AC-A9F6-440F-BA16-7861C6113C62}" srcOrd="1" destOrd="0" presId="urn:microsoft.com/office/officeart/2005/8/layout/cycle2"/>
    <dgm:cxn modelId="{4783D584-8514-4885-A115-C5C9B3EAD641}" type="presOf" srcId="{9F2470EA-2152-428C-8032-551004034295}" destId="{561A2AC2-4251-4B78-ABE3-505A734376CD}" srcOrd="0" destOrd="0" presId="urn:microsoft.com/office/officeart/2005/8/layout/cycle2"/>
    <dgm:cxn modelId="{D0DF648C-89CA-4338-B091-28B58A687262}" type="presOf" srcId="{5F2E8130-6348-4B81-942D-78874ABE2CF0}" destId="{F78E79F6-577A-4482-8709-082853D52214}" srcOrd="0" destOrd="0" presId="urn:microsoft.com/office/officeart/2005/8/layout/cycle2"/>
    <dgm:cxn modelId="{37AC708E-3A3A-40B7-A7D0-905144B2371F}" type="presOf" srcId="{E9FF085F-C4A2-436B-93B8-C7632E1684FF}" destId="{C07729A9-29BA-45F7-9CA5-CD4BAFBA9A77}" srcOrd="0" destOrd="0" presId="urn:microsoft.com/office/officeart/2005/8/layout/cycle2"/>
    <dgm:cxn modelId="{1780258F-C972-4F58-AC72-E0AF5852190C}" srcId="{5F2E8130-6348-4B81-942D-78874ABE2CF0}" destId="{1D3B2FC5-DD26-4191-B68A-66CC7025B96F}" srcOrd="2" destOrd="0" parTransId="{EA21E370-0727-4EAB-A54F-BFD825DD7F5A}" sibTransId="{817D9A93-5390-4FC8-A516-2C9646A893C9}"/>
    <dgm:cxn modelId="{FF641696-2B66-447E-ABEF-C6BECFAAD77F}" srcId="{5F2E8130-6348-4B81-942D-78874ABE2CF0}" destId="{E9BA0FA0-D27C-4BDA-8235-3C54BB6A09E1}" srcOrd="1" destOrd="0" parTransId="{95667A81-4534-446C-982E-2BFD4CFFB454}" sibTransId="{AB8A4BF3-CDE2-453D-BC98-EBFF78E31C97}"/>
    <dgm:cxn modelId="{43FCD4BA-4C36-44EE-8591-21AA7F15E269}" type="presOf" srcId="{817D9A93-5390-4FC8-A516-2C9646A893C9}" destId="{8B67835F-F848-4485-A86C-33EFE649F1D3}" srcOrd="0" destOrd="0" presId="urn:microsoft.com/office/officeart/2005/8/layout/cycle2"/>
    <dgm:cxn modelId="{4CE5DED6-D1B5-4E9F-BE1B-66EA362DB035}" srcId="{5F2E8130-6348-4B81-942D-78874ABE2CF0}" destId="{77768731-E7B2-4F81-BC38-9ED66BD6D71A}" srcOrd="0" destOrd="0" parTransId="{5F592401-9889-4F40-B387-F753B4CF4C71}" sibTransId="{33D8151C-BA47-445D-A0F9-E25FE338960C}"/>
    <dgm:cxn modelId="{69268AE2-840F-4D01-A16C-B8603594AC48}" type="presOf" srcId="{E9BA0FA0-D27C-4BDA-8235-3C54BB6A09E1}" destId="{DB0082B3-0349-48AB-AD09-410235DBF1F9}" srcOrd="0" destOrd="0" presId="urn:microsoft.com/office/officeart/2005/8/layout/cycle2"/>
    <dgm:cxn modelId="{D97921F4-5386-4F2B-B03F-35BC118FB9DA}" srcId="{5F2E8130-6348-4B81-942D-78874ABE2CF0}" destId="{66C6A623-6CCB-4BF6-B52A-FD3FB9ED1A06}" srcOrd="5" destOrd="0" parTransId="{9B0BE204-3A1A-42A4-B121-33B1CE22A5F3}" sibTransId="{98E3164F-F3CD-4450-980C-77F8494946ED}"/>
    <dgm:cxn modelId="{49DFA0F5-5090-485C-B0D5-ED2659EA6140}" type="presOf" srcId="{77768731-E7B2-4F81-BC38-9ED66BD6D71A}" destId="{87B21B25-7B75-4389-AE4A-28FD5CDA85BB}" srcOrd="0" destOrd="0" presId="urn:microsoft.com/office/officeart/2005/8/layout/cycle2"/>
    <dgm:cxn modelId="{B2C20BFB-F36B-48F1-8992-C4729E27159A}" srcId="{5F2E8130-6348-4B81-942D-78874ABE2CF0}" destId="{E9FF085F-C4A2-436B-93B8-C7632E1684FF}" srcOrd="3" destOrd="0" parTransId="{376BDBBA-B1E8-4F4F-B6F8-591420C8D170}" sibTransId="{965B26D1-730F-4557-A720-26C0216EC978}"/>
    <dgm:cxn modelId="{290FE5F3-7865-473F-BB68-041D78B399E6}" type="presParOf" srcId="{F78E79F6-577A-4482-8709-082853D52214}" destId="{87B21B25-7B75-4389-AE4A-28FD5CDA85BB}" srcOrd="0" destOrd="0" presId="urn:microsoft.com/office/officeart/2005/8/layout/cycle2"/>
    <dgm:cxn modelId="{90DF40C0-603D-4801-8C61-EE6C725A15A7}" type="presParOf" srcId="{F78E79F6-577A-4482-8709-082853D52214}" destId="{46AA727D-5E87-4170-B5B0-A6B9A17784B8}" srcOrd="1" destOrd="0" presId="urn:microsoft.com/office/officeart/2005/8/layout/cycle2"/>
    <dgm:cxn modelId="{521FC7ED-8C49-4031-B6F0-F51C7838DB90}" type="presParOf" srcId="{46AA727D-5E87-4170-B5B0-A6B9A17784B8}" destId="{1AC3DD7A-AD63-45E7-A176-CBE8BB07325A}" srcOrd="0" destOrd="0" presId="urn:microsoft.com/office/officeart/2005/8/layout/cycle2"/>
    <dgm:cxn modelId="{C13E1333-CD22-42B9-BC20-E1596ED52997}" type="presParOf" srcId="{F78E79F6-577A-4482-8709-082853D52214}" destId="{DB0082B3-0349-48AB-AD09-410235DBF1F9}" srcOrd="2" destOrd="0" presId="urn:microsoft.com/office/officeart/2005/8/layout/cycle2"/>
    <dgm:cxn modelId="{E946DBAA-85D5-43A7-82F9-B5FB40BDA089}" type="presParOf" srcId="{F78E79F6-577A-4482-8709-082853D52214}" destId="{47CA2E60-7748-4960-B3ED-89F606A76260}" srcOrd="3" destOrd="0" presId="urn:microsoft.com/office/officeart/2005/8/layout/cycle2"/>
    <dgm:cxn modelId="{E0D80D8F-21D9-4200-9DDD-F7D36BDA97B0}" type="presParOf" srcId="{47CA2E60-7748-4960-B3ED-89F606A76260}" destId="{C64DBFEB-18E6-441C-A8F4-EFD012A19243}" srcOrd="0" destOrd="0" presId="urn:microsoft.com/office/officeart/2005/8/layout/cycle2"/>
    <dgm:cxn modelId="{E4E5F30C-A131-42C7-9FD5-95A7228A8D4F}" type="presParOf" srcId="{F78E79F6-577A-4482-8709-082853D52214}" destId="{989E6C0D-E793-41C4-9292-CDAA4FD35783}" srcOrd="4" destOrd="0" presId="urn:microsoft.com/office/officeart/2005/8/layout/cycle2"/>
    <dgm:cxn modelId="{77630911-5166-43BA-A312-E4FD03D4F3CF}" type="presParOf" srcId="{F78E79F6-577A-4482-8709-082853D52214}" destId="{8B67835F-F848-4485-A86C-33EFE649F1D3}" srcOrd="5" destOrd="0" presId="urn:microsoft.com/office/officeart/2005/8/layout/cycle2"/>
    <dgm:cxn modelId="{D7ED3369-9A41-40EF-AB33-28B480A1EB43}" type="presParOf" srcId="{8B67835F-F848-4485-A86C-33EFE649F1D3}" destId="{638720A2-5B8D-4060-B548-0A37345792FC}" srcOrd="0" destOrd="0" presId="urn:microsoft.com/office/officeart/2005/8/layout/cycle2"/>
    <dgm:cxn modelId="{EF8334E3-522B-4991-B76A-7660EFB795C7}" type="presParOf" srcId="{F78E79F6-577A-4482-8709-082853D52214}" destId="{C07729A9-29BA-45F7-9CA5-CD4BAFBA9A77}" srcOrd="6" destOrd="0" presId="urn:microsoft.com/office/officeart/2005/8/layout/cycle2"/>
    <dgm:cxn modelId="{01A7AA70-AFF7-4085-A536-C7E7D6E47C6E}" type="presParOf" srcId="{F78E79F6-577A-4482-8709-082853D52214}" destId="{8C5C9FE3-0E89-4F17-8808-FB8259F2ED84}" srcOrd="7" destOrd="0" presId="urn:microsoft.com/office/officeart/2005/8/layout/cycle2"/>
    <dgm:cxn modelId="{CD392590-76D1-465F-90CE-DA7EF61A155E}" type="presParOf" srcId="{8C5C9FE3-0E89-4F17-8808-FB8259F2ED84}" destId="{E495FD7F-BDF3-486A-9F9D-E8F09997AA3B}" srcOrd="0" destOrd="0" presId="urn:microsoft.com/office/officeart/2005/8/layout/cycle2"/>
    <dgm:cxn modelId="{31529DF3-1E5F-4DA6-8942-3B36EBC36D46}" type="presParOf" srcId="{F78E79F6-577A-4482-8709-082853D52214}" destId="{010A8D58-1247-4D6F-9570-C6E7EB54BCBF}" srcOrd="8" destOrd="0" presId="urn:microsoft.com/office/officeart/2005/8/layout/cycle2"/>
    <dgm:cxn modelId="{86ECBBC8-2703-42A6-AD8A-976F191996AB}" type="presParOf" srcId="{F78E79F6-577A-4482-8709-082853D52214}" destId="{561A2AC2-4251-4B78-ABE3-505A734376CD}" srcOrd="9" destOrd="0" presId="urn:microsoft.com/office/officeart/2005/8/layout/cycle2"/>
    <dgm:cxn modelId="{5A7F1EB3-FFA3-4DBD-80DE-84B53DD0D791}" type="presParOf" srcId="{561A2AC2-4251-4B78-ABE3-505A734376CD}" destId="{A6DDA88F-2A96-4848-AD8D-E5ADAC2070C6}" srcOrd="0" destOrd="0" presId="urn:microsoft.com/office/officeart/2005/8/layout/cycle2"/>
    <dgm:cxn modelId="{A0940EDD-FE43-4A99-97E1-7729D91B53C0}" type="presParOf" srcId="{F78E79F6-577A-4482-8709-082853D52214}" destId="{E09D14F1-6F85-4CC2-B007-3D636071DF45}" srcOrd="10" destOrd="0" presId="urn:microsoft.com/office/officeart/2005/8/layout/cycle2"/>
    <dgm:cxn modelId="{9FC4F683-FC42-4677-8A82-4162A7F4CDFF}" type="presParOf" srcId="{F78E79F6-577A-4482-8709-082853D52214}" destId="{6FC66551-72C5-4221-BEE4-3C98681E8DA1}" srcOrd="11" destOrd="0" presId="urn:microsoft.com/office/officeart/2005/8/layout/cycle2"/>
    <dgm:cxn modelId="{633FB934-A6A2-4288-B9EC-F2C78AC2CD8C}" type="presParOf" srcId="{6FC66551-72C5-4221-BEE4-3C98681E8DA1}" destId="{B231E6AC-A9F6-440F-BA16-7861C6113C62}"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B21B25-7B75-4389-AE4A-28FD5CDA85BB}">
      <dsp:nvSpPr>
        <dsp:cNvPr id="0" name=""/>
        <dsp:cNvSpPr/>
      </dsp:nvSpPr>
      <dsp:spPr>
        <a:xfrm>
          <a:off x="3315263" y="-166864"/>
          <a:ext cx="2030436" cy="2030436"/>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n-GB" sz="1400" b="0" kern="1200">
            <a:solidFill>
              <a:schemeClr val="bg1"/>
            </a:solidFill>
            <a:latin typeface="Roboto" panose="02000000000000000000" pitchFamily="2" charset="0"/>
            <a:ea typeface="Roboto" panose="02000000000000000000" pitchFamily="2" charset="0"/>
          </a:endParaRPr>
        </a:p>
        <a:p>
          <a:pPr marL="0" lvl="0" indent="0" algn="ctr" defTabSz="622300">
            <a:lnSpc>
              <a:spcPct val="90000"/>
            </a:lnSpc>
            <a:spcBef>
              <a:spcPct val="0"/>
            </a:spcBef>
            <a:spcAft>
              <a:spcPct val="35000"/>
            </a:spcAft>
            <a:buNone/>
          </a:pPr>
          <a:r>
            <a:rPr lang="en-GB" sz="1400" b="1" kern="1200">
              <a:solidFill>
                <a:schemeClr val="bg1"/>
              </a:solidFill>
              <a:latin typeface="Roboto" panose="02000000000000000000" pitchFamily="2" charset="0"/>
              <a:ea typeface="Roboto" panose="02000000000000000000" pitchFamily="2" charset="0"/>
            </a:rPr>
            <a:t>Prévention</a:t>
          </a:r>
        </a:p>
        <a:p>
          <a:pPr marL="0" lvl="0" indent="0" algn="ctr" defTabSz="622300">
            <a:lnSpc>
              <a:spcPct val="90000"/>
            </a:lnSpc>
            <a:spcBef>
              <a:spcPct val="0"/>
            </a:spcBef>
            <a:spcAft>
              <a:spcPct val="35000"/>
            </a:spcAft>
            <a:buNone/>
          </a:pPr>
          <a:endParaRPr lang="en-GB" sz="1400" b="0" kern="1200">
            <a:solidFill>
              <a:schemeClr val="bg1"/>
            </a:solidFill>
            <a:latin typeface="Roboto" panose="02000000000000000000" pitchFamily="2" charset="0"/>
            <a:ea typeface="Roboto" panose="02000000000000000000" pitchFamily="2" charset="0"/>
          </a:endParaRPr>
        </a:p>
      </dsp:txBody>
      <dsp:txXfrm>
        <a:off x="3612613" y="130486"/>
        <a:ext cx="1435736" cy="1435736"/>
      </dsp:txXfrm>
    </dsp:sp>
    <dsp:sp modelId="{46AA727D-5E87-4170-B5B0-A6B9A17784B8}">
      <dsp:nvSpPr>
        <dsp:cNvPr id="0" name=""/>
        <dsp:cNvSpPr/>
      </dsp:nvSpPr>
      <dsp:spPr>
        <a:xfrm rot="2810554">
          <a:off x="4987927" y="1583629"/>
          <a:ext cx="415343" cy="374705"/>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a:off x="5005688" y="1617569"/>
        <a:ext cx="302932" cy="224823"/>
      </dsp:txXfrm>
    </dsp:sp>
    <dsp:sp modelId="{DB0082B3-0349-48AB-AD09-410235DBF1F9}">
      <dsp:nvSpPr>
        <dsp:cNvPr id="0" name=""/>
        <dsp:cNvSpPr/>
      </dsp:nvSpPr>
      <dsp:spPr>
        <a:xfrm>
          <a:off x="5056056" y="1689653"/>
          <a:ext cx="2030436" cy="2030436"/>
        </a:xfrm>
        <a:prstGeom prst="ellipse">
          <a:avLst/>
        </a:prstGeom>
        <a:solidFill>
          <a:srgbClr val="00B0C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200">
              <a:solidFill>
                <a:schemeClr val="bg1"/>
              </a:solidFill>
              <a:latin typeface="Roboto" panose="02000000000000000000" pitchFamily="2" charset="0"/>
              <a:ea typeface="Roboto" panose="02000000000000000000" pitchFamily="2" charset="0"/>
            </a:rPr>
            <a:t>Préparation</a:t>
          </a:r>
        </a:p>
      </dsp:txBody>
      <dsp:txXfrm>
        <a:off x="5353406" y="1987003"/>
        <a:ext cx="1435736" cy="1435736"/>
      </dsp:txXfrm>
    </dsp:sp>
    <dsp:sp modelId="{47CA2E60-7748-4960-B3ED-89F606A76260}">
      <dsp:nvSpPr>
        <dsp:cNvPr id="0" name=""/>
        <dsp:cNvSpPr/>
      </dsp:nvSpPr>
      <dsp:spPr>
        <a:xfrm rot="8170998">
          <a:off x="4984257" y="3378370"/>
          <a:ext cx="379708" cy="374705"/>
        </a:xfrm>
        <a:prstGeom prst="rightArrow">
          <a:avLst>
            <a:gd name="adj1" fmla="val 60000"/>
            <a:gd name="adj2" fmla="val 50000"/>
          </a:avLst>
        </a:prstGeom>
        <a:solidFill>
          <a:srgbClr val="FF0000"/>
        </a:solidFill>
        <a:ln>
          <a:solidFill>
            <a:srgbClr val="FF0000"/>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rot="10800000">
        <a:off x="5081018" y="3414397"/>
        <a:ext cx="267297" cy="224823"/>
      </dsp:txXfrm>
    </dsp:sp>
    <dsp:sp modelId="{989E6C0D-E793-41C4-9292-CDAA4FD35783}">
      <dsp:nvSpPr>
        <dsp:cNvPr id="0" name=""/>
        <dsp:cNvSpPr/>
      </dsp:nvSpPr>
      <dsp:spPr>
        <a:xfrm>
          <a:off x="3251546" y="3421126"/>
          <a:ext cx="2030436" cy="2030436"/>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200">
              <a:solidFill>
                <a:schemeClr val="bg1"/>
              </a:solidFill>
              <a:latin typeface="Roboto" panose="02000000000000000000" pitchFamily="2" charset="0"/>
              <a:ea typeface="Roboto" panose="02000000000000000000" pitchFamily="2" charset="0"/>
            </a:rPr>
            <a:t>Intervention</a:t>
          </a:r>
        </a:p>
      </dsp:txBody>
      <dsp:txXfrm>
        <a:off x="3548896" y="3718476"/>
        <a:ext cx="1435736" cy="1435736"/>
      </dsp:txXfrm>
    </dsp:sp>
    <dsp:sp modelId="{8B67835F-F848-4485-A86C-33EFE649F1D3}">
      <dsp:nvSpPr>
        <dsp:cNvPr id="0" name=""/>
        <dsp:cNvSpPr/>
      </dsp:nvSpPr>
      <dsp:spPr>
        <a:xfrm rot="13316048">
          <a:off x="3155957" y="3419777"/>
          <a:ext cx="375477" cy="374705"/>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rot="10800000">
        <a:off x="3253975" y="3532279"/>
        <a:ext cx="263066" cy="224823"/>
      </dsp:txXfrm>
    </dsp:sp>
    <dsp:sp modelId="{C07729A9-29BA-45F7-9CA5-CD4BAFBA9A77}">
      <dsp:nvSpPr>
        <dsp:cNvPr id="0" name=""/>
        <dsp:cNvSpPr/>
      </dsp:nvSpPr>
      <dsp:spPr>
        <a:xfrm>
          <a:off x="1395028" y="1753370"/>
          <a:ext cx="2030436" cy="2030436"/>
        </a:xfrm>
        <a:prstGeom prst="ellipse">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200" dirty="0" err="1">
              <a:solidFill>
                <a:schemeClr val="bg1"/>
              </a:solidFill>
              <a:latin typeface="Roboto" panose="02000000000000000000" pitchFamily="2" charset="0"/>
              <a:ea typeface="Roboto" panose="02000000000000000000" pitchFamily="2" charset="0"/>
            </a:rPr>
            <a:t>Rétablissement</a:t>
          </a:r>
          <a:endParaRPr lang="en-GB" sz="1400" b="1" kern="1200" dirty="0">
            <a:solidFill>
              <a:schemeClr val="bg1"/>
            </a:solidFill>
            <a:latin typeface="Roboto" panose="02000000000000000000" pitchFamily="2" charset="0"/>
            <a:ea typeface="Roboto" panose="02000000000000000000" pitchFamily="2" charset="0"/>
          </a:endParaRPr>
        </a:p>
      </dsp:txBody>
      <dsp:txXfrm>
        <a:off x="1692378" y="2050720"/>
        <a:ext cx="1435736" cy="1435736"/>
      </dsp:txXfrm>
    </dsp:sp>
    <dsp:sp modelId="{8C5C9FE3-0E89-4F17-8808-FB8259F2ED84}">
      <dsp:nvSpPr>
        <dsp:cNvPr id="0" name=""/>
        <dsp:cNvSpPr/>
      </dsp:nvSpPr>
      <dsp:spPr>
        <a:xfrm rot="18900000">
          <a:off x="3086563" y="1628386"/>
          <a:ext cx="553067" cy="374705"/>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a:off x="3103025" y="1743070"/>
        <a:ext cx="440656" cy="2248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B21B25-7B75-4389-AE4A-28FD5CDA85BB}">
      <dsp:nvSpPr>
        <dsp:cNvPr id="0" name=""/>
        <dsp:cNvSpPr/>
      </dsp:nvSpPr>
      <dsp:spPr>
        <a:xfrm>
          <a:off x="3740515" y="-151031"/>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kern="1200">
              <a:solidFill>
                <a:schemeClr val="bg1"/>
              </a:solidFill>
              <a:latin typeface="Roboto" panose="02000000000000000000" pitchFamily="2" charset="0"/>
              <a:ea typeface="Roboto" panose="02000000000000000000" pitchFamily="2" charset="0"/>
            </a:rPr>
            <a:t>1.</a:t>
          </a:r>
        </a:p>
        <a:p>
          <a:pPr marL="0" lvl="0" indent="0" algn="ctr" defTabSz="622300">
            <a:lnSpc>
              <a:spcPct val="90000"/>
            </a:lnSpc>
            <a:spcBef>
              <a:spcPct val="0"/>
            </a:spcBef>
            <a:spcAft>
              <a:spcPct val="35000"/>
            </a:spcAft>
            <a:buNone/>
          </a:pPr>
          <a:r>
            <a:rPr lang="en-GB" sz="1400" b="0" kern="1200">
              <a:solidFill>
                <a:schemeClr val="bg1"/>
              </a:solidFill>
              <a:latin typeface="Roboto" panose="02000000000000000000" pitchFamily="2" charset="0"/>
              <a:ea typeface="Roboto" panose="02000000000000000000" pitchFamily="2" charset="0"/>
            </a:rPr>
            <a:t> </a:t>
          </a:r>
          <a:r>
            <a:rPr lang="en-GB" sz="1400" b="0" i="0" u="none" strike="noStrike" kern="1200" cap="none">
              <a:solidFill>
                <a:schemeClr val="bg1"/>
              </a:solidFill>
              <a:effectLst/>
              <a:latin typeface="Roboto" panose="02000000000000000000" pitchFamily="2" charset="0"/>
              <a:ea typeface="Roboto" panose="02000000000000000000" pitchFamily="2" charset="0"/>
              <a:cs typeface="Arial"/>
              <a:sym typeface="Arial"/>
            </a:rPr>
            <a:t>Identification du projet</a:t>
          </a:r>
          <a:endParaRPr lang="en-GB" sz="1400" b="0" kern="1200">
            <a:solidFill>
              <a:schemeClr val="bg1"/>
            </a:solidFill>
            <a:latin typeface="Roboto" panose="02000000000000000000" pitchFamily="2" charset="0"/>
            <a:ea typeface="Roboto" panose="02000000000000000000" pitchFamily="2" charset="0"/>
          </a:endParaRPr>
        </a:p>
      </dsp:txBody>
      <dsp:txXfrm>
        <a:off x="4006402" y="114856"/>
        <a:ext cx="1283816" cy="1283816"/>
      </dsp:txXfrm>
    </dsp:sp>
    <dsp:sp modelId="{46AA727D-5E87-4170-B5B0-A6B9A17784B8}">
      <dsp:nvSpPr>
        <dsp:cNvPr id="0" name=""/>
        <dsp:cNvSpPr/>
      </dsp:nvSpPr>
      <dsp:spPr>
        <a:xfrm rot="1800008">
          <a:off x="5441957" y="1153431"/>
          <a:ext cx="367127"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5448690" y="1195313"/>
        <a:ext cx="266610" cy="201034"/>
      </dsp:txXfrm>
    </dsp:sp>
    <dsp:sp modelId="{DB0082B3-0349-48AB-AD09-410235DBF1F9}">
      <dsp:nvSpPr>
        <dsp:cNvPr id="0" name=""/>
        <dsp:cNvSpPr/>
      </dsp:nvSpPr>
      <dsp:spPr>
        <a:xfrm>
          <a:off x="5706753" y="984182"/>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kern="1200">
              <a:solidFill>
                <a:schemeClr val="bg1"/>
              </a:solidFill>
            </a:rPr>
            <a:t>2. </a:t>
          </a:r>
        </a:p>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Faisabilité et planification</a:t>
          </a:r>
          <a:endParaRPr lang="en-GB" sz="1400" b="0" kern="1200">
            <a:solidFill>
              <a:schemeClr val="bg1"/>
            </a:solidFill>
          </a:endParaRPr>
        </a:p>
      </dsp:txBody>
      <dsp:txXfrm>
        <a:off x="5972640" y="1250069"/>
        <a:ext cx="1283816" cy="1283816"/>
      </dsp:txXfrm>
    </dsp:sp>
    <dsp:sp modelId="{47CA2E60-7748-4960-B3ED-89F606A76260}">
      <dsp:nvSpPr>
        <dsp:cNvPr id="0" name=""/>
        <dsp:cNvSpPr/>
      </dsp:nvSpPr>
      <dsp:spPr>
        <a:xfrm rot="5400000">
          <a:off x="6430992" y="2852826"/>
          <a:ext cx="367110"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6481251" y="2869579"/>
        <a:ext cx="266593" cy="201034"/>
      </dsp:txXfrm>
    </dsp:sp>
    <dsp:sp modelId="{989E6C0D-E793-41C4-9292-CDAA4FD35783}">
      <dsp:nvSpPr>
        <dsp:cNvPr id="0" name=""/>
        <dsp:cNvSpPr/>
      </dsp:nvSpPr>
      <dsp:spPr>
        <a:xfrm>
          <a:off x="5706753" y="3254580"/>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3. </a:t>
          </a:r>
        </a:p>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Conception et ingénierie</a:t>
          </a:r>
          <a:endParaRPr lang="en-GB" sz="1400" b="0" kern="1200">
            <a:solidFill>
              <a:schemeClr val="bg1"/>
            </a:solidFill>
          </a:endParaRPr>
        </a:p>
      </dsp:txBody>
      <dsp:txXfrm>
        <a:off x="5972640" y="3520467"/>
        <a:ext cx="1283816" cy="1283816"/>
      </dsp:txXfrm>
    </dsp:sp>
    <dsp:sp modelId="{8B67835F-F848-4485-A86C-33EFE649F1D3}">
      <dsp:nvSpPr>
        <dsp:cNvPr id="0" name=""/>
        <dsp:cNvSpPr/>
      </dsp:nvSpPr>
      <dsp:spPr>
        <a:xfrm rot="8999992">
          <a:off x="5453774" y="4559042"/>
          <a:ext cx="367127"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rot="10800000">
        <a:off x="5547558" y="4600924"/>
        <a:ext cx="266610" cy="201034"/>
      </dsp:txXfrm>
    </dsp:sp>
    <dsp:sp modelId="{C07729A9-29BA-45F7-9CA5-CD4BAFBA9A77}">
      <dsp:nvSpPr>
        <dsp:cNvPr id="0" name=""/>
        <dsp:cNvSpPr/>
      </dsp:nvSpPr>
      <dsp:spPr>
        <a:xfrm>
          <a:off x="3740515" y="4389793"/>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kern="1200">
              <a:solidFill>
                <a:schemeClr val="bg1"/>
              </a:solidFill>
            </a:rPr>
            <a:t> </a:t>
          </a:r>
          <a:r>
            <a:rPr lang="en-GB" sz="1400" b="0" i="0" u="none" strike="noStrike" kern="1200" cap="none">
              <a:solidFill>
                <a:schemeClr val="bg1"/>
              </a:solidFill>
              <a:effectLst/>
              <a:latin typeface="Arial"/>
              <a:ea typeface="Arial"/>
              <a:cs typeface="Arial"/>
              <a:sym typeface="Arial"/>
            </a:rPr>
            <a:t>4 Mise en œuvre</a:t>
          </a:r>
          <a:endParaRPr lang="en-GB" sz="1400" b="0" kern="1200">
            <a:solidFill>
              <a:schemeClr val="bg1"/>
            </a:solidFill>
          </a:endParaRPr>
        </a:p>
      </dsp:txBody>
      <dsp:txXfrm>
        <a:off x="4006402" y="4655680"/>
        <a:ext cx="1283816" cy="1283816"/>
      </dsp:txXfrm>
    </dsp:sp>
    <dsp:sp modelId="{8C5C9FE3-0E89-4F17-8808-FB8259F2ED84}">
      <dsp:nvSpPr>
        <dsp:cNvPr id="0" name=""/>
        <dsp:cNvSpPr/>
      </dsp:nvSpPr>
      <dsp:spPr>
        <a:xfrm rot="12599995">
          <a:off x="3487539" y="4565869"/>
          <a:ext cx="367123"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rot="10800000">
        <a:off x="3581323" y="4658009"/>
        <a:ext cx="266606" cy="201034"/>
      </dsp:txXfrm>
    </dsp:sp>
    <dsp:sp modelId="{010A8D58-1247-4D6F-9570-C6E7EB54BCBF}">
      <dsp:nvSpPr>
        <dsp:cNvPr id="0" name=""/>
        <dsp:cNvSpPr/>
      </dsp:nvSpPr>
      <dsp:spPr>
        <a:xfrm>
          <a:off x="1774278" y="3254589"/>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kern="1200">
              <a:solidFill>
                <a:schemeClr val="bg1"/>
              </a:solidFill>
            </a:rPr>
            <a:t>5.</a:t>
          </a:r>
        </a:p>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Exploitation et maintenance</a:t>
          </a:r>
          <a:endParaRPr lang="en-GB" sz="1400" b="0" kern="1200">
            <a:solidFill>
              <a:schemeClr val="bg1"/>
            </a:solidFill>
          </a:endParaRPr>
        </a:p>
      </dsp:txBody>
      <dsp:txXfrm>
        <a:off x="2040165" y="3520476"/>
        <a:ext cx="1283816" cy="1283816"/>
      </dsp:txXfrm>
    </dsp:sp>
    <dsp:sp modelId="{561A2AC2-4251-4B78-ABE3-505A734376CD}">
      <dsp:nvSpPr>
        <dsp:cNvPr id="0" name=""/>
        <dsp:cNvSpPr/>
      </dsp:nvSpPr>
      <dsp:spPr>
        <a:xfrm rot="16037280">
          <a:off x="2444034" y="2866501"/>
          <a:ext cx="369180"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rot="10800000">
        <a:off x="2496671" y="2983714"/>
        <a:ext cx="268663" cy="201034"/>
      </dsp:txXfrm>
    </dsp:sp>
    <dsp:sp modelId="{E09D14F1-6F85-4CC2-B007-3D636071DF45}">
      <dsp:nvSpPr>
        <dsp:cNvPr id="0" name=""/>
        <dsp:cNvSpPr/>
      </dsp:nvSpPr>
      <dsp:spPr>
        <a:xfrm>
          <a:off x="1666731" y="984173"/>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6. </a:t>
          </a:r>
        </a:p>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Évaluation et apprentissage</a:t>
          </a:r>
          <a:endParaRPr lang="en-GB" sz="1400" b="0" kern="1200">
            <a:solidFill>
              <a:schemeClr val="bg1"/>
            </a:solidFill>
          </a:endParaRPr>
        </a:p>
      </dsp:txBody>
      <dsp:txXfrm>
        <a:off x="1932618" y="1250060"/>
        <a:ext cx="1283816" cy="1283816"/>
      </dsp:txXfrm>
    </dsp:sp>
    <dsp:sp modelId="{6FC66551-72C5-4221-BEE4-3C98681E8DA1}">
      <dsp:nvSpPr>
        <dsp:cNvPr id="0" name=""/>
        <dsp:cNvSpPr/>
      </dsp:nvSpPr>
      <dsp:spPr>
        <a:xfrm rot="19878202">
          <a:off x="3382802" y="1160789"/>
          <a:ext cx="442796"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3388975" y="1251933"/>
        <a:ext cx="342279" cy="201034"/>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306BF5-026D-D9CA-557C-E1B9B54BFF8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0FC9401-268F-8FCF-BD19-F3560D03456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B27BD2C-78D7-4BA2-860C-2B3429A6C7ED}" type="datetimeFigureOut">
              <a:rPr lang="en-GB" smtClean="0"/>
              <a:t>16/03/2026</a:t>
            </a:fld>
            <a:endParaRPr lang="en-GB"/>
          </a:p>
        </p:txBody>
      </p:sp>
      <p:sp>
        <p:nvSpPr>
          <p:cNvPr id="4" name="Footer Placeholder 3">
            <a:extLst>
              <a:ext uri="{FF2B5EF4-FFF2-40B4-BE49-F238E27FC236}">
                <a16:creationId xmlns:a16="http://schemas.microsoft.com/office/drawing/2014/main" id="{FB0CEE08-4C74-0FAF-7433-94BC732FDCC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Tree>
    <p:extLst>
      <p:ext uri="{BB962C8B-B14F-4D97-AF65-F5344CB8AC3E}">
        <p14:creationId xmlns:p14="http://schemas.microsoft.com/office/powerpoint/2010/main" val="2418452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fr-FR"/>
          </a:p>
        </p:txBody>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unep.org/topics/fresh-water/disasters-and-climate-change/climate-change-and-water-related-disaster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eia.gov/energyexplained/energy-and-the-environment/greenhouse-gases.php"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climateactiontracker.org/global/temperatures/" TargetMode="External"/><Relationship Id="rId4" Type="http://schemas.openxmlformats.org/officeDocument/2006/relationships/hyperlink" Target="https://ourworldindata.org/co2-and-greenhouse-gas-emissions"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unwater.org/publications/what-water-security-infographic"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data.apps.fao.org/aquastat/?lang=en"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climateknowledgeportal.worldbank.org/sites/default/files/2021-05/15724-WB_Kenya%20Country%20Profile-WEB.pdf" TargetMode="External"/><Relationship Id="rId7" Type="http://schemas.openxmlformats.org/officeDocument/2006/relationships/hyperlink" Target="https://www.bbc.co.uk/news/world-africa-68898731"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npr.org/sections/goatsandsoda/2024/05/10/1250193947/floods-kenya" TargetMode="External"/><Relationship Id="rId5" Type="http://schemas.openxmlformats.org/officeDocument/2006/relationships/hyperlink" Target="https://eos.org/thelandslideblog/mai-mahiu" TargetMode="External"/><Relationship Id="rId4" Type="http://schemas.openxmlformats.org/officeDocument/2006/relationships/hyperlink" Target="https://populationmatters.org/news/2024/01/urbanisation-challenges-in-kenyas-nairobi-a-tangled-web-of-issues/#:~:text=Africa%20is%20witnessing%20rapid%20urbanisation,of%205%20million%20in%202023"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frontiersin.org/research-topics/11818/worsening-tropical-cyclone-impact-in-cities"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c40.org/water-safe-cities/"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iopscience.iop.org/article/10.1088/2515-7620/ad0210/pdf" TargetMode="External"/><Relationship Id="rId5" Type="http://schemas.openxmlformats.org/officeDocument/2006/relationships/hyperlink" Target="https://vu.nl/en/news/2023/urban-drought-is-increasing-worldwide" TargetMode="External"/><Relationship Id="rId4" Type="http://schemas.openxmlformats.org/officeDocument/2006/relationships/hyperlink" Target="https://climateadaptationservices.com/en/global-drought-risk-in-citie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unwater.org/publications/what-water-security-infographic"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data.apps.fao.org/aquastat/?lang=en"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climatesmartwater.org/wp-content/uploads/2022/01/Water-related-infrastructure-investments-in-a-changing-environment.pdf"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link.springer.com/article/10.1007/s41748-025-00612-3"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ipcc.ch/report/ar6/wg2/"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gca.org/wp-content/uploads/2025/06/Climate-Resilient-Infrastructure-Handbook_20250613.pdf" TargetMode="Externa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ashmatters.wateraid.org/sites/g/files/jkxoof256/files/programme-guidance-for-climate-resilient-water-sanitation-and-hygiene.pdf"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rd.unwomen.org/explore/insights/gender-and-age-dimensions-floods-and-drought-malawi"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www.who.int/news/item/06-07-2023-women-and-girls-bear-brunt-of-water-and-sanitation-crisis---new-unicef-who-report" TargetMode="External"/><Relationship Id="rId2" Type="http://schemas.openxmlformats.org/officeDocument/2006/relationships/slide" Target="../slides/slide53.xml"/><Relationship Id="rId1" Type="http://schemas.openxmlformats.org/officeDocument/2006/relationships/notesMaster" Target="../notesMasters/notesMaster1.xml"/><Relationship Id="rId5" Type="http://schemas.openxmlformats.org/officeDocument/2006/relationships/hyperlink" Target="https://ppp.worldbank.org/public-private-partnership/library/public-private-partnerships-and-poor-case-study-kibera-small-enterprises-and-water-provision-kibera-nairobi" TargetMode="External"/><Relationship Id="rId4" Type="http://schemas.openxmlformats.org/officeDocument/2006/relationships/hyperlink" Target="https://water.org/our-impact/where-we-work/kenya/" TargetMode="Externa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rd.unwomen.org/explore/insights/gender-and-age-dimensions-floods-and-drought-malawi"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www.worldbank.org/en/topic/social-inclusion" TargetMode="External"/><Relationship Id="rId7" Type="http://schemas.openxmlformats.org/officeDocument/2006/relationships/hyperlink" Target="https://gca.org/wp-content/uploads/2022/07/02_WTW_14855_GCA_2021_Sect3_GENDER_v4.pdf" TargetMode="External"/><Relationship Id="rId2" Type="http://schemas.openxmlformats.org/officeDocument/2006/relationships/slide" Target="../slides/slide56.xml"/><Relationship Id="rId1" Type="http://schemas.openxmlformats.org/officeDocument/2006/relationships/notesMaster" Target="../notesMasters/notesMaster1.xml"/><Relationship Id="rId6" Type="http://schemas.openxmlformats.org/officeDocument/2006/relationships/hyperlink" Target="https://www.climatelinks.org/blog/how-can-climate-action-be-inclusive" TargetMode="External"/><Relationship Id="rId5" Type="http://schemas.openxmlformats.org/officeDocument/2006/relationships/hyperlink" Target="https://www.wri.org/initiatives/climate-equity" TargetMode="External"/><Relationship Id="rId4" Type="http://schemas.openxmlformats.org/officeDocument/2006/relationships/hyperlink" Target="https://www.c40knowledgehub.org/s/topic/0TO1Q000000UAF7WAO/equity-and-inclusivity-in-climate-action-planning?language=en_US" TargetMode="Externa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gca.org/wp-content/uploads/2025/06/Climate-Resilient-Infrastructure-Handbook_20250613.pdf"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documents1.worldbank.org/curated/en/868981599035366969/pdf/Resilient-Water-Infrastructure-Design-Brief.pdf" TargetMode="External"/><Relationship Id="rId2" Type="http://schemas.openxmlformats.org/officeDocument/2006/relationships/slide" Target="../slides/slide63.xml"/><Relationship Id="rId1" Type="http://schemas.openxmlformats.org/officeDocument/2006/relationships/notesMaster" Target="../notesMasters/notesMaster1.xml"/><Relationship Id="rId5" Type="http://schemas.openxmlformats.org/officeDocument/2006/relationships/hyperlink" Target="https://www.worldbank.org/content/dam/Worldbank/document/SDN/Full_Report_Building_Resilience_Integrating_Climate_Disaster_Risk_Development.pdf" TargetMode="External"/><Relationship Id="rId4" Type="http://schemas.openxmlformats.org/officeDocument/2006/relationships/hyperlink" Target="https://www.greenclimate.fund/document/gcf-water-project-design-guidelines-part-1" TargetMode="Externa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s://washsystemsacademy.org/mod/quiz/view.php?id=19305"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a:extLst>
            <a:ext uri="{FF2B5EF4-FFF2-40B4-BE49-F238E27FC236}">
              <a16:creationId xmlns:a16="http://schemas.microsoft.com/office/drawing/2014/main" id="{A2CC9687-F7AB-6559-39D4-EF9A1895FB73}"/>
            </a:ext>
          </a:extLst>
        </p:cNvPr>
        <p:cNvGrpSpPr/>
        <p:nvPr/>
      </p:nvGrpSpPr>
      <p:grpSpPr>
        <a:xfrm>
          <a:off x="0" y="0"/>
          <a:ext cx="0" cy="0"/>
          <a:chOff x="0" y="0"/>
          <a:chExt cx="0" cy="0"/>
        </a:xfrm>
      </p:grpSpPr>
      <p:sp>
        <p:nvSpPr>
          <p:cNvPr id="319" name="Google Shape;319;p9:notes">
            <a:extLst>
              <a:ext uri="{FF2B5EF4-FFF2-40B4-BE49-F238E27FC236}">
                <a16:creationId xmlns:a16="http://schemas.microsoft.com/office/drawing/2014/main" id="{321326B9-A82D-13F4-AD8B-EB6A2645104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Roboto"/>
                <a:ea typeface="Roboto"/>
                <a:cs typeface="Roboto"/>
                <a:sym typeface="Roboto"/>
              </a:rPr>
              <a:t>Notes du formateur :</a:t>
            </a:r>
            <a:endParaRPr lang="en-US" sz="1200" dirty="0">
              <a:solidFill>
                <a:schemeClr val="dk1"/>
              </a:solidFill>
              <a:latin typeface="Roboto"/>
              <a:ea typeface="Roboto"/>
              <a:cs typeface="Roboto"/>
              <a:sym typeface="Roboto"/>
            </a:endParaRPr>
          </a:p>
          <a:p>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Arial"/>
                <a:ea typeface="Arial"/>
                <a:cs typeface="Arial"/>
                <a:sym typeface="Arial"/>
              </a:rPr>
              <a:t>Ce module offre une révision concise des principes fondamentaux de la résilience climatique dans les systèmes d'approvisionnement en eau, en mettant l'accent sur les principaux défis, les cadres et les approches adaptatives nécessaires pour faire face aux impacts liés au climat. </a:t>
            </a:r>
            <a:endParaRPr lang="en-GB" sz="1200" b="0" i="0" u="none" strike="noStrike" cap="none" dirty="0">
              <a:solidFill>
                <a:schemeClr val="dk1"/>
              </a:solidFill>
              <a:effectLst/>
              <a:latin typeface="Arial"/>
              <a:ea typeface="Arial"/>
              <a:cs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dirty="0">
              <a:solidFill>
                <a:schemeClr val="dk1"/>
              </a:solidFill>
              <a:effectLst/>
              <a:latin typeface="Arial"/>
              <a:ea typeface="Arial"/>
              <a:cs typeface="Arial"/>
              <a:sym typeface="Arial"/>
            </a:endParaRPr>
          </a:p>
          <a:p>
            <a:pPr>
              <a:defRPr/>
            </a:pPr>
            <a:r>
              <a:rPr lang="en-GB" sz="1200" b="0" i="0" u="none" strike="noStrike" cap="none" dirty="0">
                <a:solidFill>
                  <a:schemeClr val="dk1"/>
                </a:solidFill>
                <a:effectLst/>
                <a:latin typeface="Arial"/>
                <a:ea typeface="Arial"/>
                <a:cs typeface="Arial"/>
                <a:sym typeface="Arial"/>
              </a:rPr>
              <a:t>Il est destiné aux participants ayant déjà quelques connaissances sur le sujet. Le module revient sur les liens essentiels entre le changement climatique et les services liés à l'eau </a:t>
            </a:r>
            <a:r>
              <a:rPr lang="en-GB" dirty="0"/>
              <a:t>qui ont été présentés dans le module 1</a:t>
            </a:r>
            <a:r>
              <a:rPr lang="en-GB" sz="1200" b="0" i="0" u="none" strike="noStrike" cap="none" dirty="0">
                <a:solidFill>
                  <a:schemeClr val="dk1"/>
                </a:solidFill>
                <a:effectLst/>
                <a:latin typeface="Arial"/>
                <a:ea typeface="Arial"/>
                <a:cs typeface="Arial"/>
                <a:sym typeface="Arial"/>
              </a:rPr>
              <a:t>.</a:t>
            </a:r>
            <a:endParaRPr lang="en-GB" sz="1200" b="0" i="0" u="none" strike="noStrike" cap="none" dirty="0">
              <a:solidFill>
                <a:schemeClr val="dk1"/>
              </a:solidFill>
              <a:effectLst/>
              <a:latin typeface="Arial"/>
              <a:ea typeface="Arial"/>
              <a:cs typeface="Arial"/>
            </a:endParaRP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cs typeface="Arial"/>
                <a:sym typeface="Arial"/>
              </a:rPr>
              <a:t>Le module 2 correspond au premier jour du programme de formation des formateurs.</a:t>
            </a: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cs typeface="Arial"/>
                <a:sym typeface="Arial"/>
              </a:rPr>
              <a:t>La durée du module 2 est d'une journée.</a:t>
            </a:r>
            <a:br>
              <a:rPr lang="en-GB" sz="1000" dirty="0"/>
            </a:br>
            <a:endParaRPr lang="en-GB" sz="1000" dirty="0">
              <a:solidFill>
                <a:srgbClr val="0B5FBA"/>
              </a:solidFill>
              <a:latin typeface="Roboto"/>
              <a:ea typeface="Roboto"/>
              <a:cs typeface="Roboto"/>
              <a:sym typeface="Roboto"/>
            </a:endParaRPr>
          </a:p>
          <a:p>
            <a:pPr marL="0" marR="0" lvl="0" indent="0" algn="l" rtl="0">
              <a:lnSpc>
                <a:spcPct val="100000"/>
              </a:lnSpc>
              <a:spcBef>
                <a:spcPts val="0"/>
              </a:spcBef>
              <a:spcAft>
                <a:spcPts val="0"/>
              </a:spcAft>
              <a:buClr>
                <a:srgbClr val="0B5FBA"/>
              </a:buClr>
              <a:buSzPts val="1100"/>
              <a:buFont typeface="Arial"/>
              <a:buNone/>
            </a:pPr>
            <a:endParaRPr lang="en-GB" sz="1000" dirty="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dirty="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dirty="0">
              <a:solidFill>
                <a:srgbClr val="0B5FBA"/>
              </a:solidFill>
              <a:latin typeface="Roboto"/>
              <a:ea typeface="Roboto"/>
              <a:cs typeface="Roboto"/>
            </a:endParaRPr>
          </a:p>
          <a:p>
            <a:pPr marL="171450" marR="0" lvl="0" indent="-101600" algn="l" rtl="0">
              <a:lnSpc>
                <a:spcPct val="100000"/>
              </a:lnSpc>
              <a:spcBef>
                <a:spcPts val="0"/>
              </a:spcBef>
              <a:spcAft>
                <a:spcPts val="0"/>
              </a:spcAft>
              <a:buClr>
                <a:schemeClr val="dk1"/>
              </a:buClr>
              <a:buSzPts val="1100"/>
              <a:buFont typeface="Arial"/>
              <a:buNone/>
            </a:pPr>
            <a:endParaRPr sz="1000" dirty="0">
              <a:solidFill>
                <a:srgbClr val="0B5FBA"/>
              </a:solidFill>
              <a:latin typeface="Roboto"/>
              <a:ea typeface="Roboto"/>
              <a:cs typeface="Roboto"/>
              <a:sym typeface="Roboto"/>
            </a:endParaRPr>
          </a:p>
          <a:p>
            <a:pPr marL="171450" marR="0" lvl="0" indent="-101600" algn="l" rtl="0">
              <a:lnSpc>
                <a:spcPct val="100000"/>
              </a:lnSpc>
              <a:spcBef>
                <a:spcPts val="0"/>
              </a:spcBef>
              <a:spcAft>
                <a:spcPts val="0"/>
              </a:spcAft>
              <a:buClr>
                <a:schemeClr val="dk1"/>
              </a:buClr>
              <a:buSzPts val="1100"/>
              <a:buFont typeface="Arial"/>
              <a:buNone/>
            </a:pPr>
            <a:endParaRPr sz="800" dirty="0">
              <a:solidFill>
                <a:srgbClr val="000000"/>
              </a:solidFill>
              <a:latin typeface="Arial"/>
              <a:ea typeface="Arial"/>
              <a:cs typeface="Arial"/>
              <a:sym typeface="Arial"/>
            </a:endParaRPr>
          </a:p>
          <a:p>
            <a:pPr marL="171450" lvl="0" indent="-10160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p:txBody>
      </p:sp>
      <p:sp>
        <p:nvSpPr>
          <p:cNvPr id="320" name="Google Shape;320;p9:notes">
            <a:extLst>
              <a:ext uri="{FF2B5EF4-FFF2-40B4-BE49-F238E27FC236}">
                <a16:creationId xmlns:a16="http://schemas.microsoft.com/office/drawing/2014/main" id="{C6DC99FC-510F-5A3A-3495-C33B30E675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612532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p:cNvGrpSpPr/>
        <p:nvPr/>
      </p:nvGrpSpPr>
      <p:grpSpPr>
        <a:xfrm>
          <a:off x="0" y="0"/>
          <a:ext cx="0" cy="0"/>
          <a:chOff x="0" y="0"/>
          <a:chExt cx="0" cy="0"/>
        </a:xfrm>
      </p:grpSpPr>
      <p:sp>
        <p:nvSpPr>
          <p:cNvPr id="978" name="Google Shape;978;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Notes à l'intention du formateur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indent="0">
              <a:buClr>
                <a:schemeClr val="dk1"/>
              </a:buClr>
              <a:buSzPts val="1100"/>
            </a:pPr>
            <a:r>
              <a:rPr lang="en-US" sz="1000">
                <a:solidFill>
                  <a:schemeClr val="dk1"/>
                </a:solidFill>
              </a:rPr>
              <a:t>Veuillez guider les participants tout au long de cet exercice de révision. Vous trouverez de plus amples informations sur la manière d'animer ce type d'exercices dans le manuel</a:t>
            </a:r>
            <a:r>
              <a:rPr lang="en-US" sz="1000"/>
              <a:t> de l'animateur</a:t>
            </a:r>
            <a:r>
              <a:rPr lang="en-US" sz="1000">
                <a:solidFill>
                  <a:schemeClr val="dk1"/>
                </a:solidFill>
              </a:rPr>
              <a:t>.</a:t>
            </a:r>
            <a:endParaRPr lang="fr-F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endParaRPr/>
          </a:p>
        </p:txBody>
      </p:sp>
      <p:sp>
        <p:nvSpPr>
          <p:cNvPr id="979" name="Google Shape;979;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649355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endParaRPr lang="en-US" sz="1200" dirty="0">
              <a:solidFill>
                <a:schemeClr val="dk1"/>
              </a:solidFill>
              <a:latin typeface="Roboto"/>
              <a:ea typeface="Roboto"/>
              <a:cs typeface="Roboto"/>
              <a:sym typeface="Roboto"/>
            </a:endParaRPr>
          </a:p>
          <a:p>
            <a:endParaRPr lang="en-GB" b="1" dirty="0"/>
          </a:p>
          <a:p>
            <a:r>
              <a:rPr lang="en-GB" b="1" i="1" dirty="0" err="1"/>
              <a:t>Pourquoi</a:t>
            </a:r>
            <a:r>
              <a:rPr lang="en-GB" b="1" i="1" dirty="0"/>
              <a:t> </a:t>
            </a:r>
            <a:r>
              <a:rPr lang="en-GB" b="1" i="1" dirty="0" err="1"/>
              <a:t>faisons</a:t>
            </a:r>
            <a:r>
              <a:rPr lang="en-GB" b="1" i="1" dirty="0"/>
              <a:t>-nous </a:t>
            </a:r>
            <a:r>
              <a:rPr lang="en-GB" b="1" i="1" dirty="0" err="1"/>
              <a:t>cela</a:t>
            </a:r>
            <a:r>
              <a:rPr lang="en-GB" b="1" i="1" dirty="0"/>
              <a:t> ? </a:t>
            </a:r>
          </a:p>
          <a:p>
            <a:endParaRPr lang="en-GB" dirty="0"/>
          </a:p>
          <a:p>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le principal moyen par </a:t>
            </a:r>
            <a:r>
              <a:rPr lang="en-GB" sz="1200" b="0" i="0" u="none" strike="noStrike" cap="none" dirty="0" err="1">
                <a:solidFill>
                  <a:schemeClr val="dk1"/>
                </a:solidFill>
                <a:effectLst/>
                <a:latin typeface="Arial"/>
                <a:ea typeface="Arial"/>
                <a:cs typeface="Arial"/>
                <a:sym typeface="Arial"/>
              </a:rPr>
              <a:t>lequel</a:t>
            </a:r>
            <a:r>
              <a:rPr lang="en-GB" sz="1200" b="0" i="0" u="none" strike="noStrike" cap="none" dirty="0">
                <a:solidFill>
                  <a:schemeClr val="dk1"/>
                </a:solidFill>
                <a:effectLst/>
                <a:latin typeface="Arial"/>
                <a:ea typeface="Arial"/>
                <a:cs typeface="Arial"/>
                <a:sym typeface="Arial"/>
              </a:rPr>
              <a:t> nous </a:t>
            </a:r>
            <a:r>
              <a:rPr lang="en-GB" sz="1200" b="0" i="0" u="none" strike="noStrike" cap="none" dirty="0" err="1">
                <a:solidFill>
                  <a:schemeClr val="dk1"/>
                </a:solidFill>
                <a:effectLst/>
                <a:latin typeface="Arial"/>
                <a:ea typeface="Arial"/>
                <a:cs typeface="Arial"/>
                <a:sym typeface="Arial"/>
              </a:rPr>
              <a:t>ressentons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plus de</a:t>
            </a:r>
            <a:r>
              <a:rPr lang="en-GB" sz="1200" b="0" i="0" u="none" strike="noStrike" cap="none" dirty="0">
                <a:solidFill>
                  <a:schemeClr val="dk1"/>
                </a:solidFill>
                <a:effectLst/>
                <a:latin typeface="Arial"/>
                <a:ea typeface="Arial"/>
                <a:cs typeface="Arial"/>
                <a:sym typeface="Arial"/>
                <a:hlinkClick r:id="rId3"/>
              </a:rPr>
              <a:t> 90 % </a:t>
            </a:r>
            <a:r>
              <a:rPr lang="en-GB" sz="1200" b="0" i="0" u="none" strike="noStrike" cap="none" dirty="0">
                <a:solidFill>
                  <a:schemeClr val="dk1"/>
                </a:solidFill>
                <a:effectLst/>
                <a:latin typeface="Arial"/>
                <a:ea typeface="Arial"/>
                <a:cs typeface="Arial"/>
                <a:sym typeface="Arial"/>
              </a:rPr>
              <a:t>des catastrophes </a:t>
            </a:r>
            <a:r>
              <a:rPr lang="en-GB" sz="1200" b="0" i="0" u="none" strike="noStrike" cap="none" dirty="0" err="1">
                <a:solidFill>
                  <a:schemeClr val="dk1"/>
                </a:solidFill>
                <a:effectLst/>
                <a:latin typeface="Arial"/>
                <a:ea typeface="Arial"/>
                <a:cs typeface="Arial"/>
                <a:sym typeface="Arial"/>
              </a:rPr>
              <a:t>naturelles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étant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liées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et aux conditions </a:t>
            </a:r>
            <a:r>
              <a:rPr lang="en-GB" sz="1200" b="0" i="0" u="none" strike="noStrike" cap="none" dirty="0" err="1">
                <a:solidFill>
                  <a:schemeClr val="dk1"/>
                </a:solidFill>
                <a:effectLst/>
                <a:latin typeface="Arial"/>
                <a:ea typeface="Arial"/>
                <a:cs typeface="Arial"/>
                <a:sym typeface="Arial"/>
              </a:rPr>
              <a:t>météorologiques</a:t>
            </a:r>
            <a:r>
              <a:rPr lang="en-GB" sz="120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endParaRP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ea typeface="Arial"/>
                <a:cs typeface="Arial"/>
                <a:sym typeface="Arial"/>
              </a:rPr>
              <a:t>Le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réalité</a:t>
            </a:r>
            <a:r>
              <a:rPr lang="en-GB" sz="1200" b="0" i="0" u="none" strike="noStrike" cap="none" dirty="0">
                <a:solidFill>
                  <a:schemeClr val="dk1"/>
                </a:solidFill>
                <a:effectLst/>
                <a:latin typeface="Arial"/>
                <a:ea typeface="Arial"/>
                <a:cs typeface="Arial"/>
                <a:sym typeface="Arial"/>
              </a:rPr>
              <a:t> et a déjà des </a:t>
            </a:r>
            <a:r>
              <a:rPr lang="en-GB" sz="1200" b="0" i="0" u="none" strike="noStrike" cap="none" dirty="0" err="1">
                <a:solidFill>
                  <a:schemeClr val="dk1"/>
                </a:solidFill>
                <a:effectLst/>
                <a:latin typeface="Arial"/>
                <a:ea typeface="Arial"/>
                <a:cs typeface="Arial"/>
                <a:sym typeface="Arial"/>
              </a:rPr>
              <a:t>répercussions</a:t>
            </a:r>
            <a:r>
              <a:rPr lang="en-GB" sz="1200" b="0" i="0" u="none" strike="noStrike" cap="none" dirty="0">
                <a:solidFill>
                  <a:schemeClr val="dk1"/>
                </a:solidFill>
                <a:effectLst/>
                <a:latin typeface="Arial"/>
                <a:ea typeface="Arial"/>
                <a:cs typeface="Arial"/>
                <a:sym typeface="Arial"/>
              </a:rPr>
              <a:t> dans le monde </a:t>
            </a:r>
            <a:r>
              <a:rPr lang="en-GB" sz="1200" b="0" i="0" u="none" strike="noStrike" cap="none" dirty="0" err="1">
                <a:solidFill>
                  <a:schemeClr val="dk1"/>
                </a:solidFill>
                <a:effectLst/>
                <a:latin typeface="Arial"/>
                <a:ea typeface="Arial"/>
                <a:cs typeface="Arial"/>
                <a:sym typeface="Arial"/>
              </a:rPr>
              <a:t>entier</a:t>
            </a:r>
            <a:r>
              <a:rPr lang="en-GB" sz="1200" b="0" i="0" u="none" strike="noStrike" cap="none" dirty="0">
                <a:solidFill>
                  <a:schemeClr val="dk1"/>
                </a:solidFill>
                <a:effectLst/>
                <a:latin typeface="Arial"/>
                <a:ea typeface="Arial"/>
                <a:cs typeface="Arial"/>
                <a:sym typeface="Arial"/>
              </a:rPr>
              <a:t>. Il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donc</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impératif</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planifier</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d'agir</a:t>
            </a:r>
            <a:r>
              <a:rPr lang="en-GB" sz="1200" b="0" i="0" u="none" strike="noStrike" cap="none" dirty="0">
                <a:solidFill>
                  <a:schemeClr val="dk1"/>
                </a:solidFill>
                <a:effectLst/>
                <a:latin typeface="Arial"/>
                <a:ea typeface="Arial"/>
                <a:cs typeface="Arial"/>
                <a:sym typeface="Arial"/>
              </a:rPr>
              <a:t> pour un monde </a:t>
            </a:r>
            <a:r>
              <a:rPr lang="en-GB" sz="1200" b="0" i="0" u="none" strike="noStrike" cap="none" dirty="0" err="1">
                <a:solidFill>
                  <a:schemeClr val="dk1"/>
                </a:solidFill>
                <a:effectLst/>
                <a:latin typeface="Arial"/>
                <a:ea typeface="Arial"/>
                <a:cs typeface="Arial"/>
                <a:sym typeface="Arial"/>
              </a:rPr>
              <a:t>où</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l'impact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ne </a:t>
            </a:r>
            <a:r>
              <a:rPr lang="en-GB" sz="1200" b="0" i="0" u="none" strike="noStrike" cap="none" dirty="0" err="1">
                <a:solidFill>
                  <a:schemeClr val="dk1"/>
                </a:solidFill>
                <a:effectLst/>
                <a:latin typeface="Arial"/>
                <a:ea typeface="Arial"/>
                <a:cs typeface="Arial"/>
                <a:sym typeface="Arial"/>
              </a:rPr>
              <a:t>cesse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s'accentuer</a:t>
            </a:r>
            <a:r>
              <a:rPr lang="en-GB" sz="1200" b="0" i="0" u="none" strike="noStrike" cap="none" dirty="0">
                <a:solidFill>
                  <a:schemeClr val="dk1"/>
                </a:solidFill>
                <a:effectLst/>
                <a:latin typeface="Arial"/>
                <a:ea typeface="Arial"/>
                <a:cs typeface="Arial"/>
                <a:sym typeface="Arial"/>
              </a:rPr>
              <a:t>.</a:t>
            </a:r>
            <a:endParaRPr lang="en-GB" sz="1200" i="0" u="none" strike="noStrike" cap="none" dirty="0">
              <a:solidFill>
                <a:schemeClr val="dk1"/>
              </a:solidFill>
              <a:effectLst/>
              <a:latin typeface="Arial"/>
              <a:ea typeface="Arial"/>
              <a:cs typeface="Arial"/>
            </a:endParaRPr>
          </a:p>
          <a:p>
            <a:endParaRPr lang="en-GB" dirty="0"/>
          </a:p>
          <a:p>
            <a:r>
              <a:rPr lang="en-GB" dirty="0"/>
              <a:t>Il </a:t>
            </a:r>
            <a:r>
              <a:rPr lang="en-GB" dirty="0" err="1"/>
              <a:t>est</a:t>
            </a:r>
            <a:r>
              <a:rPr lang="en-GB" dirty="0"/>
              <a:t> </a:t>
            </a:r>
            <a:r>
              <a:rPr lang="en-GB" dirty="0" err="1"/>
              <a:t>essentiel</a:t>
            </a:r>
            <a:r>
              <a:rPr lang="en-GB" dirty="0"/>
              <a:t> de </a:t>
            </a:r>
            <a:r>
              <a:rPr lang="en-GB" dirty="0" err="1"/>
              <a:t>renforcer</a:t>
            </a:r>
            <a:r>
              <a:rPr lang="en-GB" dirty="0"/>
              <a:t> les </a:t>
            </a:r>
            <a:r>
              <a:rPr lang="en-GB" dirty="0" err="1"/>
              <a:t>capacités</a:t>
            </a:r>
            <a:r>
              <a:rPr lang="en-GB" dirty="0"/>
              <a:t> </a:t>
            </a:r>
            <a:r>
              <a:rPr lang="en-GB" dirty="0" err="1"/>
              <a:t>d'adaptation</a:t>
            </a:r>
            <a:r>
              <a:rPr lang="en-GB" dirty="0"/>
              <a:t> au </a:t>
            </a:r>
            <a:r>
              <a:rPr lang="en-GB" dirty="0" err="1"/>
              <a:t>changement</a:t>
            </a:r>
            <a:r>
              <a:rPr lang="en-GB" dirty="0"/>
              <a:t> </a:t>
            </a:r>
            <a:r>
              <a:rPr lang="en-GB" dirty="0" err="1"/>
              <a:t>climatique</a:t>
            </a:r>
            <a:r>
              <a:rPr lang="en-GB" dirty="0"/>
              <a:t> </a:t>
            </a:r>
            <a:r>
              <a:rPr lang="en-GB" dirty="0" err="1"/>
              <a:t>afin</a:t>
            </a:r>
            <a:r>
              <a:rPr lang="en-GB" dirty="0"/>
              <a:t> de </a:t>
            </a:r>
            <a:r>
              <a:rPr lang="en-GB" dirty="0" err="1"/>
              <a:t>mettre</a:t>
            </a:r>
            <a:r>
              <a:rPr lang="en-GB" dirty="0"/>
              <a:t> </a:t>
            </a:r>
            <a:r>
              <a:rPr lang="en-GB" dirty="0" err="1"/>
              <a:t>en</a:t>
            </a:r>
            <a:r>
              <a:rPr lang="en-GB" dirty="0"/>
              <a:t> place des infrastructures </a:t>
            </a:r>
            <a:r>
              <a:rPr lang="en-GB" dirty="0" err="1"/>
              <a:t>d'approvisionnement</a:t>
            </a:r>
            <a:r>
              <a:rPr lang="en-GB" dirty="0"/>
              <a:t> </a:t>
            </a:r>
            <a:r>
              <a:rPr lang="en-GB" dirty="0" err="1"/>
              <a:t>en</a:t>
            </a:r>
            <a:r>
              <a:rPr lang="en-GB" dirty="0"/>
              <a:t> eau et </a:t>
            </a:r>
            <a:r>
              <a:rPr lang="en-GB" dirty="0" err="1"/>
              <a:t>d'assainissement</a:t>
            </a:r>
            <a:r>
              <a:rPr lang="en-GB" dirty="0"/>
              <a:t> </a:t>
            </a:r>
            <a:r>
              <a:rPr lang="en-GB" dirty="0" err="1"/>
              <a:t>résilientes</a:t>
            </a:r>
            <a:r>
              <a:rPr lang="en-GB" dirty="0"/>
              <a:t> et durables, de </a:t>
            </a:r>
            <a:r>
              <a:rPr lang="en-GB" dirty="0" err="1"/>
              <a:t>garantir</a:t>
            </a:r>
            <a:r>
              <a:rPr lang="en-GB" dirty="0"/>
              <a:t> la </a:t>
            </a:r>
            <a:r>
              <a:rPr lang="en-GB" dirty="0" err="1"/>
              <a:t>sécurité</a:t>
            </a:r>
            <a:r>
              <a:rPr lang="en-GB" dirty="0"/>
              <a:t> de </a:t>
            </a:r>
            <a:r>
              <a:rPr lang="en-GB" dirty="0" err="1"/>
              <a:t>l'approvisionnement</a:t>
            </a:r>
            <a:r>
              <a:rPr lang="en-GB" dirty="0"/>
              <a:t> </a:t>
            </a:r>
            <a:r>
              <a:rPr lang="en-GB" dirty="0" err="1"/>
              <a:t>en</a:t>
            </a:r>
            <a:r>
              <a:rPr lang="en-GB" dirty="0"/>
              <a:t> eau dans divers </a:t>
            </a:r>
            <a:r>
              <a:rPr lang="en-GB" dirty="0" err="1"/>
              <a:t>scénarios</a:t>
            </a:r>
            <a:r>
              <a:rPr lang="en-GB" dirty="0"/>
              <a:t> </a:t>
            </a:r>
            <a:r>
              <a:rPr lang="en-GB" dirty="0" err="1"/>
              <a:t>climatiques</a:t>
            </a:r>
            <a:r>
              <a:rPr lang="en-GB" dirty="0"/>
              <a:t> et de </a:t>
            </a:r>
            <a:r>
              <a:rPr lang="en-GB" dirty="0" err="1"/>
              <a:t>soutenir</a:t>
            </a:r>
            <a:r>
              <a:rPr lang="en-GB" dirty="0"/>
              <a:t> le </a:t>
            </a:r>
            <a:r>
              <a:rPr lang="en-GB" dirty="0" err="1"/>
              <a:t>développement</a:t>
            </a:r>
            <a:r>
              <a:rPr lang="en-GB" dirty="0"/>
              <a:t> social et </a:t>
            </a:r>
            <a:r>
              <a:rPr lang="en-GB" dirty="0" err="1"/>
              <a:t>économique</a:t>
            </a:r>
            <a:r>
              <a:rPr lang="en-GB" dirty="0"/>
              <a:t>. </a:t>
            </a:r>
            <a:r>
              <a:rPr lang="en-GB" dirty="0" err="1"/>
              <a:t>L'intégration</a:t>
            </a:r>
            <a:r>
              <a:rPr lang="en-GB" dirty="0"/>
              <a:t> des </a:t>
            </a:r>
            <a:r>
              <a:rPr lang="en-GB" dirty="0" err="1"/>
              <a:t>considérations</a:t>
            </a:r>
            <a:r>
              <a:rPr lang="en-GB" dirty="0"/>
              <a:t> relatives à </a:t>
            </a:r>
            <a:r>
              <a:rPr lang="en-GB" dirty="0" err="1"/>
              <a:t>l'adaptation</a:t>
            </a:r>
            <a:r>
              <a:rPr lang="en-GB" dirty="0"/>
              <a:t> au </a:t>
            </a:r>
            <a:r>
              <a:rPr lang="en-GB" dirty="0" err="1"/>
              <a:t>changement</a:t>
            </a:r>
            <a:r>
              <a:rPr lang="en-GB" dirty="0"/>
              <a:t> </a:t>
            </a:r>
            <a:r>
              <a:rPr lang="en-GB" dirty="0" err="1"/>
              <a:t>climatique</a:t>
            </a:r>
            <a:r>
              <a:rPr lang="en-GB" dirty="0"/>
              <a:t> dans la planification des </a:t>
            </a:r>
            <a:r>
              <a:rPr lang="en-GB" dirty="0" err="1"/>
              <a:t>investissements</a:t>
            </a:r>
            <a:r>
              <a:rPr lang="en-GB" dirty="0"/>
              <a:t> dans les infrastructures </a:t>
            </a:r>
            <a:r>
              <a:rPr lang="en-GB" dirty="0" err="1"/>
              <a:t>d'approvisionnement</a:t>
            </a:r>
            <a:r>
              <a:rPr lang="en-GB" dirty="0"/>
              <a:t> </a:t>
            </a:r>
            <a:r>
              <a:rPr lang="en-GB" dirty="0" err="1"/>
              <a:t>en</a:t>
            </a:r>
            <a:r>
              <a:rPr lang="en-GB" dirty="0"/>
              <a:t> eau et </a:t>
            </a:r>
            <a:r>
              <a:rPr lang="en-GB" dirty="0" err="1"/>
              <a:t>d'assainissement</a:t>
            </a:r>
            <a:r>
              <a:rPr lang="en-GB" dirty="0"/>
              <a:t> et dans la gestion des </a:t>
            </a:r>
            <a:r>
              <a:rPr lang="en-GB" dirty="0" err="1"/>
              <a:t>bassins</a:t>
            </a:r>
            <a:r>
              <a:rPr lang="en-GB" dirty="0"/>
              <a:t> versants, grâce à des infrastructures </a:t>
            </a:r>
            <a:r>
              <a:rPr lang="en-GB" dirty="0" err="1"/>
              <a:t>vertes</a:t>
            </a:r>
            <a:r>
              <a:rPr lang="en-GB" dirty="0"/>
              <a:t> et </a:t>
            </a:r>
            <a:r>
              <a:rPr lang="en-GB" dirty="0" err="1"/>
              <a:t>grises</a:t>
            </a:r>
            <a:r>
              <a:rPr lang="en-GB" dirty="0"/>
              <a:t> et à des solutions </a:t>
            </a:r>
            <a:r>
              <a:rPr lang="en-GB" dirty="0" err="1"/>
              <a:t>fondées</a:t>
            </a:r>
            <a:r>
              <a:rPr lang="en-GB" dirty="0"/>
              <a:t> sur la nature, </a:t>
            </a:r>
            <a:r>
              <a:rPr lang="en-GB" dirty="0" err="1"/>
              <a:t>offre</a:t>
            </a:r>
            <a:r>
              <a:rPr lang="en-GB" dirty="0"/>
              <a:t> des </a:t>
            </a:r>
            <a:r>
              <a:rPr lang="en-GB" dirty="0" err="1"/>
              <a:t>possibilités</a:t>
            </a:r>
            <a:r>
              <a:rPr lang="en-GB" dirty="0"/>
              <a:t> </a:t>
            </a:r>
            <a:r>
              <a:rPr lang="en-GB" dirty="0" err="1"/>
              <a:t>importantes</a:t>
            </a:r>
            <a:r>
              <a:rPr lang="en-GB" dirty="0"/>
              <a:t> pour </a:t>
            </a:r>
            <a:r>
              <a:rPr lang="en-GB" dirty="0" err="1"/>
              <a:t>améliorer</a:t>
            </a:r>
            <a:r>
              <a:rPr lang="en-GB" dirty="0"/>
              <a:t> </a:t>
            </a:r>
            <a:r>
              <a:rPr lang="en-GB" dirty="0" err="1"/>
              <a:t>l'intégrité</a:t>
            </a:r>
            <a:r>
              <a:rPr lang="en-GB" dirty="0"/>
              <a:t> des </a:t>
            </a:r>
            <a:r>
              <a:rPr lang="en-GB" dirty="0" err="1"/>
              <a:t>écosystèmes</a:t>
            </a:r>
            <a:r>
              <a:rPr lang="en-GB" dirty="0"/>
              <a:t> et le bien-</a:t>
            </a:r>
            <a:r>
              <a:rPr lang="en-GB" dirty="0" err="1"/>
              <a:t>être</a:t>
            </a:r>
            <a:r>
              <a:rPr lang="en-GB" dirty="0"/>
              <a:t> </a:t>
            </a:r>
            <a:r>
              <a:rPr lang="en-GB" dirty="0" err="1"/>
              <a:t>humain</a:t>
            </a:r>
            <a:r>
              <a:rPr lang="en-GB" dirty="0"/>
              <a:t>.</a:t>
            </a:r>
          </a:p>
          <a:p>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30063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Cette section </a:t>
            </a:r>
            <a:r>
              <a:rPr lang="en-US" sz="1000" dirty="0" err="1">
                <a:solidFill>
                  <a:schemeClr val="dk1"/>
                </a:solidFill>
                <a:latin typeface="Roboto"/>
                <a:ea typeface="Roboto"/>
                <a:cs typeface="Roboto"/>
                <a:sym typeface="Roboto"/>
              </a:rPr>
              <a:t>fournit</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détails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supplémentaires</a:t>
            </a:r>
            <a:r>
              <a:rPr lang="en-US" sz="1000" dirty="0">
                <a:solidFill>
                  <a:schemeClr val="dk1"/>
                </a:solidFill>
                <a:latin typeface="Roboto"/>
                <a:ea typeface="Roboto"/>
                <a:cs typeface="Roboto"/>
                <a:sym typeface="Roboto"/>
              </a:rPr>
              <a:t> sur le </a:t>
            </a:r>
            <a:r>
              <a:rPr lang="en-US" sz="1000" dirty="0" err="1">
                <a:solidFill>
                  <a:schemeClr val="dk1"/>
                </a:solidFill>
                <a:latin typeface="Roboto"/>
                <a:ea typeface="Roboto"/>
                <a:cs typeface="Roboto"/>
                <a:sym typeface="Roboto"/>
              </a:rPr>
              <a:t>contenu</a:t>
            </a:r>
            <a:r>
              <a:rPr lang="en-US" sz="1000" dirty="0">
                <a:solidFill>
                  <a:schemeClr val="dk1"/>
                </a:solidFill>
                <a:latin typeface="Roboto"/>
                <a:ea typeface="Roboto"/>
                <a:cs typeface="Roboto"/>
                <a:sym typeface="Roboto"/>
              </a:rPr>
              <a:t> de la diapositive. Il </a:t>
            </a:r>
            <a:r>
              <a:rPr lang="en-US" sz="1000" dirty="0" err="1">
                <a:solidFill>
                  <a:schemeClr val="dk1"/>
                </a:solidFill>
                <a:latin typeface="Roboto"/>
                <a:ea typeface="Roboto"/>
                <a:cs typeface="Roboto"/>
                <a:sym typeface="Roboto"/>
              </a:rPr>
              <a:t>s'agit</a:t>
            </a:r>
            <a:r>
              <a:rPr lang="en-US" sz="1000" dirty="0">
                <a:solidFill>
                  <a:schemeClr val="dk1"/>
                </a:solidFill>
                <a:latin typeface="Roboto"/>
                <a:ea typeface="Roboto"/>
                <a:cs typeface="Roboto"/>
                <a:sym typeface="Roboto"/>
              </a:rPr>
              <a:t> d'un rappel du module 1.</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b="1"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1. </a:t>
            </a:r>
            <a:r>
              <a:rPr lang="en-US" sz="1000" b="1" dirty="0" err="1">
                <a:solidFill>
                  <a:schemeClr val="dk1"/>
                </a:solidFill>
                <a:latin typeface="Roboto"/>
                <a:ea typeface="Roboto"/>
                <a:cs typeface="Roboto"/>
                <a:sym typeface="Roboto"/>
              </a:rPr>
              <a:t>Effet</a:t>
            </a:r>
            <a:r>
              <a:rPr lang="en-US" sz="1000" b="1" dirty="0">
                <a:solidFill>
                  <a:schemeClr val="dk1"/>
                </a:solidFill>
                <a:latin typeface="Roboto"/>
                <a:ea typeface="Roboto"/>
                <a:cs typeface="Roboto"/>
                <a:sym typeface="Roboto"/>
              </a:rPr>
              <a:t> de serre : </a:t>
            </a:r>
            <a:r>
              <a:rPr lang="en-US" sz="1000" dirty="0">
                <a:solidFill>
                  <a:schemeClr val="dk1"/>
                </a:solidFill>
                <a:latin typeface="Roboto"/>
                <a:ea typeface="Roboto"/>
                <a:cs typeface="Roboto"/>
                <a:sym typeface="Roboto"/>
              </a:rPr>
              <a:t>nous </a:t>
            </a:r>
            <a:r>
              <a:rPr lang="en-US" sz="1000" dirty="0" err="1">
                <a:solidFill>
                  <a:schemeClr val="dk1"/>
                </a:solidFill>
                <a:latin typeface="Roboto"/>
                <a:ea typeface="Roboto"/>
                <a:cs typeface="Roboto"/>
                <a:sym typeface="Roboto"/>
              </a:rPr>
              <a:t>avons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appris</a:t>
            </a:r>
            <a:r>
              <a:rPr lang="en-US" sz="1000" dirty="0">
                <a:solidFill>
                  <a:schemeClr val="dk1"/>
                </a:solidFill>
                <a:latin typeface="Roboto"/>
                <a:ea typeface="Roboto"/>
                <a:cs typeface="Roboto"/>
                <a:sym typeface="Roboto"/>
              </a:rPr>
              <a:t> que </a:t>
            </a:r>
            <a:r>
              <a:rPr lang="en-US" sz="1000" dirty="0" err="1">
                <a:solidFill>
                  <a:schemeClr val="dk1"/>
                </a:solidFill>
                <a:latin typeface="Roboto"/>
                <a:ea typeface="Roboto"/>
                <a:cs typeface="Roboto"/>
                <a:sym typeface="Roboto"/>
              </a:rPr>
              <a:t>l'effet</a:t>
            </a:r>
            <a:r>
              <a:rPr lang="en-US" sz="1000" dirty="0">
                <a:solidFill>
                  <a:schemeClr val="dk1"/>
                </a:solidFill>
                <a:latin typeface="Roboto"/>
                <a:ea typeface="Roboto"/>
                <a:cs typeface="Roboto"/>
                <a:sym typeface="Roboto"/>
              </a:rPr>
              <a:t> de serre agit </a:t>
            </a:r>
            <a:r>
              <a:rPr lang="en-US" sz="1000" dirty="0" err="1">
                <a:solidFill>
                  <a:schemeClr val="dk1"/>
                </a:solidFill>
                <a:latin typeface="Roboto"/>
                <a:ea typeface="Roboto"/>
                <a:cs typeface="Roboto"/>
                <a:sym typeface="Roboto"/>
              </a:rPr>
              <a:t>comme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couverture naturelle pour la Terre. Le soleil </a:t>
            </a:r>
            <a:r>
              <a:rPr lang="en-US" sz="1000" dirty="0" err="1">
                <a:solidFill>
                  <a:schemeClr val="dk1"/>
                </a:solidFill>
                <a:latin typeface="Roboto"/>
                <a:ea typeface="Roboto"/>
                <a:cs typeface="Roboto"/>
                <a:sym typeface="Roboto"/>
              </a:rPr>
              <a:t>réchauffe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notre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planète</a:t>
            </a:r>
            <a:r>
              <a:rPr lang="en-US" sz="1000" dirty="0">
                <a:solidFill>
                  <a:schemeClr val="dk1"/>
                </a:solidFill>
                <a:latin typeface="Roboto"/>
                <a:ea typeface="Roboto"/>
                <a:cs typeface="Roboto"/>
                <a:sym typeface="Roboto"/>
              </a:rPr>
              <a:t>, et des </a:t>
            </a:r>
            <a:r>
              <a:rPr lang="en-US" sz="1000" dirty="0" err="1">
                <a:solidFill>
                  <a:schemeClr val="dk1"/>
                </a:solidFill>
                <a:latin typeface="Roboto"/>
                <a:ea typeface="Roboto"/>
                <a:cs typeface="Roboto"/>
                <a:sym typeface="Roboto"/>
              </a:rPr>
              <a:t>gaz</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spéciaux</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tels</a:t>
            </a:r>
            <a:r>
              <a:rPr lang="en-US" sz="1000" dirty="0">
                <a:solidFill>
                  <a:schemeClr val="dk1"/>
                </a:solidFill>
                <a:latin typeface="Roboto"/>
                <a:ea typeface="Roboto"/>
                <a:cs typeface="Roboto"/>
                <a:sym typeface="Roboto"/>
              </a:rPr>
              <a:t> que la </a:t>
            </a:r>
            <a:r>
              <a:rPr lang="en-US" sz="1000" dirty="0" err="1">
                <a:solidFill>
                  <a:schemeClr val="dk1"/>
                </a:solidFill>
                <a:latin typeface="Roboto"/>
                <a:ea typeface="Roboto"/>
                <a:cs typeface="Roboto"/>
                <a:sym typeface="Roboto"/>
              </a:rPr>
              <a:t>vapeur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d'eau</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dioxyde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carbone</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méthane</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l'oxyde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nitreux</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retiennent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partie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cette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dans </a:t>
            </a:r>
            <a:r>
              <a:rPr lang="en-US" sz="1000" dirty="0" err="1">
                <a:solidFill>
                  <a:schemeClr val="dk1"/>
                </a:solidFill>
                <a:latin typeface="Roboto"/>
                <a:ea typeface="Roboto"/>
                <a:cs typeface="Roboto"/>
                <a:sym typeface="Roboto"/>
              </a:rPr>
              <a:t>notre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atmosphère</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maintenant</a:t>
            </a:r>
            <a:r>
              <a:rPr lang="en-US" sz="1000" dirty="0">
                <a:solidFill>
                  <a:schemeClr val="dk1"/>
                </a:solidFill>
                <a:latin typeface="Roboto"/>
                <a:ea typeface="Roboto"/>
                <a:cs typeface="Roboto"/>
                <a:sym typeface="Roboto"/>
              </a:rPr>
              <a:t> à un </a:t>
            </a:r>
            <a:r>
              <a:rPr lang="en-US" sz="1000" dirty="0" err="1">
                <a:solidFill>
                  <a:schemeClr val="dk1"/>
                </a:solidFill>
                <a:latin typeface="Roboto"/>
                <a:ea typeface="Roboto"/>
                <a:cs typeface="Roboto"/>
                <a:sym typeface="Roboto"/>
              </a:rPr>
              <a:t>niveau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idéal</a:t>
            </a:r>
            <a:r>
              <a:rPr lang="en-US" sz="1000" dirty="0">
                <a:solidFill>
                  <a:schemeClr val="dk1"/>
                </a:solidFill>
                <a:latin typeface="Roboto"/>
                <a:ea typeface="Roboto"/>
                <a:cs typeface="Roboto"/>
                <a:sym typeface="Roboto"/>
              </a:rPr>
              <a:t> pour la vie. </a:t>
            </a:r>
            <a:r>
              <a:rPr lang="en-US" sz="1000" dirty="0" err="1">
                <a:solidFill>
                  <a:schemeClr val="dk1"/>
                </a:solidFill>
                <a:latin typeface="Roboto"/>
                <a:ea typeface="Roboto"/>
                <a:cs typeface="Roboto"/>
                <a:sym typeface="Roboto"/>
              </a:rPr>
              <a:t>Cependant</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activités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humaines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telles</a:t>
            </a:r>
            <a:r>
              <a:rPr lang="en-US" sz="1000" dirty="0">
                <a:solidFill>
                  <a:schemeClr val="dk1"/>
                </a:solidFill>
                <a:latin typeface="Roboto"/>
                <a:ea typeface="Roboto"/>
                <a:cs typeface="Roboto"/>
                <a:sym typeface="Roboto"/>
              </a:rPr>
              <a:t> que la combustion de combustibles </a:t>
            </a:r>
            <a:r>
              <a:rPr lang="en-US" sz="1000" dirty="0" err="1">
                <a:solidFill>
                  <a:schemeClr val="dk1"/>
                </a:solidFill>
                <a:latin typeface="Roboto"/>
                <a:ea typeface="Roboto"/>
                <a:cs typeface="Roboto"/>
                <a:sym typeface="Roboto"/>
              </a:rPr>
              <a:t>fossiles</a:t>
            </a:r>
            <a:r>
              <a:rPr lang="en-US" sz="1000" dirty="0">
                <a:solidFill>
                  <a:schemeClr val="dk1"/>
                </a:solidFill>
                <a:latin typeface="Roboto"/>
                <a:ea typeface="Roboto"/>
                <a:cs typeface="Roboto"/>
                <a:sym typeface="Roboto"/>
              </a:rPr>
              <a:t> et la </a:t>
            </a:r>
            <a:r>
              <a:rPr lang="en-US" sz="1000" dirty="0" err="1">
                <a:solidFill>
                  <a:schemeClr val="dk1"/>
                </a:solidFill>
                <a:latin typeface="Roboto"/>
                <a:ea typeface="Roboto"/>
                <a:cs typeface="Roboto"/>
                <a:sym typeface="Roboto"/>
              </a:rPr>
              <a:t>déforestation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libèrent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davantage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ces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gaz</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a:t>
            </a:r>
            <a:r>
              <a:rPr lang="en-US" sz="1000" dirty="0">
                <a:solidFill>
                  <a:schemeClr val="dk1"/>
                </a:solidFill>
                <a:latin typeface="Roboto"/>
                <a:ea typeface="Roboto"/>
                <a:cs typeface="Roboto"/>
                <a:sym typeface="Roboto"/>
              </a:rPr>
              <a:t> qui rend la couverture plus </a:t>
            </a:r>
            <a:r>
              <a:rPr lang="en-US" sz="1000" dirty="0" err="1">
                <a:solidFill>
                  <a:schemeClr val="dk1"/>
                </a:solidFill>
                <a:latin typeface="Roboto"/>
                <a:ea typeface="Roboto"/>
                <a:cs typeface="Roboto"/>
                <a:sym typeface="Roboto"/>
              </a:rPr>
              <a:t>épaisse</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provoque</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réchauffement</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notre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planète</a:t>
            </a:r>
            <a:r>
              <a:rPr lang="en-US" sz="1000" dirty="0">
                <a:solidFill>
                  <a:schemeClr val="dk1"/>
                </a:solidFill>
                <a:latin typeface="Roboto"/>
                <a:ea typeface="Roboto"/>
                <a:cs typeface="Roboto"/>
                <a:sym typeface="Roboto"/>
              </a:rPr>
              <a:t> : </a:t>
            </a:r>
            <a:r>
              <a:rPr lang="en-US" sz="1000" dirty="0" err="1">
                <a:solidFill>
                  <a:schemeClr val="dk1"/>
                </a:solidFill>
                <a:latin typeface="Roboto"/>
                <a:ea typeface="Roboto"/>
                <a:cs typeface="Roboto"/>
                <a:sym typeface="Roboto"/>
              </a:rPr>
              <a:t>c'est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qu'on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appelle</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réchauffement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Les </a:t>
            </a:r>
            <a:r>
              <a:rPr lang="en-US" sz="1000" dirty="0" err="1">
                <a:solidFill>
                  <a:schemeClr val="dk1"/>
                </a:solidFill>
                <a:latin typeface="Roboto"/>
                <a:ea typeface="Roboto"/>
                <a:cs typeface="Roboto"/>
                <a:sym typeface="Roboto"/>
              </a:rPr>
              <a:t>activités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humaines</a:t>
            </a:r>
            <a:r>
              <a:rPr lang="en-US" sz="1000" dirty="0">
                <a:solidFill>
                  <a:schemeClr val="dk1"/>
                </a:solidFill>
                <a:latin typeface="Roboto"/>
                <a:ea typeface="Roboto"/>
                <a:cs typeface="Roboto"/>
                <a:sym typeface="Roboto"/>
              </a:rPr>
              <a:t>, y </a:t>
            </a:r>
            <a:r>
              <a:rPr lang="en-US" sz="1000" dirty="0" err="1">
                <a:solidFill>
                  <a:schemeClr val="dk1"/>
                </a:solidFill>
                <a:latin typeface="Roboto"/>
                <a:ea typeface="Roboto"/>
                <a:cs typeface="Roboto"/>
                <a:sym typeface="Roboto"/>
              </a:rPr>
              <a:t>compris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celles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liées</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l'urbanisation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telles</a:t>
            </a:r>
            <a:r>
              <a:rPr lang="en-US" sz="1000" dirty="0">
                <a:solidFill>
                  <a:schemeClr val="dk1"/>
                </a:solidFill>
                <a:latin typeface="Roboto"/>
                <a:ea typeface="Roboto"/>
                <a:cs typeface="Roboto"/>
                <a:sym typeface="Roboto"/>
              </a:rPr>
              <a:t> que les transports, la </a:t>
            </a:r>
            <a:r>
              <a:rPr lang="en-US" sz="1000" dirty="0" err="1">
                <a:solidFill>
                  <a:schemeClr val="dk1"/>
                </a:solidFill>
                <a:latin typeface="Roboto"/>
                <a:ea typeface="Roboto"/>
                <a:cs typeface="Roboto"/>
                <a:sym typeface="Roboto"/>
              </a:rPr>
              <a:t>consommation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d'énergie</a:t>
            </a:r>
            <a:r>
              <a:rPr lang="en-US" sz="1000" dirty="0">
                <a:solidFill>
                  <a:schemeClr val="dk1"/>
                </a:solidFill>
                <a:latin typeface="Roboto"/>
                <a:ea typeface="Roboto"/>
                <a:cs typeface="Roboto"/>
                <a:sym typeface="Roboto"/>
              </a:rPr>
              <a:t>, les processus </a:t>
            </a:r>
            <a:r>
              <a:rPr lang="en-US" sz="1000" dirty="0" err="1">
                <a:solidFill>
                  <a:schemeClr val="dk1"/>
                </a:solidFill>
                <a:latin typeface="Roboto"/>
                <a:ea typeface="Roboto"/>
                <a:cs typeface="Roboto"/>
                <a:sym typeface="Roboto"/>
              </a:rPr>
              <a:t>industriels</a:t>
            </a:r>
            <a:r>
              <a:rPr lang="en-US" sz="1000" dirty="0">
                <a:solidFill>
                  <a:schemeClr val="dk1"/>
                </a:solidFill>
                <a:latin typeface="Roboto"/>
                <a:ea typeface="Roboto"/>
                <a:cs typeface="Roboto"/>
                <a:sym typeface="Roboto"/>
              </a:rPr>
              <a:t>, la construction et </a:t>
            </a:r>
            <a:r>
              <a:rPr lang="en-US" sz="1000" dirty="0" err="1">
                <a:solidFill>
                  <a:schemeClr val="dk1"/>
                </a:solidFill>
                <a:latin typeface="Roboto"/>
                <a:ea typeface="Roboto"/>
                <a:cs typeface="Roboto"/>
                <a:sym typeface="Roboto"/>
              </a:rPr>
              <a:t>l'exploitation</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bâtiments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ainsi</a:t>
            </a:r>
            <a:r>
              <a:rPr lang="en-US" sz="1000" dirty="0">
                <a:solidFill>
                  <a:schemeClr val="dk1"/>
                </a:solidFill>
                <a:latin typeface="Roboto"/>
                <a:ea typeface="Roboto"/>
                <a:cs typeface="Roboto"/>
                <a:sym typeface="Roboto"/>
              </a:rPr>
              <a:t> que le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d'affectation</a:t>
            </a:r>
            <a:r>
              <a:rPr lang="en-US" sz="1000" dirty="0">
                <a:solidFill>
                  <a:schemeClr val="dk1"/>
                </a:solidFill>
                <a:latin typeface="Roboto"/>
                <a:ea typeface="Roboto"/>
                <a:cs typeface="Roboto"/>
                <a:sym typeface="Roboto"/>
              </a:rPr>
              <a:t> des sols, </a:t>
            </a:r>
            <a:r>
              <a:rPr lang="en-US" sz="1000" dirty="0" err="1">
                <a:solidFill>
                  <a:schemeClr val="dk1"/>
                </a:solidFill>
                <a:latin typeface="Roboto"/>
                <a:ea typeface="Roboto"/>
                <a:cs typeface="Roboto"/>
                <a:sym typeface="Roboto"/>
              </a:rPr>
              <a:t>intensifient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l'effet</a:t>
            </a:r>
            <a:r>
              <a:rPr lang="en-US" sz="1000" dirty="0">
                <a:solidFill>
                  <a:schemeClr val="dk1"/>
                </a:solidFill>
                <a:latin typeface="Roboto"/>
                <a:ea typeface="Roboto"/>
                <a:cs typeface="Roboto"/>
                <a:sym typeface="Roboto"/>
              </a:rPr>
              <a:t> de serre. </a:t>
            </a:r>
            <a:r>
              <a:rPr lang="en-US" sz="1000" dirty="0" err="1">
                <a:solidFill>
                  <a:schemeClr val="dk1"/>
                </a:solidFill>
                <a:latin typeface="Roboto"/>
                <a:ea typeface="Roboto"/>
                <a:cs typeface="Roboto"/>
                <a:sym typeface="Roboto"/>
              </a:rPr>
              <a:t>Selon</a:t>
            </a:r>
            <a:r>
              <a:rPr lang="en-US" sz="1000" dirty="0">
                <a:solidFill>
                  <a:schemeClr val="dk1"/>
                </a:solidFill>
                <a:latin typeface="Roboto"/>
                <a:ea typeface="Roboto"/>
                <a:cs typeface="Roboto"/>
                <a:sym typeface="Roboto"/>
              </a:rPr>
              <a:t> les estimations, les zones </a:t>
            </a:r>
            <a:r>
              <a:rPr lang="en-US" sz="1000" dirty="0" err="1">
                <a:solidFill>
                  <a:schemeClr val="dk1"/>
                </a:solidFill>
                <a:latin typeface="Roboto"/>
                <a:ea typeface="Roboto"/>
                <a:cs typeface="Roboto"/>
                <a:sym typeface="Roboto"/>
              </a:rPr>
              <a:t>urbaines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responsables</a:t>
            </a:r>
            <a:r>
              <a:rPr lang="en-US" sz="1000" dirty="0">
                <a:solidFill>
                  <a:schemeClr val="dk1"/>
                </a:solidFill>
                <a:latin typeface="Roboto"/>
                <a:ea typeface="Roboto"/>
                <a:cs typeface="Roboto"/>
                <a:sym typeface="Roboto"/>
              </a:rPr>
              <a:t> de 70 % des </a:t>
            </a:r>
            <a:r>
              <a:rPr lang="en-US" sz="1000" dirty="0" err="1">
                <a:solidFill>
                  <a:schemeClr val="dk1"/>
                </a:solidFill>
                <a:latin typeface="Roboto"/>
                <a:ea typeface="Roboto"/>
                <a:cs typeface="Roboto"/>
                <a:sym typeface="Roboto"/>
              </a:rPr>
              <a:t>émissions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mondiales</a:t>
            </a:r>
            <a:r>
              <a:rPr lang="en-US" sz="1000" dirty="0">
                <a:solidFill>
                  <a:schemeClr val="dk1"/>
                </a:solidFill>
                <a:latin typeface="Roboto"/>
                <a:ea typeface="Roboto"/>
                <a:cs typeface="Roboto"/>
                <a:sym typeface="Roboto"/>
              </a:rPr>
              <a:t> de CO</a:t>
            </a:r>
            <a:r>
              <a:rPr lang="en-US" sz="1000" baseline="-25000" dirty="0">
                <a:solidFill>
                  <a:schemeClr val="dk1"/>
                </a:solidFill>
                <a:latin typeface="Roboto"/>
                <a:ea typeface="Roboto"/>
                <a:cs typeface="Roboto"/>
                <a:sym typeface="Roboto"/>
              </a:rPr>
              <a:t>2</a:t>
            </a:r>
            <a:r>
              <a:rPr lang="en-US" sz="1000" dirty="0">
                <a:solidFill>
                  <a:schemeClr val="dk1"/>
                </a:solidFill>
                <a:latin typeface="Roboto"/>
                <a:ea typeface="Roboto"/>
                <a:cs typeface="Roboto"/>
                <a:sym typeface="Roboto"/>
              </a:rPr>
              <a:t> , les transports et les </a:t>
            </a:r>
            <a:r>
              <a:rPr lang="en-US" sz="1000" dirty="0" err="1">
                <a:solidFill>
                  <a:schemeClr val="dk1"/>
                </a:solidFill>
                <a:latin typeface="Roboto"/>
                <a:ea typeface="Roboto"/>
                <a:cs typeface="Roboto"/>
                <a:sym typeface="Roboto"/>
              </a:rPr>
              <a:t>bâtiments</a:t>
            </a:r>
            <a:r>
              <a:rPr lang="en-US" sz="1000" dirty="0">
                <a:solidFill>
                  <a:schemeClr val="dk1"/>
                </a:solidFill>
                <a:latin typeface="Roboto"/>
                <a:ea typeface="Roboto"/>
                <a:cs typeface="Roboto"/>
                <a:sym typeface="Roboto"/>
              </a:rPr>
              <a:t> figurant </a:t>
            </a:r>
            <a:r>
              <a:rPr lang="en-US" sz="1000" dirty="0" err="1">
                <a:solidFill>
                  <a:schemeClr val="dk1"/>
                </a:solidFill>
                <a:latin typeface="Roboto"/>
                <a:ea typeface="Roboto"/>
                <a:cs typeface="Roboto"/>
                <a:sym typeface="Roboto"/>
              </a:rPr>
              <a:t>parmi</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principaux</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contributeurs</a:t>
            </a:r>
            <a:r>
              <a:rPr lang="en-US" sz="1000" dirty="0">
                <a:solidFill>
                  <a:schemeClr val="dk1"/>
                </a:solidFill>
                <a:latin typeface="Roboto"/>
                <a:ea typeface="Roboto"/>
                <a:cs typeface="Roboto"/>
                <a:sym typeface="Roboto"/>
              </a:rPr>
              <a:t> (GIEC, 2022). Cet </a:t>
            </a:r>
            <a:r>
              <a:rPr lang="en-US" sz="1000" dirty="0" err="1">
                <a:solidFill>
                  <a:schemeClr val="dk1"/>
                </a:solidFill>
                <a:latin typeface="Roboto"/>
                <a:ea typeface="Roboto"/>
                <a:cs typeface="Roboto"/>
                <a:sym typeface="Roboto"/>
              </a:rPr>
              <a:t>effet</a:t>
            </a:r>
            <a:r>
              <a:rPr lang="en-US" sz="1000" dirty="0">
                <a:solidFill>
                  <a:schemeClr val="dk1"/>
                </a:solidFill>
                <a:latin typeface="Roboto"/>
                <a:ea typeface="Roboto"/>
                <a:cs typeface="Roboto"/>
                <a:sym typeface="Roboto"/>
              </a:rPr>
              <a:t> de serre </a:t>
            </a:r>
            <a:r>
              <a:rPr lang="en-US" sz="1000" dirty="0" err="1">
                <a:solidFill>
                  <a:schemeClr val="dk1"/>
                </a:solidFill>
                <a:latin typeface="Roboto"/>
                <a:ea typeface="Roboto"/>
                <a:cs typeface="Roboto"/>
                <a:sym typeface="Roboto"/>
              </a:rPr>
              <a:t>intensifié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entraîne</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réchauffement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200" u="sng" dirty="0">
                <a:solidFill>
                  <a:schemeClr val="hlink"/>
                </a:solidFill>
                <a:latin typeface="Calibri"/>
                <a:ea typeface="Calibri"/>
                <a:cs typeface="Calibri"/>
                <a:sym typeface="Calibri"/>
                <a:hlinkClick r:id="rId3"/>
              </a:rPr>
              <a:t>https://www.eia.gov/energyexplained/energy-and-the-environment/greenhouse-gases.php</a:t>
            </a:r>
            <a:r>
              <a:rPr lang="en-US" sz="1200" dirty="0">
                <a:solidFill>
                  <a:schemeClr val="dk1"/>
                </a:solidFill>
                <a:latin typeface="Calibri"/>
                <a:ea typeface="Calibri"/>
                <a:cs typeface="Calibri"/>
                <a:sym typeface="Calibri"/>
              </a:rPr>
              <a:t> </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2. </a:t>
            </a:r>
            <a:r>
              <a:rPr lang="en-US" sz="1000" b="1" dirty="0" err="1">
                <a:solidFill>
                  <a:schemeClr val="dk1"/>
                </a:solidFill>
                <a:latin typeface="Roboto"/>
                <a:ea typeface="Roboto"/>
                <a:cs typeface="Roboto"/>
                <a:sym typeface="Roboto"/>
              </a:rPr>
              <a:t>Réchauffement</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climatique</a:t>
            </a:r>
            <a:r>
              <a:rPr lang="en-US" sz="1000" b="1" dirty="0">
                <a:solidFill>
                  <a:schemeClr val="dk1"/>
                </a:solidFill>
                <a:latin typeface="Roboto"/>
                <a:ea typeface="Roboto"/>
                <a:cs typeface="Roboto"/>
                <a:sym typeface="Roboto"/>
              </a:rPr>
              <a:t> et </a:t>
            </a:r>
            <a:r>
              <a:rPr lang="en-US" sz="1000" b="1" dirty="0" err="1">
                <a:solidFill>
                  <a:schemeClr val="dk1"/>
                </a:solidFill>
                <a:latin typeface="Roboto"/>
                <a:ea typeface="Roboto"/>
                <a:cs typeface="Roboto"/>
                <a:sym typeface="Roboto"/>
              </a:rPr>
              <a:t>changement</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climatique</a:t>
            </a:r>
            <a:r>
              <a:rPr lang="en-US" sz="1000" b="1" dirty="0">
                <a:solidFill>
                  <a:schemeClr val="dk1"/>
                </a:solidFill>
                <a:latin typeface="Roboto"/>
                <a:ea typeface="Roboto"/>
                <a:cs typeface="Roboto"/>
                <a:sym typeface="Roboto"/>
              </a:rPr>
              <a:t> : </a:t>
            </a:r>
            <a:r>
              <a:rPr lang="en-US" sz="1000" dirty="0" err="1">
                <a:solidFill>
                  <a:schemeClr val="dk1"/>
                </a:solidFill>
                <a:latin typeface="Roboto"/>
                <a:ea typeface="Roboto"/>
                <a:cs typeface="Roboto"/>
                <a:sym typeface="Roboto"/>
              </a:rPr>
              <a:t>ce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réchauffement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entraîne</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changements</a:t>
            </a:r>
            <a:r>
              <a:rPr lang="en-US" sz="1000" dirty="0">
                <a:solidFill>
                  <a:schemeClr val="dk1"/>
                </a:solidFill>
                <a:latin typeface="Roboto"/>
                <a:ea typeface="Roboto"/>
                <a:cs typeface="Roboto"/>
                <a:sym typeface="Roboto"/>
              </a:rPr>
              <a:t> à long </a:t>
            </a:r>
            <a:r>
              <a:rPr lang="en-US" sz="1000" dirty="0" err="1">
                <a:solidFill>
                  <a:schemeClr val="dk1"/>
                </a:solidFill>
                <a:latin typeface="Roboto"/>
                <a:ea typeface="Roboto"/>
                <a:cs typeface="Roboto"/>
                <a:sym typeface="Roboto"/>
              </a:rPr>
              <a:t>terme</a:t>
            </a:r>
            <a:r>
              <a:rPr lang="en-US" sz="1000" dirty="0">
                <a:solidFill>
                  <a:schemeClr val="dk1"/>
                </a:solidFill>
                <a:latin typeface="Roboto"/>
                <a:ea typeface="Roboto"/>
                <a:cs typeface="Roboto"/>
                <a:sym typeface="Roboto"/>
              </a:rPr>
              <a:t> dans les conditions </a:t>
            </a:r>
            <a:r>
              <a:rPr lang="en-US" sz="1000" dirty="0" err="1">
                <a:solidFill>
                  <a:schemeClr val="dk1"/>
                </a:solidFill>
                <a:latin typeface="Roboto"/>
                <a:ea typeface="Roboto"/>
                <a:cs typeface="Roboto"/>
                <a:sym typeface="Roboto"/>
              </a:rPr>
              <a:t>météorologiques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a:t>
            </a:r>
            <a:r>
              <a:rPr lang="en-US" sz="1000" dirty="0">
                <a:solidFill>
                  <a:schemeClr val="dk1"/>
                </a:solidFill>
                <a:latin typeface="Roboto"/>
                <a:ea typeface="Roboto"/>
                <a:cs typeface="Roboto"/>
                <a:sym typeface="Roboto"/>
              </a:rPr>
              <a:t> que nous </a:t>
            </a:r>
            <a:r>
              <a:rPr lang="en-US" sz="1000" dirty="0" err="1">
                <a:solidFill>
                  <a:schemeClr val="dk1"/>
                </a:solidFill>
                <a:latin typeface="Roboto"/>
                <a:ea typeface="Roboto"/>
                <a:cs typeface="Roboto"/>
                <a:sym typeface="Roboto"/>
              </a:rPr>
              <a:t>appelons</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Il </a:t>
            </a:r>
            <a:r>
              <a:rPr lang="en-US" sz="1000" dirty="0" err="1">
                <a:solidFill>
                  <a:schemeClr val="dk1"/>
                </a:solidFill>
                <a:latin typeface="Roboto"/>
                <a:ea typeface="Roboto"/>
                <a:cs typeface="Roboto"/>
                <a:sym typeface="Roboto"/>
              </a:rPr>
              <a:t>provoque</a:t>
            </a:r>
            <a:r>
              <a:rPr lang="en-US" sz="1000" dirty="0">
                <a:solidFill>
                  <a:schemeClr val="dk1"/>
                </a:solidFill>
                <a:latin typeface="Roboto"/>
                <a:ea typeface="Roboto"/>
                <a:cs typeface="Roboto"/>
                <a:sym typeface="Roboto"/>
              </a:rPr>
              <a:t> des variations de </a:t>
            </a:r>
            <a:r>
              <a:rPr lang="en-US" sz="1000" dirty="0" err="1">
                <a:solidFill>
                  <a:schemeClr val="dk1"/>
                </a:solidFill>
                <a:latin typeface="Roboto"/>
                <a:ea typeface="Roboto"/>
                <a:cs typeface="Roboto"/>
                <a:sym typeface="Roboto"/>
              </a:rPr>
              <a:t>température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précipitations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d'autres</a:t>
            </a:r>
            <a:r>
              <a:rPr lang="en-US" sz="1000" dirty="0">
                <a:solidFill>
                  <a:schemeClr val="dk1"/>
                </a:solidFill>
                <a:latin typeface="Roboto"/>
                <a:ea typeface="Roboto"/>
                <a:cs typeface="Roboto"/>
                <a:sym typeface="Roboto"/>
              </a:rPr>
              <a:t> conditions, qui </a:t>
            </a:r>
            <a:r>
              <a:rPr lang="en-US" sz="1000" dirty="0" err="1">
                <a:solidFill>
                  <a:schemeClr val="dk1"/>
                </a:solidFill>
                <a:latin typeface="Roboto"/>
                <a:ea typeface="Roboto"/>
                <a:cs typeface="Roboto"/>
                <a:sym typeface="Roboto"/>
              </a:rPr>
              <a:t>ont</a:t>
            </a:r>
            <a:r>
              <a:rPr lang="en-US" sz="1000" dirty="0">
                <a:solidFill>
                  <a:schemeClr val="dk1"/>
                </a:solidFill>
                <a:latin typeface="Roboto"/>
                <a:ea typeface="Roboto"/>
                <a:cs typeface="Roboto"/>
                <a:sym typeface="Roboto"/>
              </a:rPr>
              <a:t> un impact sur </a:t>
            </a:r>
            <a:r>
              <a:rPr lang="en-US" sz="1000" dirty="0" err="1">
                <a:solidFill>
                  <a:schemeClr val="dk1"/>
                </a:solidFill>
                <a:latin typeface="Roboto"/>
                <a:ea typeface="Roboto"/>
                <a:cs typeface="Roboto"/>
                <a:sym typeface="Roboto"/>
              </a:rPr>
              <a:t>notre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environnement</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notre</a:t>
            </a:r>
            <a:r>
              <a:rPr lang="en-US" sz="1000" dirty="0">
                <a:solidFill>
                  <a:schemeClr val="dk1"/>
                </a:solidFill>
                <a:latin typeface="Roboto"/>
                <a:ea typeface="Roboto"/>
                <a:cs typeface="Roboto"/>
                <a:sym typeface="Roboto"/>
              </a:rPr>
              <a:t> vie </a:t>
            </a:r>
            <a:r>
              <a:rPr lang="en-US" sz="1000" dirty="0" err="1">
                <a:solidFill>
                  <a:schemeClr val="dk1"/>
                </a:solidFill>
                <a:latin typeface="Roboto"/>
                <a:ea typeface="Roboto"/>
                <a:cs typeface="Roboto"/>
                <a:sym typeface="Roboto"/>
              </a:rPr>
              <a:t>quotidienne</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3. </a:t>
            </a:r>
            <a:r>
              <a:rPr lang="en-US" sz="1000" b="1" dirty="0" err="1">
                <a:solidFill>
                  <a:schemeClr val="dk1"/>
                </a:solidFill>
                <a:latin typeface="Roboto"/>
                <a:ea typeface="Roboto"/>
                <a:cs typeface="Roboto"/>
                <a:sym typeface="Roboto"/>
              </a:rPr>
              <a:t>Aléas</a:t>
            </a:r>
            <a:r>
              <a:rPr lang="en-US" sz="1000" b="1" dirty="0">
                <a:solidFill>
                  <a:schemeClr val="dk1"/>
                </a:solidFill>
                <a:latin typeface="Roboto"/>
                <a:ea typeface="Roboto"/>
                <a:cs typeface="Roboto"/>
                <a:sym typeface="Roboto"/>
              </a:rPr>
              <a:t> et </a:t>
            </a:r>
            <a:r>
              <a:rPr lang="en-US" sz="1000" b="1" dirty="0" err="1">
                <a:solidFill>
                  <a:schemeClr val="dk1"/>
                </a:solidFill>
                <a:latin typeface="Roboto"/>
                <a:ea typeface="Roboto"/>
                <a:cs typeface="Roboto"/>
                <a:sym typeface="Roboto"/>
              </a:rPr>
              <a:t>risques</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climatiques</a:t>
            </a:r>
            <a:r>
              <a:rPr lang="en-US" sz="1000" b="1" dirty="0">
                <a:solidFill>
                  <a:schemeClr val="dk1"/>
                </a:solidFill>
                <a:latin typeface="Roboto"/>
                <a:ea typeface="Roboto"/>
                <a:cs typeface="Roboto"/>
                <a:sym typeface="Roboto"/>
              </a:rPr>
              <a:t> : </a:t>
            </a:r>
            <a:r>
              <a:rPr lang="en-US" sz="1000" dirty="0">
                <a:solidFill>
                  <a:schemeClr val="dk1"/>
                </a:solidFill>
                <a:latin typeface="Roboto"/>
                <a:ea typeface="Roboto"/>
                <a:cs typeface="Roboto"/>
                <a:sym typeface="Roboto"/>
              </a:rPr>
              <a:t>le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crée</a:t>
            </a:r>
            <a:r>
              <a:rPr lang="en-US" sz="1000" dirty="0">
                <a:solidFill>
                  <a:schemeClr val="dk1"/>
                </a:solidFill>
                <a:latin typeface="Roboto"/>
                <a:ea typeface="Roboto"/>
                <a:cs typeface="Roboto"/>
                <a:sym typeface="Roboto"/>
              </a:rPr>
              <a:t> de nouveaux </a:t>
            </a:r>
            <a:r>
              <a:rPr lang="en-US" sz="1000" dirty="0" err="1">
                <a:solidFill>
                  <a:schemeClr val="dk1"/>
                </a:solidFill>
                <a:latin typeface="Roboto"/>
                <a:ea typeface="Roboto"/>
                <a:cs typeface="Roboto"/>
                <a:sym typeface="Roboto"/>
              </a:rPr>
              <a:t>défis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appelés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aléas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tels</a:t>
            </a:r>
            <a:r>
              <a:rPr lang="en-US" sz="1000" dirty="0">
                <a:solidFill>
                  <a:schemeClr val="dk1"/>
                </a:solidFill>
                <a:latin typeface="Roboto"/>
                <a:ea typeface="Roboto"/>
                <a:cs typeface="Roboto"/>
                <a:sym typeface="Roboto"/>
              </a:rPr>
              <a:t> que la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torride</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inondations</a:t>
            </a:r>
            <a:r>
              <a:rPr lang="en-US" sz="1000" dirty="0">
                <a:solidFill>
                  <a:schemeClr val="dk1"/>
                </a:solidFill>
                <a:latin typeface="Roboto"/>
                <a:ea typeface="Roboto"/>
                <a:cs typeface="Roboto"/>
                <a:sym typeface="Roboto"/>
              </a:rPr>
              <a:t> et les </a:t>
            </a:r>
            <a:r>
              <a:rPr lang="en-US" sz="1000" dirty="0" err="1">
                <a:solidFill>
                  <a:schemeClr val="dk1"/>
                </a:solidFill>
                <a:latin typeface="Roboto"/>
                <a:ea typeface="Roboto"/>
                <a:cs typeface="Roboto"/>
                <a:sym typeface="Roboto"/>
              </a:rPr>
              <a:t>sécheresses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L'élévation</a:t>
            </a:r>
            <a:r>
              <a:rPr lang="en-US" sz="1000" dirty="0">
                <a:solidFill>
                  <a:schemeClr val="dk1"/>
                </a:solidFill>
                <a:latin typeface="Roboto"/>
                <a:ea typeface="Roboto"/>
                <a:cs typeface="Roboto"/>
                <a:sym typeface="Roboto"/>
              </a:rPr>
              <a:t> du </a:t>
            </a:r>
            <a:r>
              <a:rPr lang="en-US" sz="1000" dirty="0" err="1">
                <a:solidFill>
                  <a:schemeClr val="dk1"/>
                </a:solidFill>
                <a:latin typeface="Roboto"/>
                <a:ea typeface="Roboto"/>
                <a:cs typeface="Roboto"/>
                <a:sym typeface="Roboto"/>
              </a:rPr>
              <a:t>niveau</a:t>
            </a:r>
            <a:r>
              <a:rPr lang="en-US" sz="1000" dirty="0">
                <a:solidFill>
                  <a:schemeClr val="dk1"/>
                </a:solidFill>
                <a:latin typeface="Roboto"/>
                <a:ea typeface="Roboto"/>
                <a:cs typeface="Roboto"/>
                <a:sym typeface="Roboto"/>
              </a:rPr>
              <a:t> de la </a:t>
            </a:r>
            <a:r>
              <a:rPr lang="en-US" sz="1000" dirty="0" err="1">
                <a:solidFill>
                  <a:schemeClr val="dk1"/>
                </a:solidFill>
                <a:latin typeface="Roboto"/>
                <a:ea typeface="Roboto"/>
                <a:cs typeface="Roboto"/>
                <a:sym typeface="Roboto"/>
              </a:rPr>
              <a:t>mer</a:t>
            </a:r>
            <a:r>
              <a:rPr lang="en-US" sz="1000" dirty="0">
                <a:solidFill>
                  <a:schemeClr val="dk1"/>
                </a:solidFill>
                <a:latin typeface="Roboto"/>
                <a:ea typeface="Roboto"/>
                <a:cs typeface="Roboto"/>
                <a:sym typeface="Roboto"/>
              </a:rPr>
              <a:t> menace </a:t>
            </a:r>
            <a:r>
              <a:rPr lang="en-US" sz="1000" dirty="0" err="1">
                <a:solidFill>
                  <a:schemeClr val="dk1"/>
                </a:solidFill>
                <a:latin typeface="Roboto"/>
                <a:ea typeface="Roboto"/>
                <a:cs typeface="Roboto"/>
                <a:sym typeface="Roboto"/>
              </a:rPr>
              <a:t>également</a:t>
            </a:r>
            <a:r>
              <a:rPr lang="en-US" sz="1000" dirty="0">
                <a:solidFill>
                  <a:schemeClr val="dk1"/>
                </a:solidFill>
                <a:latin typeface="Roboto"/>
                <a:ea typeface="Roboto"/>
                <a:cs typeface="Roboto"/>
                <a:sym typeface="Roboto"/>
              </a:rPr>
              <a:t> les zones </a:t>
            </a:r>
            <a:r>
              <a:rPr lang="en-US" sz="1000" dirty="0" err="1">
                <a:solidFill>
                  <a:schemeClr val="dk1"/>
                </a:solidFill>
                <a:latin typeface="Roboto"/>
                <a:ea typeface="Roboto"/>
                <a:cs typeface="Roboto"/>
                <a:sym typeface="Roboto"/>
              </a:rPr>
              <a:t>côtières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aléas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posent</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risques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c'est</a:t>
            </a:r>
            <a:r>
              <a:rPr lang="en-US" sz="1000" dirty="0">
                <a:solidFill>
                  <a:schemeClr val="dk1"/>
                </a:solidFill>
                <a:latin typeface="Roboto"/>
                <a:ea typeface="Roboto"/>
                <a:cs typeface="Roboto"/>
                <a:sym typeface="Roboto"/>
              </a:rPr>
              <a:t>-à-dire des </a:t>
            </a:r>
            <a:r>
              <a:rPr lang="en-US" sz="1000" dirty="0" err="1">
                <a:solidFill>
                  <a:schemeClr val="dk1"/>
                </a:solidFill>
                <a:latin typeface="Roboto"/>
                <a:ea typeface="Roboto"/>
                <a:cs typeface="Roboto"/>
                <a:sym typeface="Roboto"/>
              </a:rPr>
              <a:t>conséquences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négatives</a:t>
            </a:r>
            <a:r>
              <a:rPr lang="en-US" sz="1000" dirty="0">
                <a:solidFill>
                  <a:schemeClr val="dk1"/>
                </a:solidFill>
                <a:latin typeface="Roboto"/>
                <a:ea typeface="Roboto"/>
                <a:cs typeface="Roboto"/>
                <a:sym typeface="Roboto"/>
              </a:rPr>
              <a:t> pour les populations et la nature. </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Les zones </a:t>
            </a:r>
            <a:r>
              <a:rPr lang="en-US" sz="1000" dirty="0" err="1">
                <a:solidFill>
                  <a:schemeClr val="dk1"/>
                </a:solidFill>
                <a:latin typeface="Roboto"/>
                <a:ea typeface="Roboto"/>
                <a:cs typeface="Roboto"/>
                <a:sym typeface="Roboto"/>
              </a:rPr>
              <a:t>urbaines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responsables</a:t>
            </a:r>
            <a:r>
              <a:rPr lang="en-US" sz="1000" dirty="0">
                <a:solidFill>
                  <a:schemeClr val="dk1"/>
                </a:solidFill>
                <a:latin typeface="Roboto"/>
                <a:ea typeface="Roboto"/>
                <a:cs typeface="Roboto"/>
                <a:sym typeface="Roboto"/>
              </a:rPr>
              <a:t> de 70 % des </a:t>
            </a:r>
            <a:r>
              <a:rPr lang="en-US" sz="1000" dirty="0" err="1">
                <a:solidFill>
                  <a:schemeClr val="dk1"/>
                </a:solidFill>
                <a:latin typeface="Roboto"/>
                <a:ea typeface="Roboto"/>
                <a:cs typeface="Roboto"/>
                <a:sym typeface="Roboto"/>
              </a:rPr>
              <a:t>émissions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mondiales</a:t>
            </a:r>
            <a:r>
              <a:rPr lang="en-US" sz="1000" dirty="0">
                <a:solidFill>
                  <a:schemeClr val="dk1"/>
                </a:solidFill>
                <a:latin typeface="Roboto"/>
                <a:ea typeface="Roboto"/>
                <a:cs typeface="Roboto"/>
                <a:sym typeface="Roboto"/>
              </a:rPr>
              <a:t> de CO2, et le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affecte</a:t>
            </a:r>
            <a:r>
              <a:rPr lang="en-US" sz="1000" dirty="0">
                <a:solidFill>
                  <a:schemeClr val="dk1"/>
                </a:solidFill>
                <a:latin typeface="Roboto"/>
                <a:ea typeface="Roboto"/>
                <a:cs typeface="Roboto"/>
                <a:sym typeface="Roboto"/>
              </a:rPr>
              <a:t> les villes de </a:t>
            </a:r>
            <a:r>
              <a:rPr lang="en-US" sz="1000" dirty="0" err="1">
                <a:solidFill>
                  <a:schemeClr val="dk1"/>
                </a:solidFill>
                <a:latin typeface="Roboto"/>
                <a:ea typeface="Roboto"/>
                <a:cs typeface="Roboto"/>
                <a:sym typeface="Roboto"/>
              </a:rPr>
              <a:t>nombreuses</a:t>
            </a:r>
            <a:r>
              <a:rPr lang="en-US" sz="1000" dirty="0">
                <a:solidFill>
                  <a:schemeClr val="dk1"/>
                </a:solidFill>
                <a:latin typeface="Roboto"/>
                <a:ea typeface="Roboto"/>
                <a:cs typeface="Roboto"/>
                <a:sym typeface="Roboto"/>
              </a:rPr>
              <a:t> façons, </a:t>
            </a:r>
            <a:r>
              <a:rPr lang="en-US" sz="1000" dirty="0" err="1">
                <a:solidFill>
                  <a:schemeClr val="dk1"/>
                </a:solidFill>
                <a:latin typeface="Roboto"/>
                <a:ea typeface="Roboto"/>
                <a:cs typeface="Roboto"/>
                <a:sym typeface="Roboto"/>
              </a:rPr>
              <a:t>notamment</a:t>
            </a:r>
            <a:r>
              <a:rPr lang="en-US" sz="1000" dirty="0">
                <a:solidFill>
                  <a:schemeClr val="dk1"/>
                </a:solidFill>
                <a:latin typeface="Roboto"/>
                <a:ea typeface="Roboto"/>
                <a:cs typeface="Roboto"/>
                <a:sym typeface="Roboto"/>
              </a:rPr>
              <a:t> au </a:t>
            </a:r>
            <a:r>
              <a:rPr lang="en-US" sz="1000" dirty="0" err="1">
                <a:solidFill>
                  <a:schemeClr val="dk1"/>
                </a:solidFill>
                <a:latin typeface="Roboto"/>
                <a:ea typeface="Roboto"/>
                <a:cs typeface="Roboto"/>
                <a:sym typeface="Roboto"/>
              </a:rPr>
              <a:t>niveau</a:t>
            </a:r>
            <a:r>
              <a:rPr lang="en-US" sz="1000" dirty="0">
                <a:solidFill>
                  <a:schemeClr val="dk1"/>
                </a:solidFill>
                <a:latin typeface="Roboto"/>
                <a:ea typeface="Roboto"/>
                <a:cs typeface="Roboto"/>
                <a:sym typeface="Roboto"/>
              </a:rPr>
              <a:t> des infrastructures, du </a:t>
            </a:r>
            <a:r>
              <a:rPr lang="en-US" sz="1000" dirty="0" err="1">
                <a:solidFill>
                  <a:schemeClr val="dk1"/>
                </a:solidFill>
                <a:latin typeface="Roboto"/>
                <a:ea typeface="Roboto"/>
                <a:cs typeface="Roboto"/>
                <a:sym typeface="Roboto"/>
              </a:rPr>
              <a:t>logement</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l'insécurité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alimentaire</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hydrique</a:t>
            </a:r>
            <a:r>
              <a:rPr lang="en-US" sz="1000" dirty="0">
                <a:solidFill>
                  <a:schemeClr val="dk1"/>
                </a:solidFill>
                <a:latin typeface="Roboto"/>
                <a:ea typeface="Roboto"/>
                <a:cs typeface="Roboto"/>
                <a:sym typeface="Roboto"/>
              </a:rPr>
              <a:t>, des moyens de </a:t>
            </a:r>
            <a:r>
              <a:rPr lang="en-US" sz="1000" dirty="0" err="1">
                <a:solidFill>
                  <a:schemeClr val="dk1"/>
                </a:solidFill>
                <a:latin typeface="Roboto"/>
                <a:ea typeface="Roboto"/>
                <a:cs typeface="Roboto"/>
                <a:sym typeface="Roboto"/>
              </a:rPr>
              <a:t>subsistance</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risques</a:t>
            </a:r>
            <a:r>
              <a:rPr lang="en-US" sz="1000" dirty="0">
                <a:solidFill>
                  <a:schemeClr val="dk1"/>
                </a:solidFill>
                <a:latin typeface="Roboto"/>
                <a:ea typeface="Roboto"/>
                <a:cs typeface="Roboto"/>
                <a:sym typeface="Roboto"/>
              </a:rPr>
              <a:t> sanitaires, de la </a:t>
            </a:r>
            <a:r>
              <a:rPr lang="en-US" sz="1000" dirty="0" err="1">
                <a:solidFill>
                  <a:schemeClr val="dk1"/>
                </a:solidFill>
                <a:latin typeface="Roboto"/>
                <a:ea typeface="Roboto"/>
                <a:cs typeface="Roboto"/>
                <a:sym typeface="Roboto"/>
              </a:rPr>
              <a:t>pauvreté</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déplacements</a:t>
            </a:r>
            <a:r>
              <a:rPr lang="en-US" sz="1000" dirty="0">
                <a:solidFill>
                  <a:schemeClr val="dk1"/>
                </a:solidFill>
                <a:latin typeface="Roboto"/>
                <a:ea typeface="Roboto"/>
                <a:cs typeface="Roboto"/>
                <a:sym typeface="Roboto"/>
              </a:rPr>
              <a:t> de population et des </a:t>
            </a:r>
            <a:r>
              <a:rPr lang="en-US" sz="1000" dirty="0" err="1">
                <a:solidFill>
                  <a:schemeClr val="dk1"/>
                </a:solidFill>
                <a:latin typeface="Roboto"/>
                <a:ea typeface="Roboto"/>
                <a:cs typeface="Roboto"/>
                <a:sym typeface="Roboto"/>
              </a:rPr>
              <a:t>inégalités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C'est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pourquoi</a:t>
            </a:r>
            <a:r>
              <a:rPr lang="en-US" sz="1000" dirty="0">
                <a:solidFill>
                  <a:schemeClr val="dk1"/>
                </a:solidFill>
                <a:latin typeface="Roboto"/>
                <a:ea typeface="Roboto"/>
                <a:cs typeface="Roboto"/>
                <a:sym typeface="Roboto"/>
              </a:rPr>
              <a:t> nous devons </a:t>
            </a:r>
            <a:r>
              <a:rPr lang="en-US" sz="1000" dirty="0" err="1">
                <a:solidFill>
                  <a:schemeClr val="dk1"/>
                </a:solidFill>
                <a:latin typeface="Roboto"/>
                <a:ea typeface="Roboto"/>
                <a:cs typeface="Roboto"/>
                <a:sym typeface="Roboto"/>
              </a:rPr>
              <a:t>réfléchir</a:t>
            </a:r>
            <a:r>
              <a:rPr lang="en-US" sz="1000" dirty="0">
                <a:solidFill>
                  <a:schemeClr val="dk1"/>
                </a:solidFill>
                <a:latin typeface="Roboto"/>
                <a:ea typeface="Roboto"/>
                <a:cs typeface="Roboto"/>
                <a:sym typeface="Roboto"/>
              </a:rPr>
              <a:t> à la </a:t>
            </a:r>
            <a:r>
              <a:rPr lang="en-US" sz="1000" dirty="0" err="1">
                <a:solidFill>
                  <a:schemeClr val="dk1"/>
                </a:solidFill>
                <a:latin typeface="Roboto"/>
                <a:ea typeface="Roboto"/>
                <a:cs typeface="Roboto"/>
                <a:sym typeface="Roboto"/>
              </a:rPr>
              <a:t>fois</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l'atténuation</a:t>
            </a:r>
            <a:r>
              <a:rPr lang="en-US" sz="1000" dirty="0">
                <a:solidFill>
                  <a:schemeClr val="dk1"/>
                </a:solidFill>
                <a:latin typeface="Roboto"/>
                <a:ea typeface="Roboto"/>
                <a:cs typeface="Roboto"/>
                <a:sym typeface="Roboto"/>
              </a:rPr>
              <a:t> et à </a:t>
            </a:r>
            <a:r>
              <a:rPr lang="en-US" sz="1000" dirty="0" err="1">
                <a:solidFill>
                  <a:schemeClr val="dk1"/>
                </a:solidFill>
                <a:latin typeface="Roboto"/>
                <a:ea typeface="Roboto"/>
                <a:cs typeface="Roboto"/>
                <a:sym typeface="Roboto"/>
              </a:rPr>
              <a:t>l'adaptation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Passez</a:t>
            </a:r>
            <a:r>
              <a:rPr lang="en-US" sz="1000" dirty="0">
                <a:solidFill>
                  <a:schemeClr val="dk1"/>
                </a:solidFill>
                <a:latin typeface="Roboto"/>
                <a:ea typeface="Roboto"/>
                <a:cs typeface="Roboto"/>
                <a:sym typeface="Roboto"/>
              </a:rPr>
              <a:t> à la diapositive </a:t>
            </a:r>
            <a:r>
              <a:rPr lang="en-US" sz="1000" dirty="0" err="1">
                <a:solidFill>
                  <a:schemeClr val="dk1"/>
                </a:solidFill>
                <a:latin typeface="Roboto"/>
                <a:ea typeface="Roboto"/>
                <a:cs typeface="Roboto"/>
                <a:sym typeface="Roboto"/>
              </a:rPr>
              <a:t>suivante</a:t>
            </a:r>
            <a:r>
              <a:rPr lang="en-US" sz="1000" dirty="0">
                <a:solidFill>
                  <a:schemeClr val="dk1"/>
                </a:solidFill>
                <a:latin typeface="Roboto"/>
                <a:ea typeface="Roboto"/>
                <a:cs typeface="Roboto"/>
                <a:sym typeface="Roboto"/>
              </a:rPr>
              <a:t> pour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savoir plus. </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r>
              <a:rPr lang="en-US" sz="1000" u="sng" dirty="0">
                <a:solidFill>
                  <a:schemeClr val="hlink"/>
                </a:solidFill>
                <a:latin typeface="Roboto"/>
                <a:ea typeface="Roboto"/>
                <a:cs typeface="Roboto"/>
                <a:sym typeface="Roboto"/>
                <a:hlinkClick r:id="rId4"/>
              </a:rPr>
              <a:t>https://ourworldindata.org/co2-and-greenhouse-gas-emissions</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r>
              <a:rPr lang="en-US" sz="1000" u="sng" dirty="0">
                <a:solidFill>
                  <a:schemeClr val="hlink"/>
                </a:solidFill>
                <a:latin typeface="Roboto"/>
                <a:ea typeface="Roboto"/>
                <a:cs typeface="Roboto"/>
                <a:sym typeface="Roboto"/>
                <a:hlinkClick r:id="rId5"/>
              </a:rPr>
              <a:t>https://climateactiontracker.org/global/temperatures/</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endParaRPr sz="1000" b="1"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dirty="0"/>
          </a:p>
        </p:txBody>
      </p:sp>
      <p:sp>
        <p:nvSpPr>
          <p:cNvPr id="520" name="Google Shape;52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a:extLst>
            <a:ext uri="{FF2B5EF4-FFF2-40B4-BE49-F238E27FC236}">
              <a16:creationId xmlns:a16="http://schemas.microsoft.com/office/drawing/2014/main" id="{421B66C8-839F-60E8-AAD9-871072A43F85}"/>
            </a:ext>
          </a:extLst>
        </p:cNvPr>
        <p:cNvGrpSpPr/>
        <p:nvPr/>
      </p:nvGrpSpPr>
      <p:grpSpPr>
        <a:xfrm>
          <a:off x="0" y="0"/>
          <a:ext cx="0" cy="0"/>
          <a:chOff x="0" y="0"/>
          <a:chExt cx="0" cy="0"/>
        </a:xfrm>
      </p:grpSpPr>
      <p:sp>
        <p:nvSpPr>
          <p:cNvPr id="519" name="Google Shape;519;p20:notes">
            <a:extLst>
              <a:ext uri="{FF2B5EF4-FFF2-40B4-BE49-F238E27FC236}">
                <a16:creationId xmlns:a16="http://schemas.microsoft.com/office/drawing/2014/main" id="{585F31CB-B9FA-698D-7689-031E7CA9500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Cette section </a:t>
            </a:r>
            <a:r>
              <a:rPr lang="en-US" sz="1000" dirty="0" err="1">
                <a:solidFill>
                  <a:schemeClr val="dk1"/>
                </a:solidFill>
                <a:latin typeface="Roboto"/>
                <a:ea typeface="Roboto"/>
                <a:cs typeface="Roboto"/>
                <a:sym typeface="Roboto"/>
              </a:rPr>
              <a:t>fournit</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informations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supplémentaires</a:t>
            </a:r>
            <a:r>
              <a:rPr lang="en-US" sz="1000" dirty="0">
                <a:solidFill>
                  <a:schemeClr val="dk1"/>
                </a:solidFill>
                <a:latin typeface="Roboto"/>
                <a:ea typeface="Roboto"/>
                <a:cs typeface="Roboto"/>
                <a:sym typeface="Roboto"/>
              </a:rPr>
              <a:t> sur le </a:t>
            </a:r>
            <a:r>
              <a:rPr lang="en-US" sz="1000" dirty="0" err="1">
                <a:solidFill>
                  <a:schemeClr val="dk1"/>
                </a:solidFill>
                <a:latin typeface="Roboto"/>
                <a:ea typeface="Roboto"/>
                <a:cs typeface="Roboto"/>
                <a:sym typeface="Roboto"/>
              </a:rPr>
              <a:t>contenu</a:t>
            </a:r>
            <a:r>
              <a:rPr lang="en-US" sz="1000" dirty="0">
                <a:solidFill>
                  <a:schemeClr val="dk1"/>
                </a:solidFill>
                <a:latin typeface="Roboto"/>
                <a:ea typeface="Roboto"/>
                <a:cs typeface="Roboto"/>
                <a:sym typeface="Roboto"/>
              </a:rPr>
              <a:t> de la diapositive. Il </a:t>
            </a:r>
            <a:r>
              <a:rPr lang="en-US" sz="1000" dirty="0" err="1">
                <a:solidFill>
                  <a:schemeClr val="dk1"/>
                </a:solidFill>
                <a:latin typeface="Roboto"/>
                <a:ea typeface="Roboto"/>
                <a:cs typeface="Roboto"/>
                <a:sym typeface="Roboto"/>
              </a:rPr>
              <a:t>s'agit</a:t>
            </a:r>
            <a:r>
              <a:rPr lang="en-US" sz="1000" dirty="0">
                <a:solidFill>
                  <a:schemeClr val="dk1"/>
                </a:solidFill>
                <a:latin typeface="Roboto"/>
                <a:ea typeface="Roboto"/>
                <a:cs typeface="Roboto"/>
                <a:sym typeface="Roboto"/>
              </a:rPr>
              <a:t> d'un </a:t>
            </a:r>
            <a:r>
              <a:rPr lang="en-US" sz="1000" dirty="0" err="1">
                <a:solidFill>
                  <a:schemeClr val="dk1"/>
                </a:solidFill>
                <a:latin typeface="Roboto"/>
                <a:ea typeface="Roboto"/>
                <a:cs typeface="Roboto"/>
                <a:sym typeface="Roboto"/>
              </a:rPr>
              <a:t>complément</a:t>
            </a:r>
            <a:r>
              <a:rPr lang="en-US" sz="1000" dirty="0">
                <a:solidFill>
                  <a:schemeClr val="dk1"/>
                </a:solidFill>
                <a:latin typeface="Roboto"/>
                <a:ea typeface="Roboto"/>
                <a:cs typeface="Roboto"/>
                <a:sym typeface="Roboto"/>
              </a:rPr>
              <a:t> au module 1.</a:t>
            </a: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PRG : </a:t>
            </a:r>
            <a:r>
              <a:rPr lang="en-US" sz="1000" dirty="0" err="1">
                <a:solidFill>
                  <a:schemeClr val="dk1"/>
                </a:solidFill>
                <a:latin typeface="Roboto"/>
                <a:ea typeface="Roboto"/>
                <a:cs typeface="Roboto"/>
                <a:sym typeface="Roboto"/>
              </a:rPr>
              <a:t>Potentiel</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réchauffement</a:t>
            </a:r>
            <a:r>
              <a:rPr lang="en-US" sz="1000" dirty="0">
                <a:solidFill>
                  <a:schemeClr val="dk1"/>
                </a:solidFill>
                <a:latin typeface="Roboto"/>
                <a:ea typeface="Roboto"/>
                <a:cs typeface="Roboto"/>
                <a:sym typeface="Roboto"/>
              </a:rPr>
              <a:t> global</a:t>
            </a:r>
          </a:p>
          <a:p>
            <a:pPr marL="0" lvl="0" indent="0" algn="just" rtl="0">
              <a:lnSpc>
                <a:spcPct val="100000"/>
              </a:lnSpc>
              <a:spcBef>
                <a:spcPts val="0"/>
              </a:spcBef>
              <a:spcAft>
                <a:spcPts val="0"/>
              </a:spcAft>
              <a:buClr>
                <a:schemeClr val="dk1"/>
              </a:buClr>
              <a:buSzPts val="1100"/>
              <a:buFont typeface="Arial"/>
              <a:buNone/>
            </a:pPr>
            <a:endParaRPr lang="en-US"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Elle </a:t>
            </a:r>
            <a:r>
              <a:rPr lang="en-US" sz="1000" dirty="0" err="1">
                <a:solidFill>
                  <a:schemeClr val="dk1"/>
                </a:solidFill>
                <a:latin typeface="Roboto"/>
                <a:ea typeface="Roboto"/>
                <a:cs typeface="Roboto"/>
                <a:sym typeface="Roboto"/>
              </a:rPr>
              <a:t>traite</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différents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gaz</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impliqués</a:t>
            </a:r>
            <a:r>
              <a:rPr lang="en-US" sz="1000" dirty="0">
                <a:solidFill>
                  <a:schemeClr val="dk1"/>
                </a:solidFill>
                <a:latin typeface="Roboto"/>
                <a:ea typeface="Roboto"/>
                <a:cs typeface="Roboto"/>
                <a:sym typeface="Roboto"/>
              </a:rPr>
              <a:t> et de </a:t>
            </a:r>
            <a:r>
              <a:rPr lang="en-US" sz="1000" dirty="0" err="1">
                <a:solidFill>
                  <a:schemeClr val="dk1"/>
                </a:solidFill>
                <a:latin typeface="Roboto"/>
                <a:ea typeface="Roboto"/>
                <a:cs typeface="Roboto"/>
                <a:sym typeface="Roboto"/>
              </a:rPr>
              <a:t>leur</a:t>
            </a:r>
            <a:r>
              <a:rPr lang="en-US" sz="1000" dirty="0">
                <a:solidFill>
                  <a:schemeClr val="dk1"/>
                </a:solidFill>
                <a:latin typeface="Roboto"/>
                <a:ea typeface="Roboto"/>
                <a:cs typeface="Roboto"/>
                <a:sym typeface="Roboto"/>
              </a:rPr>
              <a:t> impact </a:t>
            </a:r>
            <a:r>
              <a:rPr lang="en-US" sz="1000" dirty="0" err="1">
                <a:solidFill>
                  <a:schemeClr val="dk1"/>
                </a:solidFill>
                <a:latin typeface="Roboto"/>
                <a:ea typeface="Roboto"/>
                <a:cs typeface="Roboto"/>
                <a:sym typeface="Roboto"/>
              </a:rPr>
              <a:t>relatif</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Soulignez</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l'importance</a:t>
            </a:r>
            <a:r>
              <a:rPr lang="en-US" sz="1000" dirty="0">
                <a:solidFill>
                  <a:schemeClr val="dk1"/>
                </a:solidFill>
                <a:latin typeface="Roboto"/>
                <a:ea typeface="Roboto"/>
                <a:cs typeface="Roboto"/>
                <a:sym typeface="Roboto"/>
              </a:rPr>
              <a:t> du </a:t>
            </a:r>
            <a:r>
              <a:rPr lang="en-US" sz="1000" dirty="0" err="1">
                <a:solidFill>
                  <a:schemeClr val="dk1"/>
                </a:solidFill>
                <a:latin typeface="Roboto"/>
                <a:ea typeface="Roboto"/>
                <a:cs typeface="Roboto"/>
                <a:sym typeface="Roboto"/>
              </a:rPr>
              <a:t>méthane</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mentionnez</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rôle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joué</a:t>
            </a:r>
            <a:r>
              <a:rPr lang="en-US" sz="1000" dirty="0">
                <a:solidFill>
                  <a:schemeClr val="dk1"/>
                </a:solidFill>
                <a:latin typeface="Roboto"/>
                <a:ea typeface="Roboto"/>
                <a:cs typeface="Roboto"/>
                <a:sym typeface="Roboto"/>
              </a:rPr>
              <a:t> par </a:t>
            </a:r>
            <a:r>
              <a:rPr lang="en-US" sz="1000" dirty="0" err="1">
                <a:solidFill>
                  <a:schemeClr val="dk1"/>
                </a:solidFill>
                <a:latin typeface="Roboto"/>
                <a:ea typeface="Roboto"/>
                <a:cs typeface="Roboto"/>
                <a:sym typeface="Roboto"/>
              </a:rPr>
              <a:t>l'eau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Indiquez</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également</a:t>
            </a:r>
            <a:r>
              <a:rPr lang="en-US" sz="1000" dirty="0">
                <a:solidFill>
                  <a:schemeClr val="dk1"/>
                </a:solidFill>
                <a:latin typeface="Roboto"/>
                <a:ea typeface="Roboto"/>
                <a:cs typeface="Roboto"/>
                <a:sym typeface="Roboto"/>
              </a:rPr>
              <a:t> que </a:t>
            </a:r>
            <a:r>
              <a:rPr lang="en-US" sz="1000" dirty="0" err="1">
                <a:solidFill>
                  <a:schemeClr val="dk1"/>
                </a:solidFill>
                <a:latin typeface="Roboto"/>
                <a:ea typeface="Roboto"/>
                <a:cs typeface="Roboto"/>
                <a:sym typeface="Roboto"/>
              </a:rPr>
              <a:t>l'eau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peut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contenir</a:t>
            </a:r>
            <a:r>
              <a:rPr lang="en-US" sz="1000" dirty="0">
                <a:solidFill>
                  <a:schemeClr val="dk1"/>
                </a:solidFill>
                <a:latin typeface="Roboto"/>
                <a:ea typeface="Roboto"/>
                <a:cs typeface="Roboto"/>
                <a:sym typeface="Roboto"/>
              </a:rPr>
              <a:t> 7 % </a:t>
            </a:r>
            <a:r>
              <a:rPr lang="en-US" sz="1000" dirty="0" err="1">
                <a:solidFill>
                  <a:schemeClr val="dk1"/>
                </a:solidFill>
                <a:latin typeface="Roboto"/>
                <a:ea typeface="Roboto"/>
                <a:cs typeface="Roboto"/>
                <a:sym typeface="Roboto"/>
              </a:rPr>
              <a:t>d'eau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lorsqu'elle</a:t>
            </a:r>
            <a:r>
              <a:rPr lang="en-US" sz="1000" dirty="0">
                <a:solidFill>
                  <a:schemeClr val="dk1"/>
                </a:solidFill>
                <a:latin typeface="Roboto"/>
                <a:ea typeface="Roboto"/>
                <a:cs typeface="Roboto"/>
                <a:sym typeface="Roboto"/>
              </a:rPr>
              <a:t> se </a:t>
            </a:r>
            <a:r>
              <a:rPr lang="en-US" sz="1000" dirty="0" err="1">
                <a:solidFill>
                  <a:schemeClr val="dk1"/>
                </a:solidFill>
                <a:latin typeface="Roboto"/>
                <a:ea typeface="Roboto"/>
                <a:cs typeface="Roboto"/>
                <a:sym typeface="Roboto"/>
              </a:rPr>
              <a:t>réchauffe</a:t>
            </a:r>
            <a:r>
              <a:rPr lang="en-US" sz="1000" dirty="0">
                <a:solidFill>
                  <a:schemeClr val="dk1"/>
                </a:solidFill>
                <a:latin typeface="Roboto"/>
                <a:ea typeface="Roboto"/>
                <a:cs typeface="Roboto"/>
                <a:sym typeface="Roboto"/>
              </a:rPr>
              <a:t> d'un </a:t>
            </a:r>
            <a:r>
              <a:rPr lang="en-US" sz="1000" dirty="0" err="1">
                <a:solidFill>
                  <a:schemeClr val="dk1"/>
                </a:solidFill>
                <a:latin typeface="Roboto"/>
                <a:ea typeface="Roboto"/>
                <a:cs typeface="Roboto"/>
                <a:sym typeface="Roboto"/>
              </a:rPr>
              <a:t>degré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Ainsi</a:t>
            </a:r>
            <a:r>
              <a:rPr lang="en-US" sz="1000" dirty="0">
                <a:solidFill>
                  <a:schemeClr val="dk1"/>
                </a:solidFill>
                <a:latin typeface="Roboto"/>
                <a:ea typeface="Roboto"/>
                <a:cs typeface="Roboto"/>
                <a:sym typeface="Roboto"/>
              </a:rPr>
              <a:t>, un temps plus </a:t>
            </a:r>
            <a:r>
              <a:rPr lang="en-US" sz="1000" dirty="0" err="1">
                <a:solidFill>
                  <a:schemeClr val="dk1"/>
                </a:solidFill>
                <a:latin typeface="Roboto"/>
                <a:ea typeface="Roboto"/>
                <a:cs typeface="Roboto"/>
                <a:sym typeface="Roboto"/>
              </a:rPr>
              <a:t>chaud</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entraîne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évaporation</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importante</a:t>
            </a:r>
            <a:r>
              <a:rPr lang="en-US" sz="1000" dirty="0">
                <a:solidFill>
                  <a:schemeClr val="dk1"/>
                </a:solidFill>
                <a:latin typeface="Roboto"/>
                <a:ea typeface="Roboto"/>
                <a:cs typeface="Roboto"/>
                <a:sym typeface="Roboto"/>
              </a:rPr>
              <a:t> et des </a:t>
            </a:r>
            <a:r>
              <a:rPr lang="en-US" sz="1000" dirty="0" err="1">
                <a:solidFill>
                  <a:schemeClr val="dk1"/>
                </a:solidFill>
                <a:latin typeface="Roboto"/>
                <a:ea typeface="Roboto"/>
                <a:cs typeface="Roboto"/>
                <a:sym typeface="Roboto"/>
              </a:rPr>
              <a:t>pluies</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intenses</a:t>
            </a:r>
            <a:r>
              <a:rPr lang="en-US" sz="1000" dirty="0">
                <a:solidFill>
                  <a:schemeClr val="dk1"/>
                </a:solidFill>
                <a:latin typeface="Roboto"/>
                <a:ea typeface="Roboto"/>
                <a:cs typeface="Roboto"/>
                <a:sym typeface="Roboto"/>
              </a:rPr>
              <a:t>. </a:t>
            </a:r>
            <a:endParaRPr dirty="0"/>
          </a:p>
        </p:txBody>
      </p:sp>
      <p:sp>
        <p:nvSpPr>
          <p:cNvPr id="520" name="Google Shape;520;p20:notes">
            <a:extLst>
              <a:ext uri="{FF2B5EF4-FFF2-40B4-BE49-F238E27FC236}">
                <a16:creationId xmlns:a16="http://schemas.microsoft.com/office/drawing/2014/main" id="{77C8276F-023A-6011-BEAF-A322779966A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2424946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US" b="1"/>
              <a:t>Notes du formateur :</a:t>
            </a:r>
            <a:endParaRPr lang="en-US"/>
          </a:p>
          <a:p>
            <a:endParaRPr lang="en-US" b="1"/>
          </a:p>
          <a:p>
            <a:r>
              <a:rPr lang="en-US"/>
              <a:t>Les récentes études climatiques soulignent l'accélération des phénomènes météorologiques extrêmes et des perturbations des écosystèmes due à la hausse des températures, et insistent sur l'urgence de limiter le réchauffement à 1,5 °C afin d'éviter des impacts climatiques graves. </a:t>
            </a:r>
          </a:p>
          <a:p>
            <a:endParaRPr lang="en-US"/>
          </a:p>
          <a:p>
            <a:r>
              <a:rPr lang="en-US"/>
              <a:t>Ce graphique, tiré du sixième rapport d'évaluation (AR6) du GIEC, montre l'augmentation de la température mondiale au fil du temps, soulignant la nette tendance à la hausse. Cette tendance à la hausse rend les phénomènes météorologiques extrêmes plus fréquents et plus intenses. </a:t>
            </a:r>
          </a:p>
          <a:p>
            <a:endParaRPr lang="en-US"/>
          </a:p>
          <a:p>
            <a:r>
              <a:rPr lang="en-US"/>
              <a:t>En outre, le rapport AR6 et les études ultérieures prévoient que même des augmentations apparemment faibles du réchauffement entraîneront des risques disproportionnés, notamment des vagues de chaleur plus dévastatrices, des sécheresses et des inondations plus intenses, une accélération de l'élévation du niveau de la mer et une perte irréversible de biodiversité. Les zones ombrées du graphique représentent l'incertitude qui existe dans les projections climatiques, qui dépend de plusieurs facteurs.</a:t>
            </a:r>
          </a:p>
          <a:p>
            <a:endParaRPr lang="en-US">
              <a:ea typeface="Calibri"/>
            </a:endParaRPr>
          </a:p>
          <a:p>
            <a:r>
              <a:rPr lang="en-US"/>
              <a:t>L'incertitude liée au changement climatique provient de trois sources principales : </a:t>
            </a:r>
            <a:r>
              <a:rPr lang="en-US" b="1"/>
              <a:t>la variabilité naturelle, les limites de la modélisation et les actions humaines</a:t>
            </a:r>
            <a:r>
              <a:rPr lang="en-US"/>
              <a:t>. </a:t>
            </a:r>
          </a:p>
          <a:p>
            <a:endParaRPr lang="en-US"/>
          </a:p>
          <a:p>
            <a:pPr>
              <a:buChar char="•"/>
            </a:pPr>
            <a:r>
              <a:rPr lang="en-US"/>
              <a:t>La variabilité climatique naturelle, telle que le comportement chaotique des systèmes et les mécanismes de rétroaction, entraîne des fluctuations imprévisibles. </a:t>
            </a:r>
          </a:p>
          <a:p>
            <a:pPr>
              <a:buChar char="•"/>
            </a:pPr>
            <a:r>
              <a:rPr lang="en-US"/>
              <a:t>Les modèles climatiques, bien que précieux, simplifient des processus complexes et peuvent manquer de résolution ou de données suffisantes, en particulier dans certaines régions ou pour certaines périodes. </a:t>
            </a:r>
          </a:p>
          <a:p>
            <a:pPr>
              <a:buChar char="•"/>
            </a:pPr>
            <a:r>
              <a:rPr lang="en-US"/>
              <a:t>Les incertitudes liées à l'activité humaine découlent des émissions futures de gaz à effet de serre, des évolutions socio-économiques et des mesures politiques, qui sont intrinsèquement imprévisibles. </a:t>
            </a:r>
          </a:p>
          <a:p>
            <a:endParaRPr lang="en-US"/>
          </a:p>
          <a:p>
            <a:r>
              <a:rPr lang="en-US"/>
              <a:t>Le GIEC traite ces incertitudes en utilisant un langage probabiliste (par exemple, « probable ») et des niveaux de confiance basés sur des preuves et un consensus scientifique. Il est essentiel de comprendre et de communiquer clairement ces incertitudes afin de favoriser une prise de décision et une planification éclairées, en particulier pour les défis à long terme et à enjeux élevés tels que le développement des infrastructures et les stratégies d'adaptation au climat.</a:t>
            </a:r>
          </a:p>
          <a:p>
            <a:endParaRPr lang="en-US">
              <a:ea typeface="Calibri"/>
            </a:endParaRPr>
          </a:p>
          <a:p>
            <a:endParaRPr lang="en-US">
              <a:latin typeface="Calibri"/>
              <a:ea typeface="Calibri"/>
              <a:cs typeface="Calibri"/>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05892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endParaRPr lang="en-US" sz="1200" dirty="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dirty="0" err="1">
                <a:solidFill>
                  <a:schemeClr val="dk1"/>
                </a:solidFill>
                <a:effectLst/>
                <a:latin typeface="Arial"/>
                <a:ea typeface="Arial"/>
                <a:cs typeface="Arial"/>
                <a:sym typeface="Arial"/>
              </a:rPr>
              <a:t>Commencez</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présenter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a:t>
            </a:r>
            <a:r>
              <a:rPr lang="en-GB" sz="1200" b="0" i="0" u="none" strike="noStrike" cap="none" dirty="0">
                <a:solidFill>
                  <a:schemeClr val="dk1"/>
                </a:solidFill>
                <a:effectLst/>
                <a:latin typeface="Arial"/>
                <a:ea typeface="Arial"/>
                <a:cs typeface="Arial"/>
                <a:sym typeface="Arial"/>
              </a:rPr>
              <a:t> que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aléas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désignent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événements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des conditions </a:t>
            </a:r>
            <a:r>
              <a:rPr lang="en-GB" sz="1200" b="0" i="0" u="none" strike="noStrike" cap="none" dirty="0" err="1">
                <a:solidFill>
                  <a:schemeClr val="dk1"/>
                </a:solidFill>
                <a:effectLst/>
                <a:latin typeface="Arial"/>
                <a:ea typeface="Arial"/>
                <a:cs typeface="Arial"/>
                <a:sym typeface="Arial"/>
              </a:rPr>
              <a:t>spécifiques</a:t>
            </a:r>
            <a:r>
              <a:rPr lang="en-GB" sz="1200" b="0" i="0" u="none" strike="noStrike" cap="none" dirty="0">
                <a:solidFill>
                  <a:schemeClr val="dk1"/>
                </a:solidFill>
                <a:effectLst/>
                <a:latin typeface="Arial"/>
                <a:ea typeface="Arial"/>
                <a:cs typeface="Arial"/>
                <a:sym typeface="Arial"/>
              </a:rPr>
              <a:t> qui constituent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menace pour la vie humaine, les </a:t>
            </a:r>
            <a:r>
              <a:rPr lang="en-GB" sz="1200" b="0" i="0" u="none" strike="noStrike" cap="none" dirty="0" err="1">
                <a:solidFill>
                  <a:schemeClr val="dk1"/>
                </a:solidFill>
                <a:effectLst/>
                <a:latin typeface="Arial"/>
                <a:ea typeface="Arial"/>
                <a:cs typeface="Arial"/>
                <a:sym typeface="Arial"/>
              </a:rPr>
              <a:t>écosystèmes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les infrastructures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raison de </a:t>
            </a:r>
            <a:r>
              <a:rPr lang="en-GB" sz="1200" b="0" i="0" u="none" strike="noStrike" cap="none" dirty="0" err="1">
                <a:solidFill>
                  <a:schemeClr val="dk1"/>
                </a:solidFill>
                <a:effectLst/>
                <a:latin typeface="Arial"/>
                <a:ea typeface="Arial"/>
                <a:cs typeface="Arial"/>
                <a:sym typeface="Arial"/>
              </a:rPr>
              <a:t>phénomènes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atmosphériques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inclure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phénomènes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météorologiques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extrêmes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que les </a:t>
            </a:r>
            <a:r>
              <a:rPr lang="en-GB" sz="1200" b="0" i="0" u="none" strike="noStrike" cap="none" dirty="0" err="1">
                <a:solidFill>
                  <a:schemeClr val="dk1"/>
                </a:solidFill>
                <a:effectLst/>
                <a:latin typeface="Arial"/>
                <a:ea typeface="Arial"/>
                <a:cs typeface="Arial"/>
                <a:sym typeface="Arial"/>
              </a:rPr>
              <a:t>ouragans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sécheresses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inondations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vagues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chaleur</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incendies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forêt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Ils</a:t>
            </a:r>
            <a:r>
              <a:rPr lang="en-GB" sz="1200" b="0" i="0" u="none" strike="noStrike" cap="none" dirty="0">
                <a:solidFill>
                  <a:schemeClr val="dk1"/>
                </a:solidFill>
                <a:effectLst/>
                <a:latin typeface="Arial"/>
                <a:ea typeface="Arial"/>
                <a:cs typeface="Arial"/>
                <a:sym typeface="Arial"/>
              </a:rPr>
              <a:t> se </a:t>
            </a:r>
            <a:r>
              <a:rPr lang="en-GB" sz="1200" b="0" i="0" u="none" strike="noStrike" cap="none" dirty="0" err="1">
                <a:solidFill>
                  <a:schemeClr val="dk1"/>
                </a:solidFill>
                <a:effectLst/>
                <a:latin typeface="Arial"/>
                <a:ea typeface="Arial"/>
                <a:cs typeface="Arial"/>
                <a:sym typeface="Arial"/>
              </a:rPr>
              <a:t>caractérisent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généralement</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leur</a:t>
            </a:r>
            <a:r>
              <a:rPr lang="en-GB" sz="1200" b="0" i="0" u="none" strike="noStrike" cap="none" dirty="0">
                <a:solidFill>
                  <a:schemeClr val="dk1"/>
                </a:solidFill>
                <a:effectLst/>
                <a:latin typeface="Arial"/>
                <a:ea typeface="Arial"/>
                <a:cs typeface="Arial"/>
                <a:sym typeface="Arial"/>
              </a:rPr>
              <a:t> apparition </a:t>
            </a:r>
            <a:r>
              <a:rPr lang="en-GB" sz="1200" b="0" i="0" u="none" strike="noStrike" cap="none" dirty="0" err="1">
                <a:solidFill>
                  <a:schemeClr val="dk1"/>
                </a:solidFill>
                <a:effectLst/>
                <a:latin typeface="Arial"/>
                <a:ea typeface="Arial"/>
                <a:cs typeface="Arial"/>
                <a:sym typeface="Arial"/>
              </a:rPr>
              <a:t>soudaine</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leur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potentiel</a:t>
            </a:r>
            <a:r>
              <a:rPr lang="en-GB" sz="1200" b="0" i="0" u="none" strike="noStrike" cap="none" dirty="0">
                <a:solidFill>
                  <a:schemeClr val="dk1"/>
                </a:solidFill>
                <a:effectLst/>
                <a:latin typeface="Arial"/>
                <a:ea typeface="Arial"/>
                <a:cs typeface="Arial"/>
                <a:sym typeface="Arial"/>
              </a:rPr>
              <a:t> à causer des </a:t>
            </a:r>
            <a:r>
              <a:rPr lang="en-GB" sz="1200" b="0" i="0" u="none" strike="noStrike" cap="none" dirty="0" err="1">
                <a:solidFill>
                  <a:schemeClr val="dk1"/>
                </a:solidFill>
                <a:effectLst/>
                <a:latin typeface="Arial"/>
                <a:ea typeface="Arial"/>
                <a:cs typeface="Arial"/>
                <a:sym typeface="Arial"/>
              </a:rPr>
              <a:t>dommages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des perturbations </a:t>
            </a:r>
            <a:r>
              <a:rPr lang="en-GB" sz="1200" b="0" i="0" u="none" strike="noStrike" cap="none" dirty="0" err="1">
                <a:solidFill>
                  <a:schemeClr val="dk1"/>
                </a:solidFill>
                <a:effectLst/>
                <a:latin typeface="Arial"/>
                <a:ea typeface="Arial"/>
                <a:cs typeface="Arial"/>
                <a:sym typeface="Arial"/>
              </a:rPr>
              <a:t>importants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aléas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comprennent</a:t>
            </a:r>
            <a:r>
              <a:rPr lang="en-GB" sz="1200" b="0" i="0" u="none" strike="noStrike" cap="none" dirty="0">
                <a:solidFill>
                  <a:schemeClr val="dk1"/>
                </a:solidFill>
                <a:effectLst/>
                <a:latin typeface="Arial"/>
                <a:ea typeface="Arial"/>
                <a:cs typeface="Arial"/>
                <a:sym typeface="Arial"/>
              </a:rPr>
              <a:t> à la </a:t>
            </a:r>
            <a:r>
              <a:rPr lang="en-GB" sz="1200" b="0" i="0" u="none" strike="noStrike" cap="none" dirty="0" err="1">
                <a:solidFill>
                  <a:schemeClr val="dk1"/>
                </a:solidFill>
                <a:effectLst/>
                <a:latin typeface="Arial"/>
                <a:ea typeface="Arial"/>
                <a:cs typeface="Arial"/>
                <a:sym typeface="Arial"/>
              </a:rPr>
              <a:t>fois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événements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déclenchement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rapide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comme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ouragans</a:t>
            </a:r>
            <a:r>
              <a:rPr lang="en-GB" sz="1200" b="0" i="0" u="none" strike="noStrike" cap="none" dirty="0">
                <a:solidFill>
                  <a:schemeClr val="dk1"/>
                </a:solidFill>
                <a:effectLst/>
                <a:latin typeface="Arial"/>
                <a:ea typeface="Arial"/>
                <a:cs typeface="Arial"/>
                <a:sym typeface="Arial"/>
              </a:rPr>
              <a:t>, et des </a:t>
            </a:r>
            <a:r>
              <a:rPr lang="en-GB" sz="1200" b="0" i="0" u="none" strike="noStrike" cap="none" dirty="0" err="1">
                <a:solidFill>
                  <a:schemeClr val="dk1"/>
                </a:solidFill>
                <a:effectLst/>
                <a:latin typeface="Arial"/>
                <a:ea typeface="Arial"/>
                <a:cs typeface="Arial"/>
                <a:sym typeface="Arial"/>
              </a:rPr>
              <a:t>événements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déclenchement</a:t>
            </a:r>
            <a:r>
              <a:rPr lang="en-GB" sz="1200" b="0" i="0" u="none" strike="noStrike" cap="none" dirty="0">
                <a:solidFill>
                  <a:schemeClr val="dk1"/>
                </a:solidFill>
                <a:effectLst/>
                <a:latin typeface="Arial"/>
                <a:ea typeface="Arial"/>
                <a:cs typeface="Arial"/>
                <a:sym typeface="Arial"/>
              </a:rPr>
              <a:t> lent, </a:t>
            </a:r>
            <a:r>
              <a:rPr lang="en-GB" sz="1200" b="0" i="0" u="none" strike="noStrike" cap="none" dirty="0" err="1">
                <a:solidFill>
                  <a:schemeClr val="dk1"/>
                </a:solidFill>
                <a:effectLst/>
                <a:latin typeface="Arial"/>
                <a:ea typeface="Arial"/>
                <a:cs typeface="Arial"/>
                <a:sym typeface="Arial"/>
              </a:rPr>
              <a:t>comme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périodes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sécheresse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prolongées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chocs et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stress, </a:t>
            </a:r>
            <a:r>
              <a:rPr lang="en-GB" sz="1200" b="0" i="0" u="none" strike="noStrike" cap="none" dirty="0" err="1">
                <a:solidFill>
                  <a:schemeClr val="dk1"/>
                </a:solidFill>
                <a:effectLst/>
                <a:latin typeface="Arial"/>
                <a:ea typeface="Arial"/>
                <a:cs typeface="Arial"/>
                <a:sym typeface="Arial"/>
              </a:rPr>
              <a:t>associés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leur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imprévisibilité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un impact </a:t>
            </a:r>
            <a:r>
              <a:rPr lang="en-GB" sz="1200" b="0" i="0" u="none" strike="noStrike" cap="none" dirty="0" err="1">
                <a:solidFill>
                  <a:schemeClr val="dk1"/>
                </a:solidFill>
                <a:effectLst/>
                <a:latin typeface="Arial"/>
                <a:ea typeface="Arial"/>
                <a:cs typeface="Arial"/>
                <a:sym typeface="Arial"/>
              </a:rPr>
              <a:t>significatif</a:t>
            </a:r>
            <a:r>
              <a:rPr lang="en-GB" sz="1200" b="0" i="0" u="none" strike="noStrike" cap="none" dirty="0">
                <a:solidFill>
                  <a:schemeClr val="dk1"/>
                </a:solidFill>
                <a:effectLst/>
                <a:latin typeface="Arial"/>
                <a:ea typeface="Arial"/>
                <a:cs typeface="Arial"/>
                <a:sym typeface="Arial"/>
              </a:rPr>
              <a:t> sur la </a:t>
            </a:r>
            <a:r>
              <a:rPr lang="en-GB" sz="1200" b="0" i="0" u="none" strike="noStrike" cap="none" dirty="0" err="1">
                <a:solidFill>
                  <a:schemeClr val="dk1"/>
                </a:solidFill>
                <a:effectLst/>
                <a:latin typeface="Arial"/>
                <a:ea typeface="Arial"/>
                <a:cs typeface="Arial"/>
                <a:sym typeface="Arial"/>
              </a:rPr>
              <a:t>sécurité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l'assainissement</a:t>
            </a:r>
            <a:r>
              <a:rPr lang="en-GB" sz="1200" b="0" i="0" u="none" strike="noStrike" cap="none" dirty="0">
                <a:solidFill>
                  <a:schemeClr val="dk1"/>
                </a:solidFill>
                <a:effectLst/>
                <a:latin typeface="Arial"/>
                <a:ea typeface="Arial"/>
                <a:cs typeface="Arial"/>
                <a:sym typeface="Arial"/>
              </a:rPr>
              <a:t>, les services </a:t>
            </a:r>
            <a:r>
              <a:rPr lang="en-GB" sz="1200" b="0" i="0" u="none" strike="noStrike" cap="none" dirty="0" err="1">
                <a:solidFill>
                  <a:schemeClr val="dk1"/>
                </a:solidFill>
                <a:effectLst/>
                <a:latin typeface="Arial"/>
                <a:ea typeface="Arial"/>
                <a:cs typeface="Arial"/>
                <a:sym typeface="Arial"/>
              </a:rPr>
              <a:t>d'hygiène</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comportements</a:t>
            </a:r>
            <a:r>
              <a:rPr lang="en-GB" sz="1200" b="0" i="0" u="none" strike="noStrike" cap="none" dirty="0">
                <a:solidFill>
                  <a:schemeClr val="dk1"/>
                </a:solidFill>
                <a:effectLst/>
                <a:latin typeface="Arial"/>
                <a:ea typeface="Arial"/>
                <a:cs typeface="Arial"/>
                <a:sym typeface="Arial"/>
              </a:rPr>
              <a:t>.</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992791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endParaRPr lang="en-US" sz="1200" dirty="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dirty="0">
                <a:solidFill>
                  <a:schemeClr val="dk1"/>
                </a:solidFill>
                <a:effectLst/>
                <a:latin typeface="Arial"/>
                <a:ea typeface="Arial"/>
                <a:cs typeface="Arial"/>
                <a:sym typeface="Arial"/>
              </a:rPr>
              <a:t>Résumé du module 1 ; </a:t>
            </a:r>
            <a:r>
              <a:rPr lang="en-GB" sz="1200" b="0" i="0" u="none" strike="noStrike" cap="none" dirty="0" err="1">
                <a:solidFill>
                  <a:schemeClr val="dk1"/>
                </a:solidFill>
                <a:effectLst/>
                <a:latin typeface="Arial"/>
                <a:ea typeface="Arial"/>
                <a:cs typeface="Arial"/>
                <a:sym typeface="Arial"/>
              </a:rPr>
              <a:t>rafraîchir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connaissances</a:t>
            </a:r>
            <a:r>
              <a:rPr lang="en-GB" sz="1200" b="0" i="0" u="none" strike="noStrike" cap="none" dirty="0">
                <a:solidFill>
                  <a:schemeClr val="dk1"/>
                </a:solidFill>
                <a:effectLst/>
                <a:latin typeface="Arial"/>
                <a:ea typeface="Arial"/>
                <a:cs typeface="Arial"/>
                <a:sym typeface="Arial"/>
              </a:rPr>
              <a:t> sur </a:t>
            </a:r>
            <a:r>
              <a:rPr lang="en-GB" sz="1200" b="0" i="0" u="none" strike="noStrike" cap="none" dirty="0" err="1">
                <a:solidFill>
                  <a:schemeClr val="dk1"/>
                </a:solidFill>
                <a:effectLst/>
                <a:latin typeface="Arial"/>
                <a:ea typeface="Arial"/>
                <a:cs typeface="Arial"/>
                <a:sym typeface="Arial"/>
              </a:rPr>
              <a:t>ce</a:t>
            </a:r>
            <a:r>
              <a:rPr lang="en-GB" sz="1200" b="0" i="0" u="none" strike="noStrike" cap="none" dirty="0">
                <a:solidFill>
                  <a:schemeClr val="dk1"/>
                </a:solidFill>
                <a:effectLst/>
                <a:latin typeface="Arial"/>
                <a:ea typeface="Arial"/>
                <a:cs typeface="Arial"/>
                <a:sym typeface="Arial"/>
              </a:rPr>
              <a:t> que </a:t>
            </a:r>
            <a:r>
              <a:rPr lang="en-GB" sz="1200" b="0" i="0" u="none" strike="noStrike" cap="none" dirty="0" err="1">
                <a:solidFill>
                  <a:schemeClr val="dk1"/>
                </a:solidFill>
                <a:effectLst/>
                <a:latin typeface="Arial"/>
                <a:ea typeface="Arial"/>
                <a:cs typeface="Arial"/>
                <a:sym typeface="Arial"/>
              </a:rPr>
              <a:t>recouvrent</a:t>
            </a:r>
            <a:r>
              <a:rPr lang="en-GB" sz="1200" b="0" i="0" u="none" strike="noStrike" cap="none" dirty="0">
                <a:solidFill>
                  <a:schemeClr val="dk1"/>
                </a:solidFill>
                <a:effectLst/>
                <a:latin typeface="Arial"/>
                <a:ea typeface="Arial"/>
                <a:cs typeface="Arial"/>
                <a:sym typeface="Arial"/>
              </a:rPr>
              <a:t> les services </a:t>
            </a:r>
            <a:r>
              <a:rPr lang="en-GB" sz="1200" b="0" i="0" u="none" strike="noStrike" cap="none" dirty="0" err="1">
                <a:solidFill>
                  <a:schemeClr val="dk1"/>
                </a:solidFill>
                <a:effectLst/>
                <a:latin typeface="Arial"/>
                <a:ea typeface="Arial"/>
                <a:cs typeface="Arial"/>
                <a:sym typeface="Arial"/>
              </a:rPr>
              <a:t>liés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et sur la manière </a:t>
            </a:r>
            <a:r>
              <a:rPr lang="en-GB" sz="1200" b="0" i="0" u="none" strike="noStrike" cap="none" dirty="0" err="1">
                <a:solidFill>
                  <a:schemeClr val="dk1"/>
                </a:solidFill>
                <a:effectLst/>
                <a:latin typeface="Arial"/>
                <a:ea typeface="Arial"/>
                <a:cs typeface="Arial"/>
                <a:sym typeface="Arial"/>
              </a:rPr>
              <a:t>dont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aléas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affectent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sécurité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hydrique</a:t>
            </a:r>
            <a:r>
              <a:rPr lang="en-GB" sz="1200" b="0" i="0" u="none" strike="noStrike" cap="none" dirty="0">
                <a:solidFill>
                  <a:schemeClr val="dk1"/>
                </a:solidFill>
                <a:effectLst/>
                <a:latin typeface="Arial"/>
                <a:ea typeface="Arial"/>
                <a:cs typeface="Arial"/>
                <a:sym typeface="Arial"/>
              </a:rPr>
              <a:t>.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Les services </a:t>
            </a:r>
            <a:r>
              <a:rPr lang="en-GB" sz="1200" b="1" i="0" u="none" strike="noStrike" cap="none" dirty="0" err="1">
                <a:solidFill>
                  <a:schemeClr val="dk1"/>
                </a:solidFill>
                <a:effectLst/>
                <a:latin typeface="Arial"/>
                <a:ea typeface="Arial"/>
                <a:cs typeface="Arial"/>
                <a:sym typeface="Arial"/>
              </a:rPr>
              <a:t>liés</a:t>
            </a:r>
            <a:r>
              <a:rPr lang="en-GB" sz="1200" b="1" i="0" u="none" strike="noStrike" cap="none" dirty="0">
                <a:solidFill>
                  <a:schemeClr val="dk1"/>
                </a:solidFill>
                <a:effectLst/>
                <a:latin typeface="Arial"/>
                <a:ea typeface="Arial"/>
                <a:cs typeface="Arial"/>
                <a:sym typeface="Arial"/>
              </a:rPr>
              <a:t> à </a:t>
            </a:r>
            <a:r>
              <a:rPr lang="en-GB" sz="1200" b="1" i="0" u="none" strike="noStrike" cap="none" dirty="0" err="1">
                <a:solidFill>
                  <a:schemeClr val="dk1"/>
                </a:solidFill>
                <a:effectLst/>
                <a:latin typeface="Arial"/>
                <a:ea typeface="Arial"/>
                <a:cs typeface="Arial"/>
                <a:sym typeface="Arial"/>
              </a:rPr>
              <a:t>l'eau</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désignent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nécessaires</a:t>
            </a:r>
            <a:r>
              <a:rPr lang="en-GB" sz="1200" b="0" i="0" u="none" strike="noStrike" cap="none" dirty="0">
                <a:solidFill>
                  <a:schemeClr val="dk1"/>
                </a:solidFill>
                <a:effectLst/>
                <a:latin typeface="Arial"/>
                <a:ea typeface="Arial"/>
                <a:cs typeface="Arial"/>
                <a:sym typeface="Arial"/>
              </a:rPr>
              <a:t> pour </a:t>
            </a:r>
            <a:r>
              <a:rPr lang="en-GB" sz="1200" b="1" i="0" u="none" strike="noStrike" cap="none" dirty="0" err="1">
                <a:solidFill>
                  <a:schemeClr val="dk1"/>
                </a:solidFill>
                <a:effectLst/>
                <a:latin typeface="Arial"/>
                <a:ea typeface="Arial"/>
                <a:cs typeface="Arial"/>
                <a:sym typeface="Arial"/>
              </a:rPr>
              <a:t>fournir</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traiter</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distribuer</a:t>
            </a:r>
            <a:r>
              <a:rPr lang="en-GB" sz="1200" b="1" i="0" u="none" strike="noStrike" cap="none" dirty="0">
                <a:solidFill>
                  <a:schemeClr val="dk1"/>
                </a:solidFill>
                <a:effectLst/>
                <a:latin typeface="Arial"/>
                <a:ea typeface="Arial"/>
                <a:cs typeface="Arial"/>
                <a:sym typeface="Arial"/>
              </a:rPr>
              <a:t> et </a:t>
            </a:r>
            <a:r>
              <a:rPr lang="en-GB" sz="1200" b="1" i="0" u="none" strike="noStrike" cap="none" dirty="0" err="1">
                <a:solidFill>
                  <a:schemeClr val="dk1"/>
                </a:solidFill>
                <a:effectLst/>
                <a:latin typeface="Arial"/>
                <a:ea typeface="Arial"/>
                <a:cs typeface="Arial"/>
                <a:sym typeface="Arial"/>
              </a:rPr>
              <a:t>gérer</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l'eau</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à des fins </a:t>
            </a:r>
            <a:r>
              <a:rPr lang="en-GB" sz="1200" b="0" i="0" u="none" strike="noStrike" cap="none" dirty="0" err="1">
                <a:solidFill>
                  <a:schemeClr val="dk1"/>
                </a:solidFill>
                <a:effectLst/>
                <a:latin typeface="Arial"/>
                <a:ea typeface="Arial"/>
                <a:cs typeface="Arial"/>
                <a:sym typeface="Arial"/>
              </a:rPr>
              <a:t>diverses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notamment</a:t>
            </a:r>
            <a:r>
              <a:rPr lang="en-GB" sz="1200" b="0" i="0" u="none" strike="noStrike" cap="none" dirty="0">
                <a:solidFill>
                  <a:schemeClr val="dk1"/>
                </a:solidFill>
                <a:effectLst/>
                <a:latin typeface="Arial"/>
                <a:ea typeface="Arial"/>
                <a:cs typeface="Arial"/>
                <a:sym typeface="Arial"/>
              </a:rPr>
              <a:t> :</a:t>
            </a:r>
          </a:p>
          <a:p>
            <a:pPr>
              <a:buFont typeface="Arial" panose="020B0604020202020204" pitchFamily="34" charset="0"/>
              <a:buChar char="•"/>
            </a:pPr>
            <a:r>
              <a:rPr lang="en-GB" sz="1200" b="1" i="0" u="none" strike="noStrike" cap="none" dirty="0" err="1">
                <a:solidFill>
                  <a:schemeClr val="dk1"/>
                </a:solidFill>
                <a:effectLst/>
                <a:latin typeface="Arial"/>
                <a:ea typeface="Arial"/>
                <a:cs typeface="Arial"/>
                <a:sym typeface="Arial"/>
              </a:rPr>
              <a:t>L’irrigation</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à des fins </a:t>
            </a:r>
            <a:r>
              <a:rPr lang="en-GB" sz="1200" b="0" i="0" u="none" strike="noStrike" cap="none" dirty="0" err="1">
                <a:solidFill>
                  <a:schemeClr val="dk1"/>
                </a:solidFill>
                <a:effectLst/>
                <a:latin typeface="Arial"/>
                <a:ea typeface="Arial"/>
                <a:cs typeface="Arial"/>
                <a:sym typeface="Arial"/>
              </a:rPr>
              <a:t>agricoles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1" i="0" u="none" strike="noStrike" cap="none" dirty="0" err="1">
                <a:solidFill>
                  <a:schemeClr val="dk1"/>
                </a:solidFill>
                <a:effectLst/>
                <a:latin typeface="Arial"/>
                <a:ea typeface="Arial"/>
                <a:cs typeface="Arial"/>
                <a:sym typeface="Arial"/>
              </a:rPr>
              <a:t>L’usage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industriel</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fourniture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pour la fabrication, le </a:t>
            </a:r>
            <a:r>
              <a:rPr lang="en-GB" sz="1200" b="0" i="0" u="none" strike="noStrike" cap="none" dirty="0" err="1">
                <a:solidFill>
                  <a:schemeClr val="dk1"/>
                </a:solidFill>
                <a:effectLst/>
                <a:latin typeface="Arial"/>
                <a:ea typeface="Arial"/>
                <a:cs typeface="Arial"/>
                <a:sym typeface="Arial"/>
              </a:rPr>
              <a:t>refroidissement</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d'autres</a:t>
            </a:r>
            <a:r>
              <a:rPr lang="en-GB" sz="1200" b="0" i="0" u="none" strike="noStrike" cap="none" dirty="0">
                <a:solidFill>
                  <a:schemeClr val="dk1"/>
                </a:solidFill>
                <a:effectLst/>
                <a:latin typeface="Arial"/>
                <a:ea typeface="Arial"/>
                <a:cs typeface="Arial"/>
                <a:sym typeface="Arial"/>
              </a:rPr>
              <a:t> processus </a:t>
            </a:r>
            <a:r>
              <a:rPr lang="en-GB" sz="1200" b="0" i="0" u="none" strike="noStrike" cap="none" dirty="0" err="1">
                <a:solidFill>
                  <a:schemeClr val="dk1"/>
                </a:solidFill>
                <a:effectLst/>
                <a:latin typeface="Arial"/>
                <a:ea typeface="Arial"/>
                <a:cs typeface="Arial"/>
                <a:sym typeface="Arial"/>
              </a:rPr>
              <a:t>industriels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1" i="0" u="none" strike="noStrike" cap="none" dirty="0">
                <a:solidFill>
                  <a:schemeClr val="dk1"/>
                </a:solidFill>
                <a:effectLst/>
                <a:latin typeface="Arial"/>
                <a:ea typeface="Arial"/>
                <a:cs typeface="Arial"/>
                <a:sym typeface="Arial"/>
              </a:rPr>
              <a:t>La gestion des eaux </a:t>
            </a:r>
            <a:r>
              <a:rPr lang="en-GB" sz="1200" b="1" i="0" u="none" strike="noStrike" cap="none" dirty="0" err="1">
                <a:solidFill>
                  <a:schemeClr val="dk1"/>
                </a:solidFill>
                <a:effectLst/>
                <a:latin typeface="Arial"/>
                <a:ea typeface="Arial"/>
                <a:cs typeface="Arial"/>
                <a:sym typeface="Arial"/>
              </a:rPr>
              <a:t>pluviales</a:t>
            </a:r>
            <a:r>
              <a:rPr lang="en-GB" sz="1200" b="1" i="0" u="none" strike="noStrike" cap="none" dirty="0">
                <a:solidFill>
                  <a:schemeClr val="dk1"/>
                </a:solidFill>
                <a:effectLst/>
                <a:latin typeface="Arial"/>
                <a:ea typeface="Arial"/>
                <a:cs typeface="Arial"/>
                <a:sym typeface="Arial"/>
              </a:rPr>
              <a:t> et des </a:t>
            </a:r>
            <a:r>
              <a:rPr lang="en-GB" sz="1200" b="1" i="0" u="none" strike="noStrike" cap="none" dirty="0" err="1">
                <a:solidFill>
                  <a:schemeClr val="dk1"/>
                </a:solidFill>
                <a:effectLst/>
                <a:latin typeface="Arial"/>
                <a:ea typeface="Arial"/>
                <a:cs typeface="Arial"/>
                <a:sym typeface="Arial"/>
              </a:rPr>
              <a:t>inondations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traitement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excès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provenant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précipitations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afin</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prévenir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inondations</a:t>
            </a:r>
            <a:r>
              <a:rPr lang="en-GB" sz="1200" b="0" i="0" u="none" strike="noStrike" cap="none" dirty="0">
                <a:solidFill>
                  <a:schemeClr val="dk1"/>
                </a:solidFill>
                <a:effectLst/>
                <a:latin typeface="Arial"/>
                <a:ea typeface="Arial"/>
                <a:cs typeface="Arial"/>
                <a:sym typeface="Arial"/>
              </a:rPr>
              <a:t> et de </a:t>
            </a:r>
            <a:r>
              <a:rPr lang="en-GB" sz="1200" b="0" i="0" u="none" strike="noStrike" cap="none" dirty="0" err="1">
                <a:solidFill>
                  <a:schemeClr val="dk1"/>
                </a:solidFill>
                <a:effectLst/>
                <a:latin typeface="Arial"/>
                <a:ea typeface="Arial"/>
                <a:cs typeface="Arial"/>
                <a:sym typeface="Arial"/>
              </a:rPr>
              <a:t>protéger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écosystèmes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1" i="0" u="none" strike="noStrike" cap="none" dirty="0" err="1">
                <a:solidFill>
                  <a:schemeClr val="dk1"/>
                </a:solidFill>
                <a:effectLst/>
                <a:latin typeface="Arial"/>
                <a:ea typeface="Arial"/>
                <a:cs typeface="Arial"/>
                <a:sym typeface="Arial"/>
              </a:rPr>
              <a:t>L’eau</a:t>
            </a:r>
            <a:r>
              <a:rPr lang="en-GB" sz="1200" b="1" i="0" u="none" strike="noStrike" cap="none" dirty="0">
                <a:solidFill>
                  <a:schemeClr val="dk1"/>
                </a:solidFill>
                <a:effectLst/>
                <a:latin typeface="Arial"/>
                <a:ea typeface="Arial"/>
                <a:cs typeface="Arial"/>
                <a:sym typeface="Arial"/>
              </a:rPr>
              <a:t> potable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garantie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sûre</a:t>
            </a:r>
            <a:r>
              <a:rPr lang="en-GB" sz="1200" b="0" i="0" u="none" strike="noStrike" cap="none" dirty="0">
                <a:solidFill>
                  <a:schemeClr val="dk1"/>
                </a:solidFill>
                <a:effectLst/>
                <a:latin typeface="Arial"/>
                <a:ea typeface="Arial"/>
                <a:cs typeface="Arial"/>
                <a:sym typeface="Arial"/>
              </a:rPr>
              <a:t> et propre pour la </a:t>
            </a:r>
            <a:r>
              <a:rPr lang="en-GB" sz="1200" b="0" i="0" u="none" strike="noStrike" cap="none" dirty="0" err="1">
                <a:solidFill>
                  <a:schemeClr val="dk1"/>
                </a:solidFill>
                <a:effectLst/>
                <a:latin typeface="Arial"/>
                <a:ea typeface="Arial"/>
                <a:cs typeface="Arial"/>
                <a:sym typeface="Arial"/>
              </a:rPr>
              <a:t>consommation</a:t>
            </a:r>
            <a:r>
              <a:rPr lang="en-GB" sz="1200" b="0" i="0" u="none" strike="noStrike" cap="none" dirty="0">
                <a:solidFill>
                  <a:schemeClr val="dk1"/>
                </a:solidFill>
                <a:effectLst/>
                <a:latin typeface="Arial"/>
                <a:ea typeface="Arial"/>
                <a:cs typeface="Arial"/>
                <a:sym typeface="Arial"/>
              </a:rPr>
              <a:t> humaine.</a:t>
            </a:r>
          </a:p>
          <a:p>
            <a:pPr>
              <a:buFont typeface="Arial" panose="020B0604020202020204" pitchFamily="34" charset="0"/>
              <a:buChar char="•"/>
            </a:pPr>
            <a:r>
              <a:rPr lang="en-GB" sz="1200" b="1" i="0" u="none" strike="noStrike" cap="none" dirty="0" err="1">
                <a:solidFill>
                  <a:schemeClr val="dk1"/>
                </a:solidFill>
                <a:effectLst/>
                <a:latin typeface="Arial"/>
                <a:ea typeface="Arial"/>
                <a:cs typeface="Arial"/>
                <a:sym typeface="Arial"/>
              </a:rPr>
              <a:t>L’assainissement</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fourniture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l'hygiène</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traitement</a:t>
            </a:r>
            <a:r>
              <a:rPr lang="en-GB" sz="1200" b="0" i="0" u="none" strike="noStrike" cap="none" dirty="0">
                <a:solidFill>
                  <a:schemeClr val="dk1"/>
                </a:solidFill>
                <a:effectLst/>
                <a:latin typeface="Arial"/>
                <a:ea typeface="Arial"/>
                <a:cs typeface="Arial"/>
                <a:sym typeface="Arial"/>
              </a:rPr>
              <a:t> des eaux </a:t>
            </a:r>
            <a:r>
              <a:rPr lang="en-GB" sz="1200" b="0" i="0" u="none" strike="noStrike" cap="none" dirty="0" err="1">
                <a:solidFill>
                  <a:schemeClr val="dk1"/>
                </a:solidFill>
                <a:effectLst/>
                <a:latin typeface="Arial"/>
                <a:ea typeface="Arial"/>
                <a:cs typeface="Arial"/>
                <a:sym typeface="Arial"/>
              </a:rPr>
              <a:t>usées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l'élimination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déchets</a:t>
            </a:r>
            <a:r>
              <a:rPr lang="en-GB" sz="1200" b="0" i="0" u="none" strike="noStrike" cap="none" dirty="0">
                <a:solidFill>
                  <a:schemeClr val="dk1"/>
                </a:solidFill>
                <a:effectLst/>
                <a:latin typeface="Arial"/>
                <a:ea typeface="Arial"/>
                <a:cs typeface="Arial"/>
                <a:sym typeface="Arial"/>
              </a:rPr>
              <a:t>.</a:t>
            </a:r>
          </a:p>
          <a:p>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services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généralement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fournis</a:t>
            </a:r>
            <a:r>
              <a:rPr lang="en-GB" sz="1200" b="0" i="0" u="none" strike="noStrike" cap="none" dirty="0">
                <a:solidFill>
                  <a:schemeClr val="dk1"/>
                </a:solidFill>
                <a:effectLst/>
                <a:latin typeface="Arial"/>
                <a:ea typeface="Arial"/>
                <a:cs typeface="Arial"/>
                <a:sym typeface="Arial"/>
              </a:rPr>
              <a:t> par </a:t>
            </a:r>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autorités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municipales</a:t>
            </a:r>
            <a:r>
              <a:rPr lang="en-GB" sz="1200" b="1" i="0" u="none" strike="noStrike" cap="none" dirty="0">
                <a:solidFill>
                  <a:schemeClr val="dk1"/>
                </a:solidFill>
                <a:effectLst/>
                <a:latin typeface="Arial"/>
                <a:ea typeface="Arial"/>
                <a:cs typeface="Arial"/>
                <a:sym typeface="Arial"/>
              </a:rPr>
              <a:t>, les </a:t>
            </a:r>
            <a:r>
              <a:rPr lang="en-GB" sz="1200" b="1" i="0" u="none" strike="noStrike" cap="none" dirty="0" err="1">
                <a:solidFill>
                  <a:schemeClr val="dk1"/>
                </a:solidFill>
                <a:effectLst/>
                <a:latin typeface="Arial"/>
                <a:ea typeface="Arial"/>
                <a:cs typeface="Arial"/>
                <a:sym typeface="Arial"/>
              </a:rPr>
              <a:t>entreprises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privées</a:t>
            </a:r>
            <a:r>
              <a:rPr lang="en-GB" sz="1200" b="1" i="0" u="none" strike="noStrike" cap="none" dirty="0">
                <a:solidFill>
                  <a:schemeClr val="dk1"/>
                </a:solidFill>
                <a:effectLst/>
                <a:latin typeface="Arial"/>
                <a:ea typeface="Arial"/>
                <a:cs typeface="Arial"/>
                <a:sym typeface="Arial"/>
              </a:rPr>
              <a:t>, les </a:t>
            </a:r>
            <a:r>
              <a:rPr lang="en-GB" sz="1200" b="1" i="0" u="none" strike="noStrike" cap="none" dirty="0" err="1">
                <a:solidFill>
                  <a:schemeClr val="dk1"/>
                </a:solidFill>
                <a:effectLst/>
                <a:latin typeface="Arial"/>
                <a:ea typeface="Arial"/>
                <a:cs typeface="Arial"/>
                <a:sym typeface="Arial"/>
              </a:rPr>
              <a:t>communautés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ou</a:t>
            </a:r>
            <a:r>
              <a:rPr lang="en-GB" sz="1200" b="1" i="0" u="none" strike="noStrike" cap="none" dirty="0">
                <a:solidFill>
                  <a:schemeClr val="dk1"/>
                </a:solidFill>
                <a:effectLst/>
                <a:latin typeface="Arial"/>
                <a:ea typeface="Arial"/>
                <a:cs typeface="Arial"/>
                <a:sym typeface="Arial"/>
              </a:rPr>
              <a:t> les services publics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essentiels</a:t>
            </a:r>
            <a:r>
              <a:rPr lang="en-GB" sz="1200" b="0" i="0" u="none" strike="noStrike" cap="none" dirty="0">
                <a:solidFill>
                  <a:schemeClr val="dk1"/>
                </a:solidFill>
                <a:effectLst/>
                <a:latin typeface="Arial"/>
                <a:ea typeface="Arial"/>
                <a:cs typeface="Arial"/>
                <a:sym typeface="Arial"/>
              </a:rPr>
              <a:t> pour la santé </a:t>
            </a:r>
            <a:r>
              <a:rPr lang="en-GB" sz="1200" b="0" i="0" u="none" strike="noStrike" cap="none" dirty="0" err="1">
                <a:solidFill>
                  <a:schemeClr val="dk1"/>
                </a:solidFill>
                <a:effectLst/>
                <a:latin typeface="Arial"/>
                <a:ea typeface="Arial"/>
                <a:cs typeface="Arial"/>
                <a:sym typeface="Arial"/>
              </a:rPr>
              <a:t>publique</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durabilité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environnementale</a:t>
            </a:r>
            <a:r>
              <a:rPr lang="en-GB" sz="1200" b="0" i="0" u="none" strike="noStrike" cap="none" dirty="0">
                <a:solidFill>
                  <a:schemeClr val="dk1"/>
                </a:solidFill>
                <a:effectLst/>
                <a:latin typeface="Arial"/>
                <a:ea typeface="Arial"/>
                <a:cs typeface="Arial"/>
                <a:sym typeface="Arial"/>
              </a:rPr>
              <a:t> et le </a:t>
            </a:r>
            <a:r>
              <a:rPr lang="en-GB" sz="1200" b="0" i="0" u="none" strike="noStrike" cap="none" dirty="0" err="1">
                <a:solidFill>
                  <a:schemeClr val="dk1"/>
                </a:solidFill>
                <a:effectLst/>
                <a:latin typeface="Arial"/>
                <a:ea typeface="Arial"/>
                <a:cs typeface="Arial"/>
                <a:sym typeface="Arial"/>
              </a:rPr>
              <a:t>développement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économique</a:t>
            </a:r>
            <a:r>
              <a:rPr lang="en-GB" sz="1200" b="0" i="0" u="none" strike="noStrike" cap="none" dirty="0">
                <a:solidFill>
                  <a:schemeClr val="dk1"/>
                </a:solidFill>
                <a:effectLst/>
                <a:latin typeface="Arial"/>
                <a:ea typeface="Arial"/>
                <a:cs typeface="Arial"/>
                <a:sym typeface="Arial"/>
              </a:rPr>
              <a: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1" i="0" u="none" strike="noStrike" cap="none" dirty="0">
              <a:solidFill>
                <a:schemeClr val="dk1"/>
              </a:solidFill>
              <a:effectLst/>
              <a:latin typeface="Arial"/>
              <a:ea typeface="Arial"/>
              <a:cs typeface="Arial"/>
              <a:sym typeface="Arial"/>
            </a:endParaRPr>
          </a:p>
          <a:p>
            <a:pPr rtl="0"/>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risques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incidence sur la </a:t>
            </a:r>
            <a:r>
              <a:rPr lang="en-GB" sz="1200" b="0" i="0" u="none" strike="noStrike" cap="none" dirty="0" err="1">
                <a:solidFill>
                  <a:schemeClr val="dk1"/>
                </a:solidFill>
                <a:effectLst/>
                <a:latin typeface="Arial"/>
                <a:ea typeface="Arial"/>
                <a:cs typeface="Arial"/>
                <a:sym typeface="Arial"/>
              </a:rPr>
              <a:t>disponibilité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fiable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quantité</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qualité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suffisantes pour la santé, les moyens de </a:t>
            </a:r>
            <a:r>
              <a:rPr lang="en-GB" sz="1200" b="0" i="0" u="none" strike="noStrike" cap="none" dirty="0" err="1">
                <a:solidFill>
                  <a:schemeClr val="dk1"/>
                </a:solidFill>
                <a:effectLst/>
                <a:latin typeface="Arial"/>
                <a:ea typeface="Arial"/>
                <a:cs typeface="Arial"/>
                <a:sym typeface="Arial"/>
              </a:rPr>
              <a:t>subsistance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écosystèmes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économies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productives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d'autres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termes</a:t>
            </a:r>
            <a:r>
              <a:rPr lang="en-GB" sz="1200" b="0" i="0" u="none" strike="noStrike" cap="none" dirty="0">
                <a:solidFill>
                  <a:schemeClr val="dk1"/>
                </a:solidFill>
                <a:effectLst/>
                <a:latin typeface="Arial"/>
                <a:ea typeface="Arial"/>
                <a:cs typeface="Arial"/>
                <a:sym typeface="Arial"/>
              </a:rPr>
              <a:t>, </a:t>
            </a:r>
            <a:r>
              <a:rPr lang="en-GB" sz="1200" b="1" i="0" u="none" strike="noStrike" cap="none" dirty="0">
                <a:solidFill>
                  <a:schemeClr val="dk1"/>
                </a:solidFill>
                <a:effectLst/>
                <a:latin typeface="Arial"/>
                <a:ea typeface="Arial"/>
                <a:cs typeface="Arial"/>
                <a:sym typeface="Arial"/>
                <a:hlinkClick r:id="rId3"/>
              </a:rPr>
              <a:t>la </a:t>
            </a:r>
            <a:r>
              <a:rPr lang="en-GB" sz="1200" b="1" i="0" u="none" strike="noStrike" cap="none" dirty="0" err="1">
                <a:solidFill>
                  <a:schemeClr val="dk1"/>
                </a:solidFill>
                <a:effectLst/>
                <a:latin typeface="Arial"/>
                <a:ea typeface="Arial"/>
                <a:cs typeface="Arial"/>
                <a:sym typeface="Arial"/>
                <a:hlinkClick r:id="rId3"/>
              </a:rPr>
              <a:t>sécurité</a:t>
            </a:r>
            <a:r>
              <a:rPr lang="en-GB" sz="1200" b="1" i="0" u="none" strike="noStrike" cap="none" dirty="0">
                <a:solidFill>
                  <a:schemeClr val="dk1"/>
                </a:solidFill>
                <a:effectLst/>
                <a:latin typeface="Arial"/>
                <a:ea typeface="Arial"/>
                <a:cs typeface="Arial"/>
                <a:sym typeface="Arial"/>
                <a:hlinkClick r:id="rId3"/>
              </a:rPr>
              <a:t> de </a:t>
            </a:r>
            <a:r>
              <a:rPr lang="en-GB" sz="1200" b="1" i="0" u="none" strike="noStrike" cap="none" dirty="0" err="1">
                <a:solidFill>
                  <a:schemeClr val="dk1"/>
                </a:solidFill>
                <a:effectLst/>
                <a:latin typeface="Arial"/>
                <a:ea typeface="Arial"/>
                <a:cs typeface="Arial"/>
                <a:sym typeface="Arial"/>
                <a:hlinkClick r:id="rId3"/>
              </a:rPr>
              <a:t>l'approvisionnement</a:t>
            </a:r>
            <a:r>
              <a:rPr lang="en-GB" sz="1200" b="1" i="0" u="none" strike="noStrike" cap="none" dirty="0">
                <a:solidFill>
                  <a:schemeClr val="dk1"/>
                </a:solidFill>
                <a:effectLst/>
                <a:latin typeface="Arial"/>
                <a:ea typeface="Arial"/>
                <a:cs typeface="Arial"/>
                <a:sym typeface="Arial"/>
                <a:hlinkClick r:id="rId3"/>
              </a:rPr>
              <a:t> </a:t>
            </a:r>
            <a:r>
              <a:rPr lang="en-GB" sz="1200" b="1" i="0" u="none" strike="noStrike" cap="none" dirty="0" err="1">
                <a:solidFill>
                  <a:schemeClr val="dk1"/>
                </a:solidFill>
                <a:effectLst/>
                <a:latin typeface="Arial"/>
                <a:ea typeface="Arial"/>
                <a:cs typeface="Arial"/>
                <a:sym typeface="Arial"/>
                <a:hlinkClick r:id="rId3"/>
              </a:rPr>
              <a:t>en</a:t>
            </a:r>
            <a:r>
              <a:rPr lang="en-GB" sz="1200" b="1" i="0" u="none" strike="noStrike" cap="none" dirty="0">
                <a:solidFill>
                  <a:schemeClr val="dk1"/>
                </a:solidFill>
                <a:effectLst/>
                <a:latin typeface="Arial"/>
                <a:ea typeface="Arial"/>
                <a:cs typeface="Arial"/>
                <a:sym typeface="Arial"/>
                <a:hlinkClick r:id="rId3"/>
              </a:rPr>
              <a:t> eau</a:t>
            </a:r>
            <a:r>
              <a:rPr lang="en-GB" sz="120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endParaRP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 </a:t>
            </a:r>
            <a:r>
              <a:rPr lang="en-GB" sz="1200" b="0" i="0" u="none" strike="noStrike" cap="none" dirty="0" err="1">
                <a:solidFill>
                  <a:schemeClr val="dk1"/>
                </a:solidFill>
                <a:effectLst/>
                <a:latin typeface="Arial"/>
                <a:ea typeface="Arial"/>
                <a:cs typeface="Arial"/>
                <a:sym typeface="Arial"/>
              </a:rPr>
              <a:t>graphique</a:t>
            </a:r>
            <a:r>
              <a:rPr lang="en-GB" sz="1200" b="0" i="0" u="none" strike="noStrike" cap="none" dirty="0">
                <a:solidFill>
                  <a:schemeClr val="dk1"/>
                </a:solidFill>
                <a:effectLst/>
                <a:latin typeface="Arial"/>
                <a:ea typeface="Arial"/>
                <a:cs typeface="Arial"/>
                <a:sym typeface="Arial"/>
              </a:rPr>
              <a:t> montre les trois types de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auxquels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confrontées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l'échelle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mondiale</a:t>
            </a:r>
            <a:r>
              <a:rPr lang="en-GB" sz="1200" b="0" i="0" u="none" strike="noStrike" cap="none" dirty="0">
                <a:solidFill>
                  <a:schemeClr val="dk1"/>
                </a:solidFill>
                <a:effectLst/>
                <a:latin typeface="Arial"/>
                <a:ea typeface="Arial"/>
                <a:cs typeface="Arial"/>
                <a:sym typeface="Arial"/>
              </a:rPr>
              <a:t> et qui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un impact sur la </a:t>
            </a:r>
            <a:r>
              <a:rPr lang="en-GB" sz="1200" b="0" i="0" u="none" strike="noStrike" cap="none" dirty="0" err="1">
                <a:solidFill>
                  <a:schemeClr val="dk1"/>
                </a:solidFill>
                <a:effectLst/>
                <a:latin typeface="Arial"/>
                <a:ea typeface="Arial"/>
                <a:cs typeface="Arial"/>
                <a:sym typeface="Arial"/>
              </a:rPr>
              <a:t>sécurité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que sur </a:t>
            </a:r>
            <a:r>
              <a:rPr lang="en-GB" sz="1200" b="0" i="0" u="none" strike="noStrike" cap="none" dirty="0" err="1">
                <a:solidFill>
                  <a:schemeClr val="dk1"/>
                </a:solidFill>
                <a:effectLst/>
                <a:latin typeface="Arial"/>
                <a:ea typeface="Arial"/>
                <a:cs typeface="Arial"/>
                <a:sym typeface="Arial"/>
              </a:rPr>
              <a:t>l'assainissement</a:t>
            </a:r>
            <a:r>
              <a:rPr lang="en-GB" sz="1200" b="0" i="0" u="none" strike="noStrike" cap="none" dirty="0">
                <a:solidFill>
                  <a:schemeClr val="dk1"/>
                </a:solidFill>
                <a:effectLst/>
                <a:latin typeface="Arial"/>
                <a:ea typeface="Arial"/>
                <a:cs typeface="Arial"/>
                <a:sym typeface="Arial"/>
              </a:rPr>
              <a:t> durable et </a:t>
            </a:r>
            <a:r>
              <a:rPr lang="en-GB" sz="1200" b="0" i="0" u="none" strike="noStrike" cap="none" dirty="0" err="1">
                <a:solidFill>
                  <a:schemeClr val="dk1"/>
                </a:solidFill>
                <a:effectLst/>
                <a:latin typeface="Arial"/>
                <a:ea typeface="Arial"/>
                <a:cs typeface="Arial"/>
                <a:sym typeface="Arial"/>
              </a:rPr>
              <a:t>l'hygiène</a:t>
            </a:r>
            <a:r>
              <a:rPr lang="en-GB" sz="1200" b="0" i="0" u="none" strike="noStrike" cap="none" dirty="0">
                <a:solidFill>
                  <a:schemeClr val="dk1"/>
                </a:solidFill>
                <a:effectLst/>
                <a:latin typeface="Arial"/>
                <a:ea typeface="Arial"/>
                <a:cs typeface="Arial"/>
                <a:sym typeface="Arial"/>
              </a:rPr>
              <a:t>.</a:t>
            </a:r>
            <a:endParaRPr lang="en-GB" sz="1200" b="0" i="0" u="none" strike="noStrike" cap="none" dirty="0">
              <a:solidFill>
                <a:schemeClr val="dk1"/>
              </a:solidFill>
              <a:effectLst/>
              <a:latin typeface="Arial"/>
              <a:ea typeface="Arial"/>
              <a:cs typeface="Arial"/>
            </a:endParaRPr>
          </a:p>
          <a:p>
            <a:endParaRPr lang="en-GB" sz="1200" b="1"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inondations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et </a:t>
            </a:r>
            <a:r>
              <a:rPr lang="en-GB" sz="1200" b="0" i="0" u="none" strike="noStrike" cap="none" dirty="0" err="1">
                <a:solidFill>
                  <a:schemeClr val="dk1"/>
                </a:solidFill>
                <a:effectLst/>
                <a:latin typeface="Arial"/>
                <a:ea typeface="Arial"/>
                <a:cs typeface="Arial"/>
                <a:sym typeface="Arial"/>
              </a:rPr>
              <a:t>autres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liés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l'augmentation</a:t>
            </a:r>
            <a:r>
              <a:rPr lang="en-GB" sz="1200" b="0" i="0" u="none" strike="noStrike" cap="none" dirty="0">
                <a:solidFill>
                  <a:schemeClr val="dk1"/>
                </a:solidFill>
                <a:effectLst/>
                <a:latin typeface="Arial"/>
                <a:ea typeface="Arial"/>
                <a:cs typeface="Arial"/>
                <a:sym typeface="Arial"/>
              </a:rPr>
              <a:t> et à la modification des </a:t>
            </a:r>
            <a:r>
              <a:rPr lang="en-GB" sz="1200" b="0" i="0" u="none" strike="noStrike" cap="none" dirty="0" err="1">
                <a:solidFill>
                  <a:schemeClr val="dk1"/>
                </a:solidFill>
                <a:effectLst/>
                <a:latin typeface="Arial"/>
                <a:ea typeface="Arial"/>
                <a:cs typeface="Arial"/>
                <a:sym typeface="Arial"/>
              </a:rPr>
              <a:t>précipitations</a:t>
            </a:r>
            <a:r>
              <a:rPr lang="en-GB" sz="1200" b="0" i="0" u="none" strike="noStrike" cap="none" dirty="0">
                <a:solidFill>
                  <a:schemeClr val="dk1"/>
                </a:solidFill>
                <a:effectLst/>
                <a:latin typeface="Arial"/>
                <a:ea typeface="Arial"/>
                <a:cs typeface="Arial"/>
                <a:sym typeface="Arial"/>
              </a:rPr>
              <a:t> et à </a:t>
            </a:r>
            <a:r>
              <a:rPr lang="en-GB" sz="1200" b="0" i="0" u="none" strike="noStrike" cap="none" dirty="0" err="1">
                <a:solidFill>
                  <a:schemeClr val="dk1"/>
                </a:solidFill>
                <a:effectLst/>
                <a:latin typeface="Arial"/>
                <a:ea typeface="Arial"/>
                <a:cs typeface="Arial"/>
                <a:sym typeface="Arial"/>
              </a:rPr>
              <a:t>l'élévation</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niveau</a:t>
            </a:r>
            <a:r>
              <a:rPr lang="en-GB" sz="1200" b="0" i="0" u="none" strike="noStrike" cap="none" dirty="0">
                <a:solidFill>
                  <a:schemeClr val="dk1"/>
                </a:solidFill>
                <a:effectLst/>
                <a:latin typeface="Arial"/>
                <a:ea typeface="Arial"/>
                <a:cs typeface="Arial"/>
                <a:sym typeface="Arial"/>
              </a:rPr>
              <a:t> de la </a:t>
            </a:r>
            <a:r>
              <a:rPr lang="en-GB" sz="1200" b="0" i="0" u="none" strike="noStrike" cap="none" dirty="0" err="1">
                <a:solidFill>
                  <a:schemeClr val="dk1"/>
                </a:solidFill>
                <a:effectLst/>
                <a:latin typeface="Arial"/>
                <a:ea typeface="Arial"/>
                <a:cs typeface="Arial"/>
                <a:sym typeface="Arial"/>
              </a:rPr>
              <a:t>mer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que </a:t>
            </a:r>
            <a:r>
              <a:rPr lang="en-GB" sz="1200" b="0" i="0" u="none" strike="noStrike" cap="none" dirty="0" err="1">
                <a:solidFill>
                  <a:schemeClr val="dk1"/>
                </a:solidFill>
                <a:effectLst/>
                <a:latin typeface="Arial"/>
                <a:ea typeface="Arial"/>
                <a:cs typeface="Arial"/>
                <a:sym typeface="Arial"/>
              </a:rPr>
              <a:t>l'intrusion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salée</a:t>
            </a:r>
            <a:r>
              <a:rPr lang="en-GB" sz="1200" b="0" i="0" u="none" strike="noStrike" cap="none" dirty="0">
                <a:solidFill>
                  <a:schemeClr val="dk1"/>
                </a:solidFill>
                <a:effectLst/>
                <a:latin typeface="Arial"/>
                <a:ea typeface="Arial"/>
                <a:cs typeface="Arial"/>
                <a:sym typeface="Arial"/>
              </a:rPr>
              <a:t> et la contamination.</a:t>
            </a:r>
            <a:endParaRPr lang="en-GB" sz="1200" b="0" i="0" u="none" strike="noStrike" cap="none" dirty="0">
              <a:solidFill>
                <a:schemeClr val="dk1"/>
              </a:solidFill>
              <a:effectLst/>
              <a:latin typeface="Arial"/>
              <a:ea typeface="Arial"/>
              <a:cs typeface="Arial"/>
            </a:endParaRPr>
          </a:p>
          <a:p>
            <a:pPr>
              <a:buFont typeface="Arial" panose="020B0604020202020204" pitchFamily="34" charset="0"/>
              <a:buChar char="•"/>
            </a:pPr>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sécheresses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et </a:t>
            </a:r>
            <a:r>
              <a:rPr lang="en-GB" sz="1200" b="0" i="0" u="none" strike="noStrike" cap="none" dirty="0" err="1">
                <a:solidFill>
                  <a:schemeClr val="dk1"/>
                </a:solidFill>
                <a:effectLst/>
                <a:latin typeface="Arial"/>
                <a:ea typeface="Arial"/>
                <a:cs typeface="Arial"/>
                <a:sym typeface="Arial"/>
              </a:rPr>
              <a:t>autres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liés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l'augmentation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températures</a:t>
            </a:r>
            <a:r>
              <a:rPr lang="en-GB" sz="1200" b="0" i="0" u="none" strike="noStrike" cap="none" dirty="0">
                <a:solidFill>
                  <a:schemeClr val="dk1"/>
                </a:solidFill>
                <a:effectLst/>
                <a:latin typeface="Arial"/>
                <a:ea typeface="Arial"/>
                <a:cs typeface="Arial"/>
                <a:sym typeface="Arial"/>
              </a:rPr>
              <a:t> et à la diminution et à la modification des </a:t>
            </a:r>
            <a:r>
              <a:rPr lang="en-GB" sz="1200" b="0" i="0" u="none" strike="noStrike" cap="none" dirty="0" err="1">
                <a:solidFill>
                  <a:schemeClr val="dk1"/>
                </a:solidFill>
                <a:effectLst/>
                <a:latin typeface="Arial"/>
                <a:ea typeface="Arial"/>
                <a:cs typeface="Arial"/>
                <a:sym typeface="Arial"/>
              </a:rPr>
              <a:t>régimes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pluviométriques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que les </a:t>
            </a:r>
            <a:r>
              <a:rPr lang="en-GB" sz="1200" b="0" i="0" u="none" strike="noStrike" cap="none" dirty="0" err="1">
                <a:solidFill>
                  <a:schemeClr val="dk1"/>
                </a:solidFill>
                <a:effectLst/>
                <a:latin typeface="Arial"/>
                <a:ea typeface="Arial"/>
                <a:cs typeface="Arial"/>
                <a:sym typeface="Arial"/>
              </a:rPr>
              <a:t>vagues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chaleur</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incendies</a:t>
            </a:r>
            <a:r>
              <a:rPr lang="en-GB" sz="1200" b="0" i="0" u="none" strike="noStrike" cap="none" dirty="0">
                <a:solidFill>
                  <a:schemeClr val="dk1"/>
                </a:solidFill>
                <a:effectLst/>
                <a:latin typeface="Arial"/>
                <a:ea typeface="Arial"/>
                <a:cs typeface="Arial"/>
                <a:sym typeface="Arial"/>
              </a:rPr>
              <a:t>.</a:t>
            </a:r>
            <a:endParaRPr lang="en-GB" sz="1200" b="0" i="0" u="none" strike="noStrike" cap="none" dirty="0">
              <a:solidFill>
                <a:schemeClr val="dk1"/>
              </a:solidFill>
              <a:effectLst/>
              <a:latin typeface="Arial"/>
              <a:ea typeface="Arial"/>
              <a:cs typeface="Arial"/>
            </a:endParaRPr>
          </a:p>
          <a:p>
            <a:pPr>
              <a:buFont typeface="Arial" panose="020B0604020202020204" pitchFamily="34" charset="0"/>
              <a:buChar char="•"/>
            </a:pPr>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tempêtes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et </a:t>
            </a:r>
            <a:r>
              <a:rPr lang="en-GB" sz="1200" b="0" i="0" u="none" strike="noStrike" cap="none" dirty="0" err="1">
                <a:solidFill>
                  <a:schemeClr val="dk1"/>
                </a:solidFill>
                <a:effectLst/>
                <a:latin typeface="Arial"/>
                <a:ea typeface="Arial"/>
                <a:cs typeface="Arial"/>
                <a:sym typeface="Arial"/>
              </a:rPr>
              <a:t>autres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liés</a:t>
            </a:r>
            <a:r>
              <a:rPr lang="en-GB" sz="1200" b="0" i="0" u="none" strike="noStrike" cap="none" dirty="0">
                <a:solidFill>
                  <a:schemeClr val="dk1"/>
                </a:solidFill>
                <a:effectLst/>
                <a:latin typeface="Arial"/>
                <a:ea typeface="Arial"/>
                <a:cs typeface="Arial"/>
                <a:sym typeface="Arial"/>
              </a:rPr>
              <a:t> à des </a:t>
            </a:r>
            <a:r>
              <a:rPr lang="en-GB" sz="1200" b="0" i="0" u="none" strike="noStrike" cap="none" dirty="0" err="1">
                <a:solidFill>
                  <a:schemeClr val="dk1"/>
                </a:solidFill>
                <a:effectLst/>
                <a:latin typeface="Arial"/>
                <a:ea typeface="Arial"/>
                <a:cs typeface="Arial"/>
                <a:sym typeface="Arial"/>
              </a:rPr>
              <a:t>phénomènes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météorologiques</a:t>
            </a:r>
            <a:r>
              <a:rPr lang="en-GB" sz="1200" b="0" i="0" u="none" strike="noStrike" cap="none" dirty="0">
                <a:solidFill>
                  <a:schemeClr val="dk1"/>
                </a:solidFill>
                <a:effectLst/>
                <a:latin typeface="Arial"/>
                <a:ea typeface="Arial"/>
                <a:cs typeface="Arial"/>
                <a:sym typeface="Arial"/>
              </a:rPr>
              <a:t> de plus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plus </a:t>
            </a:r>
            <a:r>
              <a:rPr lang="en-GB" sz="1200" b="0" i="0" u="none" strike="noStrike" cap="none" dirty="0" err="1">
                <a:solidFill>
                  <a:schemeClr val="dk1"/>
                </a:solidFill>
                <a:effectLst/>
                <a:latin typeface="Arial"/>
                <a:ea typeface="Arial"/>
                <a:cs typeface="Arial"/>
                <a:sym typeface="Arial"/>
              </a:rPr>
              <a:t>imprévisibles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extrêmes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que les </a:t>
            </a:r>
            <a:r>
              <a:rPr lang="en-GB" sz="1200" b="0" i="0" u="none" strike="noStrike" cap="none" dirty="0" err="1">
                <a:solidFill>
                  <a:schemeClr val="dk1"/>
                </a:solidFill>
                <a:effectLst/>
                <a:latin typeface="Arial"/>
                <a:ea typeface="Arial"/>
                <a:cs typeface="Arial"/>
                <a:sym typeface="Arial"/>
              </a:rPr>
              <a:t>glissements</a:t>
            </a:r>
            <a:r>
              <a:rPr lang="en-GB" sz="1200" b="0" i="0" u="none" strike="noStrike" cap="none" dirty="0">
                <a:solidFill>
                  <a:schemeClr val="dk1"/>
                </a:solidFill>
                <a:effectLst/>
                <a:latin typeface="Arial"/>
                <a:ea typeface="Arial"/>
                <a:cs typeface="Arial"/>
                <a:sym typeface="Arial"/>
              </a:rPr>
              <a:t> de terrain et les </a:t>
            </a:r>
            <a:r>
              <a:rPr lang="en-GB" sz="1200" b="0" i="0" u="none" strike="noStrike" cap="none" dirty="0" err="1">
                <a:solidFill>
                  <a:schemeClr val="dk1"/>
                </a:solidFill>
                <a:effectLst/>
                <a:latin typeface="Arial"/>
                <a:ea typeface="Arial"/>
                <a:cs typeface="Arial"/>
                <a:sym typeface="Arial"/>
              </a:rPr>
              <a:t>dommages</a:t>
            </a:r>
            <a:r>
              <a:rPr lang="en-GB" sz="1200" b="0" i="0" u="none" strike="noStrike" cap="none" dirty="0">
                <a:solidFill>
                  <a:schemeClr val="dk1"/>
                </a:solidFill>
                <a:effectLst/>
                <a:latin typeface="Arial"/>
                <a:ea typeface="Arial"/>
                <a:cs typeface="Arial"/>
                <a:sym typeface="Arial"/>
              </a:rPr>
              <a:t> aux infrastructures.</a:t>
            </a:r>
            <a:endParaRPr lang="en-GB" sz="1200" b="0" i="0" u="none" strike="noStrike" cap="none" dirty="0">
              <a:solidFill>
                <a:schemeClr val="dk1"/>
              </a:solidFill>
              <a:effectLst/>
              <a:latin typeface="Arial"/>
              <a:ea typeface="Arial"/>
              <a:cs typeface="Arial"/>
            </a:endParaRPr>
          </a:p>
          <a:p>
            <a:pPr>
              <a:buFont typeface="Arial" panose="020B0604020202020204" pitchFamily="34" charset="0"/>
              <a:buChar char="•"/>
            </a:pPr>
            <a:endParaRPr lang="en-GB" sz="1200" b="0" i="0" u="none" strike="noStrike" cap="none" dirty="0">
              <a:solidFill>
                <a:schemeClr val="dk1"/>
              </a:solidFill>
              <a:effectLst/>
              <a:latin typeface="Arial"/>
              <a:ea typeface="Arial"/>
              <a:cs typeface="Arial"/>
              <a:sym typeface="Arial"/>
            </a:endParaRPr>
          </a:p>
          <a:p>
            <a:pPr marL="228600" indent="0">
              <a:defRPr/>
            </a:pPr>
            <a:r>
              <a:rPr lang="en-GB" dirty="0"/>
              <a:t>Les services </a:t>
            </a:r>
            <a:r>
              <a:rPr lang="en-GB" dirty="0" err="1"/>
              <a:t>d'approvisionnement</a:t>
            </a:r>
            <a:r>
              <a:rPr lang="en-GB" dirty="0"/>
              <a:t> </a:t>
            </a:r>
            <a:r>
              <a:rPr lang="en-GB" dirty="0" err="1"/>
              <a:t>en</a:t>
            </a:r>
            <a:r>
              <a:rPr lang="en-GB" dirty="0"/>
              <a:t> eau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et la </a:t>
            </a:r>
            <a:r>
              <a:rPr lang="en-GB" sz="1200" b="0" i="0" u="none" strike="noStrike" cap="none" dirty="0" err="1">
                <a:solidFill>
                  <a:schemeClr val="dk1"/>
                </a:solidFill>
                <a:effectLst/>
                <a:latin typeface="Arial"/>
                <a:ea typeface="Arial"/>
                <a:cs typeface="Arial"/>
                <a:sym typeface="Arial"/>
              </a:rPr>
              <a:t>sécurité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même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objectif</a:t>
            </a:r>
            <a:r>
              <a:rPr lang="en-GB" sz="1200" b="0" i="0" u="none" strike="noStrike" cap="none" dirty="0">
                <a:solidFill>
                  <a:schemeClr val="dk1"/>
                </a:solidFill>
                <a:effectLst/>
                <a:latin typeface="Arial"/>
                <a:ea typeface="Arial"/>
                <a:cs typeface="Arial"/>
                <a:sym typeface="Arial"/>
              </a:rPr>
              <a:t> : </a:t>
            </a:r>
            <a:r>
              <a:rPr lang="en-GB" sz="1200" b="0" i="0" u="none" strike="noStrike" cap="none" dirty="0" err="1">
                <a:solidFill>
                  <a:schemeClr val="dk1"/>
                </a:solidFill>
                <a:effectLst/>
                <a:latin typeface="Arial"/>
                <a:ea typeface="Arial"/>
                <a:cs typeface="Arial"/>
                <a:sym typeface="Arial"/>
              </a:rPr>
              <a:t>garantir</a:t>
            </a:r>
            <a:r>
              <a:rPr lang="en-GB" sz="1200" b="0" i="0" u="none" strike="noStrike" cap="none" dirty="0">
                <a:solidFill>
                  <a:schemeClr val="dk1"/>
                </a:solidFill>
                <a:effectLst/>
                <a:latin typeface="Arial"/>
                <a:ea typeface="Arial"/>
                <a:cs typeface="Arial"/>
                <a:sym typeface="Arial"/>
              </a:rPr>
              <a:t> un </a:t>
            </a:r>
            <a:r>
              <a:rPr lang="en-GB" sz="1200" b="0" i="0" u="none" strike="noStrike" cap="none" dirty="0" err="1">
                <a:solidFill>
                  <a:schemeClr val="dk1"/>
                </a:solidFill>
                <a:effectLst/>
                <a:latin typeface="Arial"/>
                <a:ea typeface="Arial"/>
                <a:cs typeface="Arial"/>
                <a:sym typeface="Arial"/>
              </a:rPr>
              <a:t>accès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fiable</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sûr</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un </a:t>
            </a:r>
            <a:r>
              <a:rPr lang="en-GB" sz="1200" b="0" i="0" u="none" strike="noStrike" cap="none" dirty="0" err="1">
                <a:solidFill>
                  <a:schemeClr val="dk1"/>
                </a:solidFill>
                <a:effectLst/>
                <a:latin typeface="Arial"/>
                <a:ea typeface="Arial"/>
                <a:cs typeface="Arial"/>
                <a:sym typeface="Arial"/>
              </a:rPr>
              <a:t>assainissement</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hygiène</a:t>
            </a:r>
            <a:r>
              <a:rPr lang="en-GB" sz="1200" b="0" i="0" u="none" strike="noStrike" cap="none" dirty="0">
                <a:solidFill>
                  <a:schemeClr val="dk1"/>
                </a:solidFill>
                <a:effectLst/>
                <a:latin typeface="Arial"/>
                <a:ea typeface="Arial"/>
                <a:cs typeface="Arial"/>
                <a:sym typeface="Arial"/>
              </a:rPr>
              <a:t> durables, </a:t>
            </a:r>
            <a:r>
              <a:rPr lang="en-GB" sz="1200" b="0" i="0" u="none" strike="noStrike" cap="none" dirty="0" err="1">
                <a:solidFill>
                  <a:schemeClr val="dk1"/>
                </a:solidFill>
                <a:effectLst/>
                <a:latin typeface="Arial"/>
                <a:ea typeface="Arial"/>
                <a:cs typeface="Arial"/>
                <a:sym typeface="Arial"/>
              </a:rPr>
              <a:t>même</a:t>
            </a:r>
            <a:r>
              <a:rPr lang="en-GB" sz="1200" b="0" i="0" u="none" strike="noStrike" cap="none" dirty="0">
                <a:solidFill>
                  <a:schemeClr val="dk1"/>
                </a:solidFill>
                <a:effectLst/>
                <a:latin typeface="Arial"/>
                <a:ea typeface="Arial"/>
                <a:cs typeface="Arial"/>
                <a:sym typeface="Arial"/>
              </a:rPr>
              <a:t> face au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Équilibrer</a:t>
            </a:r>
            <a:r>
              <a:rPr lang="en-GB" sz="1200" b="1" i="0" u="none" strike="noStrike" cap="none" dirty="0">
                <a:solidFill>
                  <a:schemeClr val="dk1"/>
                </a:solidFill>
                <a:effectLst/>
                <a:latin typeface="Arial"/>
                <a:ea typeface="Arial"/>
                <a:cs typeface="Arial"/>
                <a:sym typeface="Arial"/>
              </a:rPr>
              <a:t> les </a:t>
            </a:r>
            <a:r>
              <a:rPr lang="en-GB" sz="1200" b="1" i="0" u="none" strike="noStrike" cap="none" dirty="0" err="1">
                <a:solidFill>
                  <a:schemeClr val="dk1"/>
                </a:solidFill>
                <a:effectLst/>
                <a:latin typeface="Arial"/>
                <a:ea typeface="Arial"/>
                <a:cs typeface="Arial"/>
                <a:sym typeface="Arial"/>
              </a:rPr>
              <a:t>besoins</a:t>
            </a:r>
            <a:endParaRPr lang="en-GB" sz="1200" b="1" i="0" u="none" strike="noStrike" cap="none" dirty="0">
              <a:solidFill>
                <a:schemeClr val="dk1"/>
              </a:solidFill>
              <a:effectLst/>
              <a:latin typeface="Arial"/>
              <a:ea typeface="Arial"/>
              <a:cs typeface="Arial"/>
            </a:endParaRPr>
          </a:p>
          <a:p>
            <a:r>
              <a:rPr lang="en-GB" sz="1200" b="0" i="0" u="none" strike="noStrike" cap="none" dirty="0">
                <a:solidFill>
                  <a:schemeClr val="dk1"/>
                </a:solidFill>
                <a:effectLst/>
                <a:latin typeface="Arial"/>
                <a:ea typeface="Arial"/>
                <a:cs typeface="Arial"/>
                <a:sym typeface="Arial"/>
              </a:rPr>
              <a:t>Comme le montre le </a:t>
            </a:r>
            <a:r>
              <a:rPr lang="en-GB" sz="1200" b="0" i="0" u="none" strike="noStrike" cap="none" dirty="0" err="1">
                <a:solidFill>
                  <a:schemeClr val="dk1"/>
                </a:solidFill>
                <a:effectLst/>
                <a:latin typeface="Arial"/>
                <a:ea typeface="Arial"/>
                <a:cs typeface="Arial"/>
                <a:sym typeface="Arial"/>
              </a:rPr>
              <a:t>graphique</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sécurité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nécessite</a:t>
            </a:r>
            <a:r>
              <a:rPr lang="en-GB" sz="1200" b="0" i="0" u="none" strike="noStrike" cap="none" dirty="0">
                <a:solidFill>
                  <a:schemeClr val="dk1"/>
                </a:solidFill>
                <a:effectLst/>
                <a:latin typeface="Arial"/>
                <a:ea typeface="Arial"/>
                <a:cs typeface="Arial"/>
                <a:sym typeface="Arial"/>
              </a:rPr>
              <a:t> un </a:t>
            </a:r>
            <a:r>
              <a:rPr lang="en-GB" sz="1200" b="1" i="0" u="none" strike="noStrike" cap="none" dirty="0" err="1">
                <a:solidFill>
                  <a:schemeClr val="dk1"/>
                </a:solidFill>
                <a:effectLst/>
                <a:latin typeface="Arial"/>
                <a:ea typeface="Arial"/>
                <a:cs typeface="Arial"/>
                <a:sym typeface="Arial"/>
              </a:rPr>
              <a:t>équilibre</a:t>
            </a:r>
            <a:r>
              <a:rPr lang="en-GB" sz="1200" b="0" i="0" u="none" strike="noStrike" cap="none" dirty="0">
                <a:solidFill>
                  <a:schemeClr val="dk1"/>
                </a:solidFill>
                <a:effectLst/>
                <a:latin typeface="Arial"/>
                <a:ea typeface="Arial"/>
                <a:cs typeface="Arial"/>
                <a:sym typeface="Arial"/>
              </a:rPr>
              <a:t> durable entre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destinée</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l'usage</a:t>
            </a:r>
            <a:r>
              <a:rPr lang="en-GB" sz="1200" b="0" i="0" u="none" strike="noStrike" cap="none" dirty="0">
                <a:solidFill>
                  <a:schemeClr val="dk1"/>
                </a:solidFill>
                <a:effectLst/>
                <a:latin typeface="Arial"/>
                <a:ea typeface="Arial"/>
                <a:cs typeface="Arial"/>
                <a:sym typeface="Arial"/>
              </a:rPr>
              <a:t> domestique, à la production </a:t>
            </a:r>
            <a:r>
              <a:rPr lang="en-GB" sz="1200" b="0" i="0" u="none" strike="noStrike" cap="none" dirty="0" err="1">
                <a:solidFill>
                  <a:schemeClr val="dk1"/>
                </a:solidFill>
                <a:effectLst/>
                <a:latin typeface="Arial"/>
                <a:ea typeface="Arial"/>
                <a:cs typeface="Arial"/>
                <a:sym typeface="Arial"/>
              </a:rPr>
              <a:t>alimentaire</a:t>
            </a:r>
            <a:r>
              <a:rPr lang="en-GB" sz="1200" b="0" i="0" u="none" strike="noStrike" cap="none" dirty="0">
                <a:solidFill>
                  <a:schemeClr val="dk1"/>
                </a:solidFill>
                <a:effectLst/>
                <a:latin typeface="Arial"/>
                <a:ea typeface="Arial"/>
                <a:cs typeface="Arial"/>
                <a:sym typeface="Arial"/>
              </a:rPr>
              <a:t> et à </a:t>
            </a:r>
            <a:r>
              <a:rPr lang="en-GB" sz="1200" b="0" i="0" u="none" strike="noStrike" cap="none" dirty="0" err="1">
                <a:solidFill>
                  <a:schemeClr val="dk1"/>
                </a:solidFill>
                <a:effectLst/>
                <a:latin typeface="Arial"/>
                <a:ea typeface="Arial"/>
                <a:cs typeface="Arial"/>
                <a:sym typeface="Arial"/>
              </a:rPr>
              <a:t>l'industrie</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toutes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nécessaires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soutenir</a:t>
            </a:r>
            <a:r>
              <a:rPr lang="en-GB" sz="1200" b="0" i="0" u="none" strike="noStrike" cap="none" dirty="0">
                <a:solidFill>
                  <a:schemeClr val="dk1"/>
                </a:solidFill>
                <a:effectLst/>
                <a:latin typeface="Arial"/>
                <a:ea typeface="Arial"/>
                <a:cs typeface="Arial"/>
                <a:sym typeface="Arial"/>
              </a:rPr>
              <a:t> la santé des populations et la </a:t>
            </a:r>
            <a:r>
              <a:rPr lang="en-GB" sz="1200" b="0" i="0" u="none" strike="noStrike" cap="none" dirty="0" err="1">
                <a:solidFill>
                  <a:schemeClr val="dk1"/>
                </a:solidFill>
                <a:effectLst/>
                <a:latin typeface="Arial"/>
                <a:ea typeface="Arial"/>
                <a:cs typeface="Arial"/>
                <a:sym typeface="Arial"/>
              </a:rPr>
              <a:t>croissance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économique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L'extraction</a:t>
            </a:r>
            <a:r>
              <a:rPr lang="en-GB" sz="1200" b="0" i="0" u="none" strike="noStrike" cap="none" dirty="0">
                <a:solidFill>
                  <a:schemeClr val="dk1"/>
                </a:solidFill>
                <a:effectLst/>
                <a:latin typeface="Arial"/>
                <a:ea typeface="Arial"/>
                <a:cs typeface="Arial"/>
                <a:sym typeface="Arial"/>
              </a:rPr>
              <a:t> humaine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doit </a:t>
            </a:r>
            <a:r>
              <a:rPr lang="en-GB" sz="1200" b="0" i="0" u="none" strike="noStrike" cap="none" dirty="0" err="1">
                <a:solidFill>
                  <a:schemeClr val="dk1"/>
                </a:solidFill>
                <a:effectLst/>
                <a:latin typeface="Arial"/>
                <a:ea typeface="Arial"/>
                <a:cs typeface="Arial"/>
                <a:sym typeface="Arial"/>
              </a:rPr>
              <a:t>également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équilibrée</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avec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nécessaire</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maintien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d'écosystèmes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douce</a:t>
            </a:r>
            <a:r>
              <a:rPr lang="en-GB" sz="1200" b="0" i="0" u="none" strike="noStrike" cap="none" dirty="0">
                <a:solidFill>
                  <a:schemeClr val="dk1"/>
                </a:solidFill>
                <a:effectLst/>
                <a:latin typeface="Arial"/>
                <a:ea typeface="Arial"/>
                <a:cs typeface="Arial"/>
                <a:sym typeface="Arial"/>
              </a:rPr>
              <a:t> sains, qui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essentiels</a:t>
            </a:r>
            <a:r>
              <a:rPr lang="en-GB" sz="1200" b="0" i="0" u="none" strike="noStrike" cap="none" dirty="0">
                <a:solidFill>
                  <a:schemeClr val="dk1"/>
                </a:solidFill>
                <a:effectLst/>
                <a:latin typeface="Arial"/>
                <a:ea typeface="Arial"/>
                <a:cs typeface="Arial"/>
                <a:sym typeface="Arial"/>
              </a:rPr>
              <a:t> pour conserver et </a:t>
            </a:r>
            <a:r>
              <a:rPr lang="en-GB" sz="1200" b="0" i="0" u="none" strike="noStrike" cap="none" dirty="0" err="1">
                <a:solidFill>
                  <a:schemeClr val="dk1"/>
                </a:solidFill>
                <a:effectLst/>
                <a:latin typeface="Arial"/>
                <a:ea typeface="Arial"/>
                <a:cs typeface="Arial"/>
                <a:sym typeface="Arial"/>
              </a:rPr>
              <a:t>protéger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tous</a:t>
            </a:r>
            <a:r>
              <a:rPr lang="en-GB" sz="1200" b="0" i="0" u="none" strike="noStrike" cap="none" dirty="0">
                <a:solidFill>
                  <a:schemeClr val="dk1"/>
                </a:solidFill>
                <a:effectLst/>
                <a:latin typeface="Arial"/>
                <a:ea typeface="Arial"/>
                <a:cs typeface="Arial"/>
                <a:sym typeface="Arial"/>
              </a:rPr>
              <a:t> les usages. </a:t>
            </a:r>
            <a:endParaRPr lang="en-GB" sz="1200" b="0" i="0" u="none" strike="noStrike" cap="none" dirty="0">
              <a:solidFill>
                <a:schemeClr val="dk1"/>
              </a:solidFill>
              <a:effectLst/>
              <a:latin typeface="Arial"/>
              <a:ea typeface="Arial"/>
              <a:cs typeface="Arial"/>
            </a:endParaRP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 </a:t>
            </a:r>
            <a:r>
              <a:rPr lang="en-GB" sz="1200" b="0" i="0" u="none" strike="noStrike" cap="none" dirty="0" err="1">
                <a:solidFill>
                  <a:schemeClr val="dk1"/>
                </a:solidFill>
                <a:effectLst/>
                <a:latin typeface="Arial"/>
                <a:ea typeface="Arial"/>
                <a:cs typeface="Arial"/>
                <a:sym typeface="Arial"/>
              </a:rPr>
              <a:t>graphique</a:t>
            </a:r>
            <a:r>
              <a:rPr lang="en-GB" sz="1200" b="0" i="0" u="none" strike="noStrike" cap="none" dirty="0">
                <a:solidFill>
                  <a:schemeClr val="dk1"/>
                </a:solidFill>
                <a:effectLst/>
                <a:latin typeface="Arial"/>
                <a:ea typeface="Arial"/>
                <a:cs typeface="Arial"/>
                <a:sym typeface="Arial"/>
              </a:rPr>
              <a:t> montre </a:t>
            </a:r>
            <a:r>
              <a:rPr lang="en-GB" sz="1200" b="0" i="0" u="none" strike="noStrike" cap="none" dirty="0" err="1">
                <a:solidFill>
                  <a:schemeClr val="dk1"/>
                </a:solidFill>
                <a:effectLst/>
                <a:latin typeface="Arial"/>
                <a:ea typeface="Arial"/>
                <a:cs typeface="Arial"/>
                <a:sym typeface="Arial"/>
              </a:rPr>
              <a:t>également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moyenne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destinée</a:t>
            </a:r>
            <a:r>
              <a:rPr lang="en-GB" sz="1200" b="0" i="0" u="none" strike="noStrike" cap="none" dirty="0">
                <a:solidFill>
                  <a:schemeClr val="dk1"/>
                </a:solidFill>
                <a:effectLst/>
                <a:latin typeface="Arial"/>
                <a:ea typeface="Arial"/>
                <a:cs typeface="Arial"/>
                <a:sym typeface="Arial"/>
              </a:rPr>
              <a:t> aux services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d'assainissement</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d'hygiène</a:t>
            </a:r>
            <a:r>
              <a:rPr lang="en-GB" sz="1200" b="0" i="0" u="none" strike="noStrike" cap="none" dirty="0">
                <a:solidFill>
                  <a:schemeClr val="dk1"/>
                </a:solidFill>
                <a:effectLst/>
                <a:latin typeface="Arial"/>
                <a:ea typeface="Arial"/>
                <a:cs typeface="Arial"/>
                <a:sym typeface="Arial"/>
              </a:rPr>
              <a:t> ne </a:t>
            </a:r>
            <a:r>
              <a:rPr lang="en-GB" sz="1200" b="0" i="0" u="none" strike="noStrike" cap="none" dirty="0" err="1">
                <a:solidFill>
                  <a:schemeClr val="dk1"/>
                </a:solidFill>
                <a:effectLst/>
                <a:latin typeface="Arial"/>
                <a:ea typeface="Arial"/>
                <a:cs typeface="Arial"/>
                <a:sym typeface="Arial"/>
              </a:rPr>
              <a:t>représente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qu'environ</a:t>
            </a:r>
            <a:r>
              <a:rPr lang="en-GB" sz="1200" b="0" i="0" u="none" strike="noStrike" cap="none" dirty="0">
                <a:solidFill>
                  <a:schemeClr val="dk1"/>
                </a:solidFill>
                <a:effectLst/>
                <a:latin typeface="Arial"/>
                <a:ea typeface="Arial"/>
                <a:cs typeface="Arial"/>
                <a:sym typeface="Arial"/>
              </a:rPr>
              <a:t> 10 % du total des </a:t>
            </a:r>
            <a:r>
              <a:rPr lang="en-GB" sz="1200" b="0" i="0" u="none" strike="noStrike" cap="none" dirty="0" err="1">
                <a:solidFill>
                  <a:schemeClr val="dk1"/>
                </a:solidFill>
                <a:effectLst/>
                <a:latin typeface="Arial"/>
                <a:ea typeface="Arial"/>
                <a:cs typeface="Arial"/>
                <a:sym typeface="Arial"/>
              </a:rPr>
              <a:t>prélèvements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douce</a:t>
            </a:r>
            <a:r>
              <a:rPr lang="en-GB" sz="1200" b="0" i="0" u="none" strike="noStrike" cap="none" dirty="0">
                <a:solidFill>
                  <a:schemeClr val="dk1"/>
                </a:solidFill>
                <a:effectLst/>
                <a:latin typeface="Arial"/>
                <a:ea typeface="Arial"/>
                <a:cs typeface="Arial"/>
                <a:sym typeface="Arial"/>
              </a:rPr>
              <a:t>, la majeure </a:t>
            </a:r>
            <a:r>
              <a:rPr lang="en-GB" sz="1200" b="0" i="0" u="none" strike="noStrike" cap="none" dirty="0" err="1">
                <a:solidFill>
                  <a:schemeClr val="dk1"/>
                </a:solidFill>
                <a:effectLst/>
                <a:latin typeface="Arial"/>
                <a:ea typeface="Arial"/>
                <a:cs typeface="Arial"/>
                <a:sym typeface="Arial"/>
              </a:rPr>
              <a:t>partie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étant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utilisée</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l'irrigation</a:t>
            </a:r>
            <a:r>
              <a:rPr lang="en-GB" sz="1200" b="0" i="0" u="none" strike="noStrike" cap="none" dirty="0">
                <a:solidFill>
                  <a:schemeClr val="dk1"/>
                </a:solidFill>
                <a:effectLst/>
                <a:latin typeface="Arial"/>
                <a:ea typeface="Arial"/>
                <a:cs typeface="Arial"/>
                <a:sym typeface="Arial"/>
              </a:rPr>
              <a:t> (70 %) et </a:t>
            </a:r>
            <a:r>
              <a:rPr lang="en-GB" sz="1200" b="0" i="0" u="none" strike="noStrike" cap="none" dirty="0" err="1">
                <a:solidFill>
                  <a:schemeClr val="dk1"/>
                </a:solidFill>
                <a:effectLst/>
                <a:latin typeface="Arial"/>
                <a:ea typeface="Arial"/>
                <a:cs typeface="Arial"/>
                <a:sym typeface="Arial"/>
              </a:rPr>
              <a:t>l'industrie</a:t>
            </a:r>
            <a:r>
              <a:rPr lang="en-GB" sz="1200" b="0" i="0" u="none" strike="noStrike" cap="none" dirty="0">
                <a:solidFill>
                  <a:schemeClr val="dk1"/>
                </a:solidFill>
                <a:effectLst/>
                <a:latin typeface="Arial"/>
                <a:ea typeface="Arial"/>
                <a:cs typeface="Arial"/>
                <a:sym typeface="Arial"/>
              </a:rPr>
              <a:t> (20 %) (</a:t>
            </a:r>
            <a:r>
              <a:rPr lang="en-GB" sz="1200" b="0" i="0" u="none" strike="noStrike" cap="none" dirty="0" err="1">
                <a:solidFill>
                  <a:schemeClr val="dk1"/>
                </a:solidFill>
                <a:effectLst/>
                <a:latin typeface="Arial"/>
                <a:ea typeface="Arial"/>
                <a:cs typeface="Arial"/>
                <a:sym typeface="Arial"/>
              </a:rPr>
              <a:t>d'après</a:t>
            </a:r>
            <a:r>
              <a:rPr lang="en-GB" sz="1200" b="0" i="0" u="none" strike="noStrike" cap="none" dirty="0">
                <a:solidFill>
                  <a:schemeClr val="dk1"/>
                </a:solidFill>
                <a:effectLst/>
                <a:latin typeface="Arial"/>
                <a:ea typeface="Arial"/>
                <a:cs typeface="Arial"/>
                <a:sym typeface="Arial"/>
              </a:rPr>
              <a:t> les données </a:t>
            </a:r>
            <a:r>
              <a:rPr lang="en-GB" sz="1200" b="0" i="0" u="none" strike="noStrike" cap="none" dirty="0" err="1">
                <a:solidFill>
                  <a:schemeClr val="dk1"/>
                </a:solidFill>
                <a:effectLst/>
                <a:latin typeface="Arial"/>
                <a:ea typeface="Arial"/>
                <a:cs typeface="Arial"/>
                <a:sym typeface="Arial"/>
                <a:hlinkClick r:id="rId4"/>
              </a:rPr>
              <a:t>Aquastat</a:t>
            </a:r>
            <a:r>
              <a:rPr lang="en-GB" sz="1200" b="0" i="0" u="none" strike="noStrike" cap="none" dirty="0">
                <a:solidFill>
                  <a:schemeClr val="dk1"/>
                </a:solidFill>
                <a:effectLst/>
                <a:latin typeface="Arial"/>
                <a:ea typeface="Arial"/>
                <a:cs typeface="Arial"/>
                <a:sym typeface="Arial"/>
                <a:hlinkClick r:id="rId4"/>
              </a:rPr>
              <a:t> de la FAO</a:t>
            </a:r>
            <a:r>
              <a:rPr lang="en-GB" sz="120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endParaRPr>
          </a:p>
          <a:p>
            <a:endParaRPr lang="en-GB" sz="1200" b="0" i="0" u="none" strike="noStrike" cap="none" dirty="0">
              <a:solidFill>
                <a:schemeClr val="dk1"/>
              </a:solidFill>
              <a:effectLst/>
              <a:latin typeface="Arial"/>
              <a:ea typeface="Arial"/>
              <a:cs typeface="Arial"/>
            </a:endParaRPr>
          </a:p>
          <a:p>
            <a:r>
              <a:rPr lang="en-GB" dirty="0"/>
              <a:t>Nous </a:t>
            </a:r>
            <a:r>
              <a:rPr lang="en-GB" dirty="0" err="1"/>
              <a:t>allons</a:t>
            </a:r>
            <a:r>
              <a:rPr lang="en-GB" dirty="0"/>
              <a:t> </a:t>
            </a:r>
            <a:r>
              <a:rPr lang="en-GB" dirty="0" err="1"/>
              <a:t>maintenant</a:t>
            </a:r>
            <a:r>
              <a:rPr lang="en-GB" dirty="0"/>
              <a:t> </a:t>
            </a:r>
            <a:r>
              <a:rPr lang="en-GB" dirty="0" err="1"/>
              <a:t>approfondir</a:t>
            </a:r>
            <a:r>
              <a:rPr lang="en-GB" dirty="0"/>
              <a:t> </a:t>
            </a:r>
            <a:r>
              <a:rPr lang="en-GB" dirty="0" err="1"/>
              <a:t>ces</a:t>
            </a:r>
            <a:r>
              <a:rPr lang="en-GB" dirty="0"/>
              <a:t> trois types de </a:t>
            </a:r>
            <a:r>
              <a:rPr lang="en-GB" dirty="0" err="1"/>
              <a:t>risques</a:t>
            </a:r>
            <a:r>
              <a:rPr lang="en-GB" dirty="0"/>
              <a:t> </a:t>
            </a:r>
            <a:r>
              <a:rPr lang="en-GB" dirty="0" err="1"/>
              <a:t>climatiques</a:t>
            </a:r>
            <a:r>
              <a:rPr lang="en-GB" dirty="0"/>
              <a:t> (</a:t>
            </a:r>
            <a:r>
              <a:rPr lang="en-GB" dirty="0" err="1"/>
              <a:t>inondations</a:t>
            </a:r>
            <a:r>
              <a:rPr lang="en-GB" dirty="0"/>
              <a:t>, </a:t>
            </a:r>
            <a:r>
              <a:rPr lang="en-GB" dirty="0" err="1"/>
              <a:t>sécheresses</a:t>
            </a:r>
            <a:r>
              <a:rPr lang="en-GB" dirty="0"/>
              <a:t> et </a:t>
            </a:r>
            <a:r>
              <a:rPr lang="en-GB" dirty="0" err="1"/>
              <a:t>tempêtes</a:t>
            </a:r>
            <a:r>
              <a:rPr lang="en-GB" dirty="0"/>
              <a:t>) à </a:t>
            </a:r>
            <a:r>
              <a:rPr lang="en-GB" dirty="0" err="1"/>
              <a:t>l'aide</a:t>
            </a:r>
            <a:r>
              <a:rPr lang="en-GB" dirty="0"/>
              <a:t> </a:t>
            </a:r>
            <a:r>
              <a:rPr lang="en-GB" dirty="0" err="1"/>
              <a:t>d'exemples</a:t>
            </a:r>
            <a:r>
              <a:rPr lang="en-GB" dirty="0"/>
              <a:t>.</a:t>
            </a:r>
            <a:endParaRPr lang="en-GB" sz="1200" b="0" i="0" u="none" strike="noStrike" cap="none" dirty="0">
              <a:solidFill>
                <a:schemeClr val="dk1"/>
              </a:solidFill>
              <a:effectLst/>
              <a:latin typeface="Arial"/>
              <a:ea typeface="Arial"/>
              <a:cs typeface="Arial"/>
            </a:endParaRPr>
          </a:p>
          <a:p>
            <a:pPr marR="0" lvl="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dirty="0">
              <a:solidFill>
                <a:schemeClr val="dk1"/>
              </a:solidFill>
              <a:effectLst/>
              <a:latin typeface="Arial"/>
              <a:ea typeface="Arial"/>
              <a:cs typeface="Arial"/>
            </a:endParaRPr>
          </a:p>
          <a:p>
            <a:pPr>
              <a:buFont typeface="Arial"/>
              <a:buNone/>
            </a:pPr>
            <a:endParaRPr lang="en-GB" sz="1200" b="0" i="0" u="none" strike="noStrike" cap="none" dirty="0">
              <a:solidFill>
                <a:schemeClr val="dk1"/>
              </a:solidFill>
              <a:effectLst/>
              <a:latin typeface="Arial"/>
              <a:ea typeface="Arial"/>
              <a:cs typeface="Arial"/>
            </a:endParaRPr>
          </a:p>
          <a:p>
            <a:pPr marL="228600" indent="0">
              <a:buFont typeface="Arial" panose="020B0604020202020204" pitchFamily="34" charset="0"/>
            </a:pPr>
            <a:endParaRPr lang="en-GB" dirty="0"/>
          </a:p>
          <a:p>
            <a:pPr marL="228600" indent="0">
              <a:buFont typeface="Arial" panose="020B0604020202020204" pitchFamily="34" charset="0"/>
            </a:pPr>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269753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dirty="0" err="1">
                <a:solidFill>
                  <a:schemeClr val="dk1"/>
                </a:solidFill>
                <a:latin typeface="Roboto"/>
                <a:ea typeface="Roboto"/>
                <a:cs typeface="Roboto"/>
                <a:sym typeface="Roboto"/>
              </a:rPr>
              <a:t>Voici</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quelques</a:t>
            </a:r>
            <a:r>
              <a:rPr lang="en-US" sz="1000" dirty="0">
                <a:solidFill>
                  <a:schemeClr val="dk1"/>
                </a:solidFill>
                <a:latin typeface="Roboto"/>
                <a:ea typeface="Roboto"/>
                <a:cs typeface="Roboto"/>
                <a:sym typeface="Roboto"/>
              </a:rPr>
              <a:t> lectures </a:t>
            </a:r>
            <a:r>
              <a:rPr lang="en-US" sz="1000" dirty="0" err="1">
                <a:solidFill>
                  <a:schemeClr val="dk1"/>
                </a:solidFill>
                <a:latin typeface="Roboto"/>
                <a:ea typeface="Roboto"/>
                <a:cs typeface="Roboto"/>
                <a:sym typeface="Roboto"/>
              </a:rPr>
              <a:t>complémentaires</a:t>
            </a:r>
            <a:r>
              <a:rPr lang="en-US" sz="1000" dirty="0">
                <a:solidFill>
                  <a:schemeClr val="dk1"/>
                </a:solidFill>
                <a:latin typeface="Roboto"/>
                <a:ea typeface="Roboto"/>
                <a:cs typeface="Roboto"/>
                <a:sym typeface="Roboto"/>
              </a:rPr>
              <a:t> sur les </a:t>
            </a:r>
            <a:r>
              <a:rPr lang="en-US" sz="1000" dirty="0" err="1">
                <a:solidFill>
                  <a:schemeClr val="dk1"/>
                </a:solidFill>
                <a:latin typeface="Roboto"/>
                <a:ea typeface="Roboto"/>
                <a:cs typeface="Roboto"/>
                <a:sym typeface="Roboto"/>
              </a:rPr>
              <a:t>risques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climatiques</a:t>
            </a:r>
            <a:r>
              <a:rPr lang="en-US" sz="1000" dirty="0">
                <a:solidFill>
                  <a:schemeClr val="dk1"/>
                </a:solidFill>
                <a:latin typeface="Roboto"/>
                <a:ea typeface="Roboto"/>
                <a:cs typeface="Roboto"/>
                <a:sym typeface="Roboto"/>
              </a:rPr>
              <a:t> au Kenya qui </a:t>
            </a:r>
            <a:r>
              <a:rPr lang="en-US" sz="1000" dirty="0" err="1">
                <a:solidFill>
                  <a:schemeClr val="dk1"/>
                </a:solidFill>
                <a:latin typeface="Roboto"/>
                <a:ea typeface="Roboto"/>
                <a:cs typeface="Roboto"/>
                <a:sym typeface="Roboto"/>
              </a:rPr>
              <a:t>fournissent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davantage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d'informations</a:t>
            </a:r>
            <a:r>
              <a:rPr lang="en-US" sz="1000" dirty="0">
                <a:solidFill>
                  <a:schemeClr val="dk1"/>
                </a:solidFill>
                <a:latin typeface="Roboto"/>
                <a:ea typeface="Roboto"/>
                <a:cs typeface="Roboto"/>
                <a:sym typeface="Roboto"/>
              </a:rPr>
              <a:t> que </a:t>
            </a:r>
            <a:r>
              <a:rPr lang="en-US" sz="1000" dirty="0" err="1">
                <a:solidFill>
                  <a:schemeClr val="dk1"/>
                </a:solidFill>
                <a:latin typeface="Roboto"/>
                <a:ea typeface="Roboto"/>
                <a:cs typeface="Roboto"/>
                <a:sym typeface="Roboto"/>
              </a:rPr>
              <a:t>celles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contenues</a:t>
            </a:r>
            <a:r>
              <a:rPr lang="en-US" sz="1000" dirty="0">
                <a:solidFill>
                  <a:schemeClr val="dk1"/>
                </a:solidFill>
                <a:latin typeface="Roboto"/>
                <a:ea typeface="Roboto"/>
                <a:cs typeface="Roboto"/>
                <a:sym typeface="Roboto"/>
              </a:rPr>
              <a:t> dans la diapositive. </a:t>
            </a:r>
            <a:r>
              <a:rPr lang="en-US" sz="1000" dirty="0" err="1">
                <a:solidFill>
                  <a:schemeClr val="dk1"/>
                </a:solidFill>
                <a:latin typeface="Roboto"/>
                <a:ea typeface="Roboto"/>
                <a:cs typeface="Roboto"/>
                <a:sym typeface="Roboto"/>
              </a:rPr>
              <a:t>Cliquez</a:t>
            </a:r>
            <a:r>
              <a:rPr lang="en-US" sz="1000" dirty="0">
                <a:solidFill>
                  <a:schemeClr val="dk1"/>
                </a:solidFill>
                <a:latin typeface="Roboto"/>
                <a:ea typeface="Roboto"/>
                <a:cs typeface="Roboto"/>
                <a:sym typeface="Roboto"/>
              </a:rPr>
              <a:t> sur les liens ci-dessous pour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savoir plus </a:t>
            </a:r>
            <a:r>
              <a:rPr lang="en-US" sz="1000" dirty="0" err="1">
                <a:solidFill>
                  <a:schemeClr val="dk1"/>
                </a:solidFill>
                <a:latin typeface="Roboto"/>
                <a:ea typeface="Roboto"/>
                <a:cs typeface="Roboto"/>
                <a:sym typeface="Roboto"/>
              </a:rPr>
              <a:t>si</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vous</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souhaitez</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Le Kenya </a:t>
            </a:r>
            <a:r>
              <a:rPr lang="en-US" sz="1000" dirty="0" err="1">
                <a:solidFill>
                  <a:schemeClr val="dk1"/>
                </a:solidFill>
                <a:latin typeface="Roboto"/>
                <a:ea typeface="Roboto"/>
                <a:cs typeface="Roboto"/>
                <a:sym typeface="Roboto"/>
              </a:rPr>
              <a:t>est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reconnu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comme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étant</a:t>
            </a:r>
            <a:r>
              <a:rPr lang="en-US" sz="1000" dirty="0">
                <a:solidFill>
                  <a:schemeClr val="dk1"/>
                </a:solidFill>
                <a:latin typeface="Roboto"/>
                <a:ea typeface="Roboto"/>
                <a:cs typeface="Roboto"/>
                <a:sym typeface="Roboto"/>
              </a:rPr>
              <a:t> très </a:t>
            </a:r>
            <a:r>
              <a:rPr lang="en-US" sz="1000" dirty="0" err="1">
                <a:solidFill>
                  <a:schemeClr val="dk1"/>
                </a:solidFill>
                <a:latin typeface="Roboto"/>
                <a:ea typeface="Roboto"/>
                <a:cs typeface="Roboto"/>
                <a:sym typeface="Roboto"/>
              </a:rPr>
              <a:t>vulnérable</a:t>
            </a:r>
            <a:r>
              <a:rPr lang="en-US" sz="1000" dirty="0">
                <a:solidFill>
                  <a:schemeClr val="dk1"/>
                </a:solidFill>
                <a:latin typeface="Roboto"/>
                <a:ea typeface="Roboto"/>
                <a:cs typeface="Roboto"/>
                <a:sym typeface="Roboto"/>
              </a:rPr>
              <a:t> aux </a:t>
            </a:r>
            <a:r>
              <a:rPr lang="en-US" sz="1000" dirty="0" err="1">
                <a:solidFill>
                  <a:schemeClr val="dk1"/>
                </a:solidFill>
                <a:latin typeface="Roboto"/>
                <a:ea typeface="Roboto"/>
                <a:cs typeface="Roboto"/>
                <a:sym typeface="Roboto"/>
              </a:rPr>
              <a:t>effets</a:t>
            </a:r>
            <a:r>
              <a:rPr lang="en-US" sz="1000" dirty="0">
                <a:solidFill>
                  <a:schemeClr val="dk1"/>
                </a:solidFill>
                <a:latin typeface="Roboto"/>
                <a:ea typeface="Roboto"/>
                <a:cs typeface="Roboto"/>
                <a:sym typeface="Roboto"/>
              </a:rPr>
              <a:t> du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particulier aux </a:t>
            </a:r>
            <a:r>
              <a:rPr lang="en-US" sz="1000" dirty="0" err="1">
                <a:solidFill>
                  <a:schemeClr val="dk1"/>
                </a:solidFill>
                <a:latin typeface="Roboto"/>
                <a:ea typeface="Roboto"/>
                <a:cs typeface="Roboto"/>
                <a:sym typeface="Roboto"/>
              </a:rPr>
              <a:t>inondations</a:t>
            </a:r>
            <a:r>
              <a:rPr lang="en-US" sz="1000" dirty="0">
                <a:solidFill>
                  <a:schemeClr val="dk1"/>
                </a:solidFill>
                <a:latin typeface="Roboto"/>
                <a:ea typeface="Roboto"/>
                <a:cs typeface="Roboto"/>
                <a:sym typeface="Roboto"/>
              </a:rPr>
              <a:t> et aux </a:t>
            </a:r>
            <a:r>
              <a:rPr lang="en-US" sz="1000" dirty="0" err="1">
                <a:solidFill>
                  <a:schemeClr val="dk1"/>
                </a:solidFill>
                <a:latin typeface="Roboto"/>
                <a:ea typeface="Roboto"/>
                <a:cs typeface="Roboto"/>
                <a:sym typeface="Roboto"/>
              </a:rPr>
              <a:t>sécheresses</a:t>
            </a:r>
            <a:r>
              <a:rPr lang="en-US" sz="1000" dirty="0">
                <a:solidFill>
                  <a:schemeClr val="dk1"/>
                </a:solidFill>
                <a:latin typeface="Roboto"/>
                <a:ea typeface="Roboto"/>
                <a:cs typeface="Roboto"/>
                <a:sym typeface="Roboto"/>
              </a:rPr>
              <a:t>. On </a:t>
            </a:r>
            <a:r>
              <a:rPr lang="en-US" sz="1000" dirty="0" err="1">
                <a:solidFill>
                  <a:schemeClr val="dk1"/>
                </a:solidFill>
                <a:latin typeface="Roboto"/>
                <a:ea typeface="Roboto"/>
                <a:cs typeface="Roboto"/>
                <a:sym typeface="Roboto"/>
              </a:rPr>
              <a:t>estime</a:t>
            </a:r>
            <a:r>
              <a:rPr lang="en-US" sz="1000" dirty="0">
                <a:solidFill>
                  <a:schemeClr val="dk1"/>
                </a:solidFill>
                <a:latin typeface="Roboto"/>
                <a:ea typeface="Roboto"/>
                <a:cs typeface="Roboto"/>
                <a:sym typeface="Roboto"/>
              </a:rPr>
              <a:t> que plus de 70 % des catastrophes </a:t>
            </a:r>
            <a:r>
              <a:rPr lang="en-US" sz="1000" dirty="0" err="1">
                <a:solidFill>
                  <a:schemeClr val="dk1"/>
                </a:solidFill>
                <a:latin typeface="Roboto"/>
                <a:ea typeface="Roboto"/>
                <a:cs typeface="Roboto"/>
                <a:sym typeface="Roboto"/>
              </a:rPr>
              <a:t>naturelles</a:t>
            </a:r>
            <a:r>
              <a:rPr lang="en-US" sz="1000" dirty="0">
                <a:solidFill>
                  <a:schemeClr val="dk1"/>
                </a:solidFill>
                <a:latin typeface="Roboto"/>
                <a:ea typeface="Roboto"/>
                <a:cs typeface="Roboto"/>
                <a:sym typeface="Roboto"/>
              </a:rPr>
              <a:t> au Kenya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attribuées</a:t>
            </a:r>
            <a:r>
              <a:rPr lang="en-US" sz="1000" dirty="0">
                <a:solidFill>
                  <a:schemeClr val="dk1"/>
                </a:solidFill>
                <a:latin typeface="Roboto"/>
                <a:ea typeface="Roboto"/>
                <a:cs typeface="Roboto"/>
                <a:sym typeface="Roboto"/>
              </a:rPr>
              <a:t> à des </a:t>
            </a:r>
            <a:r>
              <a:rPr lang="en-US" sz="1000" dirty="0" err="1">
                <a:solidFill>
                  <a:schemeClr val="dk1"/>
                </a:solidFill>
                <a:latin typeface="Roboto"/>
                <a:ea typeface="Roboto"/>
                <a:cs typeface="Roboto"/>
                <a:sym typeface="Roboto"/>
              </a:rPr>
              <a:t>événements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extrêmes</a:t>
            </a:r>
            <a:r>
              <a:rPr lang="en-US" sz="1000" dirty="0">
                <a:solidFill>
                  <a:schemeClr val="dk1"/>
                </a:solidFill>
                <a:latin typeface="Roboto"/>
                <a:ea typeface="Roboto"/>
                <a:cs typeface="Roboto"/>
                <a:sym typeface="Roboto"/>
              </a:rPr>
              <a:t>, et les </a:t>
            </a:r>
            <a:r>
              <a:rPr lang="en-US" sz="1000" dirty="0" err="1">
                <a:solidFill>
                  <a:schemeClr val="dk1"/>
                </a:solidFill>
                <a:latin typeface="Roboto"/>
                <a:ea typeface="Roboto"/>
                <a:cs typeface="Roboto"/>
                <a:sym typeface="Roboto"/>
              </a:rPr>
              <a:t>inondations</a:t>
            </a:r>
            <a:r>
              <a:rPr lang="en-US" sz="1000" dirty="0">
                <a:solidFill>
                  <a:schemeClr val="dk1"/>
                </a:solidFill>
                <a:latin typeface="Roboto"/>
                <a:ea typeface="Roboto"/>
                <a:cs typeface="Roboto"/>
                <a:sym typeface="Roboto"/>
              </a:rPr>
              <a:t> et les </a:t>
            </a:r>
            <a:r>
              <a:rPr lang="en-US" sz="1000" dirty="0" err="1">
                <a:solidFill>
                  <a:schemeClr val="dk1"/>
                </a:solidFill>
                <a:latin typeface="Roboto"/>
                <a:ea typeface="Roboto"/>
                <a:cs typeface="Roboto"/>
                <a:sym typeface="Roboto"/>
              </a:rPr>
              <a:t>sécheresses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de plus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fréquentes</a:t>
            </a:r>
            <a:r>
              <a:rPr lang="en-US" sz="1000" dirty="0">
                <a:solidFill>
                  <a:schemeClr val="dk1"/>
                </a:solidFill>
                <a:latin typeface="Roboto"/>
                <a:ea typeface="Roboto"/>
                <a:cs typeface="Roboto"/>
                <a:sym typeface="Roboto"/>
              </a:rPr>
              <a:t>, les cycles de </a:t>
            </a:r>
            <a:r>
              <a:rPr lang="en-US" sz="1000" dirty="0" err="1">
                <a:solidFill>
                  <a:schemeClr val="dk1"/>
                </a:solidFill>
                <a:latin typeface="Roboto"/>
                <a:ea typeface="Roboto"/>
                <a:cs typeface="Roboto"/>
                <a:sym typeface="Roboto"/>
              </a:rPr>
              <a:t>sécheresse</a:t>
            </a:r>
            <a:r>
              <a:rPr lang="en-US" sz="1000" dirty="0">
                <a:solidFill>
                  <a:schemeClr val="dk1"/>
                </a:solidFill>
                <a:latin typeface="Roboto"/>
                <a:ea typeface="Roboto"/>
                <a:cs typeface="Roboto"/>
                <a:sym typeface="Roboto"/>
              </a:rPr>
              <a:t> se </a:t>
            </a:r>
            <a:r>
              <a:rPr lang="en-US" sz="1000" dirty="0" err="1">
                <a:solidFill>
                  <a:schemeClr val="dk1"/>
                </a:solidFill>
                <a:latin typeface="Roboto"/>
                <a:ea typeface="Roboto"/>
                <a:cs typeface="Roboto"/>
                <a:sym typeface="Roboto"/>
              </a:rPr>
              <a:t>produisant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tous</a:t>
            </a:r>
            <a:r>
              <a:rPr lang="en-US" sz="1000" dirty="0">
                <a:solidFill>
                  <a:schemeClr val="dk1"/>
                </a:solidFill>
                <a:latin typeface="Roboto"/>
                <a:ea typeface="Roboto"/>
                <a:cs typeface="Roboto"/>
                <a:sym typeface="Roboto"/>
              </a:rPr>
              <a:t> les 2 à 3 </a:t>
            </a:r>
            <a:r>
              <a:rPr lang="en-US" sz="1000" dirty="0" err="1">
                <a:solidFill>
                  <a:schemeClr val="dk1"/>
                </a:solidFill>
                <a:latin typeface="Roboto"/>
                <a:ea typeface="Roboto"/>
                <a:cs typeface="Roboto"/>
                <a:sym typeface="Roboto"/>
              </a:rPr>
              <a:t>ans</a:t>
            </a:r>
            <a:r>
              <a:rPr lang="en-US" sz="1000" dirty="0">
                <a:solidFill>
                  <a:schemeClr val="dk1"/>
                </a:solidFill>
                <a:latin typeface="Roboto"/>
                <a:ea typeface="Roboto"/>
                <a:cs typeface="Roboto"/>
                <a:sym typeface="Roboto"/>
              </a:rPr>
              <a:t> au lieu de </a:t>
            </a:r>
            <a:r>
              <a:rPr lang="en-US" sz="1000" dirty="0" err="1">
                <a:solidFill>
                  <a:schemeClr val="dk1"/>
                </a:solidFill>
                <a:latin typeface="Roboto"/>
                <a:ea typeface="Roboto"/>
                <a:cs typeface="Roboto"/>
                <a:sym typeface="Roboto"/>
              </a:rPr>
              <a:t>tous</a:t>
            </a:r>
            <a:r>
              <a:rPr lang="en-US" sz="1000" dirty="0">
                <a:solidFill>
                  <a:schemeClr val="dk1"/>
                </a:solidFill>
                <a:latin typeface="Roboto"/>
                <a:ea typeface="Roboto"/>
                <a:cs typeface="Roboto"/>
                <a:sym typeface="Roboto"/>
              </a:rPr>
              <a:t> les 5 à 10 ans. Environ 85 % du </a:t>
            </a:r>
            <a:r>
              <a:rPr lang="en-US" sz="1000" dirty="0" err="1">
                <a:solidFill>
                  <a:schemeClr val="dk1"/>
                </a:solidFill>
                <a:latin typeface="Roboto"/>
                <a:ea typeface="Roboto"/>
                <a:cs typeface="Roboto"/>
                <a:sym typeface="Roboto"/>
              </a:rPr>
              <a:t>territoire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kenyan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est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classé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comme</a:t>
            </a:r>
            <a:r>
              <a:rPr lang="en-US" sz="1000" dirty="0">
                <a:solidFill>
                  <a:schemeClr val="dk1"/>
                </a:solidFill>
                <a:latin typeface="Roboto"/>
                <a:ea typeface="Roboto"/>
                <a:cs typeface="Roboto"/>
                <a:sym typeface="Roboto"/>
              </a:rPr>
              <a:t> un </a:t>
            </a:r>
            <a:r>
              <a:rPr lang="en-US" sz="1000" dirty="0" err="1">
                <a:solidFill>
                  <a:schemeClr val="dk1"/>
                </a:solidFill>
                <a:latin typeface="Roboto"/>
                <a:ea typeface="Roboto"/>
                <a:cs typeface="Roboto"/>
                <a:sym typeface="Roboto"/>
              </a:rPr>
              <a:t>écosystème</a:t>
            </a:r>
            <a:r>
              <a:rPr lang="en-US" sz="1000" dirty="0">
                <a:solidFill>
                  <a:schemeClr val="dk1"/>
                </a:solidFill>
                <a:latin typeface="Roboto"/>
                <a:ea typeface="Roboto"/>
                <a:cs typeface="Roboto"/>
                <a:sym typeface="Roboto"/>
              </a:rPr>
              <a:t> fragile </a:t>
            </a:r>
            <a:r>
              <a:rPr lang="en-US" sz="1000" dirty="0" err="1">
                <a:solidFill>
                  <a:schemeClr val="dk1"/>
                </a:solidFill>
                <a:latin typeface="Roboto"/>
                <a:ea typeface="Roboto"/>
                <a:cs typeface="Roboto"/>
                <a:sym typeface="Roboto"/>
              </a:rPr>
              <a:t>aride</a:t>
            </a:r>
            <a:r>
              <a:rPr lang="en-US" sz="1000" dirty="0">
                <a:solidFill>
                  <a:schemeClr val="dk1"/>
                </a:solidFill>
                <a:latin typeface="Roboto"/>
                <a:ea typeface="Roboto"/>
                <a:cs typeface="Roboto"/>
                <a:sym typeface="Roboto"/>
              </a:rPr>
              <a:t> et semi-</a:t>
            </a:r>
            <a:r>
              <a:rPr lang="en-US" sz="1000" dirty="0" err="1">
                <a:solidFill>
                  <a:schemeClr val="dk1"/>
                </a:solidFill>
                <a:latin typeface="Roboto"/>
                <a:ea typeface="Roboto"/>
                <a:cs typeface="Roboto"/>
                <a:sym typeface="Roboto"/>
              </a:rPr>
              <a:t>aride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largement</a:t>
            </a:r>
            <a:r>
              <a:rPr lang="en-US" sz="1000" dirty="0">
                <a:solidFill>
                  <a:schemeClr val="dk1"/>
                </a:solidFill>
                <a:latin typeface="Roboto"/>
                <a:ea typeface="Roboto"/>
                <a:cs typeface="Roboto"/>
                <a:sym typeface="Roboto"/>
              </a:rPr>
              <a:t> pastoral. Les </a:t>
            </a:r>
            <a:r>
              <a:rPr lang="en-US" sz="1000" dirty="0" err="1">
                <a:solidFill>
                  <a:schemeClr val="dk1"/>
                </a:solidFill>
                <a:latin typeface="Roboto"/>
                <a:ea typeface="Roboto"/>
                <a:cs typeface="Roboto"/>
                <a:sym typeface="Roboto"/>
              </a:rPr>
              <a:t>températures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devraient</a:t>
            </a:r>
            <a:r>
              <a:rPr lang="en-US" sz="1000" dirty="0">
                <a:solidFill>
                  <a:schemeClr val="dk1"/>
                </a:solidFill>
                <a:latin typeface="Roboto"/>
                <a:ea typeface="Roboto"/>
                <a:cs typeface="Roboto"/>
                <a:sym typeface="Roboto"/>
              </a:rPr>
              <a:t> augmenter de 3,5 °C </a:t>
            </a:r>
            <a:r>
              <a:rPr lang="en-US" sz="1000" dirty="0" err="1">
                <a:solidFill>
                  <a:schemeClr val="dk1"/>
                </a:solidFill>
                <a:latin typeface="Roboto"/>
                <a:ea typeface="Roboto"/>
                <a:cs typeface="Roboto"/>
                <a:sym typeface="Roboto"/>
              </a:rPr>
              <a:t>d'ici</a:t>
            </a:r>
            <a:r>
              <a:rPr lang="en-US" sz="1000" dirty="0">
                <a:solidFill>
                  <a:schemeClr val="dk1"/>
                </a:solidFill>
                <a:latin typeface="Roboto"/>
                <a:ea typeface="Roboto"/>
                <a:cs typeface="Roboto"/>
                <a:sym typeface="Roboto"/>
              </a:rPr>
              <a:t> la fin du siècle, et les </a:t>
            </a:r>
            <a:r>
              <a:rPr lang="en-US" sz="1000" dirty="0" err="1">
                <a:solidFill>
                  <a:schemeClr val="dk1"/>
                </a:solidFill>
                <a:latin typeface="Roboto"/>
                <a:ea typeface="Roboto"/>
                <a:cs typeface="Roboto"/>
                <a:sym typeface="Roboto"/>
              </a:rPr>
              <a:t>précipitations</a:t>
            </a:r>
            <a:r>
              <a:rPr lang="en-US" sz="1000" dirty="0">
                <a:solidFill>
                  <a:schemeClr val="dk1"/>
                </a:solidFill>
                <a:latin typeface="Roboto"/>
                <a:ea typeface="Roboto"/>
                <a:cs typeface="Roboto"/>
                <a:sym typeface="Roboto"/>
              </a:rPr>
              <a:t> dans les zones </a:t>
            </a:r>
            <a:r>
              <a:rPr lang="en-US" sz="1000" dirty="0" err="1">
                <a:solidFill>
                  <a:schemeClr val="dk1"/>
                </a:solidFill>
                <a:latin typeface="Roboto"/>
                <a:ea typeface="Roboto"/>
                <a:cs typeface="Roboto"/>
                <a:sym typeface="Roboto"/>
              </a:rPr>
              <a:t>arides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devraient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globalement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diminuer</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sécheresse</a:t>
            </a:r>
            <a:r>
              <a:rPr lang="en-US" sz="1000" dirty="0">
                <a:solidFill>
                  <a:schemeClr val="dk1"/>
                </a:solidFill>
                <a:latin typeface="Roboto"/>
                <a:ea typeface="Roboto"/>
                <a:cs typeface="Roboto"/>
                <a:sym typeface="Roboto"/>
              </a:rPr>
              <a:t> de 2008-2011 a touché 3,7 millions de </a:t>
            </a:r>
            <a:r>
              <a:rPr lang="en-US" sz="1000" dirty="0" err="1">
                <a:solidFill>
                  <a:schemeClr val="dk1"/>
                </a:solidFill>
                <a:latin typeface="Roboto"/>
                <a:ea typeface="Roboto"/>
                <a:cs typeface="Roboto"/>
                <a:sym typeface="Roboto"/>
              </a:rPr>
              <a:t>personnes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causé</a:t>
            </a:r>
            <a:r>
              <a:rPr lang="en-US" sz="1000" dirty="0">
                <a:solidFill>
                  <a:schemeClr val="dk1"/>
                </a:solidFill>
                <a:latin typeface="Roboto"/>
                <a:ea typeface="Roboto"/>
                <a:cs typeface="Roboto"/>
                <a:sym typeface="Roboto"/>
              </a:rPr>
              <a:t> 12,1 milliards de dollars de </a:t>
            </a:r>
            <a:r>
              <a:rPr lang="en-US" sz="1000" dirty="0" err="1">
                <a:solidFill>
                  <a:schemeClr val="dk1"/>
                </a:solidFill>
                <a:latin typeface="Roboto"/>
                <a:ea typeface="Roboto"/>
                <a:cs typeface="Roboto"/>
                <a:sym typeface="Roboto"/>
              </a:rPr>
              <a:t>dommages</a:t>
            </a:r>
            <a:r>
              <a:rPr lang="en-US" sz="1000" dirty="0">
                <a:solidFill>
                  <a:schemeClr val="dk1"/>
                </a:solidFill>
                <a:latin typeface="Roboto"/>
                <a:ea typeface="Roboto"/>
                <a:cs typeface="Roboto"/>
                <a:sym typeface="Roboto"/>
              </a:rPr>
              <a:t> et de </a:t>
            </a:r>
            <a:r>
              <a:rPr lang="en-US" sz="1000" dirty="0" err="1">
                <a:solidFill>
                  <a:schemeClr val="dk1"/>
                </a:solidFill>
                <a:latin typeface="Roboto"/>
                <a:ea typeface="Roboto"/>
                <a:cs typeface="Roboto"/>
                <a:sym typeface="Roboto"/>
              </a:rPr>
              <a:t>pertes</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sécheresse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prolongée</a:t>
            </a:r>
            <a:r>
              <a:rPr lang="en-US" sz="1000" dirty="0">
                <a:solidFill>
                  <a:schemeClr val="dk1"/>
                </a:solidFill>
                <a:latin typeface="Roboto"/>
                <a:ea typeface="Roboto"/>
                <a:cs typeface="Roboto"/>
                <a:sym typeface="Roboto"/>
              </a:rPr>
              <a:t> entre 2020 et 2023 (la </a:t>
            </a:r>
            <a:r>
              <a:rPr lang="en-US" sz="1000" dirty="0" err="1">
                <a:solidFill>
                  <a:schemeClr val="dk1"/>
                </a:solidFill>
                <a:latin typeface="Roboto"/>
                <a:ea typeface="Roboto"/>
                <a:cs typeface="Roboto"/>
                <a:sym typeface="Roboto"/>
              </a:rPr>
              <a:t>pire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sécheresse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depuis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quarante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ans</a:t>
            </a:r>
            <a:r>
              <a:rPr lang="en-US" sz="1000" dirty="0">
                <a:solidFill>
                  <a:schemeClr val="dk1"/>
                </a:solidFill>
                <a:latin typeface="Roboto"/>
                <a:ea typeface="Roboto"/>
                <a:cs typeface="Roboto"/>
                <a:sym typeface="Roboto"/>
              </a:rPr>
              <a:t>) a encore </a:t>
            </a:r>
            <a:r>
              <a:rPr lang="en-US" sz="1000" dirty="0" err="1">
                <a:solidFill>
                  <a:schemeClr val="dk1"/>
                </a:solidFill>
                <a:latin typeface="Roboto"/>
                <a:ea typeface="Roboto"/>
                <a:cs typeface="Roboto"/>
                <a:sym typeface="Roboto"/>
              </a:rPr>
              <a:t>renforcé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cette</a:t>
            </a:r>
            <a:r>
              <a:rPr lang="en-US" sz="1000" dirty="0">
                <a:solidFill>
                  <a:schemeClr val="dk1"/>
                </a:solidFill>
                <a:latin typeface="Roboto"/>
                <a:ea typeface="Roboto"/>
                <a:cs typeface="Roboto"/>
                <a:sym typeface="Roboto"/>
              </a:rPr>
              <a:t> tendance, </a:t>
            </a:r>
            <a:r>
              <a:rPr lang="en-US" sz="1000" dirty="0" err="1">
                <a:solidFill>
                  <a:schemeClr val="dk1"/>
                </a:solidFill>
                <a:latin typeface="Roboto"/>
                <a:ea typeface="Roboto"/>
                <a:cs typeface="Roboto"/>
                <a:sym typeface="Roboto"/>
              </a:rPr>
              <a:t>provoquant</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grandes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souffrances</a:t>
            </a:r>
            <a:r>
              <a:rPr lang="en-US" sz="1000" dirty="0">
                <a:solidFill>
                  <a:schemeClr val="dk1"/>
                </a:solidFill>
                <a:latin typeface="Roboto"/>
                <a:ea typeface="Roboto"/>
                <a:cs typeface="Roboto"/>
                <a:sym typeface="Roboto"/>
              </a:rPr>
              <a:t> dans tout le pays. </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Dans le </a:t>
            </a:r>
            <a:r>
              <a:rPr lang="en-US" sz="1000" dirty="0" err="1">
                <a:solidFill>
                  <a:schemeClr val="dk1"/>
                </a:solidFill>
                <a:latin typeface="Roboto"/>
                <a:ea typeface="Roboto"/>
                <a:cs typeface="Roboto"/>
                <a:sym typeface="Roboto"/>
              </a:rPr>
              <a:t>même</a:t>
            </a:r>
            <a:r>
              <a:rPr lang="en-US" sz="1000" dirty="0">
                <a:solidFill>
                  <a:schemeClr val="dk1"/>
                </a:solidFill>
                <a:latin typeface="Roboto"/>
                <a:ea typeface="Roboto"/>
                <a:cs typeface="Roboto"/>
                <a:sym typeface="Roboto"/>
              </a:rPr>
              <a:t> temps, les </a:t>
            </a:r>
            <a:r>
              <a:rPr lang="en-US" sz="1000" dirty="0" err="1">
                <a:solidFill>
                  <a:schemeClr val="dk1"/>
                </a:solidFill>
                <a:latin typeface="Roboto"/>
                <a:ea typeface="Roboto"/>
                <a:cs typeface="Roboto"/>
                <a:sym typeface="Roboto"/>
              </a:rPr>
              <a:t>épisodes</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précipitations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extrêmes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devraient</a:t>
            </a:r>
            <a:r>
              <a:rPr lang="en-US" sz="1000" dirty="0">
                <a:solidFill>
                  <a:schemeClr val="dk1"/>
                </a:solidFill>
                <a:latin typeface="Roboto"/>
                <a:ea typeface="Roboto"/>
                <a:cs typeface="Roboto"/>
                <a:sym typeface="Roboto"/>
              </a:rPr>
              <a:t> augmenter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fréquence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durée et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intensité</a:t>
            </a:r>
            <a:r>
              <a:rPr lang="en-US" sz="1000" dirty="0">
                <a:solidFill>
                  <a:schemeClr val="dk1"/>
                </a:solidFill>
                <a:latin typeface="Roboto"/>
                <a:ea typeface="Roboto"/>
                <a:cs typeface="Roboto"/>
                <a:sym typeface="Roboto"/>
              </a:rPr>
              <a:t>, et la proportion de fortes </a:t>
            </a:r>
            <a:r>
              <a:rPr lang="en-US" sz="1000" dirty="0" err="1">
                <a:solidFill>
                  <a:schemeClr val="dk1"/>
                </a:solidFill>
                <a:latin typeface="Roboto"/>
                <a:ea typeface="Roboto"/>
                <a:cs typeface="Roboto"/>
                <a:sym typeface="Roboto"/>
              </a:rPr>
              <a:t>précipitations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survenant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lors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d'épisodes</a:t>
            </a:r>
            <a:r>
              <a:rPr lang="en-US" sz="1000" dirty="0">
                <a:solidFill>
                  <a:schemeClr val="dk1"/>
                </a:solidFill>
                <a:latin typeface="Roboto"/>
                <a:ea typeface="Roboto"/>
                <a:cs typeface="Roboto"/>
                <a:sym typeface="Roboto"/>
              </a:rPr>
              <a:t> courts et </a:t>
            </a:r>
            <a:r>
              <a:rPr lang="en-US" sz="1000" dirty="0" err="1">
                <a:solidFill>
                  <a:schemeClr val="dk1"/>
                </a:solidFill>
                <a:latin typeface="Roboto"/>
                <a:ea typeface="Roboto"/>
                <a:cs typeface="Roboto"/>
                <a:sym typeface="Roboto"/>
              </a:rPr>
              <a:t>intenses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va</a:t>
            </a:r>
            <a:r>
              <a:rPr lang="en-US" sz="1000" dirty="0">
                <a:solidFill>
                  <a:schemeClr val="dk1"/>
                </a:solidFill>
                <a:latin typeface="Roboto"/>
                <a:ea typeface="Roboto"/>
                <a:cs typeface="Roboto"/>
                <a:sym typeface="Roboto"/>
              </a:rPr>
              <a:t> augmenter. Les fortes </a:t>
            </a:r>
            <a:r>
              <a:rPr lang="en-US" sz="1000" dirty="0" err="1">
                <a:solidFill>
                  <a:schemeClr val="dk1"/>
                </a:solidFill>
                <a:latin typeface="Roboto"/>
                <a:ea typeface="Roboto"/>
                <a:cs typeface="Roboto"/>
                <a:sym typeface="Roboto"/>
              </a:rPr>
              <a:t>précipitations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déclencher</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crues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fluviales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côtières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soudaines</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récentes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pluies</a:t>
            </a:r>
            <a:r>
              <a:rPr lang="en-US" sz="1000" dirty="0">
                <a:solidFill>
                  <a:schemeClr val="dk1"/>
                </a:solidFill>
                <a:latin typeface="Roboto"/>
                <a:ea typeface="Roboto"/>
                <a:cs typeface="Roboto"/>
                <a:sym typeface="Roboto"/>
              </a:rPr>
              <a:t> qui se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abattues</a:t>
            </a:r>
            <a:r>
              <a:rPr lang="en-US" sz="1000" dirty="0">
                <a:solidFill>
                  <a:schemeClr val="dk1"/>
                </a:solidFill>
                <a:latin typeface="Roboto"/>
                <a:ea typeface="Roboto"/>
                <a:cs typeface="Roboto"/>
                <a:sym typeface="Roboto"/>
              </a:rPr>
              <a:t> sur le pays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illustration </a:t>
            </a:r>
            <a:r>
              <a:rPr lang="en-US" sz="1000" dirty="0" err="1">
                <a:solidFill>
                  <a:schemeClr val="dk1"/>
                </a:solidFill>
                <a:latin typeface="Roboto"/>
                <a:ea typeface="Roboto"/>
                <a:cs typeface="Roboto"/>
                <a:sym typeface="Roboto"/>
              </a:rPr>
              <a:t>poignante</a:t>
            </a:r>
            <a:r>
              <a:rPr lang="en-US" sz="1000" dirty="0">
                <a:solidFill>
                  <a:schemeClr val="dk1"/>
                </a:solidFill>
                <a:latin typeface="Roboto"/>
                <a:ea typeface="Roboto"/>
                <a:cs typeface="Roboto"/>
                <a:sym typeface="Roboto"/>
              </a:rPr>
              <a:t>, avec 289 </a:t>
            </a:r>
            <a:r>
              <a:rPr lang="en-US" sz="1000" dirty="0" err="1">
                <a:solidFill>
                  <a:schemeClr val="dk1"/>
                </a:solidFill>
                <a:latin typeface="Roboto"/>
                <a:ea typeface="Roboto"/>
                <a:cs typeface="Roboto"/>
                <a:sym typeface="Roboto"/>
              </a:rPr>
              <a:t>personnes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tuées</a:t>
            </a:r>
            <a:r>
              <a:rPr lang="en-US" sz="1000" dirty="0">
                <a:solidFill>
                  <a:schemeClr val="dk1"/>
                </a:solidFill>
                <a:latin typeface="Roboto"/>
                <a:ea typeface="Roboto"/>
                <a:cs typeface="Roboto"/>
                <a:sym typeface="Roboto"/>
              </a:rPr>
              <a:t> et 293 000 </a:t>
            </a:r>
            <a:r>
              <a:rPr lang="en-US" sz="1000" dirty="0" err="1">
                <a:solidFill>
                  <a:schemeClr val="dk1"/>
                </a:solidFill>
                <a:latin typeface="Roboto"/>
                <a:ea typeface="Roboto"/>
                <a:cs typeface="Roboto"/>
                <a:sym typeface="Roboto"/>
              </a:rPr>
              <a:t>déplacées</a:t>
            </a:r>
            <a:r>
              <a:rPr lang="en-US" sz="1000" dirty="0">
                <a:solidFill>
                  <a:schemeClr val="dk1"/>
                </a:solidFill>
                <a:latin typeface="Roboto"/>
                <a:ea typeface="Roboto"/>
                <a:cs typeface="Roboto"/>
                <a:sym typeface="Roboto"/>
              </a:rPr>
              <a:t> et sans abri. Les </a:t>
            </a:r>
            <a:r>
              <a:rPr lang="en-US" sz="1000" dirty="0" err="1">
                <a:solidFill>
                  <a:schemeClr val="dk1"/>
                </a:solidFill>
                <a:latin typeface="Roboto"/>
                <a:ea typeface="Roboto"/>
                <a:cs typeface="Roboto"/>
                <a:sym typeface="Roboto"/>
              </a:rPr>
              <a:t>précipitations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intenses</a:t>
            </a:r>
            <a:r>
              <a:rPr lang="en-US" sz="1000" dirty="0">
                <a:solidFill>
                  <a:schemeClr val="dk1"/>
                </a:solidFill>
                <a:latin typeface="Roboto"/>
                <a:ea typeface="Roboto"/>
                <a:cs typeface="Roboto"/>
                <a:sym typeface="Roboto"/>
              </a:rPr>
              <a:t> et les </a:t>
            </a:r>
            <a:r>
              <a:rPr lang="en-US" sz="1000" dirty="0" err="1">
                <a:solidFill>
                  <a:schemeClr val="dk1"/>
                </a:solidFill>
                <a:latin typeface="Roboto"/>
                <a:ea typeface="Roboto"/>
                <a:cs typeface="Roboto"/>
                <a:sym typeface="Roboto"/>
              </a:rPr>
              <a:t>inondations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également</a:t>
            </a:r>
            <a:r>
              <a:rPr lang="en-US" sz="1000" dirty="0">
                <a:solidFill>
                  <a:schemeClr val="dk1"/>
                </a:solidFill>
                <a:latin typeface="Roboto"/>
                <a:ea typeface="Roboto"/>
                <a:cs typeface="Roboto"/>
                <a:sym typeface="Roboto"/>
              </a:rPr>
              <a:t> augmenter le </a:t>
            </a:r>
            <a:r>
              <a:rPr lang="en-US" sz="1000" dirty="0" err="1">
                <a:solidFill>
                  <a:schemeClr val="dk1"/>
                </a:solidFill>
                <a:latin typeface="Roboto"/>
                <a:ea typeface="Roboto"/>
                <a:cs typeface="Roboto"/>
                <a:sym typeface="Roboto"/>
              </a:rPr>
              <a:t>risque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glissements</a:t>
            </a:r>
            <a:r>
              <a:rPr lang="en-US" sz="1000" dirty="0">
                <a:solidFill>
                  <a:schemeClr val="dk1"/>
                </a:solidFill>
                <a:latin typeface="Roboto"/>
                <a:ea typeface="Roboto"/>
                <a:cs typeface="Roboto"/>
                <a:sym typeface="Roboto"/>
              </a:rPr>
              <a:t> de terrain et de </a:t>
            </a:r>
            <a:r>
              <a:rPr lang="en-US" sz="1000" dirty="0" err="1">
                <a:solidFill>
                  <a:schemeClr val="dk1"/>
                </a:solidFill>
                <a:latin typeface="Roboto"/>
                <a:ea typeface="Roboto"/>
                <a:cs typeface="Roboto"/>
                <a:sym typeface="Roboto"/>
              </a:rPr>
              <a:t>coulées</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boue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comme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l'a</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montré</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tragique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glissement</a:t>
            </a:r>
            <a:r>
              <a:rPr lang="en-US" sz="1000" dirty="0">
                <a:solidFill>
                  <a:schemeClr val="dk1"/>
                </a:solidFill>
                <a:latin typeface="Roboto"/>
                <a:ea typeface="Roboto"/>
                <a:cs typeface="Roboto"/>
                <a:sym typeface="Roboto"/>
              </a:rPr>
              <a:t> de terrain qui </a:t>
            </a:r>
            <a:r>
              <a:rPr lang="en-US" sz="1000" dirty="0" err="1">
                <a:solidFill>
                  <a:schemeClr val="dk1"/>
                </a:solidFill>
                <a:latin typeface="Roboto"/>
                <a:ea typeface="Roboto"/>
                <a:cs typeface="Roboto"/>
                <a:sym typeface="Roboto"/>
              </a:rPr>
              <a:t>s'est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produit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avril</a:t>
            </a:r>
            <a:r>
              <a:rPr lang="en-US" sz="1000" dirty="0">
                <a:solidFill>
                  <a:schemeClr val="dk1"/>
                </a:solidFill>
                <a:latin typeface="Roboto"/>
                <a:ea typeface="Roboto"/>
                <a:cs typeface="Roboto"/>
                <a:sym typeface="Roboto"/>
              </a:rPr>
              <a:t> 2024 à Mai Mahiu, qui a fait plus de 130 morts </a:t>
            </a:r>
            <a:r>
              <a:rPr lang="en-US" sz="1000" dirty="0" err="1">
                <a:solidFill>
                  <a:schemeClr val="dk1"/>
                </a:solidFill>
                <a:latin typeface="Roboto"/>
                <a:ea typeface="Roboto"/>
                <a:cs typeface="Roboto"/>
                <a:sym typeface="Roboto"/>
              </a:rPr>
              <a:t>ou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disparus</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Bien que </a:t>
            </a:r>
            <a:r>
              <a:rPr lang="en-US" sz="1000" dirty="0" err="1">
                <a:solidFill>
                  <a:schemeClr val="dk1"/>
                </a:solidFill>
                <a:latin typeface="Roboto"/>
                <a:ea typeface="Roboto"/>
                <a:cs typeface="Roboto"/>
                <a:sym typeface="Roboto"/>
              </a:rPr>
              <a:t>seulement</a:t>
            </a:r>
            <a:r>
              <a:rPr lang="en-US" sz="1000" dirty="0">
                <a:solidFill>
                  <a:schemeClr val="dk1"/>
                </a:solidFill>
                <a:latin typeface="Roboto"/>
                <a:ea typeface="Roboto"/>
                <a:cs typeface="Roboto"/>
                <a:sym typeface="Roboto"/>
              </a:rPr>
              <a:t> 27 % de la population </a:t>
            </a:r>
            <a:r>
              <a:rPr lang="en-US" sz="1000" dirty="0" err="1">
                <a:solidFill>
                  <a:schemeClr val="dk1"/>
                </a:solidFill>
                <a:latin typeface="Roboto"/>
                <a:ea typeface="Roboto"/>
                <a:cs typeface="Roboto"/>
                <a:sym typeface="Roboto"/>
              </a:rPr>
              <a:t>kenyane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vive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actuellement</a:t>
            </a:r>
            <a:r>
              <a:rPr lang="en-US" sz="1000" dirty="0">
                <a:solidFill>
                  <a:schemeClr val="dk1"/>
                </a:solidFill>
                <a:latin typeface="Roboto"/>
                <a:ea typeface="Roboto"/>
                <a:cs typeface="Roboto"/>
                <a:sym typeface="Roboto"/>
              </a:rPr>
              <a:t> dans des zones </a:t>
            </a:r>
            <a:r>
              <a:rPr lang="en-US" sz="1000" dirty="0" err="1">
                <a:solidFill>
                  <a:schemeClr val="dk1"/>
                </a:solidFill>
                <a:latin typeface="Roboto"/>
                <a:ea typeface="Roboto"/>
                <a:cs typeface="Roboto"/>
                <a:sym typeface="Roboto"/>
              </a:rPr>
              <a:t>urbaines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a:t>
            </a:r>
            <a:r>
              <a:rPr lang="en-US" sz="1000" dirty="0">
                <a:solidFill>
                  <a:schemeClr val="dk1"/>
                </a:solidFill>
                <a:latin typeface="Roboto"/>
                <a:ea typeface="Roboto"/>
                <a:cs typeface="Roboto"/>
                <a:sym typeface="Roboto"/>
              </a:rPr>
              <a:t> chiffre </a:t>
            </a:r>
            <a:r>
              <a:rPr lang="en-US" sz="1000" dirty="0" err="1">
                <a:solidFill>
                  <a:schemeClr val="dk1"/>
                </a:solidFill>
                <a:latin typeface="Roboto"/>
                <a:ea typeface="Roboto"/>
                <a:cs typeface="Roboto"/>
                <a:sym typeface="Roboto"/>
              </a:rPr>
              <a:t>augmente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rapidement</a:t>
            </a:r>
            <a:r>
              <a:rPr lang="en-US" sz="1000" dirty="0">
                <a:solidFill>
                  <a:schemeClr val="dk1"/>
                </a:solidFill>
                <a:latin typeface="Roboto"/>
                <a:ea typeface="Roboto"/>
                <a:cs typeface="Roboto"/>
                <a:sym typeface="Roboto"/>
              </a:rPr>
              <a:t>. Par </a:t>
            </a:r>
            <a:r>
              <a:rPr lang="en-US" sz="1000" dirty="0" err="1">
                <a:solidFill>
                  <a:schemeClr val="dk1"/>
                </a:solidFill>
                <a:latin typeface="Roboto"/>
                <a:ea typeface="Roboto"/>
                <a:cs typeface="Roboto"/>
                <a:sym typeface="Roboto"/>
              </a:rPr>
              <a:t>exemple</a:t>
            </a:r>
            <a:r>
              <a:rPr lang="en-US" sz="1000" dirty="0">
                <a:solidFill>
                  <a:schemeClr val="dk1"/>
                </a:solidFill>
                <a:latin typeface="Roboto"/>
                <a:ea typeface="Roboto"/>
                <a:cs typeface="Roboto"/>
                <a:sym typeface="Roboto"/>
              </a:rPr>
              <a:t>, la population de Nairobi a </a:t>
            </a:r>
            <a:r>
              <a:rPr lang="en-US" sz="1000" dirty="0" err="1">
                <a:solidFill>
                  <a:schemeClr val="dk1"/>
                </a:solidFill>
                <a:latin typeface="Roboto"/>
                <a:ea typeface="Roboto"/>
                <a:cs typeface="Roboto"/>
                <a:sym typeface="Roboto"/>
              </a:rPr>
              <a:t>connu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croissance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exponentielle</a:t>
            </a:r>
            <a:r>
              <a:rPr lang="en-US" sz="1000" dirty="0">
                <a:solidFill>
                  <a:schemeClr val="dk1"/>
                </a:solidFill>
                <a:latin typeface="Roboto"/>
                <a:ea typeface="Roboto"/>
                <a:cs typeface="Roboto"/>
                <a:sym typeface="Roboto"/>
              </a:rPr>
              <a:t>, passant de </a:t>
            </a:r>
            <a:r>
              <a:rPr lang="en-US" sz="1000" dirty="0" err="1">
                <a:solidFill>
                  <a:schemeClr val="dk1"/>
                </a:solidFill>
                <a:latin typeface="Roboto"/>
                <a:ea typeface="Roboto"/>
                <a:cs typeface="Roboto"/>
                <a:sym typeface="Roboto"/>
              </a:rPr>
              <a:t>seulement</a:t>
            </a:r>
            <a:r>
              <a:rPr lang="en-US" sz="1000" dirty="0">
                <a:solidFill>
                  <a:schemeClr val="dk1"/>
                </a:solidFill>
                <a:latin typeface="Roboto"/>
                <a:ea typeface="Roboto"/>
                <a:cs typeface="Roboto"/>
                <a:sym typeface="Roboto"/>
              </a:rPr>
              <a:t> 290 000 habitants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1960 à environ 5 millions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2023. Nairobi, qui continue de </a:t>
            </a:r>
            <a:r>
              <a:rPr lang="en-US" sz="1000" dirty="0" err="1">
                <a:solidFill>
                  <a:schemeClr val="dk1"/>
                </a:solidFill>
                <a:latin typeface="Roboto"/>
                <a:ea typeface="Roboto"/>
                <a:cs typeface="Roboto"/>
                <a:sym typeface="Roboto"/>
              </a:rPr>
              <a:t>refléter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l'urbanisme</a:t>
            </a:r>
            <a:r>
              <a:rPr lang="en-US" sz="1000" dirty="0">
                <a:solidFill>
                  <a:schemeClr val="dk1"/>
                </a:solidFill>
                <a:latin typeface="Roboto"/>
                <a:ea typeface="Roboto"/>
                <a:cs typeface="Roboto"/>
                <a:sym typeface="Roboto"/>
              </a:rPr>
              <a:t> colonial et </a:t>
            </a:r>
            <a:r>
              <a:rPr lang="en-US" sz="1000" dirty="0" err="1">
                <a:solidFill>
                  <a:schemeClr val="dk1"/>
                </a:solidFill>
                <a:latin typeface="Roboto"/>
                <a:ea typeface="Roboto"/>
                <a:cs typeface="Roboto"/>
                <a:sym typeface="Roboto"/>
              </a:rPr>
              <a:t>s'est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depuis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développée</a:t>
            </a:r>
            <a:r>
              <a:rPr lang="en-US" sz="1000" dirty="0">
                <a:solidFill>
                  <a:schemeClr val="dk1"/>
                </a:solidFill>
                <a:latin typeface="Roboto"/>
                <a:ea typeface="Roboto"/>
                <a:cs typeface="Roboto"/>
                <a:sym typeface="Roboto"/>
              </a:rPr>
              <a:t> de manière </a:t>
            </a:r>
            <a:r>
              <a:rPr lang="en-US" sz="1000" dirty="0" err="1">
                <a:solidFill>
                  <a:schemeClr val="dk1"/>
                </a:solidFill>
                <a:latin typeface="Roboto"/>
                <a:ea typeface="Roboto"/>
                <a:cs typeface="Roboto"/>
                <a:sym typeface="Roboto"/>
              </a:rPr>
              <a:t>largement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anarchique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est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traversée</a:t>
            </a:r>
            <a:r>
              <a:rPr lang="en-US" sz="1000" dirty="0">
                <a:solidFill>
                  <a:schemeClr val="dk1"/>
                </a:solidFill>
                <a:latin typeface="Roboto"/>
                <a:ea typeface="Roboto"/>
                <a:cs typeface="Roboto"/>
                <a:sym typeface="Roboto"/>
              </a:rPr>
              <a:t> par la </a:t>
            </a:r>
            <a:r>
              <a:rPr lang="en-US" sz="1000" dirty="0" err="1">
                <a:solidFill>
                  <a:schemeClr val="dk1"/>
                </a:solidFill>
                <a:latin typeface="Roboto"/>
                <a:ea typeface="Roboto"/>
                <a:cs typeface="Roboto"/>
                <a:sym typeface="Roboto"/>
              </a:rPr>
              <a:t>plaine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inondable</a:t>
            </a:r>
            <a:r>
              <a:rPr lang="en-US" sz="1000" dirty="0">
                <a:solidFill>
                  <a:schemeClr val="dk1"/>
                </a:solidFill>
                <a:latin typeface="Roboto"/>
                <a:ea typeface="Roboto"/>
                <a:cs typeface="Roboto"/>
                <a:sym typeface="Roboto"/>
              </a:rPr>
              <a:t> de la rivière Nairobi. </a:t>
            </a:r>
            <a:r>
              <a:rPr lang="en-US" sz="1000" dirty="0" err="1">
                <a:solidFill>
                  <a:schemeClr val="dk1"/>
                </a:solidFill>
                <a:latin typeface="Roboto"/>
                <a:ea typeface="Roboto"/>
                <a:cs typeface="Roboto"/>
                <a:sym typeface="Roboto"/>
              </a:rPr>
              <a:t>L'urbanisation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croissante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particulier dans les </a:t>
            </a:r>
            <a:r>
              <a:rPr lang="en-US" sz="1000" dirty="0" err="1">
                <a:solidFill>
                  <a:schemeClr val="dk1"/>
                </a:solidFill>
                <a:latin typeface="Roboto"/>
                <a:ea typeface="Roboto"/>
                <a:cs typeface="Roboto"/>
                <a:sym typeface="Roboto"/>
              </a:rPr>
              <a:t>plaines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inondables</a:t>
            </a:r>
            <a:r>
              <a:rPr lang="en-US" sz="1000" dirty="0">
                <a:solidFill>
                  <a:schemeClr val="dk1"/>
                </a:solidFill>
                <a:latin typeface="Roboto"/>
                <a:ea typeface="Roboto"/>
                <a:cs typeface="Roboto"/>
                <a:sym typeface="Roboto"/>
              </a:rPr>
              <a:t> et/</a:t>
            </a:r>
            <a:r>
              <a:rPr lang="en-US" sz="1000" dirty="0" err="1">
                <a:solidFill>
                  <a:schemeClr val="dk1"/>
                </a:solidFill>
                <a:latin typeface="Roboto"/>
                <a:ea typeface="Roboto"/>
                <a:cs typeface="Roboto"/>
                <a:sym typeface="Roboto"/>
              </a:rPr>
              <a:t>ou</a:t>
            </a:r>
            <a:r>
              <a:rPr lang="en-US" sz="1000" dirty="0">
                <a:solidFill>
                  <a:schemeClr val="dk1"/>
                </a:solidFill>
                <a:latin typeface="Roboto"/>
                <a:ea typeface="Roboto"/>
                <a:cs typeface="Roboto"/>
                <a:sym typeface="Roboto"/>
              </a:rPr>
              <a:t> les zones de </a:t>
            </a:r>
            <a:r>
              <a:rPr lang="en-US" sz="1000" dirty="0" err="1">
                <a:solidFill>
                  <a:schemeClr val="dk1"/>
                </a:solidFill>
                <a:latin typeface="Roboto"/>
                <a:ea typeface="Roboto"/>
                <a:cs typeface="Roboto"/>
                <a:sym typeface="Roboto"/>
              </a:rPr>
              <a:t>basse</a:t>
            </a:r>
            <a:r>
              <a:rPr lang="en-US" sz="1000" dirty="0">
                <a:solidFill>
                  <a:schemeClr val="dk1"/>
                </a:solidFill>
                <a:latin typeface="Roboto"/>
                <a:ea typeface="Roboto"/>
                <a:cs typeface="Roboto"/>
                <a:sym typeface="Roboto"/>
              </a:rPr>
              <a:t> altitude, a </a:t>
            </a:r>
            <a:r>
              <a:rPr lang="en-US" sz="1000" dirty="0" err="1">
                <a:solidFill>
                  <a:schemeClr val="dk1"/>
                </a:solidFill>
                <a:latin typeface="Roboto"/>
                <a:ea typeface="Roboto"/>
                <a:cs typeface="Roboto"/>
                <a:sym typeface="Roboto"/>
              </a:rPr>
              <a:t>accru</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risque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d'inondation</a:t>
            </a:r>
            <a:r>
              <a:rPr lang="en-US" sz="1000" dirty="0">
                <a:solidFill>
                  <a:schemeClr val="dk1"/>
                </a:solidFill>
                <a:latin typeface="Roboto"/>
                <a:ea typeface="Roboto"/>
                <a:cs typeface="Roboto"/>
                <a:sym typeface="Roboto"/>
              </a:rPr>
              <a:t>, car les </a:t>
            </a:r>
            <a:r>
              <a:rPr lang="en-US" sz="1000" dirty="0" err="1">
                <a:solidFill>
                  <a:schemeClr val="dk1"/>
                </a:solidFill>
                <a:latin typeface="Roboto"/>
                <a:ea typeface="Roboto"/>
                <a:cs typeface="Roboto"/>
                <a:sym typeface="Roboto"/>
              </a:rPr>
              <a:t>systèmes</a:t>
            </a:r>
            <a:r>
              <a:rPr lang="en-US" sz="1000" dirty="0">
                <a:solidFill>
                  <a:schemeClr val="dk1"/>
                </a:solidFill>
                <a:latin typeface="Roboto"/>
                <a:ea typeface="Roboto"/>
                <a:cs typeface="Roboto"/>
                <a:sym typeface="Roboto"/>
              </a:rPr>
              <a:t> de drainage des eaux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défaillants</a:t>
            </a:r>
            <a:r>
              <a:rPr lang="en-US" sz="1000" dirty="0">
                <a:solidFill>
                  <a:schemeClr val="dk1"/>
                </a:solidFill>
                <a:latin typeface="Roboto"/>
                <a:ea typeface="Roboto"/>
                <a:cs typeface="Roboto"/>
                <a:sym typeface="Roboto"/>
              </a:rPr>
              <a:t>. Les quartiers </a:t>
            </a:r>
            <a:r>
              <a:rPr lang="en-US" sz="1000" dirty="0" err="1">
                <a:solidFill>
                  <a:schemeClr val="dk1"/>
                </a:solidFill>
                <a:latin typeface="Roboto"/>
                <a:ea typeface="Roboto"/>
                <a:cs typeface="Roboto"/>
                <a:sym typeface="Roboto"/>
              </a:rPr>
              <a:t>informels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particulièrement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vulnérables</a:t>
            </a:r>
            <a:r>
              <a:rPr lang="en-US" sz="1000" dirty="0">
                <a:solidFill>
                  <a:schemeClr val="dk1"/>
                </a:solidFill>
                <a:latin typeface="Roboto"/>
                <a:ea typeface="Roboto"/>
                <a:cs typeface="Roboto"/>
                <a:sym typeface="Roboto"/>
              </a:rPr>
              <a:t> aux </a:t>
            </a:r>
            <a:r>
              <a:rPr lang="en-US" sz="1000" dirty="0" err="1">
                <a:solidFill>
                  <a:schemeClr val="dk1"/>
                </a:solidFill>
                <a:latin typeface="Roboto"/>
                <a:ea typeface="Roboto"/>
                <a:cs typeface="Roboto"/>
                <a:sym typeface="Roboto"/>
              </a:rPr>
              <a:t>phénomènes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météorologiques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extrêmes</a:t>
            </a:r>
            <a:r>
              <a:rPr lang="en-US" sz="1000" dirty="0">
                <a:solidFill>
                  <a:schemeClr val="dk1"/>
                </a:solidFill>
                <a:latin typeface="Roboto"/>
                <a:ea typeface="Roboto"/>
                <a:cs typeface="Roboto"/>
                <a:sym typeface="Roboto"/>
              </a:rPr>
              <a:t> : les habitations de fortune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construites</a:t>
            </a:r>
            <a:r>
              <a:rPr lang="en-US" sz="1000" dirty="0">
                <a:solidFill>
                  <a:schemeClr val="dk1"/>
                </a:solidFill>
                <a:latin typeface="Roboto"/>
                <a:ea typeface="Roboto"/>
                <a:cs typeface="Roboto"/>
                <a:sym typeface="Roboto"/>
              </a:rPr>
              <a:t> dans des zones </a:t>
            </a:r>
            <a:r>
              <a:rPr lang="en-US" sz="1000" dirty="0" err="1">
                <a:solidFill>
                  <a:schemeClr val="dk1"/>
                </a:solidFill>
                <a:latin typeface="Roboto"/>
                <a:ea typeface="Roboto"/>
                <a:cs typeface="Roboto"/>
                <a:sym typeface="Roboto"/>
              </a:rPr>
              <a:t>géographiques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instables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notamment</a:t>
            </a:r>
            <a:r>
              <a:rPr lang="en-US" sz="1000" dirty="0">
                <a:solidFill>
                  <a:schemeClr val="dk1"/>
                </a:solidFill>
                <a:latin typeface="Roboto"/>
                <a:ea typeface="Roboto"/>
                <a:cs typeface="Roboto"/>
                <a:sym typeface="Roboto"/>
              </a:rPr>
              <a:t> sur les </a:t>
            </a:r>
            <a:r>
              <a:rPr lang="en-US" sz="1000" dirty="0" err="1">
                <a:solidFill>
                  <a:schemeClr val="dk1"/>
                </a:solidFill>
                <a:latin typeface="Roboto"/>
                <a:ea typeface="Roboto"/>
                <a:cs typeface="Roboto"/>
                <a:sym typeface="Roboto"/>
              </a:rPr>
              <a:t>berges</a:t>
            </a:r>
            <a:r>
              <a:rPr lang="en-US" sz="1000" dirty="0">
                <a:solidFill>
                  <a:schemeClr val="dk1"/>
                </a:solidFill>
                <a:latin typeface="Roboto"/>
                <a:ea typeface="Roboto"/>
                <a:cs typeface="Roboto"/>
                <a:sym typeface="Roboto"/>
              </a:rPr>
              <a:t> des rivières et les zones </a:t>
            </a:r>
            <a:r>
              <a:rPr lang="en-US" sz="1000" dirty="0" err="1">
                <a:solidFill>
                  <a:schemeClr val="dk1"/>
                </a:solidFill>
                <a:latin typeface="Roboto"/>
                <a:ea typeface="Roboto"/>
                <a:cs typeface="Roboto"/>
                <a:sym typeface="Roboto"/>
              </a:rPr>
              <a:t>côtières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où</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inondations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entraîner</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perte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logements</a:t>
            </a:r>
            <a:r>
              <a:rPr lang="en-US" sz="1000" dirty="0">
                <a:solidFill>
                  <a:schemeClr val="dk1"/>
                </a:solidFill>
                <a:latin typeface="Roboto"/>
                <a:ea typeface="Roboto"/>
                <a:cs typeface="Roboto"/>
                <a:sym typeface="Roboto"/>
              </a:rPr>
              <a:t>, la contamination de </a:t>
            </a:r>
            <a:r>
              <a:rPr lang="en-US" sz="1000" dirty="0" err="1">
                <a:solidFill>
                  <a:schemeClr val="dk1"/>
                </a:solidFill>
                <a:latin typeface="Roboto"/>
                <a:ea typeface="Roboto"/>
                <a:cs typeface="Roboto"/>
                <a:sym typeface="Roboto"/>
              </a:rPr>
              <a:t>l'eau</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blessures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ou</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décès</a:t>
            </a:r>
            <a:r>
              <a:rPr lang="en-US" sz="1000" dirty="0">
                <a:solidFill>
                  <a:schemeClr val="dk1"/>
                </a:solidFill>
                <a:latin typeface="Roboto"/>
                <a:ea typeface="Roboto"/>
                <a:cs typeface="Roboto"/>
                <a:sym typeface="Roboto"/>
              </a:rPr>
              <a:t>. Les habitants </a:t>
            </a:r>
            <a:r>
              <a:rPr lang="en-US" sz="1000" dirty="0" err="1">
                <a:solidFill>
                  <a:schemeClr val="dk1"/>
                </a:solidFill>
                <a:latin typeface="Roboto"/>
                <a:ea typeface="Roboto"/>
                <a:cs typeface="Roboto"/>
                <a:sym typeface="Roboto"/>
              </a:rPr>
              <a:t>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généralement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faible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capacité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d'adaptation</a:t>
            </a:r>
            <a:r>
              <a:rPr lang="en-US" sz="1000" dirty="0">
                <a:solidFill>
                  <a:schemeClr val="dk1"/>
                </a:solidFill>
                <a:latin typeface="Roboto"/>
                <a:ea typeface="Roboto"/>
                <a:cs typeface="Roboto"/>
                <a:sym typeface="Roboto"/>
              </a:rPr>
              <a:t> pour faire face à de </a:t>
            </a:r>
            <a:r>
              <a:rPr lang="en-US" sz="1000" dirty="0" err="1">
                <a:solidFill>
                  <a:schemeClr val="dk1"/>
                </a:solidFill>
                <a:latin typeface="Roboto"/>
                <a:ea typeface="Roboto"/>
                <a:cs typeface="Roboto"/>
                <a:sym typeface="Roboto"/>
              </a:rPr>
              <a:t>tels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événements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raison du </a:t>
            </a:r>
            <a:r>
              <a:rPr lang="en-US" sz="1000" dirty="0" err="1">
                <a:solidFill>
                  <a:schemeClr val="dk1"/>
                </a:solidFill>
                <a:latin typeface="Roboto"/>
                <a:ea typeface="Roboto"/>
                <a:cs typeface="Roboto"/>
                <a:sym typeface="Roboto"/>
              </a:rPr>
              <a:t>niveau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élevé</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pauvreté</a:t>
            </a:r>
            <a:r>
              <a:rPr lang="en-US" sz="1000" dirty="0">
                <a:solidFill>
                  <a:schemeClr val="dk1"/>
                </a:solidFill>
                <a:latin typeface="Roboto"/>
                <a:ea typeface="Roboto"/>
                <a:cs typeface="Roboto"/>
                <a:sym typeface="Roboto"/>
              </a:rPr>
              <a:t> et du manque </a:t>
            </a:r>
            <a:r>
              <a:rPr lang="en-US" sz="1000" dirty="0" err="1">
                <a:solidFill>
                  <a:schemeClr val="dk1"/>
                </a:solidFill>
                <a:latin typeface="Roboto"/>
                <a:ea typeface="Roboto"/>
                <a:cs typeface="Roboto"/>
                <a:sym typeface="Roboto"/>
              </a:rPr>
              <a:t>d'infrastructures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permettant</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réduire</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risques</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récentes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inondations</a:t>
            </a:r>
            <a:r>
              <a:rPr lang="en-US" sz="1000" dirty="0">
                <a:solidFill>
                  <a:schemeClr val="dk1"/>
                </a:solidFill>
                <a:latin typeface="Roboto"/>
                <a:ea typeface="Roboto"/>
                <a:cs typeface="Roboto"/>
                <a:sym typeface="Roboto"/>
              </a:rPr>
              <a:t> qui </a:t>
            </a:r>
            <a:r>
              <a:rPr lang="en-US" sz="1000" dirty="0" err="1">
                <a:solidFill>
                  <a:schemeClr val="dk1"/>
                </a:solidFill>
                <a:latin typeface="Roboto"/>
                <a:ea typeface="Roboto"/>
                <a:cs typeface="Roboto"/>
                <a:sym typeface="Roboto"/>
              </a:rPr>
              <a:t>ont</a:t>
            </a:r>
            <a:r>
              <a:rPr lang="en-US" sz="1000" dirty="0">
                <a:solidFill>
                  <a:schemeClr val="dk1"/>
                </a:solidFill>
                <a:latin typeface="Roboto"/>
                <a:ea typeface="Roboto"/>
                <a:cs typeface="Roboto"/>
                <a:sym typeface="Roboto"/>
              </a:rPr>
              <a:t> frappé Nairobi </a:t>
            </a:r>
            <a:r>
              <a:rPr lang="en-US" sz="1000" dirty="0" err="1">
                <a:solidFill>
                  <a:schemeClr val="dk1"/>
                </a:solidFill>
                <a:latin typeface="Roboto"/>
                <a:ea typeface="Roboto"/>
                <a:cs typeface="Roboto"/>
                <a:sym typeface="Roboto"/>
              </a:rPr>
              <a:t>illustrent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cette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vulnérabilité</a:t>
            </a:r>
            <a:r>
              <a:rPr lang="en-US" sz="1000" dirty="0">
                <a:solidFill>
                  <a:schemeClr val="dk1"/>
                </a:solidFill>
                <a:latin typeface="Roboto"/>
                <a:ea typeface="Roboto"/>
                <a:cs typeface="Roboto"/>
                <a:sym typeface="Roboto"/>
              </a:rPr>
              <a:t>, les quartiers </a:t>
            </a:r>
            <a:r>
              <a:rPr lang="en-US" sz="1000" dirty="0" err="1">
                <a:solidFill>
                  <a:schemeClr val="dk1"/>
                </a:solidFill>
                <a:latin typeface="Roboto"/>
                <a:ea typeface="Roboto"/>
                <a:cs typeface="Roboto"/>
                <a:sym typeface="Roboto"/>
              </a:rPr>
              <a:t>informels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ayant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été</a:t>
            </a:r>
            <a:r>
              <a:rPr lang="en-US" sz="1000" dirty="0">
                <a:solidFill>
                  <a:schemeClr val="dk1"/>
                </a:solidFill>
                <a:latin typeface="Roboto"/>
                <a:ea typeface="Roboto"/>
                <a:cs typeface="Roboto"/>
                <a:sym typeface="Roboto"/>
              </a:rPr>
              <a:t> les plus </a:t>
            </a:r>
            <a:r>
              <a:rPr lang="en-US" sz="1000" dirty="0" err="1">
                <a:solidFill>
                  <a:schemeClr val="dk1"/>
                </a:solidFill>
                <a:latin typeface="Roboto"/>
                <a:ea typeface="Roboto"/>
                <a:cs typeface="Roboto"/>
                <a:sym typeface="Roboto"/>
              </a:rPr>
              <a:t>durement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touchés</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milliers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d'habitants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déplacés</a:t>
            </a:r>
            <a:r>
              <a:rPr lang="en-US" sz="1000" dirty="0">
                <a:solidFill>
                  <a:schemeClr val="dk1"/>
                </a:solidFill>
                <a:latin typeface="Roboto"/>
                <a:ea typeface="Roboto"/>
                <a:cs typeface="Roboto"/>
                <a:sym typeface="Roboto"/>
              </a:rPr>
              <a:t> par les </a:t>
            </a:r>
            <a:r>
              <a:rPr lang="en-US" sz="1000" dirty="0" err="1">
                <a:solidFill>
                  <a:schemeClr val="dk1"/>
                </a:solidFill>
                <a:latin typeface="Roboto"/>
                <a:ea typeface="Roboto"/>
                <a:cs typeface="Roboto"/>
                <a:sym typeface="Roboto"/>
              </a:rPr>
              <a:t>inondations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certains</a:t>
            </a:r>
            <a:r>
              <a:rPr lang="en-US" sz="1000" dirty="0">
                <a:solidFill>
                  <a:schemeClr val="dk1"/>
                </a:solidFill>
                <a:latin typeface="Roboto"/>
                <a:ea typeface="Roboto"/>
                <a:cs typeface="Roboto"/>
                <a:sym typeface="Roboto"/>
              </a:rPr>
              <a:t> quartiers, </a:t>
            </a:r>
            <a:r>
              <a:rPr lang="en-US" sz="1000" dirty="0" err="1">
                <a:solidFill>
                  <a:schemeClr val="dk1"/>
                </a:solidFill>
                <a:latin typeface="Roboto"/>
                <a:ea typeface="Roboto"/>
                <a:cs typeface="Roboto"/>
                <a:sym typeface="Roboto"/>
              </a:rPr>
              <a:t>comme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Mukuru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wa</a:t>
            </a:r>
            <a:r>
              <a:rPr lang="en-US" sz="1000" dirty="0">
                <a:solidFill>
                  <a:schemeClr val="dk1"/>
                </a:solidFill>
                <a:latin typeface="Roboto"/>
                <a:ea typeface="Roboto"/>
                <a:cs typeface="Roboto"/>
                <a:sym typeface="Roboto"/>
              </a:rPr>
              <a:t> Reuben, </a:t>
            </a:r>
            <a:r>
              <a:rPr lang="en-US" sz="1000" dirty="0" err="1">
                <a:solidFill>
                  <a:schemeClr val="dk1"/>
                </a:solidFill>
                <a:latin typeface="Roboto"/>
                <a:ea typeface="Roboto"/>
                <a:cs typeface="Roboto"/>
                <a:sym typeface="Roboto"/>
              </a:rPr>
              <a:t>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évacués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démolis</a:t>
            </a:r>
            <a:r>
              <a:rPr lang="en-US" sz="1000" dirty="0">
                <a:solidFill>
                  <a:schemeClr val="dk1"/>
                </a:solidFill>
                <a:latin typeface="Roboto"/>
                <a:ea typeface="Roboto"/>
                <a:cs typeface="Roboto"/>
                <a:sym typeface="Roboto"/>
              </a:rPr>
              <a:t> à la suite des </a:t>
            </a:r>
            <a:r>
              <a:rPr lang="en-US" sz="1000" dirty="0" err="1">
                <a:solidFill>
                  <a:schemeClr val="dk1"/>
                </a:solidFill>
                <a:latin typeface="Roboto"/>
                <a:ea typeface="Roboto"/>
                <a:cs typeface="Roboto"/>
                <a:sym typeface="Roboto"/>
              </a:rPr>
              <a:t>inondations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laissant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leurs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anciens</a:t>
            </a:r>
            <a:r>
              <a:rPr lang="en-US" sz="1000" dirty="0">
                <a:solidFill>
                  <a:schemeClr val="dk1"/>
                </a:solidFill>
                <a:latin typeface="Roboto"/>
                <a:ea typeface="Roboto"/>
                <a:cs typeface="Roboto"/>
                <a:sym typeface="Roboto"/>
              </a:rPr>
              <a:t> habitants sans abri.  </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latin typeface="Roboto"/>
                <a:ea typeface="Roboto"/>
                <a:cs typeface="Roboto"/>
                <a:sym typeface="Roboto"/>
                <a:hlinkClick r:id="rId3"/>
              </a:rPr>
              <a:t>https://climateknowledgeportal.worldbank.org/sites/default/files/2021-05/15724-WB_Kenya%20Country%20Profile-WEB.pdf</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latin typeface="Roboto"/>
                <a:ea typeface="Roboto"/>
                <a:cs typeface="Roboto"/>
                <a:sym typeface="Roboto"/>
                <a:hlinkClick r:id="rId4"/>
              </a:rPr>
              <a:t>https://populationmatters.org/news/2024/01/urbanisation-challenges-in-kenyas-nairobi-a-tangled-web-of-issues/#:~:text=Africa%20is%20witnessing%20rapid%20urbanisation,of%205%20million%20in%202023</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latin typeface="Roboto"/>
                <a:ea typeface="Roboto"/>
                <a:cs typeface="Roboto"/>
                <a:sym typeface="Roboto"/>
                <a:hlinkClick r:id="rId5"/>
              </a:rPr>
              <a:t>https://eos.org/thelandslideblog/mai-mahiu</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latin typeface="Roboto"/>
                <a:ea typeface="Roboto"/>
                <a:cs typeface="Roboto"/>
                <a:sym typeface="Roboto"/>
                <a:hlinkClick r:id="rId6"/>
              </a:rPr>
              <a:t>https://www.npr.org/sections/goatsandsoda/2024/05/10/1250193947/floods-kenya</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latin typeface="Roboto"/>
                <a:ea typeface="Roboto"/>
                <a:cs typeface="Roboto"/>
                <a:sym typeface="Roboto"/>
                <a:hlinkClick r:id="rId7"/>
              </a:rPr>
              <a:t>https://www.bbc.co.uk/news/world-africa-68898731</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171450" lvl="0" indent="-95250" algn="l" rtl="0">
              <a:lnSpc>
                <a:spcPct val="100000"/>
              </a:lnSpc>
              <a:spcBef>
                <a:spcPts val="0"/>
              </a:spcBef>
              <a:spcAft>
                <a:spcPts val="0"/>
              </a:spcAft>
              <a:buClr>
                <a:schemeClr val="dk1"/>
              </a:buClr>
              <a:buSzPts val="12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dirty="0"/>
          </a:p>
        </p:txBody>
      </p:sp>
      <p:sp>
        <p:nvSpPr>
          <p:cNvPr id="791" name="Google Shape;791;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Les participants qui </a:t>
            </a:r>
            <a:r>
              <a:rPr lang="en-US" sz="1000" dirty="0" err="1">
                <a:solidFill>
                  <a:schemeClr val="dk1"/>
                </a:solidFill>
                <a:latin typeface="Roboto"/>
                <a:ea typeface="Roboto"/>
                <a:cs typeface="Roboto"/>
                <a:sym typeface="Roboto"/>
              </a:rPr>
              <a:t>souhaitent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savoir plus sur </a:t>
            </a:r>
            <a:r>
              <a:rPr lang="en-US" sz="1000" b="1" dirty="0">
                <a:solidFill>
                  <a:schemeClr val="dk1"/>
                </a:solidFill>
                <a:latin typeface="Roboto"/>
                <a:ea typeface="Roboto"/>
                <a:cs typeface="Roboto"/>
                <a:sym typeface="Roboto"/>
              </a:rPr>
              <a:t>les </a:t>
            </a:r>
            <a:r>
              <a:rPr lang="en-US" sz="1000" b="1" dirty="0" err="1">
                <a:solidFill>
                  <a:schemeClr val="dk1"/>
                </a:solidFill>
                <a:latin typeface="Roboto"/>
                <a:ea typeface="Roboto"/>
                <a:cs typeface="Roboto"/>
                <a:sym typeface="Roboto"/>
              </a:rPr>
              <a:t>tempêtes</a:t>
            </a:r>
            <a:r>
              <a:rPr lang="en-US" sz="1000" b="1" dirty="0">
                <a:solidFill>
                  <a:schemeClr val="dk1"/>
                </a:solidFill>
                <a:latin typeface="Roboto"/>
                <a:ea typeface="Roboto"/>
                <a:cs typeface="Roboto"/>
                <a:sym typeface="Roboto"/>
              </a:rPr>
              <a:t> et les cyclones </a:t>
            </a:r>
            <a:r>
              <a:rPr lang="en-US" sz="1000" dirty="0" err="1">
                <a:solidFill>
                  <a:schemeClr val="dk1"/>
                </a:solidFill>
                <a:latin typeface="Roboto"/>
                <a:ea typeface="Roboto"/>
                <a:cs typeface="Roboto"/>
                <a:sym typeface="Roboto"/>
              </a:rPr>
              <a:t>peuvent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cliquer</a:t>
            </a:r>
            <a:r>
              <a:rPr lang="en-US" sz="1000" dirty="0">
                <a:solidFill>
                  <a:schemeClr val="dk1"/>
                </a:solidFill>
                <a:latin typeface="Roboto"/>
                <a:ea typeface="Roboto"/>
                <a:cs typeface="Roboto"/>
                <a:sym typeface="Roboto"/>
              </a:rPr>
              <a:t> sur le lien ci-dessous.</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u="sng" dirty="0">
                <a:solidFill>
                  <a:schemeClr val="hlink"/>
                </a:solidFill>
                <a:hlinkClick r:id="rId3"/>
              </a:rPr>
              <a:t>https://www.frontiersin.org/research-topics/11818/worsening-tropical-cyclone-impact-in-cities</a:t>
            </a:r>
            <a:r>
              <a:rPr lang="en-US" dirty="0">
                <a:solidFill>
                  <a:schemeClr val="dk1"/>
                </a:solidFill>
              </a:rPr>
              <a:t> </a:t>
            </a:r>
            <a:endParaRPr dirty="0"/>
          </a:p>
          <a:p>
            <a:pPr marL="0" lvl="0" indent="0" algn="l" rtl="0">
              <a:lnSpc>
                <a:spcPct val="100000"/>
              </a:lnSpc>
              <a:spcBef>
                <a:spcPts val="0"/>
              </a:spcBef>
              <a:spcAft>
                <a:spcPts val="0"/>
              </a:spcAft>
              <a:buSzPts val="1100"/>
              <a:buNone/>
            </a:pPr>
            <a:endParaRPr dirty="0"/>
          </a:p>
        </p:txBody>
      </p:sp>
      <p:sp>
        <p:nvSpPr>
          <p:cNvPr id="752" name="Google Shape;752;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Notes du formateur :</a:t>
            </a: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Les participants qui souhaitent en savoir plus sur </a:t>
            </a:r>
            <a:r>
              <a:rPr lang="en-US" sz="1000" b="1">
                <a:solidFill>
                  <a:schemeClr val="dk1"/>
                </a:solidFill>
                <a:latin typeface="Roboto"/>
                <a:ea typeface="Roboto"/>
                <a:cs typeface="Roboto"/>
                <a:sym typeface="Roboto"/>
              </a:rPr>
              <a:t>la sécheresse </a:t>
            </a:r>
            <a:r>
              <a:rPr lang="en-US" sz="1000">
                <a:solidFill>
                  <a:schemeClr val="dk1"/>
                </a:solidFill>
                <a:latin typeface="Roboto"/>
                <a:ea typeface="Roboto"/>
                <a:cs typeface="Roboto"/>
                <a:sym typeface="Roboto"/>
              </a:rPr>
              <a:t>peuvent cliquer sur les liens ci-dessous.</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3"/>
              </a:rPr>
              <a:t>https://www.c40.org/water-safe-cities/</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4"/>
              </a:rPr>
              <a:t>https://climateadaptationservices.com/en/global-drought-risk-in-cities/</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5"/>
              </a:rPr>
              <a:t>https://vu.nl/en/news/2023/urban-drought-is-increasing-worldwide </a:t>
            </a:r>
            <a:r>
              <a:rPr lang="en-US">
                <a:solidFill>
                  <a:schemeClr val="dk1"/>
                </a:solidFill>
              </a:rPr>
              <a:t> –</a:t>
            </a:r>
            <a:r>
              <a:rPr lang="en-US" u="sng">
                <a:solidFill>
                  <a:schemeClr val="hlink"/>
                </a:solidFill>
                <a:hlinkClick r:id="rId6"/>
              </a:rPr>
              <a:t> https://iopscience.iop.org/article/10.1088/2515-7620/ad0210/pdf</a:t>
            </a: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100"/>
              <a:buNone/>
            </a:pPr>
            <a:endParaRPr/>
          </a:p>
        </p:txBody>
      </p:sp>
      <p:sp>
        <p:nvSpPr>
          <p:cNvPr id="726" name="Google Shape;726;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610A9-250F-5F48-1520-130E70A858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7F0354-3AA8-805C-224C-CF0E0AEAC72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8AE23DE-88F8-0F94-5ECB-FF4950844BE0}"/>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endParaRPr lang="en-GB" dirty="0"/>
          </a:p>
          <a:p>
            <a:endParaRPr lang="en-GB" dirty="0"/>
          </a:p>
          <a:p>
            <a:r>
              <a:rPr lang="en-GB" dirty="0"/>
              <a:t>Aperçu du </a:t>
            </a:r>
            <a:r>
              <a:rPr lang="en-GB" dirty="0" err="1"/>
              <a:t>contenu</a:t>
            </a:r>
            <a:r>
              <a:rPr lang="en-GB" dirty="0"/>
              <a:t> principal du module 2.</a:t>
            </a:r>
          </a:p>
        </p:txBody>
      </p:sp>
      <p:sp>
        <p:nvSpPr>
          <p:cNvPr id="4" name="Slide Number Placeholder 3">
            <a:extLst>
              <a:ext uri="{FF2B5EF4-FFF2-40B4-BE49-F238E27FC236}">
                <a16:creationId xmlns:a16="http://schemas.microsoft.com/office/drawing/2014/main" id="{184356F3-4283-F194-2BE3-9DC0A053A52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343973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Notes du formateur :</a:t>
            </a:r>
          </a:p>
          <a:p>
            <a:endParaRPr lang="en-GB"/>
          </a:p>
          <a:p>
            <a:r>
              <a:rPr lang="en-GB"/>
              <a:t>Résumez la différence entre les aléas climatiques et les risques climatiques.</a:t>
            </a:r>
          </a:p>
          <a:p>
            <a:endParaRPr lang="en-GB"/>
          </a:p>
          <a:p>
            <a:r>
              <a:rPr lang="en-GB"/>
              <a:t>Beaucoup de gens confondent ces deux concepts.</a:t>
            </a:r>
          </a:p>
          <a:p>
            <a:endParaRPr lang="en-GB"/>
          </a:p>
          <a:p>
            <a:r>
              <a:rPr lang="en-GB"/>
              <a:t>Plus loin dans ce module, nous approfondirons l'évaluation des risques climatiques.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5216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endParaRPr lang="en-US" b="1" dirty="0"/>
          </a:p>
          <a:p>
            <a:r>
              <a:rPr lang="en-US" b="1" dirty="0" err="1"/>
              <a:t>L'impact</a:t>
            </a:r>
            <a:r>
              <a:rPr lang="en-US" b="1" dirty="0"/>
              <a:t> </a:t>
            </a:r>
            <a:r>
              <a:rPr lang="en-US" b="1" dirty="0" err="1"/>
              <a:t>climatique</a:t>
            </a:r>
            <a:r>
              <a:rPr lang="en-US" b="1" dirty="0"/>
              <a:t> </a:t>
            </a:r>
            <a:r>
              <a:rPr lang="en-US" dirty="0" err="1"/>
              <a:t>désigne</a:t>
            </a:r>
            <a:r>
              <a:rPr lang="en-US" dirty="0"/>
              <a:t> les </a:t>
            </a:r>
            <a:r>
              <a:rPr lang="en-US" dirty="0" err="1"/>
              <a:t>effets</a:t>
            </a:r>
            <a:r>
              <a:rPr lang="en-US" dirty="0"/>
              <a:t> </a:t>
            </a:r>
            <a:r>
              <a:rPr lang="en-US" dirty="0" err="1"/>
              <a:t>ou</a:t>
            </a:r>
            <a:r>
              <a:rPr lang="en-US" dirty="0"/>
              <a:t> les </a:t>
            </a:r>
            <a:r>
              <a:rPr lang="en-US" dirty="0" err="1"/>
              <a:t>conséquences</a:t>
            </a:r>
            <a:r>
              <a:rPr lang="en-US" dirty="0"/>
              <a:t> du </a:t>
            </a:r>
            <a:r>
              <a:rPr lang="en-US" dirty="0" err="1"/>
              <a:t>changement</a:t>
            </a:r>
            <a:r>
              <a:rPr lang="en-US" dirty="0"/>
              <a:t> </a:t>
            </a:r>
            <a:r>
              <a:rPr lang="en-US" dirty="0" err="1"/>
              <a:t>climatique</a:t>
            </a:r>
            <a:r>
              <a:rPr lang="en-US" dirty="0"/>
              <a:t> sur divers aspects de </a:t>
            </a:r>
            <a:r>
              <a:rPr lang="en-US" dirty="0" err="1"/>
              <a:t>l'environnement</a:t>
            </a:r>
            <a:r>
              <a:rPr lang="en-US" dirty="0"/>
              <a:t>, de la société et de </a:t>
            </a:r>
            <a:r>
              <a:rPr lang="en-US" dirty="0" err="1"/>
              <a:t>l'économie</a:t>
            </a:r>
            <a:r>
              <a:rPr lang="en-US" dirty="0"/>
              <a:t>. </a:t>
            </a:r>
            <a:r>
              <a:rPr lang="en-US" dirty="0" err="1"/>
              <a:t>Ces</a:t>
            </a:r>
            <a:r>
              <a:rPr lang="en-US" dirty="0"/>
              <a:t> impacts </a:t>
            </a:r>
            <a:r>
              <a:rPr lang="en-US" dirty="0" err="1"/>
              <a:t>peuvent</a:t>
            </a:r>
            <a:r>
              <a:rPr lang="en-US" dirty="0"/>
              <a:t> se manifester de </a:t>
            </a:r>
            <a:r>
              <a:rPr lang="en-US" dirty="0" err="1"/>
              <a:t>différentes</a:t>
            </a:r>
            <a:r>
              <a:rPr lang="en-US" dirty="0"/>
              <a:t> manières et </a:t>
            </a:r>
            <a:r>
              <a:rPr lang="en-US" dirty="0" err="1"/>
              <a:t>peuvent</a:t>
            </a:r>
            <a:r>
              <a:rPr lang="en-US" dirty="0"/>
              <a:t> </a:t>
            </a:r>
            <a:r>
              <a:rPr lang="en-US" dirty="0" err="1"/>
              <a:t>inclure</a:t>
            </a:r>
            <a:r>
              <a:rPr lang="en-US" dirty="0"/>
              <a:t> des </a:t>
            </a:r>
            <a:r>
              <a:rPr lang="en-US" dirty="0" err="1"/>
              <a:t>changements</a:t>
            </a:r>
            <a:r>
              <a:rPr lang="en-US" dirty="0"/>
              <a:t> dans les </a:t>
            </a:r>
            <a:r>
              <a:rPr lang="en-US" dirty="0" err="1"/>
              <a:t>écosystèmes</a:t>
            </a:r>
            <a:r>
              <a:rPr lang="en-US" dirty="0"/>
              <a:t> et la </a:t>
            </a:r>
            <a:r>
              <a:rPr lang="en-US" dirty="0" err="1"/>
              <a:t>biodiversité</a:t>
            </a:r>
            <a:r>
              <a:rPr lang="en-US" dirty="0"/>
              <a:t>, </a:t>
            </a:r>
            <a:r>
              <a:rPr lang="en-US" dirty="0" err="1"/>
              <a:t>l'élévation</a:t>
            </a:r>
            <a:r>
              <a:rPr lang="en-US" dirty="0"/>
              <a:t> du </a:t>
            </a:r>
            <a:r>
              <a:rPr lang="en-US" dirty="0" err="1"/>
              <a:t>niveau</a:t>
            </a:r>
            <a:r>
              <a:rPr lang="en-US" dirty="0"/>
              <a:t> de la </a:t>
            </a:r>
            <a:r>
              <a:rPr lang="en-US" dirty="0" err="1"/>
              <a:t>mer</a:t>
            </a:r>
            <a:r>
              <a:rPr lang="en-US" dirty="0"/>
              <a:t>, la </a:t>
            </a:r>
            <a:r>
              <a:rPr lang="en-US" dirty="0" err="1"/>
              <a:t>productivité</a:t>
            </a:r>
            <a:r>
              <a:rPr lang="en-US" dirty="0"/>
              <a:t> </a:t>
            </a:r>
            <a:r>
              <a:rPr lang="en-US" dirty="0" err="1"/>
              <a:t>agricole</a:t>
            </a:r>
            <a:r>
              <a:rPr lang="en-US" dirty="0"/>
              <a:t>, la </a:t>
            </a:r>
            <a:r>
              <a:rPr lang="en-US" dirty="0" err="1"/>
              <a:t>qualité</a:t>
            </a:r>
            <a:r>
              <a:rPr lang="en-US" dirty="0"/>
              <a:t> et la </a:t>
            </a:r>
            <a:r>
              <a:rPr lang="en-US" dirty="0" err="1"/>
              <a:t>disponibilité</a:t>
            </a:r>
            <a:r>
              <a:rPr lang="en-US" dirty="0"/>
              <a:t> des </a:t>
            </a:r>
            <a:r>
              <a:rPr lang="en-US" dirty="0" err="1"/>
              <a:t>ressources</a:t>
            </a:r>
            <a:r>
              <a:rPr lang="en-US" dirty="0"/>
              <a:t> </a:t>
            </a:r>
            <a:r>
              <a:rPr lang="en-US" dirty="0" err="1"/>
              <a:t>en</a:t>
            </a:r>
            <a:r>
              <a:rPr lang="en-US" dirty="0"/>
              <a:t> eau, et </a:t>
            </a:r>
            <a:r>
              <a:rPr lang="en-US" dirty="0" err="1"/>
              <a:t>peuvent</a:t>
            </a:r>
            <a:r>
              <a:rPr lang="en-US" dirty="0"/>
              <a:t> </a:t>
            </a:r>
            <a:r>
              <a:rPr lang="en-US" dirty="0" err="1"/>
              <a:t>entraîner</a:t>
            </a:r>
            <a:r>
              <a:rPr lang="en-US" dirty="0"/>
              <a:t> des perturbations sanitaires et socio-</a:t>
            </a:r>
            <a:r>
              <a:rPr lang="en-US" dirty="0" err="1"/>
              <a:t>économiques</a:t>
            </a:r>
            <a:r>
              <a:rPr lang="en-US" dirty="0"/>
              <a:t>. </a:t>
            </a:r>
          </a:p>
          <a:p>
            <a:endParaRPr lang="en-US" dirty="0"/>
          </a:p>
          <a:p>
            <a:r>
              <a:rPr lang="en-US" dirty="0" err="1"/>
              <a:t>Ces</a:t>
            </a:r>
            <a:r>
              <a:rPr lang="en-US" dirty="0"/>
              <a:t> impacts </a:t>
            </a:r>
            <a:r>
              <a:rPr lang="en-US" dirty="0" err="1"/>
              <a:t>sont</a:t>
            </a:r>
            <a:r>
              <a:rPr lang="en-US" dirty="0"/>
              <a:t> </a:t>
            </a:r>
            <a:r>
              <a:rPr lang="en-US" dirty="0" err="1"/>
              <a:t>souvent</a:t>
            </a:r>
            <a:r>
              <a:rPr lang="en-US" dirty="0"/>
              <a:t> </a:t>
            </a:r>
            <a:r>
              <a:rPr lang="en-US" dirty="0" err="1"/>
              <a:t>interdépendants</a:t>
            </a:r>
            <a:r>
              <a:rPr lang="en-US" dirty="0"/>
              <a:t> et </a:t>
            </a:r>
            <a:r>
              <a:rPr lang="en-US" dirty="0" err="1"/>
              <a:t>peuvent</a:t>
            </a:r>
            <a:r>
              <a:rPr lang="en-US" dirty="0"/>
              <a:t> </a:t>
            </a:r>
            <a:r>
              <a:rPr lang="en-US" dirty="0" err="1"/>
              <a:t>avoir</a:t>
            </a:r>
            <a:r>
              <a:rPr lang="en-US" dirty="0"/>
              <a:t> des </a:t>
            </a:r>
            <a:r>
              <a:rPr lang="en-US" dirty="0" err="1"/>
              <a:t>effets</a:t>
            </a:r>
            <a:r>
              <a:rPr lang="en-US" dirty="0"/>
              <a:t> </a:t>
            </a:r>
            <a:r>
              <a:rPr lang="en-US" dirty="0" err="1"/>
              <a:t>en</a:t>
            </a:r>
            <a:r>
              <a:rPr lang="en-US" dirty="0"/>
              <a:t> cascade dans </a:t>
            </a:r>
            <a:r>
              <a:rPr lang="en-US" dirty="0" err="1"/>
              <a:t>plusieurs</a:t>
            </a:r>
            <a:r>
              <a:rPr lang="en-US" dirty="0"/>
              <a:t> </a:t>
            </a:r>
            <a:r>
              <a:rPr lang="en-US" dirty="0" err="1"/>
              <a:t>secteurs</a:t>
            </a:r>
            <a:r>
              <a:rPr lang="en-US" dirty="0"/>
              <a:t> et </a:t>
            </a:r>
            <a:r>
              <a:rPr lang="en-US" dirty="0" err="1"/>
              <a:t>régions</a:t>
            </a:r>
            <a:r>
              <a:rPr lang="en-US" dirty="0"/>
              <a:t>. Il est </a:t>
            </a:r>
            <a:r>
              <a:rPr lang="en-US" dirty="0" err="1"/>
              <a:t>essentiel</a:t>
            </a:r>
            <a:r>
              <a:rPr lang="en-US" dirty="0"/>
              <a:t> de </a:t>
            </a:r>
            <a:r>
              <a:rPr lang="en-US" dirty="0" err="1"/>
              <a:t>comprendre</a:t>
            </a:r>
            <a:r>
              <a:rPr lang="en-US" dirty="0"/>
              <a:t> et </a:t>
            </a:r>
            <a:r>
              <a:rPr lang="en-US" dirty="0" err="1"/>
              <a:t>d'évaluer</a:t>
            </a:r>
            <a:r>
              <a:rPr lang="en-US" dirty="0"/>
              <a:t> les impacts </a:t>
            </a:r>
            <a:r>
              <a:rPr lang="en-US" dirty="0" err="1"/>
              <a:t>climatiques</a:t>
            </a:r>
            <a:r>
              <a:rPr lang="en-US" dirty="0"/>
              <a:t> </a:t>
            </a:r>
            <a:r>
              <a:rPr lang="en-US" dirty="0" err="1"/>
              <a:t>afin</a:t>
            </a:r>
            <a:r>
              <a:rPr lang="en-US" dirty="0"/>
              <a:t> </a:t>
            </a:r>
            <a:r>
              <a:rPr lang="en-US" dirty="0" err="1"/>
              <a:t>d'éclairer</a:t>
            </a:r>
            <a:r>
              <a:rPr lang="en-US" dirty="0"/>
              <a:t> les </a:t>
            </a:r>
            <a:r>
              <a:rPr lang="en-US" dirty="0" err="1"/>
              <a:t>stratégies</a:t>
            </a:r>
            <a:r>
              <a:rPr lang="en-US" dirty="0"/>
              <a:t> </a:t>
            </a:r>
            <a:r>
              <a:rPr lang="en-US" dirty="0" err="1"/>
              <a:t>d'adaptation</a:t>
            </a:r>
            <a:r>
              <a:rPr lang="en-US" dirty="0"/>
              <a:t> et </a:t>
            </a:r>
            <a:r>
              <a:rPr lang="en-US" dirty="0" err="1"/>
              <a:t>d'atténuation</a:t>
            </a:r>
            <a:r>
              <a:rPr lang="en-US" dirty="0"/>
              <a:t>, </a:t>
            </a:r>
            <a:r>
              <a:rPr lang="en-US" dirty="0" err="1"/>
              <a:t>l'élaboration</a:t>
            </a:r>
            <a:r>
              <a:rPr lang="en-US" dirty="0"/>
              <a:t> des politiques et les processus </a:t>
            </a:r>
            <a:r>
              <a:rPr lang="en-US" dirty="0" err="1"/>
              <a:t>décisionnels</a:t>
            </a:r>
            <a:r>
              <a:rPr lang="en-US" dirty="0"/>
              <a:t> </a:t>
            </a:r>
            <a:r>
              <a:rPr lang="en-US" dirty="0" err="1"/>
              <a:t>visant</a:t>
            </a:r>
            <a:r>
              <a:rPr lang="en-US" dirty="0"/>
              <a:t> à </a:t>
            </a:r>
            <a:r>
              <a:rPr lang="en-US" dirty="0" err="1"/>
              <a:t>minimiser</a:t>
            </a:r>
            <a:r>
              <a:rPr lang="en-US" dirty="0"/>
              <a:t> les </a:t>
            </a:r>
            <a:r>
              <a:rPr lang="en-US" dirty="0" err="1"/>
              <a:t>risques</a:t>
            </a:r>
            <a:r>
              <a:rPr lang="en-US" dirty="0"/>
              <a:t> et les </a:t>
            </a:r>
            <a:r>
              <a:rPr lang="en-US" dirty="0" err="1"/>
              <a:t>vulnérabilités</a:t>
            </a:r>
            <a:r>
              <a:rPr lang="en-US" dirty="0"/>
              <a:t> </a:t>
            </a:r>
            <a:r>
              <a:rPr lang="en-US" dirty="0" err="1"/>
              <a:t>associés</a:t>
            </a:r>
            <a:r>
              <a:rPr lang="en-US" dirty="0"/>
              <a:t> au </a:t>
            </a:r>
            <a:r>
              <a:rPr lang="en-US" dirty="0" err="1"/>
              <a:t>changement</a:t>
            </a:r>
            <a:r>
              <a:rPr lang="en-US" dirty="0"/>
              <a:t> </a:t>
            </a:r>
            <a:r>
              <a:rPr lang="en-US" dirty="0" err="1"/>
              <a:t>climatique</a:t>
            </a:r>
            <a:r>
              <a:rPr lang="en-US" dirty="0"/>
              <a:t>.</a:t>
            </a:r>
            <a:endParaRPr lang="en-GB" dirty="0"/>
          </a:p>
          <a:p>
            <a:endParaRPr lang="en-US" dirty="0">
              <a:ea typeface="Calibri"/>
            </a:endParaRPr>
          </a:p>
          <a:p>
            <a:r>
              <a:rPr lang="en-US" dirty="0"/>
              <a:t>Le </a:t>
            </a:r>
            <a:r>
              <a:rPr lang="en-US" dirty="0" err="1"/>
              <a:t>changement</a:t>
            </a:r>
            <a:r>
              <a:rPr lang="en-US" dirty="0"/>
              <a:t> </a:t>
            </a:r>
            <a:r>
              <a:rPr lang="en-US" dirty="0" err="1"/>
              <a:t>climatique</a:t>
            </a:r>
            <a:r>
              <a:rPr lang="en-US" dirty="0"/>
              <a:t> </a:t>
            </a:r>
            <a:r>
              <a:rPr lang="en-US" dirty="0" err="1"/>
              <a:t>crée</a:t>
            </a:r>
            <a:r>
              <a:rPr lang="en-US" dirty="0"/>
              <a:t> de nouveaux </a:t>
            </a:r>
            <a:r>
              <a:rPr lang="en-US" dirty="0" err="1"/>
              <a:t>défis</a:t>
            </a:r>
            <a:r>
              <a:rPr lang="en-US" dirty="0"/>
              <a:t>, </a:t>
            </a:r>
            <a:r>
              <a:rPr lang="en-US" dirty="0" err="1"/>
              <a:t>appelés</a:t>
            </a:r>
            <a:r>
              <a:rPr lang="en-US" dirty="0"/>
              <a:t> </a:t>
            </a:r>
            <a:r>
              <a:rPr lang="en-US" b="1" dirty="0" err="1"/>
              <a:t>aléas</a:t>
            </a:r>
            <a:r>
              <a:rPr lang="en-US" b="1" dirty="0"/>
              <a:t> </a:t>
            </a:r>
            <a:r>
              <a:rPr lang="en-US" b="1" dirty="0" err="1"/>
              <a:t>climatiques</a:t>
            </a:r>
            <a:r>
              <a:rPr lang="en-US" dirty="0"/>
              <a:t>, </a:t>
            </a:r>
            <a:r>
              <a:rPr lang="en-US" dirty="0" err="1"/>
              <a:t>tels</a:t>
            </a:r>
            <a:r>
              <a:rPr lang="en-US" dirty="0"/>
              <a:t> </a:t>
            </a:r>
            <a:r>
              <a:rPr lang="en-US" dirty="0" err="1"/>
              <a:t>que</a:t>
            </a:r>
            <a:r>
              <a:rPr lang="en-US" dirty="0"/>
              <a:t> la </a:t>
            </a:r>
            <a:r>
              <a:rPr lang="en-US" dirty="0" err="1"/>
              <a:t>chaleur</a:t>
            </a:r>
            <a:r>
              <a:rPr lang="en-US" dirty="0"/>
              <a:t> </a:t>
            </a:r>
            <a:r>
              <a:rPr lang="en-US" dirty="0" err="1"/>
              <a:t>torride</a:t>
            </a:r>
            <a:r>
              <a:rPr lang="en-US" dirty="0"/>
              <a:t>, les </a:t>
            </a:r>
            <a:r>
              <a:rPr lang="en-US" dirty="0" err="1"/>
              <a:t>inondations</a:t>
            </a:r>
            <a:r>
              <a:rPr lang="en-US" dirty="0"/>
              <a:t> et les </a:t>
            </a:r>
            <a:r>
              <a:rPr lang="en-US" dirty="0" err="1"/>
              <a:t>sécheresses</a:t>
            </a:r>
            <a:r>
              <a:rPr lang="en-US" dirty="0"/>
              <a:t>. </a:t>
            </a:r>
            <a:r>
              <a:rPr lang="en-US" dirty="0" err="1"/>
              <a:t>Ces</a:t>
            </a:r>
            <a:r>
              <a:rPr lang="en-US" dirty="0"/>
              <a:t> </a:t>
            </a:r>
            <a:r>
              <a:rPr lang="en-US" dirty="0" err="1"/>
              <a:t>aléas</a:t>
            </a:r>
            <a:r>
              <a:rPr lang="en-US" dirty="0"/>
              <a:t> </a:t>
            </a:r>
            <a:r>
              <a:rPr lang="en-US" dirty="0" err="1"/>
              <a:t>posent</a:t>
            </a:r>
            <a:r>
              <a:rPr lang="en-US" dirty="0"/>
              <a:t> </a:t>
            </a:r>
            <a:r>
              <a:rPr lang="en-US" b="1" dirty="0"/>
              <a:t>des </a:t>
            </a:r>
            <a:r>
              <a:rPr lang="en-US" b="1" dirty="0" err="1"/>
              <a:t>risques</a:t>
            </a:r>
            <a:r>
              <a:rPr lang="en-US" b="1" dirty="0"/>
              <a:t> </a:t>
            </a:r>
            <a:r>
              <a:rPr lang="en-US" b="1" dirty="0" err="1"/>
              <a:t>climatiques</a:t>
            </a:r>
            <a:r>
              <a:rPr lang="en-US" dirty="0"/>
              <a:t>, </a:t>
            </a:r>
            <a:r>
              <a:rPr lang="en-US" dirty="0" err="1"/>
              <a:t>c'est</a:t>
            </a:r>
            <a:r>
              <a:rPr lang="en-US" dirty="0"/>
              <a:t>-à-dire des </a:t>
            </a:r>
            <a:r>
              <a:rPr lang="en-US" dirty="0" err="1"/>
              <a:t>conséquences</a:t>
            </a:r>
            <a:r>
              <a:rPr lang="en-US" dirty="0"/>
              <a:t> </a:t>
            </a:r>
            <a:r>
              <a:rPr lang="en-US" dirty="0" err="1"/>
              <a:t>négatives</a:t>
            </a:r>
            <a:r>
              <a:rPr lang="en-US" dirty="0"/>
              <a:t> pour les </a:t>
            </a:r>
            <a:r>
              <a:rPr lang="en-US" dirty="0" err="1"/>
              <a:t>personnes</a:t>
            </a:r>
            <a:r>
              <a:rPr lang="en-US" dirty="0"/>
              <a:t> et la nature. </a:t>
            </a:r>
          </a:p>
          <a:p>
            <a:r>
              <a:rPr lang="en-US" dirty="0"/>
              <a:t> </a:t>
            </a:r>
          </a:p>
          <a:p>
            <a:r>
              <a:rPr lang="en-US" dirty="0" err="1"/>
              <a:t>Ainsi</a:t>
            </a:r>
            <a:r>
              <a:rPr lang="en-US" dirty="0"/>
              <a:t>, par </a:t>
            </a:r>
            <a:r>
              <a:rPr lang="en-US" dirty="0" err="1"/>
              <a:t>exemple</a:t>
            </a:r>
            <a:r>
              <a:rPr lang="en-US" dirty="0"/>
              <a:t>, </a:t>
            </a:r>
            <a:r>
              <a:rPr lang="en-US" dirty="0" err="1"/>
              <a:t>si</a:t>
            </a:r>
            <a:r>
              <a:rPr lang="en-US" dirty="0"/>
              <a:t> le </a:t>
            </a:r>
            <a:r>
              <a:rPr lang="en-US" b="1" dirty="0" err="1"/>
              <a:t>risque</a:t>
            </a:r>
            <a:r>
              <a:rPr lang="en-US" b="1" dirty="0"/>
              <a:t> </a:t>
            </a:r>
            <a:r>
              <a:rPr lang="en-US" b="1" dirty="0" err="1"/>
              <a:t>climatique</a:t>
            </a:r>
            <a:r>
              <a:rPr lang="en-US" b="1" dirty="0"/>
              <a:t> </a:t>
            </a:r>
            <a:r>
              <a:rPr lang="en-US" dirty="0"/>
              <a:t>est </a:t>
            </a:r>
            <a:r>
              <a:rPr lang="en-US" dirty="0" err="1"/>
              <a:t>l'élévation</a:t>
            </a:r>
            <a:r>
              <a:rPr lang="en-US" dirty="0"/>
              <a:t> du </a:t>
            </a:r>
            <a:r>
              <a:rPr lang="en-US" dirty="0" err="1"/>
              <a:t>niveau</a:t>
            </a:r>
            <a:r>
              <a:rPr lang="en-US" dirty="0"/>
              <a:t> de la </a:t>
            </a:r>
            <a:r>
              <a:rPr lang="en-US" dirty="0" err="1"/>
              <a:t>mer</a:t>
            </a:r>
            <a:r>
              <a:rPr lang="en-US" dirty="0"/>
              <a:t>, </a:t>
            </a:r>
            <a:r>
              <a:rPr lang="en-US" b="1" dirty="0" err="1"/>
              <a:t>l'impact</a:t>
            </a:r>
            <a:r>
              <a:rPr lang="en-US" dirty="0"/>
              <a:t> </a:t>
            </a:r>
            <a:r>
              <a:rPr lang="en-US" b="1" dirty="0" err="1"/>
              <a:t>climatique</a:t>
            </a:r>
            <a:r>
              <a:rPr lang="en-US" b="1" dirty="0"/>
              <a:t> </a:t>
            </a:r>
            <a:r>
              <a:rPr lang="en-US" dirty="0" err="1"/>
              <a:t>pourrait</a:t>
            </a:r>
            <a:r>
              <a:rPr lang="en-US" dirty="0"/>
              <a:t> </a:t>
            </a:r>
            <a:r>
              <a:rPr lang="en-US" dirty="0" err="1"/>
              <a:t>être</a:t>
            </a:r>
            <a:r>
              <a:rPr lang="en-US" dirty="0"/>
              <a:t> </a:t>
            </a:r>
            <a:r>
              <a:rPr lang="en-US" dirty="0" err="1"/>
              <a:t>l'érosion</a:t>
            </a:r>
            <a:r>
              <a:rPr lang="en-US" dirty="0"/>
              <a:t> </a:t>
            </a:r>
            <a:r>
              <a:rPr lang="en-US" dirty="0" err="1"/>
              <a:t>côtière</a:t>
            </a:r>
            <a:r>
              <a:rPr lang="en-US" dirty="0"/>
              <a:t>, </a:t>
            </a:r>
            <a:r>
              <a:rPr lang="en-US" dirty="0" err="1"/>
              <a:t>l'inondation</a:t>
            </a:r>
            <a:r>
              <a:rPr lang="en-US" dirty="0"/>
              <a:t> des habitations et </a:t>
            </a:r>
            <a:r>
              <a:rPr lang="en-US" dirty="0" err="1"/>
              <a:t>l'intrusion</a:t>
            </a:r>
            <a:r>
              <a:rPr lang="en-US" dirty="0"/>
              <a:t> </a:t>
            </a:r>
            <a:r>
              <a:rPr lang="en-US" dirty="0" err="1"/>
              <a:t>d'eau</a:t>
            </a:r>
            <a:r>
              <a:rPr lang="en-US" dirty="0"/>
              <a:t> </a:t>
            </a:r>
            <a:r>
              <a:rPr lang="en-US" dirty="0" err="1"/>
              <a:t>salée</a:t>
            </a:r>
            <a:r>
              <a:rPr lang="en-US" dirty="0"/>
              <a:t> dans les </a:t>
            </a:r>
            <a:r>
              <a:rPr lang="en-US" dirty="0" err="1"/>
              <a:t>réserves</a:t>
            </a:r>
            <a:r>
              <a:rPr lang="en-US" dirty="0"/>
              <a:t> </a:t>
            </a:r>
            <a:r>
              <a:rPr lang="en-US" dirty="0" err="1"/>
              <a:t>d'eau</a:t>
            </a:r>
            <a:r>
              <a:rPr lang="en-US" dirty="0"/>
              <a:t> </a:t>
            </a:r>
            <a:r>
              <a:rPr lang="en-US" dirty="0" err="1"/>
              <a:t>douce</a:t>
            </a:r>
            <a:r>
              <a:rPr lang="en-US" dirty="0"/>
              <a:t>. </a:t>
            </a:r>
          </a:p>
          <a:p>
            <a:endParaRPr lang="en-US" dirty="0">
              <a:ea typeface="Calibri"/>
            </a:endParaRPr>
          </a:p>
          <a:p>
            <a:r>
              <a:rPr lang="en-US" dirty="0">
                <a:ea typeface="Calibri"/>
              </a:rPr>
              <a:t>Nous </a:t>
            </a:r>
            <a:r>
              <a:rPr lang="en-US" dirty="0" err="1">
                <a:ea typeface="Calibri"/>
              </a:rPr>
              <a:t>allons</a:t>
            </a:r>
            <a:r>
              <a:rPr lang="en-US" dirty="0">
                <a:ea typeface="Calibri"/>
              </a:rPr>
              <a:t> </a:t>
            </a:r>
            <a:r>
              <a:rPr lang="en-US" dirty="0" err="1">
                <a:ea typeface="Calibri"/>
              </a:rPr>
              <a:t>maintenant</a:t>
            </a:r>
            <a:r>
              <a:rPr lang="en-US" dirty="0">
                <a:ea typeface="Calibri"/>
              </a:rPr>
              <a:t> </a:t>
            </a:r>
            <a:r>
              <a:rPr lang="en-US" dirty="0" err="1">
                <a:ea typeface="Calibri"/>
              </a:rPr>
              <a:t>approfondir</a:t>
            </a:r>
            <a:r>
              <a:rPr lang="en-US" dirty="0">
                <a:ea typeface="Calibri"/>
              </a:rPr>
              <a:t> la question des </a:t>
            </a:r>
            <a:r>
              <a:rPr lang="en-US" dirty="0" err="1">
                <a:ea typeface="Calibri"/>
              </a:rPr>
              <a:t>risques</a:t>
            </a:r>
            <a:r>
              <a:rPr lang="en-US" dirty="0">
                <a:ea typeface="Calibri"/>
              </a:rPr>
              <a:t> </a:t>
            </a:r>
            <a:r>
              <a:rPr lang="en-US" dirty="0" err="1">
                <a:ea typeface="Calibri"/>
              </a:rPr>
              <a:t>climatiques</a:t>
            </a:r>
            <a:r>
              <a:rPr lang="en-US" dirty="0">
                <a:ea typeface="Calibri"/>
              </a:rPr>
              <a:t>.</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500111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pPr marL="0" lvl="0" indent="0" algn="l" rtl="0">
              <a:lnSpc>
                <a:spcPct val="100000"/>
              </a:lnSpc>
              <a:spcBef>
                <a:spcPts val="0"/>
              </a:spcBef>
              <a:spcAft>
                <a:spcPts val="0"/>
              </a:spcAft>
              <a:buSzPts val="1100"/>
              <a:buNone/>
            </a:pPr>
            <a:endParaRPr lang="en-GB" dirty="0"/>
          </a:p>
          <a:p>
            <a:pPr marL="0" lvl="0" indent="0" algn="l" rtl="0">
              <a:lnSpc>
                <a:spcPct val="100000"/>
              </a:lnSpc>
              <a:spcBef>
                <a:spcPts val="0"/>
              </a:spcBef>
              <a:spcAft>
                <a:spcPts val="0"/>
              </a:spcAft>
              <a:buSzPts val="1100"/>
              <a:buNone/>
            </a:pPr>
            <a:r>
              <a:rPr lang="en-GB" dirty="0" err="1"/>
              <a:t>Accompagnez</a:t>
            </a:r>
            <a:r>
              <a:rPr lang="en-GB" dirty="0"/>
              <a:t> les participants tout au long de </a:t>
            </a:r>
            <a:r>
              <a:rPr lang="en-GB" dirty="0" err="1"/>
              <a:t>l'exercice</a:t>
            </a:r>
            <a:r>
              <a:rPr lang="en-GB" dirty="0"/>
              <a:t> de </a:t>
            </a:r>
            <a:r>
              <a:rPr lang="en-GB" dirty="0" err="1"/>
              <a:t>révision</a:t>
            </a:r>
            <a:r>
              <a:rPr lang="en-GB" dirty="0"/>
              <a:t>.</a:t>
            </a:r>
            <a:endParaRPr dirty="0"/>
          </a:p>
        </p:txBody>
      </p:sp>
      <p:sp>
        <p:nvSpPr>
          <p:cNvPr id="805" name="Google Shape;805;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84942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E8F17-3413-B9D9-03FE-327CB87D0E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2B8B64-E4D6-B8B2-787B-8D4014EEF41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44261C8-E7D6-B753-82A0-1E631C38A6E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endParaRPr lang="en-US" sz="1200" dirty="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dirty="0" err="1">
                <a:solidFill>
                  <a:schemeClr val="dk1"/>
                </a:solidFill>
                <a:effectLst/>
                <a:latin typeface="Arial"/>
                <a:ea typeface="Arial"/>
                <a:cs typeface="Arial"/>
                <a:sym typeface="Arial"/>
              </a:rPr>
              <a:t>Revenons</a:t>
            </a:r>
            <a:r>
              <a:rPr lang="en-GB" sz="1200" b="0" i="0" u="none" strike="noStrike" cap="none" dirty="0">
                <a:solidFill>
                  <a:schemeClr val="dk1"/>
                </a:solidFill>
                <a:effectLst/>
                <a:latin typeface="Arial"/>
                <a:ea typeface="Arial"/>
                <a:cs typeface="Arial"/>
                <a:sym typeface="Arial"/>
              </a:rPr>
              <a:t> à la diapositive </a:t>
            </a:r>
            <a:r>
              <a:rPr lang="en-GB" sz="1200" b="0" i="0" u="none" strike="noStrike" cap="none" dirty="0" err="1">
                <a:solidFill>
                  <a:schemeClr val="dk1"/>
                </a:solidFill>
                <a:effectLst/>
                <a:latin typeface="Arial"/>
                <a:ea typeface="Arial"/>
                <a:cs typeface="Arial"/>
                <a:sym typeface="Arial"/>
              </a:rPr>
              <a:t>précédente</a:t>
            </a:r>
            <a:r>
              <a:rPr lang="en-GB" sz="1200" b="0" i="0" u="none" strike="noStrike" cap="none" dirty="0">
                <a:solidFill>
                  <a:schemeClr val="dk1"/>
                </a:solidFill>
                <a:effectLst/>
                <a:latin typeface="Arial"/>
                <a:ea typeface="Arial"/>
                <a:cs typeface="Arial"/>
                <a:sym typeface="Arial"/>
              </a:rPr>
              <a:t> : </a:t>
            </a:r>
            <a:r>
              <a:rPr lang="en-GB" sz="1200" b="0" i="0" u="none" strike="noStrike" cap="none" dirty="0" err="1">
                <a:solidFill>
                  <a:schemeClr val="dk1"/>
                </a:solidFill>
                <a:effectLst/>
                <a:latin typeface="Arial"/>
                <a:ea typeface="Arial"/>
                <a:cs typeface="Arial"/>
                <a:sym typeface="Arial"/>
              </a:rPr>
              <a:t>demandez</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vos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collègues</a:t>
            </a:r>
            <a:r>
              <a:rPr lang="en-GB" sz="1200" b="0" i="0" u="none" strike="noStrike" cap="none" dirty="0">
                <a:solidFill>
                  <a:schemeClr val="dk1"/>
                </a:solidFill>
                <a:effectLst/>
                <a:latin typeface="Arial"/>
                <a:ea typeface="Arial"/>
                <a:cs typeface="Arial"/>
                <a:sym typeface="Arial"/>
              </a:rPr>
              <a:t> de citer des </a:t>
            </a:r>
            <a:r>
              <a:rPr lang="en-GB" sz="1200" b="0" i="0" u="none" strike="noStrike" cap="none" dirty="0" err="1">
                <a:solidFill>
                  <a:schemeClr val="dk1"/>
                </a:solidFill>
                <a:effectLst/>
                <a:latin typeface="Arial"/>
                <a:ea typeface="Arial"/>
                <a:cs typeface="Arial"/>
                <a:sym typeface="Arial"/>
              </a:rPr>
              <a:t>exemples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chaque</a:t>
            </a:r>
            <a:endParaRPr lang="en-GB" sz="12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Les services </a:t>
            </a:r>
            <a:r>
              <a:rPr lang="en-GB" sz="1200" b="1" i="0" u="none" strike="noStrike" cap="none" dirty="0" err="1">
                <a:solidFill>
                  <a:schemeClr val="dk1"/>
                </a:solidFill>
                <a:effectLst/>
                <a:latin typeface="Arial"/>
                <a:ea typeface="Arial"/>
                <a:cs typeface="Arial"/>
                <a:sym typeface="Arial"/>
              </a:rPr>
              <a:t>liés</a:t>
            </a:r>
            <a:r>
              <a:rPr lang="en-GB" sz="1200" b="1" i="0" u="none" strike="noStrike" cap="none" dirty="0">
                <a:solidFill>
                  <a:schemeClr val="dk1"/>
                </a:solidFill>
                <a:effectLst/>
                <a:latin typeface="Arial"/>
                <a:ea typeface="Arial"/>
                <a:cs typeface="Arial"/>
                <a:sym typeface="Arial"/>
              </a:rPr>
              <a:t> à </a:t>
            </a:r>
            <a:r>
              <a:rPr lang="en-GB" sz="1200" b="1" i="0" u="none" strike="noStrike" cap="none" dirty="0" err="1">
                <a:solidFill>
                  <a:schemeClr val="dk1"/>
                </a:solidFill>
                <a:effectLst/>
                <a:latin typeface="Arial"/>
                <a:ea typeface="Arial"/>
                <a:cs typeface="Arial"/>
                <a:sym typeface="Arial"/>
              </a:rPr>
              <a:t>l'eau</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désignent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nécessaires</a:t>
            </a:r>
            <a:r>
              <a:rPr lang="en-GB" sz="1200" b="0" i="0" u="none" strike="noStrike" cap="none" dirty="0">
                <a:solidFill>
                  <a:schemeClr val="dk1"/>
                </a:solidFill>
                <a:effectLst/>
                <a:latin typeface="Arial"/>
                <a:ea typeface="Arial"/>
                <a:cs typeface="Arial"/>
                <a:sym typeface="Arial"/>
              </a:rPr>
              <a:t> pour </a:t>
            </a:r>
            <a:r>
              <a:rPr lang="en-GB" sz="1200" b="1" i="0" u="none" strike="noStrike" cap="none" dirty="0" err="1">
                <a:solidFill>
                  <a:schemeClr val="dk1"/>
                </a:solidFill>
                <a:effectLst/>
                <a:latin typeface="Arial"/>
                <a:ea typeface="Arial"/>
                <a:cs typeface="Arial"/>
                <a:sym typeface="Arial"/>
              </a:rPr>
              <a:t>fournir</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traiter</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distribuer</a:t>
            </a:r>
            <a:r>
              <a:rPr lang="en-GB" sz="1200" b="1" i="0" u="none" strike="noStrike" cap="none" dirty="0">
                <a:solidFill>
                  <a:schemeClr val="dk1"/>
                </a:solidFill>
                <a:effectLst/>
                <a:latin typeface="Arial"/>
                <a:ea typeface="Arial"/>
                <a:cs typeface="Arial"/>
                <a:sym typeface="Arial"/>
              </a:rPr>
              <a:t> et </a:t>
            </a:r>
            <a:r>
              <a:rPr lang="en-GB" sz="1200" b="1" i="0" u="none" strike="noStrike" cap="none" dirty="0" err="1">
                <a:solidFill>
                  <a:schemeClr val="dk1"/>
                </a:solidFill>
                <a:effectLst/>
                <a:latin typeface="Arial"/>
                <a:ea typeface="Arial"/>
                <a:cs typeface="Arial"/>
                <a:sym typeface="Arial"/>
              </a:rPr>
              <a:t>gérer</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l'eau</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à des fins </a:t>
            </a:r>
            <a:r>
              <a:rPr lang="en-GB" sz="1200" b="0" i="0" u="none" strike="noStrike" cap="none" dirty="0" err="1">
                <a:solidFill>
                  <a:schemeClr val="dk1"/>
                </a:solidFill>
                <a:effectLst/>
                <a:latin typeface="Arial"/>
                <a:ea typeface="Arial"/>
                <a:cs typeface="Arial"/>
                <a:sym typeface="Arial"/>
              </a:rPr>
              <a:t>diverses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notamment</a:t>
            </a:r>
            <a:r>
              <a:rPr lang="en-GB" sz="1200" b="0" i="0" u="none" strike="noStrike" cap="none" dirty="0">
                <a:solidFill>
                  <a:schemeClr val="dk1"/>
                </a:solidFill>
                <a:effectLst/>
                <a:latin typeface="Arial"/>
                <a:ea typeface="Arial"/>
                <a:cs typeface="Arial"/>
                <a:sym typeface="Arial"/>
              </a:rPr>
              <a:t> :</a:t>
            </a:r>
          </a:p>
          <a:p>
            <a:pPr>
              <a:buFont typeface="Arial" panose="020B0604020202020204" pitchFamily="34" charset="0"/>
              <a:buChar char="•"/>
            </a:pPr>
            <a:r>
              <a:rPr lang="en-GB" sz="1200" b="1" i="0" u="none" strike="noStrike" cap="none" dirty="0" err="1">
                <a:solidFill>
                  <a:schemeClr val="dk1"/>
                </a:solidFill>
                <a:effectLst/>
                <a:latin typeface="Arial"/>
                <a:ea typeface="Arial"/>
                <a:cs typeface="Arial"/>
                <a:sym typeface="Arial"/>
              </a:rPr>
              <a:t>L’irrigation</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à des fins </a:t>
            </a:r>
            <a:r>
              <a:rPr lang="en-GB" sz="1200" b="0" i="0" u="none" strike="noStrike" cap="none" dirty="0" err="1">
                <a:solidFill>
                  <a:schemeClr val="dk1"/>
                </a:solidFill>
                <a:effectLst/>
                <a:latin typeface="Arial"/>
                <a:ea typeface="Arial"/>
                <a:cs typeface="Arial"/>
                <a:sym typeface="Arial"/>
              </a:rPr>
              <a:t>agricoles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1" i="0" u="none" strike="noStrike" cap="none" dirty="0" err="1">
                <a:solidFill>
                  <a:schemeClr val="dk1"/>
                </a:solidFill>
                <a:effectLst/>
                <a:latin typeface="Arial"/>
                <a:ea typeface="Arial"/>
                <a:cs typeface="Arial"/>
                <a:sym typeface="Arial"/>
              </a:rPr>
              <a:t>L’usage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industriel</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fourniture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pour la fabrication, le </a:t>
            </a:r>
            <a:r>
              <a:rPr lang="en-GB" sz="1200" b="0" i="0" u="none" strike="noStrike" cap="none" dirty="0" err="1">
                <a:solidFill>
                  <a:schemeClr val="dk1"/>
                </a:solidFill>
                <a:effectLst/>
                <a:latin typeface="Arial"/>
                <a:ea typeface="Arial"/>
                <a:cs typeface="Arial"/>
                <a:sym typeface="Arial"/>
              </a:rPr>
              <a:t>refroidissement</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d'autres</a:t>
            </a:r>
            <a:r>
              <a:rPr lang="en-GB" sz="1200" b="0" i="0" u="none" strike="noStrike" cap="none" dirty="0">
                <a:solidFill>
                  <a:schemeClr val="dk1"/>
                </a:solidFill>
                <a:effectLst/>
                <a:latin typeface="Arial"/>
                <a:ea typeface="Arial"/>
                <a:cs typeface="Arial"/>
                <a:sym typeface="Arial"/>
              </a:rPr>
              <a:t> processus </a:t>
            </a:r>
            <a:r>
              <a:rPr lang="en-GB" sz="1200" b="0" i="0" u="none" strike="noStrike" cap="none" dirty="0" err="1">
                <a:solidFill>
                  <a:schemeClr val="dk1"/>
                </a:solidFill>
                <a:effectLst/>
                <a:latin typeface="Arial"/>
                <a:ea typeface="Arial"/>
                <a:cs typeface="Arial"/>
                <a:sym typeface="Arial"/>
              </a:rPr>
              <a:t>industriels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1" i="0" u="none" strike="noStrike" cap="none" dirty="0">
                <a:solidFill>
                  <a:schemeClr val="dk1"/>
                </a:solidFill>
                <a:effectLst/>
                <a:latin typeface="Arial"/>
                <a:ea typeface="Arial"/>
                <a:cs typeface="Arial"/>
                <a:sym typeface="Arial"/>
              </a:rPr>
              <a:t>La gestion des eaux </a:t>
            </a:r>
            <a:r>
              <a:rPr lang="en-GB" sz="1200" b="1" i="0" u="none" strike="noStrike" cap="none" dirty="0" err="1">
                <a:solidFill>
                  <a:schemeClr val="dk1"/>
                </a:solidFill>
                <a:effectLst/>
                <a:latin typeface="Arial"/>
                <a:ea typeface="Arial"/>
                <a:cs typeface="Arial"/>
                <a:sym typeface="Arial"/>
              </a:rPr>
              <a:t>pluviales</a:t>
            </a:r>
            <a:r>
              <a:rPr lang="en-GB" sz="1200" b="1" i="0" u="none" strike="noStrike" cap="none" dirty="0">
                <a:solidFill>
                  <a:schemeClr val="dk1"/>
                </a:solidFill>
                <a:effectLst/>
                <a:latin typeface="Arial"/>
                <a:ea typeface="Arial"/>
                <a:cs typeface="Arial"/>
                <a:sym typeface="Arial"/>
              </a:rPr>
              <a:t> et des </a:t>
            </a:r>
            <a:r>
              <a:rPr lang="en-GB" sz="1200" b="1" i="0" u="none" strike="noStrike" cap="none" dirty="0" err="1">
                <a:solidFill>
                  <a:schemeClr val="dk1"/>
                </a:solidFill>
                <a:effectLst/>
                <a:latin typeface="Arial"/>
                <a:ea typeface="Arial"/>
                <a:cs typeface="Arial"/>
                <a:sym typeface="Arial"/>
              </a:rPr>
              <a:t>inondations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traitement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excès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provenant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précipitations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afin</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prévenir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inondations</a:t>
            </a:r>
            <a:r>
              <a:rPr lang="en-GB" sz="1200" b="0" i="0" u="none" strike="noStrike" cap="none" dirty="0">
                <a:solidFill>
                  <a:schemeClr val="dk1"/>
                </a:solidFill>
                <a:effectLst/>
                <a:latin typeface="Arial"/>
                <a:ea typeface="Arial"/>
                <a:cs typeface="Arial"/>
                <a:sym typeface="Arial"/>
              </a:rPr>
              <a:t> et de </a:t>
            </a:r>
            <a:r>
              <a:rPr lang="en-GB" sz="1200" b="0" i="0" u="none" strike="noStrike" cap="none" dirty="0" err="1">
                <a:solidFill>
                  <a:schemeClr val="dk1"/>
                </a:solidFill>
                <a:effectLst/>
                <a:latin typeface="Arial"/>
                <a:ea typeface="Arial"/>
                <a:cs typeface="Arial"/>
                <a:sym typeface="Arial"/>
              </a:rPr>
              <a:t>protéger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écosystèmes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1" i="0" u="none" strike="noStrike" cap="none" dirty="0">
                <a:solidFill>
                  <a:schemeClr val="dk1"/>
                </a:solidFill>
                <a:effectLst/>
                <a:latin typeface="Arial"/>
                <a:ea typeface="Arial"/>
                <a:cs typeface="Arial"/>
                <a:sym typeface="Arial"/>
              </a:rPr>
              <a:t>⁠</a:t>
            </a:r>
            <a:r>
              <a:rPr lang="en-GB" sz="1200" b="1" i="0" u="none" strike="noStrike" cap="none" dirty="0" err="1">
                <a:solidFill>
                  <a:schemeClr val="dk1"/>
                </a:solidFill>
                <a:effectLst/>
                <a:latin typeface="Arial"/>
                <a:ea typeface="Arial"/>
                <a:cs typeface="Arial"/>
                <a:sym typeface="Arial"/>
              </a:rPr>
              <a:t>L’eau</a:t>
            </a:r>
            <a:r>
              <a:rPr lang="en-GB" sz="1200" b="1" i="0" u="none" strike="noStrike" cap="none" dirty="0">
                <a:solidFill>
                  <a:schemeClr val="dk1"/>
                </a:solidFill>
                <a:effectLst/>
                <a:latin typeface="Arial"/>
                <a:ea typeface="Arial"/>
                <a:cs typeface="Arial"/>
                <a:sym typeface="Arial"/>
              </a:rPr>
              <a:t> potable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garantie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sûre</a:t>
            </a:r>
            <a:r>
              <a:rPr lang="en-GB" sz="1200" b="0" i="0" u="none" strike="noStrike" cap="none" dirty="0">
                <a:solidFill>
                  <a:schemeClr val="dk1"/>
                </a:solidFill>
                <a:effectLst/>
                <a:latin typeface="Arial"/>
                <a:ea typeface="Arial"/>
                <a:cs typeface="Arial"/>
                <a:sym typeface="Arial"/>
              </a:rPr>
              <a:t> et propre pour la </a:t>
            </a:r>
            <a:r>
              <a:rPr lang="en-GB" sz="1200" b="0" i="0" u="none" strike="noStrike" cap="none" dirty="0" err="1">
                <a:solidFill>
                  <a:schemeClr val="dk1"/>
                </a:solidFill>
                <a:effectLst/>
                <a:latin typeface="Arial"/>
                <a:ea typeface="Arial"/>
                <a:cs typeface="Arial"/>
                <a:sym typeface="Arial"/>
              </a:rPr>
              <a:t>consommation</a:t>
            </a:r>
            <a:r>
              <a:rPr lang="en-GB" sz="1200" b="0" i="0" u="none" strike="noStrike" cap="none" dirty="0">
                <a:solidFill>
                  <a:schemeClr val="dk1"/>
                </a:solidFill>
                <a:effectLst/>
                <a:latin typeface="Arial"/>
                <a:ea typeface="Arial"/>
                <a:cs typeface="Arial"/>
                <a:sym typeface="Arial"/>
              </a:rPr>
              <a:t> humaine.</a:t>
            </a:r>
          </a:p>
          <a:p>
            <a:pPr>
              <a:buFont typeface="Arial" panose="020B0604020202020204" pitchFamily="34" charset="0"/>
              <a:buChar char="•"/>
            </a:pPr>
            <a:r>
              <a:rPr lang="en-GB" sz="1200" b="1" i="0" u="none" strike="noStrike" cap="none" dirty="0" err="1">
                <a:solidFill>
                  <a:schemeClr val="dk1"/>
                </a:solidFill>
                <a:effectLst/>
                <a:latin typeface="Arial"/>
                <a:ea typeface="Arial"/>
                <a:cs typeface="Arial"/>
                <a:sym typeface="Arial"/>
              </a:rPr>
              <a:t>L’assainissement</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fourniture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l'hygiène</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traitement</a:t>
            </a:r>
            <a:r>
              <a:rPr lang="en-GB" sz="1200" b="0" i="0" u="none" strike="noStrike" cap="none" dirty="0">
                <a:solidFill>
                  <a:schemeClr val="dk1"/>
                </a:solidFill>
                <a:effectLst/>
                <a:latin typeface="Arial"/>
                <a:ea typeface="Arial"/>
                <a:cs typeface="Arial"/>
                <a:sym typeface="Arial"/>
              </a:rPr>
              <a:t> des eaux </a:t>
            </a:r>
            <a:r>
              <a:rPr lang="en-GB" sz="1200" b="0" i="0" u="none" strike="noStrike" cap="none" dirty="0" err="1">
                <a:solidFill>
                  <a:schemeClr val="dk1"/>
                </a:solidFill>
                <a:effectLst/>
                <a:latin typeface="Arial"/>
                <a:ea typeface="Arial"/>
                <a:cs typeface="Arial"/>
                <a:sym typeface="Arial"/>
              </a:rPr>
              <a:t>usées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l'élimination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déchets</a:t>
            </a:r>
            <a:r>
              <a:rPr lang="en-GB" sz="1200" b="0" i="0" u="none" strike="noStrike" cap="none" dirty="0">
                <a:solidFill>
                  <a:schemeClr val="dk1"/>
                </a:solidFill>
                <a:effectLst/>
                <a:latin typeface="Arial"/>
                <a:ea typeface="Arial"/>
                <a:cs typeface="Arial"/>
                <a:sym typeface="Arial"/>
              </a:rPr>
              <a:t>.</a:t>
            </a:r>
          </a:p>
          <a:p>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services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généralement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fournis</a:t>
            </a:r>
            <a:r>
              <a:rPr lang="en-GB" sz="1200" b="0" i="0" u="none" strike="noStrike" cap="none" dirty="0">
                <a:solidFill>
                  <a:schemeClr val="dk1"/>
                </a:solidFill>
                <a:effectLst/>
                <a:latin typeface="Arial"/>
                <a:ea typeface="Arial"/>
                <a:cs typeface="Arial"/>
                <a:sym typeface="Arial"/>
              </a:rPr>
              <a:t> par </a:t>
            </a:r>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autorités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municipales</a:t>
            </a:r>
            <a:r>
              <a:rPr lang="en-GB" sz="1200" b="1" i="0" u="none" strike="noStrike" cap="none" dirty="0">
                <a:solidFill>
                  <a:schemeClr val="dk1"/>
                </a:solidFill>
                <a:effectLst/>
                <a:latin typeface="Arial"/>
                <a:ea typeface="Arial"/>
                <a:cs typeface="Arial"/>
                <a:sym typeface="Arial"/>
              </a:rPr>
              <a:t>, les </a:t>
            </a:r>
            <a:r>
              <a:rPr lang="en-GB" sz="1200" b="1" i="0" u="none" strike="noStrike" cap="none" dirty="0" err="1">
                <a:solidFill>
                  <a:schemeClr val="dk1"/>
                </a:solidFill>
                <a:effectLst/>
                <a:latin typeface="Arial"/>
                <a:ea typeface="Arial"/>
                <a:cs typeface="Arial"/>
                <a:sym typeface="Arial"/>
              </a:rPr>
              <a:t>entreprises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privées</a:t>
            </a:r>
            <a:r>
              <a:rPr lang="en-GB" sz="1200" b="1" i="0" u="none" strike="noStrike" cap="none" dirty="0">
                <a:solidFill>
                  <a:schemeClr val="dk1"/>
                </a:solidFill>
                <a:effectLst/>
                <a:latin typeface="Arial"/>
                <a:ea typeface="Arial"/>
                <a:cs typeface="Arial"/>
                <a:sym typeface="Arial"/>
              </a:rPr>
              <a:t>, les </a:t>
            </a:r>
            <a:r>
              <a:rPr lang="en-GB" sz="1200" b="1" i="0" u="none" strike="noStrike" cap="none" dirty="0" err="1">
                <a:solidFill>
                  <a:schemeClr val="dk1"/>
                </a:solidFill>
                <a:effectLst/>
                <a:latin typeface="Arial"/>
                <a:ea typeface="Arial"/>
                <a:cs typeface="Arial"/>
                <a:sym typeface="Arial"/>
              </a:rPr>
              <a:t>communautés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ou</a:t>
            </a:r>
            <a:r>
              <a:rPr lang="en-GB" sz="1200" b="1" i="0" u="none" strike="noStrike" cap="none" dirty="0">
                <a:solidFill>
                  <a:schemeClr val="dk1"/>
                </a:solidFill>
                <a:effectLst/>
                <a:latin typeface="Arial"/>
                <a:ea typeface="Arial"/>
                <a:cs typeface="Arial"/>
                <a:sym typeface="Arial"/>
              </a:rPr>
              <a:t> les services publics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essentiels</a:t>
            </a:r>
            <a:r>
              <a:rPr lang="en-GB" sz="1200" b="0" i="0" u="none" strike="noStrike" cap="none" dirty="0">
                <a:solidFill>
                  <a:schemeClr val="dk1"/>
                </a:solidFill>
                <a:effectLst/>
                <a:latin typeface="Arial"/>
                <a:ea typeface="Arial"/>
                <a:cs typeface="Arial"/>
                <a:sym typeface="Arial"/>
              </a:rPr>
              <a:t> pour la santé </a:t>
            </a:r>
            <a:r>
              <a:rPr lang="en-GB" sz="1200" b="0" i="0" u="none" strike="noStrike" cap="none" dirty="0" err="1">
                <a:solidFill>
                  <a:schemeClr val="dk1"/>
                </a:solidFill>
                <a:effectLst/>
                <a:latin typeface="Arial"/>
                <a:ea typeface="Arial"/>
                <a:cs typeface="Arial"/>
                <a:sym typeface="Arial"/>
              </a:rPr>
              <a:t>publique</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durabilité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environnementale</a:t>
            </a:r>
            <a:r>
              <a:rPr lang="en-GB" sz="1200" b="0" i="0" u="none" strike="noStrike" cap="none" dirty="0">
                <a:solidFill>
                  <a:schemeClr val="dk1"/>
                </a:solidFill>
                <a:effectLst/>
                <a:latin typeface="Arial"/>
                <a:ea typeface="Arial"/>
                <a:cs typeface="Arial"/>
                <a:sym typeface="Arial"/>
              </a:rPr>
              <a:t> et le </a:t>
            </a:r>
            <a:r>
              <a:rPr lang="en-GB" sz="1200" b="0" i="0" u="none" strike="noStrike" cap="none" dirty="0" err="1">
                <a:solidFill>
                  <a:schemeClr val="dk1"/>
                </a:solidFill>
                <a:effectLst/>
                <a:latin typeface="Arial"/>
                <a:ea typeface="Arial"/>
                <a:cs typeface="Arial"/>
                <a:sym typeface="Arial"/>
              </a:rPr>
              <a:t>développement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économique</a:t>
            </a:r>
            <a:r>
              <a:rPr lang="en-GB" sz="1200" b="0" i="0" u="none" strike="noStrike" cap="none" dirty="0">
                <a:solidFill>
                  <a:schemeClr val="dk1"/>
                </a:solidFill>
                <a:effectLst/>
                <a:latin typeface="Arial"/>
                <a:ea typeface="Arial"/>
                <a:cs typeface="Arial"/>
                <a:sym typeface="Arial"/>
              </a:rPr>
              <a: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1" i="0" u="none" strike="noStrike" cap="none" dirty="0">
              <a:solidFill>
                <a:schemeClr val="dk1"/>
              </a:solidFill>
              <a:effectLst/>
              <a:latin typeface="Arial"/>
              <a:ea typeface="Arial"/>
              <a:cs typeface="Arial"/>
              <a:sym typeface="Arial"/>
            </a:endParaRPr>
          </a:p>
          <a:p>
            <a:pPr rtl="0"/>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aléas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incidence sur la </a:t>
            </a:r>
            <a:r>
              <a:rPr lang="en-GB" sz="1200" b="0" i="0" u="none" strike="noStrike" cap="none" dirty="0" err="1">
                <a:solidFill>
                  <a:schemeClr val="dk1"/>
                </a:solidFill>
                <a:effectLst/>
                <a:latin typeface="Arial"/>
                <a:ea typeface="Arial"/>
                <a:cs typeface="Arial"/>
                <a:sym typeface="Arial"/>
              </a:rPr>
              <a:t>disponibilité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fiable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quantité</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qualité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suffisantes pour la santé, les moyens de </a:t>
            </a:r>
            <a:r>
              <a:rPr lang="en-GB" sz="1200" b="0" i="0" u="none" strike="noStrike" cap="none" dirty="0" err="1">
                <a:solidFill>
                  <a:schemeClr val="dk1"/>
                </a:solidFill>
                <a:effectLst/>
                <a:latin typeface="Arial"/>
                <a:ea typeface="Arial"/>
                <a:cs typeface="Arial"/>
                <a:sym typeface="Arial"/>
              </a:rPr>
              <a:t>subsistance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écosystèmes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économies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productives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d'autres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termes</a:t>
            </a:r>
            <a:r>
              <a:rPr lang="en-GB" sz="1200" b="0" i="0" u="none" strike="noStrike" cap="none" dirty="0">
                <a:solidFill>
                  <a:schemeClr val="dk1"/>
                </a:solidFill>
                <a:effectLst/>
                <a:latin typeface="Arial"/>
                <a:ea typeface="Arial"/>
                <a:cs typeface="Arial"/>
                <a:sym typeface="Arial"/>
              </a:rPr>
              <a:t>, </a:t>
            </a:r>
            <a:r>
              <a:rPr lang="en-GB" sz="1200" b="1" i="0" u="none" strike="noStrike" cap="none" dirty="0">
                <a:solidFill>
                  <a:schemeClr val="dk1"/>
                </a:solidFill>
                <a:effectLst/>
                <a:latin typeface="Arial"/>
                <a:ea typeface="Arial"/>
                <a:cs typeface="Arial"/>
                <a:sym typeface="Arial"/>
                <a:hlinkClick r:id="rId3"/>
              </a:rPr>
              <a:t>la </a:t>
            </a:r>
            <a:r>
              <a:rPr lang="en-GB" sz="1200" b="1" i="0" u="none" strike="noStrike" cap="none" dirty="0" err="1">
                <a:solidFill>
                  <a:schemeClr val="dk1"/>
                </a:solidFill>
                <a:effectLst/>
                <a:latin typeface="Arial"/>
                <a:ea typeface="Arial"/>
                <a:cs typeface="Arial"/>
                <a:sym typeface="Arial"/>
                <a:hlinkClick r:id="rId3"/>
              </a:rPr>
              <a:t>sécurité</a:t>
            </a:r>
            <a:r>
              <a:rPr lang="en-GB" sz="1200" b="1" i="0" u="none" strike="noStrike" cap="none" dirty="0">
                <a:solidFill>
                  <a:schemeClr val="dk1"/>
                </a:solidFill>
                <a:effectLst/>
                <a:latin typeface="Arial"/>
                <a:ea typeface="Arial"/>
                <a:cs typeface="Arial"/>
                <a:sym typeface="Arial"/>
                <a:hlinkClick r:id="rId3"/>
              </a:rPr>
              <a:t> de </a:t>
            </a:r>
            <a:r>
              <a:rPr lang="en-GB" sz="1200" b="1" i="0" u="none" strike="noStrike" cap="none" dirty="0" err="1">
                <a:solidFill>
                  <a:schemeClr val="dk1"/>
                </a:solidFill>
                <a:effectLst/>
                <a:latin typeface="Arial"/>
                <a:ea typeface="Arial"/>
                <a:cs typeface="Arial"/>
                <a:sym typeface="Arial"/>
                <a:hlinkClick r:id="rId3"/>
              </a:rPr>
              <a:t>l'approvisionnement</a:t>
            </a:r>
            <a:r>
              <a:rPr lang="en-GB" sz="1200" b="1" i="0" u="none" strike="noStrike" cap="none" dirty="0">
                <a:solidFill>
                  <a:schemeClr val="dk1"/>
                </a:solidFill>
                <a:effectLst/>
                <a:latin typeface="Arial"/>
                <a:ea typeface="Arial"/>
                <a:cs typeface="Arial"/>
                <a:sym typeface="Arial"/>
                <a:hlinkClick r:id="rId3"/>
              </a:rPr>
              <a:t> </a:t>
            </a:r>
            <a:r>
              <a:rPr lang="en-GB" sz="1200" b="1" i="0" u="none" strike="noStrike" cap="none" dirty="0" err="1">
                <a:solidFill>
                  <a:schemeClr val="dk1"/>
                </a:solidFill>
                <a:effectLst/>
                <a:latin typeface="Arial"/>
                <a:ea typeface="Arial"/>
                <a:cs typeface="Arial"/>
                <a:sym typeface="Arial"/>
                <a:hlinkClick r:id="rId3"/>
              </a:rPr>
              <a:t>en</a:t>
            </a:r>
            <a:r>
              <a:rPr lang="en-GB" sz="1200" b="1" i="0" u="none" strike="noStrike" cap="none" dirty="0">
                <a:solidFill>
                  <a:schemeClr val="dk1"/>
                </a:solidFill>
                <a:effectLst/>
                <a:latin typeface="Arial"/>
                <a:ea typeface="Arial"/>
                <a:cs typeface="Arial"/>
                <a:sym typeface="Arial"/>
                <a:hlinkClick r:id="rId3"/>
              </a:rPr>
              <a:t> eau</a:t>
            </a:r>
            <a:r>
              <a:rPr lang="en-GB" sz="120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endParaRPr>
          </a:p>
          <a:p>
            <a:endParaRPr lang="en-GB" sz="1200" b="0"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Équilibrer</a:t>
            </a:r>
            <a:r>
              <a:rPr lang="en-GB" sz="1200" b="1" i="0" u="none" strike="noStrike" cap="none" dirty="0">
                <a:solidFill>
                  <a:schemeClr val="dk1"/>
                </a:solidFill>
                <a:effectLst/>
                <a:latin typeface="Arial"/>
                <a:ea typeface="Arial"/>
                <a:cs typeface="Arial"/>
                <a:sym typeface="Arial"/>
              </a:rPr>
              <a:t> les </a:t>
            </a:r>
            <a:r>
              <a:rPr lang="en-GB" sz="1200" b="1" i="0" u="none" strike="noStrike" cap="none" dirty="0" err="1">
                <a:solidFill>
                  <a:schemeClr val="dk1"/>
                </a:solidFill>
                <a:effectLst/>
                <a:latin typeface="Arial"/>
                <a:ea typeface="Arial"/>
                <a:cs typeface="Arial"/>
                <a:sym typeface="Arial"/>
              </a:rPr>
              <a:t>besoins</a:t>
            </a:r>
            <a:endParaRPr lang="en-GB" sz="1200" b="1" i="0" u="none" strike="noStrike" cap="none" dirty="0">
              <a:solidFill>
                <a:schemeClr val="dk1"/>
              </a:solidFill>
              <a:effectLst/>
              <a:latin typeface="Arial"/>
              <a:ea typeface="Arial"/>
              <a:cs typeface="Arial"/>
            </a:endParaRPr>
          </a:p>
          <a:p>
            <a:r>
              <a:rPr lang="en-GB" sz="1200" b="0" i="0" u="none" strike="noStrike" cap="none" dirty="0">
                <a:solidFill>
                  <a:schemeClr val="dk1"/>
                </a:solidFill>
                <a:effectLst/>
                <a:latin typeface="Arial"/>
                <a:ea typeface="Arial"/>
                <a:cs typeface="Arial"/>
                <a:sym typeface="Arial"/>
              </a:rPr>
              <a:t>Comme le montre le </a:t>
            </a:r>
            <a:r>
              <a:rPr lang="en-GB" sz="1200" b="0" i="0" u="none" strike="noStrike" cap="none" dirty="0" err="1">
                <a:solidFill>
                  <a:schemeClr val="dk1"/>
                </a:solidFill>
                <a:effectLst/>
                <a:latin typeface="Arial"/>
                <a:ea typeface="Arial"/>
                <a:cs typeface="Arial"/>
                <a:sym typeface="Arial"/>
              </a:rPr>
              <a:t>graphique</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sécurité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nécessite</a:t>
            </a:r>
            <a:r>
              <a:rPr lang="en-GB" sz="1200" b="0" i="0" u="none" strike="noStrike" cap="none" dirty="0">
                <a:solidFill>
                  <a:schemeClr val="dk1"/>
                </a:solidFill>
                <a:effectLst/>
                <a:latin typeface="Arial"/>
                <a:ea typeface="Arial"/>
                <a:cs typeface="Arial"/>
                <a:sym typeface="Arial"/>
              </a:rPr>
              <a:t> un </a:t>
            </a:r>
            <a:r>
              <a:rPr lang="en-GB" sz="1200" b="1" i="0" u="none" strike="noStrike" cap="none" dirty="0" err="1">
                <a:solidFill>
                  <a:schemeClr val="dk1"/>
                </a:solidFill>
                <a:effectLst/>
                <a:latin typeface="Arial"/>
                <a:ea typeface="Arial"/>
                <a:cs typeface="Arial"/>
                <a:sym typeface="Arial"/>
              </a:rPr>
              <a:t>équilibre</a:t>
            </a:r>
            <a:r>
              <a:rPr lang="en-GB" sz="1200" b="0" i="0" u="none" strike="noStrike" cap="none" dirty="0">
                <a:solidFill>
                  <a:schemeClr val="dk1"/>
                </a:solidFill>
                <a:effectLst/>
                <a:latin typeface="Arial"/>
                <a:ea typeface="Arial"/>
                <a:cs typeface="Arial"/>
                <a:sym typeface="Arial"/>
              </a:rPr>
              <a:t> durable entre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destinée</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l'usage</a:t>
            </a:r>
            <a:r>
              <a:rPr lang="en-GB" sz="1200" b="0" i="0" u="none" strike="noStrike" cap="none" dirty="0">
                <a:solidFill>
                  <a:schemeClr val="dk1"/>
                </a:solidFill>
                <a:effectLst/>
                <a:latin typeface="Arial"/>
                <a:ea typeface="Arial"/>
                <a:cs typeface="Arial"/>
                <a:sym typeface="Arial"/>
              </a:rPr>
              <a:t> domestique, à la production </a:t>
            </a:r>
            <a:r>
              <a:rPr lang="en-GB" sz="1200" b="0" i="0" u="none" strike="noStrike" cap="none" dirty="0" err="1">
                <a:solidFill>
                  <a:schemeClr val="dk1"/>
                </a:solidFill>
                <a:effectLst/>
                <a:latin typeface="Arial"/>
                <a:ea typeface="Arial"/>
                <a:cs typeface="Arial"/>
                <a:sym typeface="Arial"/>
              </a:rPr>
              <a:t>alimentaire</a:t>
            </a:r>
            <a:r>
              <a:rPr lang="en-GB" sz="1200" b="0" i="0" u="none" strike="noStrike" cap="none" dirty="0">
                <a:solidFill>
                  <a:schemeClr val="dk1"/>
                </a:solidFill>
                <a:effectLst/>
                <a:latin typeface="Arial"/>
                <a:ea typeface="Arial"/>
                <a:cs typeface="Arial"/>
                <a:sym typeface="Arial"/>
              </a:rPr>
              <a:t> et à </a:t>
            </a:r>
            <a:r>
              <a:rPr lang="en-GB" sz="1200" b="0" i="0" u="none" strike="noStrike" cap="none" dirty="0" err="1">
                <a:solidFill>
                  <a:schemeClr val="dk1"/>
                </a:solidFill>
                <a:effectLst/>
                <a:latin typeface="Arial"/>
                <a:ea typeface="Arial"/>
                <a:cs typeface="Arial"/>
                <a:sym typeface="Arial"/>
              </a:rPr>
              <a:t>l'industrie</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toutes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nécessaires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soutenir</a:t>
            </a:r>
            <a:r>
              <a:rPr lang="en-GB" sz="1200" b="0" i="0" u="none" strike="noStrike" cap="none" dirty="0">
                <a:solidFill>
                  <a:schemeClr val="dk1"/>
                </a:solidFill>
                <a:effectLst/>
                <a:latin typeface="Arial"/>
                <a:ea typeface="Arial"/>
                <a:cs typeface="Arial"/>
                <a:sym typeface="Arial"/>
              </a:rPr>
              <a:t> la santé des populations et la </a:t>
            </a:r>
            <a:r>
              <a:rPr lang="en-GB" sz="1200" b="0" i="0" u="none" strike="noStrike" cap="none" dirty="0" err="1">
                <a:solidFill>
                  <a:schemeClr val="dk1"/>
                </a:solidFill>
                <a:effectLst/>
                <a:latin typeface="Arial"/>
                <a:ea typeface="Arial"/>
                <a:cs typeface="Arial"/>
                <a:sym typeface="Arial"/>
              </a:rPr>
              <a:t>croissance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économique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L'extraction</a:t>
            </a:r>
            <a:r>
              <a:rPr lang="en-GB" sz="1200" b="0" i="0" u="none" strike="noStrike" cap="none" dirty="0">
                <a:solidFill>
                  <a:schemeClr val="dk1"/>
                </a:solidFill>
                <a:effectLst/>
                <a:latin typeface="Arial"/>
                <a:ea typeface="Arial"/>
                <a:cs typeface="Arial"/>
                <a:sym typeface="Arial"/>
              </a:rPr>
              <a:t> humaine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doit </a:t>
            </a:r>
            <a:r>
              <a:rPr lang="en-GB" sz="1200" b="0" i="0" u="none" strike="noStrike" cap="none" dirty="0" err="1">
                <a:solidFill>
                  <a:schemeClr val="dk1"/>
                </a:solidFill>
                <a:effectLst/>
                <a:latin typeface="Arial"/>
                <a:ea typeface="Arial"/>
                <a:cs typeface="Arial"/>
                <a:sym typeface="Arial"/>
              </a:rPr>
              <a:t>également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équilibrée</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avec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nécessaire</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maintien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d'écosystèmes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douce</a:t>
            </a:r>
            <a:r>
              <a:rPr lang="en-GB" sz="1200" b="0" i="0" u="none" strike="noStrike" cap="none" dirty="0">
                <a:solidFill>
                  <a:schemeClr val="dk1"/>
                </a:solidFill>
                <a:effectLst/>
                <a:latin typeface="Arial"/>
                <a:ea typeface="Arial"/>
                <a:cs typeface="Arial"/>
                <a:sym typeface="Arial"/>
              </a:rPr>
              <a:t> sains, qui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essentiels</a:t>
            </a:r>
            <a:r>
              <a:rPr lang="en-GB" sz="1200" b="0" i="0" u="none" strike="noStrike" cap="none" dirty="0">
                <a:solidFill>
                  <a:schemeClr val="dk1"/>
                </a:solidFill>
                <a:effectLst/>
                <a:latin typeface="Arial"/>
                <a:ea typeface="Arial"/>
                <a:cs typeface="Arial"/>
                <a:sym typeface="Arial"/>
              </a:rPr>
              <a:t> pour conserver et </a:t>
            </a:r>
            <a:r>
              <a:rPr lang="en-GB" sz="1200" b="0" i="0" u="none" strike="noStrike" cap="none" dirty="0" err="1">
                <a:solidFill>
                  <a:schemeClr val="dk1"/>
                </a:solidFill>
                <a:effectLst/>
                <a:latin typeface="Arial"/>
                <a:ea typeface="Arial"/>
                <a:cs typeface="Arial"/>
                <a:sym typeface="Arial"/>
              </a:rPr>
              <a:t>protéger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tous</a:t>
            </a:r>
            <a:r>
              <a:rPr lang="en-GB" sz="1200" b="0" i="0" u="none" strike="noStrike" cap="none" dirty="0">
                <a:solidFill>
                  <a:schemeClr val="dk1"/>
                </a:solidFill>
                <a:effectLst/>
                <a:latin typeface="Arial"/>
                <a:ea typeface="Arial"/>
                <a:cs typeface="Arial"/>
                <a:sym typeface="Arial"/>
              </a:rPr>
              <a:t> les usages. </a:t>
            </a:r>
            <a:endParaRPr lang="en-GB" sz="1200" b="0" i="0" u="none" strike="noStrike" cap="none" dirty="0">
              <a:solidFill>
                <a:schemeClr val="dk1"/>
              </a:solidFill>
              <a:effectLst/>
              <a:latin typeface="Arial"/>
              <a:ea typeface="Arial"/>
              <a:cs typeface="Arial"/>
            </a:endParaRP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 </a:t>
            </a:r>
            <a:r>
              <a:rPr lang="en-GB" sz="1200" b="0" i="0" u="none" strike="noStrike" cap="none" dirty="0" err="1">
                <a:solidFill>
                  <a:schemeClr val="dk1"/>
                </a:solidFill>
                <a:effectLst/>
                <a:latin typeface="Arial"/>
                <a:ea typeface="Arial"/>
                <a:cs typeface="Arial"/>
                <a:sym typeface="Arial"/>
              </a:rPr>
              <a:t>graphique</a:t>
            </a:r>
            <a:r>
              <a:rPr lang="en-GB" sz="1200" b="0" i="0" u="none" strike="noStrike" cap="none" dirty="0">
                <a:solidFill>
                  <a:schemeClr val="dk1"/>
                </a:solidFill>
                <a:effectLst/>
                <a:latin typeface="Arial"/>
                <a:ea typeface="Arial"/>
                <a:cs typeface="Arial"/>
                <a:sym typeface="Arial"/>
              </a:rPr>
              <a:t> montre </a:t>
            </a:r>
            <a:r>
              <a:rPr lang="en-GB" sz="1200" b="0" i="0" u="none" strike="noStrike" cap="none" dirty="0" err="1">
                <a:solidFill>
                  <a:schemeClr val="dk1"/>
                </a:solidFill>
                <a:effectLst/>
                <a:latin typeface="Arial"/>
                <a:ea typeface="Arial"/>
                <a:cs typeface="Arial"/>
                <a:sym typeface="Arial"/>
              </a:rPr>
              <a:t>également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moyenne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destinée</a:t>
            </a:r>
            <a:r>
              <a:rPr lang="en-GB" sz="1200" b="0" i="0" u="none" strike="noStrike" cap="none" dirty="0">
                <a:solidFill>
                  <a:schemeClr val="dk1"/>
                </a:solidFill>
                <a:effectLst/>
                <a:latin typeface="Arial"/>
                <a:ea typeface="Arial"/>
                <a:cs typeface="Arial"/>
                <a:sym typeface="Arial"/>
              </a:rPr>
              <a:t> aux services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d'assainissement</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d'hygiène</a:t>
            </a:r>
            <a:r>
              <a:rPr lang="en-GB" sz="1200" b="0" i="0" u="none" strike="noStrike" cap="none" dirty="0">
                <a:solidFill>
                  <a:schemeClr val="dk1"/>
                </a:solidFill>
                <a:effectLst/>
                <a:latin typeface="Arial"/>
                <a:ea typeface="Arial"/>
                <a:cs typeface="Arial"/>
                <a:sym typeface="Arial"/>
              </a:rPr>
              <a:t> ne </a:t>
            </a:r>
            <a:r>
              <a:rPr lang="en-GB" sz="1200" b="0" i="0" u="none" strike="noStrike" cap="none" dirty="0" err="1">
                <a:solidFill>
                  <a:schemeClr val="dk1"/>
                </a:solidFill>
                <a:effectLst/>
                <a:latin typeface="Arial"/>
                <a:ea typeface="Arial"/>
                <a:cs typeface="Arial"/>
                <a:sym typeface="Arial"/>
              </a:rPr>
              <a:t>représente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qu'environ</a:t>
            </a:r>
            <a:r>
              <a:rPr lang="en-GB" sz="1200" b="0" i="0" u="none" strike="noStrike" cap="none" dirty="0">
                <a:solidFill>
                  <a:schemeClr val="dk1"/>
                </a:solidFill>
                <a:effectLst/>
                <a:latin typeface="Arial"/>
                <a:ea typeface="Arial"/>
                <a:cs typeface="Arial"/>
                <a:sym typeface="Arial"/>
              </a:rPr>
              <a:t> 10 % du total des </a:t>
            </a:r>
            <a:r>
              <a:rPr lang="en-GB" sz="1200" b="0" i="0" u="none" strike="noStrike" cap="none" dirty="0" err="1">
                <a:solidFill>
                  <a:schemeClr val="dk1"/>
                </a:solidFill>
                <a:effectLst/>
                <a:latin typeface="Arial"/>
                <a:ea typeface="Arial"/>
                <a:cs typeface="Arial"/>
                <a:sym typeface="Arial"/>
              </a:rPr>
              <a:t>prélèvements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douce</a:t>
            </a:r>
            <a:r>
              <a:rPr lang="en-GB" sz="1200" b="0" i="0" u="none" strike="noStrike" cap="none" dirty="0">
                <a:solidFill>
                  <a:schemeClr val="dk1"/>
                </a:solidFill>
                <a:effectLst/>
                <a:latin typeface="Arial"/>
                <a:ea typeface="Arial"/>
                <a:cs typeface="Arial"/>
                <a:sym typeface="Arial"/>
              </a:rPr>
              <a:t>, la majeure </a:t>
            </a:r>
            <a:r>
              <a:rPr lang="en-GB" sz="1200" b="0" i="0" u="none" strike="noStrike" cap="none" dirty="0" err="1">
                <a:solidFill>
                  <a:schemeClr val="dk1"/>
                </a:solidFill>
                <a:effectLst/>
                <a:latin typeface="Arial"/>
                <a:ea typeface="Arial"/>
                <a:cs typeface="Arial"/>
                <a:sym typeface="Arial"/>
              </a:rPr>
              <a:t>partie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étant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utilisée</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l'irrigation</a:t>
            </a:r>
            <a:r>
              <a:rPr lang="en-GB" sz="1200" b="0" i="0" u="none" strike="noStrike" cap="none" dirty="0">
                <a:solidFill>
                  <a:schemeClr val="dk1"/>
                </a:solidFill>
                <a:effectLst/>
                <a:latin typeface="Arial"/>
                <a:ea typeface="Arial"/>
                <a:cs typeface="Arial"/>
                <a:sym typeface="Arial"/>
              </a:rPr>
              <a:t> (70 %) et </a:t>
            </a:r>
            <a:r>
              <a:rPr lang="en-GB" sz="1200" b="0" i="0" u="none" strike="noStrike" cap="none" dirty="0" err="1">
                <a:solidFill>
                  <a:schemeClr val="dk1"/>
                </a:solidFill>
                <a:effectLst/>
                <a:latin typeface="Arial"/>
                <a:ea typeface="Arial"/>
                <a:cs typeface="Arial"/>
                <a:sym typeface="Arial"/>
              </a:rPr>
              <a:t>l'industrie</a:t>
            </a:r>
            <a:r>
              <a:rPr lang="en-GB" sz="1200" b="0" i="0" u="none" strike="noStrike" cap="none" dirty="0">
                <a:solidFill>
                  <a:schemeClr val="dk1"/>
                </a:solidFill>
                <a:effectLst/>
                <a:latin typeface="Arial"/>
                <a:ea typeface="Arial"/>
                <a:cs typeface="Arial"/>
                <a:sym typeface="Arial"/>
              </a:rPr>
              <a:t> (20 %) (</a:t>
            </a:r>
            <a:r>
              <a:rPr lang="en-GB" sz="1200" b="0" i="0" u="none" strike="noStrike" cap="none" dirty="0" err="1">
                <a:solidFill>
                  <a:schemeClr val="dk1"/>
                </a:solidFill>
                <a:effectLst/>
                <a:latin typeface="Arial"/>
                <a:ea typeface="Arial"/>
                <a:cs typeface="Arial"/>
                <a:sym typeface="Arial"/>
              </a:rPr>
              <a:t>d'après</a:t>
            </a:r>
            <a:r>
              <a:rPr lang="en-GB" sz="1200" b="0" i="0" u="none" strike="noStrike" cap="none" dirty="0">
                <a:solidFill>
                  <a:schemeClr val="dk1"/>
                </a:solidFill>
                <a:effectLst/>
                <a:latin typeface="Arial"/>
                <a:ea typeface="Arial"/>
                <a:cs typeface="Arial"/>
                <a:sym typeface="Arial"/>
              </a:rPr>
              <a:t> les données </a:t>
            </a:r>
            <a:r>
              <a:rPr lang="en-GB" sz="1200" b="0" i="0" u="none" strike="noStrike" cap="none" dirty="0" err="1">
                <a:solidFill>
                  <a:schemeClr val="dk1"/>
                </a:solidFill>
                <a:effectLst/>
                <a:latin typeface="Arial"/>
                <a:ea typeface="Arial"/>
                <a:cs typeface="Arial"/>
                <a:sym typeface="Arial"/>
                <a:hlinkClick r:id="rId4"/>
              </a:rPr>
              <a:t>Aquastat</a:t>
            </a:r>
            <a:r>
              <a:rPr lang="en-GB" sz="1200" b="0" i="0" u="none" strike="noStrike" cap="none" dirty="0">
                <a:solidFill>
                  <a:schemeClr val="dk1"/>
                </a:solidFill>
                <a:effectLst/>
                <a:latin typeface="Arial"/>
                <a:ea typeface="Arial"/>
                <a:cs typeface="Arial"/>
                <a:sym typeface="Arial"/>
                <a:hlinkClick r:id="rId4"/>
              </a:rPr>
              <a:t> de la FAO</a:t>
            </a:r>
            <a:r>
              <a:rPr lang="en-GB" sz="120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endParaRPr>
          </a:p>
          <a:p>
            <a:endParaRPr lang="en-GB" sz="1200" b="0" i="0" u="none" strike="noStrike" cap="none" dirty="0">
              <a:solidFill>
                <a:schemeClr val="dk1"/>
              </a:solidFill>
              <a:effectLst/>
              <a:latin typeface="Arial"/>
              <a:ea typeface="Arial"/>
              <a:cs typeface="Arial"/>
            </a:endParaRPr>
          </a:p>
          <a:p>
            <a:r>
              <a:rPr lang="en-GB" dirty="0"/>
              <a:t>Nous </a:t>
            </a:r>
            <a:r>
              <a:rPr lang="en-GB" dirty="0" err="1"/>
              <a:t>allons</a:t>
            </a:r>
            <a:r>
              <a:rPr lang="en-GB" dirty="0"/>
              <a:t> </a:t>
            </a:r>
            <a:r>
              <a:rPr lang="en-GB" dirty="0" err="1"/>
              <a:t>maintenant</a:t>
            </a:r>
            <a:r>
              <a:rPr lang="en-GB" dirty="0"/>
              <a:t> </a:t>
            </a:r>
            <a:r>
              <a:rPr lang="en-GB" dirty="0" err="1"/>
              <a:t>approfondir</a:t>
            </a:r>
            <a:r>
              <a:rPr lang="en-GB" dirty="0"/>
              <a:t> </a:t>
            </a:r>
            <a:r>
              <a:rPr lang="en-GB" dirty="0" err="1"/>
              <a:t>ces</a:t>
            </a:r>
            <a:r>
              <a:rPr lang="en-GB" dirty="0"/>
              <a:t> trois types de </a:t>
            </a:r>
            <a:r>
              <a:rPr lang="en-GB" dirty="0" err="1"/>
              <a:t>risques</a:t>
            </a:r>
            <a:r>
              <a:rPr lang="en-GB" dirty="0"/>
              <a:t> </a:t>
            </a:r>
            <a:r>
              <a:rPr lang="en-GB" dirty="0" err="1"/>
              <a:t>climatiques</a:t>
            </a:r>
            <a:r>
              <a:rPr lang="en-GB" dirty="0"/>
              <a:t> (</a:t>
            </a:r>
            <a:r>
              <a:rPr lang="en-GB" dirty="0" err="1"/>
              <a:t>inondations</a:t>
            </a:r>
            <a:r>
              <a:rPr lang="en-GB" dirty="0"/>
              <a:t>, </a:t>
            </a:r>
            <a:r>
              <a:rPr lang="en-GB" dirty="0" err="1"/>
              <a:t>sécheresses</a:t>
            </a:r>
            <a:r>
              <a:rPr lang="en-GB" dirty="0"/>
              <a:t> et </a:t>
            </a:r>
            <a:r>
              <a:rPr lang="en-GB" dirty="0" err="1"/>
              <a:t>tempêtes</a:t>
            </a:r>
            <a:r>
              <a:rPr lang="en-GB" dirty="0"/>
              <a:t>) à </a:t>
            </a:r>
            <a:r>
              <a:rPr lang="en-GB" dirty="0" err="1"/>
              <a:t>l'aide</a:t>
            </a:r>
            <a:r>
              <a:rPr lang="en-GB" dirty="0"/>
              <a:t> </a:t>
            </a:r>
            <a:r>
              <a:rPr lang="en-GB" dirty="0" err="1"/>
              <a:t>d'exemples</a:t>
            </a:r>
            <a:r>
              <a:rPr lang="en-GB" dirty="0"/>
              <a:t>.</a:t>
            </a:r>
            <a:endParaRPr lang="en-GB" sz="1200" b="0" i="0" u="none" strike="noStrike" cap="none" dirty="0">
              <a:solidFill>
                <a:schemeClr val="dk1"/>
              </a:solidFill>
              <a:effectLst/>
              <a:latin typeface="Arial"/>
              <a:ea typeface="Arial"/>
              <a:cs typeface="Arial"/>
            </a:endParaRPr>
          </a:p>
          <a:p>
            <a:pPr marR="0" lvl="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dirty="0">
              <a:solidFill>
                <a:schemeClr val="dk1"/>
              </a:solidFill>
              <a:effectLst/>
              <a:latin typeface="Arial"/>
              <a:ea typeface="Arial"/>
              <a:cs typeface="Arial"/>
            </a:endParaRPr>
          </a:p>
          <a:p>
            <a:pPr>
              <a:buFont typeface="Arial"/>
              <a:buNone/>
            </a:pPr>
            <a:endParaRPr lang="en-GB" sz="1200" b="0" i="0" u="none" strike="noStrike" cap="none" dirty="0">
              <a:solidFill>
                <a:schemeClr val="dk1"/>
              </a:solidFill>
              <a:effectLst/>
              <a:latin typeface="Arial"/>
              <a:ea typeface="Arial"/>
              <a:cs typeface="Arial"/>
            </a:endParaRPr>
          </a:p>
          <a:p>
            <a:pPr marL="228600" indent="0">
              <a:buFont typeface="Arial" panose="020B0604020202020204" pitchFamily="34" charset="0"/>
            </a:pPr>
            <a:endParaRPr lang="en-GB" dirty="0"/>
          </a:p>
          <a:p>
            <a:pPr marL="228600" indent="0">
              <a:buFont typeface="Arial" panose="020B0604020202020204" pitchFamily="34" charset="0"/>
            </a:pPr>
            <a:endParaRPr lang="en-GB" dirty="0"/>
          </a:p>
          <a:p>
            <a:endParaRPr lang="en-GB" dirty="0"/>
          </a:p>
        </p:txBody>
      </p:sp>
      <p:sp>
        <p:nvSpPr>
          <p:cNvPr id="4" name="Slide Number Placeholder 3">
            <a:extLst>
              <a:ext uri="{FF2B5EF4-FFF2-40B4-BE49-F238E27FC236}">
                <a16:creationId xmlns:a16="http://schemas.microsoft.com/office/drawing/2014/main" id="{9D514B3E-A6DA-5B6C-02FB-A36B0427DE5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149583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formateur :</a:t>
            </a:r>
            <a:endParaRPr lang="en-US" sz="1200" dirty="0">
              <a:solidFill>
                <a:schemeClr val="dk1"/>
              </a:solidFill>
              <a:latin typeface="Roboto"/>
              <a:ea typeface="Roboto"/>
              <a:cs typeface="Roboto"/>
              <a:sym typeface="Roboto"/>
            </a:endParaRPr>
          </a:p>
          <a:p>
            <a:endParaRPr lang="en-GB" dirty="0"/>
          </a:p>
          <a:p>
            <a:r>
              <a:rPr lang="en-GB" dirty="0"/>
              <a:t>Lorsque nous nous intéressons de plus près aux changements physiques spécifiques auxquels les services liés à l'eau doivent faire face en raison des risques climatiques, nous constatons qu'ils peuvent être classés en trois grandes catégories : </a:t>
            </a:r>
            <a:r>
              <a:rPr lang="en-GB" b="1" dirty="0"/>
              <a:t>trop d'eau, trop peu d'eau et eau trop polluée, </a:t>
            </a:r>
            <a:r>
              <a:rPr lang="en-GB" dirty="0"/>
              <a:t>comme le montre la figure.</a:t>
            </a:r>
          </a:p>
          <a:p>
            <a:endParaRPr lang="en-GB" dirty="0"/>
          </a:p>
          <a:p>
            <a:r>
              <a:rPr lang="en-GB" b="1" dirty="0"/>
              <a:t>La résilience climatique </a:t>
            </a:r>
            <a:r>
              <a:rPr lang="en-GB" dirty="0"/>
              <a:t>désigne la capacité d'un écosystème, d'une société ou d'une entreprise à anticiper, se préparer et réagir aux impacts du changement climatique (IBM, 2024). Les systèmes résilients au climat peuvent maintenir les services essentiels tout en s'adaptant aux nouvelles conditions climatiques induites par un excès, un manque ou une pollution de l'eau.</a:t>
            </a:r>
          </a:p>
          <a:p>
            <a:endParaRPr lang="en-GB" dirty="0"/>
          </a:p>
          <a:p>
            <a:r>
              <a:rPr lang="en-GB" dirty="0"/>
              <a:t>La résilience est nécessaire tant pour les impacts climatiques déjà ressentis que pour ceux à venir.</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26524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endParaRPr lang="en-GB" dirty="0"/>
          </a:p>
          <a:p>
            <a:r>
              <a:rPr lang="en-GB" dirty="0" err="1"/>
              <a:t>Qu'est-ce</a:t>
            </a:r>
            <a:r>
              <a:rPr lang="en-GB" dirty="0"/>
              <a:t> </a:t>
            </a:r>
            <a:r>
              <a:rPr lang="en-GB" dirty="0" err="1"/>
              <a:t>qu'un</a:t>
            </a:r>
            <a:r>
              <a:rPr lang="en-GB" dirty="0"/>
              <a:t> </a:t>
            </a:r>
            <a:r>
              <a:rPr lang="en-GB" dirty="0" err="1"/>
              <a:t>système</a:t>
            </a:r>
            <a:r>
              <a:rPr lang="en-GB" dirty="0"/>
              <a:t> </a:t>
            </a:r>
            <a:r>
              <a:rPr lang="en-GB" dirty="0" err="1"/>
              <a:t>d'approvisionnement</a:t>
            </a:r>
            <a:r>
              <a:rPr lang="en-GB" dirty="0"/>
              <a:t> </a:t>
            </a:r>
            <a:r>
              <a:rPr lang="en-GB" dirty="0" err="1"/>
              <a:t>en</a:t>
            </a:r>
            <a:r>
              <a:rPr lang="en-GB" dirty="0"/>
              <a:t> eau </a:t>
            </a:r>
            <a:r>
              <a:rPr lang="en-GB" dirty="0" err="1"/>
              <a:t>résilient</a:t>
            </a:r>
            <a:r>
              <a:rPr lang="en-GB" dirty="0"/>
              <a:t> ?</a:t>
            </a:r>
            <a:endParaRPr lang="en-GB" sz="1200" b="0"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Un </a:t>
            </a:r>
            <a:r>
              <a:rPr lang="en-GB" sz="1200" b="1" i="0" u="none" strike="noStrike" cap="none" dirty="0" err="1">
                <a:solidFill>
                  <a:schemeClr val="dk1"/>
                </a:solidFill>
                <a:effectLst/>
                <a:latin typeface="Arial"/>
                <a:ea typeface="Arial"/>
                <a:cs typeface="Arial"/>
                <a:sym typeface="Arial"/>
              </a:rPr>
              <a:t>système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d'approvisionnement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en</a:t>
            </a:r>
            <a:r>
              <a:rPr lang="en-GB" sz="1200" b="1" i="0" u="none" strike="noStrike" cap="none" dirty="0">
                <a:solidFill>
                  <a:schemeClr val="dk1"/>
                </a:solidFill>
                <a:effectLst/>
                <a:latin typeface="Arial"/>
                <a:ea typeface="Arial"/>
                <a:cs typeface="Arial"/>
                <a:sym typeface="Arial"/>
              </a:rPr>
              <a:t> eau </a:t>
            </a:r>
            <a:r>
              <a:rPr lang="en-GB" sz="1200" b="1" i="0" u="none" strike="noStrike" cap="none" dirty="0" err="1">
                <a:solidFill>
                  <a:schemeClr val="dk1"/>
                </a:solidFill>
                <a:effectLst/>
                <a:latin typeface="Arial"/>
                <a:ea typeface="Arial"/>
                <a:cs typeface="Arial"/>
                <a:sym typeface="Arial"/>
              </a:rPr>
              <a:t>résilient</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un </a:t>
            </a:r>
            <a:r>
              <a:rPr lang="en-GB" sz="1200" b="0" i="0" u="none" strike="noStrike" cap="none" dirty="0" err="1">
                <a:solidFill>
                  <a:schemeClr val="dk1"/>
                </a:solidFill>
                <a:effectLst/>
                <a:latin typeface="Arial"/>
                <a:ea typeface="Arial"/>
                <a:cs typeface="Arial"/>
                <a:sym typeface="Arial"/>
              </a:rPr>
              <a:t>système</a:t>
            </a:r>
            <a:r>
              <a:rPr lang="en-GB" sz="1200" b="0" i="0" u="none" strike="noStrike" cap="none" dirty="0">
                <a:solidFill>
                  <a:schemeClr val="dk1"/>
                </a:solidFill>
                <a:effectLst/>
                <a:latin typeface="Arial"/>
                <a:ea typeface="Arial"/>
                <a:cs typeface="Arial"/>
                <a:sym typeface="Arial"/>
              </a:rPr>
              <a:t> capable </a:t>
            </a:r>
            <a:r>
              <a:rPr lang="en-GB" sz="1200" b="1" i="0" u="none" strike="noStrike" cap="none" dirty="0">
                <a:solidFill>
                  <a:schemeClr val="dk1"/>
                </a:solidFill>
                <a:effectLst/>
                <a:latin typeface="Arial"/>
                <a:ea typeface="Arial"/>
                <a:cs typeface="Arial"/>
                <a:sym typeface="Arial"/>
              </a:rPr>
              <a:t>de </a:t>
            </a:r>
            <a:r>
              <a:rPr lang="en-GB" sz="1200" b="1" i="0" u="none" strike="noStrike" cap="none" dirty="0" err="1">
                <a:solidFill>
                  <a:schemeClr val="dk1"/>
                </a:solidFill>
                <a:effectLst/>
                <a:latin typeface="Arial"/>
                <a:ea typeface="Arial"/>
                <a:cs typeface="Arial"/>
                <a:sym typeface="Arial"/>
              </a:rPr>
              <a:t>résister</a:t>
            </a:r>
            <a:r>
              <a:rPr lang="en-GB" sz="1200" b="1" i="0" u="none" strike="noStrike" cap="none" dirty="0">
                <a:solidFill>
                  <a:schemeClr val="dk1"/>
                </a:solidFill>
                <a:effectLst/>
                <a:latin typeface="Arial"/>
                <a:ea typeface="Arial"/>
                <a:cs typeface="Arial"/>
                <a:sym typeface="Arial"/>
              </a:rPr>
              <a:t>, de </a:t>
            </a:r>
            <a:r>
              <a:rPr lang="en-GB" sz="1200" b="1" i="0" u="none" strike="noStrike" cap="none" dirty="0" err="1">
                <a:solidFill>
                  <a:schemeClr val="dk1"/>
                </a:solidFill>
                <a:effectLst/>
                <a:latin typeface="Arial"/>
                <a:ea typeface="Arial"/>
                <a:cs typeface="Arial"/>
                <a:sym typeface="Arial"/>
              </a:rPr>
              <a:t>s'adapter</a:t>
            </a:r>
            <a:r>
              <a:rPr lang="en-GB" sz="1200" b="1" i="0" u="none" strike="noStrike" cap="none" dirty="0">
                <a:solidFill>
                  <a:schemeClr val="dk1"/>
                </a:solidFill>
                <a:effectLst/>
                <a:latin typeface="Arial"/>
                <a:ea typeface="Arial"/>
                <a:cs typeface="Arial"/>
                <a:sym typeface="Arial"/>
              </a:rPr>
              <a:t> et de se </a:t>
            </a:r>
            <a:r>
              <a:rPr lang="en-GB" sz="1200" b="1" i="0" u="none" strike="noStrike" cap="none" dirty="0" err="1">
                <a:solidFill>
                  <a:schemeClr val="dk1"/>
                </a:solidFill>
                <a:effectLst/>
                <a:latin typeface="Arial"/>
                <a:ea typeface="Arial"/>
                <a:cs typeface="Arial"/>
                <a:sym typeface="Arial"/>
              </a:rPr>
              <a:t>remettre</a:t>
            </a:r>
            <a:r>
              <a:rPr lang="en-GB" sz="1200" b="1" i="0" u="none" strike="noStrike" cap="none" dirty="0">
                <a:solidFill>
                  <a:schemeClr val="dk1"/>
                </a:solidFill>
                <a:effectLst/>
                <a:latin typeface="Arial"/>
                <a:ea typeface="Arial"/>
                <a:cs typeface="Arial"/>
                <a:sym typeface="Arial"/>
              </a:rPr>
              <a:t> des chocs et des </a:t>
            </a:r>
            <a:r>
              <a:rPr lang="en-GB" sz="1200" b="1" i="0" u="none" strike="noStrike" cap="none" dirty="0" err="1">
                <a:solidFill>
                  <a:schemeClr val="dk1"/>
                </a:solidFill>
                <a:effectLst/>
                <a:latin typeface="Arial"/>
                <a:ea typeface="Arial"/>
                <a:cs typeface="Arial"/>
                <a:sym typeface="Arial"/>
              </a:rPr>
              <a:t>contraintes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liés</a:t>
            </a:r>
            <a:r>
              <a:rPr lang="en-GB" sz="1200" b="1" i="0" u="none" strike="noStrike" cap="none" dirty="0">
                <a:solidFill>
                  <a:schemeClr val="dk1"/>
                </a:solidFill>
                <a:effectLst/>
                <a:latin typeface="Arial"/>
                <a:ea typeface="Arial"/>
                <a:cs typeface="Arial"/>
                <a:sym typeface="Arial"/>
              </a:rPr>
              <a:t> au </a:t>
            </a:r>
            <a:r>
              <a:rPr lang="en-GB" sz="1200" b="1"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que les </a:t>
            </a:r>
            <a:r>
              <a:rPr lang="en-GB" sz="1200" b="0" i="0" u="none" strike="noStrike" cap="none" dirty="0" err="1">
                <a:solidFill>
                  <a:schemeClr val="dk1"/>
                </a:solidFill>
                <a:effectLst/>
                <a:latin typeface="Arial"/>
                <a:ea typeface="Arial"/>
                <a:cs typeface="Arial"/>
                <a:sym typeface="Arial"/>
              </a:rPr>
              <a:t>inondations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sécheresses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l'élévation</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niveau</a:t>
            </a:r>
            <a:r>
              <a:rPr lang="en-GB" sz="1200" b="0" i="0" u="none" strike="noStrike" cap="none" dirty="0">
                <a:solidFill>
                  <a:schemeClr val="dk1"/>
                </a:solidFill>
                <a:effectLst/>
                <a:latin typeface="Arial"/>
                <a:ea typeface="Arial"/>
                <a:cs typeface="Arial"/>
                <a:sym typeface="Arial"/>
              </a:rPr>
              <a:t> de la </a:t>
            </a:r>
            <a:r>
              <a:rPr lang="en-GB" sz="1200" b="0" i="0" u="none" strike="noStrike" cap="none" dirty="0" err="1">
                <a:solidFill>
                  <a:schemeClr val="dk1"/>
                </a:solidFill>
                <a:effectLst/>
                <a:latin typeface="Arial"/>
                <a:ea typeface="Arial"/>
                <a:cs typeface="Arial"/>
                <a:sym typeface="Arial"/>
              </a:rPr>
              <a:t>mer</a:t>
            </a:r>
            <a:r>
              <a:rPr lang="en-GB" sz="1200" b="0" i="0" u="none" strike="noStrike" cap="none" dirty="0">
                <a:solidFill>
                  <a:schemeClr val="dk1"/>
                </a:solidFill>
                <a:effectLst/>
                <a:latin typeface="Arial"/>
                <a:ea typeface="Arial"/>
                <a:cs typeface="Arial"/>
                <a:sym typeface="Arial"/>
              </a:rPr>
              <a:t> et les conditions </a:t>
            </a:r>
            <a:r>
              <a:rPr lang="en-GB" sz="1200" b="0" i="0" u="none" strike="noStrike" cap="none" dirty="0" err="1">
                <a:solidFill>
                  <a:schemeClr val="dk1"/>
                </a:solidFill>
                <a:effectLst/>
                <a:latin typeface="Arial"/>
                <a:ea typeface="Arial"/>
                <a:cs typeface="Arial"/>
                <a:sym typeface="Arial"/>
              </a:rPr>
              <a:t>météorologiques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extrêmes</a:t>
            </a:r>
            <a:r>
              <a:rPr lang="en-GB" sz="1200" b="0" i="0" u="none" strike="noStrike" cap="none" dirty="0">
                <a:solidFill>
                  <a:schemeClr val="dk1"/>
                </a:solidFill>
                <a:effectLst/>
                <a:latin typeface="Arial"/>
                <a:ea typeface="Arial"/>
                <a:cs typeface="Arial"/>
                <a:sym typeface="Arial"/>
              </a:rPr>
              <a:t>, tout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continuant à </a:t>
            </a:r>
            <a:r>
              <a:rPr lang="en-GB" sz="1200" b="0" i="0" u="none" strike="noStrike" cap="none" dirty="0" err="1">
                <a:solidFill>
                  <a:schemeClr val="dk1"/>
                </a:solidFill>
                <a:effectLst/>
                <a:latin typeface="Arial"/>
                <a:ea typeface="Arial"/>
                <a:cs typeface="Arial"/>
                <a:sym typeface="Arial"/>
              </a:rPr>
              <a:t>fournir</a:t>
            </a:r>
            <a:r>
              <a:rPr lang="en-GB" sz="1200" b="0" i="0" u="none" strike="noStrike" cap="none" dirty="0">
                <a:solidFill>
                  <a:schemeClr val="dk1"/>
                </a:solidFill>
                <a:effectLst/>
                <a:latin typeface="Arial"/>
                <a:ea typeface="Arial"/>
                <a:cs typeface="Arial"/>
                <a:sym typeface="Arial"/>
              </a:rPr>
              <a:t> </a:t>
            </a:r>
            <a:r>
              <a:rPr lang="en-GB" sz="1200" b="1" i="0" u="none" strike="noStrike" cap="none" dirty="0">
                <a:solidFill>
                  <a:schemeClr val="dk1"/>
                </a:solidFill>
                <a:effectLst/>
                <a:latin typeface="Arial"/>
                <a:ea typeface="Arial"/>
                <a:cs typeface="Arial"/>
                <a:sym typeface="Arial"/>
              </a:rPr>
              <a:t>des services </a:t>
            </a:r>
            <a:r>
              <a:rPr lang="en-GB" sz="1200" b="1" i="0" u="none" strike="noStrike" cap="none" dirty="0" err="1">
                <a:solidFill>
                  <a:schemeClr val="dk1"/>
                </a:solidFill>
                <a:effectLst/>
                <a:latin typeface="Arial"/>
                <a:ea typeface="Arial"/>
                <a:cs typeface="Arial"/>
                <a:sym typeface="Arial"/>
              </a:rPr>
              <a:t>d'approvisionnement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en</a:t>
            </a:r>
            <a:r>
              <a:rPr lang="en-GB" sz="1200" b="1" i="0" u="none" strike="noStrike" cap="none" dirty="0">
                <a:solidFill>
                  <a:schemeClr val="dk1"/>
                </a:solidFill>
                <a:effectLst/>
                <a:latin typeface="Arial"/>
                <a:ea typeface="Arial"/>
                <a:cs typeface="Arial"/>
                <a:sym typeface="Arial"/>
              </a:rPr>
              <a:t> eau </a:t>
            </a:r>
            <a:r>
              <a:rPr lang="en-GB" sz="1200" b="1" i="0" u="none" strike="noStrike" cap="none" dirty="0" err="1">
                <a:solidFill>
                  <a:schemeClr val="dk1"/>
                </a:solidFill>
                <a:effectLst/>
                <a:latin typeface="Arial"/>
                <a:ea typeface="Arial"/>
                <a:cs typeface="Arial"/>
                <a:sym typeface="Arial"/>
              </a:rPr>
              <a:t>sûrs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fiables</a:t>
            </a:r>
            <a:r>
              <a:rPr lang="en-GB" sz="1200" b="1" i="0" u="none" strike="noStrike" cap="none" dirty="0">
                <a:solidFill>
                  <a:schemeClr val="dk1"/>
                </a:solidFill>
                <a:effectLst/>
                <a:latin typeface="Arial"/>
                <a:ea typeface="Arial"/>
                <a:cs typeface="Arial"/>
                <a:sym typeface="Arial"/>
              </a:rPr>
              <a:t> et durables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principales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caractéristiques</a:t>
            </a:r>
            <a:r>
              <a:rPr lang="en-GB" sz="1200" b="0" i="0" u="none" strike="noStrike" cap="none" dirty="0">
                <a:solidFill>
                  <a:schemeClr val="dk1"/>
                </a:solidFill>
                <a:effectLst/>
                <a:latin typeface="Arial"/>
                <a:ea typeface="Arial"/>
                <a:cs typeface="Arial"/>
                <a:sym typeface="Arial"/>
              </a:rPr>
              <a:t> d'un </a:t>
            </a:r>
            <a:r>
              <a:rPr lang="en-GB" sz="1200" b="0" i="0" u="none" strike="noStrike" cap="none" dirty="0" err="1">
                <a:solidFill>
                  <a:schemeClr val="dk1"/>
                </a:solidFill>
                <a:effectLst/>
                <a:latin typeface="Arial"/>
                <a:ea typeface="Arial"/>
                <a:cs typeface="Arial"/>
                <a:sym typeface="Arial"/>
              </a:rPr>
              <a:t>système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suivantes</a:t>
            </a:r>
            <a:r>
              <a:rPr lang="en-GB" sz="120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cs typeface="Arial"/>
              <a:sym typeface="Arial"/>
            </a:endParaRPr>
          </a:p>
          <a:p>
            <a:endParaRPr lang="en-GB" sz="1200" b="0" i="0" u="none" strike="noStrike" cap="none" dirty="0">
              <a:solidFill>
                <a:schemeClr val="dk1"/>
              </a:solidFill>
              <a:effectLst/>
              <a:latin typeface="Arial"/>
              <a:cs typeface="Arial"/>
              <a:sym typeface="Arial"/>
            </a:endParaRP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Redondance</a:t>
            </a:r>
            <a:r>
              <a:rPr lang="en-GB" sz="1200" b="0" i="0" u="none" strike="noStrike" cap="none" dirty="0">
                <a:solidFill>
                  <a:schemeClr val="dk1"/>
                </a:solidFill>
                <a:effectLst/>
                <a:latin typeface="Arial"/>
                <a:ea typeface="Arial"/>
                <a:cs typeface="Arial"/>
                <a:sym typeface="Arial"/>
              </a:rPr>
              <a:t> : </a:t>
            </a:r>
            <a:r>
              <a:rPr lang="en-GB" sz="1200" b="0" i="0" u="none" strike="noStrike" cap="none" dirty="0" err="1">
                <a:solidFill>
                  <a:schemeClr val="dk1"/>
                </a:solidFill>
                <a:effectLst/>
                <a:latin typeface="Arial"/>
                <a:ea typeface="Arial"/>
                <a:cs typeface="Arial"/>
                <a:sym typeface="Arial"/>
              </a:rPr>
              <a:t>plusieurs</a:t>
            </a:r>
            <a:r>
              <a:rPr lang="en-GB" sz="1200" b="0" i="0" u="none" strike="noStrike" cap="none" dirty="0">
                <a:solidFill>
                  <a:schemeClr val="dk1"/>
                </a:solidFill>
                <a:effectLst/>
                <a:latin typeface="Arial"/>
                <a:ea typeface="Arial"/>
                <a:cs typeface="Arial"/>
                <a:sym typeface="Arial"/>
              </a:rPr>
              <a:t> sources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de secours pour </a:t>
            </a:r>
            <a:r>
              <a:rPr lang="en-GB" sz="1200" b="0" i="0" u="none" strike="noStrike" cap="none" dirty="0" err="1">
                <a:solidFill>
                  <a:schemeClr val="dk1"/>
                </a:solidFill>
                <a:effectLst/>
                <a:latin typeface="Arial"/>
                <a:ea typeface="Arial"/>
                <a:cs typeface="Arial"/>
                <a:sym typeface="Arial"/>
              </a:rPr>
              <a:t>garantir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cas</a:t>
            </a:r>
            <a:r>
              <a:rPr lang="en-GB" sz="1200" b="0" i="0" u="none" strike="noStrike" cap="none" dirty="0">
                <a:solidFill>
                  <a:schemeClr val="dk1"/>
                </a:solidFill>
                <a:effectLst/>
                <a:latin typeface="Arial"/>
                <a:ea typeface="Arial"/>
                <a:cs typeface="Arial"/>
                <a:sym typeface="Arial"/>
              </a:rPr>
              <a:t> de perturbation.</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Flexibilité</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adaptabilité</a:t>
            </a:r>
            <a:r>
              <a:rPr lang="en-GB" sz="1200" b="0" i="0" u="none" strike="noStrike" cap="none" dirty="0">
                <a:solidFill>
                  <a:schemeClr val="dk1"/>
                </a:solidFill>
                <a:effectLst/>
                <a:latin typeface="Arial"/>
                <a:ea typeface="Arial"/>
                <a:cs typeface="Arial"/>
                <a:sym typeface="Arial"/>
              </a:rPr>
              <a:t> : </a:t>
            </a:r>
            <a:r>
              <a:rPr lang="en-GB" sz="1200" b="0" i="0" u="none" strike="noStrike" cap="none" dirty="0" err="1">
                <a:solidFill>
                  <a:schemeClr val="dk1"/>
                </a:solidFill>
                <a:effectLst/>
                <a:latin typeface="Arial"/>
                <a:ea typeface="Arial"/>
                <a:cs typeface="Arial"/>
                <a:sym typeface="Arial"/>
              </a:rPr>
              <a:t>capacité</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ajuster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opérations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fonction</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l'évolution</a:t>
            </a:r>
            <a:r>
              <a:rPr lang="en-GB" sz="1200" b="0" i="0" u="none" strike="noStrike" cap="none" dirty="0">
                <a:solidFill>
                  <a:schemeClr val="dk1"/>
                </a:solidFill>
                <a:effectLst/>
                <a:latin typeface="Arial"/>
                <a:ea typeface="Arial"/>
                <a:cs typeface="Arial"/>
                <a:sym typeface="Arial"/>
              </a:rPr>
              <a:t> des conditions (par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variation de la </a:t>
            </a:r>
            <a:r>
              <a:rPr lang="en-GB" sz="1200" b="0" i="0" u="none" strike="noStrike" cap="none" dirty="0" err="1">
                <a:solidFill>
                  <a:schemeClr val="dk1"/>
                </a:solidFill>
                <a:effectLst/>
                <a:latin typeface="Arial"/>
                <a:ea typeface="Arial"/>
                <a:cs typeface="Arial"/>
                <a:sym typeface="Arial"/>
              </a:rPr>
              <a:t>demande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régimes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pluviométriques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Infrastructure </a:t>
            </a:r>
            <a:r>
              <a:rPr lang="en-GB" sz="1200" b="0" i="0" u="none" strike="noStrike" cap="none" dirty="0" err="1">
                <a:solidFill>
                  <a:schemeClr val="dk1"/>
                </a:solidFill>
                <a:effectLst/>
                <a:latin typeface="Arial"/>
                <a:ea typeface="Arial"/>
                <a:cs typeface="Arial"/>
                <a:sym typeface="Arial"/>
              </a:rPr>
              <a:t>robuste</a:t>
            </a:r>
            <a:r>
              <a:rPr lang="en-GB" sz="1200" b="0" i="0" u="none" strike="noStrike" cap="none" dirty="0">
                <a:solidFill>
                  <a:schemeClr val="dk1"/>
                </a:solidFill>
                <a:effectLst/>
                <a:latin typeface="Arial"/>
                <a:ea typeface="Arial"/>
                <a:cs typeface="Arial"/>
                <a:sym typeface="Arial"/>
              </a:rPr>
              <a:t> : </a:t>
            </a:r>
            <a:r>
              <a:rPr lang="en-GB" sz="1200" b="0" i="0" u="none" strike="noStrike" cap="none" dirty="0" err="1">
                <a:solidFill>
                  <a:schemeClr val="dk1"/>
                </a:solidFill>
                <a:effectLst/>
                <a:latin typeface="Arial"/>
                <a:ea typeface="Arial"/>
                <a:cs typeface="Arial"/>
                <a:sym typeface="Arial"/>
              </a:rPr>
              <a:t>conçue</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résister</a:t>
            </a:r>
            <a:r>
              <a:rPr lang="en-GB" sz="1200" b="0" i="0" u="none" strike="noStrike" cap="none" dirty="0">
                <a:solidFill>
                  <a:schemeClr val="dk1"/>
                </a:solidFill>
                <a:effectLst/>
                <a:latin typeface="Arial"/>
                <a:ea typeface="Arial"/>
                <a:cs typeface="Arial"/>
                <a:sym typeface="Arial"/>
              </a:rPr>
              <a:t> aux conditions </a:t>
            </a:r>
            <a:r>
              <a:rPr lang="en-GB" sz="1200" b="0" i="0" u="none" strike="noStrike" cap="none" dirty="0" err="1">
                <a:solidFill>
                  <a:schemeClr val="dk1"/>
                </a:solidFill>
                <a:effectLst/>
                <a:latin typeface="Arial"/>
                <a:ea typeface="Arial"/>
                <a:cs typeface="Arial"/>
                <a:sym typeface="Arial"/>
              </a:rPr>
              <a:t>météorologiques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extrêmes</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inondations</a:t>
            </a:r>
            <a:r>
              <a:rPr lang="en-GB" sz="1200" b="0" i="0" u="none" strike="noStrike" cap="none" dirty="0">
                <a:solidFill>
                  <a:schemeClr val="dk1"/>
                </a:solidFill>
                <a:effectLst/>
                <a:latin typeface="Arial"/>
                <a:ea typeface="Arial"/>
                <a:cs typeface="Arial"/>
                <a:sym typeface="Arial"/>
              </a:rPr>
              <a:t> et aux impacts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à long </a:t>
            </a:r>
            <a:r>
              <a:rPr lang="en-GB" sz="1200" b="0" i="0" u="none" strike="noStrike" cap="none" dirty="0" err="1">
                <a:solidFill>
                  <a:schemeClr val="dk1"/>
                </a:solidFill>
                <a:effectLst/>
                <a:latin typeface="Arial"/>
                <a:ea typeface="Arial"/>
                <a:cs typeface="Arial"/>
                <a:sym typeface="Arial"/>
              </a:rPr>
              <a:t>terme</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Efficacité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hydrique</a:t>
            </a:r>
            <a:r>
              <a:rPr lang="en-GB" sz="1200" b="0" i="0" u="none" strike="noStrike" cap="none" dirty="0">
                <a:solidFill>
                  <a:schemeClr val="dk1"/>
                </a:solidFill>
                <a:effectLst/>
                <a:latin typeface="Arial"/>
                <a:ea typeface="Arial"/>
                <a:cs typeface="Arial"/>
                <a:sym typeface="Arial"/>
              </a:rPr>
              <a:t> : minimise les </a:t>
            </a:r>
            <a:r>
              <a:rPr lang="en-GB" sz="1200" b="0" i="0" u="none" strike="noStrike" cap="none" dirty="0" err="1">
                <a:solidFill>
                  <a:schemeClr val="dk1"/>
                </a:solidFill>
                <a:effectLst/>
                <a:latin typeface="Arial"/>
                <a:ea typeface="Arial"/>
                <a:cs typeface="Arial"/>
                <a:sym typeface="Arial"/>
              </a:rPr>
              <a:t>pertes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favorise</a:t>
            </a:r>
            <a:r>
              <a:rPr lang="en-GB" sz="1200" b="0" i="0" u="none" strike="noStrike" cap="none" dirty="0">
                <a:solidFill>
                  <a:schemeClr val="dk1"/>
                </a:solidFill>
                <a:effectLst/>
                <a:latin typeface="Arial"/>
                <a:ea typeface="Arial"/>
                <a:cs typeface="Arial"/>
                <a:sym typeface="Arial"/>
              </a:rPr>
              <a:t> la conservation grâce à des technologies et des pratiques </a:t>
            </a:r>
            <a:r>
              <a:rPr lang="en-GB" sz="1200" b="0" i="0" u="none" strike="noStrike" cap="none" dirty="0" err="1">
                <a:solidFill>
                  <a:schemeClr val="dk1"/>
                </a:solidFill>
                <a:effectLst/>
                <a:latin typeface="Arial"/>
                <a:ea typeface="Arial"/>
                <a:cs typeface="Arial"/>
                <a:sym typeface="Arial"/>
              </a:rPr>
              <a:t>intelligentes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Intégration</a:t>
            </a:r>
            <a:r>
              <a:rPr lang="en-GB" sz="1200" b="0" i="0" u="none" strike="noStrike" cap="none" dirty="0">
                <a:solidFill>
                  <a:schemeClr val="dk1"/>
                </a:solidFill>
                <a:effectLst/>
                <a:latin typeface="Arial"/>
                <a:ea typeface="Arial"/>
                <a:cs typeface="Arial"/>
                <a:sym typeface="Arial"/>
              </a:rPr>
              <a:t> dans </a:t>
            </a:r>
            <a:r>
              <a:rPr lang="en-GB" sz="1200" b="0" i="0" u="none" strike="noStrike" cap="none" dirty="0" err="1">
                <a:solidFill>
                  <a:schemeClr val="dk1"/>
                </a:solidFill>
                <a:effectLst/>
                <a:latin typeface="Arial"/>
                <a:ea typeface="Arial"/>
                <a:cs typeface="Arial"/>
                <a:sym typeface="Arial"/>
              </a:rPr>
              <a:t>l'écosystème</a:t>
            </a:r>
            <a:r>
              <a:rPr lang="en-GB" sz="1200" b="0" i="0" u="none" strike="noStrike" cap="none" dirty="0">
                <a:solidFill>
                  <a:schemeClr val="dk1"/>
                </a:solidFill>
                <a:effectLst/>
                <a:latin typeface="Arial"/>
                <a:ea typeface="Arial"/>
                <a:cs typeface="Arial"/>
                <a:sym typeface="Arial"/>
              </a:rPr>
              <a:t> : </a:t>
            </a:r>
            <a:r>
              <a:rPr lang="en-GB" sz="1200" b="0" i="0" u="none" strike="noStrike" cap="none" dirty="0" err="1">
                <a:solidFill>
                  <a:schemeClr val="dk1"/>
                </a:solidFill>
                <a:effectLst/>
                <a:latin typeface="Arial"/>
                <a:ea typeface="Arial"/>
                <a:cs typeface="Arial"/>
                <a:sym typeface="Arial"/>
              </a:rPr>
              <a:t>fonctionne</a:t>
            </a:r>
            <a:r>
              <a:rPr lang="en-GB" sz="1200" b="0" i="0" u="none" strike="noStrike" cap="none" dirty="0">
                <a:solidFill>
                  <a:schemeClr val="dk1"/>
                </a:solidFill>
                <a:effectLst/>
                <a:latin typeface="Arial"/>
                <a:ea typeface="Arial"/>
                <a:cs typeface="Arial"/>
                <a:sym typeface="Arial"/>
              </a:rPr>
              <a:t> avec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naturels</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les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les infrastructures </a:t>
            </a:r>
            <a:r>
              <a:rPr lang="en-GB" sz="1200" b="0" i="0" u="none" strike="noStrike" cap="none" dirty="0" err="1">
                <a:solidFill>
                  <a:schemeClr val="dk1"/>
                </a:solidFill>
                <a:effectLst/>
                <a:latin typeface="Arial"/>
                <a:ea typeface="Arial"/>
                <a:cs typeface="Arial"/>
                <a:sym typeface="Arial"/>
              </a:rPr>
              <a:t>vertes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gérer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de manière durable.</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Engagement </a:t>
            </a:r>
            <a:r>
              <a:rPr lang="en-GB" sz="1200" b="0" i="0" u="none" strike="noStrike" cap="none" dirty="0" err="1">
                <a:solidFill>
                  <a:schemeClr val="dk1"/>
                </a:solidFill>
                <a:effectLst/>
                <a:latin typeface="Arial"/>
                <a:ea typeface="Arial"/>
                <a:cs typeface="Arial"/>
                <a:sym typeface="Arial"/>
              </a:rPr>
              <a:t>communautaire</a:t>
            </a:r>
            <a:r>
              <a:rPr lang="en-GB" sz="1200" b="0" i="0" u="none" strike="noStrike" cap="none" dirty="0">
                <a:solidFill>
                  <a:schemeClr val="dk1"/>
                </a:solidFill>
                <a:effectLst/>
                <a:latin typeface="Arial"/>
                <a:ea typeface="Arial"/>
                <a:cs typeface="Arial"/>
                <a:sym typeface="Arial"/>
              </a:rPr>
              <a:t> : implication des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 locales dans la planification et la prise de </a:t>
            </a:r>
            <a:r>
              <a:rPr lang="en-GB" sz="1200" b="0" i="0" u="none" strike="noStrike" cap="none" dirty="0" err="1">
                <a:solidFill>
                  <a:schemeClr val="dk1"/>
                </a:solidFill>
                <a:effectLst/>
                <a:latin typeface="Arial"/>
                <a:ea typeface="Arial"/>
                <a:cs typeface="Arial"/>
                <a:sym typeface="Arial"/>
              </a:rPr>
              <a:t>décision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afin</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garantir</a:t>
            </a:r>
            <a:r>
              <a:rPr lang="en-GB" sz="1200" b="0" i="0" u="none" strike="noStrike" cap="none" dirty="0">
                <a:solidFill>
                  <a:schemeClr val="dk1"/>
                </a:solidFill>
                <a:effectLst/>
                <a:latin typeface="Arial"/>
                <a:ea typeface="Arial"/>
                <a:cs typeface="Arial"/>
                <a:sym typeface="Arial"/>
              </a:rPr>
              <a:t> un </a:t>
            </a:r>
            <a:r>
              <a:rPr lang="en-GB" sz="1200" b="0" i="0" u="none" strike="noStrike" cap="none" dirty="0" err="1">
                <a:solidFill>
                  <a:schemeClr val="dk1"/>
                </a:solidFill>
                <a:effectLst/>
                <a:latin typeface="Arial"/>
                <a:ea typeface="Arial"/>
                <a:cs typeface="Arial"/>
                <a:sym typeface="Arial"/>
              </a:rPr>
              <a:t>accès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équitable</a:t>
            </a:r>
            <a:r>
              <a:rPr lang="en-GB" sz="1200" b="0" i="0" u="none" strike="noStrike" cap="none" dirty="0">
                <a:solidFill>
                  <a:schemeClr val="dk1"/>
                </a:solidFill>
                <a:effectLst/>
                <a:latin typeface="Arial"/>
                <a:ea typeface="Arial"/>
                <a:cs typeface="Arial"/>
                <a:sym typeface="Arial"/>
              </a:rPr>
              <a:t> et la </a:t>
            </a: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Gestion </a:t>
            </a:r>
            <a:r>
              <a:rPr lang="en-GB" sz="1200" b="0" i="0" u="none" strike="noStrike" cap="none" dirty="0" err="1">
                <a:solidFill>
                  <a:schemeClr val="dk1"/>
                </a:solidFill>
                <a:effectLst/>
                <a:latin typeface="Arial"/>
                <a:ea typeface="Arial"/>
                <a:cs typeface="Arial"/>
                <a:sym typeface="Arial"/>
              </a:rPr>
              <a:t>basée</a:t>
            </a:r>
            <a:r>
              <a:rPr lang="en-GB" sz="1200" b="0" i="0" u="none" strike="noStrike" cap="none" dirty="0">
                <a:solidFill>
                  <a:schemeClr val="dk1"/>
                </a:solidFill>
                <a:effectLst/>
                <a:latin typeface="Arial"/>
                <a:ea typeface="Arial"/>
                <a:cs typeface="Arial"/>
                <a:sym typeface="Arial"/>
              </a:rPr>
              <a:t> sur les données : utilise la surveillance, les </a:t>
            </a:r>
            <a:r>
              <a:rPr lang="en-GB" sz="1200" b="0" i="0" u="none" strike="noStrike" cap="none" dirty="0" err="1">
                <a:solidFill>
                  <a:schemeClr val="dk1"/>
                </a:solidFill>
                <a:effectLst/>
                <a:latin typeface="Arial"/>
                <a:ea typeface="Arial"/>
                <a:cs typeface="Arial"/>
                <a:sym typeface="Arial"/>
              </a:rPr>
              <a:t>prévisions</a:t>
            </a:r>
            <a:r>
              <a:rPr lang="en-GB" sz="1200" b="0" i="0" u="none" strike="noStrike" cap="none" dirty="0">
                <a:solidFill>
                  <a:schemeClr val="dk1"/>
                </a:solidFill>
                <a:effectLst/>
                <a:latin typeface="Arial"/>
                <a:ea typeface="Arial"/>
                <a:cs typeface="Arial"/>
                <a:sym typeface="Arial"/>
              </a:rPr>
              <a:t> et la </a:t>
            </a:r>
            <a:r>
              <a:rPr lang="en-GB" sz="1200" b="0" i="0" u="none" strike="noStrike" cap="none" dirty="0" err="1">
                <a:solidFill>
                  <a:schemeClr val="dk1"/>
                </a:solidFill>
                <a:effectLst/>
                <a:latin typeface="Arial"/>
                <a:ea typeface="Arial"/>
                <a:cs typeface="Arial"/>
                <a:sym typeface="Arial"/>
              </a:rPr>
              <a:t>modélisation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temps </a:t>
            </a:r>
            <a:r>
              <a:rPr lang="en-GB" sz="1200" b="0" i="0" u="none" strike="noStrike" cap="none" dirty="0" err="1">
                <a:solidFill>
                  <a:schemeClr val="dk1"/>
                </a:solidFill>
                <a:effectLst/>
                <a:latin typeface="Arial"/>
                <a:ea typeface="Arial"/>
                <a:cs typeface="Arial"/>
                <a:sym typeface="Arial"/>
              </a:rPr>
              <a:t>réel</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anticiper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et y </a:t>
            </a:r>
            <a:r>
              <a:rPr lang="en-GB" sz="1200" b="0" i="0" u="none" strike="noStrike" cap="none" dirty="0" err="1">
                <a:solidFill>
                  <a:schemeClr val="dk1"/>
                </a:solidFill>
                <a:effectLst/>
                <a:latin typeface="Arial"/>
                <a:ea typeface="Arial"/>
                <a:cs typeface="Arial"/>
                <a:sym typeface="Arial"/>
              </a:rPr>
              <a:t>répondre</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endParaRPr lang="en-GB" sz="1200" b="0" i="0" u="none" strike="noStrike" cap="none" dirty="0">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caractéristiques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seront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approfondies</a:t>
            </a:r>
            <a:r>
              <a:rPr lang="en-GB" sz="1200" b="0" i="0" u="none" strike="noStrike" cap="none" dirty="0">
                <a:solidFill>
                  <a:schemeClr val="dk1"/>
                </a:solidFill>
                <a:effectLst/>
                <a:latin typeface="Arial"/>
                <a:ea typeface="Arial"/>
                <a:cs typeface="Arial"/>
                <a:sym typeface="Arial"/>
              </a:rPr>
              <a:t> dans les </a:t>
            </a:r>
            <a:r>
              <a:rPr lang="en-GB" sz="1200" b="0" i="0" u="none" strike="noStrike" cap="none" dirty="0" err="1">
                <a:solidFill>
                  <a:schemeClr val="dk1"/>
                </a:solidFill>
                <a:effectLst/>
                <a:latin typeface="Arial"/>
                <a:ea typeface="Arial"/>
                <a:cs typeface="Arial"/>
                <a:sym typeface="Arial"/>
              </a:rPr>
              <a:t>prochains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jours</a:t>
            </a:r>
            <a:r>
              <a:rPr lang="en-GB" sz="1200" b="0" i="0" u="none" strike="noStrike" cap="none" dirty="0">
                <a:solidFill>
                  <a:schemeClr val="dk1"/>
                </a:solidFill>
                <a:effectLst/>
                <a:latin typeface="Arial"/>
                <a:ea typeface="Arial"/>
                <a:cs typeface="Arial"/>
                <a:sym typeface="Arial"/>
              </a:rPr>
              <a:t>.</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241051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pPr rtl="0" fontAlgn="base"/>
            <a:r>
              <a:rPr lang="fr-FR" sz="1200" b="0" i="0" u="none" strike="noStrike" cap="none" dirty="0">
                <a:solidFill>
                  <a:schemeClr val="dk1"/>
                </a:solidFill>
                <a:effectLst/>
                <a:latin typeface="Arial"/>
                <a:ea typeface="Arial"/>
                <a:cs typeface="Arial"/>
                <a:sym typeface="Arial"/>
              </a:rPr>
              <a:t>​</a:t>
            </a:r>
            <a:endParaRPr lang="fr-FR" b="0" i="0" dirty="0">
              <a:effectLst/>
            </a:endParaRPr>
          </a:p>
          <a:p>
            <a:pPr rtl="0" fontAlgn="base"/>
            <a:r>
              <a:rPr lang="fr-FR" sz="1200" b="0" i="0" u="none" strike="noStrike" cap="none" dirty="0">
                <a:solidFill>
                  <a:schemeClr val="dk1"/>
                </a:solidFill>
                <a:effectLst/>
                <a:latin typeface="Arial"/>
                <a:ea typeface="Arial"/>
                <a:cs typeface="Arial"/>
                <a:sym typeface="Arial"/>
              </a:rPr>
              <a:t>Cette slide illustre comment un système EAH (Eau, Assainissement et Hygiène) peut réagir face à un choc climatique. </a:t>
            </a:r>
            <a:r>
              <a:rPr lang="en-US" sz="1200" b="0" i="0" u="none" strike="noStrike" cap="none" dirty="0">
                <a:solidFill>
                  <a:schemeClr val="dk1"/>
                </a:solidFill>
                <a:effectLst/>
                <a:latin typeface="Arial"/>
                <a:ea typeface="Arial"/>
                <a:cs typeface="Arial"/>
                <a:sym typeface="Arial"/>
              </a:rPr>
              <a:t>​</a:t>
            </a:r>
            <a:endParaRPr lang="en-US" b="0" i="0" dirty="0">
              <a:effectLst/>
            </a:endParaRPr>
          </a:p>
          <a:p>
            <a:pPr rtl="0" fontAlgn="base"/>
            <a:r>
              <a:rPr lang="fr-FR" sz="1200" b="0" i="0" u="none" strike="noStrike" cap="none" dirty="0">
                <a:solidFill>
                  <a:schemeClr val="dk1"/>
                </a:solidFill>
                <a:effectLst/>
                <a:latin typeface="Arial"/>
                <a:ea typeface="Arial"/>
                <a:cs typeface="Arial"/>
                <a:sym typeface="Arial"/>
              </a:rPr>
              <a:t>Elle montre que la réponse dépend à la fois de la </a:t>
            </a:r>
            <a:r>
              <a:rPr lang="fr-FR" sz="1200" b="1" i="0" u="none" strike="noStrike" cap="none" dirty="0">
                <a:solidFill>
                  <a:schemeClr val="dk1"/>
                </a:solidFill>
                <a:effectLst/>
                <a:latin typeface="Arial"/>
                <a:ea typeface="Arial"/>
                <a:cs typeface="Arial"/>
                <a:sym typeface="Arial"/>
              </a:rPr>
              <a:t>force du système</a:t>
            </a:r>
            <a:r>
              <a:rPr lang="fr-FR" sz="1200" b="0" i="0" u="none" strike="noStrike" cap="none" dirty="0">
                <a:solidFill>
                  <a:schemeClr val="dk1"/>
                </a:solidFill>
                <a:effectLst/>
                <a:latin typeface="Arial"/>
                <a:ea typeface="Arial"/>
                <a:cs typeface="Arial"/>
                <a:sym typeface="Arial"/>
              </a:rPr>
              <a:t> et du </a:t>
            </a:r>
            <a:r>
              <a:rPr lang="fr-FR" sz="1200" b="1" i="0" u="none" strike="noStrike" cap="none" dirty="0">
                <a:solidFill>
                  <a:schemeClr val="dk1"/>
                </a:solidFill>
                <a:effectLst/>
                <a:latin typeface="Arial"/>
                <a:ea typeface="Arial"/>
                <a:cs typeface="Arial"/>
                <a:sym typeface="Arial"/>
              </a:rPr>
              <a:t>moment de l’action</a:t>
            </a:r>
            <a:r>
              <a:rPr lang="fr-FR" sz="1200" b="0" i="0" u="none" strike="noStrike" cap="none" dirty="0">
                <a:solidFill>
                  <a:schemeClr val="dk1"/>
                </a:solidFill>
                <a:effectLst/>
                <a:latin typeface="Arial"/>
                <a:ea typeface="Arial"/>
                <a:cs typeface="Arial"/>
                <a:sym typeface="Arial"/>
              </a:rPr>
              <a:t> (avant, pendant ou après le choc).</a:t>
            </a:r>
            <a:r>
              <a:rPr lang="en-US" sz="1200" b="0" i="0" u="none" strike="noStrike" cap="none" dirty="0">
                <a:solidFill>
                  <a:schemeClr val="dk1"/>
                </a:solidFill>
                <a:effectLst/>
                <a:latin typeface="Arial"/>
                <a:ea typeface="Arial"/>
                <a:cs typeface="Arial"/>
                <a:sym typeface="Arial"/>
              </a:rPr>
              <a:t>​</a:t>
            </a:r>
            <a:endParaRPr lang="en-US" b="0" i="0" dirty="0">
              <a:effectLst/>
            </a:endParaRPr>
          </a:p>
          <a:p>
            <a:pPr rtl="0" fontAlgn="base"/>
            <a:r>
              <a:rPr lang="fr-FR" sz="1200" b="0" i="0" u="none" strike="noStrike" cap="none" dirty="0">
                <a:solidFill>
                  <a:schemeClr val="dk1"/>
                </a:solidFill>
                <a:effectLst/>
                <a:latin typeface="Arial"/>
                <a:ea typeface="Arial"/>
                <a:cs typeface="Arial"/>
                <a:sym typeface="Arial"/>
              </a:rPr>
              <a:t>​</a:t>
            </a:r>
            <a:endParaRPr lang="fr-FR" b="0" i="0" dirty="0">
              <a:effectLst/>
            </a:endParaRPr>
          </a:p>
          <a:p>
            <a:pPr rtl="0" fontAlgn="base"/>
            <a:r>
              <a:rPr lang="fr-FR" sz="1200" b="1" i="0" u="none" strike="noStrike" cap="none" dirty="0">
                <a:solidFill>
                  <a:schemeClr val="dk1"/>
                </a:solidFill>
                <a:effectLst/>
                <a:latin typeface="Arial"/>
                <a:ea typeface="Arial"/>
                <a:cs typeface="Arial"/>
                <a:sym typeface="Arial"/>
              </a:rPr>
              <a:t>Axe vertical : Force du système</a:t>
            </a:r>
            <a:r>
              <a:rPr lang="fr-FR" sz="1200" b="0" i="0" u="none" strike="noStrike" cap="none" dirty="0">
                <a:solidFill>
                  <a:schemeClr val="dk1"/>
                </a:solidFill>
                <a:effectLst/>
                <a:latin typeface="Arial"/>
                <a:ea typeface="Arial"/>
                <a:cs typeface="Arial"/>
                <a:sym typeface="Arial"/>
              </a:rPr>
              <a:t>​</a:t>
            </a:r>
            <a:endParaRPr lang="fr-FR" b="0" i="0" dirty="0">
              <a:effectLst/>
            </a:endParaRPr>
          </a:p>
          <a:p>
            <a:pPr rtl="0" fontAlgn="base"/>
            <a:r>
              <a:rPr lang="fr-FR" sz="1200" b="0" i="0" u="none" strike="noStrike" cap="none" dirty="0">
                <a:solidFill>
                  <a:schemeClr val="dk1"/>
                </a:solidFill>
                <a:effectLst/>
                <a:latin typeface="Arial"/>
                <a:ea typeface="Arial"/>
                <a:cs typeface="Arial"/>
                <a:sym typeface="Arial"/>
              </a:rPr>
              <a:t>En haut : système </a:t>
            </a:r>
            <a:r>
              <a:rPr lang="fr-FR" sz="1200" b="1" i="0" u="none" strike="noStrike" cap="none" dirty="0">
                <a:solidFill>
                  <a:schemeClr val="dk1"/>
                </a:solidFill>
                <a:effectLst/>
                <a:latin typeface="Arial"/>
                <a:ea typeface="Arial"/>
                <a:cs typeface="Arial"/>
                <a:sym typeface="Arial"/>
              </a:rPr>
              <a:t>fort</a:t>
            </a:r>
            <a:r>
              <a:rPr lang="fr-FR" sz="1200" b="0" i="0" u="none" strike="noStrike" cap="none" dirty="0">
                <a:solidFill>
                  <a:schemeClr val="dk1"/>
                </a:solidFill>
                <a:effectLst/>
                <a:latin typeface="Arial"/>
                <a:ea typeface="Arial"/>
                <a:cs typeface="Arial"/>
                <a:sym typeface="Arial"/>
              </a:rPr>
              <a:t> (résilient, préparé)</a:t>
            </a:r>
            <a:r>
              <a:rPr lang="en-US" sz="1200" b="0" i="0" u="none" strike="noStrike" cap="none" dirty="0">
                <a:solidFill>
                  <a:schemeClr val="dk1"/>
                </a:solidFill>
                <a:effectLst/>
                <a:latin typeface="Arial"/>
                <a:ea typeface="Arial"/>
                <a:cs typeface="Arial"/>
                <a:sym typeface="Arial"/>
              </a:rPr>
              <a:t>​</a:t>
            </a:r>
            <a:endParaRPr lang="en-US" b="0" i="0" dirty="0">
              <a:effectLst/>
            </a:endParaRPr>
          </a:p>
          <a:p>
            <a:pPr rtl="0" fontAlgn="base"/>
            <a:r>
              <a:rPr lang="fr-FR" sz="1200" b="0" i="0" u="none" strike="noStrike" cap="none" dirty="0">
                <a:solidFill>
                  <a:schemeClr val="dk1"/>
                </a:solidFill>
                <a:effectLst/>
                <a:latin typeface="Arial"/>
                <a:ea typeface="Arial"/>
                <a:cs typeface="Arial"/>
                <a:sym typeface="Arial"/>
              </a:rPr>
              <a:t>En bas : système </a:t>
            </a:r>
            <a:r>
              <a:rPr lang="fr-FR" sz="1200" b="1" i="0" u="none" strike="noStrike" cap="none" dirty="0">
                <a:solidFill>
                  <a:schemeClr val="dk1"/>
                </a:solidFill>
                <a:effectLst/>
                <a:latin typeface="Arial"/>
                <a:ea typeface="Arial"/>
                <a:cs typeface="Arial"/>
                <a:sym typeface="Arial"/>
              </a:rPr>
              <a:t>faible</a:t>
            </a:r>
            <a:r>
              <a:rPr lang="fr-FR" sz="1200" b="0" i="0" u="none" strike="noStrike" cap="none" dirty="0">
                <a:solidFill>
                  <a:schemeClr val="dk1"/>
                </a:solidFill>
                <a:effectLst/>
                <a:latin typeface="Arial"/>
                <a:ea typeface="Arial"/>
                <a:cs typeface="Arial"/>
                <a:sym typeface="Arial"/>
              </a:rPr>
              <a:t> (vulnérable, fragile)</a:t>
            </a:r>
            <a:r>
              <a:rPr lang="en-US" sz="1200" b="0" i="0" u="none" strike="noStrike" cap="none" dirty="0">
                <a:solidFill>
                  <a:schemeClr val="dk1"/>
                </a:solidFill>
                <a:effectLst/>
                <a:latin typeface="Arial"/>
                <a:ea typeface="Arial"/>
                <a:cs typeface="Arial"/>
                <a:sym typeface="Arial"/>
              </a:rPr>
              <a:t>​</a:t>
            </a:r>
            <a:endParaRPr lang="en-US" b="0" i="0" dirty="0">
              <a:effectLst/>
            </a:endParaRPr>
          </a:p>
          <a:p>
            <a:pPr rtl="0" fontAlgn="base"/>
            <a:r>
              <a:rPr lang="fr-FR" sz="1200" b="1" i="0" u="none" strike="noStrike" cap="none" dirty="0">
                <a:solidFill>
                  <a:schemeClr val="dk1"/>
                </a:solidFill>
                <a:effectLst/>
                <a:latin typeface="Arial"/>
                <a:ea typeface="Arial"/>
                <a:cs typeface="Arial"/>
                <a:sym typeface="Arial"/>
              </a:rPr>
              <a:t>Axe horizontal : Temps</a:t>
            </a:r>
            <a:r>
              <a:rPr lang="fr-FR" sz="1200" b="0" i="0" u="none" strike="noStrike" cap="none" dirty="0">
                <a:solidFill>
                  <a:schemeClr val="dk1"/>
                </a:solidFill>
                <a:effectLst/>
                <a:latin typeface="Arial"/>
                <a:ea typeface="Arial"/>
                <a:cs typeface="Arial"/>
                <a:sym typeface="Arial"/>
              </a:rPr>
              <a:t>​</a:t>
            </a:r>
            <a:endParaRPr lang="fr-FR" b="0" i="0" dirty="0">
              <a:effectLst/>
            </a:endParaRPr>
          </a:p>
          <a:p>
            <a:pPr rtl="0" fontAlgn="base"/>
            <a:r>
              <a:rPr lang="fr-FR" sz="1200" b="0" i="0" u="none" strike="noStrike" cap="none" dirty="0">
                <a:solidFill>
                  <a:schemeClr val="dk1"/>
                </a:solidFill>
                <a:effectLst/>
                <a:latin typeface="Arial"/>
                <a:ea typeface="Arial"/>
                <a:cs typeface="Arial"/>
                <a:sym typeface="Arial"/>
              </a:rPr>
              <a:t>De gauche à droite : séquence temporelle</a:t>
            </a:r>
            <a:r>
              <a:rPr lang="en-US" sz="1200" b="0" i="0" u="none" strike="noStrike" cap="none" dirty="0">
                <a:solidFill>
                  <a:schemeClr val="dk1"/>
                </a:solidFill>
                <a:effectLst/>
                <a:latin typeface="Arial"/>
                <a:ea typeface="Arial"/>
                <a:cs typeface="Arial"/>
                <a:sym typeface="Arial"/>
              </a:rPr>
              <a:t>​</a:t>
            </a:r>
            <a:endParaRPr lang="en-US" b="0" i="0" dirty="0">
              <a:effectLst/>
            </a:endParaRPr>
          </a:p>
          <a:p>
            <a:pPr rtl="0" fontAlgn="base"/>
            <a:r>
              <a:rPr lang="fr-FR" sz="1200" b="1" i="0" u="none" strike="noStrike" cap="none" dirty="0">
                <a:solidFill>
                  <a:schemeClr val="dk1"/>
                </a:solidFill>
                <a:effectLst/>
                <a:latin typeface="Arial"/>
                <a:ea typeface="Arial"/>
                <a:cs typeface="Arial"/>
                <a:sym typeface="Arial"/>
              </a:rPr>
              <a:t>Prévention → Préparation → Réponse → Rétablissement</a:t>
            </a:r>
            <a:r>
              <a:rPr lang="en-US" sz="1200" b="0" i="0" u="none" strike="noStrike" cap="none" dirty="0">
                <a:solidFill>
                  <a:schemeClr val="dk1"/>
                </a:solidFill>
                <a:effectLst/>
                <a:latin typeface="Arial"/>
                <a:ea typeface="Arial"/>
                <a:cs typeface="Arial"/>
                <a:sym typeface="Arial"/>
              </a:rPr>
              <a:t>​</a:t>
            </a:r>
            <a:endParaRPr lang="en-US" b="0" i="0" dirty="0">
              <a:effectLst/>
            </a:endParaRPr>
          </a:p>
          <a:p>
            <a:pPr rtl="0" fontAlgn="base"/>
            <a:r>
              <a:rPr lang="fr-FR" sz="1200" b="0" i="0" u="none" strike="noStrike" cap="none" dirty="0">
                <a:solidFill>
                  <a:schemeClr val="dk1"/>
                </a:solidFill>
                <a:effectLst/>
                <a:latin typeface="Arial"/>
                <a:ea typeface="Arial"/>
                <a:cs typeface="Arial"/>
                <a:sym typeface="Arial"/>
              </a:rPr>
              <a:t>​</a:t>
            </a:r>
            <a:endParaRPr lang="fr-FR" b="0" i="0" dirty="0">
              <a:effectLst/>
            </a:endParaRPr>
          </a:p>
          <a:p>
            <a:pPr rtl="0" fontAlgn="base"/>
            <a:r>
              <a:rPr lang="fr-FR" sz="1200" b="0" i="0" u="none" strike="noStrike" cap="none" dirty="0">
                <a:solidFill>
                  <a:schemeClr val="dk1"/>
                </a:solidFill>
                <a:effectLst/>
                <a:latin typeface="Arial"/>
                <a:ea typeface="Arial"/>
                <a:cs typeface="Arial"/>
                <a:sym typeface="Arial"/>
              </a:rPr>
              <a:t>Elle montre que la qualité de la réponse dépend de la préparation en amont et de la force du système. </a:t>
            </a:r>
            <a:r>
              <a:rPr lang="en-US" sz="1200" b="0" i="0" u="none" strike="noStrike" cap="none" dirty="0">
                <a:solidFill>
                  <a:schemeClr val="dk1"/>
                </a:solidFill>
                <a:effectLst/>
                <a:latin typeface="Arial"/>
                <a:ea typeface="Arial"/>
                <a:cs typeface="Arial"/>
                <a:sym typeface="Arial"/>
              </a:rPr>
              <a:t>​</a:t>
            </a:r>
            <a:endParaRPr lang="en-US" b="0" i="0" dirty="0">
              <a:effectLst/>
            </a:endParaRPr>
          </a:p>
          <a:p>
            <a:pPr rtl="0" fontAlgn="base"/>
            <a:r>
              <a:rPr lang="fr-FR" sz="1200" b="0" i="0" u="none" strike="noStrike" cap="none" dirty="0">
                <a:solidFill>
                  <a:schemeClr val="dk1"/>
                </a:solidFill>
                <a:effectLst/>
                <a:latin typeface="Arial"/>
                <a:ea typeface="Arial"/>
                <a:cs typeface="Arial"/>
                <a:sym typeface="Arial"/>
              </a:rPr>
              <a:t>Utilisez-la pour encourager une réflexion sur comment passer de la réaction à l’anticipation, et de la réparation à la transformation.</a:t>
            </a:r>
            <a:r>
              <a:rPr lang="en-US" sz="1200" b="0" i="0" u="none" strike="noStrike" cap="none" dirty="0">
                <a:solidFill>
                  <a:schemeClr val="dk1"/>
                </a:solidFill>
                <a:effectLst/>
                <a:latin typeface="Arial"/>
                <a:ea typeface="Arial"/>
                <a:cs typeface="Arial"/>
                <a:sym typeface="Arial"/>
              </a:rPr>
              <a:t>​</a:t>
            </a:r>
            <a:endParaRPr lang="en-US" b="0" i="0" dirty="0">
              <a:effectLst/>
            </a:endParaRPr>
          </a:p>
          <a:p>
            <a:pPr rtl="0" fontAlgn="base"/>
            <a:r>
              <a:rPr lang="fr-FR" sz="1200" b="0" i="0" u="none" strike="noStrike" cap="none" dirty="0">
                <a:solidFill>
                  <a:schemeClr val="dk1"/>
                </a:solidFill>
                <a:effectLst/>
                <a:latin typeface="Arial"/>
                <a:ea typeface="Arial"/>
                <a:cs typeface="Arial"/>
                <a:sym typeface="Arial"/>
              </a:rPr>
              <a:t>​</a:t>
            </a:r>
            <a:endParaRPr lang="fr-FR" b="0" i="0" dirty="0">
              <a:effectLst/>
            </a:endParaRPr>
          </a:p>
          <a:p>
            <a:pPr rtl="0" fontAlgn="base"/>
            <a:r>
              <a:rPr lang="fr-FR" sz="1200" b="0" i="0" u="none" strike="noStrike" cap="none" dirty="0">
                <a:solidFill>
                  <a:schemeClr val="dk1"/>
                </a:solidFill>
                <a:effectLst/>
                <a:latin typeface="Arial"/>
                <a:ea typeface="Arial"/>
                <a:cs typeface="Arial"/>
                <a:sym typeface="Arial"/>
              </a:rPr>
              <a:t>​</a:t>
            </a:r>
            <a:endParaRPr lang="fr-FR" b="0" i="0" dirty="0">
              <a:effectLst/>
            </a:endParaRPr>
          </a:p>
          <a:p>
            <a:pPr rtl="0" fontAlgn="base"/>
            <a:r>
              <a:rPr lang="fr-FR" sz="1200" b="1" i="0" u="none" strike="noStrike" cap="none" dirty="0">
                <a:solidFill>
                  <a:schemeClr val="dk1"/>
                </a:solidFill>
                <a:effectLst/>
                <a:latin typeface="Arial"/>
                <a:ea typeface="Arial"/>
                <a:cs typeface="Arial"/>
                <a:sym typeface="Arial"/>
              </a:rPr>
              <a:t>Question à poser aux participants</a:t>
            </a:r>
            <a:r>
              <a:rPr lang="fr-FR" sz="1200" b="0" i="0" u="none" strike="noStrike" cap="none" dirty="0">
                <a:solidFill>
                  <a:schemeClr val="dk1"/>
                </a:solidFill>
                <a:effectLst/>
                <a:latin typeface="Arial"/>
                <a:ea typeface="Arial"/>
                <a:cs typeface="Arial"/>
                <a:sym typeface="Arial"/>
              </a:rPr>
              <a:t> :​</a:t>
            </a:r>
            <a:br>
              <a:rPr lang="fr-FR" sz="1200" b="0" i="0" u="none" strike="noStrike" cap="none" dirty="0">
                <a:solidFill>
                  <a:schemeClr val="dk1"/>
                </a:solidFill>
                <a:effectLst/>
                <a:latin typeface="Arial"/>
                <a:ea typeface="Arial"/>
                <a:cs typeface="Arial"/>
                <a:sym typeface="Arial"/>
              </a:rPr>
            </a:br>
            <a:r>
              <a:rPr lang="fr-FR" sz="1200" b="0" i="1" u="none" strike="noStrike" cap="none" dirty="0">
                <a:solidFill>
                  <a:schemeClr val="dk1"/>
                </a:solidFill>
                <a:effectLst/>
                <a:latin typeface="Arial"/>
                <a:ea typeface="Arial"/>
                <a:cs typeface="Arial"/>
                <a:sym typeface="Arial"/>
              </a:rPr>
              <a:t>"Dans votre contexte, où se situe votre système EAH face à un choc climatique majeur ? Quelle réponse est la plus fréquente ? Comment pourriez-vous monter dans le diagramme ?"</a:t>
            </a:r>
            <a:r>
              <a:rPr lang="fr-FR" sz="1200" b="0" i="0" u="none" strike="noStrike" cap="none" dirty="0">
                <a:solidFill>
                  <a:schemeClr val="dk1"/>
                </a:solidFill>
                <a:effectLst/>
                <a:latin typeface="Arial"/>
                <a:ea typeface="Arial"/>
                <a:cs typeface="Arial"/>
                <a:sym typeface="Arial"/>
              </a:rPr>
              <a:t>​</a:t>
            </a:r>
            <a:br>
              <a:rPr lang="fr-FR" sz="1200" b="0" i="0" u="none" strike="noStrike" cap="none" dirty="0">
                <a:solidFill>
                  <a:schemeClr val="dk1"/>
                </a:solidFill>
                <a:effectLst/>
                <a:latin typeface="Arial"/>
                <a:ea typeface="Arial"/>
                <a:cs typeface="Arial"/>
                <a:sym typeface="Arial"/>
              </a:rPr>
            </a:br>
            <a:r>
              <a:rPr lang="fr-FR" sz="1200" b="0" i="0" u="none" strike="noStrike" cap="none" dirty="0">
                <a:solidFill>
                  <a:schemeClr val="dk1"/>
                </a:solidFill>
                <a:effectLst/>
                <a:latin typeface="Arial"/>
                <a:ea typeface="Arial"/>
                <a:cs typeface="Arial"/>
                <a:sym typeface="Arial"/>
              </a:rPr>
              <a:t>​</a:t>
            </a:r>
            <a:endParaRPr lang="fr-FR" b="0" i="0" dirty="0">
              <a:effectLst/>
            </a:endParaRPr>
          </a:p>
          <a:p>
            <a:pPr rtl="0" fontAlgn="base"/>
            <a:r>
              <a:rPr lang="fr-FR" sz="1200" b="0" i="0" u="none" strike="noStrike" cap="none" dirty="0">
                <a:solidFill>
                  <a:schemeClr val="dk1"/>
                </a:solidFill>
                <a:effectLst/>
                <a:latin typeface="Arial"/>
                <a:ea typeface="Arial"/>
                <a:cs typeface="Arial"/>
                <a:sym typeface="Arial"/>
              </a:rPr>
              <a:t>​</a:t>
            </a:r>
            <a:endParaRPr lang="fr-FR" b="0" i="0" dirty="0">
              <a:effectLst/>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70852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0765F-11E8-DC42-7D82-234ECA162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9F6360-6249-97DE-88CE-A8B53ABF721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E7AB1CFE-C260-9519-BFD5-0F4D3C146957}"/>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endParaRPr lang="en-GB" dirty="0"/>
          </a:p>
          <a:p>
            <a:r>
              <a:rPr lang="en-GB" dirty="0"/>
              <a:t>Assurer la </a:t>
            </a:r>
            <a:r>
              <a:rPr lang="en-GB" dirty="0" err="1"/>
              <a:t>résilience</a:t>
            </a:r>
            <a:r>
              <a:rPr lang="en-GB" dirty="0"/>
              <a:t> des services </a:t>
            </a:r>
            <a:r>
              <a:rPr lang="en-GB" dirty="0" err="1"/>
              <a:t>d'approvisionnement</a:t>
            </a:r>
            <a:r>
              <a:rPr lang="en-GB" dirty="0"/>
              <a:t> </a:t>
            </a:r>
            <a:r>
              <a:rPr lang="en-GB" dirty="0" err="1"/>
              <a:t>en</a:t>
            </a:r>
            <a:r>
              <a:rPr lang="en-GB" dirty="0"/>
              <a:t> eau </a:t>
            </a:r>
            <a:r>
              <a:rPr lang="en-GB" dirty="0" err="1"/>
              <a:t>n'est</a:t>
            </a:r>
            <a:r>
              <a:rPr lang="en-GB" dirty="0"/>
              <a:t> pas </a:t>
            </a:r>
            <a:r>
              <a:rPr lang="en-GB" dirty="0" err="1"/>
              <a:t>une</a:t>
            </a:r>
            <a:r>
              <a:rPr lang="en-GB" dirty="0"/>
              <a:t> </a:t>
            </a:r>
            <a:r>
              <a:rPr lang="en-GB" dirty="0" err="1"/>
              <a:t>activité</a:t>
            </a:r>
            <a:r>
              <a:rPr lang="en-GB" dirty="0"/>
              <a:t> </a:t>
            </a:r>
            <a:r>
              <a:rPr lang="en-GB" dirty="0" err="1"/>
              <a:t>ponctuelle</a:t>
            </a:r>
            <a:r>
              <a:rPr lang="en-GB" dirty="0"/>
              <a:t>. Le </a:t>
            </a:r>
            <a:r>
              <a:rPr lang="en-GB" dirty="0" err="1"/>
              <a:t>contexte</a:t>
            </a:r>
            <a:r>
              <a:rPr lang="en-GB" dirty="0"/>
              <a:t> </a:t>
            </a:r>
            <a:r>
              <a:rPr lang="en-GB" dirty="0" err="1"/>
              <a:t>étant</a:t>
            </a:r>
            <a:r>
              <a:rPr lang="en-GB" dirty="0"/>
              <a:t> </a:t>
            </a:r>
            <a:r>
              <a:rPr lang="en-GB" dirty="0" err="1"/>
              <a:t>en</a:t>
            </a:r>
            <a:r>
              <a:rPr lang="en-GB" dirty="0"/>
              <a:t> </a:t>
            </a:r>
            <a:r>
              <a:rPr lang="en-GB" dirty="0" err="1"/>
              <a:t>constante</a:t>
            </a:r>
            <a:r>
              <a:rPr lang="en-GB" dirty="0"/>
              <a:t> </a:t>
            </a:r>
            <a:r>
              <a:rPr lang="en-GB" dirty="0" err="1"/>
              <a:t>évolution</a:t>
            </a:r>
            <a:r>
              <a:rPr lang="en-GB" dirty="0"/>
              <a:t>, la </a:t>
            </a:r>
            <a:r>
              <a:rPr lang="en-GB" dirty="0" err="1"/>
              <a:t>prévention</a:t>
            </a:r>
            <a:r>
              <a:rPr lang="en-GB" dirty="0"/>
              <a:t>, la </a:t>
            </a:r>
            <a:r>
              <a:rPr lang="en-GB" dirty="0" err="1"/>
              <a:t>préparation</a:t>
            </a:r>
            <a:r>
              <a:rPr lang="en-GB" dirty="0"/>
              <a:t>, la </a:t>
            </a:r>
            <a:r>
              <a:rPr lang="en-GB" dirty="0" err="1"/>
              <a:t>réponse</a:t>
            </a:r>
            <a:r>
              <a:rPr lang="en-GB" dirty="0"/>
              <a:t> et la reprise constituent un cycle </a:t>
            </a:r>
            <a:r>
              <a:rPr lang="en-GB" dirty="0" err="1"/>
              <a:t>d'actions</a:t>
            </a:r>
            <a:r>
              <a:rPr lang="en-GB" dirty="0"/>
              <a:t> sans fin.</a:t>
            </a:r>
          </a:p>
          <a:p>
            <a:endParaRPr lang="en-GB" dirty="0"/>
          </a:p>
          <a:p>
            <a:r>
              <a:rPr lang="en-GB" dirty="0"/>
              <a:t>Il </a:t>
            </a:r>
            <a:r>
              <a:rPr lang="en-GB" dirty="0" err="1"/>
              <a:t>s'agit</a:t>
            </a:r>
            <a:r>
              <a:rPr lang="en-GB" dirty="0"/>
              <a:t> d'un processus </a:t>
            </a:r>
            <a:r>
              <a:rPr lang="en-GB" dirty="0" err="1"/>
              <a:t>graduel</a:t>
            </a:r>
            <a:r>
              <a:rPr lang="en-GB" dirty="0"/>
              <a:t> et non </a:t>
            </a:r>
            <a:r>
              <a:rPr lang="en-GB" dirty="0" err="1"/>
              <a:t>d'une</a:t>
            </a:r>
            <a:r>
              <a:rPr lang="en-GB" dirty="0"/>
              <a:t> solution </a:t>
            </a:r>
            <a:r>
              <a:rPr lang="en-GB" dirty="0" err="1"/>
              <a:t>rapide</a:t>
            </a:r>
            <a:r>
              <a:rPr lang="en-GB" dirty="0"/>
              <a:t>.</a:t>
            </a:r>
          </a:p>
          <a:p>
            <a:endParaRPr lang="en-GB" dirty="0"/>
          </a:p>
          <a:p>
            <a:r>
              <a:rPr lang="en-GB" dirty="0"/>
              <a:t>Il </a:t>
            </a:r>
            <a:r>
              <a:rPr lang="en-GB" dirty="0" err="1"/>
              <a:t>devra</a:t>
            </a:r>
            <a:r>
              <a:rPr lang="en-GB" dirty="0"/>
              <a:t> </a:t>
            </a:r>
            <a:r>
              <a:rPr lang="en-GB" dirty="0" err="1"/>
              <a:t>être</a:t>
            </a:r>
            <a:r>
              <a:rPr lang="en-GB" dirty="0"/>
              <a:t> </a:t>
            </a:r>
            <a:r>
              <a:rPr lang="en-GB" dirty="0" err="1"/>
              <a:t>intégré</a:t>
            </a:r>
            <a:r>
              <a:rPr lang="en-GB" dirty="0"/>
              <a:t> à </a:t>
            </a:r>
            <a:r>
              <a:rPr lang="en-GB" dirty="0" err="1"/>
              <a:t>chaque</a:t>
            </a:r>
            <a:r>
              <a:rPr lang="en-GB" dirty="0"/>
              <a:t> étape du cycle d'un </a:t>
            </a:r>
            <a:r>
              <a:rPr lang="en-GB" dirty="0" err="1"/>
              <a:t>projet</a:t>
            </a:r>
            <a:r>
              <a:rPr lang="en-GB" dirty="0"/>
              <a:t>.</a:t>
            </a:r>
          </a:p>
        </p:txBody>
      </p:sp>
      <p:sp>
        <p:nvSpPr>
          <p:cNvPr id="4" name="Slide Number Placeholder 3">
            <a:extLst>
              <a:ext uri="{FF2B5EF4-FFF2-40B4-BE49-F238E27FC236}">
                <a16:creationId xmlns:a16="http://schemas.microsoft.com/office/drawing/2014/main" id="{01E20F8A-49DC-A7BD-E05F-CE9E789745A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5906131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Des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et </a:t>
            </a:r>
            <a:r>
              <a:rPr lang="en-GB" sz="1200" b="0" i="0" u="none" strike="noStrike" cap="none" dirty="0" err="1">
                <a:solidFill>
                  <a:schemeClr val="dk1"/>
                </a:solidFill>
                <a:effectLst/>
                <a:latin typeface="Arial"/>
                <a:ea typeface="Arial"/>
                <a:cs typeface="Arial"/>
                <a:sym typeface="Arial"/>
              </a:rPr>
              <a:t>d'assainissement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jouent</a:t>
            </a:r>
            <a:r>
              <a:rPr lang="en-GB" sz="1200" b="0" i="0" u="none" strike="noStrike" cap="none" dirty="0">
                <a:solidFill>
                  <a:schemeClr val="dk1"/>
                </a:solidFill>
                <a:effectLst/>
                <a:latin typeface="Arial"/>
                <a:ea typeface="Arial"/>
                <a:cs typeface="Arial"/>
                <a:sym typeface="Arial"/>
              </a:rPr>
              <a:t> un </a:t>
            </a:r>
            <a:r>
              <a:rPr lang="en-GB" sz="1200" b="0" i="0" u="none" strike="noStrike" cap="none" dirty="0" err="1">
                <a:solidFill>
                  <a:schemeClr val="dk1"/>
                </a:solidFill>
                <a:effectLst/>
                <a:latin typeface="Arial"/>
                <a:ea typeface="Arial"/>
                <a:cs typeface="Arial"/>
                <a:sym typeface="Arial"/>
              </a:rPr>
              <a:t>rôle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fondamental</a:t>
            </a:r>
            <a:r>
              <a:rPr lang="en-GB" sz="1200" b="0" i="0" u="none" strike="noStrike" cap="none" dirty="0">
                <a:solidFill>
                  <a:schemeClr val="dk1"/>
                </a:solidFill>
                <a:effectLst/>
                <a:latin typeface="Arial"/>
                <a:ea typeface="Arial"/>
                <a:cs typeface="Arial"/>
                <a:sym typeface="Arial"/>
              </a:rPr>
              <a:t> dans le </a:t>
            </a:r>
            <a:r>
              <a:rPr lang="en-GB" sz="1200" b="0" i="0" u="none" strike="noStrike" cap="none" dirty="0" err="1">
                <a:solidFill>
                  <a:schemeClr val="dk1"/>
                </a:solidFill>
                <a:effectLst/>
                <a:latin typeface="Arial"/>
                <a:ea typeface="Arial"/>
                <a:cs typeface="Arial"/>
                <a:sym typeface="Arial"/>
              </a:rPr>
              <a:t>renforcement</a:t>
            </a:r>
            <a:r>
              <a:rPr lang="en-GB" sz="1200" b="0" i="0" u="none" strike="noStrike" cap="none" dirty="0">
                <a:solidFill>
                  <a:schemeClr val="dk1"/>
                </a:solidFill>
                <a:effectLst/>
                <a:latin typeface="Arial"/>
                <a:ea typeface="Arial"/>
                <a:cs typeface="Arial"/>
                <a:sym typeface="Arial"/>
              </a:rPr>
              <a:t> de la </a:t>
            </a:r>
            <a:r>
              <a:rPr lang="en-GB" sz="1200" b="0" i="0" u="none" strike="noStrike" cap="none" dirty="0" err="1">
                <a:solidFill>
                  <a:schemeClr val="dk1"/>
                </a:solidFill>
                <a:effectLst/>
                <a:latin typeface="Arial"/>
                <a:ea typeface="Arial"/>
                <a:cs typeface="Arial"/>
                <a:sym typeface="Arial"/>
              </a:rPr>
              <a:t>capacité</a:t>
            </a:r>
            <a:r>
              <a:rPr lang="en-GB" sz="1200" b="0" i="0" u="none" strike="noStrike" cap="none" dirty="0">
                <a:solidFill>
                  <a:schemeClr val="dk1"/>
                </a:solidFill>
                <a:effectLst/>
                <a:latin typeface="Arial"/>
                <a:ea typeface="Arial"/>
                <a:cs typeface="Arial"/>
                <a:sym typeface="Arial"/>
              </a:rPr>
              <a:t> des ménages, des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 et des </a:t>
            </a:r>
            <a:r>
              <a:rPr lang="en-GB" sz="1200" b="0" i="0" u="none" strike="noStrike" cap="none" dirty="0" err="1">
                <a:solidFill>
                  <a:schemeClr val="dk1"/>
                </a:solidFill>
                <a:effectLst/>
                <a:latin typeface="Arial"/>
                <a:ea typeface="Arial"/>
                <a:cs typeface="Arial"/>
                <a:sym typeface="Arial"/>
              </a:rPr>
              <a:t>économies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résister</a:t>
            </a:r>
            <a:r>
              <a:rPr lang="en-GB" sz="1200" b="0" i="0" u="none" strike="noStrike" cap="none" dirty="0">
                <a:solidFill>
                  <a:schemeClr val="dk1"/>
                </a:solidFill>
                <a:effectLst/>
                <a:latin typeface="Arial"/>
                <a:ea typeface="Arial"/>
                <a:cs typeface="Arial"/>
                <a:sym typeface="Arial"/>
              </a:rPr>
              <a:t> aux impacts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plus larges.</a:t>
            </a:r>
          </a:p>
          <a:p>
            <a:endParaRPr lang="en-GB" sz="1200" b="0" i="0" u="none" strike="noStrike" cap="none" dirty="0">
              <a:solidFill>
                <a:schemeClr val="dk1"/>
              </a:solidFill>
              <a:effectLst/>
              <a:latin typeface="Arial"/>
              <a:cs typeface="Arial"/>
              <a:sym typeface="Arial"/>
            </a:endParaRPr>
          </a:p>
          <a:p>
            <a:r>
              <a:rPr lang="en-GB" sz="1200" b="1" i="0" u="none" strike="noStrike" cap="none" dirty="0">
                <a:solidFill>
                  <a:schemeClr val="dk1"/>
                </a:solidFill>
                <a:effectLst/>
                <a:latin typeface="Arial"/>
                <a:ea typeface="Arial"/>
                <a:cs typeface="Arial"/>
                <a:sym typeface="Arial"/>
              </a:rPr>
              <a:t>1. Protection </a:t>
            </a:r>
            <a:r>
              <a:rPr lang="en-GB" sz="1200" b="1" i="0" u="none" strike="noStrike" cap="none" dirty="0" err="1">
                <a:solidFill>
                  <a:schemeClr val="dk1"/>
                </a:solidFill>
                <a:effectLst/>
                <a:latin typeface="Arial"/>
                <a:ea typeface="Arial"/>
                <a:cs typeface="Arial"/>
                <a:sym typeface="Arial"/>
              </a:rPr>
              <a:t>contre</a:t>
            </a:r>
            <a:r>
              <a:rPr lang="en-GB" sz="1200" b="1" i="0" u="none" strike="noStrike" cap="none" dirty="0">
                <a:solidFill>
                  <a:schemeClr val="dk1"/>
                </a:solidFill>
                <a:effectLst/>
                <a:latin typeface="Arial"/>
                <a:ea typeface="Arial"/>
                <a:cs typeface="Arial"/>
                <a:sym typeface="Arial"/>
              </a:rPr>
              <a:t> les </a:t>
            </a:r>
            <a:r>
              <a:rPr lang="en-GB" sz="1200" b="1" i="0" u="none" strike="noStrike" cap="none" dirty="0" err="1">
                <a:solidFill>
                  <a:schemeClr val="dk1"/>
                </a:solidFill>
                <a:effectLst/>
                <a:latin typeface="Arial"/>
                <a:ea typeface="Arial"/>
                <a:cs typeface="Arial"/>
                <a:sym typeface="Arial"/>
              </a:rPr>
              <a:t>chaleurs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extrêmes</a:t>
            </a:r>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Effet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rafraîchissant</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l'accès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fiable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permet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l'hydratation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l'hygiène</a:t>
            </a:r>
            <a:r>
              <a:rPr lang="en-GB" sz="1200" b="0" i="0" u="none" strike="noStrike" cap="none" dirty="0">
                <a:solidFill>
                  <a:schemeClr val="dk1"/>
                </a:solidFill>
                <a:effectLst/>
                <a:latin typeface="Arial"/>
                <a:ea typeface="Arial"/>
                <a:cs typeface="Arial"/>
                <a:sym typeface="Arial"/>
              </a:rPr>
              <a:t> et le </a:t>
            </a:r>
            <a:r>
              <a:rPr lang="en-GB" sz="1200" b="0" i="0" u="none" strike="noStrike" cap="none" dirty="0" err="1">
                <a:solidFill>
                  <a:schemeClr val="dk1"/>
                </a:solidFill>
                <a:effectLst/>
                <a:latin typeface="Arial"/>
                <a:ea typeface="Arial"/>
                <a:cs typeface="Arial"/>
                <a:sym typeface="Arial"/>
              </a:rPr>
              <a:t>rafraîchissement</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essentiels</a:t>
            </a:r>
            <a:r>
              <a:rPr lang="en-GB" sz="1200" b="0" i="0" u="none" strike="noStrike" cap="none" dirty="0">
                <a:solidFill>
                  <a:schemeClr val="dk1"/>
                </a:solidFill>
                <a:effectLst/>
                <a:latin typeface="Arial"/>
                <a:ea typeface="Arial"/>
                <a:cs typeface="Arial"/>
                <a:sym typeface="Arial"/>
              </a:rPr>
              <a:t> pendant les </a:t>
            </a:r>
            <a:r>
              <a:rPr lang="en-GB" sz="1200" b="0" i="0" u="none" strike="noStrike" cap="none" dirty="0" err="1">
                <a:solidFill>
                  <a:schemeClr val="dk1"/>
                </a:solidFill>
                <a:effectLst/>
                <a:latin typeface="Arial"/>
                <a:ea typeface="Arial"/>
                <a:cs typeface="Arial"/>
                <a:sym typeface="Arial"/>
              </a:rPr>
              <a:t>vagues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chaleur</a:t>
            </a:r>
            <a:r>
              <a:rPr lang="en-GB" sz="1200" b="0" i="0" u="none" strike="noStrike" cap="none" dirty="0">
                <a:solidFill>
                  <a:schemeClr val="dk1"/>
                </a:solidFill>
                <a:effectLst/>
                <a:latin typeface="Arial"/>
                <a:ea typeface="Arial"/>
                <a:cs typeface="Arial"/>
                <a:sym typeface="Arial"/>
              </a:rPr>
              <a:t>.</a:t>
            </a:r>
          </a:p>
          <a:p>
            <a:r>
              <a:rPr lang="en-GB" sz="1200" b="1" i="0" u="none" strike="noStrike" cap="none" dirty="0" err="1">
                <a:solidFill>
                  <a:schemeClr val="dk1"/>
                </a:solidFill>
                <a:effectLst/>
                <a:latin typeface="Arial"/>
                <a:ea typeface="Arial"/>
                <a:cs typeface="Arial"/>
                <a:sym typeface="Arial"/>
              </a:rPr>
              <a:t>Atténuation</a:t>
            </a:r>
            <a:r>
              <a:rPr lang="en-GB" sz="1200" b="1" i="0" u="none" strike="noStrike" cap="none" dirty="0">
                <a:solidFill>
                  <a:schemeClr val="dk1"/>
                </a:solidFill>
                <a:effectLst/>
                <a:latin typeface="Arial"/>
                <a:ea typeface="Arial"/>
                <a:cs typeface="Arial"/>
                <a:sym typeface="Arial"/>
              </a:rPr>
              <a:t> de la </a:t>
            </a:r>
            <a:r>
              <a:rPr lang="en-GB" sz="1200" b="1" i="0" u="none" strike="noStrike" cap="none" dirty="0" err="1">
                <a:solidFill>
                  <a:schemeClr val="dk1"/>
                </a:solidFill>
                <a:effectLst/>
                <a:latin typeface="Arial"/>
                <a:ea typeface="Arial"/>
                <a:cs typeface="Arial"/>
                <a:sym typeface="Arial"/>
              </a:rPr>
              <a:t>chaleur</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urbaine</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les infrastructures </a:t>
            </a:r>
            <a:r>
              <a:rPr lang="en-GB" sz="1200" b="0" i="0" u="none" strike="noStrike" cap="none" dirty="0" err="1">
                <a:solidFill>
                  <a:schemeClr val="dk1"/>
                </a:solidFill>
                <a:effectLst/>
                <a:latin typeface="Arial"/>
                <a:ea typeface="Arial"/>
                <a:cs typeface="Arial"/>
                <a:sym typeface="Arial"/>
              </a:rPr>
              <a:t>vertes</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rigoles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végétalisées</a:t>
            </a:r>
            <a:r>
              <a:rPr lang="en-GB" sz="1200" b="0" i="0" u="none" strike="noStrike" cap="none" dirty="0">
                <a:solidFill>
                  <a:schemeClr val="dk1"/>
                </a:solidFill>
                <a:effectLst/>
                <a:latin typeface="Arial"/>
                <a:ea typeface="Arial"/>
                <a:cs typeface="Arial"/>
                <a:sym typeface="Arial"/>
              </a:rPr>
              <a:t>, les surfaces </a:t>
            </a:r>
            <a:r>
              <a:rPr lang="en-GB" sz="1200" b="0" i="0" u="none" strike="noStrike" cap="none" dirty="0" err="1">
                <a:solidFill>
                  <a:schemeClr val="dk1"/>
                </a:solidFill>
                <a:effectLst/>
                <a:latin typeface="Arial"/>
                <a:ea typeface="Arial"/>
                <a:cs typeface="Arial"/>
                <a:sym typeface="Arial"/>
              </a:rPr>
              <a:t>perméables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intégrées</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contribuent</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réduire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îlots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chaleur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urbains</a:t>
            </a:r>
            <a:r>
              <a:rPr lang="en-GB" sz="1200" b="0" i="0" u="none" strike="noStrike" cap="none" dirty="0">
                <a:solidFill>
                  <a:schemeClr val="dk1"/>
                </a:solidFill>
                <a:effectLst/>
                <a:latin typeface="Arial"/>
                <a:ea typeface="Arial"/>
                <a:cs typeface="Arial"/>
                <a:sym typeface="Arial"/>
              </a:rPr>
              <a:t>.</a:t>
            </a:r>
          </a:p>
          <a:p>
            <a:r>
              <a:rPr lang="en-GB" sz="1200" b="1" i="0" u="none" strike="noStrike" cap="none" dirty="0">
                <a:solidFill>
                  <a:schemeClr val="dk1"/>
                </a:solidFill>
                <a:effectLst/>
                <a:latin typeface="Arial"/>
                <a:ea typeface="Arial"/>
                <a:cs typeface="Arial"/>
                <a:sym typeface="Arial"/>
              </a:rPr>
              <a:t>Protection de la santé </a:t>
            </a:r>
            <a:r>
              <a:rPr lang="en-GB" sz="1200" b="0" i="0" u="none" strike="noStrike" cap="none" dirty="0">
                <a:solidFill>
                  <a:schemeClr val="dk1"/>
                </a:solidFill>
                <a:effectLst/>
                <a:latin typeface="Arial"/>
                <a:ea typeface="Arial"/>
                <a:cs typeface="Arial"/>
                <a:sym typeface="Arial"/>
              </a:rPr>
              <a:t>: un </a:t>
            </a:r>
            <a:r>
              <a:rPr lang="en-GB" sz="1200" b="0" i="0" u="none" strike="noStrike" cap="none" dirty="0" err="1">
                <a:solidFill>
                  <a:schemeClr val="dk1"/>
                </a:solidFill>
                <a:effectLst/>
                <a:latin typeface="Arial"/>
                <a:ea typeface="Arial"/>
                <a:cs typeface="Arial"/>
                <a:sym typeface="Arial"/>
              </a:rPr>
              <a:t>assainissement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adéquat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empêche</a:t>
            </a:r>
            <a:r>
              <a:rPr lang="en-GB" sz="1200" b="0" i="0" u="none" strike="noStrike" cap="none" dirty="0">
                <a:solidFill>
                  <a:schemeClr val="dk1"/>
                </a:solidFill>
                <a:effectLst/>
                <a:latin typeface="Arial"/>
                <a:ea typeface="Arial"/>
                <a:cs typeface="Arial"/>
                <a:sym typeface="Arial"/>
              </a:rPr>
              <a:t> la propagation de maladies </a:t>
            </a:r>
            <a:r>
              <a:rPr lang="en-GB" sz="1200" b="0" i="0" u="none" strike="noStrike" cap="none" dirty="0" err="1">
                <a:solidFill>
                  <a:schemeClr val="dk1"/>
                </a:solidFill>
                <a:effectLst/>
                <a:latin typeface="Arial"/>
                <a:ea typeface="Arial"/>
                <a:cs typeface="Arial"/>
                <a:sym typeface="Arial"/>
              </a:rPr>
              <a:t>exacerbées</a:t>
            </a:r>
            <a:r>
              <a:rPr lang="en-GB" sz="1200" b="0" i="0" u="none" strike="noStrike" cap="none" dirty="0">
                <a:solidFill>
                  <a:schemeClr val="dk1"/>
                </a:solidFill>
                <a:effectLst/>
                <a:latin typeface="Arial"/>
                <a:ea typeface="Arial"/>
                <a:cs typeface="Arial"/>
                <a:sym typeface="Arial"/>
              </a:rPr>
              <a:t> par la </a:t>
            </a:r>
            <a:r>
              <a:rPr lang="en-GB" sz="1200" b="0" i="0" u="none" strike="noStrike" cap="none" dirty="0" err="1">
                <a:solidFill>
                  <a:schemeClr val="dk1"/>
                </a:solidFill>
                <a:effectLst/>
                <a:latin typeface="Arial"/>
                <a:ea typeface="Arial"/>
                <a:cs typeface="Arial"/>
                <a:sym typeface="Arial"/>
              </a:rPr>
              <a:t>chaleur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telles</a:t>
            </a:r>
            <a:r>
              <a:rPr lang="en-GB" sz="1200" b="0" i="0" u="none" strike="noStrike" cap="none" dirty="0">
                <a:solidFill>
                  <a:schemeClr val="dk1"/>
                </a:solidFill>
                <a:effectLst/>
                <a:latin typeface="Arial"/>
                <a:ea typeface="Arial"/>
                <a:cs typeface="Arial"/>
                <a:sym typeface="Arial"/>
              </a:rPr>
              <a:t> que le </a:t>
            </a:r>
            <a:r>
              <a:rPr lang="en-GB" sz="1200" b="0" i="0" u="none" strike="noStrike" cap="none" dirty="0" err="1">
                <a:solidFill>
                  <a:schemeClr val="dk1"/>
                </a:solidFill>
                <a:effectLst/>
                <a:latin typeface="Arial"/>
                <a:ea typeface="Arial"/>
                <a:cs typeface="Arial"/>
                <a:sym typeface="Arial"/>
              </a:rPr>
              <a:t>choléra</a:t>
            </a:r>
            <a:r>
              <a:rPr lang="en-GB" sz="1200" b="0" i="0" u="none" strike="noStrike" cap="none" dirty="0">
                <a:solidFill>
                  <a:schemeClr val="dk1"/>
                </a:solidFill>
                <a:effectLst/>
                <a:latin typeface="Arial"/>
                <a:ea typeface="Arial"/>
                <a:cs typeface="Arial"/>
                <a:sym typeface="Arial"/>
              </a:rPr>
              <a:t> et les maladies </a:t>
            </a:r>
            <a:r>
              <a:rPr lang="en-GB" sz="1200" b="0" i="0" u="none" strike="noStrike" cap="none" dirty="0" err="1">
                <a:solidFill>
                  <a:schemeClr val="dk1"/>
                </a:solidFill>
                <a:effectLst/>
                <a:latin typeface="Arial"/>
                <a:ea typeface="Arial"/>
                <a:cs typeface="Arial"/>
                <a:sym typeface="Arial"/>
              </a:rPr>
              <a:t>liées</a:t>
            </a:r>
            <a:r>
              <a:rPr lang="en-GB" sz="1200" b="0" i="0" u="none" strike="noStrike" cap="none" dirty="0">
                <a:solidFill>
                  <a:schemeClr val="dk1"/>
                </a:solidFill>
                <a:effectLst/>
                <a:latin typeface="Arial"/>
                <a:ea typeface="Arial"/>
                <a:cs typeface="Arial"/>
                <a:sym typeface="Arial"/>
              </a:rPr>
              <a:t> à la </a:t>
            </a:r>
            <a:r>
              <a:rPr lang="en-GB" sz="1200" b="0" i="0" u="none" strike="noStrike" cap="none" dirty="0" err="1">
                <a:solidFill>
                  <a:schemeClr val="dk1"/>
                </a:solidFill>
                <a:effectLst/>
                <a:latin typeface="Arial"/>
                <a:ea typeface="Arial"/>
                <a:cs typeface="Arial"/>
                <a:sym typeface="Arial"/>
              </a:rPr>
              <a:t>déshydratation</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2. </a:t>
            </a:r>
            <a:r>
              <a:rPr lang="en-GB" sz="1200" b="1" i="0" u="none" strike="noStrike" cap="none" dirty="0" err="1">
                <a:solidFill>
                  <a:schemeClr val="dk1"/>
                </a:solidFill>
                <a:effectLst/>
                <a:latin typeface="Arial"/>
                <a:ea typeface="Arial"/>
                <a:cs typeface="Arial"/>
                <a:sym typeface="Arial"/>
              </a:rPr>
              <a:t>Soutien</a:t>
            </a:r>
            <a:r>
              <a:rPr lang="en-GB" sz="1200" b="1" i="0" u="none" strike="noStrike" cap="none" dirty="0">
                <a:solidFill>
                  <a:schemeClr val="dk1"/>
                </a:solidFill>
                <a:effectLst/>
                <a:latin typeface="Arial"/>
                <a:ea typeface="Arial"/>
                <a:cs typeface="Arial"/>
                <a:sym typeface="Arial"/>
              </a:rPr>
              <a:t> pendant les </a:t>
            </a:r>
            <a:r>
              <a:rPr lang="en-GB" sz="1200" b="1" i="0" u="none" strike="noStrike" cap="none" dirty="0" err="1">
                <a:solidFill>
                  <a:schemeClr val="dk1"/>
                </a:solidFill>
                <a:effectLst/>
                <a:latin typeface="Arial"/>
                <a:ea typeface="Arial"/>
                <a:cs typeface="Arial"/>
                <a:sym typeface="Arial"/>
              </a:rPr>
              <a:t>déplacements</a:t>
            </a:r>
            <a:r>
              <a:rPr lang="en-GB" sz="1200" b="1" i="0" u="none" strike="noStrike" cap="none" dirty="0">
                <a:solidFill>
                  <a:schemeClr val="dk1"/>
                </a:solidFill>
                <a:effectLst/>
                <a:latin typeface="Arial"/>
                <a:ea typeface="Arial"/>
                <a:cs typeface="Arial"/>
                <a:sym typeface="Arial"/>
              </a:rPr>
              <a:t> et les migrations</a:t>
            </a:r>
          </a:p>
          <a:p>
            <a:r>
              <a:rPr lang="en-GB" sz="1200" b="1" i="0" u="none" strike="noStrike" cap="none" dirty="0" err="1">
                <a:solidFill>
                  <a:schemeClr val="dk1"/>
                </a:solidFill>
                <a:effectLst/>
                <a:latin typeface="Arial"/>
                <a:ea typeface="Arial"/>
                <a:cs typeface="Arial"/>
                <a:sym typeface="Arial"/>
              </a:rPr>
              <a:t>Systèmes</a:t>
            </a:r>
            <a:r>
              <a:rPr lang="en-GB" sz="1200" b="1" i="0" u="none" strike="noStrike" cap="none" dirty="0">
                <a:solidFill>
                  <a:schemeClr val="dk1"/>
                </a:solidFill>
                <a:effectLst/>
                <a:latin typeface="Arial"/>
                <a:ea typeface="Arial"/>
                <a:cs typeface="Arial"/>
                <a:sym typeface="Arial"/>
              </a:rPr>
              <a:t> portables et </a:t>
            </a:r>
            <a:r>
              <a:rPr lang="en-GB" sz="1200" b="1" i="0" u="none" strike="noStrike" cap="none" dirty="0" err="1">
                <a:solidFill>
                  <a:schemeClr val="dk1"/>
                </a:solidFill>
                <a:effectLst/>
                <a:latin typeface="Arial"/>
                <a:ea typeface="Arial"/>
                <a:cs typeface="Arial"/>
                <a:sym typeface="Arial"/>
              </a:rPr>
              <a:t>décentralisés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unités</a:t>
            </a:r>
            <a:r>
              <a:rPr lang="en-GB" sz="1200" b="0" i="0" u="none" strike="noStrike" cap="none" dirty="0">
                <a:solidFill>
                  <a:schemeClr val="dk1"/>
                </a:solidFill>
                <a:effectLst/>
                <a:latin typeface="Arial"/>
                <a:ea typeface="Arial"/>
                <a:cs typeface="Arial"/>
                <a:sym typeface="Arial"/>
              </a:rPr>
              <a:t> mobiles de purification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et les installations sanitaires </a:t>
            </a:r>
            <a:r>
              <a:rPr lang="en-GB" sz="1200" b="0" i="0" u="none" strike="noStrike" cap="none" dirty="0" err="1">
                <a:solidFill>
                  <a:schemeClr val="dk1"/>
                </a:solidFill>
                <a:effectLst/>
                <a:latin typeface="Arial"/>
                <a:ea typeface="Arial"/>
                <a:cs typeface="Arial"/>
                <a:sym typeface="Arial"/>
              </a:rPr>
              <a:t>modulaires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servir</a:t>
            </a:r>
            <a:r>
              <a:rPr lang="en-GB" sz="1200" b="0" i="0" u="none" strike="noStrike" cap="none" dirty="0">
                <a:solidFill>
                  <a:schemeClr val="dk1"/>
                </a:solidFill>
                <a:effectLst/>
                <a:latin typeface="Arial"/>
                <a:ea typeface="Arial"/>
                <a:cs typeface="Arial"/>
                <a:sym typeface="Arial"/>
              </a:rPr>
              <a:t> aux populations </a:t>
            </a:r>
            <a:r>
              <a:rPr lang="en-GB" sz="1200" b="0" i="0" u="none" strike="noStrike" cap="none" dirty="0" err="1">
                <a:solidFill>
                  <a:schemeClr val="dk1"/>
                </a:solidFill>
                <a:effectLst/>
                <a:latin typeface="Arial"/>
                <a:ea typeface="Arial"/>
                <a:cs typeface="Arial"/>
                <a:sym typeface="Arial"/>
              </a:rPr>
              <a:t>déplacées</a:t>
            </a:r>
            <a:r>
              <a:rPr lang="en-GB" sz="1200" b="0" i="0" u="none" strike="noStrike" cap="none" dirty="0">
                <a:solidFill>
                  <a:schemeClr val="dk1"/>
                </a:solidFill>
                <a:effectLst/>
                <a:latin typeface="Arial"/>
                <a:ea typeface="Arial"/>
                <a:cs typeface="Arial"/>
                <a:sym typeface="Arial"/>
              </a:rPr>
              <a:t> dans des abris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des camps </a:t>
            </a:r>
            <a:r>
              <a:rPr lang="en-GB" sz="1200" b="0" i="0" u="none" strike="noStrike" cap="none" dirty="0" err="1">
                <a:solidFill>
                  <a:schemeClr val="dk1"/>
                </a:solidFill>
                <a:effectLst/>
                <a:latin typeface="Arial"/>
                <a:ea typeface="Arial"/>
                <a:cs typeface="Arial"/>
                <a:sym typeface="Arial"/>
              </a:rPr>
              <a:t>temporaires</a:t>
            </a:r>
            <a:r>
              <a:rPr lang="en-GB" sz="1200" b="0" i="0" u="none" strike="noStrike" cap="none" dirty="0">
                <a:solidFill>
                  <a:schemeClr val="dk1"/>
                </a:solidFill>
                <a:effectLst/>
                <a:latin typeface="Arial"/>
                <a:ea typeface="Arial"/>
                <a:cs typeface="Arial"/>
                <a:sym typeface="Arial"/>
              </a:rPr>
              <a:t>.</a:t>
            </a:r>
          </a:p>
          <a:p>
            <a:r>
              <a:rPr lang="en-GB" sz="1200" b="1" i="0" u="none" strike="noStrike" cap="none" dirty="0" err="1">
                <a:solidFill>
                  <a:schemeClr val="dk1"/>
                </a:solidFill>
                <a:effectLst/>
                <a:latin typeface="Arial"/>
                <a:ea typeface="Arial"/>
                <a:cs typeface="Arial"/>
                <a:sym typeface="Arial"/>
              </a:rPr>
              <a:t>Continuité</a:t>
            </a:r>
            <a:r>
              <a:rPr lang="en-GB" sz="1200" b="1" i="0" u="none" strike="noStrike" cap="none" dirty="0">
                <a:solidFill>
                  <a:schemeClr val="dk1"/>
                </a:solidFill>
                <a:effectLst/>
                <a:latin typeface="Arial"/>
                <a:ea typeface="Arial"/>
                <a:cs typeface="Arial"/>
                <a:sym typeface="Arial"/>
              </a:rPr>
              <a:t> des services </a:t>
            </a:r>
            <a:r>
              <a:rPr lang="en-GB" sz="1200" b="0" i="0" u="none" strike="noStrike" cap="none" dirty="0">
                <a:solidFill>
                  <a:schemeClr val="dk1"/>
                </a:solidFill>
                <a:effectLst/>
                <a:latin typeface="Arial"/>
                <a:ea typeface="Arial"/>
                <a:cs typeface="Arial"/>
                <a:sym typeface="Arial"/>
              </a:rPr>
              <a:t>: des infrastructures </a:t>
            </a:r>
            <a:r>
              <a:rPr lang="en-GB" sz="1200" b="0" i="0" u="none" strike="noStrike" cap="none" dirty="0" err="1">
                <a:solidFill>
                  <a:schemeClr val="dk1"/>
                </a:solidFill>
                <a:effectLst/>
                <a:latin typeface="Arial"/>
                <a:ea typeface="Arial"/>
                <a:cs typeface="Arial"/>
                <a:sym typeface="Arial"/>
              </a:rPr>
              <a:t>résilientes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garantissent</a:t>
            </a:r>
            <a:r>
              <a:rPr lang="en-GB" sz="1200" b="0" i="0" u="none" strike="noStrike" cap="none" dirty="0">
                <a:solidFill>
                  <a:schemeClr val="dk1"/>
                </a:solidFill>
                <a:effectLst/>
                <a:latin typeface="Arial"/>
                <a:ea typeface="Arial"/>
                <a:cs typeface="Arial"/>
                <a:sym typeface="Arial"/>
              </a:rPr>
              <a:t> que, </a:t>
            </a:r>
            <a:r>
              <a:rPr lang="en-GB" sz="1200" b="0" i="0" u="none" strike="noStrike" cap="none" dirty="0" err="1">
                <a:solidFill>
                  <a:schemeClr val="dk1"/>
                </a:solidFill>
                <a:effectLst/>
                <a:latin typeface="Arial"/>
                <a:ea typeface="Arial"/>
                <a:cs typeface="Arial"/>
                <a:sym typeface="Arial"/>
              </a:rPr>
              <a:t>même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cas</a:t>
            </a:r>
            <a:r>
              <a:rPr lang="en-GB" sz="1200" b="0" i="0" u="none" strike="noStrike" cap="none" dirty="0">
                <a:solidFill>
                  <a:schemeClr val="dk1"/>
                </a:solidFill>
                <a:effectLst/>
                <a:latin typeface="Arial"/>
                <a:ea typeface="Arial"/>
                <a:cs typeface="Arial"/>
                <a:sym typeface="Arial"/>
              </a:rPr>
              <a:t> de crise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déplacement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besoins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fondamentaux</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et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assainissement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satisfaits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réduit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vulnérabilité</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épidémies</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3. </a:t>
            </a:r>
            <a:r>
              <a:rPr lang="en-GB" sz="1200" b="1" i="0" u="none" strike="noStrike" cap="none" dirty="0" err="1">
                <a:solidFill>
                  <a:schemeClr val="dk1"/>
                </a:solidFill>
                <a:effectLst/>
                <a:latin typeface="Arial"/>
                <a:ea typeface="Arial"/>
                <a:cs typeface="Arial"/>
                <a:sym typeface="Arial"/>
              </a:rPr>
              <a:t>Stabilité</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économique</a:t>
            </a:r>
            <a:r>
              <a:rPr lang="en-GB" sz="1200" b="1" i="0" u="none" strike="noStrike" cap="none" dirty="0">
                <a:solidFill>
                  <a:schemeClr val="dk1"/>
                </a:solidFill>
                <a:effectLst/>
                <a:latin typeface="Arial"/>
                <a:ea typeface="Arial"/>
                <a:cs typeface="Arial"/>
                <a:sym typeface="Arial"/>
              </a:rPr>
              <a:t> et protection des moyens de </a:t>
            </a:r>
            <a:r>
              <a:rPr lang="en-GB" sz="1200" b="1" i="0" u="none" strike="noStrike" cap="none" dirty="0" err="1">
                <a:solidFill>
                  <a:schemeClr val="dk1"/>
                </a:solidFill>
                <a:effectLst/>
                <a:latin typeface="Arial"/>
                <a:ea typeface="Arial"/>
                <a:cs typeface="Arial"/>
                <a:sym typeface="Arial"/>
              </a:rPr>
              <a:t>subsistance</a:t>
            </a:r>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Réduction</a:t>
            </a:r>
            <a:r>
              <a:rPr lang="en-GB" sz="1200" b="1" i="0" u="none" strike="noStrike" cap="none" dirty="0">
                <a:solidFill>
                  <a:schemeClr val="dk1"/>
                </a:solidFill>
                <a:effectLst/>
                <a:latin typeface="Arial"/>
                <a:ea typeface="Arial"/>
                <a:cs typeface="Arial"/>
                <a:sym typeface="Arial"/>
              </a:rPr>
              <a:t> des interruptions de service </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minimisent</a:t>
            </a:r>
            <a:r>
              <a:rPr lang="en-GB" sz="1200" b="0" i="0" u="none" strike="noStrike" cap="none" dirty="0">
                <a:solidFill>
                  <a:schemeClr val="dk1"/>
                </a:solidFill>
                <a:effectLst/>
                <a:latin typeface="Arial"/>
                <a:ea typeface="Arial"/>
                <a:cs typeface="Arial"/>
                <a:sym typeface="Arial"/>
              </a:rPr>
              <a:t> les temps </a:t>
            </a:r>
            <a:r>
              <a:rPr lang="en-GB" sz="1200" b="0" i="0" u="none" strike="noStrike" cap="none" dirty="0" err="1">
                <a:solidFill>
                  <a:schemeClr val="dk1"/>
                </a:solidFill>
                <a:effectLst/>
                <a:latin typeface="Arial"/>
                <a:ea typeface="Arial"/>
                <a:cs typeface="Arial"/>
                <a:sym typeface="Arial"/>
              </a:rPr>
              <a:t>d'arrêt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garantissant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fonctionnement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entreprises</a:t>
            </a:r>
            <a:r>
              <a:rPr lang="en-GB" sz="1200" b="0" i="0" u="none" strike="noStrike" cap="none" dirty="0">
                <a:solidFill>
                  <a:schemeClr val="dk1"/>
                </a:solidFill>
                <a:effectLst/>
                <a:latin typeface="Arial"/>
                <a:ea typeface="Arial"/>
                <a:cs typeface="Arial"/>
                <a:sym typeface="Arial"/>
              </a:rPr>
              <a:t>, des écoles et des </a:t>
            </a:r>
            <a:r>
              <a:rPr lang="en-GB" sz="1200" b="0" i="0" u="none" strike="noStrike" cap="none" dirty="0" err="1">
                <a:solidFill>
                  <a:schemeClr val="dk1"/>
                </a:solidFill>
                <a:effectLst/>
                <a:latin typeface="Arial"/>
                <a:ea typeface="Arial"/>
                <a:cs typeface="Arial"/>
                <a:sym typeface="Arial"/>
              </a:rPr>
              <a:t>établissements</a:t>
            </a:r>
            <a:r>
              <a:rPr lang="en-GB" sz="1200" b="0" i="0" u="none" strike="noStrike" cap="none" dirty="0">
                <a:solidFill>
                  <a:schemeClr val="dk1"/>
                </a:solidFill>
                <a:effectLst/>
                <a:latin typeface="Arial"/>
                <a:ea typeface="Arial"/>
                <a:cs typeface="Arial"/>
                <a:sym typeface="Arial"/>
              </a:rPr>
              <a:t> de santé pendant et après les </a:t>
            </a:r>
            <a:r>
              <a:rPr lang="en-GB" sz="1200" b="0" i="0" u="none" strike="noStrike" cap="none" dirty="0" err="1">
                <a:solidFill>
                  <a:schemeClr val="dk1"/>
                </a:solidFill>
                <a:effectLst/>
                <a:latin typeface="Arial"/>
                <a:ea typeface="Arial"/>
                <a:cs typeface="Arial"/>
                <a:sym typeface="Arial"/>
              </a:rPr>
              <a:t>événements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a:t>
            </a:r>
          </a:p>
          <a:p>
            <a:r>
              <a:rPr lang="en-GB" sz="1200" b="1" i="0" u="none" strike="noStrike" cap="none" dirty="0" err="1">
                <a:solidFill>
                  <a:schemeClr val="dk1"/>
                </a:solidFill>
                <a:effectLst/>
                <a:latin typeface="Arial"/>
                <a:ea typeface="Arial"/>
                <a:cs typeface="Arial"/>
                <a:sym typeface="Arial"/>
              </a:rPr>
              <a:t>Création</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d'emplois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investissements</a:t>
            </a:r>
            <a:r>
              <a:rPr lang="en-GB" sz="1200" b="0" i="0" u="none" strike="noStrike" cap="none" dirty="0">
                <a:solidFill>
                  <a:schemeClr val="dk1"/>
                </a:solidFill>
                <a:effectLst/>
                <a:latin typeface="Arial"/>
                <a:ea typeface="Arial"/>
                <a:cs typeface="Arial"/>
                <a:sym typeface="Arial"/>
              </a:rPr>
              <a:t> dans des infrastructures </a:t>
            </a:r>
            <a:r>
              <a:rPr lang="en-GB" sz="1200" b="0" i="0" u="none" strike="noStrike" cap="none" dirty="0" err="1">
                <a:solidFill>
                  <a:schemeClr val="dk1"/>
                </a:solidFill>
                <a:effectLst/>
                <a:latin typeface="Arial"/>
                <a:ea typeface="Arial"/>
                <a:cs typeface="Arial"/>
                <a:sym typeface="Arial"/>
              </a:rPr>
              <a:t>résilientes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créent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opportunités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d'emploi</a:t>
            </a:r>
            <a:r>
              <a:rPr lang="en-GB" sz="1200" b="0" i="0" u="none" strike="noStrike" cap="none" dirty="0">
                <a:solidFill>
                  <a:schemeClr val="dk1"/>
                </a:solidFill>
                <a:effectLst/>
                <a:latin typeface="Arial"/>
                <a:ea typeface="Arial"/>
                <a:cs typeface="Arial"/>
                <a:sym typeface="Arial"/>
              </a:rPr>
              <a:t> dans les </a:t>
            </a:r>
            <a:r>
              <a:rPr lang="en-GB" sz="1200" b="0" i="0" u="none" strike="noStrike" cap="none" dirty="0" err="1">
                <a:solidFill>
                  <a:schemeClr val="dk1"/>
                </a:solidFill>
                <a:effectLst/>
                <a:latin typeface="Arial"/>
                <a:ea typeface="Arial"/>
                <a:cs typeface="Arial"/>
                <a:sym typeface="Arial"/>
              </a:rPr>
              <a:t>domaines</a:t>
            </a:r>
            <a:r>
              <a:rPr lang="en-GB" sz="1200" b="0" i="0" u="none" strike="noStrike" cap="none" dirty="0">
                <a:solidFill>
                  <a:schemeClr val="dk1"/>
                </a:solidFill>
                <a:effectLst/>
                <a:latin typeface="Arial"/>
                <a:ea typeface="Arial"/>
                <a:cs typeface="Arial"/>
                <a:sym typeface="Arial"/>
              </a:rPr>
              <a:t> de la construction, de la maintenance et de </a:t>
            </a:r>
            <a:r>
              <a:rPr lang="en-GB" sz="1200" b="0" i="0" u="none" strike="noStrike" cap="none" dirty="0" err="1">
                <a:solidFill>
                  <a:schemeClr val="dk1"/>
                </a:solidFill>
                <a:effectLst/>
                <a:latin typeface="Arial"/>
                <a:ea typeface="Arial"/>
                <a:cs typeface="Arial"/>
                <a:sym typeface="Arial"/>
              </a:rPr>
              <a:t>l'innovation</a:t>
            </a:r>
            <a:r>
              <a:rPr lang="en-GB" sz="1200" b="0" i="0" u="none" strike="noStrike" cap="none" dirty="0">
                <a:solidFill>
                  <a:schemeClr val="dk1"/>
                </a:solidFill>
                <a:effectLst/>
                <a:latin typeface="Arial"/>
                <a:ea typeface="Arial"/>
                <a:cs typeface="Arial"/>
                <a:sym typeface="Arial"/>
              </a:rPr>
              <a:t>.</a:t>
            </a:r>
          </a:p>
          <a:p>
            <a:r>
              <a:rPr lang="en-GB" sz="1200" b="1" i="0" u="none" strike="noStrike" cap="none" dirty="0" err="1">
                <a:solidFill>
                  <a:schemeClr val="dk1"/>
                </a:solidFill>
                <a:effectLst/>
                <a:latin typeface="Arial"/>
                <a:ea typeface="Arial"/>
                <a:cs typeface="Arial"/>
                <a:sym typeface="Arial"/>
              </a:rPr>
              <a:t>Résilience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agricole</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 un </a:t>
            </a:r>
            <a:r>
              <a:rPr lang="en-GB" sz="1200" b="0" i="0" u="none" strike="noStrike" cap="none" dirty="0" err="1">
                <a:solidFill>
                  <a:schemeClr val="dk1"/>
                </a:solidFill>
                <a:effectLst/>
                <a:latin typeface="Arial"/>
                <a:ea typeface="Arial"/>
                <a:cs typeface="Arial"/>
                <a:sym typeface="Arial"/>
              </a:rPr>
              <a:t>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fiable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soutient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l'irrigation</a:t>
            </a:r>
            <a:r>
              <a:rPr lang="en-GB" sz="1200" b="0" i="0" u="none" strike="noStrike" cap="none" dirty="0">
                <a:solidFill>
                  <a:schemeClr val="dk1"/>
                </a:solidFill>
                <a:effectLst/>
                <a:latin typeface="Arial"/>
                <a:ea typeface="Arial"/>
                <a:cs typeface="Arial"/>
                <a:sym typeface="Arial"/>
              </a:rPr>
              <a:t> et la production </a:t>
            </a:r>
            <a:r>
              <a:rPr lang="en-GB" sz="1200" b="0" i="0" u="none" strike="noStrike" cap="none" dirty="0" err="1">
                <a:solidFill>
                  <a:schemeClr val="dk1"/>
                </a:solidFill>
                <a:effectLst/>
                <a:latin typeface="Arial"/>
                <a:ea typeface="Arial"/>
                <a:cs typeface="Arial"/>
                <a:sym typeface="Arial"/>
              </a:rPr>
              <a:t>alimentaire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protégeant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l'insécurité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alimentaire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induite</a:t>
            </a:r>
            <a:r>
              <a:rPr lang="en-GB" sz="1200" b="0" i="0" u="none" strike="noStrike" cap="none" dirty="0">
                <a:solidFill>
                  <a:schemeClr val="dk1"/>
                </a:solidFill>
                <a:effectLst/>
                <a:latin typeface="Arial"/>
                <a:ea typeface="Arial"/>
                <a:cs typeface="Arial"/>
                <a:sym typeface="Arial"/>
              </a:rPr>
              <a:t> par le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4. </a:t>
            </a:r>
            <a:r>
              <a:rPr lang="en-GB" sz="1200" b="1" i="0" u="none" strike="noStrike" cap="none" dirty="0" err="1">
                <a:solidFill>
                  <a:schemeClr val="dk1"/>
                </a:solidFill>
                <a:effectLst/>
                <a:latin typeface="Arial"/>
                <a:ea typeface="Arial"/>
                <a:cs typeface="Arial"/>
                <a:sym typeface="Arial"/>
              </a:rPr>
              <a:t>Résilience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sociale</a:t>
            </a:r>
            <a:r>
              <a:rPr lang="en-GB" sz="1200" b="1" i="0" u="none" strike="noStrike" cap="none" dirty="0">
                <a:solidFill>
                  <a:schemeClr val="dk1"/>
                </a:solidFill>
                <a:effectLst/>
                <a:latin typeface="Arial"/>
                <a:ea typeface="Arial"/>
                <a:cs typeface="Arial"/>
                <a:sym typeface="Arial"/>
              </a:rPr>
              <a:t> et </a:t>
            </a:r>
            <a:r>
              <a:rPr lang="en-GB" sz="1200" b="1" i="0" u="none" strike="noStrike" cap="none" dirty="0" err="1">
                <a:solidFill>
                  <a:schemeClr val="dk1"/>
                </a:solidFill>
                <a:effectLst/>
                <a:latin typeface="Arial"/>
                <a:ea typeface="Arial"/>
                <a:cs typeface="Arial"/>
                <a:sym typeface="Arial"/>
              </a:rPr>
              <a:t>communautaire</a:t>
            </a:r>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Autonomisation</a:t>
            </a:r>
            <a:r>
              <a:rPr lang="en-GB" sz="1200" b="1" i="0" u="none" strike="noStrike" cap="none" dirty="0">
                <a:solidFill>
                  <a:schemeClr val="dk1"/>
                </a:solidFill>
                <a:effectLst/>
                <a:latin typeface="Arial"/>
                <a:ea typeface="Arial"/>
                <a:cs typeface="Arial"/>
                <a:sym typeface="Arial"/>
              </a:rPr>
              <a:t> par la participation </a:t>
            </a:r>
            <a:r>
              <a:rPr lang="en-GB" sz="1200" b="0" i="0" u="none" strike="noStrike" cap="none" dirty="0">
                <a:solidFill>
                  <a:schemeClr val="dk1"/>
                </a:solidFill>
                <a:effectLst/>
                <a:latin typeface="Arial"/>
                <a:ea typeface="Arial"/>
                <a:cs typeface="Arial"/>
                <a:sym typeface="Arial"/>
              </a:rPr>
              <a:t>: la gestion </a:t>
            </a:r>
            <a:r>
              <a:rPr lang="en-GB" sz="1200" b="0" i="0" u="none" strike="noStrike" cap="none" dirty="0" err="1">
                <a:solidFill>
                  <a:schemeClr val="dk1"/>
                </a:solidFill>
                <a:effectLst/>
                <a:latin typeface="Arial"/>
                <a:ea typeface="Arial"/>
                <a:cs typeface="Arial"/>
                <a:sym typeface="Arial"/>
              </a:rPr>
              <a:t>communautaire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favorise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l'appropriation</a:t>
            </a:r>
            <a:r>
              <a:rPr lang="en-GB" sz="1200" b="0" i="0" u="none" strike="noStrike" cap="none" dirty="0">
                <a:solidFill>
                  <a:schemeClr val="dk1"/>
                </a:solidFill>
                <a:effectLst/>
                <a:latin typeface="Arial"/>
                <a:ea typeface="Arial"/>
                <a:cs typeface="Arial"/>
                <a:sym typeface="Arial"/>
              </a:rPr>
              <a:t> locale, le partage des </a:t>
            </a:r>
            <a:r>
              <a:rPr lang="en-GB" sz="1200" b="0" i="0" u="none" strike="noStrike" cap="none" dirty="0" err="1">
                <a:solidFill>
                  <a:schemeClr val="dk1"/>
                </a:solidFill>
                <a:effectLst/>
                <a:latin typeface="Arial"/>
                <a:ea typeface="Arial"/>
                <a:cs typeface="Arial"/>
                <a:sym typeface="Arial"/>
              </a:rPr>
              <a:t>connaissances</a:t>
            </a:r>
            <a:r>
              <a:rPr lang="en-GB" sz="1200" b="0" i="0" u="none" strike="noStrike" cap="none" dirty="0">
                <a:solidFill>
                  <a:schemeClr val="dk1"/>
                </a:solidFill>
                <a:effectLst/>
                <a:latin typeface="Arial"/>
                <a:ea typeface="Arial"/>
                <a:cs typeface="Arial"/>
                <a:sym typeface="Arial"/>
              </a:rPr>
              <a:t> et la </a:t>
            </a:r>
            <a:r>
              <a:rPr lang="en-GB" sz="1200" b="0" i="0" u="none" strike="noStrike" cap="none" dirty="0" err="1">
                <a:solidFill>
                  <a:schemeClr val="dk1"/>
                </a:solidFill>
                <a:effectLst/>
                <a:latin typeface="Arial"/>
                <a:ea typeface="Arial"/>
                <a:cs typeface="Arial"/>
                <a:sym typeface="Arial"/>
              </a:rPr>
              <a:t>capacité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d'adaptation</a:t>
            </a:r>
            <a:r>
              <a:rPr lang="en-GB" sz="1200" b="0" i="0" u="none" strike="noStrike" cap="none" dirty="0">
                <a:solidFill>
                  <a:schemeClr val="dk1"/>
                </a:solidFill>
                <a:effectLst/>
                <a:latin typeface="Arial"/>
                <a:ea typeface="Arial"/>
                <a:cs typeface="Arial"/>
                <a:sym typeface="Arial"/>
              </a:rPr>
              <a:t>.</a:t>
            </a:r>
          </a:p>
          <a:p>
            <a:r>
              <a:rPr lang="en-GB" sz="1200" b="1" i="0" u="none" strike="noStrike" cap="none" dirty="0">
                <a:solidFill>
                  <a:schemeClr val="dk1"/>
                </a:solidFill>
                <a:effectLst/>
                <a:latin typeface="Arial"/>
                <a:ea typeface="Arial"/>
                <a:cs typeface="Arial"/>
                <a:sym typeface="Arial"/>
              </a:rPr>
              <a:t>Équité et inclusion </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donnent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priorité</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l'accès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groupes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vulnérables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réduisant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inégalités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exacerbées</a:t>
            </a:r>
            <a:r>
              <a:rPr lang="en-GB" sz="1200" b="0" i="0" u="none" strike="noStrike" cap="none" dirty="0">
                <a:solidFill>
                  <a:schemeClr val="dk1"/>
                </a:solidFill>
                <a:effectLst/>
                <a:latin typeface="Arial"/>
                <a:ea typeface="Arial"/>
                <a:cs typeface="Arial"/>
                <a:sym typeface="Arial"/>
              </a:rPr>
              <a:t> par le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5. </a:t>
            </a:r>
            <a:r>
              <a:rPr lang="en-GB" sz="1200" b="1" i="0" u="none" strike="noStrike" cap="none" dirty="0" err="1">
                <a:solidFill>
                  <a:schemeClr val="dk1"/>
                </a:solidFill>
                <a:effectLst/>
                <a:latin typeface="Arial"/>
                <a:ea typeface="Arial"/>
                <a:cs typeface="Arial"/>
                <a:sym typeface="Arial"/>
              </a:rPr>
              <a:t>Réduction</a:t>
            </a:r>
            <a:r>
              <a:rPr lang="en-GB" sz="1200" b="1" i="0" u="none" strike="noStrike" cap="none" dirty="0">
                <a:solidFill>
                  <a:schemeClr val="dk1"/>
                </a:solidFill>
                <a:effectLst/>
                <a:latin typeface="Arial"/>
                <a:ea typeface="Arial"/>
                <a:cs typeface="Arial"/>
                <a:sym typeface="Arial"/>
              </a:rPr>
              <a:t> des </a:t>
            </a:r>
            <a:r>
              <a:rPr lang="en-GB" sz="1200" b="1" i="0" u="none" strike="noStrike" cap="none" dirty="0" err="1">
                <a:solidFill>
                  <a:schemeClr val="dk1"/>
                </a:solidFill>
                <a:effectLst/>
                <a:latin typeface="Arial"/>
                <a:ea typeface="Arial"/>
                <a:cs typeface="Arial"/>
                <a:sym typeface="Arial"/>
              </a:rPr>
              <a:t>risques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systémiques</a:t>
            </a:r>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Prévention</a:t>
            </a:r>
            <a:r>
              <a:rPr lang="en-GB" sz="1200" b="1" i="0" u="none" strike="noStrike" cap="none" dirty="0">
                <a:solidFill>
                  <a:schemeClr val="dk1"/>
                </a:solidFill>
                <a:effectLst/>
                <a:latin typeface="Arial"/>
                <a:ea typeface="Arial"/>
                <a:cs typeface="Arial"/>
                <a:sym typeface="Arial"/>
              </a:rPr>
              <a:t> des maladies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l'accès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potable et à </a:t>
            </a:r>
            <a:r>
              <a:rPr lang="en-GB" sz="1200" b="0" i="0" u="none" strike="noStrike" cap="none" dirty="0" err="1">
                <a:solidFill>
                  <a:schemeClr val="dk1"/>
                </a:solidFill>
                <a:effectLst/>
                <a:latin typeface="Arial"/>
                <a:ea typeface="Arial"/>
                <a:cs typeface="Arial"/>
                <a:sym typeface="Arial"/>
              </a:rPr>
              <a:t>l'assainissement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réduit</a:t>
            </a:r>
            <a:r>
              <a:rPr lang="en-GB" sz="1200" b="0" i="0" u="none" strike="noStrike" cap="none" dirty="0">
                <a:solidFill>
                  <a:schemeClr val="dk1"/>
                </a:solidFill>
                <a:effectLst/>
                <a:latin typeface="Arial"/>
                <a:ea typeface="Arial"/>
                <a:cs typeface="Arial"/>
                <a:sym typeface="Arial"/>
              </a:rPr>
              <a:t> la propagation des maladies </a:t>
            </a:r>
            <a:r>
              <a:rPr lang="en-GB" sz="1200" b="0" i="0" u="none" strike="noStrike" cap="none" dirty="0" err="1">
                <a:solidFill>
                  <a:schemeClr val="dk1"/>
                </a:solidFill>
                <a:effectLst/>
                <a:latin typeface="Arial"/>
                <a:ea typeface="Arial"/>
                <a:cs typeface="Arial"/>
                <a:sym typeface="Arial"/>
              </a:rPr>
              <a:t>sensibles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les maladies </a:t>
            </a:r>
            <a:r>
              <a:rPr lang="en-GB" sz="1200" b="0" i="0" u="none" strike="noStrike" cap="none" dirty="0" err="1">
                <a:solidFill>
                  <a:schemeClr val="dk1"/>
                </a:solidFill>
                <a:effectLst/>
                <a:latin typeface="Arial"/>
                <a:ea typeface="Arial"/>
                <a:cs typeface="Arial"/>
                <a:sym typeface="Arial"/>
              </a:rPr>
              <a:t>vectorielles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hydriques</a:t>
            </a:r>
            <a:r>
              <a:rPr lang="en-GB" sz="1200" b="0" i="0" u="none" strike="noStrike" cap="none" dirty="0">
                <a:solidFill>
                  <a:schemeClr val="dk1"/>
                </a:solidFill>
                <a:effectLst/>
                <a:latin typeface="Arial"/>
                <a:ea typeface="Arial"/>
                <a:cs typeface="Arial"/>
                <a:sym typeface="Arial"/>
              </a:rPr>
              <a:t>).</a:t>
            </a:r>
          </a:p>
          <a:p>
            <a:r>
              <a:rPr lang="en-GB" sz="1200" b="1" i="0" u="none" strike="noStrike" cap="none" dirty="0" err="1">
                <a:solidFill>
                  <a:schemeClr val="dk1"/>
                </a:solidFill>
                <a:effectLst/>
                <a:latin typeface="Arial"/>
                <a:ea typeface="Arial"/>
                <a:cs typeface="Arial"/>
                <a:sym typeface="Arial"/>
              </a:rPr>
              <a:t>Préparation</a:t>
            </a:r>
            <a:r>
              <a:rPr lang="en-GB" sz="1200" b="1" i="0" u="none" strike="noStrike" cap="none" dirty="0">
                <a:solidFill>
                  <a:schemeClr val="dk1"/>
                </a:solidFill>
                <a:effectLst/>
                <a:latin typeface="Arial"/>
                <a:ea typeface="Arial"/>
                <a:cs typeface="Arial"/>
                <a:sym typeface="Arial"/>
              </a:rPr>
              <a:t> aux catastrophes </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intégrés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comprenant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alertes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précoces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réserves</a:t>
            </a:r>
            <a:r>
              <a:rPr lang="en-GB" sz="1200" b="0" i="0" u="none" strike="noStrike" cap="none" dirty="0">
                <a:solidFill>
                  <a:schemeClr val="dk1"/>
                </a:solidFill>
                <a:effectLst/>
                <a:latin typeface="Arial"/>
                <a:ea typeface="Arial"/>
                <a:cs typeface="Arial"/>
                <a:sym typeface="Arial"/>
              </a:rPr>
              <a:t> de secours et des </a:t>
            </a:r>
            <a:r>
              <a:rPr lang="en-GB" sz="1200" b="0" i="0" u="none" strike="noStrike" cap="none" dirty="0" err="1">
                <a:solidFill>
                  <a:schemeClr val="dk1"/>
                </a:solidFill>
                <a:effectLst/>
                <a:latin typeface="Arial"/>
                <a:ea typeface="Arial"/>
                <a:cs typeface="Arial"/>
                <a:sym typeface="Arial"/>
              </a:rPr>
              <a:t>protocoles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d'urgence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améliorent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préparation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communautés</a:t>
            </a:r>
            <a:r>
              <a:rPr lang="en-GB" sz="1200" b="0" i="0" u="none" strike="noStrike" cap="none" dirty="0">
                <a:solidFill>
                  <a:schemeClr val="dk1"/>
                </a:solidFill>
                <a:effectLst/>
                <a:latin typeface="Arial"/>
                <a:ea typeface="Arial"/>
                <a:cs typeface="Arial"/>
                <a:sym typeface="Arial"/>
              </a:rPr>
              <a:t>.</a:t>
            </a:r>
          </a:p>
          <a:p>
            <a:r>
              <a:rPr lang="en-GB" sz="1200" b="0" i="0" u="none" strike="noStrike" cap="none" dirty="0">
                <a:solidFill>
                  <a:schemeClr val="dk1"/>
                </a:solidFill>
                <a:effectLst/>
                <a:latin typeface="Arial"/>
                <a:ea typeface="Arial"/>
                <a:cs typeface="Arial"/>
                <a:sym typeface="Arial"/>
              </a:rPr>
              <a:t>En substance,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et </a:t>
            </a:r>
            <a:r>
              <a:rPr lang="en-GB" sz="1200" b="0" i="0" u="none" strike="noStrike" cap="none" dirty="0" err="1">
                <a:solidFill>
                  <a:schemeClr val="dk1"/>
                </a:solidFill>
                <a:effectLst/>
                <a:latin typeface="Arial"/>
                <a:ea typeface="Arial"/>
                <a:cs typeface="Arial"/>
                <a:sym typeface="Arial"/>
              </a:rPr>
              <a:t>d'assainissement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ne </a:t>
            </a:r>
            <a:r>
              <a:rPr lang="en-GB" sz="1200" b="0" i="0" u="none" strike="noStrike" cap="none" dirty="0" err="1">
                <a:solidFill>
                  <a:schemeClr val="dk1"/>
                </a:solidFill>
                <a:effectLst/>
                <a:latin typeface="Arial"/>
                <a:ea typeface="Arial"/>
                <a:cs typeface="Arial"/>
                <a:sym typeface="Arial"/>
              </a:rPr>
              <a:t>concernent</a:t>
            </a:r>
            <a:r>
              <a:rPr lang="en-GB" sz="1200" b="0" i="0" u="none" strike="noStrike" cap="none" dirty="0">
                <a:solidFill>
                  <a:schemeClr val="dk1"/>
                </a:solidFill>
                <a:effectLst/>
                <a:latin typeface="Arial"/>
                <a:ea typeface="Arial"/>
                <a:cs typeface="Arial"/>
                <a:sym typeface="Arial"/>
              </a:rPr>
              <a:t> pas </a:t>
            </a:r>
            <a:r>
              <a:rPr lang="en-GB" sz="1200" b="0" i="0" u="none" strike="noStrike" cap="none" dirty="0" err="1">
                <a:solidFill>
                  <a:schemeClr val="dk1"/>
                </a:solidFill>
                <a:effectLst/>
                <a:latin typeface="Arial"/>
                <a:ea typeface="Arial"/>
                <a:cs typeface="Arial"/>
                <a:sym typeface="Arial"/>
              </a:rPr>
              <a:t>seulement</a:t>
            </a:r>
            <a:r>
              <a:rPr lang="en-GB" sz="1200" b="0" i="0" u="none" strike="noStrike" cap="none" dirty="0">
                <a:solidFill>
                  <a:schemeClr val="dk1"/>
                </a:solidFill>
                <a:effectLst/>
                <a:latin typeface="Arial"/>
                <a:ea typeface="Arial"/>
                <a:cs typeface="Arial"/>
                <a:sym typeface="Arial"/>
              </a:rPr>
              <a:t> les infrastructures : </a:t>
            </a:r>
            <a:r>
              <a:rPr lang="en-GB" sz="1200" b="0" i="0" u="none" strike="noStrike" cap="none" dirty="0" err="1">
                <a:solidFill>
                  <a:schemeClr val="dk1"/>
                </a:solidFill>
                <a:effectLst/>
                <a:latin typeface="Arial"/>
                <a:ea typeface="Arial"/>
                <a:cs typeface="Arial"/>
                <a:sym typeface="Arial"/>
              </a:rPr>
              <a:t>ils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catalyseurs</a:t>
            </a:r>
            <a:r>
              <a:rPr lang="en-GB" sz="1200" b="0" i="0" u="none" strike="noStrike" cap="none" dirty="0">
                <a:solidFill>
                  <a:schemeClr val="dk1"/>
                </a:solidFill>
                <a:effectLst/>
                <a:latin typeface="Arial"/>
                <a:ea typeface="Arial"/>
                <a:cs typeface="Arial"/>
                <a:sym typeface="Arial"/>
              </a:rPr>
              <a:t> de santé, de </a:t>
            </a:r>
            <a:r>
              <a:rPr lang="en-GB" sz="1200" b="0" i="0" u="none" strike="noStrike" cap="none" dirty="0" err="1">
                <a:solidFill>
                  <a:schemeClr val="dk1"/>
                </a:solidFill>
                <a:effectLst/>
                <a:latin typeface="Arial"/>
                <a:ea typeface="Arial"/>
                <a:cs typeface="Arial"/>
                <a:sym typeface="Arial"/>
              </a:rPr>
              <a:t>dignité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d'opportunités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économiques</a:t>
            </a:r>
            <a:r>
              <a:rPr lang="en-GB" sz="1200" b="0" i="0" u="none" strike="noStrike" cap="none" dirty="0">
                <a:solidFill>
                  <a:schemeClr val="dk1"/>
                </a:solidFill>
                <a:effectLst/>
                <a:latin typeface="Arial"/>
                <a:ea typeface="Arial"/>
                <a:cs typeface="Arial"/>
                <a:sym typeface="Arial"/>
              </a:rPr>
              <a:t> et de justice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t>
            </a:r>
          </a:p>
          <a:p>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6. </a:t>
            </a:r>
            <a:r>
              <a:rPr lang="en-GB" sz="1200" b="1" i="0" u="none" strike="noStrike" cap="none" dirty="0" err="1">
                <a:solidFill>
                  <a:schemeClr val="dk1"/>
                </a:solidFill>
                <a:effectLst/>
                <a:latin typeface="Arial"/>
                <a:ea typeface="Arial"/>
                <a:cs typeface="Arial"/>
                <a:sym typeface="Arial"/>
              </a:rPr>
              <a:t>Économies</a:t>
            </a:r>
            <a:endParaRPr lang="en-GB" sz="1200" b="1"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Arial"/>
                <a:ea typeface="Arial"/>
                <a:cs typeface="Arial"/>
                <a:sym typeface="Arial"/>
              </a:rPr>
              <a:t>Il </a:t>
            </a:r>
            <a:r>
              <a:rPr lang="en-GB" sz="1200" b="0" i="0" u="none" strike="noStrike" cap="none" dirty="0" err="1">
                <a:solidFill>
                  <a:schemeClr val="dk1"/>
                </a:solidFill>
                <a:effectLst/>
                <a:latin typeface="Arial"/>
                <a:ea typeface="Arial"/>
                <a:cs typeface="Arial"/>
                <a:sym typeface="Arial"/>
              </a:rPr>
              <a:t>existe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justification financière </a:t>
            </a:r>
            <a:r>
              <a:rPr lang="en-GB" sz="1200" b="0" i="0" u="none" strike="noStrike" cap="none" dirty="0" err="1">
                <a:solidFill>
                  <a:schemeClr val="dk1"/>
                </a:solidFill>
                <a:effectLst/>
                <a:latin typeface="Arial"/>
                <a:ea typeface="Arial"/>
                <a:cs typeface="Arial"/>
                <a:sym typeface="Arial"/>
              </a:rPr>
              <a:t>claire</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rendre</a:t>
            </a:r>
            <a:r>
              <a:rPr lang="en-GB" sz="1200" b="0" i="0" u="none" strike="noStrike" cap="none" dirty="0">
                <a:solidFill>
                  <a:schemeClr val="dk1"/>
                </a:solidFill>
                <a:effectLst/>
                <a:latin typeface="Arial"/>
                <a:ea typeface="Arial"/>
                <a:cs typeface="Arial"/>
                <a:sym typeface="Arial"/>
              </a:rPr>
              <a:t> les services et les infrastructures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err="1">
                <a:solidFill>
                  <a:schemeClr val="dk1"/>
                </a:solidFill>
                <a:effectLst/>
                <a:latin typeface="Arial"/>
                <a:ea typeface="Arial"/>
                <a:cs typeface="Arial"/>
                <a:sym typeface="Arial"/>
              </a:rPr>
              <a:t>Voir</a:t>
            </a:r>
            <a:r>
              <a:rPr lang="en-GB" sz="1200" b="1" i="0" u="none" strike="noStrike" cap="none" dirty="0">
                <a:solidFill>
                  <a:schemeClr val="dk1"/>
                </a:solidFill>
                <a:effectLst/>
                <a:latin typeface="Arial"/>
                <a:ea typeface="Arial"/>
                <a:cs typeface="Arial"/>
                <a:sym typeface="Arial"/>
              </a:rPr>
              <a:t> :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effectLst/>
                <a:latin typeface="Arial"/>
                <a:ea typeface="Arial"/>
                <a:cs typeface="Arial"/>
                <a:sym typeface="Arial"/>
              </a:rPr>
              <a:t>Rapport de la Banque </a:t>
            </a:r>
            <a:r>
              <a:rPr lang="en-GB" sz="1200" b="1" i="0" u="none" strike="noStrike" cap="none" dirty="0" err="1">
                <a:solidFill>
                  <a:schemeClr val="dk1"/>
                </a:solidFill>
                <a:effectLst/>
                <a:latin typeface="Arial"/>
                <a:ea typeface="Arial"/>
                <a:cs typeface="Arial"/>
                <a:sym typeface="Arial"/>
              </a:rPr>
              <a:t>mondiale</a:t>
            </a:r>
            <a:r>
              <a:rPr lang="en-GB" sz="1200" b="1" i="0" u="none" strike="noStrike" cap="none" dirty="0">
                <a:solidFill>
                  <a:schemeClr val="dk1"/>
                </a:solidFill>
                <a:effectLst/>
                <a:latin typeface="Arial"/>
                <a:ea typeface="Arial"/>
                <a:cs typeface="Arial"/>
                <a:sym typeface="Arial"/>
              </a:rPr>
              <a:t> – « Investissements dans les infrastructures </a:t>
            </a:r>
            <a:r>
              <a:rPr lang="en-GB" sz="1200" b="1" i="0" u="none" strike="noStrike" cap="none" dirty="0" err="1">
                <a:solidFill>
                  <a:schemeClr val="dk1"/>
                </a:solidFill>
                <a:effectLst/>
                <a:latin typeface="Arial"/>
                <a:ea typeface="Arial"/>
                <a:cs typeface="Arial"/>
                <a:sym typeface="Arial"/>
              </a:rPr>
              <a:t>liées</a:t>
            </a:r>
            <a:r>
              <a:rPr lang="en-GB" sz="1200" b="1" i="0" u="none" strike="noStrike" cap="none" dirty="0">
                <a:solidFill>
                  <a:schemeClr val="dk1"/>
                </a:solidFill>
                <a:effectLst/>
                <a:latin typeface="Arial"/>
                <a:ea typeface="Arial"/>
                <a:cs typeface="Arial"/>
                <a:sym typeface="Arial"/>
              </a:rPr>
              <a:t> à </a:t>
            </a:r>
            <a:r>
              <a:rPr lang="en-GB" sz="1200" b="1" i="0" u="none" strike="noStrike" cap="none" dirty="0" err="1">
                <a:solidFill>
                  <a:schemeClr val="dk1"/>
                </a:solidFill>
                <a:effectLst/>
                <a:latin typeface="Arial"/>
                <a:ea typeface="Arial"/>
                <a:cs typeface="Arial"/>
                <a:sym typeface="Arial"/>
              </a:rPr>
              <a:t>l'eau</a:t>
            </a:r>
            <a:r>
              <a:rPr lang="en-GB" sz="1200" b="1" i="0" u="none" strike="noStrike" cap="none" dirty="0">
                <a:solidFill>
                  <a:schemeClr val="dk1"/>
                </a:solidFill>
                <a:effectLst/>
                <a:latin typeface="Arial"/>
                <a:ea typeface="Arial"/>
                <a:cs typeface="Arial"/>
                <a:sym typeface="Arial"/>
              </a:rPr>
              <a:t> dans un </a:t>
            </a:r>
            <a:r>
              <a:rPr lang="en-GB" sz="1200" b="1" i="0" u="none" strike="noStrike" cap="none" dirty="0" err="1">
                <a:solidFill>
                  <a:schemeClr val="dk1"/>
                </a:solidFill>
                <a:effectLst/>
                <a:latin typeface="Arial"/>
                <a:ea typeface="Arial"/>
                <a:cs typeface="Arial"/>
                <a:sym typeface="Arial"/>
              </a:rPr>
              <a:t>environnement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en</a:t>
            </a:r>
            <a:r>
              <a:rPr lang="en-GB" sz="1200" b="1" i="0" u="none" strike="noStrike" cap="none" dirty="0">
                <a:solidFill>
                  <a:schemeClr val="dk1"/>
                </a:solidFill>
                <a:effectLst/>
                <a:latin typeface="Arial"/>
                <a:ea typeface="Arial"/>
                <a:cs typeface="Arial"/>
                <a:sym typeface="Arial"/>
              </a:rPr>
              <a:t> mutation »</a:t>
            </a:r>
            <a:br>
              <a:rPr lang="en-GB" dirty="0"/>
            </a:br>
            <a:r>
              <a:rPr lang="en-GB" sz="1200" b="0" i="0" u="none" strike="noStrike" cap="none" dirty="0" err="1">
                <a:solidFill>
                  <a:schemeClr val="dk1"/>
                </a:solidFill>
                <a:effectLst/>
                <a:latin typeface="Arial"/>
                <a:ea typeface="Arial"/>
                <a:cs typeface="Arial"/>
                <a:sym typeface="Arial"/>
              </a:rPr>
              <a:t>Présente</a:t>
            </a:r>
            <a:r>
              <a:rPr lang="en-GB" sz="1200" b="0" i="0" u="none" strike="noStrike" cap="none" dirty="0">
                <a:solidFill>
                  <a:schemeClr val="dk1"/>
                </a:solidFill>
                <a:effectLst/>
                <a:latin typeface="Arial"/>
                <a:ea typeface="Arial"/>
                <a:cs typeface="Arial"/>
                <a:sym typeface="Arial"/>
              </a:rPr>
              <a:t> le </a:t>
            </a:r>
            <a:r>
              <a:rPr lang="en-GB" sz="1200" b="1" i="0" u="none" strike="noStrike" cap="none" dirty="0">
                <a:solidFill>
                  <a:schemeClr val="dk1"/>
                </a:solidFill>
                <a:effectLst/>
                <a:latin typeface="Arial"/>
                <a:ea typeface="Arial"/>
                <a:cs typeface="Arial"/>
                <a:sym typeface="Arial"/>
              </a:rPr>
              <a:t>cadre </a:t>
            </a:r>
            <a:r>
              <a:rPr lang="en-GB" sz="1200" b="1" i="0" u="none" strike="noStrike" cap="none" dirty="0" err="1">
                <a:solidFill>
                  <a:schemeClr val="dk1"/>
                </a:solidFill>
                <a:effectLst/>
                <a:latin typeface="Arial"/>
                <a:ea typeface="Arial"/>
                <a:cs typeface="Arial"/>
                <a:sym typeface="Arial"/>
              </a:rPr>
              <a:t>décisionnel</a:t>
            </a:r>
            <a:r>
              <a:rPr lang="en-GB" sz="1200" b="1" i="0" u="none" strike="noStrike" cap="none" dirty="0">
                <a:solidFill>
                  <a:schemeClr val="dk1"/>
                </a:solidFill>
                <a:effectLst/>
                <a:latin typeface="Arial"/>
                <a:ea typeface="Arial"/>
                <a:cs typeface="Arial"/>
                <a:sym typeface="Arial"/>
              </a:rPr>
              <a:t> (DTF) </a:t>
            </a:r>
            <a:r>
              <a:rPr lang="en-GB" sz="1200" b="0" i="0" u="none" strike="noStrike" cap="none" dirty="0">
                <a:solidFill>
                  <a:schemeClr val="dk1"/>
                </a:solidFill>
                <a:effectLst/>
                <a:latin typeface="Arial"/>
                <a:ea typeface="Arial"/>
                <a:cs typeface="Arial"/>
                <a:sym typeface="Arial"/>
              </a:rPr>
              <a:t>pour des </a:t>
            </a:r>
            <a:r>
              <a:rPr lang="en-GB" sz="1200" b="0" i="0" u="none" strike="noStrike" cap="none" dirty="0" err="1">
                <a:solidFill>
                  <a:schemeClr val="dk1"/>
                </a:solidFill>
                <a:effectLst/>
                <a:latin typeface="Arial"/>
                <a:ea typeface="Arial"/>
                <a:cs typeface="Arial"/>
                <a:sym typeface="Arial"/>
              </a:rPr>
              <a:t>décisions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d'investissement</a:t>
            </a:r>
            <a:r>
              <a:rPr lang="en-GB" sz="1200" b="0" i="0" u="none" strike="noStrike" cap="none" dirty="0">
                <a:solidFill>
                  <a:schemeClr val="dk1"/>
                </a:solidFill>
                <a:effectLst/>
                <a:latin typeface="Arial"/>
                <a:ea typeface="Arial"/>
                <a:cs typeface="Arial"/>
                <a:sym typeface="Arial"/>
              </a:rPr>
              <a:t> tenant </a:t>
            </a:r>
            <a:r>
              <a:rPr lang="en-GB" sz="1200" b="0" i="0" u="none" strike="noStrike" cap="none" dirty="0" err="1">
                <a:solidFill>
                  <a:schemeClr val="dk1"/>
                </a:solidFill>
                <a:effectLst/>
                <a:latin typeface="Arial"/>
                <a:ea typeface="Arial"/>
                <a:cs typeface="Arial"/>
                <a:sym typeface="Arial"/>
              </a:rPr>
              <a:t>compte</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intégrant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garanties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financières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sociales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environnementales</a:t>
            </a:r>
            <a:r>
              <a:rPr lang="en-GB" sz="1200" b="0" i="0" u="none" strike="noStrike" cap="none" dirty="0">
                <a:solidFill>
                  <a:schemeClr val="dk1"/>
                </a:solidFill>
                <a:effectLst/>
                <a:latin typeface="Arial"/>
                <a:ea typeface="Arial"/>
                <a:cs typeface="Arial"/>
                <a:sym typeface="Arial"/>
              </a:rPr>
              <a:t>. </a:t>
            </a:r>
            <a:r>
              <a:rPr lang="en-GB" dirty="0">
                <a:hlinkClick r:id="rId3"/>
              </a:rPr>
              <a:t>Sans titre</a:t>
            </a:r>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effectLst/>
                <a:latin typeface="Arial"/>
                <a:ea typeface="Arial"/>
                <a:cs typeface="Arial"/>
                <a:sym typeface="Arial"/>
              </a:rPr>
              <a:t>Article de Springer Review – « Financer </a:t>
            </a:r>
            <a:r>
              <a:rPr lang="en-GB" sz="1200" b="1" i="0" u="none" strike="noStrike" cap="none" dirty="0" err="1">
                <a:solidFill>
                  <a:schemeClr val="dk1"/>
                </a:solidFill>
                <a:effectLst/>
                <a:latin typeface="Arial"/>
                <a:ea typeface="Arial"/>
                <a:cs typeface="Arial"/>
                <a:sym typeface="Arial"/>
              </a:rPr>
              <a:t>l'avenir</a:t>
            </a:r>
            <a:r>
              <a:rPr lang="en-GB" sz="1200" b="1" i="0" u="none" strike="noStrike" cap="none" dirty="0">
                <a:solidFill>
                  <a:schemeClr val="dk1"/>
                </a:solidFill>
                <a:effectLst/>
                <a:latin typeface="Arial"/>
                <a:ea typeface="Arial"/>
                <a:cs typeface="Arial"/>
                <a:sym typeface="Arial"/>
              </a:rPr>
              <a:t> de </a:t>
            </a:r>
            <a:r>
              <a:rPr lang="en-GB" sz="1200" b="1" i="0" u="none" strike="noStrike" cap="none" dirty="0" err="1">
                <a:solidFill>
                  <a:schemeClr val="dk1"/>
                </a:solidFill>
                <a:effectLst/>
                <a:latin typeface="Arial"/>
                <a:ea typeface="Arial"/>
                <a:cs typeface="Arial"/>
                <a:sym typeface="Arial"/>
              </a:rPr>
              <a:t>l'eau</a:t>
            </a:r>
            <a:r>
              <a:rPr lang="en-GB" sz="1200" b="1" i="0" u="none" strike="noStrike" cap="none" dirty="0">
                <a:solidFill>
                  <a:schemeClr val="dk1"/>
                </a:solidFill>
                <a:effectLst/>
                <a:latin typeface="Arial"/>
                <a:ea typeface="Arial"/>
                <a:cs typeface="Arial"/>
                <a:sym typeface="Arial"/>
              </a:rPr>
              <a:t> »</a:t>
            </a:r>
            <a:br>
              <a:rPr lang="en-GB" dirty="0"/>
            </a:br>
            <a:r>
              <a:rPr lang="en-GB" sz="1200" b="0" i="0" u="none" strike="noStrike" cap="none" dirty="0">
                <a:solidFill>
                  <a:schemeClr val="dk1"/>
                </a:solidFill>
                <a:effectLst/>
                <a:latin typeface="Arial"/>
                <a:ea typeface="Arial"/>
                <a:cs typeface="Arial"/>
                <a:sym typeface="Arial"/>
              </a:rPr>
              <a:t>Cet article </a:t>
            </a:r>
            <a:r>
              <a:rPr lang="en-GB" sz="1200" b="0" i="0" u="none" strike="noStrike" cap="none" dirty="0" err="1">
                <a:solidFill>
                  <a:schemeClr val="dk1"/>
                </a:solidFill>
                <a:effectLst/>
                <a:latin typeface="Arial"/>
                <a:ea typeface="Arial"/>
                <a:cs typeface="Arial"/>
                <a:sym typeface="Arial"/>
              </a:rPr>
              <a:t>évalué</a:t>
            </a:r>
            <a:r>
              <a:rPr lang="en-GB" sz="1200" b="0" i="0" u="none" strike="noStrike" cap="none" dirty="0">
                <a:solidFill>
                  <a:schemeClr val="dk1"/>
                </a:solidFill>
                <a:effectLst/>
                <a:latin typeface="Arial"/>
                <a:ea typeface="Arial"/>
                <a:cs typeface="Arial"/>
                <a:sym typeface="Arial"/>
              </a:rPr>
              <a:t> par des pairs explore des instruments financiers </a:t>
            </a:r>
            <a:r>
              <a:rPr lang="en-GB" sz="1200" b="0" i="0" u="none" strike="noStrike" cap="none" dirty="0" err="1">
                <a:solidFill>
                  <a:schemeClr val="dk1"/>
                </a:solidFill>
                <a:effectLst/>
                <a:latin typeface="Arial"/>
                <a:ea typeface="Arial"/>
                <a:cs typeface="Arial"/>
                <a:sym typeface="Arial"/>
              </a:rPr>
              <a:t>innovants</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les obligations </a:t>
            </a:r>
            <a:r>
              <a:rPr lang="en-GB" sz="1200" b="0" i="0" u="none" strike="noStrike" cap="none" dirty="0" err="1">
                <a:solidFill>
                  <a:schemeClr val="dk1"/>
                </a:solidFill>
                <a:effectLst/>
                <a:latin typeface="Arial"/>
                <a:ea typeface="Arial"/>
                <a:cs typeface="Arial"/>
                <a:sym typeface="Arial"/>
              </a:rPr>
              <a:t>vertes</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financement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mixte</a:t>
            </a:r>
            <a:r>
              <a:rPr lang="en-GB" sz="1200" b="0" i="0" u="none" strike="noStrike" cap="none" dirty="0">
                <a:solidFill>
                  <a:schemeClr val="dk1"/>
                </a:solidFill>
                <a:effectLst/>
                <a:latin typeface="Arial"/>
                <a:ea typeface="Arial"/>
                <a:cs typeface="Arial"/>
                <a:sym typeface="Arial"/>
              </a:rPr>
              <a:t>, les PPP) et des </a:t>
            </a:r>
            <a:r>
              <a:rPr lang="en-GB" sz="1200" b="0" i="0" u="none" strike="noStrike" cap="none" dirty="0" err="1">
                <a:solidFill>
                  <a:schemeClr val="dk1"/>
                </a:solidFill>
                <a:effectLst/>
                <a:latin typeface="Arial"/>
                <a:ea typeface="Arial"/>
                <a:cs typeface="Arial"/>
                <a:sym typeface="Arial"/>
              </a:rPr>
              <a:t>stratégies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gouvernance</a:t>
            </a:r>
            <a:r>
              <a:rPr lang="en-GB" sz="1200" b="0" i="0" u="none" strike="noStrike" cap="none" dirty="0">
                <a:solidFill>
                  <a:schemeClr val="dk1"/>
                </a:solidFill>
                <a:effectLst/>
                <a:latin typeface="Arial"/>
                <a:ea typeface="Arial"/>
                <a:cs typeface="Arial"/>
                <a:sym typeface="Arial"/>
              </a:rPr>
              <a:t> pour des infrastructures </a:t>
            </a:r>
            <a:r>
              <a:rPr lang="en-GB" sz="1200" b="0" i="0" u="none" strike="noStrike" cap="none" dirty="0" err="1">
                <a:solidFill>
                  <a:schemeClr val="dk1"/>
                </a:solidFill>
                <a:effectLst/>
                <a:latin typeface="Arial"/>
                <a:ea typeface="Arial"/>
                <a:cs typeface="Arial"/>
                <a:sym typeface="Arial"/>
              </a:rPr>
              <a:t>hydrauliques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résilientes</a:t>
            </a:r>
            <a:r>
              <a:rPr lang="en-GB" sz="1200" b="0" i="0" u="none" strike="noStrike" cap="none" dirty="0">
                <a:solidFill>
                  <a:schemeClr val="dk1"/>
                </a:solidFill>
                <a:effectLst/>
                <a:latin typeface="Arial"/>
                <a:ea typeface="Arial"/>
                <a:cs typeface="Arial"/>
                <a:sym typeface="Arial"/>
              </a:rPr>
              <a:t>. Il </a:t>
            </a:r>
            <a:r>
              <a:rPr lang="en-GB" sz="1200" b="0" i="0" u="none" strike="noStrike" cap="none" dirty="0" err="1">
                <a:solidFill>
                  <a:schemeClr val="dk1"/>
                </a:solidFill>
                <a:effectLst/>
                <a:latin typeface="Arial"/>
                <a:ea typeface="Arial"/>
                <a:cs typeface="Arial"/>
                <a:sym typeface="Arial"/>
              </a:rPr>
              <a:t>présente</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modèle</a:t>
            </a:r>
            <a:r>
              <a:rPr lang="en-GB" sz="1200" b="0"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AWIaaS</a:t>
            </a:r>
            <a:r>
              <a:rPr lang="en-GB" sz="1200" b="1" i="0" u="none" strike="noStrike" cap="none" dirty="0">
                <a:solidFill>
                  <a:schemeClr val="dk1"/>
                </a:solidFill>
                <a:effectLst/>
                <a:latin typeface="Arial"/>
                <a:ea typeface="Arial"/>
                <a:cs typeface="Arial"/>
                <a:sym typeface="Arial"/>
              </a:rPr>
              <a:t> (Adaptive Water Infrastructure as a Service) </a:t>
            </a:r>
            <a:r>
              <a:rPr lang="en-GB" sz="1200" b="0" i="0" u="none" strike="noStrike" cap="none" dirty="0">
                <a:solidFill>
                  <a:schemeClr val="dk1"/>
                </a:solidFill>
                <a:effectLst/>
                <a:latin typeface="Arial"/>
                <a:ea typeface="Arial"/>
                <a:cs typeface="Arial"/>
                <a:sym typeface="Arial"/>
              </a:rPr>
              <a:t>et examine les </a:t>
            </a:r>
            <a:r>
              <a:rPr lang="en-GB" sz="1200" b="0" i="0" u="none" strike="noStrike" cap="none" dirty="0" err="1">
                <a:solidFill>
                  <a:schemeClr val="dk1"/>
                </a:solidFill>
                <a:effectLst/>
                <a:latin typeface="Arial"/>
                <a:ea typeface="Arial"/>
                <a:cs typeface="Arial"/>
                <a:sym typeface="Arial"/>
              </a:rPr>
              <a:t>avantages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économiques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modulaires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adaptés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a:t>
            </a:r>
            <a:r>
              <a:rPr lang="en-GB" dirty="0">
                <a:hlinkClick r:id="rId4"/>
              </a:rPr>
              <a:t>Financer </a:t>
            </a:r>
            <a:r>
              <a:rPr lang="en-GB" dirty="0" err="1">
                <a:hlinkClick r:id="rId4"/>
              </a:rPr>
              <a:t>l'avenir</a:t>
            </a:r>
            <a:r>
              <a:rPr lang="en-GB" dirty="0">
                <a:hlinkClick r:id="rId4"/>
              </a:rPr>
              <a:t> de </a:t>
            </a:r>
            <a:r>
              <a:rPr lang="en-GB" dirty="0" err="1">
                <a:hlinkClick r:id="rId4"/>
              </a:rPr>
              <a:t>l'eau</a:t>
            </a:r>
            <a:r>
              <a:rPr lang="en-GB" dirty="0">
                <a:hlinkClick r:id="rId4"/>
              </a:rPr>
              <a:t> : </a:t>
            </a:r>
            <a:r>
              <a:rPr lang="en-GB" dirty="0" err="1">
                <a:hlinkClick r:id="rId4"/>
              </a:rPr>
              <a:t>libérer</a:t>
            </a:r>
            <a:r>
              <a:rPr lang="en-GB" dirty="0">
                <a:hlinkClick r:id="rId4"/>
              </a:rPr>
              <a:t> </a:t>
            </a:r>
            <a:r>
              <a:rPr lang="en-GB" dirty="0" err="1">
                <a:hlinkClick r:id="rId4"/>
              </a:rPr>
              <a:t>l'investissement</a:t>
            </a:r>
            <a:r>
              <a:rPr lang="en-GB" dirty="0">
                <a:hlinkClick r:id="rId4"/>
              </a:rPr>
              <a:t>, </a:t>
            </a:r>
            <a:r>
              <a:rPr lang="en-GB" dirty="0" err="1">
                <a:hlinkClick r:id="rId4"/>
              </a:rPr>
              <a:t>l'innovation</a:t>
            </a:r>
            <a:r>
              <a:rPr lang="en-GB" dirty="0">
                <a:hlinkClick r:id="rId4"/>
              </a:rPr>
              <a:t> et la </a:t>
            </a:r>
            <a:r>
              <a:rPr lang="en-GB" dirty="0" err="1">
                <a:hlinkClick r:id="rId4"/>
              </a:rPr>
              <a:t>gouvernance</a:t>
            </a:r>
            <a:r>
              <a:rPr lang="en-GB" dirty="0">
                <a:hlinkClick r:id="rId4"/>
              </a:rPr>
              <a:t> pour des infrastructures </a:t>
            </a:r>
            <a:r>
              <a:rPr lang="en-GB" dirty="0" err="1">
                <a:hlinkClick r:id="rId4"/>
              </a:rPr>
              <a:t>résilientes</a:t>
            </a:r>
            <a:r>
              <a:rPr lang="en-GB" dirty="0">
                <a:hlinkClick r:id="rId4"/>
              </a:rPr>
              <a:t> dans un </a:t>
            </a:r>
            <a:r>
              <a:rPr lang="en-GB" dirty="0" err="1">
                <a:hlinkClick r:id="rId4"/>
              </a:rPr>
              <a:t>climat</a:t>
            </a:r>
            <a:r>
              <a:rPr lang="en-GB" dirty="0">
                <a:hlinkClick r:id="rId4"/>
              </a:rPr>
              <a:t> </a:t>
            </a:r>
            <a:r>
              <a:rPr lang="en-GB" dirty="0" err="1">
                <a:hlinkClick r:id="rId4"/>
              </a:rPr>
              <a:t>en</a:t>
            </a:r>
            <a:r>
              <a:rPr lang="en-GB" dirty="0">
                <a:hlinkClick r:id="rId4"/>
              </a:rPr>
              <a:t> mutation | </a:t>
            </a:r>
            <a:r>
              <a:rPr lang="en-GB" dirty="0" err="1">
                <a:hlinkClick r:id="rId4"/>
              </a:rPr>
              <a:t>Systèmes</a:t>
            </a:r>
            <a:r>
              <a:rPr lang="en-GB" dirty="0">
                <a:hlinkClick r:id="rId4"/>
              </a:rPr>
              <a:t> </a:t>
            </a:r>
            <a:r>
              <a:rPr lang="en-GB" dirty="0" err="1">
                <a:hlinkClick r:id="rId4"/>
              </a:rPr>
              <a:t>terrestres</a:t>
            </a:r>
            <a:r>
              <a:rPr lang="en-GB" dirty="0">
                <a:hlinkClick r:id="rId4"/>
              </a:rPr>
              <a:t> et </a:t>
            </a:r>
            <a:r>
              <a:rPr lang="en-GB" dirty="0" err="1">
                <a:hlinkClick r:id="rId4"/>
              </a:rPr>
              <a:t>environnement</a:t>
            </a:r>
            <a:endParaRPr lang="en-GB" sz="1200" b="0" i="0" u="none" strike="noStrike" cap="none" dirty="0">
              <a:solidFill>
                <a:schemeClr val="dk1"/>
              </a:solidFill>
              <a:effectLst/>
              <a:latin typeface="Arial"/>
              <a:ea typeface="Arial"/>
              <a:cs typeface="Arial"/>
              <a:sym typeface="Arial"/>
            </a:endParaRPr>
          </a:p>
          <a:p>
            <a:endParaRPr lang="en-GB" sz="1200" b="1" i="0" u="none" strike="noStrike" cap="none" dirty="0">
              <a:solidFill>
                <a:schemeClr val="dk1"/>
              </a:solidFill>
              <a:effectLst/>
              <a:latin typeface="Arial"/>
              <a:ea typeface="Arial"/>
              <a:cs typeface="Arial"/>
              <a:sym typeface="Arial"/>
            </a:endParaRP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59838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a:extLst>
            <a:ext uri="{FF2B5EF4-FFF2-40B4-BE49-F238E27FC236}">
              <a16:creationId xmlns:a16="http://schemas.microsoft.com/office/drawing/2014/main" id="{71AD3CFD-D22C-4056-0915-F464055AA951}"/>
            </a:ext>
          </a:extLst>
        </p:cNvPr>
        <p:cNvGrpSpPr/>
        <p:nvPr/>
      </p:nvGrpSpPr>
      <p:grpSpPr>
        <a:xfrm>
          <a:off x="0" y="0"/>
          <a:ext cx="0" cy="0"/>
          <a:chOff x="0" y="0"/>
          <a:chExt cx="0" cy="0"/>
        </a:xfrm>
      </p:grpSpPr>
      <p:sp>
        <p:nvSpPr>
          <p:cNvPr id="109" name="Google Shape;109;g30954ad01f5_0_1:notes">
            <a:extLst>
              <a:ext uri="{FF2B5EF4-FFF2-40B4-BE49-F238E27FC236}">
                <a16:creationId xmlns:a16="http://schemas.microsoft.com/office/drawing/2014/main" id="{47312922-16A2-3751-7EFF-077DB61C4CD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p>
          <a:p>
            <a:pPr marL="0" indent="0">
              <a:buSzPts val="1200"/>
              <a:defRPr/>
            </a:pPr>
            <a:endParaRPr lang="en-US" sz="1000" b="1" dirty="0">
              <a:latin typeface="Roboto"/>
              <a:ea typeface="Roboto"/>
              <a:cs typeface="Roboto"/>
              <a:sym typeface="Roboto"/>
            </a:endParaRPr>
          </a:p>
          <a:p>
            <a:pPr marL="0" indent="0">
              <a:buClr>
                <a:schemeClr val="dk1"/>
              </a:buClr>
              <a:buSzPts val="1200"/>
              <a:defRPr/>
            </a:pPr>
            <a:r>
              <a:rPr lang="en-US" sz="1000" b="0" dirty="0">
                <a:solidFill>
                  <a:schemeClr val="dk1"/>
                </a:solidFill>
                <a:latin typeface="Roboto"/>
                <a:ea typeface="Roboto"/>
                <a:cs typeface="Roboto"/>
                <a:sym typeface="Roboto"/>
              </a:rPr>
              <a:t>Vous </a:t>
            </a:r>
            <a:r>
              <a:rPr lang="en-US" sz="1000" b="0" dirty="0" err="1">
                <a:solidFill>
                  <a:schemeClr val="dk1"/>
                </a:solidFill>
                <a:latin typeface="Roboto"/>
                <a:ea typeface="Roboto"/>
                <a:cs typeface="Roboto"/>
                <a:sym typeface="Roboto"/>
              </a:rPr>
              <a:t>pouvez</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ici</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remercier</a:t>
            </a:r>
            <a:r>
              <a:rPr lang="en-US" sz="1000" b="0" dirty="0">
                <a:solidFill>
                  <a:schemeClr val="dk1"/>
                </a:solidFill>
                <a:latin typeface="Roboto"/>
                <a:ea typeface="Roboto"/>
                <a:cs typeface="Roboto"/>
                <a:sym typeface="Roboto"/>
              </a:rPr>
              <a:t> les </a:t>
            </a:r>
            <a:r>
              <a:rPr lang="en-US" sz="1000" b="0" dirty="0" err="1">
                <a:solidFill>
                  <a:schemeClr val="dk1"/>
                </a:solidFill>
                <a:latin typeface="Roboto"/>
                <a:ea typeface="Roboto"/>
                <a:cs typeface="Roboto"/>
                <a:sym typeface="Roboto"/>
              </a:rPr>
              <a:t>personnes</a:t>
            </a:r>
            <a:r>
              <a:rPr lang="en-US" sz="1000" b="0" dirty="0">
                <a:solidFill>
                  <a:schemeClr val="dk1"/>
                </a:solidFill>
                <a:latin typeface="Roboto"/>
                <a:ea typeface="Roboto"/>
                <a:cs typeface="Roboto"/>
                <a:sym typeface="Roboto"/>
              </a:rPr>
              <a:t> qui </a:t>
            </a:r>
            <a:r>
              <a:rPr lang="en-US" sz="1000" b="0" dirty="0" err="1">
                <a:solidFill>
                  <a:schemeClr val="dk1"/>
                </a:solidFill>
                <a:latin typeface="Roboto"/>
                <a:ea typeface="Roboto"/>
                <a:cs typeface="Roboto"/>
                <a:sym typeface="Roboto"/>
              </a:rPr>
              <a:t>ont</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contribué</a:t>
            </a:r>
            <a:r>
              <a:rPr lang="en-US" sz="1000" b="0" dirty="0">
                <a:solidFill>
                  <a:schemeClr val="dk1"/>
                </a:solidFill>
                <a:latin typeface="Roboto"/>
                <a:ea typeface="Roboto"/>
                <a:cs typeface="Roboto"/>
                <a:sym typeface="Roboto"/>
              </a:rPr>
              <a:t> à </a:t>
            </a:r>
            <a:r>
              <a:rPr lang="en-US" sz="1000" b="0" dirty="0" err="1">
                <a:solidFill>
                  <a:schemeClr val="dk1"/>
                </a:solidFill>
                <a:latin typeface="Roboto"/>
                <a:ea typeface="Roboto"/>
                <a:cs typeface="Roboto"/>
                <a:sym typeface="Roboto"/>
              </a:rPr>
              <a:t>l'élaboration</a:t>
            </a:r>
            <a:r>
              <a:rPr lang="en-US" sz="1000" b="0" dirty="0">
                <a:solidFill>
                  <a:schemeClr val="dk1"/>
                </a:solidFill>
                <a:latin typeface="Roboto"/>
                <a:ea typeface="Roboto"/>
                <a:cs typeface="Roboto"/>
                <a:sym typeface="Roboto"/>
              </a:rPr>
              <a:t> du </a:t>
            </a:r>
            <a:r>
              <a:rPr lang="en-US" sz="1000" dirty="0">
                <a:latin typeface="Roboto"/>
                <a:ea typeface="Roboto"/>
                <a:cs typeface="Roboto"/>
                <a:sym typeface="Roboto"/>
              </a:rPr>
              <a:t>module</a:t>
            </a:r>
            <a:r>
              <a:rPr lang="en-US" sz="1000" b="0" dirty="0">
                <a:solidFill>
                  <a:schemeClr val="dk1"/>
                </a:solidFill>
                <a:latin typeface="Roboto"/>
                <a:ea typeface="Roboto"/>
                <a:cs typeface="Roboto"/>
                <a:sym typeface="Roboto"/>
              </a:rPr>
              <a:t>.</a:t>
            </a:r>
            <a:endParaRPr lang="en-US" sz="1000" b="0" dirty="0">
              <a:solidFill>
                <a:schemeClr val="dk1"/>
              </a:solidFill>
              <a:latin typeface="Roboto"/>
              <a:ea typeface="Roboto"/>
              <a:cs typeface="Roboto"/>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000" dirty="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dirty="0">
                <a:solidFill>
                  <a:schemeClr val="dk1"/>
                </a:solidFill>
              </a:rPr>
              <a:t>Nous tenons à </a:t>
            </a:r>
            <a:r>
              <a:rPr lang="en-US" sz="1000" dirty="0" err="1">
                <a:solidFill>
                  <a:schemeClr val="dk1"/>
                </a:solidFill>
              </a:rPr>
              <a:t>remercier</a:t>
            </a:r>
            <a:r>
              <a:rPr lang="en-US" sz="1000" dirty="0">
                <a:solidFill>
                  <a:schemeClr val="dk1"/>
                </a:solidFill>
              </a:rPr>
              <a:t> les </a:t>
            </a:r>
            <a:r>
              <a:rPr lang="en-US" sz="1000" dirty="0" err="1">
                <a:solidFill>
                  <a:schemeClr val="dk1"/>
                </a:solidFill>
              </a:rPr>
              <a:t>partenaires</a:t>
            </a:r>
            <a:r>
              <a:rPr lang="en-US" sz="1000" dirty="0">
                <a:solidFill>
                  <a:schemeClr val="dk1"/>
                </a:solidFill>
              </a:rPr>
              <a:t> et </a:t>
            </a:r>
            <a:r>
              <a:rPr lang="en-US" sz="1000" dirty="0" err="1">
                <a:solidFill>
                  <a:schemeClr val="dk1"/>
                </a:solidFill>
              </a:rPr>
              <a:t>bailleurs</a:t>
            </a:r>
            <a:r>
              <a:rPr lang="en-US" sz="1000" dirty="0">
                <a:solidFill>
                  <a:schemeClr val="dk1"/>
                </a:solidFill>
              </a:rPr>
              <a:t> de fonds </a:t>
            </a:r>
            <a:r>
              <a:rPr lang="en-US" sz="1000" dirty="0" err="1">
                <a:solidFill>
                  <a:schemeClr val="dk1"/>
                </a:solidFill>
              </a:rPr>
              <a:t>suivants</a:t>
            </a:r>
            <a:r>
              <a:rPr lang="en-US" sz="1000" dirty="0">
                <a:solidFill>
                  <a:schemeClr val="dk1"/>
                </a:solidFill>
              </a:rPr>
              <a:t> qui </a:t>
            </a:r>
            <a:r>
              <a:rPr lang="en-US" sz="1000" dirty="0" err="1">
                <a:solidFill>
                  <a:schemeClr val="dk1"/>
                </a:solidFill>
              </a:rPr>
              <a:t>ont</a:t>
            </a:r>
            <a:r>
              <a:rPr lang="en-US" sz="1000" dirty="0">
                <a:solidFill>
                  <a:schemeClr val="dk1"/>
                </a:solidFill>
              </a:rPr>
              <a:t> </a:t>
            </a:r>
            <a:r>
              <a:rPr lang="en-US" sz="1000" dirty="0" err="1">
                <a:solidFill>
                  <a:schemeClr val="dk1"/>
                </a:solidFill>
              </a:rPr>
              <a:t>participé</a:t>
            </a:r>
            <a:r>
              <a:rPr lang="en-US" sz="1000" dirty="0">
                <a:solidFill>
                  <a:schemeClr val="dk1"/>
                </a:solidFill>
              </a:rPr>
              <a:t> à la conception et à la mise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de la </a:t>
            </a:r>
            <a:r>
              <a:rPr lang="en-GB" sz="1000" b="0" dirty="0">
                <a:solidFill>
                  <a:srgbClr val="FFFFFF"/>
                </a:solidFill>
                <a:latin typeface="Roboto"/>
                <a:ea typeface="Roboto"/>
                <a:cs typeface="Roboto"/>
                <a:sym typeface="Roboto"/>
              </a:rPr>
              <a:t>Masterclass sur les services </a:t>
            </a:r>
            <a:r>
              <a:rPr lang="en-GB" sz="1000" b="0" dirty="0" err="1">
                <a:solidFill>
                  <a:srgbClr val="FFFFFF"/>
                </a:solidFill>
                <a:latin typeface="Roboto"/>
                <a:ea typeface="Roboto"/>
                <a:cs typeface="Roboto"/>
                <a:sym typeface="Roboto"/>
              </a:rPr>
              <a:t>d'approvisionnement</a:t>
            </a:r>
            <a:r>
              <a:rPr lang="en-GB" sz="1000" b="0" dirty="0">
                <a:solidFill>
                  <a:srgbClr val="FFFFFF"/>
                </a:solidFill>
                <a:latin typeface="Roboto"/>
                <a:ea typeface="Roboto"/>
                <a:cs typeface="Roboto"/>
                <a:sym typeface="Roboto"/>
              </a:rPr>
              <a:t> </a:t>
            </a:r>
            <a:r>
              <a:rPr lang="en-GB" sz="1000" b="0" dirty="0" err="1">
                <a:solidFill>
                  <a:srgbClr val="FFFFFF"/>
                </a:solidFill>
                <a:latin typeface="Roboto"/>
                <a:ea typeface="Roboto"/>
                <a:cs typeface="Roboto"/>
                <a:sym typeface="Roboto"/>
              </a:rPr>
              <a:t>en</a:t>
            </a:r>
            <a:r>
              <a:rPr lang="en-GB" sz="1000" b="0" dirty="0">
                <a:solidFill>
                  <a:srgbClr val="FFFFFF"/>
                </a:solidFill>
                <a:latin typeface="Roboto"/>
                <a:ea typeface="Roboto"/>
                <a:cs typeface="Roboto"/>
                <a:sym typeface="Roboto"/>
              </a:rPr>
              <a:t> eau </a:t>
            </a:r>
            <a:r>
              <a:rPr lang="en-GB" sz="1000" b="0" dirty="0" err="1">
                <a:solidFill>
                  <a:srgbClr val="FFFFFF"/>
                </a:solidFill>
                <a:latin typeface="Roboto"/>
                <a:ea typeface="Roboto"/>
                <a:cs typeface="Roboto"/>
                <a:sym typeface="Roboto"/>
              </a:rPr>
              <a:t>résilients</a:t>
            </a:r>
            <a:r>
              <a:rPr lang="en-GB" sz="1000" b="0" dirty="0">
                <a:solidFill>
                  <a:srgbClr val="FFFFFF"/>
                </a:solidFill>
                <a:latin typeface="Roboto"/>
                <a:ea typeface="Roboto"/>
                <a:cs typeface="Roboto"/>
                <a:sym typeface="Roboto"/>
              </a:rPr>
              <a:t> au </a:t>
            </a:r>
            <a:r>
              <a:rPr lang="en-GB" sz="1000" b="0" dirty="0" err="1">
                <a:solidFill>
                  <a:srgbClr val="FFFFFF"/>
                </a:solidFill>
                <a:latin typeface="Roboto"/>
                <a:ea typeface="Roboto"/>
                <a:cs typeface="Roboto"/>
                <a:sym typeface="Roboto"/>
              </a:rPr>
              <a:t>changement</a:t>
            </a:r>
            <a:r>
              <a:rPr lang="en-GB" sz="1000" b="0" dirty="0">
                <a:solidFill>
                  <a:srgbClr val="FFFFFF"/>
                </a:solidFill>
                <a:latin typeface="Roboto"/>
                <a:ea typeface="Roboto"/>
                <a:cs typeface="Roboto"/>
                <a:sym typeface="Roboto"/>
              </a:rPr>
              <a:t> </a:t>
            </a:r>
            <a:r>
              <a:rPr lang="en-GB" sz="1000" b="0" dirty="0" err="1">
                <a:solidFill>
                  <a:srgbClr val="FFFFFF"/>
                </a:solidFill>
                <a:latin typeface="Roboto"/>
                <a:ea typeface="Roboto"/>
                <a:cs typeface="Roboto"/>
                <a:sym typeface="Roboto"/>
              </a:rPr>
              <a:t>climatique</a:t>
            </a:r>
            <a:r>
              <a:rPr lang="en-GB" sz="1000" b="0" dirty="0">
                <a:solidFill>
                  <a:srgbClr val="FFFFFF"/>
                </a:solidFill>
                <a:latin typeface="Roboto"/>
                <a:ea typeface="Roboto"/>
                <a:cs typeface="Roboto"/>
                <a:sym typeface="Roboto"/>
              </a:rPr>
              <a:t> (MSAERCC)</a:t>
            </a:r>
            <a:r>
              <a:rPr lang="en-GB" sz="1000" b="0" dirty="0">
                <a:solidFill>
                  <a:schemeClr val="dk1"/>
                </a:solidFill>
                <a:latin typeface="Roboto"/>
                <a:ea typeface="Roboto"/>
                <a:cs typeface="Roboto"/>
                <a:sym typeface="Roboto"/>
              </a:rPr>
              <a:t>.</a:t>
            </a:r>
            <a:endParaRPr sz="1000" b="0" dirty="0">
              <a:solidFill>
                <a:srgbClr val="0B5FBA"/>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p:txBody>
      </p:sp>
      <p:sp>
        <p:nvSpPr>
          <p:cNvPr id="110" name="Google Shape;110;g30954ad01f5_0_1:notes">
            <a:extLst>
              <a:ext uri="{FF2B5EF4-FFF2-40B4-BE49-F238E27FC236}">
                <a16:creationId xmlns:a16="http://schemas.microsoft.com/office/drawing/2014/main" id="{02F121E9-0173-3ECE-E45E-5854BB7EAA2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0997152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Cette section </a:t>
            </a:r>
            <a:r>
              <a:rPr lang="en-US" sz="1000" dirty="0" err="1">
                <a:solidFill>
                  <a:schemeClr val="dk1"/>
                </a:solidFill>
                <a:latin typeface="Roboto"/>
                <a:ea typeface="Roboto"/>
                <a:cs typeface="Roboto"/>
                <a:sym typeface="Roboto"/>
              </a:rPr>
              <a:t>fournit</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informations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supplémentaires</a:t>
            </a:r>
            <a:r>
              <a:rPr lang="en-US" sz="1000" dirty="0">
                <a:solidFill>
                  <a:schemeClr val="dk1"/>
                </a:solidFill>
                <a:latin typeface="Roboto"/>
                <a:ea typeface="Roboto"/>
                <a:cs typeface="Roboto"/>
                <a:sym typeface="Roboto"/>
              </a:rPr>
              <a:t> sur le </a:t>
            </a:r>
            <a:r>
              <a:rPr lang="en-US" sz="1000" dirty="0" err="1">
                <a:solidFill>
                  <a:schemeClr val="dk1"/>
                </a:solidFill>
                <a:latin typeface="Roboto"/>
                <a:ea typeface="Roboto"/>
                <a:cs typeface="Roboto"/>
                <a:sym typeface="Roboto"/>
              </a:rPr>
              <a:t>contenu</a:t>
            </a:r>
            <a:r>
              <a:rPr lang="en-US" sz="1000" dirty="0">
                <a:solidFill>
                  <a:schemeClr val="dk1"/>
                </a:solidFill>
                <a:latin typeface="Roboto"/>
                <a:ea typeface="Roboto"/>
                <a:cs typeface="Roboto"/>
                <a:sym typeface="Roboto"/>
              </a:rPr>
              <a:t> de la diapositive.</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r>
              <a:rPr lang="en-US" sz="1200" b="0" i="0" u="none" strike="noStrike" cap="none" dirty="0">
                <a:solidFill>
                  <a:schemeClr val="dk1"/>
                </a:solidFill>
                <a:effectLst/>
                <a:latin typeface="Arial"/>
                <a:ea typeface="Arial"/>
                <a:cs typeface="Arial"/>
                <a:sym typeface="Arial"/>
              </a:rPr>
              <a:t>Avant </a:t>
            </a:r>
            <a:r>
              <a:rPr lang="en-US" sz="1200" b="0" i="0" u="none" strike="noStrike" cap="none" dirty="0" err="1">
                <a:solidFill>
                  <a:schemeClr val="dk1"/>
                </a:solidFill>
                <a:effectLst/>
                <a:latin typeface="Arial"/>
                <a:ea typeface="Arial"/>
                <a:cs typeface="Arial"/>
                <a:sym typeface="Arial"/>
              </a:rPr>
              <a:t>d'étudier</a:t>
            </a:r>
            <a:r>
              <a:rPr lang="en-US" sz="1200" b="0" i="0" u="none" strike="noStrike" cap="none" dirty="0">
                <a:solidFill>
                  <a:schemeClr val="dk1"/>
                </a:solidFill>
                <a:effectLst/>
                <a:latin typeface="Arial"/>
                <a:ea typeface="Arial"/>
                <a:cs typeface="Arial"/>
                <a:sym typeface="Arial"/>
              </a:rPr>
              <a:t> les </a:t>
            </a:r>
            <a:r>
              <a:rPr lang="en-US" sz="1200" b="0" i="0" u="none" strike="noStrike" cap="none" dirty="0" err="1">
                <a:solidFill>
                  <a:schemeClr val="dk1"/>
                </a:solidFill>
                <a:effectLst/>
                <a:latin typeface="Arial"/>
                <a:ea typeface="Arial"/>
                <a:cs typeface="Arial"/>
                <a:sym typeface="Arial"/>
              </a:rPr>
              <a:t>différents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risques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climatiques</a:t>
            </a:r>
            <a:r>
              <a:rPr lang="en-US" sz="1200" b="0" i="0" u="none" strike="noStrike" cap="none" dirty="0">
                <a:solidFill>
                  <a:schemeClr val="dk1"/>
                </a:solidFill>
                <a:effectLst/>
                <a:latin typeface="Arial"/>
                <a:ea typeface="Arial"/>
                <a:cs typeface="Arial"/>
                <a:sym typeface="Arial"/>
              </a:rPr>
              <a:t> qui </a:t>
            </a:r>
            <a:r>
              <a:rPr lang="en-US" sz="1200" b="0" i="0" u="none" strike="noStrike" cap="none" dirty="0" err="1">
                <a:solidFill>
                  <a:schemeClr val="dk1"/>
                </a:solidFill>
                <a:effectLst/>
                <a:latin typeface="Arial"/>
                <a:ea typeface="Arial"/>
                <a:cs typeface="Arial"/>
                <a:sym typeface="Arial"/>
              </a:rPr>
              <a:t>affectent</a:t>
            </a:r>
            <a:r>
              <a:rPr lang="en-US" sz="1200" b="0" i="0" u="none" strike="noStrike" cap="none" dirty="0">
                <a:solidFill>
                  <a:schemeClr val="dk1"/>
                </a:solidFill>
                <a:effectLst/>
                <a:latin typeface="Arial"/>
                <a:ea typeface="Arial"/>
                <a:cs typeface="Arial"/>
                <a:sym typeface="Arial"/>
              </a:rPr>
              <a:t> les services </a:t>
            </a:r>
            <a:r>
              <a:rPr lang="en-US" sz="1200" b="0" i="0" u="none" strike="noStrike" cap="none" dirty="0" err="1">
                <a:solidFill>
                  <a:schemeClr val="dk1"/>
                </a:solidFill>
                <a:effectLst/>
                <a:latin typeface="Arial"/>
                <a:ea typeface="Arial"/>
                <a:cs typeface="Arial"/>
                <a:sym typeface="Arial"/>
              </a:rPr>
              <a:t>liés</a:t>
            </a:r>
            <a:r>
              <a:rPr lang="en-US" sz="1200" b="0" i="0" u="none" strike="noStrike" cap="none" dirty="0">
                <a:solidFill>
                  <a:schemeClr val="dk1"/>
                </a:solidFill>
                <a:effectLst/>
                <a:latin typeface="Arial"/>
                <a:ea typeface="Arial"/>
                <a:cs typeface="Arial"/>
                <a:sym typeface="Arial"/>
              </a:rPr>
              <a:t> à </a:t>
            </a:r>
            <a:r>
              <a:rPr lang="en-US" sz="1200" b="0" i="0" u="none" strike="noStrike" cap="none" dirty="0" err="1">
                <a:solidFill>
                  <a:schemeClr val="dk1"/>
                </a:solidFill>
                <a:effectLst/>
                <a:latin typeface="Arial"/>
                <a:ea typeface="Arial"/>
                <a:cs typeface="Arial"/>
                <a:sym typeface="Arial"/>
              </a:rPr>
              <a:t>l'eau</a:t>
            </a:r>
            <a:r>
              <a:rPr lang="en-US" sz="1200" b="0" i="0" u="none" strike="noStrike" cap="none" dirty="0">
                <a:solidFill>
                  <a:schemeClr val="dk1"/>
                </a:solidFill>
                <a:effectLst/>
                <a:latin typeface="Arial"/>
                <a:ea typeface="Arial"/>
                <a:cs typeface="Arial"/>
                <a:sym typeface="Arial"/>
              </a:rPr>
              <a:t>, il </a:t>
            </a:r>
            <a:r>
              <a:rPr lang="en-US" sz="1200" b="0" i="0" u="none" strike="noStrike" cap="none" dirty="0" err="1">
                <a:solidFill>
                  <a:schemeClr val="dk1"/>
                </a:solidFill>
                <a:effectLst/>
                <a:latin typeface="Arial"/>
                <a:ea typeface="Arial"/>
                <a:cs typeface="Arial"/>
                <a:sym typeface="Arial"/>
              </a:rPr>
              <a:t>convient</a:t>
            </a:r>
            <a:r>
              <a:rPr lang="en-US" sz="1200" b="0" i="0" u="none" strike="noStrike" cap="none" dirty="0">
                <a:solidFill>
                  <a:schemeClr val="dk1"/>
                </a:solidFill>
                <a:effectLst/>
                <a:latin typeface="Arial"/>
                <a:ea typeface="Arial"/>
                <a:cs typeface="Arial"/>
                <a:sym typeface="Arial"/>
              </a:rPr>
              <a:t> de noter que </a:t>
            </a:r>
            <a:r>
              <a:rPr lang="en-US" sz="1200" b="0" i="0" u="none" strike="noStrike" cap="none" dirty="0" err="1">
                <a:solidFill>
                  <a:schemeClr val="dk1"/>
                </a:solidFill>
                <a:effectLst/>
                <a:latin typeface="Arial"/>
                <a:ea typeface="Arial"/>
                <a:cs typeface="Arial"/>
                <a:sym typeface="Arial"/>
              </a:rPr>
              <a:t>l'atténuation</a:t>
            </a:r>
            <a:r>
              <a:rPr lang="en-US" sz="1200" b="0" i="0" u="none" strike="noStrike" cap="none" dirty="0">
                <a:solidFill>
                  <a:schemeClr val="dk1"/>
                </a:solidFill>
                <a:effectLst/>
                <a:latin typeface="Arial"/>
                <a:ea typeface="Arial"/>
                <a:cs typeface="Arial"/>
                <a:sym typeface="Arial"/>
              </a:rPr>
              <a:t> et </a:t>
            </a:r>
            <a:r>
              <a:rPr lang="en-US" sz="1200" b="0" i="0" u="none" strike="noStrike" cap="none" dirty="0" err="1">
                <a:solidFill>
                  <a:schemeClr val="dk1"/>
                </a:solidFill>
                <a:effectLst/>
                <a:latin typeface="Arial"/>
                <a:ea typeface="Arial"/>
                <a:cs typeface="Arial"/>
                <a:sym typeface="Arial"/>
              </a:rPr>
              <a:t>l'adaptation</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sont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toutes</a:t>
            </a:r>
            <a:r>
              <a:rPr lang="en-US" sz="1200" b="0" i="0" u="none" strike="noStrike" cap="none" dirty="0">
                <a:solidFill>
                  <a:schemeClr val="dk1"/>
                </a:solidFill>
                <a:effectLst/>
                <a:latin typeface="Arial"/>
                <a:ea typeface="Arial"/>
                <a:cs typeface="Arial"/>
                <a:sym typeface="Arial"/>
              </a:rPr>
              <a:t> deux </a:t>
            </a:r>
            <a:r>
              <a:rPr lang="en-US" sz="1200" b="0" i="0" u="none" strike="noStrike" cap="none" dirty="0" err="1">
                <a:solidFill>
                  <a:schemeClr val="dk1"/>
                </a:solidFill>
                <a:effectLst/>
                <a:latin typeface="Arial"/>
                <a:ea typeface="Arial"/>
                <a:cs typeface="Arial"/>
                <a:sym typeface="Arial"/>
              </a:rPr>
              <a:t>importantes</a:t>
            </a:r>
            <a:r>
              <a:rPr lang="en-US" sz="1200" b="0" i="0" u="none" strike="noStrike" cap="none" dirty="0">
                <a:solidFill>
                  <a:schemeClr val="dk1"/>
                </a:solidFill>
                <a:effectLst/>
                <a:latin typeface="Arial"/>
                <a:ea typeface="Arial"/>
                <a:cs typeface="Arial"/>
                <a:sym typeface="Arial"/>
              </a:rPr>
              <a:t>. </a:t>
            </a:r>
            <a:endParaRPr lang="en-NL"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1" i="0" u="none" strike="noStrike" cap="none" dirty="0" err="1">
                <a:solidFill>
                  <a:schemeClr val="dk1"/>
                </a:solidFill>
                <a:effectLst/>
                <a:latin typeface="Arial"/>
                <a:ea typeface="Arial"/>
                <a:cs typeface="Arial"/>
                <a:sym typeface="Arial"/>
              </a:rPr>
              <a:t>L'atténuation</a:t>
            </a:r>
            <a:r>
              <a:rPr lang="en-US" sz="1200" b="1"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consiste</a:t>
            </a:r>
            <a:r>
              <a:rPr lang="en-US" sz="1200" b="0" i="0" u="none" strike="noStrike" cap="none" dirty="0">
                <a:solidFill>
                  <a:schemeClr val="dk1"/>
                </a:solidFill>
                <a:effectLst/>
                <a:latin typeface="Arial"/>
                <a:ea typeface="Arial"/>
                <a:cs typeface="Arial"/>
                <a:sym typeface="Arial"/>
              </a:rPr>
              <a:t> à </a:t>
            </a:r>
            <a:r>
              <a:rPr lang="en-US" sz="1200" b="0" i="0" u="none" strike="noStrike" cap="none" dirty="0" err="1">
                <a:solidFill>
                  <a:schemeClr val="dk1"/>
                </a:solidFill>
                <a:effectLst/>
                <a:latin typeface="Arial"/>
                <a:ea typeface="Arial"/>
                <a:cs typeface="Arial"/>
                <a:sym typeface="Arial"/>
              </a:rPr>
              <a:t>réduire</a:t>
            </a:r>
            <a:r>
              <a:rPr lang="en-US" sz="1200" b="0" i="0" u="none" strike="noStrike" cap="none" dirty="0">
                <a:solidFill>
                  <a:schemeClr val="dk1"/>
                </a:solidFill>
                <a:effectLst/>
                <a:latin typeface="Arial"/>
                <a:ea typeface="Arial"/>
                <a:cs typeface="Arial"/>
                <a:sym typeface="Arial"/>
              </a:rPr>
              <a:t> les </a:t>
            </a:r>
            <a:r>
              <a:rPr lang="en-US" sz="1200" b="0" i="0" u="none" strike="noStrike" cap="none" dirty="0" err="1">
                <a:solidFill>
                  <a:schemeClr val="dk1"/>
                </a:solidFill>
                <a:effectLst/>
                <a:latin typeface="Arial"/>
                <a:ea typeface="Arial"/>
                <a:cs typeface="Arial"/>
                <a:sym typeface="Arial"/>
              </a:rPr>
              <a:t>émissions</a:t>
            </a:r>
            <a:r>
              <a:rPr lang="en-US" sz="1200" b="0" i="0" u="none" strike="noStrike" cap="none" dirty="0">
                <a:solidFill>
                  <a:schemeClr val="dk1"/>
                </a:solidFill>
                <a:effectLst/>
                <a:latin typeface="Arial"/>
                <a:ea typeface="Arial"/>
                <a:cs typeface="Arial"/>
                <a:sym typeface="Arial"/>
              </a:rPr>
              <a:t> de </a:t>
            </a:r>
            <a:r>
              <a:rPr lang="en-US" sz="1200" b="0" i="0" u="none" strike="noStrike" cap="none" dirty="0" err="1">
                <a:solidFill>
                  <a:schemeClr val="dk1"/>
                </a:solidFill>
                <a:effectLst/>
                <a:latin typeface="Arial"/>
                <a:ea typeface="Arial"/>
                <a:cs typeface="Arial"/>
                <a:sym typeface="Arial"/>
              </a:rPr>
              <a:t>gaz</a:t>
            </a:r>
            <a:r>
              <a:rPr lang="en-US" sz="1200" b="0" i="0" u="none" strike="noStrike" cap="none" dirty="0">
                <a:solidFill>
                  <a:schemeClr val="dk1"/>
                </a:solidFill>
                <a:effectLst/>
                <a:latin typeface="Arial"/>
                <a:ea typeface="Arial"/>
                <a:cs typeface="Arial"/>
                <a:sym typeface="Arial"/>
              </a:rPr>
              <a:t> à </a:t>
            </a:r>
            <a:r>
              <a:rPr lang="en-US" sz="1200" b="0" i="0" u="none" strike="noStrike" cap="none" dirty="0" err="1">
                <a:solidFill>
                  <a:schemeClr val="dk1"/>
                </a:solidFill>
                <a:effectLst/>
                <a:latin typeface="Arial"/>
                <a:ea typeface="Arial"/>
                <a:cs typeface="Arial"/>
                <a:sym typeface="Arial"/>
              </a:rPr>
              <a:t>effet</a:t>
            </a:r>
            <a:r>
              <a:rPr lang="en-US" sz="1200" b="0" i="0" u="none" strike="noStrike" cap="none" dirty="0">
                <a:solidFill>
                  <a:schemeClr val="dk1"/>
                </a:solidFill>
                <a:effectLst/>
                <a:latin typeface="Arial"/>
                <a:ea typeface="Arial"/>
                <a:cs typeface="Arial"/>
                <a:sym typeface="Arial"/>
              </a:rPr>
              <a:t> de serre </a:t>
            </a:r>
            <a:r>
              <a:rPr lang="en-US" sz="1200" b="0" i="0" u="none" strike="noStrike" cap="none" dirty="0" err="1">
                <a:solidFill>
                  <a:schemeClr val="dk1"/>
                </a:solidFill>
                <a:effectLst/>
                <a:latin typeface="Arial"/>
                <a:ea typeface="Arial"/>
                <a:cs typeface="Arial"/>
                <a:sym typeface="Arial"/>
              </a:rPr>
              <a:t>responsables</a:t>
            </a:r>
            <a:r>
              <a:rPr lang="en-US" sz="1200" b="0" i="0" u="none" strike="noStrike" cap="none" dirty="0">
                <a:solidFill>
                  <a:schemeClr val="dk1"/>
                </a:solidFill>
                <a:effectLst/>
                <a:latin typeface="Arial"/>
                <a:ea typeface="Arial"/>
                <a:cs typeface="Arial"/>
                <a:sym typeface="Arial"/>
              </a:rPr>
              <a:t> du </a:t>
            </a:r>
            <a:r>
              <a:rPr lang="en-US" sz="1200" b="0" i="0" u="none" strike="noStrike" cap="none" dirty="0" err="1">
                <a:solidFill>
                  <a:schemeClr val="dk1"/>
                </a:solidFill>
                <a:effectLst/>
                <a:latin typeface="Arial"/>
                <a:ea typeface="Arial"/>
                <a:cs typeface="Arial"/>
                <a:sym typeface="Arial"/>
              </a:rPr>
              <a:t>changement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climatique</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c'est</a:t>
            </a:r>
            <a:r>
              <a:rPr lang="en-US" sz="1200" b="0" i="0" u="none" strike="noStrike" cap="none" dirty="0">
                <a:solidFill>
                  <a:schemeClr val="dk1"/>
                </a:solidFill>
                <a:effectLst/>
                <a:latin typeface="Arial"/>
                <a:ea typeface="Arial"/>
                <a:cs typeface="Arial"/>
                <a:sym typeface="Arial"/>
              </a:rPr>
              <a:t>-à-dire </a:t>
            </a:r>
            <a:r>
              <a:rPr lang="en-US" sz="1200" b="1" i="0" u="none" strike="noStrike" cap="none" dirty="0">
                <a:solidFill>
                  <a:schemeClr val="dk1"/>
                </a:solidFill>
                <a:effectLst/>
                <a:latin typeface="Arial"/>
                <a:ea typeface="Arial"/>
                <a:cs typeface="Arial"/>
                <a:sym typeface="Arial"/>
              </a:rPr>
              <a:t>à </a:t>
            </a:r>
            <a:r>
              <a:rPr lang="en-US" sz="1200" b="1" i="0" u="none" strike="noStrike" cap="none" dirty="0" err="1">
                <a:solidFill>
                  <a:schemeClr val="dk1"/>
                </a:solidFill>
                <a:effectLst/>
                <a:latin typeface="Arial"/>
                <a:ea typeface="Arial"/>
                <a:cs typeface="Arial"/>
                <a:sym typeface="Arial"/>
              </a:rPr>
              <a:t>s'attaquer</a:t>
            </a:r>
            <a:r>
              <a:rPr lang="en-US" sz="1200" b="1" i="0" u="none" strike="noStrike" cap="none" dirty="0">
                <a:solidFill>
                  <a:schemeClr val="dk1"/>
                </a:solidFill>
                <a:effectLst/>
                <a:latin typeface="Arial"/>
                <a:ea typeface="Arial"/>
                <a:cs typeface="Arial"/>
                <a:sym typeface="Arial"/>
              </a:rPr>
              <a:t> à la cause du </a:t>
            </a:r>
            <a:r>
              <a:rPr lang="en-US" sz="1200" b="1" i="0" u="none" strike="noStrike" cap="none" dirty="0" err="1">
                <a:solidFill>
                  <a:schemeClr val="dk1"/>
                </a:solidFill>
                <a:effectLst/>
                <a:latin typeface="Arial"/>
                <a:ea typeface="Arial"/>
                <a:cs typeface="Arial"/>
                <a:sym typeface="Arial"/>
              </a:rPr>
              <a:t>changement</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climatique</a:t>
            </a:r>
            <a:r>
              <a:rPr lang="en-US" sz="1200" b="1" i="0" u="none" strike="noStrike" cap="none" dirty="0">
                <a:solidFill>
                  <a:schemeClr val="dk1"/>
                </a:solidFill>
                <a:effectLst/>
                <a:latin typeface="Arial"/>
                <a:ea typeface="Arial"/>
                <a:cs typeface="Arial"/>
                <a:sym typeface="Arial"/>
              </a:rPr>
              <a:t>.</a:t>
            </a:r>
            <a:endParaRPr lang="en-NL"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1" i="0" u="none" strike="noStrike" cap="none" dirty="0" err="1">
                <a:solidFill>
                  <a:schemeClr val="dk1"/>
                </a:solidFill>
                <a:effectLst/>
                <a:latin typeface="Arial"/>
                <a:ea typeface="Arial"/>
                <a:cs typeface="Arial"/>
                <a:sym typeface="Arial"/>
              </a:rPr>
              <a:t>L'adaptation</a:t>
            </a:r>
            <a:r>
              <a:rPr lang="en-US" sz="1200" b="1"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consiste</a:t>
            </a:r>
            <a:r>
              <a:rPr lang="en-US" sz="1200" b="0" i="0" u="none" strike="noStrike" cap="none" dirty="0">
                <a:solidFill>
                  <a:schemeClr val="dk1"/>
                </a:solidFill>
                <a:effectLst/>
                <a:latin typeface="Arial"/>
                <a:ea typeface="Arial"/>
                <a:cs typeface="Arial"/>
                <a:sym typeface="Arial"/>
              </a:rPr>
              <a:t> à </a:t>
            </a:r>
            <a:r>
              <a:rPr lang="en-US" sz="1200" b="0" i="0" u="none" strike="noStrike" cap="none" dirty="0" err="1">
                <a:solidFill>
                  <a:schemeClr val="dk1"/>
                </a:solidFill>
                <a:effectLst/>
                <a:latin typeface="Arial"/>
                <a:ea typeface="Arial"/>
                <a:cs typeface="Arial"/>
                <a:sym typeface="Arial"/>
              </a:rPr>
              <a:t>s'adapter</a:t>
            </a:r>
            <a:r>
              <a:rPr lang="en-US" sz="1200" b="0" i="0" u="none" strike="noStrike" cap="none" dirty="0">
                <a:solidFill>
                  <a:schemeClr val="dk1"/>
                </a:solidFill>
                <a:effectLst/>
                <a:latin typeface="Arial"/>
                <a:ea typeface="Arial"/>
                <a:cs typeface="Arial"/>
                <a:sym typeface="Arial"/>
              </a:rPr>
              <a:t> au </a:t>
            </a:r>
            <a:r>
              <a:rPr lang="en-US" sz="1200" b="0" i="0" u="none" strike="noStrike" cap="none" dirty="0" err="1">
                <a:solidFill>
                  <a:schemeClr val="dk1"/>
                </a:solidFill>
                <a:effectLst/>
                <a:latin typeface="Arial"/>
                <a:ea typeface="Arial"/>
                <a:cs typeface="Arial"/>
                <a:sym typeface="Arial"/>
              </a:rPr>
              <a:t>changement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climatique</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réel</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ou</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prévu</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afin</a:t>
            </a:r>
            <a:r>
              <a:rPr lang="en-US" sz="1200" b="0" i="0" u="none" strike="noStrike" cap="none" dirty="0">
                <a:solidFill>
                  <a:schemeClr val="dk1"/>
                </a:solidFill>
                <a:effectLst/>
                <a:latin typeface="Arial"/>
                <a:ea typeface="Arial"/>
                <a:cs typeface="Arial"/>
                <a:sym typeface="Arial"/>
              </a:rPr>
              <a:t> de </a:t>
            </a:r>
            <a:r>
              <a:rPr lang="en-US" sz="1200" b="0" i="0" u="none" strike="noStrike" cap="none" dirty="0" err="1">
                <a:solidFill>
                  <a:schemeClr val="dk1"/>
                </a:solidFill>
                <a:effectLst/>
                <a:latin typeface="Arial"/>
                <a:ea typeface="Arial"/>
                <a:cs typeface="Arial"/>
                <a:sym typeface="Arial"/>
              </a:rPr>
              <a:t>minimiser</a:t>
            </a:r>
            <a:r>
              <a:rPr lang="en-US" sz="1200" b="0" i="0" u="none" strike="noStrike" cap="none" dirty="0">
                <a:solidFill>
                  <a:schemeClr val="dk1"/>
                </a:solidFill>
                <a:effectLst/>
                <a:latin typeface="Arial"/>
                <a:ea typeface="Arial"/>
                <a:cs typeface="Arial"/>
                <a:sym typeface="Arial"/>
              </a:rPr>
              <a:t> les </a:t>
            </a:r>
            <a:r>
              <a:rPr lang="en-US" sz="1200" b="0" i="0" u="none" strike="noStrike" cap="none" dirty="0" err="1">
                <a:solidFill>
                  <a:schemeClr val="dk1"/>
                </a:solidFill>
                <a:effectLst/>
                <a:latin typeface="Arial"/>
                <a:ea typeface="Arial"/>
                <a:cs typeface="Arial"/>
                <a:sym typeface="Arial"/>
              </a:rPr>
              <a:t>dommages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ou</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d'exploiter</a:t>
            </a:r>
            <a:r>
              <a:rPr lang="en-US" sz="1200" b="0" i="0" u="none" strike="noStrike" cap="none" dirty="0">
                <a:solidFill>
                  <a:schemeClr val="dk1"/>
                </a:solidFill>
                <a:effectLst/>
                <a:latin typeface="Arial"/>
                <a:ea typeface="Arial"/>
                <a:cs typeface="Arial"/>
                <a:sym typeface="Arial"/>
              </a:rPr>
              <a:t> les </a:t>
            </a:r>
            <a:r>
              <a:rPr lang="en-US" sz="1200" b="0" i="0" u="none" strike="noStrike" cap="none" dirty="0" err="1">
                <a:solidFill>
                  <a:schemeClr val="dk1"/>
                </a:solidFill>
                <a:effectLst/>
                <a:latin typeface="Arial"/>
                <a:ea typeface="Arial"/>
                <a:cs typeface="Arial"/>
                <a:sym typeface="Arial"/>
              </a:rPr>
              <a:t>opportunités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bénéfiques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c'est</a:t>
            </a:r>
            <a:r>
              <a:rPr lang="en-US" sz="1200" b="0" i="0" u="none" strike="noStrike" cap="none" dirty="0">
                <a:solidFill>
                  <a:schemeClr val="dk1"/>
                </a:solidFill>
                <a:effectLst/>
                <a:latin typeface="Arial"/>
                <a:ea typeface="Arial"/>
                <a:cs typeface="Arial"/>
                <a:sym typeface="Arial"/>
              </a:rPr>
              <a:t>-à-dire </a:t>
            </a:r>
            <a:r>
              <a:rPr lang="en-US" sz="1200" b="1" i="0" u="none" strike="noStrike" cap="none" dirty="0">
                <a:solidFill>
                  <a:schemeClr val="dk1"/>
                </a:solidFill>
                <a:effectLst/>
                <a:latin typeface="Arial"/>
                <a:ea typeface="Arial"/>
                <a:cs typeface="Arial"/>
                <a:sym typeface="Arial"/>
              </a:rPr>
              <a:t>à </a:t>
            </a:r>
            <a:r>
              <a:rPr lang="en-US" sz="1200" b="1" i="0" u="none" strike="noStrike" cap="none" dirty="0" err="1">
                <a:solidFill>
                  <a:schemeClr val="dk1"/>
                </a:solidFill>
                <a:effectLst/>
                <a:latin typeface="Arial"/>
                <a:ea typeface="Arial"/>
                <a:cs typeface="Arial"/>
                <a:sym typeface="Arial"/>
              </a:rPr>
              <a:t>s'adapter</a:t>
            </a:r>
            <a:r>
              <a:rPr lang="en-US" sz="1200" b="1" i="0" u="none" strike="noStrike" cap="none" dirty="0">
                <a:solidFill>
                  <a:schemeClr val="dk1"/>
                </a:solidFill>
                <a:effectLst/>
                <a:latin typeface="Arial"/>
                <a:ea typeface="Arial"/>
                <a:cs typeface="Arial"/>
                <a:sym typeface="Arial"/>
              </a:rPr>
              <a:t> aux </a:t>
            </a:r>
            <a:r>
              <a:rPr lang="en-US" sz="1200" b="1" i="0" u="none" strike="noStrike" cap="none" dirty="0" err="1">
                <a:solidFill>
                  <a:schemeClr val="dk1"/>
                </a:solidFill>
                <a:effectLst/>
                <a:latin typeface="Arial"/>
                <a:ea typeface="Arial"/>
                <a:cs typeface="Arial"/>
                <a:sym typeface="Arial"/>
              </a:rPr>
              <a:t>effets</a:t>
            </a:r>
            <a:r>
              <a:rPr lang="en-US" sz="1200" b="1" i="0" u="none" strike="noStrike" cap="none" dirty="0">
                <a:solidFill>
                  <a:schemeClr val="dk1"/>
                </a:solidFill>
                <a:effectLst/>
                <a:latin typeface="Arial"/>
                <a:ea typeface="Arial"/>
                <a:cs typeface="Arial"/>
                <a:sym typeface="Arial"/>
              </a:rPr>
              <a:t> du </a:t>
            </a:r>
            <a:r>
              <a:rPr lang="en-US" sz="1200" b="1" i="0" u="none" strike="noStrike" cap="none" dirty="0" err="1">
                <a:solidFill>
                  <a:schemeClr val="dk1"/>
                </a:solidFill>
                <a:effectLst/>
                <a:latin typeface="Arial"/>
                <a:ea typeface="Arial"/>
                <a:cs typeface="Arial"/>
                <a:sym typeface="Arial"/>
              </a:rPr>
              <a:t>changement</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climatique</a:t>
            </a:r>
            <a:r>
              <a:rPr lang="en-US" sz="1200" b="1" i="0" u="none" strike="noStrike" cap="none" dirty="0">
                <a:solidFill>
                  <a:schemeClr val="dk1"/>
                </a:solidFill>
                <a:effectLst/>
                <a:latin typeface="Arial"/>
                <a:ea typeface="Arial"/>
                <a:cs typeface="Arial"/>
                <a:sym typeface="Arial"/>
              </a:rPr>
              <a:t>.</a:t>
            </a:r>
            <a:endParaRPr lang="en-NL" sz="1200" b="0" i="0" u="none" strike="noStrike" cap="none" dirty="0">
              <a:solidFill>
                <a:schemeClr val="dk1"/>
              </a:solidFill>
              <a:effectLst/>
              <a:latin typeface="Arial"/>
              <a:ea typeface="Arial"/>
              <a:cs typeface="Arial"/>
              <a:sym typeface="Arial"/>
            </a:endParaRPr>
          </a:p>
          <a:p>
            <a:endParaRPr lang="en-US" sz="1200" b="0" i="0" u="none" strike="noStrike" cap="none" dirty="0">
              <a:solidFill>
                <a:schemeClr val="dk1"/>
              </a:solidFill>
              <a:effectLst/>
              <a:latin typeface="Arial"/>
              <a:ea typeface="Arial"/>
              <a:cs typeface="Arial"/>
              <a:sym typeface="Arial"/>
            </a:endParaRPr>
          </a:p>
          <a:p>
            <a:r>
              <a:rPr lang="en-US" sz="1200" b="0" i="0" u="none" strike="noStrike" cap="none" dirty="0">
                <a:solidFill>
                  <a:schemeClr val="dk1"/>
                </a:solidFill>
                <a:effectLst/>
                <a:latin typeface="Arial"/>
                <a:ea typeface="Arial"/>
                <a:cs typeface="Arial"/>
                <a:sym typeface="Arial"/>
              </a:rPr>
              <a:t>Comme nous </a:t>
            </a:r>
            <a:r>
              <a:rPr lang="en-US" sz="1200" b="0" i="0" u="none" strike="noStrike" cap="none" dirty="0" err="1">
                <a:solidFill>
                  <a:schemeClr val="dk1"/>
                </a:solidFill>
                <a:effectLst/>
                <a:latin typeface="Arial"/>
                <a:ea typeface="Arial"/>
                <a:cs typeface="Arial"/>
                <a:sym typeface="Arial"/>
              </a:rPr>
              <a:t>l'apprendrons</a:t>
            </a:r>
            <a:r>
              <a:rPr lang="en-US" sz="1200" b="0" i="0" u="none" strike="noStrike" cap="none" dirty="0">
                <a:solidFill>
                  <a:schemeClr val="dk1"/>
                </a:solidFill>
                <a:effectLst/>
                <a:latin typeface="Arial"/>
                <a:ea typeface="Arial"/>
                <a:cs typeface="Arial"/>
                <a:sym typeface="Arial"/>
              </a:rPr>
              <a:t> dans </a:t>
            </a:r>
            <a:r>
              <a:rPr lang="en-US" sz="1200" b="0" i="0" u="none" strike="noStrike" cap="none" dirty="0" err="1">
                <a:solidFill>
                  <a:schemeClr val="dk1"/>
                </a:solidFill>
                <a:effectLst/>
                <a:latin typeface="Arial"/>
                <a:ea typeface="Arial"/>
                <a:cs typeface="Arial"/>
                <a:sym typeface="Arial"/>
              </a:rPr>
              <a:t>cette</a:t>
            </a:r>
            <a:r>
              <a:rPr lang="en-US" sz="1200" b="0" i="0" u="none" strike="noStrike" cap="none" dirty="0">
                <a:solidFill>
                  <a:schemeClr val="dk1"/>
                </a:solidFill>
                <a:effectLst/>
                <a:latin typeface="Arial"/>
                <a:ea typeface="Arial"/>
                <a:cs typeface="Arial"/>
                <a:sym typeface="Arial"/>
              </a:rPr>
              <a:t> Masterclass, les impacts du </a:t>
            </a:r>
            <a:r>
              <a:rPr lang="en-US" sz="1200" b="0" i="0" u="none" strike="noStrike" cap="none" dirty="0" err="1">
                <a:solidFill>
                  <a:schemeClr val="dk1"/>
                </a:solidFill>
                <a:effectLst/>
                <a:latin typeface="Arial"/>
                <a:ea typeface="Arial"/>
                <a:cs typeface="Arial"/>
                <a:sym typeface="Arial"/>
              </a:rPr>
              <a:t>changement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climatique</a:t>
            </a:r>
            <a:r>
              <a:rPr lang="en-US" sz="1200" b="0" i="0" u="none" strike="noStrike" cap="none" dirty="0">
                <a:solidFill>
                  <a:schemeClr val="dk1"/>
                </a:solidFill>
                <a:effectLst/>
                <a:latin typeface="Arial"/>
                <a:ea typeface="Arial"/>
                <a:cs typeface="Arial"/>
                <a:sym typeface="Arial"/>
              </a:rPr>
              <a:t> et les </a:t>
            </a:r>
            <a:r>
              <a:rPr lang="en-US" sz="1200" b="0" i="0" u="none" strike="noStrike" cap="none" dirty="0" err="1">
                <a:solidFill>
                  <a:schemeClr val="dk1"/>
                </a:solidFill>
                <a:effectLst/>
                <a:latin typeface="Arial"/>
                <a:ea typeface="Arial"/>
                <a:cs typeface="Arial"/>
                <a:sym typeface="Arial"/>
              </a:rPr>
              <a:t>réponses</a:t>
            </a:r>
            <a:r>
              <a:rPr lang="en-US" sz="1200" b="0" i="0" u="none" strike="noStrike" cap="none" dirty="0">
                <a:solidFill>
                  <a:schemeClr val="dk1"/>
                </a:solidFill>
                <a:effectLst/>
                <a:latin typeface="Arial"/>
                <a:ea typeface="Arial"/>
                <a:cs typeface="Arial"/>
                <a:sym typeface="Arial"/>
              </a:rPr>
              <a:t> qui y </a:t>
            </a:r>
            <a:r>
              <a:rPr lang="en-US" sz="1200" b="0" i="0" u="none" strike="noStrike" cap="none" dirty="0" err="1">
                <a:solidFill>
                  <a:schemeClr val="dk1"/>
                </a:solidFill>
                <a:effectLst/>
                <a:latin typeface="Arial"/>
                <a:ea typeface="Arial"/>
                <a:cs typeface="Arial"/>
                <a:sym typeface="Arial"/>
              </a:rPr>
              <a:t>sont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apportées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sont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répartis</a:t>
            </a:r>
            <a:r>
              <a:rPr lang="en-US" sz="1200" b="0" i="0" u="none" strike="noStrike" cap="none" dirty="0">
                <a:solidFill>
                  <a:schemeClr val="dk1"/>
                </a:solidFill>
                <a:effectLst/>
                <a:latin typeface="Arial"/>
                <a:ea typeface="Arial"/>
                <a:cs typeface="Arial"/>
                <a:sym typeface="Arial"/>
              </a:rPr>
              <a:t> de manière </a:t>
            </a:r>
            <a:r>
              <a:rPr lang="en-US" sz="1200" b="0" i="0" u="none" strike="noStrike" cap="none" dirty="0" err="1">
                <a:solidFill>
                  <a:schemeClr val="dk1"/>
                </a:solidFill>
                <a:effectLst/>
                <a:latin typeface="Arial"/>
                <a:ea typeface="Arial"/>
                <a:cs typeface="Arial"/>
                <a:sym typeface="Arial"/>
              </a:rPr>
              <a:t>inégale</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Différentes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identités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intersectionnelles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telles</a:t>
            </a:r>
            <a:r>
              <a:rPr lang="en-US" sz="1200" b="0" i="0" u="none" strike="noStrike" cap="none" dirty="0">
                <a:solidFill>
                  <a:schemeClr val="dk1"/>
                </a:solidFill>
                <a:effectLst/>
                <a:latin typeface="Arial"/>
                <a:ea typeface="Arial"/>
                <a:cs typeface="Arial"/>
                <a:sym typeface="Arial"/>
              </a:rPr>
              <a:t> que le genre, </a:t>
            </a:r>
            <a:r>
              <a:rPr lang="en-US" sz="1200" b="0" i="0" u="none" strike="noStrike" cap="none" dirty="0" err="1">
                <a:solidFill>
                  <a:schemeClr val="dk1"/>
                </a:solidFill>
                <a:effectLst/>
                <a:latin typeface="Arial"/>
                <a:ea typeface="Arial"/>
                <a:cs typeface="Arial"/>
                <a:sym typeface="Arial"/>
              </a:rPr>
              <a:t>l'âge</a:t>
            </a:r>
            <a:r>
              <a:rPr lang="en-US" sz="1200" b="0" i="0" u="none" strike="noStrike" cap="none" dirty="0">
                <a:solidFill>
                  <a:schemeClr val="dk1"/>
                </a:solidFill>
                <a:effectLst/>
                <a:latin typeface="Arial"/>
                <a:ea typeface="Arial"/>
                <a:cs typeface="Arial"/>
                <a:sym typeface="Arial"/>
              </a:rPr>
              <a:t> et la caste, </a:t>
            </a:r>
            <a:r>
              <a:rPr lang="en-US" sz="1200" b="0" i="0" u="none" strike="noStrike" cap="none" dirty="0" err="1">
                <a:solidFill>
                  <a:schemeClr val="dk1"/>
                </a:solidFill>
                <a:effectLst/>
                <a:latin typeface="Arial"/>
                <a:ea typeface="Arial"/>
                <a:cs typeface="Arial"/>
                <a:sym typeface="Arial"/>
              </a:rPr>
              <a:t>façonnent</a:t>
            </a:r>
            <a:r>
              <a:rPr lang="en-US" sz="1200" b="0" i="0" u="none" strike="noStrike" cap="none" dirty="0">
                <a:solidFill>
                  <a:schemeClr val="dk1"/>
                </a:solidFill>
                <a:effectLst/>
                <a:latin typeface="Arial"/>
                <a:ea typeface="Arial"/>
                <a:cs typeface="Arial"/>
                <a:sym typeface="Arial"/>
              </a:rPr>
              <a:t> le </a:t>
            </a:r>
            <a:r>
              <a:rPr lang="en-US" sz="1200" b="0" i="0" u="none" strike="noStrike" cap="none" dirty="0" err="1">
                <a:solidFill>
                  <a:schemeClr val="dk1"/>
                </a:solidFill>
                <a:effectLst/>
                <a:latin typeface="Arial"/>
                <a:ea typeface="Arial"/>
                <a:cs typeface="Arial"/>
                <a:sym typeface="Arial"/>
              </a:rPr>
              <a:t>risque</a:t>
            </a:r>
            <a:r>
              <a:rPr lang="en-US" sz="1200" b="0" i="0" u="none" strike="noStrike" cap="none" dirty="0">
                <a:solidFill>
                  <a:schemeClr val="dk1"/>
                </a:solidFill>
                <a:effectLst/>
                <a:latin typeface="Arial"/>
                <a:ea typeface="Arial"/>
                <a:cs typeface="Arial"/>
                <a:sym typeface="Arial"/>
              </a:rPr>
              <a:t>. </a:t>
            </a:r>
          </a:p>
          <a:p>
            <a:endParaRPr lang="en-US" sz="1200" b="0" i="0" u="none" strike="noStrike" cap="none" dirty="0">
              <a:solidFill>
                <a:schemeClr val="dk1"/>
              </a:solidFill>
              <a:effectLst/>
              <a:latin typeface="Arial"/>
              <a:ea typeface="Arial"/>
              <a:cs typeface="Arial"/>
              <a:sym typeface="Arial"/>
            </a:endParaRPr>
          </a:p>
          <a:p>
            <a:r>
              <a:rPr lang="en-US" sz="1200" b="0" i="0" u="none" strike="noStrike" cap="none" dirty="0">
                <a:solidFill>
                  <a:schemeClr val="dk1"/>
                </a:solidFill>
                <a:effectLst/>
                <a:latin typeface="Arial"/>
                <a:ea typeface="Arial"/>
                <a:cs typeface="Arial"/>
                <a:sym typeface="Arial"/>
              </a:rPr>
              <a:t>Par </a:t>
            </a:r>
            <a:r>
              <a:rPr lang="en-US" sz="1200" b="0" i="0" u="none" strike="noStrike" cap="none" dirty="0" err="1">
                <a:solidFill>
                  <a:schemeClr val="dk1"/>
                </a:solidFill>
                <a:effectLst/>
                <a:latin typeface="Arial"/>
                <a:ea typeface="Arial"/>
                <a:cs typeface="Arial"/>
                <a:sym typeface="Arial"/>
              </a:rPr>
              <a:t>exemple</a:t>
            </a:r>
            <a:r>
              <a:rPr lang="en-US" sz="1200" b="0" i="0" u="none" strike="noStrike" cap="none" dirty="0">
                <a:solidFill>
                  <a:schemeClr val="dk1"/>
                </a:solidFill>
                <a:effectLst/>
                <a:latin typeface="Arial"/>
                <a:ea typeface="Arial"/>
                <a:cs typeface="Arial"/>
                <a:sym typeface="Arial"/>
              </a:rPr>
              <a:t>, les </a:t>
            </a:r>
            <a:r>
              <a:rPr lang="en-US" sz="1200" b="0" i="0" u="none" strike="noStrike" cap="none" dirty="0" err="1">
                <a:solidFill>
                  <a:schemeClr val="dk1"/>
                </a:solidFill>
                <a:effectLst/>
                <a:latin typeface="Arial"/>
                <a:ea typeface="Arial"/>
                <a:cs typeface="Arial"/>
                <a:sym typeface="Arial"/>
              </a:rPr>
              <a:t>effets</a:t>
            </a:r>
            <a:r>
              <a:rPr lang="en-US" sz="1200" b="0" i="0" u="none" strike="noStrike" cap="none" dirty="0">
                <a:solidFill>
                  <a:schemeClr val="dk1"/>
                </a:solidFill>
                <a:effectLst/>
                <a:latin typeface="Arial"/>
                <a:ea typeface="Arial"/>
                <a:cs typeface="Arial"/>
                <a:sym typeface="Arial"/>
              </a:rPr>
              <a:t> des </a:t>
            </a:r>
            <a:r>
              <a:rPr lang="en-US" sz="1200" b="0" i="0" u="none" strike="noStrike" cap="none" dirty="0" err="1">
                <a:solidFill>
                  <a:schemeClr val="dk1"/>
                </a:solidFill>
                <a:effectLst/>
                <a:latin typeface="Arial"/>
                <a:ea typeface="Arial"/>
                <a:cs typeface="Arial"/>
                <a:sym typeface="Arial"/>
              </a:rPr>
              <a:t>inondations</a:t>
            </a:r>
            <a:r>
              <a:rPr lang="en-US" sz="1200" b="0" i="0" u="none" strike="noStrike" cap="none" dirty="0">
                <a:solidFill>
                  <a:schemeClr val="dk1"/>
                </a:solidFill>
                <a:effectLst/>
                <a:latin typeface="Arial"/>
                <a:ea typeface="Arial"/>
                <a:cs typeface="Arial"/>
                <a:sym typeface="Arial"/>
              </a:rPr>
              <a:t> et des </a:t>
            </a:r>
            <a:r>
              <a:rPr lang="en-US" sz="1200" b="0" i="0" u="none" strike="noStrike" cap="none" dirty="0" err="1">
                <a:solidFill>
                  <a:schemeClr val="dk1"/>
                </a:solidFill>
                <a:effectLst/>
                <a:latin typeface="Arial"/>
                <a:ea typeface="Arial"/>
                <a:cs typeface="Arial"/>
                <a:sym typeface="Arial"/>
              </a:rPr>
              <a:t>sécheresses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sont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liés</a:t>
            </a:r>
            <a:r>
              <a:rPr lang="en-US" sz="1200" b="0" i="0" u="none" strike="noStrike" cap="none" dirty="0">
                <a:solidFill>
                  <a:schemeClr val="dk1"/>
                </a:solidFill>
                <a:effectLst/>
                <a:latin typeface="Arial"/>
                <a:ea typeface="Arial"/>
                <a:cs typeface="Arial"/>
                <a:sym typeface="Arial"/>
              </a:rPr>
              <a:t> au genre ; les </a:t>
            </a:r>
            <a:r>
              <a:rPr lang="en-US" sz="1200" b="0" i="0" u="none" strike="noStrike" cap="none" dirty="0" err="1">
                <a:solidFill>
                  <a:schemeClr val="dk1"/>
                </a:solidFill>
                <a:effectLst/>
                <a:latin typeface="Arial"/>
                <a:ea typeface="Arial"/>
                <a:cs typeface="Arial"/>
                <a:sym typeface="Arial"/>
              </a:rPr>
              <a:t>inondations</a:t>
            </a:r>
            <a:r>
              <a:rPr lang="en-US" sz="1200" b="0" i="0" u="none" strike="noStrike" cap="none" dirty="0">
                <a:solidFill>
                  <a:schemeClr val="dk1"/>
                </a:solidFill>
                <a:effectLst/>
                <a:latin typeface="Arial"/>
                <a:ea typeface="Arial"/>
                <a:cs typeface="Arial"/>
                <a:sym typeface="Arial"/>
              </a:rPr>
              <a:t> et les </a:t>
            </a:r>
            <a:r>
              <a:rPr lang="en-US" sz="1200" b="0" i="0" u="none" strike="noStrike" cap="none" dirty="0" err="1">
                <a:solidFill>
                  <a:schemeClr val="dk1"/>
                </a:solidFill>
                <a:effectLst/>
                <a:latin typeface="Arial"/>
                <a:ea typeface="Arial"/>
                <a:cs typeface="Arial"/>
                <a:sym typeface="Arial"/>
              </a:rPr>
              <a:t>sécheresses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touchent</a:t>
            </a:r>
            <a:r>
              <a:rPr lang="en-US" sz="1200" b="0" i="0" u="none" strike="noStrike" cap="none" dirty="0">
                <a:solidFill>
                  <a:schemeClr val="dk1"/>
                </a:solidFill>
                <a:effectLst/>
                <a:latin typeface="Arial"/>
                <a:ea typeface="Arial"/>
                <a:cs typeface="Arial"/>
                <a:sym typeface="Arial"/>
              </a:rPr>
              <a:t> de manière </a:t>
            </a:r>
            <a:r>
              <a:rPr lang="en-US" sz="1200" b="0" i="0" u="none" strike="noStrike" cap="none" dirty="0" err="1">
                <a:solidFill>
                  <a:schemeClr val="dk1"/>
                </a:solidFill>
                <a:effectLst/>
                <a:latin typeface="Arial"/>
                <a:ea typeface="Arial"/>
                <a:cs typeface="Arial"/>
                <a:sym typeface="Arial"/>
              </a:rPr>
              <a:t>disproportionnée</a:t>
            </a:r>
            <a:r>
              <a:rPr lang="en-US" sz="1200" b="0" i="0" u="none" strike="noStrike" cap="none" dirty="0">
                <a:solidFill>
                  <a:schemeClr val="dk1"/>
                </a:solidFill>
                <a:effectLst/>
                <a:latin typeface="Arial"/>
                <a:ea typeface="Arial"/>
                <a:cs typeface="Arial"/>
                <a:sym typeface="Arial"/>
              </a:rPr>
              <a:t> les femmes et les filles, qui </a:t>
            </a:r>
            <a:r>
              <a:rPr lang="en-US" sz="1200" b="0" i="0" u="none" strike="noStrike" cap="none" dirty="0" err="1">
                <a:solidFill>
                  <a:schemeClr val="dk1"/>
                </a:solidFill>
                <a:effectLst/>
                <a:latin typeface="Arial"/>
                <a:ea typeface="Arial"/>
                <a:cs typeface="Arial"/>
                <a:sym typeface="Arial"/>
              </a:rPr>
              <a:t>sont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souvent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responsables</a:t>
            </a:r>
            <a:r>
              <a:rPr lang="en-US" sz="1200" b="0" i="0" u="none" strike="noStrike" cap="none" dirty="0">
                <a:solidFill>
                  <a:schemeClr val="dk1"/>
                </a:solidFill>
                <a:effectLst/>
                <a:latin typeface="Arial"/>
                <a:ea typeface="Arial"/>
                <a:cs typeface="Arial"/>
                <a:sym typeface="Arial"/>
              </a:rPr>
              <a:t> de </a:t>
            </a:r>
            <a:r>
              <a:rPr lang="en-US" sz="1200" b="0" i="0" u="none" strike="noStrike" cap="none" dirty="0" err="1">
                <a:solidFill>
                  <a:schemeClr val="dk1"/>
                </a:solidFill>
                <a:effectLst/>
                <a:latin typeface="Arial"/>
                <a:ea typeface="Arial"/>
                <a:cs typeface="Arial"/>
                <a:sym typeface="Arial"/>
              </a:rPr>
              <a:t>l'approvisionnement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en</a:t>
            </a:r>
            <a:r>
              <a:rPr lang="en-US" sz="1200" b="0" i="0" u="none" strike="noStrike" cap="none" dirty="0">
                <a:solidFill>
                  <a:schemeClr val="dk1"/>
                </a:solidFill>
                <a:effectLst/>
                <a:latin typeface="Arial"/>
                <a:ea typeface="Arial"/>
                <a:cs typeface="Arial"/>
                <a:sym typeface="Arial"/>
              </a:rPr>
              <a:t> eau du ménage. Cela </a:t>
            </a:r>
            <a:r>
              <a:rPr lang="en-US" sz="1200" b="0" i="0" u="none" strike="noStrike" cap="none" dirty="0" err="1">
                <a:solidFill>
                  <a:schemeClr val="dk1"/>
                </a:solidFill>
                <a:effectLst/>
                <a:latin typeface="Arial"/>
                <a:ea typeface="Arial"/>
                <a:cs typeface="Arial"/>
                <a:sym typeface="Arial"/>
              </a:rPr>
              <a:t>signifie</a:t>
            </a:r>
            <a:r>
              <a:rPr lang="en-US" sz="1200" b="0" i="0" u="none" strike="noStrike" cap="none" dirty="0">
                <a:solidFill>
                  <a:schemeClr val="dk1"/>
                </a:solidFill>
                <a:effectLst/>
                <a:latin typeface="Arial"/>
                <a:ea typeface="Arial"/>
                <a:cs typeface="Arial"/>
                <a:sym typeface="Arial"/>
              </a:rPr>
              <a:t> que nous devons examiner comment les </a:t>
            </a:r>
            <a:r>
              <a:rPr lang="en-US" sz="1200" b="0" i="0" u="none" strike="noStrike" cap="none" dirty="0" err="1">
                <a:solidFill>
                  <a:schemeClr val="dk1"/>
                </a:solidFill>
                <a:effectLst/>
                <a:latin typeface="Arial"/>
                <a:ea typeface="Arial"/>
                <a:cs typeface="Arial"/>
                <a:sym typeface="Arial"/>
              </a:rPr>
              <a:t>effets</a:t>
            </a:r>
            <a:r>
              <a:rPr lang="en-US" sz="1200" b="0" i="0" u="none" strike="noStrike" cap="none" dirty="0">
                <a:solidFill>
                  <a:schemeClr val="dk1"/>
                </a:solidFill>
                <a:effectLst/>
                <a:latin typeface="Arial"/>
                <a:ea typeface="Arial"/>
                <a:cs typeface="Arial"/>
                <a:sym typeface="Arial"/>
              </a:rPr>
              <a:t> du </a:t>
            </a:r>
            <a:r>
              <a:rPr lang="en-US" sz="1200" b="0" i="0" u="none" strike="noStrike" cap="none" dirty="0" err="1">
                <a:solidFill>
                  <a:schemeClr val="dk1"/>
                </a:solidFill>
                <a:effectLst/>
                <a:latin typeface="Arial"/>
                <a:ea typeface="Arial"/>
                <a:cs typeface="Arial"/>
                <a:sym typeface="Arial"/>
              </a:rPr>
              <a:t>changement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climatique</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touchent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différents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groupes</a:t>
            </a:r>
            <a:r>
              <a:rPr lang="en-US" sz="1200" b="0" i="0" u="none" strike="noStrike" cap="none" dirty="0">
                <a:solidFill>
                  <a:schemeClr val="dk1"/>
                </a:solidFill>
                <a:effectLst/>
                <a:latin typeface="Arial"/>
                <a:ea typeface="Arial"/>
                <a:cs typeface="Arial"/>
                <a:sym typeface="Arial"/>
              </a:rPr>
              <a:t> et comment </a:t>
            </a:r>
            <a:r>
              <a:rPr lang="en-US" sz="1200" b="0" i="0" u="none" strike="noStrike" cap="none" dirty="0" err="1">
                <a:solidFill>
                  <a:schemeClr val="dk1"/>
                </a:solidFill>
                <a:effectLst/>
                <a:latin typeface="Arial"/>
                <a:ea typeface="Arial"/>
                <a:cs typeface="Arial"/>
                <a:sym typeface="Arial"/>
              </a:rPr>
              <a:t>nos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réponses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qu'il</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s'agisse</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d'atténuation</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ou</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d'adaptation</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pourraient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exacerber</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ou</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atténuer</a:t>
            </a:r>
            <a:r>
              <a:rPr lang="en-US" sz="1200" b="0" i="0" u="none" strike="noStrike" cap="none" dirty="0">
                <a:solidFill>
                  <a:schemeClr val="dk1"/>
                </a:solidFill>
                <a:effectLst/>
                <a:latin typeface="Arial"/>
                <a:ea typeface="Arial"/>
                <a:cs typeface="Arial"/>
                <a:sym typeface="Arial"/>
              </a:rPr>
              <a:t> les </a:t>
            </a:r>
            <a:r>
              <a:rPr lang="en-US" sz="1200" b="0" i="0" u="none" strike="noStrike" cap="none" dirty="0" err="1">
                <a:solidFill>
                  <a:schemeClr val="dk1"/>
                </a:solidFill>
                <a:effectLst/>
                <a:latin typeface="Arial"/>
                <a:ea typeface="Arial"/>
                <a:cs typeface="Arial"/>
                <a:sym typeface="Arial"/>
              </a:rPr>
              <a:t>inégalités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existantes</a:t>
            </a:r>
            <a:r>
              <a:rPr lang="en-US" sz="1200" b="0" i="0" u="none" strike="noStrike" cap="none" dirty="0">
                <a:solidFill>
                  <a:schemeClr val="dk1"/>
                </a:solidFill>
                <a:effectLst/>
                <a:latin typeface="Arial"/>
                <a:ea typeface="Arial"/>
                <a:cs typeface="Arial"/>
                <a:sym typeface="Arial"/>
              </a:rPr>
              <a:t>. En </a:t>
            </a:r>
            <a:r>
              <a:rPr lang="en-US" sz="1200" b="0" i="0" u="none" strike="noStrike" cap="none" dirty="0" err="1">
                <a:solidFill>
                  <a:schemeClr val="dk1"/>
                </a:solidFill>
                <a:effectLst/>
                <a:latin typeface="Arial"/>
                <a:ea typeface="Arial"/>
                <a:cs typeface="Arial"/>
                <a:sym typeface="Arial"/>
              </a:rPr>
              <a:t>bref</a:t>
            </a:r>
            <a:r>
              <a:rPr lang="en-US" sz="1200" b="0" i="0" u="none" strike="noStrike" cap="none" dirty="0">
                <a:solidFill>
                  <a:schemeClr val="dk1"/>
                </a:solidFill>
                <a:effectLst/>
                <a:latin typeface="Arial"/>
                <a:ea typeface="Arial"/>
                <a:cs typeface="Arial"/>
                <a:sym typeface="Arial"/>
              </a:rPr>
              <a:t>, des </a:t>
            </a:r>
            <a:r>
              <a:rPr lang="en-US" sz="1200" b="0" i="0" u="none" strike="noStrike" cap="none" dirty="0" err="1">
                <a:solidFill>
                  <a:schemeClr val="dk1"/>
                </a:solidFill>
                <a:effectLst/>
                <a:latin typeface="Arial"/>
                <a:ea typeface="Arial"/>
                <a:cs typeface="Arial"/>
                <a:sym typeface="Arial"/>
              </a:rPr>
              <a:t>stratégies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d'atténuation</a:t>
            </a:r>
            <a:r>
              <a:rPr lang="en-US" sz="1200" b="0" i="0" u="none" strike="noStrike" cap="none" dirty="0">
                <a:solidFill>
                  <a:schemeClr val="dk1"/>
                </a:solidFill>
                <a:effectLst/>
                <a:latin typeface="Arial"/>
                <a:ea typeface="Arial"/>
                <a:cs typeface="Arial"/>
                <a:sym typeface="Arial"/>
              </a:rPr>
              <a:t> et </a:t>
            </a:r>
            <a:r>
              <a:rPr lang="en-US" sz="1200" b="0" i="0" u="none" strike="noStrike" cap="none" dirty="0" err="1">
                <a:solidFill>
                  <a:schemeClr val="dk1"/>
                </a:solidFill>
                <a:effectLst/>
                <a:latin typeface="Arial"/>
                <a:ea typeface="Arial"/>
                <a:cs typeface="Arial"/>
                <a:sym typeface="Arial"/>
              </a:rPr>
              <a:t>d'adaptation</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efficaces</a:t>
            </a:r>
            <a:r>
              <a:rPr lang="en-US" sz="1200" b="0" i="0" u="none" strike="noStrike" cap="none" dirty="0">
                <a:solidFill>
                  <a:schemeClr val="dk1"/>
                </a:solidFill>
                <a:effectLst/>
                <a:latin typeface="Arial"/>
                <a:ea typeface="Arial"/>
                <a:cs typeface="Arial"/>
                <a:sym typeface="Arial"/>
              </a:rPr>
              <a:t> et durables </a:t>
            </a:r>
            <a:r>
              <a:rPr lang="en-US" sz="1200" b="0" i="0" u="none" strike="noStrike" cap="none" dirty="0" err="1">
                <a:solidFill>
                  <a:schemeClr val="dk1"/>
                </a:solidFill>
                <a:effectLst/>
                <a:latin typeface="Arial"/>
                <a:ea typeface="Arial"/>
                <a:cs typeface="Arial"/>
                <a:sym typeface="Arial"/>
              </a:rPr>
              <a:t>doivent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être</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conçues</a:t>
            </a:r>
            <a:r>
              <a:rPr lang="en-US" sz="1200" b="0" i="0" u="none" strike="noStrike" cap="none" dirty="0">
                <a:solidFill>
                  <a:schemeClr val="dk1"/>
                </a:solidFill>
                <a:effectLst/>
                <a:latin typeface="Arial"/>
                <a:ea typeface="Arial"/>
                <a:cs typeface="Arial"/>
                <a:sym typeface="Arial"/>
              </a:rPr>
              <a:t> pour </a:t>
            </a:r>
            <a:r>
              <a:rPr lang="en-US" sz="1200" b="0" i="0" u="none" strike="noStrike" cap="none" dirty="0" err="1">
                <a:solidFill>
                  <a:schemeClr val="dk1"/>
                </a:solidFill>
                <a:effectLst/>
                <a:latin typeface="Arial"/>
                <a:ea typeface="Arial"/>
                <a:cs typeface="Arial"/>
                <a:sym typeface="Arial"/>
              </a:rPr>
              <a:t>répondre</a:t>
            </a:r>
            <a:r>
              <a:rPr lang="en-US" sz="1200" b="0" i="0" u="none" strike="noStrike" cap="none" dirty="0">
                <a:solidFill>
                  <a:schemeClr val="dk1"/>
                </a:solidFill>
                <a:effectLst/>
                <a:latin typeface="Arial"/>
                <a:ea typeface="Arial"/>
                <a:cs typeface="Arial"/>
                <a:sym typeface="Arial"/>
              </a:rPr>
              <a:t> aux </a:t>
            </a:r>
            <a:r>
              <a:rPr lang="en-US" sz="1200" b="0" i="0" u="none" strike="noStrike" cap="none" dirty="0" err="1">
                <a:solidFill>
                  <a:schemeClr val="dk1"/>
                </a:solidFill>
                <a:effectLst/>
                <a:latin typeface="Arial"/>
                <a:ea typeface="Arial"/>
                <a:cs typeface="Arial"/>
                <a:sym typeface="Arial"/>
              </a:rPr>
              <a:t>inégalités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existantes</a:t>
            </a:r>
            <a:r>
              <a:rPr lang="en-US" sz="1200" b="0" i="0" u="none" strike="noStrike" cap="none" dirty="0">
                <a:solidFill>
                  <a:schemeClr val="dk1"/>
                </a:solidFill>
                <a:effectLst/>
                <a:latin typeface="Arial"/>
                <a:ea typeface="Arial"/>
                <a:cs typeface="Arial"/>
                <a:sym typeface="Arial"/>
              </a:rPr>
              <a:t>. </a:t>
            </a:r>
            <a:endParaRPr lang="en-NL" sz="1200" b="0" i="0" u="none" strike="noStrike" cap="none" dirty="0">
              <a:solidFill>
                <a:schemeClr val="dk1"/>
              </a:solidFill>
              <a:effectLst/>
              <a:latin typeface="Arial"/>
              <a:ea typeface="Arial"/>
              <a:cs typeface="Arial"/>
              <a:sym typeface="Arial"/>
            </a:endParaRPr>
          </a:p>
          <a:p>
            <a:endParaRPr lang="en-US" sz="1200" b="1" i="0" u="none" strike="noStrike" cap="none" dirty="0">
              <a:solidFill>
                <a:schemeClr val="dk1"/>
              </a:solidFill>
              <a:effectLst/>
              <a:latin typeface="Arial"/>
              <a:ea typeface="Arial"/>
              <a:cs typeface="Arial"/>
              <a:sym typeface="Arial"/>
            </a:endParaRPr>
          </a:p>
          <a:p>
            <a:r>
              <a:rPr lang="en-US" sz="1200" b="1" i="0" u="none" strike="noStrike" cap="none" dirty="0">
                <a:solidFill>
                  <a:schemeClr val="dk1"/>
                </a:solidFill>
                <a:effectLst/>
                <a:latin typeface="Arial"/>
                <a:ea typeface="Arial"/>
                <a:cs typeface="Arial"/>
                <a:sym typeface="Arial"/>
              </a:rPr>
              <a:t>Cette Masterclass </a:t>
            </a:r>
            <a:r>
              <a:rPr lang="en-US" sz="1200" b="1" i="0" u="none" strike="noStrike" cap="none" dirty="0" err="1">
                <a:solidFill>
                  <a:schemeClr val="dk1"/>
                </a:solidFill>
                <a:effectLst/>
                <a:latin typeface="Arial"/>
                <a:ea typeface="Arial"/>
                <a:cs typeface="Arial"/>
                <a:sym typeface="Arial"/>
              </a:rPr>
              <a:t>est</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axée</a:t>
            </a:r>
            <a:r>
              <a:rPr lang="en-US" sz="1200" b="1" i="0" u="none" strike="noStrike" cap="none" dirty="0">
                <a:solidFill>
                  <a:schemeClr val="dk1"/>
                </a:solidFill>
                <a:effectLst/>
                <a:latin typeface="Arial"/>
                <a:ea typeface="Arial"/>
                <a:cs typeface="Arial"/>
                <a:sym typeface="Arial"/>
              </a:rPr>
              <a:t> sur </a:t>
            </a:r>
            <a:r>
              <a:rPr lang="en-US" sz="1200" b="1" i="0" u="none" strike="noStrike" cap="none" dirty="0" err="1">
                <a:solidFill>
                  <a:schemeClr val="dk1"/>
                </a:solidFill>
                <a:effectLst/>
                <a:latin typeface="Arial"/>
                <a:ea typeface="Arial"/>
                <a:cs typeface="Arial"/>
                <a:sym typeface="Arial"/>
              </a:rPr>
              <a:t>l'adaptation</a:t>
            </a:r>
            <a:r>
              <a:rPr lang="en-US" sz="1200" b="1" i="0" u="none" strike="noStrike" cap="none" dirty="0">
                <a:solidFill>
                  <a:schemeClr val="dk1"/>
                </a:solidFill>
                <a:effectLst/>
                <a:latin typeface="Arial"/>
                <a:ea typeface="Arial"/>
                <a:cs typeface="Arial"/>
                <a:sym typeface="Arial"/>
              </a:rPr>
              <a:t> et la </a:t>
            </a:r>
            <a:r>
              <a:rPr lang="en-US" sz="1200" b="1" i="0" u="none" strike="noStrike" cap="none" dirty="0" err="1">
                <a:solidFill>
                  <a:schemeClr val="dk1"/>
                </a:solidFill>
                <a:effectLst/>
                <a:latin typeface="Arial"/>
                <a:ea typeface="Arial"/>
                <a:cs typeface="Arial"/>
                <a:sym typeface="Arial"/>
              </a:rPr>
              <a:t>résilience</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mais</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gardez</a:t>
            </a:r>
            <a:r>
              <a:rPr lang="en-US" sz="1200" b="1" i="0" u="none" strike="noStrike" cap="none" dirty="0">
                <a:solidFill>
                  <a:schemeClr val="dk1"/>
                </a:solidFill>
                <a:effectLst/>
                <a:latin typeface="Arial"/>
                <a:ea typeface="Arial"/>
                <a:cs typeface="Arial"/>
                <a:sym typeface="Arial"/>
              </a:rPr>
              <a:t> à </a:t>
            </a:r>
            <a:r>
              <a:rPr lang="en-US" sz="1200" b="1" i="0" u="none" strike="noStrike" cap="none" dirty="0" err="1">
                <a:solidFill>
                  <a:schemeClr val="dk1"/>
                </a:solidFill>
                <a:effectLst/>
                <a:latin typeface="Arial"/>
                <a:ea typeface="Arial"/>
                <a:cs typeface="Arial"/>
                <a:sym typeface="Arial"/>
              </a:rPr>
              <a:t>l'esprit</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l'importance</a:t>
            </a:r>
            <a:r>
              <a:rPr lang="en-US" sz="1200" b="1" i="0" u="none" strike="noStrike" cap="none" dirty="0">
                <a:solidFill>
                  <a:schemeClr val="dk1"/>
                </a:solidFill>
                <a:effectLst/>
                <a:latin typeface="Arial"/>
                <a:ea typeface="Arial"/>
                <a:cs typeface="Arial"/>
                <a:sym typeface="Arial"/>
              </a:rPr>
              <a:t> de </a:t>
            </a:r>
            <a:r>
              <a:rPr lang="en-US" sz="1200" b="1" i="0" u="none" strike="noStrike" cap="none" dirty="0" err="1">
                <a:solidFill>
                  <a:schemeClr val="dk1"/>
                </a:solidFill>
                <a:effectLst/>
                <a:latin typeface="Arial"/>
                <a:ea typeface="Arial"/>
                <a:cs typeface="Arial"/>
                <a:sym typeface="Arial"/>
              </a:rPr>
              <a:t>l'atténuation</a:t>
            </a:r>
            <a:r>
              <a:rPr lang="en-US" sz="1200" b="1" i="0" u="none" strike="noStrike" cap="none" dirty="0">
                <a:solidFill>
                  <a:schemeClr val="dk1"/>
                </a:solidFill>
                <a:effectLst/>
                <a:latin typeface="Arial"/>
                <a:ea typeface="Arial"/>
                <a:cs typeface="Arial"/>
                <a:sym typeface="Arial"/>
              </a:rPr>
              <a:t> tout au long du </a:t>
            </a:r>
            <a:r>
              <a:rPr lang="en-US" sz="1200" b="1" i="0" u="none" strike="noStrike" cap="none" dirty="0" err="1">
                <a:solidFill>
                  <a:schemeClr val="dk1"/>
                </a:solidFill>
                <a:effectLst/>
                <a:latin typeface="Arial"/>
                <a:ea typeface="Arial"/>
                <a:cs typeface="Arial"/>
                <a:sym typeface="Arial"/>
              </a:rPr>
              <a:t>cours</a:t>
            </a:r>
            <a:r>
              <a:rPr lang="en-US" sz="1200" b="1" i="0" u="none" strike="noStrike" cap="none" dirty="0">
                <a:solidFill>
                  <a:schemeClr val="dk1"/>
                </a:solidFill>
                <a:effectLst/>
                <a:latin typeface="Arial"/>
                <a:ea typeface="Arial"/>
                <a:cs typeface="Arial"/>
                <a:sym typeface="Arial"/>
              </a:rPr>
              <a:t> et </a:t>
            </a:r>
            <a:r>
              <a:rPr lang="en-US" sz="1200" b="1" i="0" u="none" strike="noStrike" cap="none" dirty="0" err="1">
                <a:solidFill>
                  <a:schemeClr val="dk1"/>
                </a:solidFill>
                <a:effectLst/>
                <a:latin typeface="Arial"/>
                <a:ea typeface="Arial"/>
                <a:cs typeface="Arial"/>
                <a:sym typeface="Arial"/>
              </a:rPr>
              <a:t>lorsque</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vous</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mettrez</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en</a:t>
            </a:r>
            <a:r>
              <a:rPr lang="en-US" sz="1200" b="1" i="0" u="none" strike="noStrike" cap="none" dirty="0">
                <a:solidFill>
                  <a:schemeClr val="dk1"/>
                </a:solidFill>
                <a:effectLst/>
                <a:latin typeface="Arial"/>
                <a:ea typeface="Arial"/>
                <a:cs typeface="Arial"/>
                <a:sym typeface="Arial"/>
              </a:rPr>
              <a:t> pratique </a:t>
            </a:r>
            <a:r>
              <a:rPr lang="en-US" sz="1200" b="1" i="0" u="none" strike="noStrike" cap="none" dirty="0" err="1">
                <a:solidFill>
                  <a:schemeClr val="dk1"/>
                </a:solidFill>
                <a:effectLst/>
                <a:latin typeface="Arial"/>
                <a:ea typeface="Arial"/>
                <a:cs typeface="Arial"/>
                <a:sym typeface="Arial"/>
              </a:rPr>
              <a:t>vos</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connaissances</a:t>
            </a:r>
            <a:r>
              <a:rPr lang="en-US" sz="1200" b="1" i="0" u="none" strike="noStrike" cap="none" dirty="0">
                <a:solidFill>
                  <a:schemeClr val="dk1"/>
                </a:solidFill>
                <a:effectLst/>
                <a:latin typeface="Arial"/>
                <a:ea typeface="Arial"/>
                <a:cs typeface="Arial"/>
                <a:sym typeface="Arial"/>
              </a:rPr>
              <a:t> dans </a:t>
            </a:r>
            <a:r>
              <a:rPr lang="en-US" sz="1200" b="1" i="0" u="none" strike="noStrike" cap="none" dirty="0" err="1">
                <a:solidFill>
                  <a:schemeClr val="dk1"/>
                </a:solidFill>
                <a:effectLst/>
                <a:latin typeface="Arial"/>
                <a:ea typeface="Arial"/>
                <a:cs typeface="Arial"/>
                <a:sym typeface="Arial"/>
              </a:rPr>
              <a:t>votre</a:t>
            </a:r>
            <a:r>
              <a:rPr lang="en-US" sz="1200" b="1" i="0" u="none" strike="noStrike" cap="none" dirty="0">
                <a:solidFill>
                  <a:schemeClr val="dk1"/>
                </a:solidFill>
                <a:effectLst/>
                <a:latin typeface="Arial"/>
                <a:ea typeface="Arial"/>
                <a:cs typeface="Arial"/>
                <a:sym typeface="Arial"/>
              </a:rPr>
              <a:t> travail.  </a:t>
            </a:r>
          </a:p>
          <a:p>
            <a:endParaRPr lang="en-US" sz="1200" b="1" i="0" u="none" strike="noStrike" cap="none" dirty="0">
              <a:solidFill>
                <a:schemeClr val="dk1"/>
              </a:solidFill>
              <a:effectLst/>
              <a:latin typeface="Arial"/>
              <a:ea typeface="Arial"/>
              <a:cs typeface="Arial"/>
              <a:sym typeface="Arial"/>
            </a:endParaRPr>
          </a:p>
          <a:p>
            <a:r>
              <a:rPr lang="en-GB" dirty="0"/>
              <a:t>Nous </a:t>
            </a:r>
            <a:r>
              <a:rPr lang="en-GB" dirty="0" err="1"/>
              <a:t>aborderons</a:t>
            </a:r>
            <a:r>
              <a:rPr lang="en-GB" dirty="0"/>
              <a:t> </a:t>
            </a:r>
            <a:r>
              <a:rPr lang="en-GB" dirty="0" err="1"/>
              <a:t>toutefois</a:t>
            </a:r>
            <a:r>
              <a:rPr lang="en-GB" dirty="0"/>
              <a:t> </a:t>
            </a:r>
            <a:r>
              <a:rPr lang="en-GB" dirty="0" err="1"/>
              <a:t>également</a:t>
            </a:r>
            <a:r>
              <a:rPr lang="en-GB" dirty="0"/>
              <a:t> </a:t>
            </a:r>
            <a:r>
              <a:rPr lang="en-GB" dirty="0" err="1"/>
              <a:t>l'atténuation</a:t>
            </a:r>
            <a:r>
              <a:rPr lang="en-GB" dirty="0"/>
              <a:t>.</a:t>
            </a:r>
          </a:p>
          <a:p>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err="1"/>
              <a:t>Exemples</a:t>
            </a:r>
            <a:r>
              <a:rPr lang="en-GB" b="1" dirty="0"/>
              <a:t> </a:t>
            </a:r>
            <a:r>
              <a:rPr lang="en-GB" b="1" dirty="0" err="1"/>
              <a:t>transversaux</a:t>
            </a:r>
            <a:endParaRPr lang="en-GB" b="1"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dirty="0"/>
              <a:t>Il </a:t>
            </a:r>
            <a:r>
              <a:rPr lang="en-GB" b="0" dirty="0" err="1"/>
              <a:t>existe</a:t>
            </a:r>
            <a:r>
              <a:rPr lang="en-GB" b="0" dirty="0"/>
              <a:t> de </a:t>
            </a:r>
            <a:r>
              <a:rPr lang="en-GB" b="0" dirty="0" err="1"/>
              <a:t>nombreux</a:t>
            </a:r>
            <a:r>
              <a:rPr lang="en-GB" b="0" dirty="0"/>
              <a:t> </a:t>
            </a:r>
            <a:r>
              <a:rPr lang="en-GB" b="0" dirty="0" err="1"/>
              <a:t>exemples</a:t>
            </a:r>
            <a:r>
              <a:rPr lang="en-GB" b="0" dirty="0"/>
              <a:t> </a:t>
            </a:r>
            <a:r>
              <a:rPr lang="en-GB" b="0" dirty="0" err="1"/>
              <a:t>où</a:t>
            </a:r>
            <a:r>
              <a:rPr lang="en-GB" b="0" dirty="0"/>
              <a:t> </a:t>
            </a:r>
            <a:r>
              <a:rPr lang="en-GB" b="0" dirty="0" err="1"/>
              <a:t>l'on</a:t>
            </a:r>
            <a:r>
              <a:rPr lang="en-GB" b="0" dirty="0"/>
              <a:t> </a:t>
            </a:r>
            <a:r>
              <a:rPr lang="en-GB" b="0" dirty="0" err="1"/>
              <a:t>investit</a:t>
            </a:r>
            <a:r>
              <a:rPr lang="en-GB" b="0" dirty="0"/>
              <a:t> à la </a:t>
            </a:r>
            <a:r>
              <a:rPr lang="en-GB" b="0" dirty="0" err="1"/>
              <a:t>fois</a:t>
            </a:r>
            <a:r>
              <a:rPr lang="en-GB" b="0" dirty="0"/>
              <a:t> dans </a:t>
            </a:r>
            <a:r>
              <a:rPr lang="en-GB" b="0" dirty="0" err="1"/>
              <a:t>l'adaptation</a:t>
            </a:r>
            <a:r>
              <a:rPr lang="en-GB" b="0" dirty="0"/>
              <a:t> au </a:t>
            </a:r>
            <a:r>
              <a:rPr lang="en-GB" b="0" dirty="0" err="1"/>
              <a:t>changement</a:t>
            </a:r>
            <a:r>
              <a:rPr lang="en-GB" b="0" dirty="0"/>
              <a:t> </a:t>
            </a:r>
            <a:r>
              <a:rPr lang="en-GB" b="0" dirty="0" err="1"/>
              <a:t>climatique</a:t>
            </a:r>
            <a:r>
              <a:rPr lang="en-GB" b="0" dirty="0"/>
              <a:t> et dans </a:t>
            </a:r>
            <a:r>
              <a:rPr lang="en-GB" b="0" dirty="0" err="1"/>
              <a:t>l'atténuation</a:t>
            </a:r>
            <a:r>
              <a:rPr lang="en-GB" b="0" dirty="0"/>
              <a:t> de </a:t>
            </a:r>
            <a:r>
              <a:rPr lang="en-GB" b="0" dirty="0" err="1"/>
              <a:t>ses</a:t>
            </a:r>
            <a:r>
              <a:rPr lang="en-GB" b="0" dirty="0"/>
              <a:t> </a:t>
            </a:r>
            <a:r>
              <a:rPr lang="en-GB" b="0" dirty="0" err="1"/>
              <a:t>effets</a:t>
            </a:r>
            <a:r>
              <a:rPr lang="en-GB" b="0" dirty="0"/>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dirty="0"/>
              <a:t>Par </a:t>
            </a:r>
            <a:r>
              <a:rPr lang="en-GB" b="0" dirty="0" err="1"/>
              <a:t>exemple</a:t>
            </a:r>
            <a:r>
              <a:rPr lang="en-GB" b="0" dirty="0"/>
              <a:t>, </a:t>
            </a:r>
            <a:r>
              <a:rPr lang="en-GB" sz="1200" b="0" i="0" u="none" strike="noStrike" cap="none" dirty="0" err="1">
                <a:solidFill>
                  <a:schemeClr val="dk1"/>
                </a:solidFill>
                <a:effectLst/>
                <a:latin typeface="Arial"/>
                <a:ea typeface="Arial"/>
                <a:cs typeface="Arial"/>
                <a:sym typeface="Arial"/>
              </a:rPr>
              <a:t>investir</a:t>
            </a:r>
            <a:r>
              <a:rPr lang="en-GB" sz="1200" b="0" i="0" u="none" strike="noStrike" cap="none" dirty="0">
                <a:solidFill>
                  <a:schemeClr val="dk1"/>
                </a:solidFill>
                <a:effectLst/>
                <a:latin typeface="Arial"/>
                <a:ea typeface="Arial"/>
                <a:cs typeface="Arial"/>
                <a:sym typeface="Arial"/>
              </a:rPr>
              <a:t> dans </a:t>
            </a:r>
            <a:r>
              <a:rPr lang="en-GB" sz="1200" b="1" i="0" u="none" strike="noStrike" cap="none" dirty="0">
                <a:solidFill>
                  <a:schemeClr val="dk1"/>
                </a:solidFill>
                <a:effectLst/>
                <a:latin typeface="Arial"/>
                <a:ea typeface="Arial"/>
                <a:cs typeface="Arial"/>
                <a:sym typeface="Arial"/>
              </a:rPr>
              <a:t>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meilleurs</a:t>
            </a:r>
            <a:r>
              <a:rPr lang="en-GB" sz="1200" b="0"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systèmes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d'égouts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stratégie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efficace</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favorise</a:t>
            </a:r>
            <a:r>
              <a:rPr lang="en-GB" sz="1200" b="0" i="0" u="none" strike="noStrike" cap="none" dirty="0">
                <a:solidFill>
                  <a:schemeClr val="dk1"/>
                </a:solidFill>
                <a:effectLst/>
                <a:latin typeface="Arial"/>
                <a:ea typeface="Arial"/>
                <a:cs typeface="Arial"/>
                <a:sym typeface="Arial"/>
              </a:rPr>
              <a:t> à la </a:t>
            </a:r>
            <a:r>
              <a:rPr lang="en-GB" sz="1200" b="0" i="0" u="none" strike="noStrike" cap="none" dirty="0" err="1">
                <a:solidFill>
                  <a:schemeClr val="dk1"/>
                </a:solidFill>
                <a:effectLst/>
                <a:latin typeface="Arial"/>
                <a:ea typeface="Arial"/>
                <a:cs typeface="Arial"/>
                <a:sym typeface="Arial"/>
              </a:rPr>
              <a:t>fois</a:t>
            </a:r>
            <a:r>
              <a:rPr lang="en-GB" sz="1200" b="0"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l'adaptation</a:t>
            </a:r>
            <a:r>
              <a:rPr lang="en-GB" sz="1200" b="1" i="0" u="none" strike="noStrike" cap="none" dirty="0">
                <a:solidFill>
                  <a:schemeClr val="dk1"/>
                </a:solidFill>
                <a:effectLst/>
                <a:latin typeface="Arial"/>
                <a:ea typeface="Arial"/>
                <a:cs typeface="Arial"/>
                <a:sym typeface="Arial"/>
              </a:rPr>
              <a:t> au </a:t>
            </a:r>
            <a:r>
              <a:rPr lang="en-GB" sz="1200" b="1" i="0" u="none" strike="noStrike" cap="none" dirty="0" err="1">
                <a:solidFill>
                  <a:schemeClr val="dk1"/>
                </a:solidFill>
                <a:effectLst/>
                <a:latin typeface="Arial"/>
                <a:ea typeface="Arial"/>
                <a:cs typeface="Arial"/>
                <a:sym typeface="Arial"/>
              </a:rPr>
              <a:t>changement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et </a:t>
            </a:r>
            <a:r>
              <a:rPr lang="en-GB" sz="1200" b="1" i="0" u="none" strike="noStrike" cap="none" dirty="0" err="1">
                <a:solidFill>
                  <a:schemeClr val="dk1"/>
                </a:solidFill>
                <a:effectLst/>
                <a:latin typeface="Arial"/>
                <a:ea typeface="Arial"/>
                <a:cs typeface="Arial"/>
                <a:sym typeface="Arial"/>
              </a:rPr>
              <a:t>l'atténuation</a:t>
            </a:r>
            <a:r>
              <a:rPr lang="en-GB" sz="1200" b="1" i="0" u="none" strike="noStrike" cap="none" dirty="0">
                <a:solidFill>
                  <a:schemeClr val="dk1"/>
                </a:solidFill>
                <a:effectLst/>
                <a:latin typeface="Arial"/>
                <a:ea typeface="Arial"/>
                <a:cs typeface="Arial"/>
                <a:sym typeface="Arial"/>
              </a:rPr>
              <a:t> de </a:t>
            </a:r>
            <a:r>
              <a:rPr lang="en-GB" sz="1200" b="1" i="0" u="none" strike="noStrike" cap="none" dirty="0" err="1">
                <a:solidFill>
                  <a:schemeClr val="dk1"/>
                </a:solidFill>
                <a:effectLst/>
                <a:latin typeface="Arial"/>
                <a:ea typeface="Arial"/>
                <a:cs typeface="Arial"/>
                <a:sym typeface="Arial"/>
              </a:rPr>
              <a:t>ses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particulier dans les zones </a:t>
            </a:r>
            <a:r>
              <a:rPr lang="en-GB" sz="1200" b="0" i="0" u="none" strike="noStrike" cap="none" dirty="0" err="1">
                <a:solidFill>
                  <a:schemeClr val="dk1"/>
                </a:solidFill>
                <a:effectLst/>
                <a:latin typeface="Arial"/>
                <a:ea typeface="Arial"/>
                <a:cs typeface="Arial"/>
                <a:sym typeface="Arial"/>
              </a:rPr>
              <a:t>urbaines</a:t>
            </a:r>
            <a:r>
              <a:rPr lang="en-GB" sz="1200" b="0" i="0" u="none" strike="noStrike" cap="none" dirty="0">
                <a:solidFill>
                  <a:schemeClr val="dk1"/>
                </a:solidFill>
                <a:effectLst/>
                <a:latin typeface="Arial"/>
                <a:ea typeface="Arial"/>
                <a:cs typeface="Arial"/>
                <a:sym typeface="Arial"/>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dirty="0">
              <a:solidFill>
                <a:schemeClr val="dk1"/>
              </a:solidFill>
              <a:effectLst/>
              <a:latin typeface="Arial"/>
              <a:cs typeface="Arial"/>
              <a:sym typeface="Arial"/>
            </a:endParaRPr>
          </a:p>
          <a:p>
            <a:r>
              <a:rPr lang="en-GB" sz="1200" b="1" i="0" u="none" strike="noStrike" cap="none" dirty="0" err="1">
                <a:solidFill>
                  <a:schemeClr val="dk1"/>
                </a:solidFill>
                <a:effectLst/>
                <a:latin typeface="Arial"/>
                <a:ea typeface="Arial"/>
                <a:cs typeface="Arial"/>
                <a:sym typeface="Arial"/>
              </a:rPr>
              <a:t>L'atténuation</a:t>
            </a:r>
            <a:r>
              <a:rPr lang="en-GB" sz="1200" b="1" i="0" u="none" strike="noStrike" cap="none" dirty="0">
                <a:solidFill>
                  <a:schemeClr val="dk1"/>
                </a:solidFill>
                <a:effectLst/>
                <a:latin typeface="Arial"/>
                <a:ea typeface="Arial"/>
                <a:cs typeface="Arial"/>
                <a:sym typeface="Arial"/>
              </a:rPr>
              <a:t> du </a:t>
            </a:r>
            <a:r>
              <a:rPr lang="en-GB" sz="1200" b="1" i="0" u="none" strike="noStrike" cap="none" dirty="0" err="1">
                <a:solidFill>
                  <a:schemeClr val="dk1"/>
                </a:solidFill>
                <a:effectLst/>
                <a:latin typeface="Arial"/>
                <a:ea typeface="Arial"/>
                <a:cs typeface="Arial"/>
                <a:sym typeface="Arial"/>
              </a:rPr>
              <a:t>changement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consiste</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La </a:t>
            </a:r>
            <a:r>
              <a:rPr lang="en-GB" sz="1200" b="0" i="0" u="none" strike="noStrike" cap="none" dirty="0" err="1">
                <a:solidFill>
                  <a:schemeClr val="dk1"/>
                </a:solidFill>
                <a:effectLst/>
                <a:latin typeface="Arial"/>
                <a:ea typeface="Arial"/>
                <a:cs typeface="Arial"/>
                <a:sym typeface="Arial"/>
              </a:rPr>
              <a:t>réduction</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méthane</a:t>
            </a:r>
            <a:r>
              <a:rPr lang="en-GB" sz="1200" b="0" i="0" u="none" strike="noStrike" cap="none" dirty="0">
                <a:solidFill>
                  <a:schemeClr val="dk1"/>
                </a:solidFill>
                <a:effectLst/>
                <a:latin typeface="Arial"/>
                <a:ea typeface="Arial"/>
                <a:cs typeface="Arial"/>
                <a:sym typeface="Arial"/>
              </a:rPr>
              <a:t> et de </a:t>
            </a:r>
            <a:r>
              <a:rPr lang="en-GB" sz="1200" b="0" i="0" u="none" strike="noStrike" cap="none" dirty="0" err="1">
                <a:solidFill>
                  <a:schemeClr val="dk1"/>
                </a:solidFill>
                <a:effectLst/>
                <a:latin typeface="Arial"/>
                <a:ea typeface="Arial"/>
                <a:cs typeface="Arial"/>
                <a:sym typeface="Arial"/>
              </a:rPr>
              <a:t>l'oxyde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nitreux</a:t>
            </a:r>
            <a:r>
              <a:rPr lang="en-GB" sz="1200" b="0" i="0" u="none" strike="noStrike" cap="none" dirty="0">
                <a:solidFill>
                  <a:schemeClr val="dk1"/>
                </a:solidFill>
                <a:effectLst/>
                <a:latin typeface="Arial"/>
                <a:ea typeface="Arial"/>
                <a:cs typeface="Arial"/>
                <a:sym typeface="Arial"/>
              </a:rPr>
              <a:t> : les stations </a:t>
            </a:r>
            <a:r>
              <a:rPr lang="en-GB" sz="1200" b="0" i="0" u="none" strike="noStrike" cap="none" dirty="0" err="1">
                <a:solidFill>
                  <a:schemeClr val="dk1"/>
                </a:solidFill>
                <a:effectLst/>
                <a:latin typeface="Arial"/>
                <a:ea typeface="Arial"/>
                <a:cs typeface="Arial"/>
                <a:sym typeface="Arial"/>
              </a:rPr>
              <a:t>d'épuration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modernisées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capter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réduire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émissions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gaz</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effet</a:t>
            </a:r>
            <a:r>
              <a:rPr lang="en-GB" sz="1200" b="0" i="0" u="none" strike="noStrike" cap="none" dirty="0">
                <a:solidFill>
                  <a:schemeClr val="dk1"/>
                </a:solidFill>
                <a:effectLst/>
                <a:latin typeface="Arial"/>
                <a:ea typeface="Arial"/>
                <a:cs typeface="Arial"/>
                <a:sym typeface="Arial"/>
              </a:rPr>
              <a:t> de serre </a:t>
            </a:r>
            <a:r>
              <a:rPr lang="en-GB" sz="1200" b="0" i="0" u="none" strike="noStrike" cap="none" dirty="0" err="1">
                <a:solidFill>
                  <a:schemeClr val="dk1"/>
                </a:solidFill>
                <a:effectLst/>
                <a:latin typeface="Arial"/>
                <a:ea typeface="Arial"/>
                <a:cs typeface="Arial"/>
                <a:sym typeface="Arial"/>
              </a:rPr>
              <a:t>puissants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provenant</a:t>
            </a:r>
            <a:r>
              <a:rPr lang="en-GB" sz="1200" b="0" i="0" u="none" strike="noStrike" cap="none" dirty="0">
                <a:solidFill>
                  <a:schemeClr val="dk1"/>
                </a:solidFill>
                <a:effectLst/>
                <a:latin typeface="Arial"/>
                <a:ea typeface="Arial"/>
                <a:cs typeface="Arial"/>
                <a:sym typeface="Arial"/>
              </a:rPr>
              <a:t> des eaux </a:t>
            </a:r>
            <a:r>
              <a:rPr lang="en-GB" sz="1200" b="0" i="0" u="none" strike="noStrike" cap="none" dirty="0" err="1">
                <a:solidFill>
                  <a:schemeClr val="dk1"/>
                </a:solidFill>
                <a:effectLst/>
                <a:latin typeface="Arial"/>
                <a:ea typeface="Arial"/>
                <a:cs typeface="Arial"/>
                <a:sym typeface="Arial"/>
              </a:rPr>
              <a:t>usées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L’efficacité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énergétique</a:t>
            </a:r>
            <a:r>
              <a:rPr lang="en-GB" sz="1200" b="0" i="0" u="none" strike="noStrike" cap="none" dirty="0">
                <a:solidFill>
                  <a:schemeClr val="dk1"/>
                </a:solidFill>
                <a:effectLst/>
                <a:latin typeface="Arial"/>
                <a:ea typeface="Arial"/>
                <a:cs typeface="Arial"/>
                <a:sym typeface="Arial"/>
              </a:rPr>
              <a:t> : les nouveaux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consomment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moins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d'énergie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intègrent</a:t>
            </a:r>
            <a:r>
              <a:rPr lang="en-GB" sz="1200" b="0" i="0" u="none" strike="noStrike" cap="none" dirty="0">
                <a:solidFill>
                  <a:schemeClr val="dk1"/>
                </a:solidFill>
                <a:effectLst/>
                <a:latin typeface="Arial"/>
                <a:ea typeface="Arial"/>
                <a:cs typeface="Arial"/>
                <a:sym typeface="Arial"/>
              </a:rPr>
              <a:t> des sources </a:t>
            </a:r>
            <a:r>
              <a:rPr lang="en-GB" sz="1200" b="0" i="0" u="none" strike="noStrike" cap="none" dirty="0" err="1">
                <a:solidFill>
                  <a:schemeClr val="dk1"/>
                </a:solidFill>
                <a:effectLst/>
                <a:latin typeface="Arial"/>
                <a:ea typeface="Arial"/>
                <a:cs typeface="Arial"/>
                <a:sym typeface="Arial"/>
              </a:rPr>
              <a:t>d'énergie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renouvelables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réduit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l'empreinte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carbone</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La </a:t>
            </a:r>
            <a:r>
              <a:rPr lang="en-GB" sz="1200" b="0" i="0" u="none" strike="noStrike" cap="none" dirty="0" err="1">
                <a:solidFill>
                  <a:schemeClr val="dk1"/>
                </a:solidFill>
                <a:effectLst/>
                <a:latin typeface="Arial"/>
                <a:ea typeface="Arial"/>
                <a:cs typeface="Arial"/>
                <a:sym typeface="Arial"/>
              </a:rPr>
              <a:t>récupération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ressources</a:t>
            </a:r>
            <a:r>
              <a:rPr lang="en-GB" sz="1200" b="0" i="0" u="none" strike="noStrike" cap="none" dirty="0">
                <a:solidFill>
                  <a:schemeClr val="dk1"/>
                </a:solidFill>
                <a:effectLst/>
                <a:latin typeface="Arial"/>
                <a:ea typeface="Arial"/>
                <a:cs typeface="Arial"/>
                <a:sym typeface="Arial"/>
              </a:rPr>
              <a:t> : les </a:t>
            </a:r>
            <a:r>
              <a:rPr lang="en-GB" sz="1200" b="0" i="0" u="none" strike="noStrike" cap="none" dirty="0" err="1">
                <a:solidFill>
                  <a:schemeClr val="dk1"/>
                </a:solidFill>
                <a:effectLst/>
                <a:latin typeface="Arial"/>
                <a:ea typeface="Arial"/>
                <a:cs typeface="Arial"/>
                <a:sym typeface="Arial"/>
              </a:rPr>
              <a:t>égouts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modernes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récupérer</a:t>
            </a:r>
            <a:r>
              <a:rPr lang="en-GB" sz="1200" b="0" i="0" u="none" strike="noStrike" cap="none" dirty="0">
                <a:solidFill>
                  <a:schemeClr val="dk1"/>
                </a:solidFill>
                <a:effectLst/>
                <a:latin typeface="Arial"/>
                <a:ea typeface="Arial"/>
                <a:cs typeface="Arial"/>
                <a:sym typeface="Arial"/>
              </a:rPr>
              <a:t> les nutriments et le </a:t>
            </a:r>
            <a:r>
              <a:rPr lang="en-GB" sz="1200" b="0" i="0" u="none" strike="noStrike" cap="none" dirty="0" err="1">
                <a:solidFill>
                  <a:schemeClr val="dk1"/>
                </a:solidFill>
                <a:effectLst/>
                <a:latin typeface="Arial"/>
                <a:ea typeface="Arial"/>
                <a:cs typeface="Arial"/>
                <a:sym typeface="Arial"/>
              </a:rPr>
              <a:t>biogaz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contenus</a:t>
            </a:r>
            <a:r>
              <a:rPr lang="en-GB" sz="1200" b="0" i="0" u="none" strike="noStrike" cap="none" dirty="0">
                <a:solidFill>
                  <a:schemeClr val="dk1"/>
                </a:solidFill>
                <a:effectLst/>
                <a:latin typeface="Arial"/>
                <a:ea typeface="Arial"/>
                <a:cs typeface="Arial"/>
                <a:sym typeface="Arial"/>
              </a:rPr>
              <a:t> dans les </a:t>
            </a:r>
            <a:r>
              <a:rPr lang="en-GB" sz="1200" b="0" i="0" u="none" strike="noStrike" cap="none" dirty="0" err="1">
                <a:solidFill>
                  <a:schemeClr val="dk1"/>
                </a:solidFill>
                <a:effectLst/>
                <a:latin typeface="Arial"/>
                <a:ea typeface="Arial"/>
                <a:cs typeface="Arial"/>
                <a:sym typeface="Arial"/>
              </a:rPr>
              <a:t>déchets</a:t>
            </a:r>
            <a:r>
              <a:rPr lang="en-GB" sz="1200" b="0" i="0" u="none" strike="noStrike" cap="none" dirty="0">
                <a:solidFill>
                  <a:schemeClr val="dk1"/>
                </a:solidFill>
                <a:effectLst/>
                <a:latin typeface="Arial"/>
                <a:ea typeface="Arial"/>
                <a:cs typeface="Arial"/>
                <a:sym typeface="Arial"/>
              </a:rPr>
              <a:t>, transformant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derniers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énergie</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réduisant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dépendance</a:t>
            </a:r>
            <a:r>
              <a:rPr lang="en-GB" sz="1200" b="0" i="0" u="none" strike="noStrike" cap="none" dirty="0">
                <a:solidFill>
                  <a:schemeClr val="dk1"/>
                </a:solidFill>
                <a:effectLst/>
                <a:latin typeface="Arial"/>
                <a:ea typeface="Arial"/>
                <a:cs typeface="Arial"/>
                <a:sym typeface="Arial"/>
              </a:rPr>
              <a:t> aux combustibles </a:t>
            </a:r>
            <a:r>
              <a:rPr lang="en-GB" sz="1200" b="0" i="0" u="none" strike="noStrike" cap="none" dirty="0" err="1">
                <a:solidFill>
                  <a:schemeClr val="dk1"/>
                </a:solidFill>
                <a:effectLst/>
                <a:latin typeface="Arial"/>
                <a:ea typeface="Arial"/>
                <a:cs typeface="Arial"/>
                <a:sym typeface="Arial"/>
              </a:rPr>
              <a:t>fossiles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err="1">
                <a:solidFill>
                  <a:schemeClr val="dk1"/>
                </a:solidFill>
                <a:effectLst/>
                <a:latin typeface="Arial"/>
                <a:ea typeface="Arial"/>
                <a:cs typeface="Arial"/>
                <a:sym typeface="Arial"/>
              </a:rPr>
              <a:t>L'adaptation</a:t>
            </a:r>
            <a:r>
              <a:rPr lang="en-GB" sz="1200" b="1" i="0" u="none" strike="noStrike" cap="none" dirty="0">
                <a:solidFill>
                  <a:schemeClr val="dk1"/>
                </a:solidFill>
                <a:effectLst/>
                <a:latin typeface="Arial"/>
                <a:ea typeface="Arial"/>
                <a:cs typeface="Arial"/>
                <a:sym typeface="Arial"/>
              </a:rPr>
              <a:t> au </a:t>
            </a:r>
            <a:r>
              <a:rPr lang="en-GB" sz="1200" b="1" i="0" u="none" strike="noStrike" cap="none" dirty="0" err="1">
                <a:solidFill>
                  <a:schemeClr val="dk1"/>
                </a:solidFill>
                <a:effectLst/>
                <a:latin typeface="Arial"/>
                <a:ea typeface="Arial"/>
                <a:cs typeface="Arial"/>
                <a:sym typeface="Arial"/>
              </a:rPr>
              <a:t>changement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consiste</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endParaRPr lang="en-GB" sz="1200" b="1"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La </a:t>
            </a:r>
            <a:r>
              <a:rPr lang="en-GB" sz="1200" b="0" i="0" u="none" strike="noStrike" cap="none" dirty="0" err="1">
                <a:solidFill>
                  <a:schemeClr val="dk1"/>
                </a:solidFill>
                <a:effectLst/>
                <a:latin typeface="Arial"/>
                <a:ea typeface="Arial"/>
                <a:cs typeface="Arial"/>
                <a:sym typeface="Arial"/>
              </a:rPr>
              <a:t>prévention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inondations</a:t>
            </a:r>
            <a:r>
              <a:rPr lang="en-GB" sz="1200" b="0" i="0" u="none" strike="noStrike" cap="none" dirty="0">
                <a:solidFill>
                  <a:schemeClr val="dk1"/>
                </a:solidFill>
                <a:effectLst/>
                <a:latin typeface="Arial"/>
                <a:ea typeface="Arial"/>
                <a:cs typeface="Arial"/>
                <a:sym typeface="Arial"/>
              </a:rPr>
              <a:t> :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d'égouts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modernes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gérer</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précipitations</a:t>
            </a:r>
            <a:r>
              <a:rPr lang="en-GB" sz="1200" b="0" i="0" u="none" strike="noStrike" cap="none" dirty="0">
                <a:solidFill>
                  <a:schemeClr val="dk1"/>
                </a:solidFill>
                <a:effectLst/>
                <a:latin typeface="Arial"/>
                <a:ea typeface="Arial"/>
                <a:cs typeface="Arial"/>
                <a:sym typeface="Arial"/>
              </a:rPr>
              <a:t> plus </a:t>
            </a:r>
            <a:r>
              <a:rPr lang="en-GB" sz="1200" b="0" i="0" u="none" strike="noStrike" cap="none" dirty="0" err="1">
                <a:solidFill>
                  <a:schemeClr val="dk1"/>
                </a:solidFill>
                <a:effectLst/>
                <a:latin typeface="Arial"/>
                <a:ea typeface="Arial"/>
                <a:cs typeface="Arial"/>
                <a:sym typeface="Arial"/>
              </a:rPr>
              <a:t>importantes</a:t>
            </a:r>
            <a:r>
              <a:rPr lang="en-GB" sz="1200" b="0" i="0" u="none" strike="noStrike" cap="none" dirty="0">
                <a:solidFill>
                  <a:schemeClr val="dk1"/>
                </a:solidFill>
                <a:effectLst/>
                <a:latin typeface="Arial"/>
                <a:ea typeface="Arial"/>
                <a:cs typeface="Arial"/>
                <a:sym typeface="Arial"/>
              </a:rPr>
              <a:t> et des ondes de </a:t>
            </a:r>
            <a:r>
              <a:rPr lang="en-GB" sz="1200" b="0" i="0" u="none" strike="noStrike" cap="none" dirty="0" err="1">
                <a:solidFill>
                  <a:schemeClr val="dk1"/>
                </a:solidFill>
                <a:effectLst/>
                <a:latin typeface="Arial"/>
                <a:ea typeface="Arial"/>
                <a:cs typeface="Arial"/>
                <a:sym typeface="Arial"/>
              </a:rPr>
              <a:t>tempête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réduisant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inondations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urbaines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causées</a:t>
            </a:r>
            <a:r>
              <a:rPr lang="en-GB" sz="1200" b="0" i="0" u="none" strike="noStrike" cap="none" dirty="0">
                <a:solidFill>
                  <a:schemeClr val="dk1"/>
                </a:solidFill>
                <a:effectLst/>
                <a:latin typeface="Arial"/>
                <a:ea typeface="Arial"/>
                <a:cs typeface="Arial"/>
                <a:sym typeface="Arial"/>
              </a:rPr>
              <a:t> par le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La protection de la santé </a:t>
            </a:r>
            <a:r>
              <a:rPr lang="en-GB" sz="1200" b="0" i="0" u="none" strike="noStrike" cap="none" dirty="0" err="1">
                <a:solidFill>
                  <a:schemeClr val="dk1"/>
                </a:solidFill>
                <a:effectLst/>
                <a:latin typeface="Arial"/>
                <a:ea typeface="Arial"/>
                <a:cs typeface="Arial"/>
                <a:sym typeface="Arial"/>
              </a:rPr>
              <a:t>publique</a:t>
            </a:r>
            <a:r>
              <a:rPr lang="en-GB" sz="1200" b="0" i="0" u="none" strike="noStrike" cap="none" dirty="0">
                <a:solidFill>
                  <a:schemeClr val="dk1"/>
                </a:solidFill>
                <a:effectLst/>
                <a:latin typeface="Arial"/>
                <a:ea typeface="Arial"/>
                <a:cs typeface="Arial"/>
                <a:sym typeface="Arial"/>
              </a:rPr>
              <a:t> :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améliorés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empêchent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débordements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d'égouts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lors</a:t>
            </a:r>
            <a:r>
              <a:rPr lang="en-GB" sz="1200" b="0" i="0" u="none" strike="noStrike" cap="none" dirty="0">
                <a:solidFill>
                  <a:schemeClr val="dk1"/>
                </a:solidFill>
                <a:effectLst/>
                <a:latin typeface="Arial"/>
                <a:ea typeface="Arial"/>
                <a:cs typeface="Arial"/>
                <a:sym typeface="Arial"/>
              </a:rPr>
              <a:t> de conditions </a:t>
            </a:r>
            <a:r>
              <a:rPr lang="en-GB" sz="1200" b="0" i="0" u="none" strike="noStrike" cap="none" dirty="0" err="1">
                <a:solidFill>
                  <a:schemeClr val="dk1"/>
                </a:solidFill>
                <a:effectLst/>
                <a:latin typeface="Arial"/>
                <a:ea typeface="Arial"/>
                <a:cs typeface="Arial"/>
                <a:sym typeface="Arial"/>
              </a:rPr>
              <a:t>météorologiques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extrêmes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réduisant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la propagation des maladies </a:t>
            </a:r>
            <a:r>
              <a:rPr lang="en-GB" sz="1200" b="0" i="0" u="none" strike="noStrike" cap="none" dirty="0" err="1">
                <a:solidFill>
                  <a:schemeClr val="dk1"/>
                </a:solidFill>
                <a:effectLst/>
                <a:latin typeface="Arial"/>
                <a:ea typeface="Arial"/>
                <a:cs typeface="Arial"/>
                <a:sym typeface="Arial"/>
              </a:rPr>
              <a:t>d'origine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hydrique</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La </a:t>
            </a: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 à la </a:t>
            </a:r>
            <a:r>
              <a:rPr lang="en-GB" sz="1200" b="0" i="0" u="none" strike="noStrike" cap="none" dirty="0" err="1">
                <a:solidFill>
                  <a:schemeClr val="dk1"/>
                </a:solidFill>
                <a:effectLst/>
                <a:latin typeface="Arial"/>
                <a:ea typeface="Arial"/>
                <a:cs typeface="Arial"/>
                <a:sym typeface="Arial"/>
              </a:rPr>
              <a:t>sécheresse</a:t>
            </a:r>
            <a:r>
              <a:rPr lang="en-GB" sz="1200" b="0" i="0" u="none" strike="noStrike" cap="none" dirty="0">
                <a:solidFill>
                  <a:schemeClr val="dk1"/>
                </a:solidFill>
                <a:effectLst/>
                <a:latin typeface="Arial"/>
                <a:ea typeface="Arial"/>
                <a:cs typeface="Arial"/>
                <a:sym typeface="Arial"/>
              </a:rPr>
              <a:t> : les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d'égouts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avancés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inclure</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recyclage</a:t>
            </a:r>
            <a:r>
              <a:rPr lang="en-GB" sz="1200" b="0" i="0" u="none" strike="noStrike" cap="none" dirty="0">
                <a:solidFill>
                  <a:schemeClr val="dk1"/>
                </a:solidFill>
                <a:effectLst/>
                <a:latin typeface="Arial"/>
                <a:ea typeface="Arial"/>
                <a:cs typeface="Arial"/>
                <a:sym typeface="Arial"/>
              </a:rPr>
              <a:t> des eaux </a:t>
            </a:r>
            <a:r>
              <a:rPr lang="en-GB" sz="1200" b="0" i="0" u="none" strike="noStrike" cap="none" dirty="0" err="1">
                <a:solidFill>
                  <a:schemeClr val="dk1"/>
                </a:solidFill>
                <a:effectLst/>
                <a:latin typeface="Arial"/>
                <a:ea typeface="Arial"/>
                <a:cs typeface="Arial"/>
                <a:sym typeface="Arial"/>
              </a:rPr>
              <a:t>grises</a:t>
            </a:r>
            <a:r>
              <a:rPr lang="en-GB" sz="1200" b="0" i="0" u="none" strike="noStrike" cap="none" dirty="0">
                <a:solidFill>
                  <a:schemeClr val="dk1"/>
                </a:solidFill>
                <a:effectLst/>
                <a:latin typeface="Arial"/>
                <a:ea typeface="Arial"/>
                <a:cs typeface="Arial"/>
                <a:sym typeface="Arial"/>
              </a:rPr>
              <a:t> et la </a:t>
            </a:r>
            <a:r>
              <a:rPr lang="en-GB" sz="1200" b="0" i="0" u="none" strike="noStrike" cap="none" dirty="0" err="1">
                <a:solidFill>
                  <a:schemeClr val="dk1"/>
                </a:solidFill>
                <a:effectLst/>
                <a:latin typeface="Arial"/>
                <a:ea typeface="Arial"/>
                <a:cs typeface="Arial"/>
                <a:sym typeface="Arial"/>
              </a:rPr>
              <a:t>récupération</a:t>
            </a:r>
            <a:r>
              <a:rPr lang="en-GB" sz="1200" b="0" i="0" u="none" strike="noStrike" cap="none" dirty="0">
                <a:solidFill>
                  <a:schemeClr val="dk1"/>
                </a:solidFill>
                <a:effectLst/>
                <a:latin typeface="Arial"/>
                <a:ea typeface="Arial"/>
                <a:cs typeface="Arial"/>
                <a:sym typeface="Arial"/>
              </a:rPr>
              <a:t> des eaux </a:t>
            </a:r>
            <a:r>
              <a:rPr lang="en-GB" sz="1200" b="0" i="0" u="none" strike="noStrike" cap="none" dirty="0" err="1">
                <a:solidFill>
                  <a:schemeClr val="dk1"/>
                </a:solidFill>
                <a:effectLst/>
                <a:latin typeface="Arial"/>
                <a:ea typeface="Arial"/>
                <a:cs typeface="Arial"/>
                <a:sym typeface="Arial"/>
              </a:rPr>
              <a:t>pluviales</a:t>
            </a:r>
            <a:r>
              <a:rPr lang="en-GB" sz="1200" b="0" i="0" u="none" strike="noStrike" cap="none" dirty="0">
                <a:solidFill>
                  <a:schemeClr val="dk1"/>
                </a:solidFill>
                <a:effectLst/>
                <a:latin typeface="Arial"/>
                <a:ea typeface="Arial"/>
                <a:cs typeface="Arial"/>
                <a:sym typeface="Arial"/>
              </a:rPr>
              <a:t>, aidant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les villes à </a:t>
            </a:r>
            <a:r>
              <a:rPr lang="en-GB" sz="1200" b="0" i="0" u="none" strike="noStrike" cap="none" dirty="0" err="1">
                <a:solidFill>
                  <a:schemeClr val="dk1"/>
                </a:solidFill>
                <a:effectLst/>
                <a:latin typeface="Arial"/>
                <a:ea typeface="Arial"/>
                <a:cs typeface="Arial"/>
                <a:sym typeface="Arial"/>
              </a:rPr>
              <a:t>gérer</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pénurie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a:t>
            </a:r>
          </a:p>
          <a:p>
            <a:pPr marL="228600" indent="0">
              <a:buFont typeface="Arial" panose="020B0604020202020204" pitchFamily="34" charset="0"/>
              <a:buNone/>
            </a:pPr>
            <a:endParaRPr lang="en-GB" sz="1200" b="0" i="0" u="none" strike="noStrike" cap="none" dirty="0">
              <a:solidFill>
                <a:schemeClr val="dk1"/>
              </a:solidFill>
              <a:effectLst/>
              <a:latin typeface="Arial"/>
              <a:ea typeface="Arial"/>
              <a:cs typeface="Arial"/>
              <a:sym typeface="Arial"/>
            </a:endParaRPr>
          </a:p>
          <a:p>
            <a:endParaRPr lang="en-NL" sz="1200" b="0" i="0" u="none" strike="noStrike" cap="none" dirty="0">
              <a:solidFill>
                <a:schemeClr val="dk1"/>
              </a:solidFill>
              <a:effectLst/>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dirty="0"/>
          </a:p>
        </p:txBody>
      </p:sp>
      <p:sp>
        <p:nvSpPr>
          <p:cNvPr id="538" name="Google Shape;53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Arial"/>
                <a:ea typeface="Arial"/>
                <a:cs typeface="Arial"/>
                <a:sym typeface="Arial"/>
              </a:rPr>
              <a:t>La restauration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création</a:t>
            </a:r>
            <a:r>
              <a:rPr lang="en-GB" sz="1200" b="0" i="0" u="none" strike="noStrike" cap="none" dirty="0">
                <a:solidFill>
                  <a:schemeClr val="dk1"/>
                </a:solidFill>
                <a:effectLst/>
                <a:latin typeface="Arial"/>
                <a:ea typeface="Arial"/>
                <a:cs typeface="Arial"/>
                <a:sym typeface="Arial"/>
              </a:rPr>
              <a:t> de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un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a:t>
            </a:r>
            <a:r>
              <a:rPr lang="en-GB" b="0" dirty="0"/>
              <a:t>à la </a:t>
            </a:r>
            <a:r>
              <a:rPr lang="en-GB" b="0" dirty="0" err="1"/>
              <a:t>fois</a:t>
            </a:r>
            <a:r>
              <a:rPr lang="en-GB" b="0" dirty="0"/>
              <a:t> </a:t>
            </a:r>
            <a:r>
              <a:rPr lang="en-GB" b="0" dirty="0" err="1"/>
              <a:t>d'atténuation</a:t>
            </a:r>
            <a:r>
              <a:rPr lang="en-GB" b="0" dirty="0"/>
              <a:t> et </a:t>
            </a:r>
            <a:r>
              <a:rPr lang="en-GB" b="0" dirty="0" err="1"/>
              <a:t>d'adaptation</a:t>
            </a:r>
            <a:r>
              <a:rPr lang="en-GB" b="0" dirty="0"/>
              <a:t> au </a:t>
            </a:r>
            <a:r>
              <a:rPr lang="en-GB" b="0" dirty="0" err="1"/>
              <a:t>changement</a:t>
            </a:r>
            <a:r>
              <a:rPr lang="en-GB" b="0" dirty="0"/>
              <a:t> </a:t>
            </a:r>
            <a:r>
              <a:rPr lang="en-GB" b="0" dirty="0" err="1"/>
              <a:t>climatique</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Atténuation</a:t>
            </a:r>
            <a:r>
              <a:rPr lang="en-GB" sz="1200" b="1" i="0" u="none" strike="noStrike" cap="none" dirty="0">
                <a:solidFill>
                  <a:schemeClr val="dk1"/>
                </a:solidFill>
                <a:effectLst/>
                <a:latin typeface="Arial"/>
                <a:ea typeface="Arial"/>
                <a:cs typeface="Arial"/>
                <a:sym typeface="Arial"/>
              </a:rPr>
              <a:t> des </a:t>
            </a:r>
            <a:r>
              <a:rPr lang="en-GB" sz="1200" b="1" i="0" u="none" strike="noStrike" cap="none" dirty="0" err="1">
                <a:solidFill>
                  <a:schemeClr val="dk1"/>
                </a:solidFill>
                <a:effectLst/>
                <a:latin typeface="Arial"/>
                <a:ea typeface="Arial"/>
                <a:cs typeface="Arial"/>
                <a:sym typeface="Arial"/>
              </a:rPr>
              <a:t>effets</a:t>
            </a:r>
            <a:r>
              <a:rPr lang="en-GB" sz="1200" b="1" i="0" u="none" strike="noStrike" cap="none" dirty="0">
                <a:solidFill>
                  <a:schemeClr val="dk1"/>
                </a:solidFill>
                <a:effectLst/>
                <a:latin typeface="Arial"/>
                <a:ea typeface="Arial"/>
                <a:cs typeface="Arial"/>
                <a:sym typeface="Arial"/>
              </a:rPr>
              <a:t> du </a:t>
            </a:r>
            <a:r>
              <a:rPr lang="en-GB" sz="1200" b="1" i="0" u="none" strike="noStrike" cap="none" dirty="0" err="1">
                <a:solidFill>
                  <a:schemeClr val="dk1"/>
                </a:solidFill>
                <a:effectLst/>
                <a:latin typeface="Arial"/>
                <a:ea typeface="Arial"/>
                <a:cs typeface="Arial"/>
                <a:sym typeface="Arial"/>
              </a:rPr>
              <a:t>changement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a:t>
            </a:r>
            <a:endParaRPr lang="en-GB" sz="1200" b="1"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Séquestration</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carbone</a:t>
            </a:r>
            <a:r>
              <a:rPr lang="en-GB" sz="1200" b="0" i="0" u="none" strike="noStrike" cap="none" dirty="0">
                <a:solidFill>
                  <a:schemeClr val="dk1"/>
                </a:solidFill>
                <a:effectLst/>
                <a:latin typeface="Arial"/>
                <a:ea typeface="Arial"/>
                <a:cs typeface="Arial"/>
                <a:sym typeface="Arial"/>
              </a:rPr>
              <a:t> : les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puissants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puits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carbone</a:t>
            </a:r>
            <a:r>
              <a:rPr lang="en-GB" sz="1200" b="0" i="0" u="none" strike="noStrike" cap="none" dirty="0">
                <a:solidFill>
                  <a:schemeClr val="dk1"/>
                </a:solidFill>
                <a:effectLst/>
                <a:latin typeface="Arial"/>
                <a:ea typeface="Arial"/>
                <a:cs typeface="Arial"/>
                <a:sym typeface="Arial"/>
              </a:rPr>
              <a:t>. Elles </a:t>
            </a:r>
            <a:r>
              <a:rPr lang="en-GB" sz="1200" b="0" i="0" u="none" strike="noStrike" cap="none" dirty="0" err="1">
                <a:solidFill>
                  <a:schemeClr val="dk1"/>
                </a:solidFill>
                <a:effectLst/>
                <a:latin typeface="Arial"/>
                <a:ea typeface="Arial"/>
                <a:cs typeface="Arial"/>
                <a:sym typeface="Arial"/>
              </a:rPr>
              <a:t>stockent</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grandes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quantités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carbone</a:t>
            </a:r>
            <a:r>
              <a:rPr lang="en-GB" sz="1200" b="0" i="0" u="none" strike="noStrike" cap="none" dirty="0">
                <a:solidFill>
                  <a:schemeClr val="dk1"/>
                </a:solidFill>
                <a:effectLst/>
                <a:latin typeface="Arial"/>
                <a:ea typeface="Arial"/>
                <a:cs typeface="Arial"/>
                <a:sym typeface="Arial"/>
              </a:rPr>
              <a:t> dans </a:t>
            </a:r>
            <a:r>
              <a:rPr lang="en-GB" sz="1200" b="0" i="0" u="none" strike="noStrike" cap="none" dirty="0" err="1">
                <a:solidFill>
                  <a:schemeClr val="dk1"/>
                </a:solidFill>
                <a:effectLst/>
                <a:latin typeface="Arial"/>
                <a:ea typeface="Arial"/>
                <a:cs typeface="Arial"/>
                <a:sym typeface="Arial"/>
              </a:rPr>
              <a:t>leur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biomasse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végétale</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leurs</a:t>
            </a:r>
            <a:r>
              <a:rPr lang="en-GB" sz="1200" b="0" i="0" u="none" strike="noStrike" cap="none" dirty="0">
                <a:solidFill>
                  <a:schemeClr val="dk1"/>
                </a:solidFill>
                <a:effectLst/>
                <a:latin typeface="Arial"/>
                <a:ea typeface="Arial"/>
                <a:cs typeface="Arial"/>
                <a:sym typeface="Arial"/>
              </a:rPr>
              <a:t> sols, </a:t>
            </a:r>
            <a:r>
              <a:rPr lang="en-GB" sz="1200" b="0" i="0" u="none" strike="noStrike" cap="none" dirty="0" err="1">
                <a:solidFill>
                  <a:schemeClr val="dk1"/>
                </a:solidFill>
                <a:effectLst/>
                <a:latin typeface="Arial"/>
                <a:ea typeface="Arial"/>
                <a:cs typeface="Arial"/>
                <a:sym typeface="Arial"/>
              </a:rPr>
              <a:t>contribuant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réduire</a:t>
            </a:r>
            <a:r>
              <a:rPr lang="en-GB" sz="1200" b="0" i="0" u="none" strike="noStrike" cap="none" dirty="0">
                <a:solidFill>
                  <a:schemeClr val="dk1"/>
                </a:solidFill>
                <a:effectLst/>
                <a:latin typeface="Arial"/>
                <a:ea typeface="Arial"/>
                <a:cs typeface="Arial"/>
                <a:sym typeface="Arial"/>
              </a:rPr>
              <a:t> les concentrations de </a:t>
            </a:r>
            <a:r>
              <a:rPr lang="en-GB" sz="1200" b="0" i="0" u="none" strike="noStrike" cap="none" dirty="0" err="1">
                <a:solidFill>
                  <a:schemeClr val="dk1"/>
                </a:solidFill>
                <a:effectLst/>
                <a:latin typeface="Arial"/>
                <a:ea typeface="Arial"/>
                <a:cs typeface="Arial"/>
                <a:sym typeface="Arial"/>
              </a:rPr>
              <a:t>gaz</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effet</a:t>
            </a:r>
            <a:r>
              <a:rPr lang="en-GB" sz="1200" b="0" i="0" u="none" strike="noStrike" cap="none" dirty="0">
                <a:solidFill>
                  <a:schemeClr val="dk1"/>
                </a:solidFill>
                <a:effectLst/>
                <a:latin typeface="Arial"/>
                <a:ea typeface="Arial"/>
                <a:cs typeface="Arial"/>
                <a:sym typeface="Arial"/>
              </a:rPr>
              <a:t> de serre dans </a:t>
            </a:r>
            <a:r>
              <a:rPr lang="en-GB" sz="1200" b="0" i="0" u="none" strike="noStrike" cap="none" dirty="0" err="1">
                <a:solidFill>
                  <a:schemeClr val="dk1"/>
                </a:solidFill>
                <a:effectLst/>
                <a:latin typeface="Arial"/>
                <a:ea typeface="Arial"/>
                <a:cs typeface="Arial"/>
                <a:sym typeface="Arial"/>
              </a:rPr>
              <a:t>l'atmosphère</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Réduction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émissions</a:t>
            </a:r>
            <a:r>
              <a:rPr lang="en-GB" sz="1200" b="0" i="0" u="none" strike="noStrike" cap="none" dirty="0">
                <a:solidFill>
                  <a:schemeClr val="dk1"/>
                </a:solidFill>
                <a:effectLst/>
                <a:latin typeface="Arial"/>
                <a:ea typeface="Arial"/>
                <a:cs typeface="Arial"/>
                <a:sym typeface="Arial"/>
              </a:rPr>
              <a:t> : grâce à la gestion des </a:t>
            </a:r>
            <a:r>
              <a:rPr lang="en-GB" sz="1200" b="0" i="0" u="none" strike="noStrike" cap="none" dirty="0" err="1">
                <a:solidFill>
                  <a:schemeClr val="dk1"/>
                </a:solidFill>
                <a:effectLst/>
                <a:latin typeface="Arial"/>
                <a:ea typeface="Arial"/>
                <a:cs typeface="Arial"/>
                <a:sym typeface="Arial"/>
              </a:rPr>
              <a:t>niveaux</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et de la </a:t>
            </a:r>
            <a:r>
              <a:rPr lang="en-GB" sz="1200" b="0" i="0" u="none" strike="noStrike" cap="none" dirty="0" err="1">
                <a:solidFill>
                  <a:schemeClr val="dk1"/>
                </a:solidFill>
                <a:effectLst/>
                <a:latin typeface="Arial"/>
                <a:ea typeface="Arial"/>
                <a:cs typeface="Arial"/>
                <a:sym typeface="Arial"/>
              </a:rPr>
              <a:t>végétation</a:t>
            </a:r>
            <a:r>
              <a:rPr lang="en-GB" sz="1200" b="0" i="0" u="none" strike="noStrike" cap="none" dirty="0">
                <a:solidFill>
                  <a:schemeClr val="dk1"/>
                </a:solidFill>
                <a:effectLst/>
                <a:latin typeface="Arial"/>
                <a:ea typeface="Arial"/>
                <a:cs typeface="Arial"/>
                <a:sym typeface="Arial"/>
              </a:rPr>
              <a:t>, les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artificielles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minimiser les </a:t>
            </a:r>
            <a:r>
              <a:rPr lang="en-GB" sz="1200" b="0" i="0" u="none" strike="noStrike" cap="none" dirty="0" err="1">
                <a:solidFill>
                  <a:schemeClr val="dk1"/>
                </a:solidFill>
                <a:effectLst/>
                <a:latin typeface="Arial"/>
                <a:ea typeface="Arial"/>
                <a:cs typeface="Arial"/>
                <a:sym typeface="Arial"/>
              </a:rPr>
              <a:t>émissions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méthane</a:t>
            </a:r>
            <a:r>
              <a:rPr lang="en-GB" sz="1200" b="0" i="0" u="none" strike="noStrike" cap="none" dirty="0">
                <a:solidFill>
                  <a:schemeClr val="dk1"/>
                </a:solidFill>
                <a:effectLst/>
                <a:latin typeface="Arial"/>
                <a:ea typeface="Arial"/>
                <a:cs typeface="Arial"/>
                <a:sym typeface="Arial"/>
              </a:rPr>
              <a:t> par rapport aux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dégradées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asséchées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t>Adaptation au </a:t>
            </a:r>
            <a:r>
              <a:rPr lang="en-GB" b="1" dirty="0" err="1"/>
              <a:t>changement</a:t>
            </a:r>
            <a:r>
              <a:rPr lang="en-GB" b="1" dirty="0"/>
              <a:t> </a:t>
            </a:r>
            <a:r>
              <a:rPr lang="en-GB" b="1" dirty="0" err="1"/>
              <a:t>climatique</a:t>
            </a:r>
            <a:r>
              <a:rPr lang="en-GB" b="1" dirty="0"/>
              <a:t> </a:t>
            </a:r>
            <a:endParaRPr lang="en-GB" sz="1200" b="1"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Contrôle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inondations</a:t>
            </a:r>
            <a:r>
              <a:rPr lang="en-GB" sz="1200" b="0" i="0" u="none" strike="noStrike" cap="none" dirty="0">
                <a:solidFill>
                  <a:schemeClr val="dk1"/>
                </a:solidFill>
                <a:effectLst/>
                <a:latin typeface="Arial"/>
                <a:ea typeface="Arial"/>
                <a:cs typeface="Arial"/>
                <a:sym typeface="Arial"/>
              </a:rPr>
              <a:t> : les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absorbent </a:t>
            </a:r>
            <a:r>
              <a:rPr lang="en-GB" sz="1200" b="0" i="0" u="none" strike="noStrike" cap="none" dirty="0" err="1">
                <a:solidFill>
                  <a:schemeClr val="dk1"/>
                </a:solidFill>
                <a:effectLst/>
                <a:latin typeface="Arial"/>
                <a:ea typeface="Arial"/>
                <a:cs typeface="Arial"/>
                <a:sym typeface="Arial"/>
              </a:rPr>
              <a:t>l'excès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pluie</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réduisent</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risque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d'inondations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lors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d'événements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météorologiques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extrêmes</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de plus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plus </a:t>
            </a:r>
            <a:r>
              <a:rPr lang="en-GB" sz="1200" b="0" i="0" u="none" strike="noStrike" cap="none" dirty="0" err="1">
                <a:solidFill>
                  <a:schemeClr val="dk1"/>
                </a:solidFill>
                <a:effectLst/>
                <a:latin typeface="Arial"/>
                <a:ea typeface="Arial"/>
                <a:cs typeface="Arial"/>
                <a:sym typeface="Arial"/>
              </a:rPr>
              <a:t>fréquents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raison du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 à la </a:t>
            </a:r>
            <a:r>
              <a:rPr lang="en-GB" sz="1200" b="0" i="0" u="none" strike="noStrike" cap="none" dirty="0" err="1">
                <a:solidFill>
                  <a:schemeClr val="dk1"/>
                </a:solidFill>
                <a:effectLst/>
                <a:latin typeface="Arial"/>
                <a:ea typeface="Arial"/>
                <a:cs typeface="Arial"/>
                <a:sym typeface="Arial"/>
              </a:rPr>
              <a:t>sécheresse</a:t>
            </a:r>
            <a:r>
              <a:rPr lang="en-GB" sz="1200" b="0" i="0" u="none" strike="noStrike" cap="none" dirty="0">
                <a:solidFill>
                  <a:schemeClr val="dk1"/>
                </a:solidFill>
                <a:effectLst/>
                <a:latin typeface="Arial"/>
                <a:ea typeface="Arial"/>
                <a:cs typeface="Arial"/>
                <a:sym typeface="Arial"/>
              </a:rPr>
              <a:t> : les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contribuent</a:t>
            </a:r>
            <a:r>
              <a:rPr lang="en-GB" sz="1200" b="0" i="0" u="none" strike="noStrike" cap="none" dirty="0">
                <a:solidFill>
                  <a:schemeClr val="dk1"/>
                </a:solidFill>
                <a:effectLst/>
                <a:latin typeface="Arial"/>
                <a:ea typeface="Arial"/>
                <a:cs typeface="Arial"/>
                <a:sym typeface="Arial"/>
              </a:rPr>
              <a:t> à la recharge des nappes </a:t>
            </a:r>
            <a:r>
              <a:rPr lang="en-GB" sz="1200" b="0" i="0" u="none" strike="noStrike" cap="none" dirty="0" err="1">
                <a:solidFill>
                  <a:schemeClr val="dk1"/>
                </a:solidFill>
                <a:effectLst/>
                <a:latin typeface="Arial"/>
                <a:ea typeface="Arial"/>
                <a:cs typeface="Arial"/>
                <a:sym typeface="Arial"/>
              </a:rPr>
              <a:t>phréatiques</a:t>
            </a:r>
            <a:r>
              <a:rPr lang="en-GB" sz="1200" b="0" i="0" u="none" strike="noStrike" cap="none" dirty="0">
                <a:solidFill>
                  <a:schemeClr val="dk1"/>
                </a:solidFill>
                <a:effectLst/>
                <a:latin typeface="Arial"/>
                <a:ea typeface="Arial"/>
                <a:cs typeface="Arial"/>
                <a:sym typeface="Arial"/>
              </a:rPr>
              <a:t> et au </a:t>
            </a:r>
            <a:r>
              <a:rPr lang="en-GB" sz="1200" b="0" i="0" u="none" strike="noStrike" cap="none" dirty="0" err="1">
                <a:solidFill>
                  <a:schemeClr val="dk1"/>
                </a:solidFill>
                <a:effectLst/>
                <a:latin typeface="Arial"/>
                <a:ea typeface="Arial"/>
                <a:cs typeface="Arial"/>
                <a:sym typeface="Arial"/>
              </a:rPr>
              <a:t>maintien</a:t>
            </a:r>
            <a:r>
              <a:rPr lang="en-GB" sz="1200" b="0" i="0" u="none" strike="noStrike" cap="none" dirty="0">
                <a:solidFill>
                  <a:schemeClr val="dk1"/>
                </a:solidFill>
                <a:effectLst/>
                <a:latin typeface="Arial"/>
                <a:ea typeface="Arial"/>
                <a:cs typeface="Arial"/>
                <a:sym typeface="Arial"/>
              </a:rPr>
              <a:t> de la </a:t>
            </a:r>
            <a:r>
              <a:rPr lang="en-GB" sz="1200" b="0" i="0" u="none" strike="noStrike" cap="none" dirty="0" err="1">
                <a:solidFill>
                  <a:schemeClr val="dk1"/>
                </a:solidFill>
                <a:effectLst/>
                <a:latin typeface="Arial"/>
                <a:ea typeface="Arial"/>
                <a:cs typeface="Arial"/>
                <a:sym typeface="Arial"/>
              </a:rPr>
              <a:t>disponibilité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pendant les </a:t>
            </a:r>
            <a:r>
              <a:rPr lang="en-GB" sz="1200" b="0" i="0" u="none" strike="noStrike" cap="none" dirty="0" err="1">
                <a:solidFill>
                  <a:schemeClr val="dk1"/>
                </a:solidFill>
                <a:effectLst/>
                <a:latin typeface="Arial"/>
                <a:ea typeface="Arial"/>
                <a:cs typeface="Arial"/>
                <a:sym typeface="Arial"/>
              </a:rPr>
              <a:t>périodes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sécheresse</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Purification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 les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filtrent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naturellement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polluants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améliorant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ainsi</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qualité</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pour les </a:t>
            </a:r>
            <a:r>
              <a:rPr lang="en-GB" sz="1200" b="0" i="0" u="none" strike="noStrike" cap="none" dirty="0" err="1">
                <a:solidFill>
                  <a:schemeClr val="dk1"/>
                </a:solidFill>
                <a:effectLst/>
                <a:latin typeface="Arial"/>
                <a:ea typeface="Arial"/>
                <a:cs typeface="Arial"/>
                <a:sym typeface="Arial"/>
              </a:rPr>
              <a:t>écosystèmes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l'usage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humain</a:t>
            </a:r>
            <a:r>
              <a:rPr lang="en-GB" sz="1200" b="0" i="0" u="none" strike="noStrike" cap="none" dirty="0">
                <a:solidFill>
                  <a:schemeClr val="dk1"/>
                </a:solidFill>
                <a:effectLst/>
                <a:latin typeface="Arial"/>
                <a:ea typeface="Arial"/>
                <a:cs typeface="Arial"/>
                <a:sym typeface="Arial"/>
              </a:rPr>
              <a:t>.</a:t>
            </a:r>
          </a:p>
          <a:p>
            <a:pPr marL="228600" indent="0">
              <a:buFont typeface="Arial" panose="020B0604020202020204" pitchFamily="34" charset="0"/>
              <a:buNone/>
            </a:pPr>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dirty="0"/>
              <a:t>Source : </a:t>
            </a:r>
            <a:r>
              <a:rPr lang="en-GB" b="0" dirty="0" err="1"/>
              <a:t>Créé</a:t>
            </a:r>
            <a:r>
              <a:rPr lang="en-GB" b="0" dirty="0"/>
              <a:t> avec </a:t>
            </a:r>
            <a:r>
              <a:rPr lang="en-GB" b="0" dirty="0" err="1"/>
              <a:t>l'aide</a:t>
            </a:r>
            <a:r>
              <a:rPr lang="en-GB" b="0" dirty="0"/>
              <a:t> de CoPilot</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093523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Alors que la crise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s'accélère</a:t>
            </a:r>
            <a:r>
              <a:rPr lang="en-GB" sz="1200" b="0" i="0" u="none" strike="noStrike" cap="none" dirty="0">
                <a:solidFill>
                  <a:schemeClr val="dk1"/>
                </a:solidFill>
                <a:effectLst/>
                <a:latin typeface="Arial"/>
                <a:ea typeface="Arial"/>
                <a:cs typeface="Arial"/>
                <a:sym typeface="Arial"/>
              </a:rPr>
              <a:t>, il ne </a:t>
            </a:r>
            <a:r>
              <a:rPr lang="en-GB" sz="1200" b="0" i="0" u="none" strike="noStrike" cap="none" dirty="0" err="1">
                <a:solidFill>
                  <a:schemeClr val="dk1"/>
                </a:solidFill>
                <a:effectLst/>
                <a:latin typeface="Arial"/>
                <a:ea typeface="Arial"/>
                <a:cs typeface="Arial"/>
                <a:sym typeface="Arial"/>
              </a:rPr>
              <a:t>s'agit</a:t>
            </a:r>
            <a:r>
              <a:rPr lang="en-GB" sz="1200" b="0" i="0" u="none" strike="noStrike" cap="none" dirty="0">
                <a:solidFill>
                  <a:schemeClr val="dk1"/>
                </a:solidFill>
                <a:effectLst/>
                <a:latin typeface="Arial"/>
                <a:ea typeface="Arial"/>
                <a:cs typeface="Arial"/>
                <a:sym typeface="Arial"/>
              </a:rPr>
              <a:t> plus </a:t>
            </a:r>
            <a:r>
              <a:rPr lang="en-GB" sz="1200" b="0" i="0" u="none" strike="noStrike" cap="none" dirty="0" err="1">
                <a:solidFill>
                  <a:schemeClr val="dk1"/>
                </a:solidFill>
                <a:effectLst/>
                <a:latin typeface="Arial"/>
                <a:ea typeface="Arial"/>
                <a:cs typeface="Arial"/>
                <a:sym typeface="Arial"/>
              </a:rPr>
              <a:t>seulement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d'atténuer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émissions</a:t>
            </a:r>
            <a:r>
              <a:rPr lang="en-GB" sz="1200" b="0" i="0" u="none" strike="noStrike" cap="none" dirty="0">
                <a:solidFill>
                  <a:schemeClr val="dk1"/>
                </a:solidFill>
                <a:effectLst/>
                <a:latin typeface="Arial"/>
                <a:ea typeface="Arial"/>
                <a:cs typeface="Arial"/>
                <a:sym typeface="Arial"/>
              </a:rPr>
              <a:t>. Il </a:t>
            </a:r>
            <a:r>
              <a:rPr lang="en-GB" sz="1200" b="0" i="0" u="none" strike="noStrike" cap="none" dirty="0" err="1">
                <a:solidFill>
                  <a:schemeClr val="dk1"/>
                </a:solidFill>
                <a:effectLst/>
                <a:latin typeface="Arial"/>
                <a:ea typeface="Arial"/>
                <a:cs typeface="Arial"/>
                <a:sym typeface="Arial"/>
              </a:rPr>
              <a:t>s'agit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désormais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s'adapter</a:t>
            </a:r>
            <a:r>
              <a:rPr lang="en-GB" sz="1200" b="0" i="0" u="none" strike="noStrike" cap="none" dirty="0">
                <a:solidFill>
                  <a:schemeClr val="dk1"/>
                </a:solidFill>
                <a:effectLst/>
                <a:latin typeface="Arial"/>
                <a:ea typeface="Arial"/>
                <a:cs typeface="Arial"/>
                <a:sym typeface="Arial"/>
              </a:rPr>
              <a:t>. De se </a:t>
            </a:r>
            <a:r>
              <a:rPr lang="en-GB" sz="1200" b="0" i="0" u="none" strike="noStrike" cap="none" dirty="0" err="1">
                <a:solidFill>
                  <a:schemeClr val="dk1"/>
                </a:solidFill>
                <a:effectLst/>
                <a:latin typeface="Arial"/>
                <a:ea typeface="Arial"/>
                <a:cs typeface="Arial"/>
                <a:sym typeface="Arial"/>
              </a:rPr>
              <a:t>préparer</a:t>
            </a:r>
            <a:r>
              <a:rPr lang="en-GB" sz="1200" b="0" i="0" u="none" strike="noStrike" cap="none" dirty="0">
                <a:solidFill>
                  <a:schemeClr val="dk1"/>
                </a:solidFill>
                <a:effectLst/>
                <a:latin typeface="Arial"/>
                <a:ea typeface="Arial"/>
                <a:cs typeface="Arial"/>
                <a:sym typeface="Arial"/>
              </a:rPr>
              <a:t> aux impacts déjà </a:t>
            </a:r>
            <a:r>
              <a:rPr lang="en-GB" sz="1200" b="0" i="0" u="none" strike="noStrike" cap="none" dirty="0" err="1">
                <a:solidFill>
                  <a:schemeClr val="dk1"/>
                </a:solidFill>
                <a:effectLst/>
                <a:latin typeface="Arial"/>
                <a:ea typeface="Arial"/>
                <a:cs typeface="Arial"/>
                <a:sym typeface="Arial"/>
              </a:rPr>
              <a:t>perceptibles</a:t>
            </a:r>
            <a:r>
              <a:rPr lang="en-GB" sz="1200" b="0" i="0" u="none" strike="noStrike" cap="none" dirty="0">
                <a:solidFill>
                  <a:schemeClr val="dk1"/>
                </a:solidFill>
                <a:effectLst/>
                <a:latin typeface="Arial"/>
                <a:ea typeface="Arial"/>
                <a:cs typeface="Arial"/>
                <a:sym typeface="Arial"/>
              </a:rPr>
              <a:t>. Dans le cadre de </a:t>
            </a:r>
            <a:r>
              <a:rPr lang="en-GB" sz="1200" b="0" i="0" u="none" strike="noStrike" cap="none" dirty="0" err="1">
                <a:solidFill>
                  <a:schemeClr val="dk1"/>
                </a:solidFill>
                <a:effectLst/>
                <a:latin typeface="Arial"/>
                <a:ea typeface="Arial"/>
                <a:cs typeface="Arial"/>
                <a:sym typeface="Arial"/>
              </a:rPr>
              <a:t>nos</a:t>
            </a:r>
            <a:r>
              <a:rPr lang="en-GB" sz="1200" b="0" i="0" u="none" strike="noStrike" cap="none" dirty="0">
                <a:solidFill>
                  <a:schemeClr val="dk1"/>
                </a:solidFill>
                <a:effectLst/>
                <a:latin typeface="Arial"/>
                <a:ea typeface="Arial"/>
                <a:cs typeface="Arial"/>
                <a:sym typeface="Arial"/>
              </a:rPr>
              <a:t> efforts </a:t>
            </a:r>
            <a:r>
              <a:rPr lang="en-GB" sz="1200" b="0" i="0" u="none" strike="noStrike" cap="none" dirty="0" err="1">
                <a:solidFill>
                  <a:schemeClr val="dk1"/>
                </a:solidFill>
                <a:effectLst/>
                <a:latin typeface="Arial"/>
                <a:ea typeface="Arial"/>
                <a:cs typeface="Arial"/>
                <a:sym typeface="Arial"/>
              </a:rPr>
              <a:t>d'adaptation</a:t>
            </a:r>
            <a:r>
              <a:rPr lang="en-GB" sz="1200" b="0" i="0" u="none" strike="noStrike" cap="none" dirty="0">
                <a:solidFill>
                  <a:schemeClr val="dk1"/>
                </a:solidFill>
                <a:effectLst/>
                <a:latin typeface="Arial"/>
                <a:ea typeface="Arial"/>
                <a:cs typeface="Arial"/>
                <a:sym typeface="Arial"/>
              </a:rPr>
              <a:t>, les services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doivent</a:t>
            </a:r>
            <a:r>
              <a:rPr lang="en-GB" sz="1200" b="0" i="0" u="none" strike="noStrike" cap="none" dirty="0">
                <a:solidFill>
                  <a:schemeClr val="dk1"/>
                </a:solidFill>
                <a:effectLst/>
                <a:latin typeface="Arial"/>
                <a:ea typeface="Arial"/>
                <a:cs typeface="Arial"/>
                <a:sym typeface="Arial"/>
              </a:rPr>
              <a:t> prendre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compte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tous</a:t>
            </a:r>
            <a:r>
              <a:rPr lang="en-GB" sz="1200" b="0" i="0" u="none" strike="noStrike" cap="none" dirty="0">
                <a:solidFill>
                  <a:schemeClr val="dk1"/>
                </a:solidFill>
                <a:effectLst/>
                <a:latin typeface="Arial"/>
                <a:ea typeface="Arial"/>
                <a:cs typeface="Arial"/>
                <a:sym typeface="Arial"/>
              </a:rPr>
              <a:t> les aspects d'un </a:t>
            </a:r>
            <a:r>
              <a:rPr lang="en-GB" sz="1200" b="0" i="0" u="none" strike="noStrike" cap="none" dirty="0" err="1">
                <a:solidFill>
                  <a:schemeClr val="dk1"/>
                </a:solidFill>
                <a:effectLst/>
                <a:latin typeface="Arial"/>
                <a:ea typeface="Arial"/>
                <a:cs typeface="Arial"/>
                <a:sym typeface="Arial"/>
              </a:rPr>
              <a:t>système</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tous</a:t>
            </a:r>
            <a:r>
              <a:rPr lang="en-GB" sz="1200" b="0" i="0" u="none" strike="noStrike" cap="none" dirty="0">
                <a:solidFill>
                  <a:schemeClr val="dk1"/>
                </a:solidFill>
                <a:effectLst/>
                <a:latin typeface="Arial"/>
                <a:ea typeface="Arial"/>
                <a:cs typeface="Arial"/>
                <a:sym typeface="Arial"/>
              </a:rPr>
              <a:t> les types de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un impact sur les services.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Afin de simplifier le processus </a:t>
            </a:r>
            <a:r>
              <a:rPr lang="en-GB" sz="1200" b="0" i="0" u="none" strike="noStrike" cap="none" dirty="0" err="1">
                <a:solidFill>
                  <a:schemeClr val="dk1"/>
                </a:solidFill>
                <a:effectLst/>
                <a:latin typeface="Arial"/>
                <a:ea typeface="Arial"/>
                <a:cs typeface="Arial"/>
                <a:sym typeface="Arial"/>
              </a:rPr>
              <a:t>d'adaptation</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l'adaptation</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sera </a:t>
            </a:r>
            <a:r>
              <a:rPr lang="en-GB" sz="1200" b="0" i="0" u="none" strike="noStrike" cap="none" dirty="0" err="1">
                <a:solidFill>
                  <a:schemeClr val="dk1"/>
                </a:solidFill>
                <a:effectLst/>
                <a:latin typeface="Arial"/>
                <a:ea typeface="Arial"/>
                <a:cs typeface="Arial"/>
                <a:sym typeface="Arial"/>
              </a:rPr>
              <a:t>présentée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comme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ayant</a:t>
            </a:r>
            <a:r>
              <a:rPr lang="en-GB" sz="1200" b="0" i="0" u="none" strike="noStrike" cap="none" dirty="0">
                <a:solidFill>
                  <a:schemeClr val="dk1"/>
                </a:solidFill>
                <a:effectLst/>
                <a:latin typeface="Arial"/>
                <a:ea typeface="Arial"/>
                <a:cs typeface="Arial"/>
                <a:sym typeface="Arial"/>
              </a:rPr>
              <a:t> trois </a:t>
            </a:r>
            <a:r>
              <a:rPr lang="en-GB" sz="1200" b="0" i="0" u="none" strike="noStrike" cap="none" dirty="0" err="1">
                <a:solidFill>
                  <a:schemeClr val="dk1"/>
                </a:solidFill>
                <a:effectLst/>
                <a:latin typeface="Arial"/>
                <a:ea typeface="Arial"/>
                <a:cs typeface="Arial"/>
                <a:sym typeface="Arial"/>
              </a:rPr>
              <a:t>objectifs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clés</a:t>
            </a:r>
            <a:r>
              <a:rPr lang="en-GB" sz="1200" b="0" i="0" u="none" strike="noStrike" cap="none" dirty="0">
                <a:solidFill>
                  <a:schemeClr val="dk1"/>
                </a:solidFill>
                <a:effectLst/>
                <a:latin typeface="Arial"/>
                <a:ea typeface="Arial"/>
                <a:cs typeface="Arial"/>
                <a:sym typeface="Arial"/>
              </a:rPr>
              <a:t> pour des services </a:t>
            </a:r>
            <a:r>
              <a:rPr lang="en-GB" sz="1200" b="0" i="0" u="none" strike="noStrike" cap="none" dirty="0" err="1">
                <a:solidFill>
                  <a:schemeClr val="dk1"/>
                </a:solidFill>
                <a:effectLst/>
                <a:latin typeface="Arial"/>
                <a:ea typeface="Arial"/>
                <a:cs typeface="Arial"/>
                <a:sym typeface="Arial"/>
              </a:rPr>
              <a:t>d'approvisionnement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t>
            </a:r>
          </a:p>
          <a:p>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1. Une infrastructure </a:t>
            </a:r>
            <a:r>
              <a:rPr lang="en-GB" sz="1200" b="1" i="0" u="none" strike="noStrike" cap="none" dirty="0" err="1">
                <a:solidFill>
                  <a:schemeClr val="dk1"/>
                </a:solidFill>
                <a:effectLst/>
                <a:latin typeface="Arial"/>
                <a:ea typeface="Arial"/>
                <a:cs typeface="Arial"/>
                <a:sym typeface="Arial"/>
              </a:rPr>
              <a:t>robuste</a:t>
            </a:r>
            <a:endParaRPr lang="en-GB" sz="1200" b="1"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capable de </a:t>
            </a:r>
            <a:r>
              <a:rPr lang="en-GB" sz="1200" b="0" i="0" u="none" strike="noStrike" cap="none" dirty="0" err="1">
                <a:solidFill>
                  <a:schemeClr val="dk1"/>
                </a:solidFill>
                <a:effectLst/>
                <a:latin typeface="Arial"/>
                <a:ea typeface="Arial"/>
                <a:cs typeface="Arial"/>
                <a:sym typeface="Arial"/>
              </a:rPr>
              <a:t>résister</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contraintes</a:t>
            </a:r>
            <a:r>
              <a:rPr lang="en-GB" sz="1200" b="0" i="0" u="none" strike="noStrike" cap="none" dirty="0">
                <a:solidFill>
                  <a:schemeClr val="dk1"/>
                </a:solidFill>
                <a:effectLst/>
                <a:latin typeface="Arial"/>
                <a:ea typeface="Arial"/>
                <a:cs typeface="Arial"/>
                <a:sym typeface="Arial"/>
              </a:rPr>
              <a:t> et aux chocs, </a:t>
            </a:r>
            <a:r>
              <a:rPr lang="en-GB" sz="1200" b="0" i="0" u="none" strike="noStrike" cap="none" dirty="0" err="1">
                <a:solidFill>
                  <a:schemeClr val="dk1"/>
                </a:solidFill>
                <a:effectLst/>
                <a:latin typeface="Arial"/>
                <a:ea typeface="Arial"/>
                <a:cs typeface="Arial"/>
                <a:sym typeface="Arial"/>
              </a:rPr>
              <a:t>garantissant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accessibilité</a:t>
            </a:r>
            <a:r>
              <a:rPr lang="en-GB" sz="1200" b="0" i="0" u="none" strike="noStrike" cap="none" dirty="0">
                <a:solidFill>
                  <a:schemeClr val="dk1"/>
                </a:solidFill>
                <a:effectLst/>
                <a:latin typeface="Arial"/>
                <a:ea typeface="Arial"/>
                <a:cs typeface="Arial"/>
                <a:sym typeface="Arial"/>
              </a:rPr>
              <a:t> inclusive et </a:t>
            </a:r>
            <a:r>
              <a:rPr lang="en-GB" sz="1200" b="0" i="0" u="none" strike="noStrike" cap="none" dirty="0" err="1">
                <a:solidFill>
                  <a:schemeClr val="dk1"/>
                </a:solidFill>
                <a:effectLst/>
                <a:latin typeface="Arial"/>
                <a:ea typeface="Arial"/>
                <a:cs typeface="Arial"/>
                <a:sym typeface="Arial"/>
              </a:rPr>
              <a:t>s'appuyant</a:t>
            </a:r>
            <a:r>
              <a:rPr lang="en-GB" sz="1200" b="0" i="0" u="none" strike="noStrike" cap="none" dirty="0">
                <a:solidFill>
                  <a:schemeClr val="dk1"/>
                </a:solidFill>
                <a:effectLst/>
                <a:latin typeface="Arial"/>
                <a:ea typeface="Arial"/>
                <a:cs typeface="Arial"/>
                <a:sym typeface="Arial"/>
              </a:rPr>
              <a:t> sur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analyse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Reconnaître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qu'aucune</a:t>
            </a:r>
            <a:r>
              <a:rPr lang="en-GB" sz="1200" b="0" i="0" u="none" strike="noStrike" cap="none" dirty="0">
                <a:solidFill>
                  <a:schemeClr val="dk1"/>
                </a:solidFill>
                <a:effectLst/>
                <a:latin typeface="Arial"/>
                <a:ea typeface="Arial"/>
                <a:cs typeface="Arial"/>
                <a:sym typeface="Arial"/>
              </a:rPr>
              <a:t> infrastructure </a:t>
            </a:r>
            <a:r>
              <a:rPr lang="en-GB" sz="1200" b="0" i="0" u="none" strike="noStrike" cap="none" dirty="0" err="1">
                <a:solidFill>
                  <a:schemeClr val="dk1"/>
                </a:solidFill>
                <a:effectLst/>
                <a:latin typeface="Arial"/>
                <a:ea typeface="Arial"/>
                <a:cs typeface="Arial"/>
                <a:sym typeface="Arial"/>
              </a:rPr>
              <a:t>n'est</a:t>
            </a:r>
            <a:r>
              <a:rPr lang="en-GB" sz="1200" b="0" i="0" u="none" strike="noStrike" cap="none" dirty="0">
                <a:solidFill>
                  <a:schemeClr val="dk1"/>
                </a:solidFill>
                <a:effectLst/>
                <a:latin typeface="Arial"/>
                <a:ea typeface="Arial"/>
                <a:cs typeface="Arial"/>
                <a:sym typeface="Arial"/>
              </a:rPr>
              <a:t> invincible et que les infrastructures </a:t>
            </a:r>
            <a:r>
              <a:rPr lang="en-GB" sz="1200" b="0" i="0" u="none" strike="noStrike" cap="none" dirty="0" err="1">
                <a:solidFill>
                  <a:schemeClr val="dk1"/>
                </a:solidFill>
                <a:effectLst/>
                <a:latin typeface="Arial"/>
                <a:ea typeface="Arial"/>
                <a:cs typeface="Arial"/>
                <a:sym typeface="Arial"/>
              </a:rPr>
              <a:t>seules</a:t>
            </a:r>
            <a:r>
              <a:rPr lang="en-GB" sz="1200" b="0" i="0" u="none" strike="noStrike" cap="none" dirty="0">
                <a:solidFill>
                  <a:schemeClr val="dk1"/>
                </a:solidFill>
                <a:effectLst/>
                <a:latin typeface="Arial"/>
                <a:ea typeface="Arial"/>
                <a:cs typeface="Arial"/>
                <a:sym typeface="Arial"/>
              </a:rPr>
              <a:t> ne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pas </a:t>
            </a:r>
            <a:r>
              <a:rPr lang="en-GB" sz="1200" b="0" i="0" u="none" strike="noStrike" cap="none" dirty="0" err="1">
                <a:solidFill>
                  <a:schemeClr val="dk1"/>
                </a:solidFill>
                <a:effectLst/>
                <a:latin typeface="Arial"/>
                <a:ea typeface="Arial"/>
                <a:cs typeface="Arial"/>
                <a:sym typeface="Arial"/>
              </a:rPr>
              <a:t>fournir</a:t>
            </a:r>
            <a:r>
              <a:rPr lang="en-GB" sz="1200" b="0" i="0" u="none" strike="noStrike" cap="none" dirty="0">
                <a:solidFill>
                  <a:schemeClr val="dk1"/>
                </a:solidFill>
                <a:effectLst/>
                <a:latin typeface="Arial"/>
                <a:ea typeface="Arial"/>
                <a:cs typeface="Arial"/>
                <a:sym typeface="Arial"/>
              </a:rPr>
              <a:t> des services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2. Des services plus </a:t>
            </a:r>
            <a:r>
              <a:rPr lang="en-GB" sz="1200" b="1" i="0" u="none" strike="noStrike" cap="none" dirty="0" err="1">
                <a:solidFill>
                  <a:schemeClr val="dk1"/>
                </a:solidFill>
                <a:effectLst/>
                <a:latin typeface="Arial"/>
                <a:ea typeface="Arial"/>
                <a:cs typeface="Arial"/>
                <a:sym typeface="Arial"/>
              </a:rPr>
              <a:t>dynamiques</a:t>
            </a:r>
            <a:endParaRPr lang="en-GB" sz="1200" b="1" i="0" u="none" strike="noStrike" cap="none" dirty="0">
              <a:solidFill>
                <a:schemeClr val="dk1"/>
              </a:solidFill>
              <a:effectLst/>
              <a:latin typeface="Arial"/>
              <a:ea typeface="Arial"/>
              <a:cs typeface="Arial"/>
              <a:sym typeface="Arial"/>
            </a:endParaRPr>
          </a:p>
          <a:p>
            <a:r>
              <a:rPr lang="en-GB" sz="1200" b="0" i="0" u="none" strike="noStrike" cap="none" dirty="0" err="1">
                <a:solidFill>
                  <a:schemeClr val="dk1"/>
                </a:solidFill>
                <a:effectLst/>
                <a:latin typeface="Arial"/>
                <a:ea typeface="Arial"/>
                <a:cs typeface="Arial"/>
                <a:sym typeface="Arial"/>
              </a:rPr>
              <a:t>capables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gérer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activement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temps </a:t>
            </a:r>
            <a:r>
              <a:rPr lang="en-GB" sz="1200" b="0" i="0" u="none" strike="noStrike" cap="none" dirty="0" err="1">
                <a:solidFill>
                  <a:schemeClr val="dk1"/>
                </a:solidFill>
                <a:effectLst/>
                <a:latin typeface="Arial"/>
                <a:ea typeface="Arial"/>
                <a:cs typeface="Arial"/>
                <a:sym typeface="Arial"/>
              </a:rPr>
              <a:t>réel</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afin</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maintenir</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continuité</a:t>
            </a:r>
            <a:r>
              <a:rPr lang="en-GB" sz="1200" b="0" i="0" u="none" strike="noStrike" cap="none" dirty="0">
                <a:solidFill>
                  <a:schemeClr val="dk1"/>
                </a:solidFill>
                <a:effectLst/>
                <a:latin typeface="Arial"/>
                <a:ea typeface="Arial"/>
                <a:cs typeface="Arial"/>
                <a:sym typeface="Arial"/>
              </a:rPr>
              <a:t> des services,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mettant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l'accent</a:t>
            </a:r>
            <a:r>
              <a:rPr lang="en-GB" sz="1200" b="0" i="0" u="none" strike="noStrike" cap="none" dirty="0">
                <a:solidFill>
                  <a:schemeClr val="dk1"/>
                </a:solidFill>
                <a:effectLst/>
                <a:latin typeface="Arial"/>
                <a:ea typeface="Arial"/>
                <a:cs typeface="Arial"/>
                <a:sym typeface="Arial"/>
              </a:rPr>
              <a:t> sur les populations qui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touchées</a:t>
            </a:r>
            <a:r>
              <a:rPr lang="en-GB" sz="1200" b="0" i="0" u="none" strike="noStrike" cap="none" dirty="0">
                <a:solidFill>
                  <a:schemeClr val="dk1"/>
                </a:solidFill>
                <a:effectLst/>
                <a:latin typeface="Arial"/>
                <a:ea typeface="Arial"/>
                <a:cs typeface="Arial"/>
                <a:sym typeface="Arial"/>
              </a:rPr>
              <a:t> de manière </a:t>
            </a:r>
            <a:r>
              <a:rPr lang="en-GB" sz="1200" b="0" i="0" u="none" strike="noStrike" cap="none" dirty="0" err="1">
                <a:solidFill>
                  <a:schemeClr val="dk1"/>
                </a:solidFill>
                <a:effectLst/>
                <a:latin typeface="Arial"/>
                <a:ea typeface="Arial"/>
                <a:cs typeface="Arial"/>
                <a:sym typeface="Arial"/>
              </a:rPr>
              <a:t>disproportionnée</a:t>
            </a:r>
            <a:r>
              <a:rPr lang="en-GB" sz="1200" b="0" i="0" u="none" strike="noStrike" cap="none" dirty="0">
                <a:solidFill>
                  <a:schemeClr val="dk1"/>
                </a:solidFill>
                <a:effectLst/>
                <a:latin typeface="Arial"/>
                <a:ea typeface="Arial"/>
                <a:cs typeface="Arial"/>
                <a:sym typeface="Arial"/>
              </a:rPr>
              <a:t>. Nous devons </a:t>
            </a:r>
            <a:r>
              <a:rPr lang="en-GB" sz="1200" b="0" i="0" u="none" strike="noStrike" cap="none" dirty="0" err="1">
                <a:solidFill>
                  <a:schemeClr val="dk1"/>
                </a:solidFill>
                <a:effectLst/>
                <a:latin typeface="Arial"/>
                <a:ea typeface="Arial"/>
                <a:cs typeface="Arial"/>
                <a:sym typeface="Arial"/>
              </a:rPr>
              <a:t>également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reconnaître</a:t>
            </a:r>
            <a:r>
              <a:rPr lang="en-GB" sz="1200" b="0" i="0" u="none" strike="noStrike" cap="none" dirty="0">
                <a:solidFill>
                  <a:schemeClr val="dk1"/>
                </a:solidFill>
                <a:effectLst/>
                <a:latin typeface="Arial"/>
                <a:ea typeface="Arial"/>
                <a:cs typeface="Arial"/>
                <a:sym typeface="Arial"/>
              </a:rPr>
              <a:t> que les infrastructures et les services ne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maintenus</a:t>
            </a:r>
            <a:r>
              <a:rPr lang="en-GB" sz="1200" b="0" i="0" u="none" strike="noStrike" cap="none" dirty="0">
                <a:solidFill>
                  <a:schemeClr val="dk1"/>
                </a:solidFill>
                <a:effectLst/>
                <a:latin typeface="Arial"/>
                <a:ea typeface="Arial"/>
                <a:cs typeface="Arial"/>
                <a:sym typeface="Arial"/>
              </a:rPr>
              <a:t> dans des </a:t>
            </a:r>
            <a:r>
              <a:rPr lang="en-GB" sz="1200" b="0" i="0" u="none" strike="noStrike" cap="none" dirty="0" err="1">
                <a:solidFill>
                  <a:schemeClr val="dk1"/>
                </a:solidFill>
                <a:effectLst/>
                <a:latin typeface="Arial"/>
                <a:ea typeface="Arial"/>
                <a:cs typeface="Arial"/>
                <a:sym typeface="Arial"/>
              </a:rPr>
              <a:t>environnements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dégradés</a:t>
            </a:r>
            <a:r>
              <a:rPr lang="en-GB" sz="1200" b="0" i="0" u="none" strike="noStrike" cap="none" dirty="0">
                <a:solidFill>
                  <a:schemeClr val="dk1"/>
                </a:solidFill>
                <a:effectLst/>
                <a:latin typeface="Arial"/>
                <a:ea typeface="Arial"/>
                <a:cs typeface="Arial"/>
                <a:sym typeface="Arial"/>
              </a:rPr>
              <a:t>. </a:t>
            </a:r>
          </a:p>
          <a:p>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3. Des </a:t>
            </a:r>
            <a:r>
              <a:rPr lang="en-GB" sz="1200" b="1" i="0" u="none" strike="noStrike" cap="none" dirty="0" err="1">
                <a:solidFill>
                  <a:schemeClr val="dk1"/>
                </a:solidFill>
                <a:effectLst/>
                <a:latin typeface="Arial"/>
                <a:ea typeface="Arial"/>
                <a:cs typeface="Arial"/>
                <a:sym typeface="Arial"/>
              </a:rPr>
              <a:t>écosystèmes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d'eau</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douce</a:t>
            </a:r>
            <a:r>
              <a:rPr lang="en-GB" sz="1200" b="1" i="0" u="none" strike="noStrike" cap="none" dirty="0">
                <a:solidFill>
                  <a:schemeClr val="dk1"/>
                </a:solidFill>
                <a:effectLst/>
                <a:latin typeface="Arial"/>
                <a:ea typeface="Arial"/>
                <a:cs typeface="Arial"/>
                <a:sym typeface="Arial"/>
              </a:rPr>
              <a:t> plus sains</a:t>
            </a:r>
          </a:p>
          <a:p>
            <a:r>
              <a:rPr lang="en-GB" sz="1200" b="0" i="0" u="none" strike="noStrike" cap="none" dirty="0">
                <a:solidFill>
                  <a:schemeClr val="dk1"/>
                </a:solidFill>
                <a:effectLst/>
                <a:latin typeface="Arial"/>
                <a:ea typeface="Arial"/>
                <a:cs typeface="Arial"/>
                <a:sym typeface="Arial"/>
              </a:rPr>
              <a:t>qui </a:t>
            </a:r>
            <a:r>
              <a:rPr lang="en-GB" sz="1200" b="0" i="0" u="none" strike="noStrike" cap="none" dirty="0" err="1">
                <a:solidFill>
                  <a:schemeClr val="dk1"/>
                </a:solidFill>
                <a:effectLst/>
                <a:latin typeface="Arial"/>
                <a:ea typeface="Arial"/>
                <a:cs typeface="Arial"/>
                <a:sym typeface="Arial"/>
              </a:rPr>
              <a:t>protègent</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restaurent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écosystèmes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renforcent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défenses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rétablissent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l'équilibre</a:t>
            </a:r>
            <a:r>
              <a:rPr lang="en-GB" sz="1200" b="0" i="0" u="none" strike="noStrike" cap="none" dirty="0">
                <a:solidFill>
                  <a:schemeClr val="dk1"/>
                </a:solidFill>
                <a:effectLst/>
                <a:latin typeface="Arial"/>
                <a:ea typeface="Arial"/>
                <a:cs typeface="Arial"/>
                <a:sym typeface="Arial"/>
              </a:rPr>
              <a:t> naturel </a:t>
            </a:r>
            <a:r>
              <a:rPr lang="en-GB" sz="1200" b="0" i="0" u="none" strike="noStrike" cap="none" dirty="0" err="1">
                <a:solidFill>
                  <a:schemeClr val="dk1"/>
                </a:solidFill>
                <a:effectLst/>
                <a:latin typeface="Arial"/>
                <a:ea typeface="Arial"/>
                <a:cs typeface="Arial"/>
                <a:sym typeface="Arial"/>
              </a:rPr>
              <a:t>dont</a:t>
            </a:r>
            <a:r>
              <a:rPr lang="en-GB" sz="1200" b="0" i="0" u="none" strike="noStrike" cap="none" dirty="0">
                <a:solidFill>
                  <a:schemeClr val="dk1"/>
                </a:solidFill>
                <a:effectLst/>
                <a:latin typeface="Arial"/>
                <a:ea typeface="Arial"/>
                <a:cs typeface="Arial"/>
                <a:sym typeface="Arial"/>
              </a:rPr>
              <a:t> nous </a:t>
            </a:r>
            <a:r>
              <a:rPr lang="en-GB" sz="1200" b="0" i="0" u="none" strike="noStrike" cap="none" dirty="0" err="1">
                <a:solidFill>
                  <a:schemeClr val="dk1"/>
                </a:solidFill>
                <a:effectLst/>
                <a:latin typeface="Arial"/>
                <a:ea typeface="Arial"/>
                <a:cs typeface="Arial"/>
                <a:sym typeface="Arial"/>
              </a:rPr>
              <a:t>bénéficions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tous</a:t>
            </a:r>
            <a:r>
              <a:rPr lang="en-GB" sz="1200" b="0" i="0" u="none" strike="noStrike" cap="none" dirty="0">
                <a:solidFill>
                  <a:schemeClr val="dk1"/>
                </a:solidFill>
                <a:effectLst/>
                <a:latin typeface="Arial"/>
                <a:ea typeface="Arial"/>
                <a:cs typeface="Arial"/>
                <a:sym typeface="Arial"/>
              </a:rPr>
              <a:t>. </a:t>
            </a:r>
          </a:p>
          <a:p>
            <a:r>
              <a:rPr lang="en-GB" sz="1200" b="0" i="0" u="none" strike="noStrike" cap="none" dirty="0">
                <a:solidFill>
                  <a:schemeClr val="dk1"/>
                </a:solidFill>
                <a:effectLst/>
                <a:latin typeface="Arial"/>
                <a:ea typeface="Arial"/>
                <a:cs typeface="Arial"/>
                <a:sym typeface="Arial"/>
              </a:rPr>
              <a:t>En gardant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objectifs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l'esprit</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considérant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l'ensemble</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système</a:t>
            </a:r>
            <a:r>
              <a:rPr lang="en-GB" sz="1200" b="0" i="0" u="none" strike="noStrike" cap="none" dirty="0">
                <a:solidFill>
                  <a:schemeClr val="dk1"/>
                </a:solidFill>
                <a:effectLst/>
                <a:latin typeface="Arial"/>
                <a:ea typeface="Arial"/>
                <a:cs typeface="Arial"/>
                <a:sym typeface="Arial"/>
              </a:rPr>
              <a:t>, nous </a:t>
            </a:r>
            <a:r>
              <a:rPr lang="en-GB" sz="1200" b="0" i="0" u="none" strike="noStrike" cap="none" dirty="0" err="1">
                <a:solidFill>
                  <a:schemeClr val="dk1"/>
                </a:solidFill>
                <a:effectLst/>
                <a:latin typeface="Arial"/>
                <a:ea typeface="Arial"/>
                <a:cs typeface="Arial"/>
                <a:sym typeface="Arial"/>
              </a:rPr>
              <a:t>pouvons</a:t>
            </a:r>
            <a:r>
              <a:rPr lang="en-GB" sz="1200" b="0" i="0" u="none" strike="noStrike" cap="none" dirty="0">
                <a:solidFill>
                  <a:schemeClr val="dk1"/>
                </a:solidFill>
                <a:effectLst/>
                <a:latin typeface="Arial"/>
                <a:ea typeface="Arial"/>
                <a:cs typeface="Arial"/>
                <a:sym typeface="Arial"/>
              </a:rPr>
              <a:t> commencer à </a:t>
            </a:r>
            <a:r>
              <a:rPr lang="en-GB" sz="1200" b="0" i="0" u="none" strike="noStrike" cap="none" dirty="0" err="1">
                <a:solidFill>
                  <a:schemeClr val="dk1"/>
                </a:solidFill>
                <a:effectLst/>
                <a:latin typeface="Arial"/>
                <a:ea typeface="Arial"/>
                <a:cs typeface="Arial"/>
                <a:sym typeface="Arial"/>
              </a:rPr>
              <a:t>entrevoir</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pistes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intégrer</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dans la prestation de services. Nous devons changer </a:t>
            </a:r>
            <a:r>
              <a:rPr lang="en-GB" sz="1200" b="0" i="0" u="none" strike="noStrike" cap="none" dirty="0" err="1">
                <a:solidFill>
                  <a:schemeClr val="dk1"/>
                </a:solidFill>
                <a:effectLst/>
                <a:latin typeface="Arial"/>
                <a:ea typeface="Arial"/>
                <a:cs typeface="Arial"/>
                <a:sym typeface="Arial"/>
              </a:rPr>
              <a:t>notre</a:t>
            </a:r>
            <a:r>
              <a:rPr lang="en-GB" sz="1200" b="0" i="0" u="none" strike="noStrike" cap="none" dirty="0">
                <a:solidFill>
                  <a:schemeClr val="dk1"/>
                </a:solidFill>
                <a:effectLst/>
                <a:latin typeface="Arial"/>
                <a:ea typeface="Arial"/>
                <a:cs typeface="Arial"/>
                <a:sym typeface="Arial"/>
              </a:rPr>
              <a:t> façon de </a:t>
            </a:r>
            <a:r>
              <a:rPr lang="en-GB" sz="1200" b="0" i="0" u="none" strike="noStrike" cap="none" dirty="0" err="1">
                <a:solidFill>
                  <a:schemeClr val="dk1"/>
                </a:solidFill>
                <a:effectLst/>
                <a:latin typeface="Arial"/>
                <a:ea typeface="Arial"/>
                <a:cs typeface="Arial"/>
                <a:sym typeface="Arial"/>
              </a:rPr>
              <a:t>penser</a:t>
            </a:r>
            <a:r>
              <a:rPr lang="en-GB" sz="1200" b="0" i="0" u="none" strike="noStrike" cap="none" dirty="0">
                <a:solidFill>
                  <a:schemeClr val="dk1"/>
                </a:solidFill>
                <a:effectLst/>
                <a:latin typeface="Arial"/>
                <a:ea typeface="Arial"/>
                <a:cs typeface="Arial"/>
                <a:sym typeface="Arial"/>
              </a:rPr>
              <a:t>. Nous ne </a:t>
            </a:r>
            <a:r>
              <a:rPr lang="en-GB" sz="1200" b="0" i="0" u="none" strike="noStrike" cap="none" dirty="0" err="1">
                <a:solidFill>
                  <a:schemeClr val="dk1"/>
                </a:solidFill>
                <a:effectLst/>
                <a:latin typeface="Arial"/>
                <a:ea typeface="Arial"/>
                <a:cs typeface="Arial"/>
                <a:sym typeface="Arial"/>
              </a:rPr>
              <a:t>pouvons</a:t>
            </a:r>
            <a:r>
              <a:rPr lang="en-GB" sz="1200" b="0" i="0" u="none" strike="noStrike" cap="none" dirty="0">
                <a:solidFill>
                  <a:schemeClr val="dk1"/>
                </a:solidFill>
                <a:effectLst/>
                <a:latin typeface="Arial"/>
                <a:ea typeface="Arial"/>
                <a:cs typeface="Arial"/>
                <a:sym typeface="Arial"/>
              </a:rPr>
              <a:t> pas continuer à </a:t>
            </a:r>
            <a:r>
              <a:rPr lang="en-GB" sz="1200" b="0" i="0" u="none" strike="noStrike" cap="none" dirty="0" err="1">
                <a:solidFill>
                  <a:schemeClr val="dk1"/>
                </a:solidFill>
                <a:effectLst/>
                <a:latin typeface="Arial"/>
                <a:ea typeface="Arial"/>
                <a:cs typeface="Arial"/>
                <a:sym typeface="Arial"/>
              </a:rPr>
              <a:t>penser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d'abord</a:t>
            </a:r>
            <a:r>
              <a:rPr lang="en-GB" sz="1200" b="0" i="0" u="none" strike="noStrike" cap="none" dirty="0">
                <a:solidFill>
                  <a:schemeClr val="dk1"/>
                </a:solidFill>
                <a:effectLst/>
                <a:latin typeface="Arial"/>
                <a:ea typeface="Arial"/>
                <a:cs typeface="Arial"/>
                <a:sym typeface="Arial"/>
              </a:rPr>
              <a:t> aux infrastructures, </a:t>
            </a:r>
            <a:r>
              <a:rPr lang="en-GB" sz="1200" b="0" i="0" u="none" strike="noStrike" cap="none" dirty="0" err="1">
                <a:solidFill>
                  <a:schemeClr val="dk1"/>
                </a:solidFill>
                <a:effectLst/>
                <a:latin typeface="Arial"/>
                <a:ea typeface="Arial"/>
                <a:cs typeface="Arial"/>
                <a:sym typeface="Arial"/>
              </a:rPr>
              <a:t>puis</a:t>
            </a:r>
            <a:r>
              <a:rPr lang="en-GB" sz="1200" b="0" i="0" u="none" strike="noStrike" cap="none" dirty="0">
                <a:solidFill>
                  <a:schemeClr val="dk1"/>
                </a:solidFill>
                <a:effectLst/>
                <a:latin typeface="Arial"/>
                <a:ea typeface="Arial"/>
                <a:cs typeface="Arial"/>
                <a:sym typeface="Arial"/>
              </a:rPr>
              <a:t> à la gestion des services et </a:t>
            </a:r>
            <a:r>
              <a:rPr lang="en-GB" sz="1200" b="0" i="0" u="none" strike="noStrike" cap="none" dirty="0" err="1">
                <a:solidFill>
                  <a:schemeClr val="dk1"/>
                </a:solidFill>
                <a:effectLst/>
                <a:latin typeface="Arial"/>
                <a:ea typeface="Arial"/>
                <a:cs typeface="Arial"/>
                <a:sym typeface="Arial"/>
              </a:rPr>
              <a:t>enfin</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l'environnement</a:t>
            </a:r>
            <a:r>
              <a:rPr lang="en-GB" sz="1200" b="0" i="0" u="none" strike="noStrike" cap="none" dirty="0">
                <a:solidFill>
                  <a:schemeClr val="dk1"/>
                </a:solidFill>
                <a:effectLst/>
                <a:latin typeface="Arial"/>
                <a:ea typeface="Arial"/>
                <a:cs typeface="Arial"/>
                <a:sym typeface="Arial"/>
              </a:rPr>
              <a:t>. Une </a:t>
            </a:r>
            <a:r>
              <a:rPr lang="en-GB" sz="1200" b="0" i="0" u="none" strike="noStrike" cap="none" dirty="0" err="1">
                <a:solidFill>
                  <a:schemeClr val="dk1"/>
                </a:solidFill>
                <a:effectLst/>
                <a:latin typeface="Arial"/>
                <a:ea typeface="Arial"/>
                <a:cs typeface="Arial"/>
                <a:sym typeface="Arial"/>
              </a:rPr>
              <a:t>réflexion</a:t>
            </a:r>
            <a:r>
              <a:rPr lang="en-GB" sz="1200" b="0" i="0" u="none" strike="noStrike" cap="none" dirty="0">
                <a:solidFill>
                  <a:schemeClr val="dk1"/>
                </a:solidFill>
                <a:effectLst/>
                <a:latin typeface="Arial"/>
                <a:ea typeface="Arial"/>
                <a:cs typeface="Arial"/>
                <a:sym typeface="Arial"/>
              </a:rPr>
              <a:t> et des </a:t>
            </a:r>
            <a:r>
              <a:rPr lang="en-GB" sz="1200" b="0" i="0" u="none" strike="noStrike" cap="none" dirty="0" err="1">
                <a:solidFill>
                  <a:schemeClr val="dk1"/>
                </a:solidFill>
                <a:effectLst/>
                <a:latin typeface="Arial"/>
                <a:ea typeface="Arial"/>
                <a:cs typeface="Arial"/>
                <a:sym typeface="Arial"/>
              </a:rPr>
              <a:t>approches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holistiques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le seul moyen de </a:t>
            </a:r>
            <a:r>
              <a:rPr lang="en-GB" sz="1200" b="0" i="0" u="none" strike="noStrike" cap="none" dirty="0" err="1">
                <a:solidFill>
                  <a:schemeClr val="dk1"/>
                </a:solidFill>
                <a:effectLst/>
                <a:latin typeface="Arial"/>
                <a:ea typeface="Arial"/>
                <a:cs typeface="Arial"/>
                <a:sym typeface="Arial"/>
              </a:rPr>
              <a:t>concevoir</a:t>
            </a:r>
            <a:r>
              <a:rPr lang="en-GB" sz="1200" b="0" i="0" u="none" strike="noStrike" cap="none" dirty="0">
                <a:solidFill>
                  <a:schemeClr val="dk1"/>
                </a:solidFill>
                <a:effectLst/>
                <a:latin typeface="Arial"/>
                <a:ea typeface="Arial"/>
                <a:cs typeface="Arial"/>
                <a:sym typeface="Arial"/>
              </a:rPr>
              <a:t> des interventions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matière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d'assainissement</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soient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véritablement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résilientes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trois </a:t>
            </a:r>
            <a:r>
              <a:rPr lang="en-GB" sz="1200" b="0" i="0" u="none" strike="noStrike" cap="none" dirty="0" err="1">
                <a:solidFill>
                  <a:schemeClr val="dk1"/>
                </a:solidFill>
                <a:effectLst/>
                <a:latin typeface="Arial"/>
                <a:ea typeface="Arial"/>
                <a:cs typeface="Arial"/>
                <a:sym typeface="Arial"/>
              </a:rPr>
              <a:t>objectifs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constituer</a:t>
            </a:r>
            <a:r>
              <a:rPr lang="en-GB" sz="1200" b="0" i="0" u="none" strike="noStrike" cap="none" dirty="0">
                <a:solidFill>
                  <a:schemeClr val="dk1"/>
                </a:solidFill>
                <a:effectLst/>
                <a:latin typeface="Arial"/>
                <a:ea typeface="Arial"/>
                <a:cs typeface="Arial"/>
                <a:sym typeface="Arial"/>
              </a:rPr>
              <a:t> un cadre </a:t>
            </a:r>
            <a:r>
              <a:rPr lang="en-GB" sz="1200" b="0" i="0" u="none" strike="noStrike" cap="none" dirty="0" err="1">
                <a:solidFill>
                  <a:schemeClr val="dk1"/>
                </a:solidFill>
                <a:effectLst/>
                <a:latin typeface="Arial"/>
                <a:ea typeface="Arial"/>
                <a:cs typeface="Arial"/>
                <a:sym typeface="Arial"/>
              </a:rPr>
              <a:t>général</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l'ensemble</a:t>
            </a:r>
            <a:r>
              <a:rPr lang="en-GB" sz="1200" b="0" i="0" u="none" strike="noStrike" cap="none" dirty="0">
                <a:solidFill>
                  <a:schemeClr val="dk1"/>
                </a:solidFill>
                <a:effectLst/>
                <a:latin typeface="Arial"/>
                <a:ea typeface="Arial"/>
                <a:cs typeface="Arial"/>
                <a:sym typeface="Arial"/>
              </a:rPr>
              <a:t> de la Masterclass. Les quatre modules de la Masterclass </a:t>
            </a:r>
            <a:r>
              <a:rPr lang="en-GB" sz="1200" b="0" i="0" u="none" strike="noStrike" cap="none" dirty="0" err="1">
                <a:solidFill>
                  <a:schemeClr val="dk1"/>
                </a:solidFill>
                <a:effectLst/>
                <a:latin typeface="Arial"/>
                <a:ea typeface="Arial"/>
                <a:cs typeface="Arial"/>
                <a:sym typeface="Arial"/>
              </a:rPr>
              <a:t>abordent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trois aspects </a:t>
            </a:r>
            <a:r>
              <a:rPr lang="en-GB" sz="1200" b="0" i="0" u="none" strike="noStrike" cap="none" dirty="0" err="1">
                <a:solidFill>
                  <a:schemeClr val="dk1"/>
                </a:solidFill>
                <a:effectLst/>
                <a:latin typeface="Arial"/>
                <a:ea typeface="Arial"/>
                <a:cs typeface="Arial"/>
                <a:sym typeface="Arial"/>
              </a:rPr>
              <a:t>clés</a:t>
            </a:r>
            <a:r>
              <a:rPr lang="en-GB" sz="1200" b="0" i="0" u="none" strike="noStrike" cap="none" dirty="0">
                <a:solidFill>
                  <a:schemeClr val="dk1"/>
                </a:solidFill>
                <a:effectLst/>
                <a:latin typeface="Arial"/>
                <a:ea typeface="Arial"/>
                <a:cs typeface="Arial"/>
                <a:sym typeface="Arial"/>
              </a:rPr>
              <a:t> des services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496223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Notes du formateur :</a:t>
            </a:r>
          </a:p>
          <a:p>
            <a:endParaRPr lang="en-GB"/>
          </a:p>
          <a:p>
            <a:r>
              <a:rPr lang="en-GB"/>
              <a:t>La résilience est difficile à évaluer.</a:t>
            </a:r>
          </a:p>
          <a:p>
            <a:endParaRPr lang="en-GB"/>
          </a:p>
          <a:p>
            <a:r>
              <a:rPr lang="en-GB" b="1"/>
              <a:t>L'objectif mondial en matière d'adaptation (GGA)</a:t>
            </a:r>
            <a:r>
              <a:rPr lang="en-GB"/>
              <a:t>, établi en vertu de l'article 7 de l'Accord de Paris, vise à </a:t>
            </a:r>
            <a:r>
              <a:rPr lang="en-GB" b="1"/>
              <a:t>renforcer les capacités d'adaptation, </a:t>
            </a:r>
            <a:r>
              <a:rPr lang="en-GB"/>
              <a:t>à </a:t>
            </a:r>
            <a:r>
              <a:rPr lang="en-GB" b="1"/>
              <a:t>renforcer la résilience et à réduire la vulnérabilité au changement climatique</a:t>
            </a:r>
            <a:r>
              <a:rPr lang="en-GB"/>
              <a:t>. Le GCA a été présenté dans le module 1. </a:t>
            </a:r>
            <a:r>
              <a:rPr lang="en-GB" i="1"/>
              <a:t>Vous vous souvenez de l'illustration à gauche ?</a:t>
            </a:r>
          </a:p>
          <a:p>
            <a:endParaRPr lang="en-GB"/>
          </a:p>
          <a:p>
            <a:r>
              <a:rPr lang="en-GB"/>
              <a:t>Afin de suivre les progrès accomplis, les pays ont travaillé sur un ensemble </a:t>
            </a:r>
            <a:r>
              <a:rPr lang="en-GB" b="1"/>
              <a:t>d'indicateurs </a:t>
            </a:r>
            <a:r>
              <a:rPr lang="en-GB"/>
              <a:t>dans le cadre du programme de travail Émirats arabes unis-Belém (2023-2025). </a:t>
            </a:r>
          </a:p>
          <a:p>
            <a:endParaRPr lang="en-GB"/>
          </a:p>
          <a:p>
            <a:r>
              <a:rPr lang="en-GB"/>
              <a:t>Lors de la COP30 (novembre 2025), les négociateurs ont adopté une </a:t>
            </a:r>
            <a:r>
              <a:rPr lang="en-GB" b="1"/>
              <a:t>liste finale d'environ 100 indicateurs</a:t>
            </a:r>
            <a:r>
              <a:rPr lang="en-GB"/>
              <a:t>, sélectionnés parmi près de 10 000 suggestions.</a:t>
            </a:r>
          </a:p>
          <a:p>
            <a:endParaRPr lang="en-GB"/>
          </a:p>
          <a:p>
            <a:r>
              <a:rPr lang="en-GB" b="0"/>
              <a:t>Il existe désormais</a:t>
            </a:r>
            <a:r>
              <a:rPr lang="en-GB" b="1"/>
              <a:t> 10 indicateurs clés </a:t>
            </a:r>
            <a:r>
              <a:rPr lang="en-GB"/>
              <a:t>conçus pour suivre la gestion et les services liés à l'eau résilients au climat. Ces indicateurs sont largement adaptés des mesures de l'ODD 6, mais interprétés sous </a:t>
            </a:r>
            <a:r>
              <a:rPr lang="en-GB" b="1"/>
              <a:t>l'angle de la résilience climatique</a:t>
            </a:r>
            <a:r>
              <a:rPr lang="en-GB"/>
              <a:t>. Il s'agit des indicateurs suivants :</a:t>
            </a:r>
          </a:p>
          <a:p>
            <a:endParaRPr lang="en-GB"/>
          </a:p>
          <a:p>
            <a:pPr marL="228600" indent="0">
              <a:buFont typeface="+mj-lt"/>
              <a:buNone/>
            </a:pPr>
            <a:r>
              <a:rPr lang="en-GB" b="1"/>
              <a:t>1 Niveaux de stress hydrique : </a:t>
            </a:r>
            <a:r>
              <a:rPr lang="en-GB"/>
              <a:t>mesure le rapport entre le prélèvement d'eau douce et les ressources disponibles, ajusté en fonction de la variabilité et des extrêmes climatiques.</a:t>
            </a:r>
          </a:p>
          <a:p>
            <a:pPr marL="228600" indent="0">
              <a:buFont typeface="+mj-lt"/>
              <a:buNone/>
            </a:pPr>
            <a:r>
              <a:rPr lang="en-GB" b="1"/>
              <a:t>2 Efficacité de l'utilisation de l'eau : </a:t>
            </a:r>
            <a:r>
              <a:rPr lang="en-GB"/>
              <a:t>suit les améliorations de l'efficacité de l'utilisation de l'eau dans les secteurs agricole, industriel et municipal, en particulier dans les zones vulnérables au climat.</a:t>
            </a:r>
          </a:p>
          <a:p>
            <a:pPr marL="228600" indent="0">
              <a:buFont typeface="+mj-lt"/>
              <a:buNone/>
            </a:pPr>
            <a:r>
              <a:rPr lang="en-GB" b="1"/>
              <a:t>3 Accès à des services d'eau et d'assainissement résilients au climat : </a:t>
            </a:r>
            <a:r>
              <a:rPr lang="en-GB"/>
              <a:t>pourcentage de la population bénéficiant de services d'eau et d'assainissement fiables et sûrs, capables de résister aux aléas climatiques (sécheresses, inondations, élévation du niveau de la mer).</a:t>
            </a:r>
          </a:p>
          <a:p>
            <a:pPr marL="228600" indent="0">
              <a:buFont typeface="+mj-lt"/>
              <a:buNone/>
            </a:pPr>
            <a:r>
              <a:rPr lang="en-GB" b="1"/>
              <a:t>4 Gestion intégrée des ressources en eau (GIRE) : </a:t>
            </a:r>
            <a:r>
              <a:rPr lang="en-GB"/>
              <a:t>degré de mise en œuvre des plans de GIRE qui intègrent des évaluations des risques climatiques.</a:t>
            </a:r>
          </a:p>
          <a:p>
            <a:pPr marL="228600" indent="0">
              <a:buFont typeface="+mj-lt"/>
              <a:buNone/>
            </a:pPr>
            <a:r>
              <a:rPr lang="en-GB" b="1"/>
              <a:t>5 Qualité de l'eau ambiante : </a:t>
            </a:r>
            <a:r>
              <a:rPr lang="en-GB"/>
              <a:t>proportion des plans d'eau dont la qualité est bonne, surveillée dans les zones exposées à des risques liés au climat.</a:t>
            </a:r>
          </a:p>
          <a:p>
            <a:pPr marL="228600" indent="0">
              <a:buFont typeface="+mj-lt"/>
              <a:buNone/>
            </a:pPr>
            <a:r>
              <a:rPr lang="en-GB" b="1"/>
              <a:t>6 Couverture des systèmes d'alerte précoce pour les risques liés à l'eau : </a:t>
            </a:r>
            <a:r>
              <a:rPr lang="en-GB"/>
              <a:t>mesure dans laquelle les communautés ont accès à des systèmes d'alerte précoce en cas d'inondation et de sécheresse.</a:t>
            </a:r>
          </a:p>
          <a:p>
            <a:pPr marL="228600" indent="0">
              <a:buFont typeface="+mj-lt"/>
              <a:buNone/>
            </a:pPr>
            <a:r>
              <a:rPr lang="en-GB" b="1"/>
              <a:t>7 Investissements dans des infrastructures hydrauliques résilientes au climat : </a:t>
            </a:r>
            <a:r>
              <a:rPr lang="en-GB"/>
              <a:t>part des investissements publics et privés consacrés à des systèmes hydrauliques conçus pour résister au climat.</a:t>
            </a:r>
          </a:p>
          <a:p>
            <a:pPr marL="228600" indent="0">
              <a:buFont typeface="+mj-lt"/>
              <a:buNone/>
            </a:pPr>
            <a:r>
              <a:rPr lang="en-GB" b="1"/>
              <a:t>8 Surveillance de la cryosphère et des glaciers : </a:t>
            </a:r>
            <a:r>
              <a:rPr lang="en-GB"/>
              <a:t>indicateurs permettant de surveiller la fonte des glaciers et l'évolution de la couverture neigeuse, essentiels pour la sécurité hydrique.</a:t>
            </a:r>
          </a:p>
          <a:p>
            <a:pPr marL="228600" indent="0">
              <a:buFont typeface="+mj-lt"/>
              <a:buNone/>
            </a:pPr>
            <a:r>
              <a:rPr lang="en-GB" b="1"/>
              <a:t>9 Gouvernance de l'eau et capacité institutionnelle : </a:t>
            </a:r>
            <a:r>
              <a:rPr lang="en-GB"/>
              <a:t>existence et efficacité des cadres de gouvernance pour une gestion adaptative de l'eau.</a:t>
            </a:r>
          </a:p>
          <a:p>
            <a:pPr marL="228600" indent="0">
              <a:buFont typeface="+mj-lt"/>
              <a:buNone/>
            </a:pPr>
            <a:r>
              <a:rPr lang="en-GB" b="1"/>
              <a:t>10 Cartographie de l'exposition et de la vulnérabilité : </a:t>
            </a:r>
            <a:r>
              <a:rPr lang="en-GB"/>
              <a:t>disponibilité de données spatialement désagrégées sur les risques climatiques liés à l'eau et les populations vulnérables.</a:t>
            </a:r>
          </a:p>
          <a:p>
            <a:endParaRPr lang="en-GB"/>
          </a:p>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209416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57DAC-4BC9-8274-8101-EEAA084FCF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077583-AAF4-03EC-61C0-CE10474BE8A2}"/>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CD2DAD65-2E9B-7E27-8EB9-B3D6BBEDC19D}"/>
              </a:ext>
            </a:extLst>
          </p:cNvPr>
          <p:cNvSpPr>
            <a:spLocks noGrp="1"/>
          </p:cNvSpPr>
          <p:nvPr>
            <p:ph type="body" idx="1"/>
          </p:nvPr>
        </p:nvSpPr>
        <p:spPr/>
        <p:txBody>
          <a:bodyPr/>
          <a:lstStyle/>
          <a:p>
            <a:r>
              <a:rPr lang="en-GB" b="1" dirty="0"/>
              <a:t>Notes du </a:t>
            </a:r>
            <a:r>
              <a:rPr lang="en-GB" b="1" dirty="0" err="1"/>
              <a:t>formateur</a:t>
            </a:r>
            <a:r>
              <a:rPr lang="en-GB" b="1" dirty="0"/>
              <a:t> :</a:t>
            </a:r>
          </a:p>
          <a:p>
            <a:endParaRPr lang="en-GB" dirty="0"/>
          </a:p>
          <a:p>
            <a:r>
              <a:rPr lang="en-US" sz="1200" b="1" i="0" u="none" strike="noStrike" cap="none" dirty="0">
                <a:solidFill>
                  <a:schemeClr val="dk1"/>
                </a:solidFill>
                <a:effectLst/>
                <a:latin typeface="Arial"/>
                <a:ea typeface="Arial"/>
                <a:cs typeface="Arial"/>
                <a:sym typeface="Arial"/>
              </a:rPr>
              <a:t>Instructions pour le quiz « </a:t>
            </a:r>
            <a:r>
              <a:rPr lang="en-US" sz="1200" b="1" i="0" u="none" strike="noStrike" cap="none" dirty="0" err="1">
                <a:solidFill>
                  <a:schemeClr val="dk1"/>
                </a:solidFill>
                <a:effectLst/>
                <a:latin typeface="Arial"/>
                <a:ea typeface="Arial"/>
                <a:cs typeface="Arial"/>
                <a:sym typeface="Arial"/>
              </a:rPr>
              <a:t>Atténuation</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ou</a:t>
            </a:r>
            <a:r>
              <a:rPr lang="en-US" sz="1200" b="1" i="0" u="none" strike="noStrike" cap="none" dirty="0">
                <a:solidFill>
                  <a:schemeClr val="dk1"/>
                </a:solidFill>
                <a:effectLst/>
                <a:latin typeface="Arial"/>
                <a:ea typeface="Arial"/>
                <a:cs typeface="Arial"/>
                <a:sym typeface="Arial"/>
              </a:rPr>
              <a:t> adaptation »</a:t>
            </a:r>
            <a:endParaRPr lang="fr-FR" sz="1200" b="0" i="0" u="none" strike="noStrike" cap="none" dirty="0">
              <a:solidFill>
                <a:schemeClr val="dk1"/>
              </a:solidFill>
              <a:effectLst/>
              <a:latin typeface="Arial"/>
              <a:ea typeface="Arial"/>
              <a:cs typeface="Arial"/>
              <a:sym typeface="Arial"/>
            </a:endParaRPr>
          </a:p>
          <a:p>
            <a:r>
              <a:rPr lang="en-US" sz="1200" b="0" i="0" u="none" strike="noStrike" cap="none" dirty="0">
                <a:solidFill>
                  <a:schemeClr val="dk1"/>
                </a:solidFill>
                <a:effectLst/>
                <a:latin typeface="Arial"/>
                <a:ea typeface="Arial"/>
                <a:cs typeface="Arial"/>
                <a:sym typeface="Arial"/>
              </a:rPr>
              <a:t>Bienvenue à </a:t>
            </a:r>
            <a:r>
              <a:rPr lang="en-US" sz="1200" b="0" i="0" u="none" strike="noStrike" cap="none" dirty="0" err="1">
                <a:solidFill>
                  <a:schemeClr val="dk1"/>
                </a:solidFill>
                <a:effectLst/>
                <a:latin typeface="Arial"/>
                <a:ea typeface="Arial"/>
                <a:cs typeface="Arial"/>
                <a:sym typeface="Arial"/>
              </a:rPr>
              <a:t>notre</a:t>
            </a:r>
            <a:r>
              <a:rPr lang="en-US" sz="1200" b="0" i="0" u="none" strike="noStrike" cap="none" dirty="0">
                <a:solidFill>
                  <a:schemeClr val="dk1"/>
                </a:solidFill>
                <a:effectLst/>
                <a:latin typeface="Arial"/>
                <a:ea typeface="Arial"/>
                <a:cs typeface="Arial"/>
                <a:sym typeface="Arial"/>
              </a:rPr>
              <a:t> premier quiz </a:t>
            </a:r>
            <a:r>
              <a:rPr lang="en-US" sz="1200" b="0" i="0" u="none" strike="noStrike" cap="none" dirty="0" err="1">
                <a:solidFill>
                  <a:schemeClr val="dk1"/>
                </a:solidFill>
                <a:effectLst/>
                <a:latin typeface="Arial"/>
                <a:ea typeface="Arial"/>
                <a:cs typeface="Arial"/>
                <a:sym typeface="Arial"/>
              </a:rPr>
              <a:t>interactif</a:t>
            </a:r>
            <a:r>
              <a:rPr lang="en-US" sz="1200" b="0" i="0" u="none" strike="noStrike" cap="none" dirty="0">
                <a:solidFill>
                  <a:schemeClr val="dk1"/>
                </a:solidFill>
                <a:effectLst/>
                <a:latin typeface="Arial"/>
                <a:ea typeface="Arial"/>
                <a:cs typeface="Arial"/>
                <a:sym typeface="Arial"/>
              </a:rPr>
              <a:t> ! Dans le cadre de </a:t>
            </a:r>
            <a:r>
              <a:rPr lang="en-US" sz="1200" b="0" i="0" u="none" strike="noStrike" cap="none" dirty="0" err="1">
                <a:solidFill>
                  <a:schemeClr val="dk1"/>
                </a:solidFill>
                <a:effectLst/>
                <a:latin typeface="Arial"/>
                <a:ea typeface="Arial"/>
                <a:cs typeface="Arial"/>
                <a:sym typeface="Arial"/>
              </a:rPr>
              <a:t>cette</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activité</a:t>
            </a:r>
            <a:r>
              <a:rPr lang="en-US" sz="1200" b="0" i="0" u="none" strike="noStrike" cap="none" dirty="0">
                <a:solidFill>
                  <a:schemeClr val="dk1"/>
                </a:solidFill>
                <a:effectLst/>
                <a:latin typeface="Arial"/>
                <a:ea typeface="Arial"/>
                <a:cs typeface="Arial"/>
                <a:sym typeface="Arial"/>
              </a:rPr>
              <a:t>, nous </a:t>
            </a:r>
            <a:r>
              <a:rPr lang="en-US" sz="1200" b="0" i="0" u="none" strike="noStrike" cap="none" dirty="0" err="1">
                <a:solidFill>
                  <a:schemeClr val="dk1"/>
                </a:solidFill>
                <a:effectLst/>
                <a:latin typeface="Arial"/>
                <a:ea typeface="Arial"/>
                <a:cs typeface="Arial"/>
                <a:sym typeface="Arial"/>
              </a:rPr>
              <a:t>allons</a:t>
            </a:r>
            <a:r>
              <a:rPr lang="en-US" sz="1200" b="0" i="0" u="none" strike="noStrike" cap="none" dirty="0">
                <a:solidFill>
                  <a:schemeClr val="dk1"/>
                </a:solidFill>
                <a:effectLst/>
                <a:latin typeface="Arial"/>
                <a:ea typeface="Arial"/>
                <a:cs typeface="Arial"/>
                <a:sym typeface="Arial"/>
              </a:rPr>
              <a:t> tester </a:t>
            </a:r>
            <a:r>
              <a:rPr lang="en-US" sz="1200" b="0" i="0" u="none" strike="noStrike" cap="none" dirty="0" err="1">
                <a:solidFill>
                  <a:schemeClr val="dk1"/>
                </a:solidFill>
                <a:effectLst/>
                <a:latin typeface="Arial"/>
                <a:ea typeface="Arial"/>
                <a:cs typeface="Arial"/>
                <a:sym typeface="Arial"/>
              </a:rPr>
              <a:t>vos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connaissances</a:t>
            </a:r>
            <a:r>
              <a:rPr lang="en-US" sz="1200" b="0" i="0" u="none" strike="noStrike" cap="none" dirty="0">
                <a:solidFill>
                  <a:schemeClr val="dk1"/>
                </a:solidFill>
                <a:effectLst/>
                <a:latin typeface="Arial"/>
                <a:ea typeface="Arial"/>
                <a:cs typeface="Arial"/>
                <a:sym typeface="Arial"/>
              </a:rPr>
              <a:t> sur deux concepts </a:t>
            </a:r>
            <a:r>
              <a:rPr lang="en-US" sz="1200" b="0" i="0" u="none" strike="noStrike" cap="none" dirty="0" err="1">
                <a:solidFill>
                  <a:schemeClr val="dk1"/>
                </a:solidFill>
                <a:effectLst/>
                <a:latin typeface="Arial"/>
                <a:ea typeface="Arial"/>
                <a:cs typeface="Arial"/>
                <a:sym typeface="Arial"/>
              </a:rPr>
              <a:t>fondamentaux</a:t>
            </a:r>
            <a:r>
              <a:rPr lang="en-US" sz="1200" b="0" i="0" u="none" strike="noStrike" cap="none" dirty="0">
                <a:solidFill>
                  <a:schemeClr val="dk1"/>
                </a:solidFill>
                <a:effectLst/>
                <a:latin typeface="Arial"/>
                <a:ea typeface="Arial"/>
                <a:cs typeface="Arial"/>
                <a:sym typeface="Arial"/>
              </a:rPr>
              <a:t> de </a:t>
            </a:r>
            <a:r>
              <a:rPr lang="en-US" sz="1200" b="0" i="0" u="none" strike="noStrike" cap="none" dirty="0" err="1">
                <a:solidFill>
                  <a:schemeClr val="dk1"/>
                </a:solidFill>
                <a:effectLst/>
                <a:latin typeface="Arial"/>
                <a:ea typeface="Arial"/>
                <a:cs typeface="Arial"/>
                <a:sym typeface="Arial"/>
              </a:rPr>
              <a:t>l'action</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climatique</a:t>
            </a:r>
            <a:r>
              <a:rPr lang="en-US" sz="1200" b="0" i="0" u="none" strike="noStrike" cap="none" dirty="0">
                <a:solidFill>
                  <a:schemeClr val="dk1"/>
                </a:solidFill>
                <a:effectLst/>
                <a:latin typeface="Arial"/>
                <a:ea typeface="Arial"/>
                <a:cs typeface="Arial"/>
                <a:sym typeface="Arial"/>
              </a:rPr>
              <a:t> : </a:t>
            </a:r>
            <a:r>
              <a:rPr lang="en-US" sz="1200" b="1" i="0" u="none" strike="noStrike" cap="none" dirty="0" err="1">
                <a:solidFill>
                  <a:schemeClr val="dk1"/>
                </a:solidFill>
                <a:effectLst/>
                <a:latin typeface="Arial"/>
                <a:ea typeface="Arial"/>
                <a:cs typeface="Arial"/>
                <a:sym typeface="Arial"/>
              </a:rPr>
              <a:t>l'atténuation</a:t>
            </a:r>
            <a:r>
              <a:rPr lang="en-US" sz="1200" b="1" i="0" u="none" strike="noStrike" cap="none" dirty="0">
                <a:solidFill>
                  <a:schemeClr val="dk1"/>
                </a:solidFill>
                <a:effectLst/>
                <a:latin typeface="Arial"/>
                <a:ea typeface="Arial"/>
                <a:cs typeface="Arial"/>
                <a:sym typeface="Arial"/>
              </a:rPr>
              <a:t> </a:t>
            </a:r>
            <a:r>
              <a:rPr lang="en-US" sz="1200" b="0" i="0" u="none" strike="noStrike" cap="none" dirty="0">
                <a:solidFill>
                  <a:schemeClr val="dk1"/>
                </a:solidFill>
                <a:effectLst/>
                <a:latin typeface="Arial"/>
                <a:ea typeface="Arial"/>
                <a:cs typeface="Arial"/>
                <a:sym typeface="Arial"/>
              </a:rPr>
              <a:t>et </a:t>
            </a:r>
            <a:r>
              <a:rPr lang="en-US" sz="1200" b="1" i="0" u="none" strike="noStrike" cap="none" dirty="0" err="1">
                <a:solidFill>
                  <a:schemeClr val="dk1"/>
                </a:solidFill>
                <a:effectLst/>
                <a:latin typeface="Arial"/>
                <a:ea typeface="Arial"/>
                <a:cs typeface="Arial"/>
                <a:sym typeface="Arial"/>
              </a:rPr>
              <a:t>l'adaptation</a:t>
            </a:r>
            <a:r>
              <a:rPr lang="en-US" sz="1200" b="1"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ou</a:t>
            </a:r>
            <a:r>
              <a:rPr lang="en-US" sz="1200" b="1" i="0" u="none" strike="noStrike" cap="none" dirty="0">
                <a:solidFill>
                  <a:schemeClr val="dk1"/>
                </a:solidFill>
                <a:effectLst/>
                <a:latin typeface="Arial"/>
                <a:ea typeface="Arial"/>
                <a:cs typeface="Arial"/>
                <a:sym typeface="Arial"/>
              </a:rPr>
              <a:t> les deux</a:t>
            </a:r>
            <a:r>
              <a:rPr lang="en-US" sz="1200" b="0" i="0" u="none" strike="noStrike" cap="none" dirty="0">
                <a:solidFill>
                  <a:schemeClr val="dk1"/>
                </a:solidFill>
                <a:effectLst/>
                <a:latin typeface="Arial"/>
                <a:ea typeface="Arial"/>
                <a:cs typeface="Arial"/>
                <a:sym typeface="Arial"/>
              </a:rPr>
              <a:t>.</a:t>
            </a:r>
          </a:p>
          <a:p>
            <a:endParaRPr lang="fr-FR" sz="1200" b="0" i="0" u="none" strike="noStrike" cap="none" dirty="0">
              <a:solidFill>
                <a:schemeClr val="dk1"/>
              </a:solidFill>
              <a:effectLst/>
              <a:latin typeface="Arial"/>
              <a:ea typeface="Arial"/>
              <a:cs typeface="Arial"/>
              <a:sym typeface="Arial"/>
            </a:endParaRPr>
          </a:p>
          <a:p>
            <a:r>
              <a:rPr lang="fr-FR" sz="1200" b="1" i="0" u="none" strike="noStrike" cap="none" dirty="0">
                <a:solidFill>
                  <a:schemeClr val="dk1"/>
                </a:solidFill>
                <a:effectLst/>
                <a:latin typeface="Arial"/>
                <a:ea typeface="Arial"/>
                <a:cs typeface="Arial"/>
                <a:sym typeface="Arial"/>
              </a:rPr>
              <a:t>Comment ça marche</a:t>
            </a:r>
            <a:endParaRPr lang="fr-FR" sz="1200" b="0" i="0" u="none" strike="noStrike" cap="none" dirty="0">
              <a:solidFill>
                <a:schemeClr val="dk1"/>
              </a:solidFill>
              <a:effectLst/>
              <a:latin typeface="Arial"/>
              <a:ea typeface="Arial"/>
              <a:cs typeface="Arial"/>
              <a:sym typeface="Arial"/>
            </a:endParaRPr>
          </a:p>
          <a:p>
            <a:pPr lvl="0"/>
            <a:r>
              <a:rPr lang="en-US" sz="1200" b="0" i="0" u="none" strike="noStrike" cap="none" dirty="0">
                <a:solidFill>
                  <a:schemeClr val="dk1"/>
                </a:solidFill>
                <a:effectLst/>
                <a:latin typeface="Arial"/>
                <a:ea typeface="Arial"/>
                <a:cs typeface="Arial"/>
                <a:sym typeface="Arial"/>
              </a:rPr>
              <a:t>	Je </a:t>
            </a:r>
            <a:r>
              <a:rPr lang="en-US" sz="1200" b="0" i="0" u="none" strike="noStrike" cap="none" dirty="0" err="1">
                <a:solidFill>
                  <a:schemeClr val="dk1"/>
                </a:solidFill>
                <a:effectLst/>
                <a:latin typeface="Arial"/>
                <a:ea typeface="Arial"/>
                <a:cs typeface="Arial"/>
                <a:sym typeface="Arial"/>
              </a:rPr>
              <a:t>vais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vous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présenter</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une</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série</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d'affirmations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une</a:t>
            </a:r>
            <a:r>
              <a:rPr lang="en-US" sz="1200" b="0" i="0" u="none" strike="noStrike" cap="none" dirty="0">
                <a:solidFill>
                  <a:schemeClr val="dk1"/>
                </a:solidFill>
                <a:effectLst/>
                <a:latin typeface="Arial"/>
                <a:ea typeface="Arial"/>
                <a:cs typeface="Arial"/>
                <a:sym typeface="Arial"/>
              </a:rPr>
              <a:t> par </a:t>
            </a:r>
            <a:r>
              <a:rPr lang="en-US" sz="1200" b="0" i="0" u="none" strike="noStrike" cap="none" dirty="0" err="1">
                <a:solidFill>
                  <a:schemeClr val="dk1"/>
                </a:solidFill>
                <a:effectLst/>
                <a:latin typeface="Arial"/>
                <a:ea typeface="Arial"/>
                <a:cs typeface="Arial"/>
                <a:sym typeface="Arial"/>
              </a:rPr>
              <a:t>une</a:t>
            </a:r>
            <a:r>
              <a:rPr lang="en-US" sz="1200" b="0" i="0" u="none" strike="noStrike" cap="none" dirty="0">
                <a:solidFill>
                  <a:schemeClr val="dk1"/>
                </a:solidFill>
                <a:effectLst/>
                <a:latin typeface="Arial"/>
                <a:ea typeface="Arial"/>
                <a:cs typeface="Arial"/>
                <a:sym typeface="Arial"/>
              </a:rPr>
              <a:t>.</a:t>
            </a:r>
            <a:endParaRPr lang="fr-FR" sz="1200" b="0" i="0" u="none" strike="noStrike" cap="none" dirty="0">
              <a:solidFill>
                <a:schemeClr val="dk1"/>
              </a:solidFill>
              <a:effectLst/>
              <a:latin typeface="Arial"/>
              <a:ea typeface="Arial"/>
              <a:cs typeface="Arial"/>
              <a:sym typeface="Arial"/>
            </a:endParaRPr>
          </a:p>
          <a:p>
            <a:pPr lvl="0"/>
            <a:r>
              <a:rPr lang="en-US" sz="1200" b="0" i="0" u="none" strike="noStrike" cap="none" dirty="0">
                <a:solidFill>
                  <a:schemeClr val="dk1"/>
                </a:solidFill>
                <a:effectLst/>
                <a:latin typeface="Arial"/>
                <a:ea typeface="Arial"/>
                <a:cs typeface="Arial"/>
                <a:sym typeface="Arial"/>
              </a:rPr>
              <a:t>	Pour </a:t>
            </a:r>
            <a:r>
              <a:rPr lang="en-US" sz="1200" b="0" i="0" u="none" strike="noStrike" cap="none" dirty="0" err="1">
                <a:solidFill>
                  <a:schemeClr val="dk1"/>
                </a:solidFill>
                <a:effectLst/>
                <a:latin typeface="Arial"/>
                <a:ea typeface="Arial"/>
                <a:cs typeface="Arial"/>
                <a:sym typeface="Arial"/>
              </a:rPr>
              <a:t>chaque</a:t>
            </a:r>
            <a:r>
              <a:rPr lang="en-US" sz="1200" b="0" i="0" u="none" strike="noStrike" cap="none" dirty="0">
                <a:solidFill>
                  <a:schemeClr val="dk1"/>
                </a:solidFill>
                <a:effectLst/>
                <a:latin typeface="Arial"/>
                <a:ea typeface="Arial"/>
                <a:cs typeface="Arial"/>
                <a:sym typeface="Arial"/>
              </a:rPr>
              <a:t> affirmation, </a:t>
            </a:r>
            <a:r>
              <a:rPr lang="en-US" sz="1200" b="0" i="0" u="none" strike="noStrike" cap="none" dirty="0" err="1">
                <a:solidFill>
                  <a:schemeClr val="dk1"/>
                </a:solidFill>
                <a:effectLst/>
                <a:latin typeface="Arial"/>
                <a:ea typeface="Arial"/>
                <a:cs typeface="Arial"/>
                <a:sym typeface="Arial"/>
              </a:rPr>
              <a:t>vous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devrez</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décider</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s'il</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s'agit</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d'une</a:t>
            </a:r>
            <a:r>
              <a:rPr lang="en-US" sz="1200" b="0" i="0" u="none" strike="noStrike" cap="none" dirty="0">
                <a:solidFill>
                  <a:schemeClr val="dk1"/>
                </a:solidFill>
                <a:effectLst/>
                <a:latin typeface="Arial"/>
                <a:ea typeface="Arial"/>
                <a:cs typeface="Arial"/>
                <a:sym typeface="Arial"/>
              </a:rPr>
              <a:t> action </a:t>
            </a:r>
            <a:r>
              <a:rPr lang="en-US" sz="1200" b="1" i="0" u="none" strike="noStrike" cap="none" dirty="0" err="1">
                <a:solidFill>
                  <a:schemeClr val="dk1"/>
                </a:solidFill>
                <a:effectLst/>
                <a:latin typeface="Arial"/>
                <a:ea typeface="Arial"/>
                <a:cs typeface="Arial"/>
                <a:sym typeface="Arial"/>
              </a:rPr>
              <a:t>d'atténuation</a:t>
            </a:r>
            <a:r>
              <a:rPr lang="en-US" sz="1200" b="1"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ou</a:t>
            </a:r>
            <a:r>
              <a:rPr lang="en-US" sz="1200" b="0"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d'adaptation</a:t>
            </a:r>
            <a:r>
              <a:rPr lang="en-US" sz="1200" b="0" i="0" u="none" strike="noStrike" cap="none" dirty="0">
                <a:solidFill>
                  <a:schemeClr val="dk1"/>
                </a:solidFill>
                <a:effectLst/>
                <a:latin typeface="Arial"/>
                <a:ea typeface="Arial"/>
                <a:cs typeface="Arial"/>
                <a:sym typeface="Arial"/>
              </a:rPr>
              <a:t>.</a:t>
            </a:r>
            <a:endParaRPr lang="fr-FR" sz="1200" b="0" i="0" u="none" strike="noStrike" cap="none" dirty="0">
              <a:solidFill>
                <a:schemeClr val="dk1"/>
              </a:solidFill>
              <a:effectLst/>
              <a:latin typeface="Arial"/>
              <a:ea typeface="Arial"/>
              <a:cs typeface="Arial"/>
              <a:sym typeface="Arial"/>
            </a:endParaRPr>
          </a:p>
          <a:p>
            <a:pPr lvl="0"/>
            <a:r>
              <a:rPr lang="en-US" sz="1200" b="0" i="0" u="none" strike="noStrike" cap="none" dirty="0">
                <a:solidFill>
                  <a:schemeClr val="dk1"/>
                </a:solidFill>
                <a:effectLst/>
                <a:latin typeface="Arial"/>
                <a:ea typeface="Arial"/>
                <a:cs typeface="Arial"/>
                <a:sym typeface="Arial"/>
              </a:rPr>
              <a:t>	Si </a:t>
            </a:r>
            <a:r>
              <a:rPr lang="en-US" sz="1200" b="0" i="0" u="none" strike="noStrike" cap="none" dirty="0" err="1">
                <a:solidFill>
                  <a:schemeClr val="dk1"/>
                </a:solidFill>
                <a:effectLst/>
                <a:latin typeface="Arial"/>
                <a:ea typeface="Arial"/>
                <a:cs typeface="Arial"/>
                <a:sym typeface="Arial"/>
              </a:rPr>
              <a:t>vous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pensez</a:t>
            </a:r>
            <a:r>
              <a:rPr lang="en-US" sz="1200" b="0" i="0" u="none" strike="noStrike" cap="none" dirty="0">
                <a:solidFill>
                  <a:schemeClr val="dk1"/>
                </a:solidFill>
                <a:effectLst/>
                <a:latin typeface="Arial"/>
                <a:ea typeface="Arial"/>
                <a:cs typeface="Arial"/>
                <a:sym typeface="Arial"/>
              </a:rPr>
              <a:t> que </a:t>
            </a:r>
            <a:r>
              <a:rPr lang="en-US" sz="1200" b="0" i="0" u="none" strike="noStrike" cap="none" dirty="0" err="1">
                <a:solidFill>
                  <a:schemeClr val="dk1"/>
                </a:solidFill>
                <a:effectLst/>
                <a:latin typeface="Arial"/>
                <a:ea typeface="Arial"/>
                <a:cs typeface="Arial"/>
                <a:sym typeface="Arial"/>
              </a:rPr>
              <a:t>l'énoncé</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concerne</a:t>
            </a:r>
            <a:r>
              <a:rPr lang="en-US" sz="1200" b="0"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l'adaptation</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veuillez</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vous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déplacer</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vers</a:t>
            </a:r>
            <a:r>
              <a:rPr lang="en-US" sz="1200" b="0" i="0" u="none" strike="noStrike" cap="none" dirty="0">
                <a:solidFill>
                  <a:schemeClr val="dk1"/>
                </a:solidFill>
                <a:effectLst/>
                <a:latin typeface="Arial"/>
                <a:ea typeface="Arial"/>
                <a:cs typeface="Arial"/>
                <a:sym typeface="Arial"/>
              </a:rPr>
              <a:t> la droite de la salle.</a:t>
            </a:r>
            <a:endParaRPr lang="fr-FR" sz="1200" b="0" i="0" u="none" strike="noStrike" cap="none" dirty="0">
              <a:solidFill>
                <a:schemeClr val="dk1"/>
              </a:solidFill>
              <a:effectLst/>
              <a:latin typeface="Arial"/>
              <a:ea typeface="Arial"/>
              <a:cs typeface="Arial"/>
              <a:sym typeface="Arial"/>
            </a:endParaRPr>
          </a:p>
          <a:p>
            <a:pPr lvl="0"/>
            <a:r>
              <a:rPr lang="en-US" sz="1200" b="0" i="0" u="none" strike="noStrike" cap="none" dirty="0">
                <a:solidFill>
                  <a:schemeClr val="dk1"/>
                </a:solidFill>
                <a:effectLst/>
                <a:latin typeface="Arial"/>
                <a:ea typeface="Arial"/>
                <a:cs typeface="Arial"/>
                <a:sym typeface="Arial"/>
              </a:rPr>
              <a:t>	Si </a:t>
            </a:r>
            <a:r>
              <a:rPr lang="en-US" sz="1200" b="0" i="0" u="none" strike="noStrike" cap="none" dirty="0" err="1">
                <a:solidFill>
                  <a:schemeClr val="dk1"/>
                </a:solidFill>
                <a:effectLst/>
                <a:latin typeface="Arial"/>
                <a:ea typeface="Arial"/>
                <a:cs typeface="Arial"/>
                <a:sym typeface="Arial"/>
              </a:rPr>
              <a:t>vous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pensez</a:t>
            </a:r>
            <a:r>
              <a:rPr lang="en-US" sz="1200" b="0" i="0" u="none" strike="noStrike" cap="none" dirty="0">
                <a:solidFill>
                  <a:schemeClr val="dk1"/>
                </a:solidFill>
                <a:effectLst/>
                <a:latin typeface="Arial"/>
                <a:ea typeface="Arial"/>
                <a:cs typeface="Arial"/>
                <a:sym typeface="Arial"/>
              </a:rPr>
              <a:t> que </a:t>
            </a:r>
            <a:r>
              <a:rPr lang="en-US" sz="1200" b="0" i="0" u="none" strike="noStrike" cap="none" dirty="0" err="1">
                <a:solidFill>
                  <a:schemeClr val="dk1"/>
                </a:solidFill>
                <a:effectLst/>
                <a:latin typeface="Arial"/>
                <a:ea typeface="Arial"/>
                <a:cs typeface="Arial"/>
                <a:sym typeface="Arial"/>
              </a:rPr>
              <a:t>l'énoncé</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concerne</a:t>
            </a:r>
            <a:r>
              <a:rPr lang="en-US" sz="1200" b="0" i="0" u="none" strike="noStrike" cap="none" dirty="0">
                <a:solidFill>
                  <a:schemeClr val="dk1"/>
                </a:solidFill>
                <a:effectLst/>
                <a:latin typeface="Arial"/>
                <a:ea typeface="Arial"/>
                <a:cs typeface="Arial"/>
                <a:sym typeface="Arial"/>
              </a:rPr>
              <a:t> </a:t>
            </a:r>
            <a:r>
              <a:rPr lang="en-US" sz="1200" b="1" i="0" u="none" strike="noStrike" cap="none" dirty="0" err="1">
                <a:solidFill>
                  <a:schemeClr val="dk1"/>
                </a:solidFill>
                <a:effectLst/>
                <a:latin typeface="Arial"/>
                <a:ea typeface="Arial"/>
                <a:cs typeface="Arial"/>
                <a:sym typeface="Arial"/>
              </a:rPr>
              <a:t>l'atténuation</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veuillez</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vous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déplacer</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vers</a:t>
            </a:r>
            <a:r>
              <a:rPr lang="en-US" sz="1200" b="0" i="0" u="none" strike="noStrike" cap="none" dirty="0">
                <a:solidFill>
                  <a:schemeClr val="dk1"/>
                </a:solidFill>
                <a:effectLst/>
                <a:latin typeface="Arial"/>
                <a:ea typeface="Arial"/>
                <a:cs typeface="Arial"/>
                <a:sym typeface="Arial"/>
              </a:rPr>
              <a:t> le </a:t>
            </a:r>
            <a:r>
              <a:rPr lang="en-US" sz="1200" b="0" i="0" u="none" strike="noStrike" cap="none" dirty="0" err="1">
                <a:solidFill>
                  <a:schemeClr val="dk1"/>
                </a:solidFill>
                <a:effectLst/>
                <a:latin typeface="Arial"/>
                <a:ea typeface="Arial"/>
                <a:cs typeface="Arial"/>
                <a:sym typeface="Arial"/>
              </a:rPr>
              <a:t>côté</a:t>
            </a:r>
            <a:r>
              <a:rPr lang="en-US" sz="1200" b="0" i="0" u="none" strike="noStrike" cap="none" dirty="0">
                <a:solidFill>
                  <a:schemeClr val="dk1"/>
                </a:solidFill>
                <a:effectLst/>
                <a:latin typeface="Arial"/>
                <a:ea typeface="Arial"/>
                <a:cs typeface="Arial"/>
                <a:sym typeface="Arial"/>
              </a:rPr>
              <a:t> </a:t>
            </a:r>
            <a:r>
              <a:rPr lang="en-US" sz="1200" b="1" i="0" u="none" strike="noStrike" cap="none" dirty="0">
                <a:solidFill>
                  <a:schemeClr val="dk1"/>
                </a:solidFill>
                <a:effectLst/>
                <a:latin typeface="Arial"/>
                <a:ea typeface="Arial"/>
                <a:cs typeface="Arial"/>
                <a:sym typeface="Arial"/>
              </a:rPr>
              <a:t>gauche </a:t>
            </a:r>
            <a:r>
              <a:rPr lang="en-US" sz="1200" b="0" i="0" u="none" strike="noStrike" cap="none" dirty="0">
                <a:solidFill>
                  <a:schemeClr val="dk1"/>
                </a:solidFill>
                <a:effectLst/>
                <a:latin typeface="Arial"/>
                <a:ea typeface="Arial"/>
                <a:cs typeface="Arial"/>
                <a:sym typeface="Arial"/>
              </a:rPr>
              <a:t>de la salle.</a:t>
            </a:r>
            <a:endParaRPr lang="fr-FR" sz="1200" b="0" i="0" u="none" strike="noStrike" cap="none" dirty="0">
              <a:solidFill>
                <a:schemeClr val="dk1"/>
              </a:solidFill>
              <a:effectLst/>
              <a:latin typeface="Arial"/>
              <a:ea typeface="Arial"/>
              <a:cs typeface="Arial"/>
              <a:sym typeface="Arial"/>
            </a:endParaRPr>
          </a:p>
          <a:p>
            <a:pPr lvl="0"/>
            <a:r>
              <a:rPr lang="en-US" sz="1200" b="0" i="0" u="none" strike="noStrike" cap="none" dirty="0">
                <a:solidFill>
                  <a:schemeClr val="dk1"/>
                </a:solidFill>
                <a:effectLst/>
                <a:latin typeface="Arial"/>
                <a:ea typeface="Arial"/>
                <a:cs typeface="Arial"/>
                <a:sym typeface="Arial"/>
              </a:rPr>
              <a:t>	Une </a:t>
            </a:r>
            <a:r>
              <a:rPr lang="en-US" sz="1200" b="0" i="0" u="none" strike="noStrike" cap="none" dirty="0" err="1">
                <a:solidFill>
                  <a:schemeClr val="dk1"/>
                </a:solidFill>
                <a:effectLst/>
                <a:latin typeface="Arial"/>
                <a:ea typeface="Arial"/>
                <a:cs typeface="Arial"/>
                <a:sym typeface="Arial"/>
              </a:rPr>
              <a:t>fois</a:t>
            </a:r>
            <a:r>
              <a:rPr lang="en-US" sz="1200" b="0" i="0" u="none" strike="noStrike" cap="none" dirty="0">
                <a:solidFill>
                  <a:schemeClr val="dk1"/>
                </a:solidFill>
                <a:effectLst/>
                <a:latin typeface="Arial"/>
                <a:ea typeface="Arial"/>
                <a:cs typeface="Arial"/>
                <a:sym typeface="Arial"/>
              </a:rPr>
              <a:t> que tout le monde sera </a:t>
            </a:r>
            <a:r>
              <a:rPr lang="en-US" sz="1200" b="0" i="0" u="none" strike="noStrike" cap="none" dirty="0" err="1">
                <a:solidFill>
                  <a:schemeClr val="dk1"/>
                </a:solidFill>
                <a:effectLst/>
                <a:latin typeface="Arial"/>
                <a:ea typeface="Arial"/>
                <a:cs typeface="Arial"/>
                <a:sym typeface="Arial"/>
              </a:rPr>
              <a:t>en</a:t>
            </a:r>
            <a:r>
              <a:rPr lang="en-US" sz="1200" b="0" i="0" u="none" strike="noStrike" cap="none" dirty="0">
                <a:solidFill>
                  <a:schemeClr val="dk1"/>
                </a:solidFill>
                <a:effectLst/>
                <a:latin typeface="Arial"/>
                <a:ea typeface="Arial"/>
                <a:cs typeface="Arial"/>
                <a:sym typeface="Arial"/>
              </a:rPr>
              <a:t> place, nous </a:t>
            </a:r>
            <a:r>
              <a:rPr lang="en-US" sz="1200" b="0" i="0" u="none" strike="noStrike" cap="none" dirty="0" err="1">
                <a:solidFill>
                  <a:schemeClr val="dk1"/>
                </a:solidFill>
                <a:effectLst/>
                <a:latin typeface="Arial"/>
                <a:ea typeface="Arial"/>
                <a:cs typeface="Arial"/>
                <a:sym typeface="Arial"/>
              </a:rPr>
              <a:t>dévoilerons</a:t>
            </a:r>
            <a:r>
              <a:rPr lang="en-US" sz="1200" b="0" i="0" u="none" strike="noStrike" cap="none" dirty="0">
                <a:solidFill>
                  <a:schemeClr val="dk1"/>
                </a:solidFill>
                <a:effectLst/>
                <a:latin typeface="Arial"/>
                <a:ea typeface="Arial"/>
                <a:cs typeface="Arial"/>
                <a:sym typeface="Arial"/>
              </a:rPr>
              <a:t> la bonne </a:t>
            </a:r>
            <a:r>
              <a:rPr lang="en-US" sz="1200" b="0" i="0" u="none" strike="noStrike" cap="none" dirty="0" err="1">
                <a:solidFill>
                  <a:schemeClr val="dk1"/>
                </a:solidFill>
                <a:effectLst/>
                <a:latin typeface="Arial"/>
                <a:ea typeface="Arial"/>
                <a:cs typeface="Arial"/>
                <a:sym typeface="Arial"/>
              </a:rPr>
              <a:t>réponse</a:t>
            </a:r>
            <a:r>
              <a:rPr lang="en-US" sz="1200" b="0" i="0" u="none" strike="noStrike" cap="none" dirty="0">
                <a:solidFill>
                  <a:schemeClr val="dk1"/>
                </a:solidFill>
                <a:effectLst/>
                <a:latin typeface="Arial"/>
                <a:ea typeface="Arial"/>
                <a:cs typeface="Arial"/>
                <a:sym typeface="Arial"/>
              </a:rPr>
              <a:t>.</a:t>
            </a:r>
            <a:endParaRPr lang="fr-FR" sz="1200" b="0" i="0" u="none" strike="noStrike" cap="none" dirty="0">
              <a:solidFill>
                <a:schemeClr val="dk1"/>
              </a:solidFill>
              <a:effectLst/>
              <a:latin typeface="Arial"/>
              <a:ea typeface="Arial"/>
              <a:cs typeface="Arial"/>
              <a:sym typeface="Arial"/>
            </a:endParaRPr>
          </a:p>
          <a:p>
            <a:pPr lvl="0"/>
            <a:r>
              <a:rPr lang="en-US" sz="1200" b="0" i="0" u="none" strike="noStrike" cap="none" dirty="0">
                <a:solidFill>
                  <a:schemeClr val="dk1"/>
                </a:solidFill>
                <a:effectLst/>
                <a:latin typeface="Arial"/>
                <a:ea typeface="Arial"/>
                <a:cs typeface="Arial"/>
                <a:sym typeface="Arial"/>
              </a:rPr>
              <a:t>	Si </a:t>
            </a:r>
            <a:r>
              <a:rPr lang="en-US" sz="1200" b="0" i="0" u="none" strike="noStrike" cap="none" dirty="0" err="1">
                <a:solidFill>
                  <a:schemeClr val="dk1"/>
                </a:solidFill>
                <a:effectLst/>
                <a:latin typeface="Arial"/>
                <a:ea typeface="Arial"/>
                <a:cs typeface="Arial"/>
                <a:sym typeface="Arial"/>
              </a:rPr>
              <a:t>vous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avez</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choisi</a:t>
            </a:r>
            <a:r>
              <a:rPr lang="en-US" sz="1200" b="0" i="0" u="none" strike="noStrike" cap="none" dirty="0">
                <a:solidFill>
                  <a:schemeClr val="dk1"/>
                </a:solidFill>
                <a:effectLst/>
                <a:latin typeface="Arial"/>
                <a:ea typeface="Arial"/>
                <a:cs typeface="Arial"/>
                <a:sym typeface="Arial"/>
              </a:rPr>
              <a:t> la bonne </a:t>
            </a:r>
            <a:r>
              <a:rPr lang="en-US" sz="1200" b="0" i="0" u="none" strike="noStrike" cap="none" dirty="0" err="1">
                <a:solidFill>
                  <a:schemeClr val="dk1"/>
                </a:solidFill>
                <a:effectLst/>
                <a:latin typeface="Arial"/>
                <a:ea typeface="Arial"/>
                <a:cs typeface="Arial"/>
                <a:sym typeface="Arial"/>
              </a:rPr>
              <a:t>réponse</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l'un</a:t>
            </a:r>
            <a:r>
              <a:rPr lang="en-US" sz="1200" b="0" i="0" u="none" strike="noStrike" cap="none" dirty="0">
                <a:solidFill>
                  <a:schemeClr val="dk1"/>
                </a:solidFill>
                <a:effectLst/>
                <a:latin typeface="Arial"/>
                <a:ea typeface="Arial"/>
                <a:cs typeface="Arial"/>
                <a:sym typeface="Arial"/>
              </a:rPr>
              <a:t> de </a:t>
            </a:r>
            <a:r>
              <a:rPr lang="en-US" sz="1200" b="0" i="0" u="none" strike="noStrike" cap="none" dirty="0" err="1">
                <a:solidFill>
                  <a:schemeClr val="dk1"/>
                </a:solidFill>
                <a:effectLst/>
                <a:latin typeface="Arial"/>
                <a:ea typeface="Arial"/>
                <a:cs typeface="Arial"/>
                <a:sym typeface="Arial"/>
              </a:rPr>
              <a:t>nos</a:t>
            </a:r>
            <a:r>
              <a:rPr lang="en-US" sz="1200" b="0" i="0" u="none" strike="noStrike" cap="none" dirty="0">
                <a:solidFill>
                  <a:schemeClr val="dk1"/>
                </a:solidFill>
                <a:effectLst/>
                <a:latin typeface="Arial"/>
                <a:ea typeface="Arial"/>
                <a:cs typeface="Arial"/>
                <a:sym typeface="Arial"/>
              </a:rPr>
              <a:t> assistants </a:t>
            </a:r>
            <a:r>
              <a:rPr lang="en-US" sz="1200" b="0" i="0" u="none" strike="noStrike" cap="none" dirty="0" err="1">
                <a:solidFill>
                  <a:schemeClr val="dk1"/>
                </a:solidFill>
                <a:effectLst/>
                <a:latin typeface="Arial"/>
                <a:ea typeface="Arial"/>
                <a:cs typeface="Arial"/>
                <a:sym typeface="Arial"/>
              </a:rPr>
              <a:t>vous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remettra</a:t>
            </a:r>
            <a:r>
              <a:rPr lang="en-US" sz="1200" b="0" i="0" u="none" strike="noStrike" cap="none" dirty="0">
                <a:solidFill>
                  <a:schemeClr val="dk1"/>
                </a:solidFill>
                <a:effectLst/>
                <a:latin typeface="Arial"/>
                <a:ea typeface="Arial"/>
                <a:cs typeface="Arial"/>
                <a:sym typeface="Arial"/>
              </a:rPr>
              <a:t> un </a:t>
            </a:r>
            <a:r>
              <a:rPr lang="en-US" sz="1200" b="1" i="0" u="none" strike="noStrike" cap="none" dirty="0" err="1">
                <a:solidFill>
                  <a:schemeClr val="dk1"/>
                </a:solidFill>
                <a:effectLst/>
                <a:latin typeface="Arial"/>
                <a:ea typeface="Arial"/>
                <a:cs typeface="Arial"/>
                <a:sym typeface="Arial"/>
              </a:rPr>
              <a:t>post-it</a:t>
            </a:r>
            <a:r>
              <a:rPr lang="en-US" sz="1200" b="1" i="0" u="none" strike="noStrike" cap="none" dirty="0">
                <a:solidFill>
                  <a:schemeClr val="dk1"/>
                </a:solidFill>
                <a:effectLst/>
                <a:latin typeface="Arial"/>
                <a:ea typeface="Arial"/>
                <a:cs typeface="Arial"/>
                <a:sym typeface="Arial"/>
              </a:rPr>
              <a:t> jaune</a:t>
            </a:r>
            <a:r>
              <a:rPr lang="en-US" sz="1200" b="0" i="0" u="none" strike="noStrike" cap="none" dirty="0">
                <a:solidFill>
                  <a:schemeClr val="dk1"/>
                </a:solidFill>
                <a:effectLst/>
                <a:latin typeface="Arial"/>
                <a:ea typeface="Arial"/>
                <a:cs typeface="Arial"/>
                <a:sym typeface="Arial"/>
              </a:rPr>
              <a:t>.</a:t>
            </a:r>
            <a:endParaRPr lang="fr-FR" sz="1200" b="0" i="0" u="none" strike="noStrike" cap="none" dirty="0">
              <a:solidFill>
                <a:schemeClr val="dk1"/>
              </a:solidFill>
              <a:effectLst/>
              <a:latin typeface="Arial"/>
              <a:ea typeface="Arial"/>
              <a:cs typeface="Arial"/>
              <a:sym typeface="Arial"/>
            </a:endParaRPr>
          </a:p>
          <a:p>
            <a:pPr lvl="0"/>
            <a:r>
              <a:rPr lang="en-US" sz="1200" b="0" i="0" u="none" strike="noStrike" cap="none" dirty="0">
                <a:solidFill>
                  <a:schemeClr val="dk1"/>
                </a:solidFill>
                <a:effectLst/>
                <a:latin typeface="Arial"/>
                <a:ea typeface="Arial"/>
                <a:cs typeface="Arial"/>
                <a:sym typeface="Arial"/>
              </a:rPr>
              <a:t>	Nous </a:t>
            </a:r>
            <a:r>
              <a:rPr lang="en-US" sz="1200" b="0" i="0" u="none" strike="noStrike" cap="none" dirty="0" err="1">
                <a:solidFill>
                  <a:schemeClr val="dk1"/>
                </a:solidFill>
                <a:effectLst/>
                <a:latin typeface="Arial"/>
                <a:ea typeface="Arial"/>
                <a:cs typeface="Arial"/>
                <a:sym typeface="Arial"/>
              </a:rPr>
              <a:t>répéterons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ce</a:t>
            </a:r>
            <a:r>
              <a:rPr lang="en-US" sz="1200" b="0" i="0" u="none" strike="noStrike" cap="none" dirty="0">
                <a:solidFill>
                  <a:schemeClr val="dk1"/>
                </a:solidFill>
                <a:effectLst/>
                <a:latin typeface="Arial"/>
                <a:ea typeface="Arial"/>
                <a:cs typeface="Arial"/>
                <a:sym typeface="Arial"/>
              </a:rPr>
              <a:t> processus pour </a:t>
            </a:r>
            <a:r>
              <a:rPr lang="en-US" sz="1200" b="0" i="0" u="none" strike="noStrike" cap="none" dirty="0" err="1">
                <a:solidFill>
                  <a:schemeClr val="dk1"/>
                </a:solidFill>
                <a:effectLst/>
                <a:latin typeface="Arial"/>
                <a:ea typeface="Arial"/>
                <a:cs typeface="Arial"/>
                <a:sym typeface="Arial"/>
              </a:rPr>
              <a:t>toutes</a:t>
            </a:r>
            <a:r>
              <a:rPr lang="en-US" sz="1200" b="0" i="0" u="none" strike="noStrike" cap="none" dirty="0">
                <a:solidFill>
                  <a:schemeClr val="dk1"/>
                </a:solidFill>
                <a:effectLst/>
                <a:latin typeface="Arial"/>
                <a:ea typeface="Arial"/>
                <a:cs typeface="Arial"/>
                <a:sym typeface="Arial"/>
              </a:rPr>
              <a:t> les affirmations.</a:t>
            </a:r>
            <a:endParaRPr lang="fr-FR" sz="1200" b="0" i="0" u="none" strike="noStrike" cap="none" dirty="0">
              <a:solidFill>
                <a:schemeClr val="dk1"/>
              </a:solidFill>
              <a:effectLst/>
              <a:latin typeface="Arial"/>
              <a:ea typeface="Arial"/>
              <a:cs typeface="Arial"/>
              <a:sym typeface="Arial"/>
            </a:endParaRPr>
          </a:p>
          <a:p>
            <a:pPr lvl="0"/>
            <a:r>
              <a:rPr lang="en-US" sz="1200" b="0" i="0" u="none" strike="noStrike" cap="none" dirty="0">
                <a:solidFill>
                  <a:schemeClr val="dk1"/>
                </a:solidFill>
                <a:effectLst/>
                <a:latin typeface="Arial"/>
                <a:ea typeface="Arial"/>
                <a:cs typeface="Arial"/>
                <a:sym typeface="Arial"/>
              </a:rPr>
              <a:t>	À la fin du quiz, nous </a:t>
            </a:r>
            <a:r>
              <a:rPr lang="en-US" sz="1200" b="0" i="0" u="none" strike="noStrike" cap="none" dirty="0" err="1">
                <a:solidFill>
                  <a:schemeClr val="dk1"/>
                </a:solidFill>
                <a:effectLst/>
                <a:latin typeface="Arial"/>
                <a:ea typeface="Arial"/>
                <a:cs typeface="Arial"/>
                <a:sym typeface="Arial"/>
              </a:rPr>
              <a:t>compterons</a:t>
            </a:r>
            <a:r>
              <a:rPr lang="en-US" sz="1200" b="0" i="0" u="none" strike="noStrike" cap="none" dirty="0">
                <a:solidFill>
                  <a:schemeClr val="dk1"/>
                </a:solidFill>
                <a:effectLst/>
                <a:latin typeface="Arial"/>
                <a:ea typeface="Arial"/>
                <a:cs typeface="Arial"/>
                <a:sym typeface="Arial"/>
              </a:rPr>
              <a:t> le </a:t>
            </a:r>
            <a:r>
              <a:rPr lang="en-US" sz="1200" b="0" i="0" u="none" strike="noStrike" cap="none" dirty="0" err="1">
                <a:solidFill>
                  <a:schemeClr val="dk1"/>
                </a:solidFill>
                <a:effectLst/>
                <a:latin typeface="Arial"/>
                <a:ea typeface="Arial"/>
                <a:cs typeface="Arial"/>
                <a:sym typeface="Arial"/>
              </a:rPr>
              <a:t>nombre</a:t>
            </a:r>
            <a:r>
              <a:rPr lang="en-US" sz="1200" b="0" i="0" u="none" strike="noStrike" cap="none" dirty="0">
                <a:solidFill>
                  <a:schemeClr val="dk1"/>
                </a:solidFill>
                <a:effectLst/>
                <a:latin typeface="Arial"/>
                <a:ea typeface="Arial"/>
                <a:cs typeface="Arial"/>
                <a:sym typeface="Arial"/>
              </a:rPr>
              <a:t> de </a:t>
            </a:r>
            <a:r>
              <a:rPr lang="en-US" sz="1200" b="0" i="0" u="none" strike="noStrike" cap="none" dirty="0" err="1">
                <a:solidFill>
                  <a:schemeClr val="dk1"/>
                </a:solidFill>
                <a:effectLst/>
                <a:latin typeface="Arial"/>
                <a:ea typeface="Arial"/>
                <a:cs typeface="Arial"/>
                <a:sym typeface="Arial"/>
              </a:rPr>
              <a:t>post-it</a:t>
            </a:r>
            <a:r>
              <a:rPr lang="en-US" sz="1200" b="0" i="0" u="none" strike="noStrike" cap="none" dirty="0">
                <a:solidFill>
                  <a:schemeClr val="dk1"/>
                </a:solidFill>
                <a:effectLst/>
                <a:latin typeface="Arial"/>
                <a:ea typeface="Arial"/>
                <a:cs typeface="Arial"/>
                <a:sym typeface="Arial"/>
              </a:rPr>
              <a:t> jaunes pour </a:t>
            </a:r>
            <a:r>
              <a:rPr lang="en-US" sz="1200" b="0" i="0" u="none" strike="noStrike" cap="none" dirty="0" err="1">
                <a:solidFill>
                  <a:schemeClr val="dk1"/>
                </a:solidFill>
                <a:effectLst/>
                <a:latin typeface="Arial"/>
                <a:ea typeface="Arial"/>
                <a:cs typeface="Arial"/>
                <a:sym typeface="Arial"/>
              </a:rPr>
              <a:t>déterminer</a:t>
            </a:r>
            <a:r>
              <a:rPr lang="en-US" sz="1200" b="0" i="0" u="none" strike="noStrike" cap="none" dirty="0">
                <a:solidFill>
                  <a:schemeClr val="dk1"/>
                </a:solidFill>
                <a:effectLst/>
                <a:latin typeface="Arial"/>
                <a:ea typeface="Arial"/>
                <a:cs typeface="Arial"/>
                <a:sym typeface="Arial"/>
              </a:rPr>
              <a:t> qui a </a:t>
            </a:r>
            <a:r>
              <a:rPr lang="en-US" sz="1200" b="0" i="0" u="none" strike="noStrike" cap="none" dirty="0" err="1">
                <a:solidFill>
                  <a:schemeClr val="dk1"/>
                </a:solidFill>
                <a:effectLst/>
                <a:latin typeface="Arial"/>
                <a:ea typeface="Arial"/>
                <a:cs typeface="Arial"/>
                <a:sym typeface="Arial"/>
              </a:rPr>
              <a:t>obtenu</a:t>
            </a:r>
            <a:r>
              <a:rPr lang="en-US" sz="1200" b="0" i="0" u="none" strike="noStrike" cap="none" dirty="0">
                <a:solidFill>
                  <a:schemeClr val="dk1"/>
                </a:solidFill>
                <a:effectLst/>
                <a:latin typeface="Arial"/>
                <a:ea typeface="Arial"/>
                <a:cs typeface="Arial"/>
                <a:sym typeface="Arial"/>
              </a:rPr>
              <a:t> les </a:t>
            </a:r>
            <a:r>
              <a:rPr lang="en-US" sz="1200" b="0" i="0" u="none" strike="noStrike" cap="none" dirty="0" err="1">
                <a:solidFill>
                  <a:schemeClr val="dk1"/>
                </a:solidFill>
                <a:effectLst/>
                <a:latin typeface="Arial"/>
                <a:ea typeface="Arial"/>
                <a:cs typeface="Arial"/>
                <a:sym typeface="Arial"/>
              </a:rPr>
              <a:t>meilleurs</a:t>
            </a:r>
            <a:r>
              <a:rPr lang="en-US" sz="1200" b="0" i="0" u="none" strike="noStrike" cap="none" dirty="0">
                <a:solidFill>
                  <a:schemeClr val="dk1"/>
                </a:solidFill>
                <a:effectLst/>
                <a:latin typeface="Arial"/>
                <a:ea typeface="Arial"/>
                <a:cs typeface="Arial"/>
                <a:sym typeface="Arial"/>
              </a:rPr>
              <a:t> </a:t>
            </a:r>
            <a:r>
              <a:rPr lang="en-US" sz="1200" b="0" i="0" u="none" strike="noStrike" cap="none" dirty="0" err="1">
                <a:solidFill>
                  <a:schemeClr val="dk1"/>
                </a:solidFill>
                <a:effectLst/>
                <a:latin typeface="Arial"/>
                <a:ea typeface="Arial"/>
                <a:cs typeface="Arial"/>
                <a:sym typeface="Arial"/>
              </a:rPr>
              <a:t>résultats</a:t>
            </a:r>
            <a:r>
              <a:rPr lang="en-US" sz="1200" b="0" i="0" u="none" strike="noStrike" cap="none" dirty="0">
                <a:solidFill>
                  <a:schemeClr val="dk1"/>
                </a:solidFill>
                <a:effectLst/>
                <a:latin typeface="Arial"/>
                <a:ea typeface="Arial"/>
                <a:cs typeface="Arial"/>
                <a:sym typeface="Arial"/>
              </a:rPr>
              <a:t>.</a:t>
            </a:r>
            <a:endParaRPr lang="fr-FR" sz="1200" b="0" i="0" u="none" strike="noStrike" cap="none" dirty="0">
              <a:solidFill>
                <a:schemeClr val="dk1"/>
              </a:solidFill>
              <a:effectLst/>
              <a:latin typeface="Arial"/>
              <a:ea typeface="Arial"/>
              <a:cs typeface="Arial"/>
              <a:sym typeface="Arial"/>
            </a:endParaRPr>
          </a:p>
          <a:p>
            <a:endParaRPr lang="fr-FR" sz="1200" b="0" i="0" u="none" strike="noStrike" cap="none" dirty="0">
              <a:solidFill>
                <a:schemeClr val="dk1"/>
              </a:solidFill>
              <a:effectLst/>
              <a:latin typeface="Arial"/>
              <a:ea typeface="Arial"/>
              <a:cs typeface="Arial"/>
              <a:sym typeface="Arial"/>
            </a:endParaRPr>
          </a:p>
          <a:p>
            <a:r>
              <a:rPr lang="fr-FR" sz="1200" b="0" i="0" u="none" strike="noStrike" cap="none" dirty="0">
                <a:solidFill>
                  <a:schemeClr val="dk1"/>
                </a:solidFill>
                <a:effectLst/>
                <a:latin typeface="Arial"/>
                <a:ea typeface="Arial"/>
                <a:cs typeface="Arial"/>
                <a:sym typeface="Arial"/>
              </a:rPr>
              <a:t>Prêts ? C'est parti !</a:t>
            </a:r>
          </a:p>
        </p:txBody>
      </p:sp>
      <p:sp>
        <p:nvSpPr>
          <p:cNvPr id="4" name="Slide Number Placeholder 3">
            <a:extLst>
              <a:ext uri="{FF2B5EF4-FFF2-40B4-BE49-F238E27FC236}">
                <a16:creationId xmlns:a16="http://schemas.microsoft.com/office/drawing/2014/main" id="{AF673F09-C01C-C68D-0055-DF86BC053C4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710438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a:extLst>
            <a:ext uri="{FF2B5EF4-FFF2-40B4-BE49-F238E27FC236}">
              <a16:creationId xmlns:a16="http://schemas.microsoft.com/office/drawing/2014/main" id="{A87A2E2B-0D19-F742-7255-2E5BC04467F1}"/>
            </a:ext>
          </a:extLst>
        </p:cNvPr>
        <p:cNvGrpSpPr/>
        <p:nvPr/>
      </p:nvGrpSpPr>
      <p:grpSpPr>
        <a:xfrm>
          <a:off x="0" y="0"/>
          <a:ext cx="0" cy="0"/>
          <a:chOff x="0" y="0"/>
          <a:chExt cx="0" cy="0"/>
        </a:xfrm>
      </p:grpSpPr>
      <p:sp>
        <p:nvSpPr>
          <p:cNvPr id="978" name="Google Shape;978;p68:notes">
            <a:extLst>
              <a:ext uri="{FF2B5EF4-FFF2-40B4-BE49-F238E27FC236}">
                <a16:creationId xmlns:a16="http://schemas.microsoft.com/office/drawing/2014/main" id="{1F26FD26-9618-DBD8-EBA3-0AAA41333A2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r>
              <a:rPr lang="en-GB" dirty="0" err="1"/>
              <a:t>Demandez</a:t>
            </a:r>
            <a:r>
              <a:rPr lang="en-GB" dirty="0"/>
              <a:t> à </a:t>
            </a:r>
            <a:r>
              <a:rPr lang="en-GB" dirty="0" err="1"/>
              <a:t>ceux</a:t>
            </a:r>
            <a:r>
              <a:rPr lang="en-GB" dirty="0"/>
              <a:t> qui </a:t>
            </a:r>
            <a:r>
              <a:rPr lang="en-GB" dirty="0" err="1"/>
              <a:t>souhaitent</a:t>
            </a:r>
            <a:r>
              <a:rPr lang="en-GB" dirty="0"/>
              <a:t> </a:t>
            </a:r>
            <a:r>
              <a:rPr lang="en-GB" dirty="0" err="1"/>
              <a:t>partager</a:t>
            </a:r>
            <a:r>
              <a:rPr lang="en-GB" dirty="0"/>
              <a:t> un moment de prise de conscience de lever la main. Si possible, sans que </a:t>
            </a:r>
            <a:r>
              <a:rPr lang="en-GB" dirty="0" err="1"/>
              <a:t>cela</a:t>
            </a:r>
            <a:r>
              <a:rPr lang="en-GB" dirty="0"/>
              <a:t> </a:t>
            </a:r>
            <a:r>
              <a:rPr lang="en-GB" dirty="0" err="1"/>
              <a:t>soit</a:t>
            </a:r>
            <a:r>
              <a:rPr lang="en-GB" dirty="0"/>
              <a:t> trop </a:t>
            </a:r>
            <a:r>
              <a:rPr lang="en-GB" dirty="0" err="1"/>
              <a:t>évident</a:t>
            </a:r>
            <a:r>
              <a:rPr lang="en-GB" dirty="0"/>
              <a:t>, </a:t>
            </a:r>
            <a:r>
              <a:rPr lang="en-GB" dirty="0" err="1"/>
              <a:t>demandez</a:t>
            </a:r>
            <a:r>
              <a:rPr lang="en-GB" dirty="0"/>
              <a:t> à </a:t>
            </a:r>
            <a:r>
              <a:rPr lang="en-GB" dirty="0" err="1"/>
              <a:t>une</a:t>
            </a:r>
            <a:r>
              <a:rPr lang="en-GB" dirty="0"/>
              <a:t> femme de </a:t>
            </a:r>
            <a:r>
              <a:rPr lang="en-GB" dirty="0" err="1"/>
              <a:t>répondre</a:t>
            </a:r>
            <a:r>
              <a:rPr lang="en-GB" dirty="0"/>
              <a:t> </a:t>
            </a:r>
            <a:r>
              <a:rPr lang="en-GB" dirty="0" err="1"/>
              <a:t>en</a:t>
            </a:r>
            <a:r>
              <a:rPr lang="en-GB" dirty="0"/>
              <a:t> premier.</a:t>
            </a:r>
          </a:p>
          <a:p>
            <a:pPr marL="0" lvl="0" indent="0" algn="l" rtl="0">
              <a:lnSpc>
                <a:spcPct val="100000"/>
              </a:lnSpc>
              <a:spcBef>
                <a:spcPts val="0"/>
              </a:spcBef>
              <a:spcAft>
                <a:spcPts val="0"/>
              </a:spcAft>
              <a:buSzPts val="1100"/>
              <a:buNone/>
            </a:pPr>
            <a:endParaRPr lang="en-GB" dirty="0"/>
          </a:p>
          <a:p>
            <a:pPr marL="0" lvl="0" indent="0" algn="l" rtl="0">
              <a:lnSpc>
                <a:spcPct val="100000"/>
              </a:lnSpc>
              <a:spcBef>
                <a:spcPts val="0"/>
              </a:spcBef>
              <a:spcAft>
                <a:spcPts val="0"/>
              </a:spcAft>
              <a:buSzPts val="1100"/>
              <a:buNone/>
            </a:pPr>
            <a:r>
              <a:rPr lang="en-GB" dirty="0" err="1"/>
              <a:t>Demandez</a:t>
            </a:r>
            <a:r>
              <a:rPr lang="en-GB" dirty="0"/>
              <a:t> qui </a:t>
            </a:r>
            <a:r>
              <a:rPr lang="en-GB" dirty="0" err="1"/>
              <a:t>d'autre</a:t>
            </a:r>
            <a:r>
              <a:rPr lang="en-GB" dirty="0"/>
              <a:t> a </a:t>
            </a:r>
            <a:r>
              <a:rPr lang="en-GB" dirty="0" err="1"/>
              <a:t>vécu</a:t>
            </a:r>
            <a:r>
              <a:rPr lang="en-GB" dirty="0"/>
              <a:t> le </a:t>
            </a:r>
            <a:r>
              <a:rPr lang="en-GB" dirty="0" err="1"/>
              <a:t>même</a:t>
            </a:r>
            <a:r>
              <a:rPr lang="en-GB" dirty="0"/>
              <a:t> moment de </a:t>
            </a:r>
            <a:r>
              <a:rPr lang="en-GB" dirty="0" err="1"/>
              <a:t>révélation</a:t>
            </a:r>
            <a:r>
              <a:rPr lang="en-GB" dirty="0"/>
              <a:t> </a:t>
            </a:r>
            <a:r>
              <a:rPr lang="en-GB" dirty="0" err="1"/>
              <a:t>en</a:t>
            </a:r>
            <a:r>
              <a:rPr lang="en-GB" dirty="0"/>
              <a:t> levant la main.</a:t>
            </a:r>
          </a:p>
          <a:p>
            <a:pPr marL="0" lvl="0" indent="0" algn="l" rtl="0">
              <a:lnSpc>
                <a:spcPct val="100000"/>
              </a:lnSpc>
              <a:spcBef>
                <a:spcPts val="0"/>
              </a:spcBef>
              <a:spcAft>
                <a:spcPts val="0"/>
              </a:spcAft>
              <a:buSzPts val="1100"/>
              <a:buNone/>
            </a:pPr>
            <a:endParaRPr lang="en-GB" dirty="0"/>
          </a:p>
          <a:p>
            <a:pPr marL="0" lvl="0" indent="0" algn="l" rtl="0">
              <a:lnSpc>
                <a:spcPct val="100000"/>
              </a:lnSpc>
              <a:spcBef>
                <a:spcPts val="0"/>
              </a:spcBef>
              <a:spcAft>
                <a:spcPts val="0"/>
              </a:spcAft>
              <a:buSzPts val="1100"/>
              <a:buNone/>
            </a:pPr>
            <a:r>
              <a:rPr lang="en-GB" dirty="0" err="1"/>
              <a:t>Répétez</a:t>
            </a:r>
            <a:r>
              <a:rPr lang="en-GB" dirty="0"/>
              <a:t> </a:t>
            </a:r>
            <a:r>
              <a:rPr lang="en-GB" dirty="0" err="1"/>
              <a:t>l'opération</a:t>
            </a:r>
            <a:r>
              <a:rPr lang="en-GB" dirty="0"/>
              <a:t> trois </a:t>
            </a:r>
            <a:r>
              <a:rPr lang="en-GB" dirty="0" err="1"/>
              <a:t>fois</a:t>
            </a:r>
            <a:r>
              <a:rPr lang="en-GB" dirty="0"/>
              <a:t> maximum.</a:t>
            </a:r>
          </a:p>
          <a:p>
            <a:pPr marL="0" lvl="0" indent="0" algn="l" rtl="0">
              <a:lnSpc>
                <a:spcPct val="100000"/>
              </a:lnSpc>
              <a:spcBef>
                <a:spcPts val="0"/>
              </a:spcBef>
              <a:spcAft>
                <a:spcPts val="0"/>
              </a:spcAft>
              <a:buSzPts val="1100"/>
              <a:buNone/>
            </a:pPr>
            <a:endParaRPr lang="en-GB" dirty="0"/>
          </a:p>
          <a:p>
            <a:pPr marL="0" lvl="0" indent="0" algn="l" rtl="0">
              <a:lnSpc>
                <a:spcPct val="100000"/>
              </a:lnSpc>
              <a:spcBef>
                <a:spcPts val="0"/>
              </a:spcBef>
              <a:spcAft>
                <a:spcPts val="0"/>
              </a:spcAft>
              <a:buSzPts val="1100"/>
              <a:buNone/>
            </a:pPr>
            <a:r>
              <a:rPr lang="en-GB" dirty="0"/>
              <a:t>Si </a:t>
            </a:r>
            <a:r>
              <a:rPr lang="en-GB" dirty="0" err="1"/>
              <a:t>vous</a:t>
            </a:r>
            <a:r>
              <a:rPr lang="en-GB" dirty="0"/>
              <a:t> </a:t>
            </a:r>
            <a:r>
              <a:rPr lang="en-GB" dirty="0" err="1"/>
              <a:t>avez</a:t>
            </a:r>
            <a:r>
              <a:rPr lang="en-GB" dirty="0"/>
              <a:t> le temps, </a:t>
            </a:r>
            <a:r>
              <a:rPr lang="en-GB" dirty="0" err="1"/>
              <a:t>faites</a:t>
            </a:r>
            <a:r>
              <a:rPr lang="en-GB" dirty="0"/>
              <a:t> de </a:t>
            </a:r>
            <a:r>
              <a:rPr lang="en-GB" dirty="0" err="1"/>
              <a:t>même</a:t>
            </a:r>
            <a:r>
              <a:rPr lang="en-GB" dirty="0"/>
              <a:t> pour les questions, </a:t>
            </a:r>
            <a:r>
              <a:rPr lang="en-GB" dirty="0" err="1"/>
              <a:t>en</a:t>
            </a:r>
            <a:r>
              <a:rPr lang="en-GB" dirty="0"/>
              <a:t> demandant à </a:t>
            </a:r>
            <a:r>
              <a:rPr lang="en-GB" dirty="0" err="1"/>
              <a:t>chaque</a:t>
            </a:r>
            <a:r>
              <a:rPr lang="en-GB" dirty="0"/>
              <a:t> </a:t>
            </a:r>
            <a:r>
              <a:rPr lang="en-GB" dirty="0" err="1"/>
              <a:t>fois</a:t>
            </a:r>
            <a:r>
              <a:rPr lang="en-GB" dirty="0"/>
              <a:t> </a:t>
            </a:r>
            <a:r>
              <a:rPr lang="en-GB" dirty="0" err="1"/>
              <a:t>si</a:t>
            </a:r>
            <a:r>
              <a:rPr lang="en-GB" dirty="0"/>
              <a:t> </a:t>
            </a:r>
            <a:r>
              <a:rPr lang="en-GB" dirty="0" err="1"/>
              <a:t>d'autres</a:t>
            </a:r>
            <a:r>
              <a:rPr lang="en-GB" dirty="0"/>
              <a:t> </a:t>
            </a:r>
            <a:r>
              <a:rPr lang="en-GB" dirty="0" err="1"/>
              <a:t>personnes</a:t>
            </a:r>
            <a:r>
              <a:rPr lang="en-GB" dirty="0"/>
              <a:t> </a:t>
            </a:r>
            <a:r>
              <a:rPr lang="en-GB" dirty="0" err="1"/>
              <a:t>ont</a:t>
            </a:r>
            <a:r>
              <a:rPr lang="en-GB" dirty="0"/>
              <a:t> </a:t>
            </a:r>
            <a:r>
              <a:rPr lang="en-GB" dirty="0" err="1"/>
              <a:t>une</a:t>
            </a:r>
            <a:r>
              <a:rPr lang="en-GB" dirty="0"/>
              <a:t> question </a:t>
            </a:r>
            <a:r>
              <a:rPr lang="en-GB" dirty="0" err="1"/>
              <a:t>similaire</a:t>
            </a:r>
            <a:r>
              <a:rPr lang="en-GB" dirty="0"/>
              <a:t>. Ne </a:t>
            </a:r>
            <a:r>
              <a:rPr lang="en-GB" dirty="0" err="1"/>
              <a:t>répondez</a:t>
            </a:r>
            <a:r>
              <a:rPr lang="en-GB" dirty="0"/>
              <a:t> ensuite </a:t>
            </a:r>
            <a:r>
              <a:rPr lang="en-GB" dirty="0" err="1"/>
              <a:t>qu'aux</a:t>
            </a:r>
            <a:r>
              <a:rPr lang="en-GB" dirty="0"/>
              <a:t> trois questions.</a:t>
            </a:r>
          </a:p>
          <a:p>
            <a:pPr marL="0" lvl="0" indent="0" algn="l" rtl="0">
              <a:lnSpc>
                <a:spcPct val="100000"/>
              </a:lnSpc>
              <a:spcBef>
                <a:spcPts val="0"/>
              </a:spcBef>
              <a:spcAft>
                <a:spcPts val="0"/>
              </a:spcAft>
              <a:buSzPts val="1100"/>
              <a:buNone/>
            </a:pPr>
            <a:endParaRPr dirty="0"/>
          </a:p>
        </p:txBody>
      </p:sp>
      <p:sp>
        <p:nvSpPr>
          <p:cNvPr id="979" name="Google Shape;979;p68:notes">
            <a:extLst>
              <a:ext uri="{FF2B5EF4-FFF2-40B4-BE49-F238E27FC236}">
                <a16:creationId xmlns:a16="http://schemas.microsoft.com/office/drawing/2014/main" id="{35466D49-F51C-B654-510A-E5BB5DD97C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4832670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1FB09-6F79-285F-8113-8535C4D4C7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BD923F-04D8-1FD3-9C6D-3D92AE2C6F9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A5694AB-4DEB-E900-3FB2-88E7DB24726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07035B2-F33D-9B76-0D04-258612439CD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53876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000" b="1"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000" b="1" i="0" u="none" strike="noStrike" cap="none" dirty="0">
                <a:solidFill>
                  <a:schemeClr val="dk1"/>
                </a:solidFill>
                <a:effectLst/>
                <a:latin typeface="Arial"/>
                <a:ea typeface="Arial"/>
                <a:cs typeface="Arial"/>
                <a:sym typeface="Arial"/>
              </a:rPr>
              <a:t>Le </a:t>
            </a:r>
            <a:r>
              <a:rPr lang="en-GB" sz="1000" b="1" i="0" u="none" strike="noStrike" cap="none" dirty="0" err="1">
                <a:solidFill>
                  <a:schemeClr val="dk1"/>
                </a:solidFill>
                <a:effectLst/>
                <a:latin typeface="Arial"/>
                <a:ea typeface="Arial"/>
                <a:cs typeface="Arial"/>
                <a:sym typeface="Arial"/>
              </a:rPr>
              <a:t>risque</a:t>
            </a:r>
            <a:r>
              <a:rPr lang="en-GB" sz="1000" b="1"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peut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être</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défini</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comme</a:t>
            </a:r>
            <a:r>
              <a:rPr lang="en-GB" sz="1000" b="0" i="0" u="none" strike="noStrike" cap="none" dirty="0">
                <a:solidFill>
                  <a:schemeClr val="dk1"/>
                </a:solidFill>
                <a:effectLst/>
                <a:latin typeface="Arial"/>
                <a:ea typeface="Arial"/>
                <a:cs typeface="Arial"/>
                <a:sym typeface="Arial"/>
              </a:rPr>
              <a:t> la </a:t>
            </a:r>
            <a:r>
              <a:rPr lang="en-GB" sz="1000" b="0" i="0" u="none" strike="noStrike" cap="none" dirty="0" err="1">
                <a:solidFill>
                  <a:schemeClr val="dk1"/>
                </a:solidFill>
                <a:effectLst/>
                <a:latin typeface="Arial"/>
                <a:ea typeface="Arial"/>
                <a:cs typeface="Arial"/>
                <a:sym typeface="Arial"/>
              </a:rPr>
              <a:t>possibilité</a:t>
            </a:r>
            <a:r>
              <a:rPr lang="en-GB" sz="1000" b="0" i="0" u="none" strike="noStrike" cap="none" dirty="0">
                <a:solidFill>
                  <a:schemeClr val="dk1"/>
                </a:solidFill>
                <a:effectLst/>
                <a:latin typeface="Arial"/>
                <a:ea typeface="Arial"/>
                <a:cs typeface="Arial"/>
                <a:sym typeface="Arial"/>
              </a:rPr>
              <a:t> de </a:t>
            </a:r>
            <a:r>
              <a:rPr lang="en-GB" sz="1000" b="0" i="0" u="none" strike="noStrike" cap="none" dirty="0" err="1">
                <a:solidFill>
                  <a:schemeClr val="dk1"/>
                </a:solidFill>
                <a:effectLst/>
                <a:latin typeface="Arial"/>
                <a:ea typeface="Arial"/>
                <a:cs typeface="Arial"/>
                <a:sym typeface="Arial"/>
              </a:rPr>
              <a:t>conséquences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lorsque</a:t>
            </a:r>
            <a:r>
              <a:rPr lang="en-GB" sz="1000" b="0" i="0" u="none" strike="noStrike" cap="none" dirty="0">
                <a:solidFill>
                  <a:schemeClr val="dk1"/>
                </a:solidFill>
                <a:effectLst/>
                <a:latin typeface="Arial"/>
                <a:ea typeface="Arial"/>
                <a:cs typeface="Arial"/>
                <a:sym typeface="Arial"/>
              </a:rPr>
              <a:t> quelque chose de </a:t>
            </a:r>
            <a:r>
              <a:rPr lang="en-GB" sz="1000" b="0" i="0" u="none" strike="noStrike" cap="none" dirty="0" err="1">
                <a:solidFill>
                  <a:schemeClr val="dk1"/>
                </a:solidFill>
                <a:effectLst/>
                <a:latin typeface="Arial"/>
                <a:ea typeface="Arial"/>
                <a:cs typeface="Arial"/>
                <a:sym typeface="Arial"/>
              </a:rPr>
              <a:t>valeur</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est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en</a:t>
            </a:r>
            <a:r>
              <a:rPr lang="en-GB" sz="1000" b="0" i="0" u="none" strike="noStrike" cap="none" dirty="0">
                <a:solidFill>
                  <a:schemeClr val="dk1"/>
                </a:solidFill>
                <a:effectLst/>
                <a:latin typeface="Arial"/>
                <a:ea typeface="Arial"/>
                <a:cs typeface="Arial"/>
                <a:sym typeface="Arial"/>
              </a:rPr>
              <a:t> jeu et que </a:t>
            </a:r>
            <a:r>
              <a:rPr lang="en-GB" sz="1000" b="0" i="0" u="none" strike="noStrike" cap="none" dirty="0" err="1">
                <a:solidFill>
                  <a:schemeClr val="dk1"/>
                </a:solidFill>
                <a:effectLst/>
                <a:latin typeface="Arial"/>
                <a:ea typeface="Arial"/>
                <a:cs typeface="Arial"/>
                <a:sym typeface="Arial"/>
              </a:rPr>
              <a:t>l'issue</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est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incertaine</a:t>
            </a:r>
            <a:r>
              <a:rPr lang="en-GB" sz="1000" b="0" i="0" u="none" strike="noStrike" cap="none" dirty="0">
                <a:solidFill>
                  <a:schemeClr val="dk1"/>
                </a:solidFill>
                <a:effectLst/>
                <a:latin typeface="Arial"/>
                <a:ea typeface="Arial"/>
                <a:cs typeface="Arial"/>
                <a:sym typeface="Arial"/>
              </a:rPr>
              <a:t>. Dans le </a:t>
            </a:r>
            <a:r>
              <a:rPr lang="en-GB" sz="1000" b="0" i="0" u="none" strike="noStrike" cap="none" dirty="0" err="1">
                <a:solidFill>
                  <a:schemeClr val="dk1"/>
                </a:solidFill>
                <a:effectLst/>
                <a:latin typeface="Arial"/>
                <a:ea typeface="Arial"/>
                <a:cs typeface="Arial"/>
                <a:sym typeface="Arial"/>
              </a:rPr>
              <a:t>contexte</a:t>
            </a:r>
            <a:r>
              <a:rPr lang="en-GB" sz="1000" b="0" i="0" u="none" strike="noStrike" cap="none" dirty="0">
                <a:solidFill>
                  <a:schemeClr val="dk1"/>
                </a:solidFill>
                <a:effectLst/>
                <a:latin typeface="Arial"/>
                <a:ea typeface="Arial"/>
                <a:cs typeface="Arial"/>
                <a:sym typeface="Arial"/>
              </a:rPr>
              <a:t> du </a:t>
            </a:r>
            <a:r>
              <a:rPr lang="en-GB" sz="1000" b="0" i="0" u="none" strike="noStrike" cap="none" dirty="0" err="1">
                <a:solidFill>
                  <a:schemeClr val="dk1"/>
                </a:solidFill>
                <a:effectLst/>
                <a:latin typeface="Arial"/>
                <a:ea typeface="Arial"/>
                <a:cs typeface="Arial"/>
                <a:sym typeface="Arial"/>
              </a:rPr>
              <a:t>changement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climatique</a:t>
            </a:r>
            <a:r>
              <a:rPr lang="en-GB" sz="1000" b="0" i="0" u="none" strike="noStrike" cap="none" dirty="0">
                <a:solidFill>
                  <a:schemeClr val="dk1"/>
                </a:solidFill>
                <a:effectLst/>
                <a:latin typeface="Arial"/>
                <a:ea typeface="Arial"/>
                <a:cs typeface="Arial"/>
                <a:sym typeface="Arial"/>
              </a:rPr>
              <a:t>, le </a:t>
            </a:r>
            <a:r>
              <a:rPr lang="en-GB" sz="1000" b="0" i="0" u="none" strike="noStrike" cap="none" dirty="0" err="1">
                <a:solidFill>
                  <a:schemeClr val="dk1"/>
                </a:solidFill>
                <a:effectLst/>
                <a:latin typeface="Arial"/>
                <a:ea typeface="Arial"/>
                <a:cs typeface="Arial"/>
                <a:sym typeface="Arial"/>
              </a:rPr>
              <a:t>risque</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résulte</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d'interactions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dynamiques</a:t>
            </a:r>
            <a:r>
              <a:rPr lang="en-GB" sz="1000" b="0" i="0" u="none" strike="noStrike" cap="none" dirty="0">
                <a:solidFill>
                  <a:schemeClr val="dk1"/>
                </a:solidFill>
                <a:effectLst/>
                <a:latin typeface="Arial"/>
                <a:ea typeface="Arial"/>
                <a:cs typeface="Arial"/>
                <a:sym typeface="Arial"/>
              </a:rPr>
              <a:t> entre les </a:t>
            </a:r>
            <a:r>
              <a:rPr lang="en-GB" sz="1000" b="0" i="0" u="none" strike="noStrike" cap="none" dirty="0" err="1">
                <a:solidFill>
                  <a:schemeClr val="dk1"/>
                </a:solidFill>
                <a:effectLst/>
                <a:latin typeface="Arial"/>
                <a:ea typeface="Arial"/>
                <a:cs typeface="Arial"/>
                <a:sym typeface="Arial"/>
              </a:rPr>
              <a:t>aléas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climatiques</a:t>
            </a:r>
            <a:r>
              <a:rPr lang="en-GB" sz="1000" b="0" i="0" u="none" strike="noStrike" cap="none" dirty="0">
                <a:solidFill>
                  <a:schemeClr val="dk1"/>
                </a:solidFill>
                <a:effectLst/>
                <a:latin typeface="Arial"/>
                <a:ea typeface="Arial"/>
                <a:cs typeface="Arial"/>
                <a:sym typeface="Arial"/>
              </a:rPr>
              <a:t> et </a:t>
            </a:r>
            <a:r>
              <a:rPr lang="en-GB" sz="1000" b="0" i="0" u="none" strike="noStrike" cap="none" dirty="0" err="1">
                <a:solidFill>
                  <a:schemeClr val="dk1"/>
                </a:solidFill>
                <a:effectLst/>
                <a:latin typeface="Arial"/>
                <a:ea typeface="Arial"/>
                <a:cs typeface="Arial"/>
                <a:sym typeface="Arial"/>
              </a:rPr>
              <a:t>l'exposition</a:t>
            </a:r>
            <a:r>
              <a:rPr lang="en-GB" sz="1000" b="0" i="0" u="none" strike="noStrike" cap="none" dirty="0">
                <a:solidFill>
                  <a:schemeClr val="dk1"/>
                </a:solidFill>
                <a:effectLst/>
                <a:latin typeface="Arial"/>
                <a:ea typeface="Arial"/>
                <a:cs typeface="Arial"/>
                <a:sym typeface="Arial"/>
              </a:rPr>
              <a:t> et la </a:t>
            </a:r>
            <a:r>
              <a:rPr lang="en-GB" sz="1000" b="0" i="0" u="none" strike="noStrike" cap="none" dirty="0" err="1">
                <a:solidFill>
                  <a:schemeClr val="dk1"/>
                </a:solidFill>
                <a:effectLst/>
                <a:latin typeface="Arial"/>
                <a:ea typeface="Arial"/>
                <a:cs typeface="Arial"/>
                <a:sym typeface="Arial"/>
              </a:rPr>
              <a:t>vulnérabilité</a:t>
            </a:r>
            <a:r>
              <a:rPr lang="en-GB" sz="1000" b="0" i="0" u="none" strike="noStrike" cap="none" dirty="0">
                <a:solidFill>
                  <a:schemeClr val="dk1"/>
                </a:solidFill>
                <a:effectLst/>
                <a:latin typeface="Arial"/>
                <a:ea typeface="Arial"/>
                <a:cs typeface="Arial"/>
                <a:sym typeface="Arial"/>
              </a:rPr>
              <a:t> des </a:t>
            </a:r>
            <a:r>
              <a:rPr lang="en-GB" sz="1000" b="0" i="0" u="none" strike="noStrike" cap="none" dirty="0" err="1">
                <a:solidFill>
                  <a:schemeClr val="dk1"/>
                </a:solidFill>
                <a:effectLst/>
                <a:latin typeface="Arial"/>
                <a:ea typeface="Arial"/>
                <a:cs typeface="Arial"/>
                <a:sym typeface="Arial"/>
              </a:rPr>
              <a:t>systèmes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humains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ou</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écologiques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concernés</a:t>
            </a:r>
            <a:r>
              <a:rPr lang="en-GB" sz="1000" b="0" i="0" u="none" strike="noStrike" cap="none" dirty="0">
                <a:solidFill>
                  <a:schemeClr val="dk1"/>
                </a:solidFill>
                <a:effectLst/>
                <a:latin typeface="Arial"/>
                <a:ea typeface="Arial"/>
                <a:cs typeface="Arial"/>
                <a:sym typeface="Arial"/>
              </a:rPr>
              <a:t> à </a:t>
            </a:r>
            <a:r>
              <a:rPr lang="en-GB" sz="1000" b="0" i="0" u="none" strike="noStrike" cap="none" dirty="0" err="1">
                <a:solidFill>
                  <a:schemeClr val="dk1"/>
                </a:solidFill>
                <a:effectLst/>
                <a:latin typeface="Arial"/>
                <a:ea typeface="Arial"/>
                <a:cs typeface="Arial"/>
                <a:sym typeface="Arial"/>
              </a:rPr>
              <a:t>ces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aléas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a:solidFill>
                  <a:schemeClr val="dk1"/>
                </a:solidFill>
                <a:effectLst/>
                <a:latin typeface="Arial"/>
                <a:ea typeface="Arial"/>
                <a:cs typeface="Arial"/>
                <a:sym typeface="Arial"/>
                <a:hlinkClick r:id="rId3" tooltip="IPCC 2022"/>
              </a:rPr>
              <a:t>GIEC 2022</a:t>
            </a:r>
            <a:r>
              <a:rPr lang="en-GB" sz="1000" b="0" i="0" u="none" strike="noStrike" cap="none" dirty="0">
                <a:solidFill>
                  <a:schemeClr val="dk1"/>
                </a:solidFill>
                <a:effectLst/>
                <a:latin typeface="Arial"/>
                <a:ea typeface="Arial"/>
                <a:cs typeface="Arial"/>
                <a:sym typeface="Arial"/>
              </a:rPr>
              <a:t>).</a:t>
            </a:r>
            <a:endPar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Le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risque</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est</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influencé</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par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une</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combinaison</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de la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probabilité</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d'un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événement</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et de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ses</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conséquences</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négatives</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et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résulte</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de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l'interaction</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entre le danger, la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vulnérabilité</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 et </a:t>
            </a:r>
            <a:r>
              <a:rPr lang="en-GB" sz="1000" b="0" i="0" u="none" strike="noStrike" kern="1200" cap="none" dirty="0" err="1">
                <a:solidFill>
                  <a:srgbClr val="0A5FBA"/>
                </a:solidFill>
                <a:latin typeface="Roboto" panose="02000000000000000000" pitchFamily="2" charset="0"/>
                <a:ea typeface="Roboto" panose="02000000000000000000" pitchFamily="2" charset="0"/>
                <a:cs typeface="Arial"/>
                <a:sym typeface="Arial"/>
              </a:rPr>
              <a:t>l'exposition</a:t>
            </a:r>
            <a:r>
              <a:rPr lang="en-GB" sz="1000" b="0" i="0" u="none" strike="noStrike" kern="1200" cap="none" dirty="0">
                <a:solidFill>
                  <a:srgbClr val="0A5FBA"/>
                </a:solidFill>
                <a:latin typeface="Roboto" panose="02000000000000000000" pitchFamily="2" charset="0"/>
                <a:ea typeface="Roboto" panose="02000000000000000000" pitchFamily="2" charset="0"/>
                <a:cs typeface="Arial"/>
                <a:sym typeface="Arial"/>
              </a:rPr>
              <a:t>.</a:t>
            </a:r>
          </a:p>
          <a:p>
            <a:endParaRPr lang="en-GB" sz="1000" b="1" i="0" u="none" strike="noStrike" cap="none" dirty="0">
              <a:solidFill>
                <a:schemeClr val="dk1"/>
              </a:solidFill>
              <a:effectLst/>
              <a:latin typeface="Arial"/>
              <a:ea typeface="Arial"/>
              <a:cs typeface="Arial"/>
              <a:sym typeface="Arial"/>
            </a:endParaRPr>
          </a:p>
          <a:p>
            <a:endParaRPr lang="en-GB" sz="1000" b="1" i="0" u="none" strike="noStrike" cap="none" dirty="0">
              <a:solidFill>
                <a:schemeClr val="dk1"/>
              </a:solidFill>
              <a:effectLst/>
              <a:latin typeface="Arial"/>
              <a:ea typeface="Arial"/>
              <a:cs typeface="Arial"/>
              <a:sym typeface="Arial"/>
            </a:endParaRPr>
          </a:p>
          <a:p>
            <a:r>
              <a:rPr lang="en-GB" sz="1000" b="1" i="0" u="none" strike="noStrike" cap="none" dirty="0">
                <a:solidFill>
                  <a:schemeClr val="dk1"/>
                </a:solidFill>
                <a:effectLst/>
                <a:latin typeface="Arial"/>
                <a:ea typeface="Arial"/>
                <a:cs typeface="Arial"/>
                <a:sym typeface="Arial"/>
              </a:rPr>
              <a:t>Définitions </a:t>
            </a:r>
            <a:r>
              <a:rPr lang="en-GB" sz="1000" b="1" i="0" u="none" strike="noStrike" cap="none" dirty="0" err="1">
                <a:solidFill>
                  <a:schemeClr val="dk1"/>
                </a:solidFill>
                <a:effectLst/>
                <a:latin typeface="Arial"/>
                <a:ea typeface="Arial"/>
                <a:cs typeface="Arial"/>
                <a:sym typeface="Arial"/>
              </a:rPr>
              <a:t>clés</a:t>
            </a:r>
            <a:r>
              <a:rPr lang="en-GB" sz="1000" b="1" i="0" u="none" strike="noStrike" cap="none" dirty="0">
                <a:solidFill>
                  <a:schemeClr val="dk1"/>
                </a:solidFill>
                <a:effectLst/>
                <a:latin typeface="Arial"/>
                <a:ea typeface="Arial"/>
                <a:cs typeface="Arial"/>
                <a:sym typeface="Arial"/>
              </a:rPr>
              <a:t> :</a:t>
            </a:r>
          </a:p>
          <a:p>
            <a:endParaRPr lang="en-GB" sz="1000" b="1"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000" b="1" dirty="0"/>
              <a:t>Risque : </a:t>
            </a:r>
            <a:r>
              <a:rPr lang="en-GB" sz="1000" dirty="0" err="1"/>
              <a:t>possibilité</a:t>
            </a:r>
            <a:r>
              <a:rPr lang="en-GB" sz="1000" dirty="0"/>
              <a:t> de </a:t>
            </a:r>
            <a:r>
              <a:rPr lang="en-GB" sz="1000" dirty="0" err="1"/>
              <a:t>conséquences</a:t>
            </a:r>
            <a:r>
              <a:rPr lang="en-GB" sz="1000" dirty="0"/>
              <a:t> </a:t>
            </a:r>
            <a:r>
              <a:rPr lang="en-GB" sz="1000" dirty="0" err="1"/>
              <a:t>négatives</a:t>
            </a:r>
            <a:r>
              <a:rPr lang="en-GB" sz="1000" dirty="0"/>
              <a:t> pour les </a:t>
            </a:r>
            <a:r>
              <a:rPr lang="en-GB" sz="1000" dirty="0" err="1"/>
              <a:t>systèmes</a:t>
            </a:r>
            <a:r>
              <a:rPr lang="en-GB" sz="1000" dirty="0"/>
              <a:t> </a:t>
            </a:r>
            <a:r>
              <a:rPr lang="en-GB" sz="1000" dirty="0" err="1"/>
              <a:t>humains</a:t>
            </a:r>
            <a:r>
              <a:rPr lang="en-GB" sz="1000" dirty="0"/>
              <a:t> </a:t>
            </a:r>
            <a:r>
              <a:rPr lang="en-GB" sz="1000" dirty="0" err="1"/>
              <a:t>ou</a:t>
            </a:r>
            <a:r>
              <a:rPr lang="en-GB" sz="1000" dirty="0"/>
              <a:t> </a:t>
            </a:r>
            <a:r>
              <a:rPr lang="en-GB" sz="1000" dirty="0" err="1"/>
              <a:t>écologiques</a:t>
            </a:r>
            <a:r>
              <a:rPr lang="en-GB" sz="1000" dirty="0"/>
              <a:t>, </a:t>
            </a:r>
            <a:r>
              <a:rPr lang="en-GB" sz="1000" dirty="0" err="1"/>
              <a:t>compte</a:t>
            </a:r>
            <a:r>
              <a:rPr lang="en-GB" sz="1000" dirty="0"/>
              <a:t> </a:t>
            </a:r>
            <a:r>
              <a:rPr lang="en-GB" sz="1000" dirty="0" err="1"/>
              <a:t>tenu</a:t>
            </a:r>
            <a:r>
              <a:rPr lang="en-GB" sz="1000" dirty="0"/>
              <a:t> de la </a:t>
            </a:r>
            <a:r>
              <a:rPr lang="en-GB" sz="1000" dirty="0" err="1"/>
              <a:t>diversité</a:t>
            </a:r>
            <a:r>
              <a:rPr lang="en-GB" sz="1000" dirty="0"/>
              <a:t> des </a:t>
            </a:r>
            <a:r>
              <a:rPr lang="en-GB" sz="1000" dirty="0" err="1"/>
              <a:t>valeurs</a:t>
            </a:r>
            <a:r>
              <a:rPr lang="en-GB" sz="1000" dirty="0"/>
              <a:t> et des </a:t>
            </a:r>
            <a:r>
              <a:rPr lang="en-GB" sz="1000" dirty="0" err="1"/>
              <a:t>objectifs</a:t>
            </a:r>
            <a:r>
              <a:rPr lang="en-GB" sz="1000" dirty="0"/>
              <a:t> </a:t>
            </a:r>
            <a:r>
              <a:rPr lang="en-GB" sz="1000" dirty="0" err="1"/>
              <a:t>associés</a:t>
            </a:r>
            <a:r>
              <a:rPr lang="en-GB" sz="1000" dirty="0"/>
              <a:t> à </a:t>
            </a:r>
            <a:r>
              <a:rPr lang="en-GB" sz="1000" dirty="0" err="1"/>
              <a:t>ces</a:t>
            </a:r>
            <a:r>
              <a:rPr lang="en-GB" sz="1000" dirty="0"/>
              <a:t> </a:t>
            </a:r>
            <a:r>
              <a:rPr lang="en-GB" sz="1000" dirty="0" err="1"/>
              <a:t>systèmes</a:t>
            </a:r>
            <a:r>
              <a:rPr lang="en-GB" sz="1000" dirty="0"/>
              <a:t>. Dans le </a:t>
            </a:r>
            <a:r>
              <a:rPr lang="en-GB" sz="1000" dirty="0" err="1"/>
              <a:t>contexte</a:t>
            </a:r>
            <a:r>
              <a:rPr lang="en-GB" sz="1000" dirty="0"/>
              <a:t> du </a:t>
            </a:r>
            <a:r>
              <a:rPr lang="en-GB" sz="1000" dirty="0" err="1"/>
              <a:t>changement</a:t>
            </a:r>
            <a:r>
              <a:rPr lang="en-GB" sz="1000" dirty="0"/>
              <a:t> </a:t>
            </a:r>
            <a:r>
              <a:rPr lang="en-GB" sz="1000" dirty="0" err="1"/>
              <a:t>climatique</a:t>
            </a:r>
            <a:r>
              <a:rPr lang="en-GB" sz="1000" dirty="0"/>
              <a:t>, les </a:t>
            </a:r>
            <a:r>
              <a:rPr lang="en-GB" sz="1000" dirty="0" err="1"/>
              <a:t>risques</a:t>
            </a:r>
            <a:r>
              <a:rPr lang="en-GB" sz="1000" dirty="0"/>
              <a:t> </a:t>
            </a:r>
            <a:r>
              <a:rPr lang="en-GB" sz="1000" dirty="0" err="1"/>
              <a:t>peuvent</a:t>
            </a:r>
            <a:r>
              <a:rPr lang="en-GB" sz="1000" dirty="0"/>
              <a:t> </a:t>
            </a:r>
            <a:r>
              <a:rPr lang="en-GB" sz="1000" dirty="0" err="1"/>
              <a:t>résulter</a:t>
            </a:r>
            <a:r>
              <a:rPr lang="en-GB" sz="1000" dirty="0"/>
              <a:t> des impacts </a:t>
            </a:r>
            <a:r>
              <a:rPr lang="en-GB" sz="1000" dirty="0" err="1"/>
              <a:t>potentiels</a:t>
            </a:r>
            <a:r>
              <a:rPr lang="en-GB" sz="1000" dirty="0"/>
              <a:t> du </a:t>
            </a:r>
            <a:r>
              <a:rPr lang="en-GB" sz="1000" dirty="0" err="1"/>
              <a:t>changement</a:t>
            </a:r>
            <a:r>
              <a:rPr lang="en-GB" sz="1000" dirty="0"/>
              <a:t> </a:t>
            </a:r>
            <a:r>
              <a:rPr lang="en-GB" sz="1000" dirty="0" err="1"/>
              <a:t>climatique</a:t>
            </a:r>
            <a:r>
              <a:rPr lang="en-GB" sz="1000" dirty="0"/>
              <a:t> </a:t>
            </a:r>
            <a:r>
              <a:rPr lang="en-GB" sz="1000" dirty="0" err="1"/>
              <a:t>ainsi</a:t>
            </a:r>
            <a:r>
              <a:rPr lang="en-GB" sz="1000" dirty="0"/>
              <a:t> que des </a:t>
            </a:r>
            <a:r>
              <a:rPr lang="en-GB" sz="1000" dirty="0" err="1"/>
              <a:t>réponses</a:t>
            </a:r>
            <a:r>
              <a:rPr lang="en-GB" sz="1000" dirty="0"/>
              <a:t> </a:t>
            </a:r>
            <a:r>
              <a:rPr lang="en-GB" sz="1000" dirty="0" err="1"/>
              <a:t>humaines</a:t>
            </a:r>
            <a:r>
              <a:rPr lang="en-GB" sz="1000" dirty="0"/>
              <a:t> à </a:t>
            </a:r>
            <a:r>
              <a:rPr lang="en-GB" sz="1000" dirty="0" err="1"/>
              <a:t>celui</a:t>
            </a:r>
            <a:r>
              <a:rPr lang="en-GB" sz="1000" dirty="0"/>
              <a:t>-ci. Les </a:t>
            </a:r>
            <a:r>
              <a:rPr lang="en-GB" sz="1000" dirty="0" err="1"/>
              <a:t>conséquences</a:t>
            </a:r>
            <a:r>
              <a:rPr lang="en-GB" sz="1000" dirty="0"/>
              <a:t> </a:t>
            </a:r>
            <a:r>
              <a:rPr lang="en-GB" sz="1000" dirty="0" err="1"/>
              <a:t>négatives</a:t>
            </a:r>
            <a:r>
              <a:rPr lang="en-GB" sz="1000" dirty="0"/>
              <a:t> </a:t>
            </a:r>
            <a:r>
              <a:rPr lang="en-GB" sz="1000" dirty="0" err="1"/>
              <a:t>pertinentes</a:t>
            </a:r>
            <a:r>
              <a:rPr lang="en-GB" sz="1000" dirty="0"/>
              <a:t> </a:t>
            </a:r>
            <a:r>
              <a:rPr lang="en-GB" sz="1000" dirty="0" err="1"/>
              <a:t>comprennent</a:t>
            </a:r>
            <a:r>
              <a:rPr lang="en-GB" sz="1000" dirty="0"/>
              <a:t> </a:t>
            </a:r>
            <a:r>
              <a:rPr lang="en-GB" sz="1000" dirty="0" err="1"/>
              <a:t>celles</a:t>
            </a:r>
            <a:r>
              <a:rPr lang="en-GB" sz="1000" dirty="0"/>
              <a:t> qui </a:t>
            </a:r>
            <a:r>
              <a:rPr lang="en-GB" sz="1000" dirty="0" err="1"/>
              <a:t>touchent</a:t>
            </a:r>
            <a:r>
              <a:rPr lang="en-GB" sz="1000" dirty="0"/>
              <a:t> les vies, les moyens de </a:t>
            </a:r>
            <a:r>
              <a:rPr lang="en-GB" sz="1000" dirty="0" err="1"/>
              <a:t>subsistance</a:t>
            </a:r>
            <a:r>
              <a:rPr lang="en-GB" sz="1000" dirty="0"/>
              <a:t>, la santé et le bien-</a:t>
            </a:r>
            <a:r>
              <a:rPr lang="en-GB" sz="1000" dirty="0" err="1"/>
              <a:t>être</a:t>
            </a:r>
            <a:r>
              <a:rPr lang="en-GB" sz="1000" dirty="0"/>
              <a:t>, les </a:t>
            </a:r>
            <a:r>
              <a:rPr lang="en-GB" sz="1000" dirty="0" err="1"/>
              <a:t>actifs</a:t>
            </a:r>
            <a:r>
              <a:rPr lang="en-GB" sz="1000" dirty="0"/>
              <a:t> et les </a:t>
            </a:r>
            <a:r>
              <a:rPr lang="en-GB" sz="1000" dirty="0" err="1"/>
              <a:t>investissements</a:t>
            </a:r>
            <a:r>
              <a:rPr lang="en-GB" sz="1000" dirty="0"/>
              <a:t> </a:t>
            </a:r>
            <a:r>
              <a:rPr lang="en-GB" sz="1000" dirty="0" err="1"/>
              <a:t>économiques</a:t>
            </a:r>
            <a:r>
              <a:rPr lang="en-GB" sz="1000" dirty="0"/>
              <a:t>, </a:t>
            </a:r>
            <a:r>
              <a:rPr lang="en-GB" sz="1000" dirty="0" err="1"/>
              <a:t>sociaux</a:t>
            </a:r>
            <a:r>
              <a:rPr lang="en-GB" sz="1000" dirty="0"/>
              <a:t> et </a:t>
            </a:r>
            <a:r>
              <a:rPr lang="en-GB" sz="1000" dirty="0" err="1"/>
              <a:t>culturels</a:t>
            </a:r>
            <a:r>
              <a:rPr lang="en-GB" sz="1000" dirty="0"/>
              <a:t>, les infrastructures, les services (y </a:t>
            </a:r>
            <a:r>
              <a:rPr lang="en-GB" sz="1000" dirty="0" err="1"/>
              <a:t>compris</a:t>
            </a:r>
            <a:r>
              <a:rPr lang="en-GB" sz="1000" dirty="0"/>
              <a:t> les services </a:t>
            </a:r>
            <a:r>
              <a:rPr lang="en-GB" sz="1000" dirty="0" err="1"/>
              <a:t>écosystémiques</a:t>
            </a:r>
            <a:r>
              <a:rPr lang="en-GB" sz="1000" dirty="0"/>
              <a:t>), les </a:t>
            </a:r>
            <a:r>
              <a:rPr lang="en-GB" sz="1000" dirty="0" err="1"/>
              <a:t>écosystèmes</a:t>
            </a:r>
            <a:r>
              <a:rPr lang="en-GB" sz="1000" dirty="0"/>
              <a:t> et les </a:t>
            </a:r>
            <a:r>
              <a:rPr lang="en-GB" sz="1000" dirty="0" err="1"/>
              <a:t>espèces</a:t>
            </a:r>
            <a:r>
              <a:rPr lang="en-GB" sz="1000" dirty="0"/>
              <a:t> </a:t>
            </a:r>
            <a:r>
              <a:rPr lang="en-GB" sz="1000" b="0" i="0" u="none" strike="noStrike" cap="none" dirty="0">
                <a:solidFill>
                  <a:schemeClr val="dk1"/>
                </a:solidFill>
                <a:effectLst/>
                <a:latin typeface="Arial"/>
                <a:ea typeface="Arial"/>
                <a:cs typeface="Arial"/>
                <a:sym typeface="Arial"/>
              </a:rPr>
              <a:t>(</a:t>
            </a:r>
            <a:r>
              <a:rPr lang="en-GB" sz="1000" b="0" i="0" u="none" strike="noStrike" cap="none" dirty="0">
                <a:solidFill>
                  <a:schemeClr val="dk1"/>
                </a:solidFill>
                <a:effectLst/>
                <a:latin typeface="Arial"/>
                <a:ea typeface="Arial"/>
                <a:cs typeface="Arial"/>
                <a:sym typeface="Arial"/>
                <a:hlinkClick r:id="rId3" tooltip="IPCC 2022"/>
              </a:rPr>
              <a:t>GIEC 2022</a:t>
            </a:r>
            <a:r>
              <a:rPr lang="en-GB" sz="1000" b="0" i="0" u="none" strike="noStrike" cap="none" dirty="0">
                <a:solidFill>
                  <a:schemeClr val="dk1"/>
                </a:solidFill>
                <a:effectLst/>
                <a:latin typeface="Arial"/>
                <a:ea typeface="Arial"/>
                <a:cs typeface="Arial"/>
                <a:sym typeface="Arial"/>
              </a:rPr>
              <a:t>).</a:t>
            </a:r>
            <a:endParaRPr lang="en-GB" sz="1000" dirty="0"/>
          </a:p>
          <a:p>
            <a:pPr>
              <a:buFont typeface="Arial" panose="020B0604020202020204" pitchFamily="34" charset="0"/>
              <a:buChar char="•"/>
            </a:pPr>
            <a:r>
              <a:rPr lang="en-GB" sz="1000" b="1" dirty="0" err="1"/>
              <a:t>Aléa</a:t>
            </a:r>
            <a:r>
              <a:rPr lang="en-GB" sz="1000" b="1" dirty="0"/>
              <a:t> : </a:t>
            </a:r>
            <a:r>
              <a:rPr lang="en-GB" sz="1000" dirty="0" err="1"/>
              <a:t>survenue</a:t>
            </a:r>
            <a:r>
              <a:rPr lang="en-GB" sz="1000" dirty="0"/>
              <a:t> </a:t>
            </a:r>
            <a:r>
              <a:rPr lang="en-GB" sz="1000" dirty="0" err="1"/>
              <a:t>potentielle</a:t>
            </a:r>
            <a:r>
              <a:rPr lang="en-GB" sz="1000" dirty="0"/>
              <a:t> d'un </a:t>
            </a:r>
            <a:r>
              <a:rPr lang="en-GB" sz="1000" dirty="0" err="1"/>
              <a:t>événement</a:t>
            </a:r>
            <a:r>
              <a:rPr lang="en-GB" sz="1000" dirty="0"/>
              <a:t> </a:t>
            </a:r>
            <a:r>
              <a:rPr lang="en-GB" sz="1000" dirty="0" err="1"/>
              <a:t>ou</a:t>
            </a:r>
            <a:r>
              <a:rPr lang="en-GB" sz="1000" dirty="0"/>
              <a:t> </a:t>
            </a:r>
            <a:r>
              <a:rPr lang="en-GB" sz="1000" dirty="0" err="1"/>
              <a:t>d'une</a:t>
            </a:r>
            <a:r>
              <a:rPr lang="en-GB" sz="1000" dirty="0"/>
              <a:t> tendance physique naturel </a:t>
            </a:r>
            <a:r>
              <a:rPr lang="en-GB" sz="1000" dirty="0" err="1"/>
              <a:t>ou</a:t>
            </a:r>
            <a:r>
              <a:rPr lang="en-GB" sz="1000" dirty="0"/>
              <a:t> </a:t>
            </a:r>
            <a:r>
              <a:rPr lang="en-GB" sz="1000" dirty="0" err="1"/>
              <a:t>d'origine</a:t>
            </a:r>
            <a:r>
              <a:rPr lang="en-GB" sz="1000" dirty="0"/>
              <a:t> humaine susceptible </a:t>
            </a:r>
            <a:r>
              <a:rPr lang="en-GB" sz="1000" dirty="0" err="1"/>
              <a:t>d'entraîner</a:t>
            </a:r>
            <a:r>
              <a:rPr lang="en-GB" sz="1000" dirty="0"/>
              <a:t> des </a:t>
            </a:r>
            <a:r>
              <a:rPr lang="en-GB" sz="1000" dirty="0" err="1"/>
              <a:t>pertes</a:t>
            </a:r>
            <a:r>
              <a:rPr lang="en-GB" sz="1000" dirty="0"/>
              <a:t> </a:t>
            </a:r>
            <a:r>
              <a:rPr lang="en-GB" sz="1000" dirty="0" err="1"/>
              <a:t>en</a:t>
            </a:r>
            <a:r>
              <a:rPr lang="en-GB" sz="1000" dirty="0"/>
              <a:t> vies </a:t>
            </a:r>
            <a:r>
              <a:rPr lang="en-GB" sz="1000" dirty="0" err="1"/>
              <a:t>humaines</a:t>
            </a:r>
            <a:r>
              <a:rPr lang="en-GB" sz="1000" dirty="0"/>
              <a:t>, des </a:t>
            </a:r>
            <a:r>
              <a:rPr lang="en-GB" sz="1000" dirty="0" err="1"/>
              <a:t>blessures</a:t>
            </a:r>
            <a:r>
              <a:rPr lang="en-GB" sz="1000" dirty="0"/>
              <a:t> </a:t>
            </a:r>
            <a:r>
              <a:rPr lang="en-GB" sz="1000" dirty="0" err="1"/>
              <a:t>ou</a:t>
            </a:r>
            <a:r>
              <a:rPr lang="en-GB" sz="1000" dirty="0"/>
              <a:t> </a:t>
            </a:r>
            <a:r>
              <a:rPr lang="en-GB" sz="1000" dirty="0" err="1"/>
              <a:t>d'autres</a:t>
            </a:r>
            <a:r>
              <a:rPr lang="en-GB" sz="1000" dirty="0"/>
              <a:t> </a:t>
            </a:r>
            <a:r>
              <a:rPr lang="en-GB" sz="1000" dirty="0" err="1"/>
              <a:t>effets</a:t>
            </a:r>
            <a:r>
              <a:rPr lang="en-GB" sz="1000" dirty="0"/>
              <a:t> sur la santé, </a:t>
            </a:r>
            <a:r>
              <a:rPr lang="en-GB" sz="1000" dirty="0" err="1"/>
              <a:t>ainsi</a:t>
            </a:r>
            <a:r>
              <a:rPr lang="en-GB" sz="1000" dirty="0"/>
              <a:t> que des </a:t>
            </a:r>
            <a:r>
              <a:rPr lang="en-GB" sz="1000" dirty="0" err="1"/>
              <a:t>dommages</a:t>
            </a:r>
            <a:r>
              <a:rPr lang="en-GB" sz="1000" dirty="0"/>
              <a:t> et des </a:t>
            </a:r>
            <a:r>
              <a:rPr lang="en-GB" sz="1000" dirty="0" err="1"/>
              <a:t>pertes</a:t>
            </a:r>
            <a:r>
              <a:rPr lang="en-GB" sz="1000" dirty="0"/>
              <a:t> pour les </a:t>
            </a:r>
            <a:r>
              <a:rPr lang="en-GB" sz="1000" dirty="0" err="1"/>
              <a:t>biens</a:t>
            </a:r>
            <a:r>
              <a:rPr lang="en-GB" sz="1000" dirty="0"/>
              <a:t>, les infrastructures, les moyens de </a:t>
            </a:r>
            <a:r>
              <a:rPr lang="en-GB" sz="1000" dirty="0" err="1"/>
              <a:t>subsistance</a:t>
            </a:r>
            <a:r>
              <a:rPr lang="en-GB" sz="1000" dirty="0"/>
              <a:t>, la </a:t>
            </a:r>
            <a:r>
              <a:rPr lang="en-GB" sz="1000" dirty="0" err="1"/>
              <a:t>fourniture</a:t>
            </a:r>
            <a:r>
              <a:rPr lang="en-GB" sz="1000" dirty="0"/>
              <a:t> de services, les </a:t>
            </a:r>
            <a:r>
              <a:rPr lang="en-GB" sz="1000" dirty="0" err="1"/>
              <a:t>écosystèmes</a:t>
            </a:r>
            <a:r>
              <a:rPr lang="en-GB" sz="1000" dirty="0"/>
              <a:t> et les </a:t>
            </a:r>
            <a:r>
              <a:rPr lang="en-GB" sz="1000" dirty="0" err="1"/>
              <a:t>ressources</a:t>
            </a:r>
            <a:r>
              <a:rPr lang="en-GB" sz="1000" dirty="0"/>
              <a:t> </a:t>
            </a:r>
            <a:r>
              <a:rPr lang="en-GB" sz="1000" dirty="0" err="1"/>
              <a:t>environnementales</a:t>
            </a:r>
            <a:r>
              <a:rPr lang="en-GB" sz="1000" dirty="0"/>
              <a:t>. </a:t>
            </a:r>
          </a:p>
          <a:p>
            <a:pPr>
              <a:buFont typeface="Arial" panose="020B0604020202020204" pitchFamily="34" charset="0"/>
              <a:buChar char="•"/>
            </a:pPr>
            <a:r>
              <a:rPr lang="en-GB" sz="1000" b="1" dirty="0"/>
              <a:t>Exposition : </a:t>
            </a:r>
            <a:r>
              <a:rPr lang="en-GB" sz="1000" dirty="0"/>
              <a:t>Présence de </a:t>
            </a:r>
            <a:r>
              <a:rPr lang="en-GB" sz="1000" dirty="0" err="1"/>
              <a:t>personnes</a:t>
            </a:r>
            <a:r>
              <a:rPr lang="en-GB" sz="1000" dirty="0"/>
              <a:t>, de moyens de </a:t>
            </a:r>
            <a:r>
              <a:rPr lang="en-GB" sz="1000" dirty="0" err="1"/>
              <a:t>subsistance</a:t>
            </a:r>
            <a:r>
              <a:rPr lang="en-GB" sz="1000" dirty="0"/>
              <a:t>, </a:t>
            </a:r>
            <a:r>
              <a:rPr lang="en-GB" sz="1000" dirty="0" err="1"/>
              <a:t>d'espèces</a:t>
            </a:r>
            <a:r>
              <a:rPr lang="en-GB" sz="1000" dirty="0"/>
              <a:t> </a:t>
            </a:r>
            <a:r>
              <a:rPr lang="en-GB" sz="1000" dirty="0" err="1"/>
              <a:t>ou</a:t>
            </a:r>
            <a:r>
              <a:rPr lang="en-GB" sz="1000" dirty="0"/>
              <a:t> </a:t>
            </a:r>
            <a:r>
              <a:rPr lang="en-GB" sz="1000" dirty="0" err="1"/>
              <a:t>d'écosystèmes</a:t>
            </a:r>
            <a:r>
              <a:rPr lang="en-GB" sz="1000" dirty="0"/>
              <a:t>, de </a:t>
            </a:r>
            <a:r>
              <a:rPr lang="en-GB" sz="1000" dirty="0" err="1"/>
              <a:t>fonctions</a:t>
            </a:r>
            <a:r>
              <a:rPr lang="en-GB" sz="1000" dirty="0"/>
              <a:t>, de services et de </a:t>
            </a:r>
            <a:r>
              <a:rPr lang="en-GB" sz="1000" dirty="0" err="1"/>
              <a:t>ressources</a:t>
            </a:r>
            <a:r>
              <a:rPr lang="en-GB" sz="1000" dirty="0"/>
              <a:t> </a:t>
            </a:r>
            <a:r>
              <a:rPr lang="en-GB" sz="1000" dirty="0" err="1"/>
              <a:t>environnementaux</a:t>
            </a:r>
            <a:r>
              <a:rPr lang="en-GB" sz="1000" dirty="0"/>
              <a:t>, </a:t>
            </a:r>
            <a:r>
              <a:rPr lang="en-GB" sz="1000" dirty="0" err="1"/>
              <a:t>d'infrastructures</a:t>
            </a:r>
            <a:r>
              <a:rPr lang="en-GB" sz="1000" dirty="0"/>
              <a:t> </a:t>
            </a:r>
            <a:r>
              <a:rPr lang="en-GB" sz="1000" dirty="0" err="1"/>
              <a:t>ou</a:t>
            </a:r>
            <a:r>
              <a:rPr lang="en-GB" sz="1000" dirty="0"/>
              <a:t> </a:t>
            </a:r>
            <a:r>
              <a:rPr lang="en-GB" sz="1000" dirty="0" err="1"/>
              <a:t>d'actifs</a:t>
            </a:r>
            <a:r>
              <a:rPr lang="en-GB" sz="1000" dirty="0"/>
              <a:t> </a:t>
            </a:r>
            <a:r>
              <a:rPr lang="en-GB" sz="1000" dirty="0" err="1"/>
              <a:t>économiques</a:t>
            </a:r>
            <a:r>
              <a:rPr lang="en-GB" sz="1000" dirty="0"/>
              <a:t>, </a:t>
            </a:r>
            <a:r>
              <a:rPr lang="en-GB" sz="1000" dirty="0" err="1"/>
              <a:t>sociaux</a:t>
            </a:r>
            <a:r>
              <a:rPr lang="en-GB" sz="1000" dirty="0"/>
              <a:t> </a:t>
            </a:r>
            <a:r>
              <a:rPr lang="en-GB" sz="1000" dirty="0" err="1"/>
              <a:t>ou</a:t>
            </a:r>
            <a:r>
              <a:rPr lang="en-GB" sz="1000" dirty="0"/>
              <a:t> </a:t>
            </a:r>
            <a:r>
              <a:rPr lang="en-GB" sz="1000" dirty="0" err="1"/>
              <a:t>culturels</a:t>
            </a:r>
            <a:r>
              <a:rPr lang="en-GB" sz="1000" dirty="0"/>
              <a:t> dans des </a:t>
            </a:r>
            <a:r>
              <a:rPr lang="en-GB" sz="1000" dirty="0" err="1"/>
              <a:t>lieux</a:t>
            </a:r>
            <a:r>
              <a:rPr lang="en-GB" sz="1000" dirty="0"/>
              <a:t> et des </a:t>
            </a:r>
            <a:r>
              <a:rPr lang="en-GB" sz="1000" dirty="0" err="1"/>
              <a:t>environnements</a:t>
            </a:r>
            <a:r>
              <a:rPr lang="en-GB" sz="1000" dirty="0"/>
              <a:t> </a:t>
            </a:r>
            <a:r>
              <a:rPr lang="en-GB" sz="1000" dirty="0" err="1"/>
              <a:t>susceptibles</a:t>
            </a:r>
            <a:r>
              <a:rPr lang="en-GB" sz="1000" dirty="0"/>
              <a:t> d'être </a:t>
            </a:r>
            <a:r>
              <a:rPr lang="en-GB" sz="1000" dirty="0" err="1"/>
              <a:t>affectés</a:t>
            </a:r>
            <a:r>
              <a:rPr lang="en-GB" sz="1000" dirty="0"/>
              <a:t> </a:t>
            </a:r>
            <a:r>
              <a:rPr lang="en-GB" sz="1000" dirty="0" err="1"/>
              <a:t>négativement</a:t>
            </a:r>
            <a:r>
              <a:rPr lang="en-GB" sz="1000" dirty="0"/>
              <a:t>. </a:t>
            </a:r>
          </a:p>
          <a:p>
            <a:pPr>
              <a:buFont typeface="Arial" panose="020B0604020202020204" pitchFamily="34" charset="0"/>
              <a:buChar char="•"/>
            </a:pPr>
            <a:r>
              <a:rPr lang="en-GB" sz="1000" b="1" dirty="0" err="1"/>
              <a:t>Vulnérabilité</a:t>
            </a:r>
            <a:r>
              <a:rPr lang="en-GB" sz="1000" b="1" dirty="0"/>
              <a:t> : </a:t>
            </a:r>
            <a:r>
              <a:rPr lang="en-GB" sz="1000" dirty="0"/>
              <a:t>Propension </a:t>
            </a:r>
            <a:r>
              <a:rPr lang="en-GB" sz="1000" dirty="0" err="1"/>
              <a:t>ou</a:t>
            </a:r>
            <a:r>
              <a:rPr lang="en-GB" sz="1000" dirty="0"/>
              <a:t> </a:t>
            </a:r>
            <a:r>
              <a:rPr lang="en-GB" sz="1000" dirty="0" err="1"/>
              <a:t>prédisposition</a:t>
            </a:r>
            <a:r>
              <a:rPr lang="en-GB" sz="1000" dirty="0"/>
              <a:t> à </a:t>
            </a:r>
            <a:r>
              <a:rPr lang="en-GB" sz="1000" dirty="0" err="1"/>
              <a:t>subir</a:t>
            </a:r>
            <a:r>
              <a:rPr lang="en-GB" sz="1000" dirty="0"/>
              <a:t> des </a:t>
            </a:r>
            <a:r>
              <a:rPr lang="en-GB" sz="1000" dirty="0" err="1"/>
              <a:t>effets</a:t>
            </a:r>
            <a:r>
              <a:rPr lang="en-GB" sz="1000" dirty="0"/>
              <a:t> </a:t>
            </a:r>
            <a:r>
              <a:rPr lang="en-GB" sz="1000" dirty="0" err="1"/>
              <a:t>négatifs</a:t>
            </a:r>
            <a:r>
              <a:rPr lang="en-GB" sz="1000" dirty="0"/>
              <a:t>. La </a:t>
            </a:r>
            <a:r>
              <a:rPr lang="en-GB" sz="1000" dirty="0" err="1"/>
              <a:t>vulnérabilité</a:t>
            </a:r>
            <a:r>
              <a:rPr lang="en-GB" sz="1000" dirty="0"/>
              <a:t> englobe divers concepts et </a:t>
            </a:r>
            <a:r>
              <a:rPr lang="en-GB" sz="1000" dirty="0" err="1"/>
              <a:t>éléments</a:t>
            </a:r>
            <a:r>
              <a:rPr lang="en-GB" sz="1000" dirty="0"/>
              <a:t>, </a:t>
            </a:r>
            <a:r>
              <a:rPr lang="en-GB" sz="1000" dirty="0" err="1"/>
              <a:t>notamment</a:t>
            </a:r>
            <a:r>
              <a:rPr lang="en-GB" sz="1000" dirty="0"/>
              <a:t> la </a:t>
            </a:r>
            <a:r>
              <a:rPr lang="en-GB" sz="1000" dirty="0" err="1"/>
              <a:t>sensibilité</a:t>
            </a:r>
            <a:r>
              <a:rPr lang="en-GB" sz="1000" dirty="0"/>
              <a:t> </a:t>
            </a:r>
            <a:r>
              <a:rPr lang="en-GB" sz="1000" dirty="0" err="1"/>
              <a:t>ou</a:t>
            </a:r>
            <a:r>
              <a:rPr lang="en-GB" sz="1000" dirty="0"/>
              <a:t> la </a:t>
            </a:r>
            <a:r>
              <a:rPr lang="en-GB" sz="1000" dirty="0" err="1"/>
              <a:t>susceptibilité</a:t>
            </a:r>
            <a:r>
              <a:rPr lang="en-GB" sz="1000" dirty="0"/>
              <a:t> aux </a:t>
            </a:r>
            <a:r>
              <a:rPr lang="en-GB" sz="1000" dirty="0" err="1"/>
              <a:t>dommages</a:t>
            </a:r>
            <a:r>
              <a:rPr lang="en-GB" sz="1000" dirty="0"/>
              <a:t> et le manque de </a:t>
            </a:r>
            <a:r>
              <a:rPr lang="en-GB" sz="1000" dirty="0" err="1"/>
              <a:t>capacité</a:t>
            </a:r>
            <a:r>
              <a:rPr lang="en-GB" sz="1000" dirty="0"/>
              <a:t> à faire face et à </a:t>
            </a:r>
            <a:r>
              <a:rPr lang="en-GB" sz="1000" dirty="0" err="1"/>
              <a:t>s'adapter</a:t>
            </a:r>
            <a:r>
              <a:rPr lang="en-GB" sz="1000" dirty="0"/>
              <a:t>.</a:t>
            </a:r>
            <a:endParaRPr lang="en-GB" sz="1000" b="1"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000" b="1" i="0" u="none" strike="noStrike" cap="none" dirty="0" err="1">
                <a:solidFill>
                  <a:schemeClr val="dk1"/>
                </a:solidFill>
                <a:effectLst/>
                <a:latin typeface="Arial"/>
                <a:ea typeface="Arial"/>
                <a:cs typeface="Arial"/>
                <a:sym typeface="Arial"/>
              </a:rPr>
              <a:t>L'impact</a:t>
            </a:r>
            <a:r>
              <a:rPr lang="en-GB" sz="1000" b="1" i="0" u="none" strike="noStrike" cap="none" dirty="0">
                <a:solidFill>
                  <a:schemeClr val="dk1"/>
                </a:solidFill>
                <a:effectLst/>
                <a:latin typeface="Arial"/>
                <a:ea typeface="Arial"/>
                <a:cs typeface="Arial"/>
                <a:sym typeface="Arial"/>
              </a:rPr>
              <a:t> </a:t>
            </a:r>
            <a:r>
              <a:rPr lang="en-GB" sz="1000" b="1" i="0" u="none" strike="noStrike" cap="none" dirty="0" err="1">
                <a:solidFill>
                  <a:schemeClr val="dk1"/>
                </a:solidFill>
                <a:effectLst/>
                <a:latin typeface="Arial"/>
                <a:ea typeface="Arial"/>
                <a:cs typeface="Arial"/>
                <a:sym typeface="Arial"/>
              </a:rPr>
              <a:t>climatique</a:t>
            </a:r>
            <a:r>
              <a:rPr lang="en-GB" sz="1000" b="1"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désigne</a:t>
            </a:r>
            <a:r>
              <a:rPr lang="en-GB" sz="1000" b="0" i="0" u="none" strike="noStrike" cap="none" dirty="0">
                <a:solidFill>
                  <a:schemeClr val="dk1"/>
                </a:solidFill>
                <a:effectLst/>
                <a:latin typeface="Arial"/>
                <a:ea typeface="Arial"/>
                <a:cs typeface="Arial"/>
                <a:sym typeface="Arial"/>
              </a:rPr>
              <a:t> les </a:t>
            </a:r>
            <a:r>
              <a:rPr lang="en-GB" sz="1000" b="0" i="0" u="none" strike="noStrike" cap="none" dirty="0" err="1">
                <a:solidFill>
                  <a:schemeClr val="dk1"/>
                </a:solidFill>
                <a:effectLst/>
                <a:latin typeface="Arial"/>
                <a:ea typeface="Arial"/>
                <a:cs typeface="Arial"/>
                <a:sym typeface="Arial"/>
              </a:rPr>
              <a:t>effets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ou</a:t>
            </a:r>
            <a:r>
              <a:rPr lang="en-GB" sz="1000" b="0" i="0" u="none" strike="noStrike" cap="none" dirty="0">
                <a:solidFill>
                  <a:schemeClr val="dk1"/>
                </a:solidFill>
                <a:effectLst/>
                <a:latin typeface="Arial"/>
                <a:ea typeface="Arial"/>
                <a:cs typeface="Arial"/>
                <a:sym typeface="Arial"/>
              </a:rPr>
              <a:t> les </a:t>
            </a:r>
            <a:r>
              <a:rPr lang="en-GB" sz="1000" b="0" i="0" u="none" strike="noStrike" cap="none" dirty="0" err="1">
                <a:solidFill>
                  <a:schemeClr val="dk1"/>
                </a:solidFill>
                <a:effectLst/>
                <a:latin typeface="Arial"/>
                <a:ea typeface="Arial"/>
                <a:cs typeface="Arial"/>
                <a:sym typeface="Arial"/>
              </a:rPr>
              <a:t>conséquences</a:t>
            </a:r>
            <a:r>
              <a:rPr lang="en-GB" sz="1000" b="0" i="0" u="none" strike="noStrike" cap="none" dirty="0">
                <a:solidFill>
                  <a:schemeClr val="dk1"/>
                </a:solidFill>
                <a:effectLst/>
                <a:latin typeface="Arial"/>
                <a:ea typeface="Arial"/>
                <a:cs typeface="Arial"/>
                <a:sym typeface="Arial"/>
              </a:rPr>
              <a:t> du </a:t>
            </a:r>
            <a:r>
              <a:rPr lang="en-GB" sz="1000" b="0" i="0" u="none" strike="noStrike" cap="none" dirty="0" err="1">
                <a:solidFill>
                  <a:schemeClr val="dk1"/>
                </a:solidFill>
                <a:effectLst/>
                <a:latin typeface="Arial"/>
                <a:ea typeface="Arial"/>
                <a:cs typeface="Arial"/>
                <a:sym typeface="Arial"/>
              </a:rPr>
              <a:t>changement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climatique</a:t>
            </a:r>
            <a:r>
              <a:rPr lang="en-GB" sz="1000" b="0" i="0" u="none" strike="noStrike" cap="none" dirty="0">
                <a:solidFill>
                  <a:schemeClr val="dk1"/>
                </a:solidFill>
                <a:effectLst/>
                <a:latin typeface="Arial"/>
                <a:ea typeface="Arial"/>
                <a:cs typeface="Arial"/>
                <a:sym typeface="Arial"/>
              </a:rPr>
              <a:t> sur divers aspects de </a:t>
            </a:r>
            <a:r>
              <a:rPr lang="en-GB" sz="1000" b="0" i="0" u="none" strike="noStrike" cap="none" dirty="0" err="1">
                <a:solidFill>
                  <a:schemeClr val="dk1"/>
                </a:solidFill>
                <a:effectLst/>
                <a:latin typeface="Arial"/>
                <a:ea typeface="Arial"/>
                <a:cs typeface="Arial"/>
                <a:sym typeface="Arial"/>
              </a:rPr>
              <a:t>l'environnement</a:t>
            </a:r>
            <a:r>
              <a:rPr lang="en-GB" sz="1000" b="0" i="0" u="none" strike="noStrike" cap="none" dirty="0">
                <a:solidFill>
                  <a:schemeClr val="dk1"/>
                </a:solidFill>
                <a:effectLst/>
                <a:latin typeface="Arial"/>
                <a:ea typeface="Arial"/>
                <a:cs typeface="Arial"/>
                <a:sym typeface="Arial"/>
              </a:rPr>
              <a:t>, de la société et de </a:t>
            </a:r>
            <a:r>
              <a:rPr lang="en-GB" sz="1000" b="0" i="0" u="none" strike="noStrike" cap="none" dirty="0" err="1">
                <a:solidFill>
                  <a:schemeClr val="dk1"/>
                </a:solidFill>
                <a:effectLst/>
                <a:latin typeface="Arial"/>
                <a:ea typeface="Arial"/>
                <a:cs typeface="Arial"/>
                <a:sym typeface="Arial"/>
              </a:rPr>
              <a:t>l'économie</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Ces</a:t>
            </a:r>
            <a:r>
              <a:rPr lang="en-GB" sz="1000" b="0" i="0" u="none" strike="noStrike" cap="none" dirty="0">
                <a:solidFill>
                  <a:schemeClr val="dk1"/>
                </a:solidFill>
                <a:effectLst/>
                <a:latin typeface="Arial"/>
                <a:ea typeface="Arial"/>
                <a:cs typeface="Arial"/>
                <a:sym typeface="Arial"/>
              </a:rPr>
              <a:t> impacts </a:t>
            </a:r>
            <a:r>
              <a:rPr lang="en-GB" sz="1000" b="0" i="0" u="none" strike="noStrike" cap="none" dirty="0" err="1">
                <a:solidFill>
                  <a:schemeClr val="dk1"/>
                </a:solidFill>
                <a:effectLst/>
                <a:latin typeface="Arial"/>
                <a:ea typeface="Arial"/>
                <a:cs typeface="Arial"/>
                <a:sym typeface="Arial"/>
              </a:rPr>
              <a:t>peuvent</a:t>
            </a:r>
            <a:r>
              <a:rPr lang="en-GB" sz="1000" b="0" i="0" u="none" strike="noStrike" cap="none" dirty="0">
                <a:solidFill>
                  <a:schemeClr val="dk1"/>
                </a:solidFill>
                <a:effectLst/>
                <a:latin typeface="Arial"/>
                <a:ea typeface="Arial"/>
                <a:cs typeface="Arial"/>
                <a:sym typeface="Arial"/>
              </a:rPr>
              <a:t> se manifester de </a:t>
            </a:r>
            <a:r>
              <a:rPr lang="en-GB" sz="1000" b="0" i="0" u="none" strike="noStrike" cap="none" dirty="0" err="1">
                <a:solidFill>
                  <a:schemeClr val="dk1"/>
                </a:solidFill>
                <a:effectLst/>
                <a:latin typeface="Arial"/>
                <a:ea typeface="Arial"/>
                <a:cs typeface="Arial"/>
                <a:sym typeface="Arial"/>
              </a:rPr>
              <a:t>différentes</a:t>
            </a:r>
            <a:r>
              <a:rPr lang="en-GB" sz="1000" b="0" i="0" u="none" strike="noStrike" cap="none" dirty="0">
                <a:solidFill>
                  <a:schemeClr val="dk1"/>
                </a:solidFill>
                <a:effectLst/>
                <a:latin typeface="Arial"/>
                <a:ea typeface="Arial"/>
                <a:cs typeface="Arial"/>
                <a:sym typeface="Arial"/>
              </a:rPr>
              <a:t> manières et </a:t>
            </a:r>
            <a:r>
              <a:rPr lang="en-GB" sz="1000" b="0" i="0" u="none" strike="noStrike" cap="none" dirty="0" err="1">
                <a:solidFill>
                  <a:schemeClr val="dk1"/>
                </a:solidFill>
                <a:effectLst/>
                <a:latin typeface="Arial"/>
                <a:ea typeface="Arial"/>
                <a:cs typeface="Arial"/>
                <a:sym typeface="Arial"/>
              </a:rPr>
              <a:t>peuvent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inclure</a:t>
            </a:r>
            <a:r>
              <a:rPr lang="en-GB" sz="1000" b="0" i="0" u="none" strike="noStrike" cap="none" dirty="0">
                <a:solidFill>
                  <a:schemeClr val="dk1"/>
                </a:solidFill>
                <a:effectLst/>
                <a:latin typeface="Arial"/>
                <a:ea typeface="Arial"/>
                <a:cs typeface="Arial"/>
                <a:sym typeface="Arial"/>
              </a:rPr>
              <a:t> des </a:t>
            </a:r>
            <a:r>
              <a:rPr lang="en-GB" sz="1000" b="0" i="0" u="none" strike="noStrike" cap="none" dirty="0" err="1">
                <a:solidFill>
                  <a:schemeClr val="dk1"/>
                </a:solidFill>
                <a:effectLst/>
                <a:latin typeface="Arial"/>
                <a:ea typeface="Arial"/>
                <a:cs typeface="Arial"/>
                <a:sym typeface="Arial"/>
              </a:rPr>
              <a:t>changements</a:t>
            </a:r>
            <a:r>
              <a:rPr lang="en-GB" sz="1000" b="0" i="0" u="none" strike="noStrike" cap="none" dirty="0">
                <a:solidFill>
                  <a:schemeClr val="dk1"/>
                </a:solidFill>
                <a:effectLst/>
                <a:latin typeface="Arial"/>
                <a:ea typeface="Arial"/>
                <a:cs typeface="Arial"/>
                <a:sym typeface="Arial"/>
              </a:rPr>
              <a:t> dans les </a:t>
            </a:r>
            <a:r>
              <a:rPr lang="en-GB" sz="1000" b="0" i="0" u="none" strike="noStrike" cap="none" dirty="0" err="1">
                <a:solidFill>
                  <a:schemeClr val="dk1"/>
                </a:solidFill>
                <a:effectLst/>
                <a:latin typeface="Arial"/>
                <a:ea typeface="Arial"/>
                <a:cs typeface="Arial"/>
                <a:sym typeface="Arial"/>
              </a:rPr>
              <a:t>écosystèmes</a:t>
            </a:r>
            <a:r>
              <a:rPr lang="en-GB" sz="1000" b="0" i="0" u="none" strike="noStrike" cap="none" dirty="0">
                <a:solidFill>
                  <a:schemeClr val="dk1"/>
                </a:solidFill>
                <a:effectLst/>
                <a:latin typeface="Arial"/>
                <a:ea typeface="Arial"/>
                <a:cs typeface="Arial"/>
                <a:sym typeface="Arial"/>
              </a:rPr>
              <a:t> et la </a:t>
            </a:r>
            <a:r>
              <a:rPr lang="en-GB" sz="1000" b="0" i="0" u="none" strike="noStrike" cap="none" dirty="0" err="1">
                <a:solidFill>
                  <a:schemeClr val="dk1"/>
                </a:solidFill>
                <a:effectLst/>
                <a:latin typeface="Arial"/>
                <a:ea typeface="Arial"/>
                <a:cs typeface="Arial"/>
                <a:sym typeface="Arial"/>
              </a:rPr>
              <a:t>biodiversité</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l'élévation</a:t>
            </a:r>
            <a:r>
              <a:rPr lang="en-GB" sz="1000" b="0" i="0" u="none" strike="noStrike" cap="none" dirty="0">
                <a:solidFill>
                  <a:schemeClr val="dk1"/>
                </a:solidFill>
                <a:effectLst/>
                <a:latin typeface="Arial"/>
                <a:ea typeface="Arial"/>
                <a:cs typeface="Arial"/>
                <a:sym typeface="Arial"/>
              </a:rPr>
              <a:t> du </a:t>
            </a:r>
            <a:r>
              <a:rPr lang="en-GB" sz="1000" b="0" i="0" u="none" strike="noStrike" cap="none" dirty="0" err="1">
                <a:solidFill>
                  <a:schemeClr val="dk1"/>
                </a:solidFill>
                <a:effectLst/>
                <a:latin typeface="Arial"/>
                <a:ea typeface="Arial"/>
                <a:cs typeface="Arial"/>
                <a:sym typeface="Arial"/>
              </a:rPr>
              <a:t>niveau</a:t>
            </a:r>
            <a:r>
              <a:rPr lang="en-GB" sz="1000" b="0" i="0" u="none" strike="noStrike" cap="none" dirty="0">
                <a:solidFill>
                  <a:schemeClr val="dk1"/>
                </a:solidFill>
                <a:effectLst/>
                <a:latin typeface="Arial"/>
                <a:ea typeface="Arial"/>
                <a:cs typeface="Arial"/>
                <a:sym typeface="Arial"/>
              </a:rPr>
              <a:t> de la </a:t>
            </a:r>
            <a:r>
              <a:rPr lang="en-GB" sz="1000" b="0" i="0" u="none" strike="noStrike" cap="none" dirty="0" err="1">
                <a:solidFill>
                  <a:schemeClr val="dk1"/>
                </a:solidFill>
                <a:effectLst/>
                <a:latin typeface="Arial"/>
                <a:ea typeface="Arial"/>
                <a:cs typeface="Arial"/>
                <a:sym typeface="Arial"/>
              </a:rPr>
              <a:t>mer</a:t>
            </a:r>
            <a:r>
              <a:rPr lang="en-GB" sz="1000" b="0" i="0" u="none" strike="noStrike" cap="none" dirty="0">
                <a:solidFill>
                  <a:schemeClr val="dk1"/>
                </a:solidFill>
                <a:effectLst/>
                <a:latin typeface="Arial"/>
                <a:ea typeface="Arial"/>
                <a:cs typeface="Arial"/>
                <a:sym typeface="Arial"/>
              </a:rPr>
              <a:t>, la </a:t>
            </a:r>
            <a:r>
              <a:rPr lang="en-GB" sz="1000" b="0" i="0" u="none" strike="noStrike" cap="none" dirty="0" err="1">
                <a:solidFill>
                  <a:schemeClr val="dk1"/>
                </a:solidFill>
                <a:effectLst/>
                <a:latin typeface="Arial"/>
                <a:ea typeface="Arial"/>
                <a:cs typeface="Arial"/>
                <a:sym typeface="Arial"/>
              </a:rPr>
              <a:t>productivité</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agricole</a:t>
            </a:r>
            <a:r>
              <a:rPr lang="en-GB" sz="1000" b="0" i="0" u="none" strike="noStrike" cap="none" dirty="0">
                <a:solidFill>
                  <a:schemeClr val="dk1"/>
                </a:solidFill>
                <a:effectLst/>
                <a:latin typeface="Arial"/>
                <a:ea typeface="Arial"/>
                <a:cs typeface="Arial"/>
                <a:sym typeface="Arial"/>
              </a:rPr>
              <a:t>, la </a:t>
            </a:r>
            <a:r>
              <a:rPr lang="en-GB" sz="1000" b="0" i="0" u="none" strike="noStrike" cap="none" dirty="0" err="1">
                <a:solidFill>
                  <a:schemeClr val="dk1"/>
                </a:solidFill>
                <a:effectLst/>
                <a:latin typeface="Arial"/>
                <a:ea typeface="Arial"/>
                <a:cs typeface="Arial"/>
                <a:sym typeface="Arial"/>
              </a:rPr>
              <a:t>qualité</a:t>
            </a:r>
            <a:r>
              <a:rPr lang="en-GB" sz="1000" b="0" i="0" u="none" strike="noStrike" cap="none" dirty="0">
                <a:solidFill>
                  <a:schemeClr val="dk1"/>
                </a:solidFill>
                <a:effectLst/>
                <a:latin typeface="Arial"/>
                <a:ea typeface="Arial"/>
                <a:cs typeface="Arial"/>
                <a:sym typeface="Arial"/>
              </a:rPr>
              <a:t> et la </a:t>
            </a:r>
            <a:r>
              <a:rPr lang="en-GB" sz="1000" b="0" i="0" u="none" strike="noStrike" cap="none" dirty="0" err="1">
                <a:solidFill>
                  <a:schemeClr val="dk1"/>
                </a:solidFill>
                <a:effectLst/>
                <a:latin typeface="Arial"/>
                <a:ea typeface="Arial"/>
                <a:cs typeface="Arial"/>
                <a:sym typeface="Arial"/>
              </a:rPr>
              <a:t>disponibilité</a:t>
            </a:r>
            <a:r>
              <a:rPr lang="en-GB" sz="1000" b="0" i="0" u="none" strike="noStrike" cap="none" dirty="0">
                <a:solidFill>
                  <a:schemeClr val="dk1"/>
                </a:solidFill>
                <a:effectLst/>
                <a:latin typeface="Arial"/>
                <a:ea typeface="Arial"/>
                <a:cs typeface="Arial"/>
                <a:sym typeface="Arial"/>
              </a:rPr>
              <a:t> des </a:t>
            </a:r>
            <a:r>
              <a:rPr lang="en-GB" sz="1000" b="0" i="0" u="none" strike="noStrike" cap="none" dirty="0" err="1">
                <a:solidFill>
                  <a:schemeClr val="dk1"/>
                </a:solidFill>
                <a:effectLst/>
                <a:latin typeface="Arial"/>
                <a:ea typeface="Arial"/>
                <a:cs typeface="Arial"/>
                <a:sym typeface="Arial"/>
              </a:rPr>
              <a:t>ressources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en</a:t>
            </a:r>
            <a:r>
              <a:rPr lang="en-GB" sz="1000" b="0" i="0" u="none" strike="noStrike" cap="none" dirty="0">
                <a:solidFill>
                  <a:schemeClr val="dk1"/>
                </a:solidFill>
                <a:effectLst/>
                <a:latin typeface="Arial"/>
                <a:ea typeface="Arial"/>
                <a:cs typeface="Arial"/>
                <a:sym typeface="Arial"/>
              </a:rPr>
              <a:t> eau, et </a:t>
            </a:r>
            <a:r>
              <a:rPr lang="en-GB" sz="1000" b="0" i="0" u="none" strike="noStrike" cap="none" dirty="0" err="1">
                <a:solidFill>
                  <a:schemeClr val="dk1"/>
                </a:solidFill>
                <a:effectLst/>
                <a:latin typeface="Arial"/>
                <a:ea typeface="Arial"/>
                <a:cs typeface="Arial"/>
                <a:sym typeface="Arial"/>
              </a:rPr>
              <a:t>peuvent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entraîner</a:t>
            </a:r>
            <a:r>
              <a:rPr lang="en-GB" sz="1000" b="0" i="0" u="none" strike="noStrike" cap="none" dirty="0">
                <a:solidFill>
                  <a:schemeClr val="dk1"/>
                </a:solidFill>
                <a:effectLst/>
                <a:latin typeface="Arial"/>
                <a:ea typeface="Arial"/>
                <a:cs typeface="Arial"/>
                <a:sym typeface="Arial"/>
              </a:rPr>
              <a:t> des perturbations sanitaires et socio-</a:t>
            </a:r>
            <a:r>
              <a:rPr lang="en-GB" sz="1000" b="0" i="0" u="none" strike="noStrike" cap="none" dirty="0" err="1">
                <a:solidFill>
                  <a:schemeClr val="dk1"/>
                </a:solidFill>
                <a:effectLst/>
                <a:latin typeface="Arial"/>
                <a:ea typeface="Arial"/>
                <a:cs typeface="Arial"/>
                <a:sym typeface="Arial"/>
              </a:rPr>
              <a:t>économiques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Ces</a:t>
            </a:r>
            <a:r>
              <a:rPr lang="en-GB" sz="1000" b="0" i="0" u="none" strike="noStrike" cap="none" dirty="0">
                <a:solidFill>
                  <a:schemeClr val="dk1"/>
                </a:solidFill>
                <a:effectLst/>
                <a:latin typeface="Arial"/>
                <a:ea typeface="Arial"/>
                <a:cs typeface="Arial"/>
                <a:sym typeface="Arial"/>
              </a:rPr>
              <a:t> impacts </a:t>
            </a:r>
            <a:r>
              <a:rPr lang="en-GB" sz="1000" b="0" i="0" u="none" strike="noStrike" cap="none" dirty="0" err="1">
                <a:solidFill>
                  <a:schemeClr val="dk1"/>
                </a:solidFill>
                <a:effectLst/>
                <a:latin typeface="Arial"/>
                <a:ea typeface="Arial"/>
                <a:cs typeface="Arial"/>
                <a:sym typeface="Arial"/>
              </a:rPr>
              <a:t>sont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souvent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interconnectés</a:t>
            </a:r>
            <a:r>
              <a:rPr lang="en-GB" sz="1000" b="0" i="0" u="none" strike="noStrike" cap="none" dirty="0">
                <a:solidFill>
                  <a:schemeClr val="dk1"/>
                </a:solidFill>
                <a:effectLst/>
                <a:latin typeface="Arial"/>
                <a:ea typeface="Arial"/>
                <a:cs typeface="Arial"/>
                <a:sym typeface="Arial"/>
              </a:rPr>
              <a:t> et </a:t>
            </a:r>
            <a:r>
              <a:rPr lang="en-GB" sz="1000" b="0" i="0" u="none" strike="noStrike" cap="none" dirty="0" err="1">
                <a:solidFill>
                  <a:schemeClr val="dk1"/>
                </a:solidFill>
                <a:effectLst/>
                <a:latin typeface="Arial"/>
                <a:ea typeface="Arial"/>
                <a:cs typeface="Arial"/>
                <a:sym typeface="Arial"/>
              </a:rPr>
              <a:t>peuvent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avoir</a:t>
            </a:r>
            <a:r>
              <a:rPr lang="en-GB" sz="1000" b="0" i="0" u="none" strike="noStrike" cap="none" dirty="0">
                <a:solidFill>
                  <a:schemeClr val="dk1"/>
                </a:solidFill>
                <a:effectLst/>
                <a:latin typeface="Arial"/>
                <a:ea typeface="Arial"/>
                <a:cs typeface="Arial"/>
                <a:sym typeface="Arial"/>
              </a:rPr>
              <a:t> des </a:t>
            </a:r>
            <a:r>
              <a:rPr lang="en-GB" sz="1000" b="0" i="0" u="none" strike="noStrike" cap="none" dirty="0" err="1">
                <a:solidFill>
                  <a:schemeClr val="dk1"/>
                </a:solidFill>
                <a:effectLst/>
                <a:latin typeface="Arial"/>
                <a:ea typeface="Arial"/>
                <a:cs typeface="Arial"/>
                <a:sym typeface="Arial"/>
              </a:rPr>
              <a:t>effets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en</a:t>
            </a:r>
            <a:r>
              <a:rPr lang="en-GB" sz="1000" b="0" i="0" u="none" strike="noStrike" cap="none" dirty="0">
                <a:solidFill>
                  <a:schemeClr val="dk1"/>
                </a:solidFill>
                <a:effectLst/>
                <a:latin typeface="Arial"/>
                <a:ea typeface="Arial"/>
                <a:cs typeface="Arial"/>
                <a:sym typeface="Arial"/>
              </a:rPr>
              <a:t> cascade dans </a:t>
            </a:r>
            <a:r>
              <a:rPr lang="en-GB" sz="1000" b="0" i="0" u="none" strike="noStrike" cap="none" dirty="0" err="1">
                <a:solidFill>
                  <a:schemeClr val="dk1"/>
                </a:solidFill>
                <a:effectLst/>
                <a:latin typeface="Arial"/>
                <a:ea typeface="Arial"/>
                <a:cs typeface="Arial"/>
                <a:sym typeface="Arial"/>
              </a:rPr>
              <a:t>plusieurs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secteurs</a:t>
            </a:r>
            <a:r>
              <a:rPr lang="en-GB" sz="1000" b="0" i="0" u="none" strike="noStrike" cap="none" dirty="0">
                <a:solidFill>
                  <a:schemeClr val="dk1"/>
                </a:solidFill>
                <a:effectLst/>
                <a:latin typeface="Arial"/>
                <a:ea typeface="Arial"/>
                <a:cs typeface="Arial"/>
                <a:sym typeface="Arial"/>
              </a:rPr>
              <a:t> et </a:t>
            </a:r>
            <a:r>
              <a:rPr lang="en-GB" sz="1000" b="0" i="0" u="none" strike="noStrike" cap="none" dirty="0" err="1">
                <a:solidFill>
                  <a:schemeClr val="dk1"/>
                </a:solidFill>
                <a:effectLst/>
                <a:latin typeface="Arial"/>
                <a:ea typeface="Arial"/>
                <a:cs typeface="Arial"/>
                <a:sym typeface="Arial"/>
              </a:rPr>
              <a:t>régions</a:t>
            </a:r>
            <a:r>
              <a:rPr lang="en-GB" sz="1000" b="0" i="0" u="none" strike="noStrike" cap="none" dirty="0">
                <a:solidFill>
                  <a:schemeClr val="dk1"/>
                </a:solidFill>
                <a:effectLst/>
                <a:latin typeface="Arial"/>
                <a:ea typeface="Arial"/>
                <a:cs typeface="Arial"/>
                <a:sym typeface="Arial"/>
              </a:rPr>
              <a:t>. Il </a:t>
            </a:r>
            <a:r>
              <a:rPr lang="en-GB" sz="1000" b="0" i="0" u="none" strike="noStrike" cap="none" dirty="0" err="1">
                <a:solidFill>
                  <a:schemeClr val="dk1"/>
                </a:solidFill>
                <a:effectLst/>
                <a:latin typeface="Arial"/>
                <a:ea typeface="Arial"/>
                <a:cs typeface="Arial"/>
                <a:sym typeface="Arial"/>
              </a:rPr>
              <a:t>est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essentiel</a:t>
            </a:r>
            <a:r>
              <a:rPr lang="en-GB" sz="1000" b="0" i="0" u="none" strike="noStrike" cap="none" dirty="0">
                <a:solidFill>
                  <a:schemeClr val="dk1"/>
                </a:solidFill>
                <a:effectLst/>
                <a:latin typeface="Arial"/>
                <a:ea typeface="Arial"/>
                <a:cs typeface="Arial"/>
                <a:sym typeface="Arial"/>
              </a:rPr>
              <a:t> de </a:t>
            </a:r>
            <a:r>
              <a:rPr lang="en-GB" sz="1000" b="0" i="0" u="none" strike="noStrike" cap="none" dirty="0" err="1">
                <a:solidFill>
                  <a:schemeClr val="dk1"/>
                </a:solidFill>
                <a:effectLst/>
                <a:latin typeface="Arial"/>
                <a:ea typeface="Arial"/>
                <a:cs typeface="Arial"/>
                <a:sym typeface="Arial"/>
              </a:rPr>
              <a:t>comprendre</a:t>
            </a:r>
            <a:r>
              <a:rPr lang="en-GB" sz="1000" b="0" i="0" u="none" strike="noStrike" cap="none" dirty="0">
                <a:solidFill>
                  <a:schemeClr val="dk1"/>
                </a:solidFill>
                <a:effectLst/>
                <a:latin typeface="Arial"/>
                <a:ea typeface="Arial"/>
                <a:cs typeface="Arial"/>
                <a:sym typeface="Arial"/>
              </a:rPr>
              <a:t> et </a:t>
            </a:r>
            <a:r>
              <a:rPr lang="en-GB" sz="1000" b="0" i="0" u="none" strike="noStrike" cap="none" dirty="0" err="1">
                <a:solidFill>
                  <a:schemeClr val="dk1"/>
                </a:solidFill>
                <a:effectLst/>
                <a:latin typeface="Arial"/>
                <a:ea typeface="Arial"/>
                <a:cs typeface="Arial"/>
                <a:sym typeface="Arial"/>
              </a:rPr>
              <a:t>d'évaluer</a:t>
            </a:r>
            <a:r>
              <a:rPr lang="en-GB" sz="1000" b="0" i="0" u="none" strike="noStrike" cap="none" dirty="0">
                <a:solidFill>
                  <a:schemeClr val="dk1"/>
                </a:solidFill>
                <a:effectLst/>
                <a:latin typeface="Arial"/>
                <a:ea typeface="Arial"/>
                <a:cs typeface="Arial"/>
                <a:sym typeface="Arial"/>
              </a:rPr>
              <a:t> les impacts </a:t>
            </a:r>
            <a:r>
              <a:rPr lang="en-GB" sz="1000" b="0" i="0" u="none" strike="noStrike" cap="none" dirty="0" err="1">
                <a:solidFill>
                  <a:schemeClr val="dk1"/>
                </a:solidFill>
                <a:effectLst/>
                <a:latin typeface="Arial"/>
                <a:ea typeface="Arial"/>
                <a:cs typeface="Arial"/>
                <a:sym typeface="Arial"/>
              </a:rPr>
              <a:t>climatiques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afin</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d'éclairer</a:t>
            </a:r>
            <a:r>
              <a:rPr lang="en-GB" sz="1000" b="0" i="0" u="none" strike="noStrike" cap="none" dirty="0">
                <a:solidFill>
                  <a:schemeClr val="dk1"/>
                </a:solidFill>
                <a:effectLst/>
                <a:latin typeface="Arial"/>
                <a:ea typeface="Arial"/>
                <a:cs typeface="Arial"/>
                <a:sym typeface="Arial"/>
              </a:rPr>
              <a:t> les </a:t>
            </a:r>
            <a:r>
              <a:rPr lang="en-GB" sz="1000" b="0" i="0" u="none" strike="noStrike" cap="none" dirty="0" err="1">
                <a:solidFill>
                  <a:schemeClr val="dk1"/>
                </a:solidFill>
                <a:effectLst/>
                <a:latin typeface="Arial"/>
                <a:ea typeface="Arial"/>
                <a:cs typeface="Arial"/>
                <a:sym typeface="Arial"/>
              </a:rPr>
              <a:t>stratégies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d'adaptation</a:t>
            </a:r>
            <a:r>
              <a:rPr lang="en-GB" sz="1000" b="0" i="0" u="none" strike="noStrike" cap="none" dirty="0">
                <a:solidFill>
                  <a:schemeClr val="dk1"/>
                </a:solidFill>
                <a:effectLst/>
                <a:latin typeface="Arial"/>
                <a:ea typeface="Arial"/>
                <a:cs typeface="Arial"/>
                <a:sym typeface="Arial"/>
              </a:rPr>
              <a:t> et </a:t>
            </a:r>
            <a:r>
              <a:rPr lang="en-GB" sz="1000" b="0" i="0" u="none" strike="noStrike" cap="none" dirty="0" err="1">
                <a:solidFill>
                  <a:schemeClr val="dk1"/>
                </a:solidFill>
                <a:effectLst/>
                <a:latin typeface="Arial"/>
                <a:ea typeface="Arial"/>
                <a:cs typeface="Arial"/>
                <a:sym typeface="Arial"/>
              </a:rPr>
              <a:t>d'atténuation</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l'élaboration</a:t>
            </a:r>
            <a:r>
              <a:rPr lang="en-GB" sz="1000" b="0" i="0" u="none" strike="noStrike" cap="none" dirty="0">
                <a:solidFill>
                  <a:schemeClr val="dk1"/>
                </a:solidFill>
                <a:effectLst/>
                <a:latin typeface="Arial"/>
                <a:ea typeface="Arial"/>
                <a:cs typeface="Arial"/>
                <a:sym typeface="Arial"/>
              </a:rPr>
              <a:t> des politiques et les processus </a:t>
            </a:r>
            <a:r>
              <a:rPr lang="en-GB" sz="1000" b="0" i="0" u="none" strike="noStrike" cap="none" dirty="0" err="1">
                <a:solidFill>
                  <a:schemeClr val="dk1"/>
                </a:solidFill>
                <a:effectLst/>
                <a:latin typeface="Arial"/>
                <a:ea typeface="Arial"/>
                <a:cs typeface="Arial"/>
                <a:sym typeface="Arial"/>
              </a:rPr>
              <a:t>décisionnels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visant</a:t>
            </a:r>
            <a:r>
              <a:rPr lang="en-GB" sz="1000" b="0" i="0" u="none" strike="noStrike" cap="none" dirty="0">
                <a:solidFill>
                  <a:schemeClr val="dk1"/>
                </a:solidFill>
                <a:effectLst/>
                <a:latin typeface="Arial"/>
                <a:ea typeface="Arial"/>
                <a:cs typeface="Arial"/>
                <a:sym typeface="Arial"/>
              </a:rPr>
              <a:t> à minimiser les </a:t>
            </a:r>
            <a:r>
              <a:rPr lang="en-GB" sz="1000" b="0" i="0" u="none" strike="noStrike" cap="none" dirty="0" err="1">
                <a:solidFill>
                  <a:schemeClr val="dk1"/>
                </a:solidFill>
                <a:effectLst/>
                <a:latin typeface="Arial"/>
                <a:ea typeface="Arial"/>
                <a:cs typeface="Arial"/>
                <a:sym typeface="Arial"/>
              </a:rPr>
              <a:t>risques</a:t>
            </a:r>
            <a:r>
              <a:rPr lang="en-GB" sz="1000" b="0" i="0" u="none" strike="noStrike" cap="none" dirty="0">
                <a:solidFill>
                  <a:schemeClr val="dk1"/>
                </a:solidFill>
                <a:effectLst/>
                <a:latin typeface="Arial"/>
                <a:ea typeface="Arial"/>
                <a:cs typeface="Arial"/>
                <a:sym typeface="Arial"/>
              </a:rPr>
              <a:t> et les </a:t>
            </a:r>
            <a:r>
              <a:rPr lang="en-GB" sz="1000" b="0" i="0" u="none" strike="noStrike" cap="none" dirty="0" err="1">
                <a:solidFill>
                  <a:schemeClr val="dk1"/>
                </a:solidFill>
                <a:effectLst/>
                <a:latin typeface="Arial"/>
                <a:ea typeface="Arial"/>
                <a:cs typeface="Arial"/>
                <a:sym typeface="Arial"/>
              </a:rPr>
              <a:t>vulnérabilités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liés</a:t>
            </a:r>
            <a:r>
              <a:rPr lang="en-GB" sz="1000" b="0" i="0" u="none" strike="noStrike" cap="none" dirty="0">
                <a:solidFill>
                  <a:schemeClr val="dk1"/>
                </a:solidFill>
                <a:effectLst/>
                <a:latin typeface="Arial"/>
                <a:ea typeface="Arial"/>
                <a:cs typeface="Arial"/>
                <a:sym typeface="Arial"/>
              </a:rPr>
              <a:t> au </a:t>
            </a:r>
            <a:r>
              <a:rPr lang="en-GB" sz="1000" b="0" i="0" u="none" strike="noStrike" cap="none" dirty="0" err="1">
                <a:solidFill>
                  <a:schemeClr val="dk1"/>
                </a:solidFill>
                <a:effectLst/>
                <a:latin typeface="Arial"/>
                <a:ea typeface="Arial"/>
                <a:cs typeface="Arial"/>
                <a:sym typeface="Arial"/>
              </a:rPr>
              <a:t>changement</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climatique</a:t>
            </a:r>
            <a:r>
              <a:rPr lang="en-GB" sz="1000" b="0" i="0" u="none" strike="noStrike" cap="none" dirty="0">
                <a:solidFill>
                  <a:schemeClr val="dk1"/>
                </a:solidFill>
                <a:effectLst/>
                <a:latin typeface="Arial"/>
                <a:ea typeface="Arial"/>
                <a:cs typeface="Arial"/>
                <a:sym typeface="Arial"/>
              </a:rPr>
              <a:t>.</a:t>
            </a:r>
            <a:endParaRPr lang="en-GB" sz="1000" b="1"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000" b="1" i="0" u="none" strike="noStrike" cap="none" dirty="0">
                <a:solidFill>
                  <a:schemeClr val="dk1"/>
                </a:solidFill>
                <a:effectLst/>
                <a:latin typeface="Arial"/>
                <a:ea typeface="Arial"/>
                <a:cs typeface="Arial"/>
                <a:sym typeface="Arial"/>
              </a:rPr>
              <a:t>La gestion des </a:t>
            </a:r>
            <a:r>
              <a:rPr lang="en-GB" sz="1000" b="1" i="0" u="none" strike="noStrike" cap="none" dirty="0" err="1">
                <a:solidFill>
                  <a:schemeClr val="dk1"/>
                </a:solidFill>
                <a:effectLst/>
                <a:latin typeface="Arial"/>
                <a:ea typeface="Arial"/>
                <a:cs typeface="Arial"/>
                <a:sym typeface="Arial"/>
              </a:rPr>
              <a:t>risques</a:t>
            </a:r>
            <a:r>
              <a:rPr lang="en-GB" sz="1000" b="1"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est</a:t>
            </a:r>
            <a:r>
              <a:rPr lang="en-GB" sz="1000" b="0" i="0" u="none" strike="noStrike" cap="none" dirty="0">
                <a:solidFill>
                  <a:schemeClr val="dk1"/>
                </a:solidFill>
                <a:effectLst/>
                <a:latin typeface="Arial"/>
                <a:ea typeface="Arial"/>
                <a:cs typeface="Arial"/>
                <a:sym typeface="Arial"/>
              </a:rPr>
              <a:t> le processus qui </a:t>
            </a:r>
            <a:r>
              <a:rPr lang="en-GB" sz="1000" b="0" i="0" u="none" strike="noStrike" cap="none" dirty="0" err="1">
                <a:solidFill>
                  <a:schemeClr val="dk1"/>
                </a:solidFill>
                <a:effectLst/>
                <a:latin typeface="Arial"/>
                <a:ea typeface="Arial"/>
                <a:cs typeface="Arial"/>
                <a:sym typeface="Arial"/>
              </a:rPr>
              <a:t>consiste</a:t>
            </a:r>
            <a:r>
              <a:rPr lang="en-GB" sz="1000" b="0" i="0" u="none" strike="noStrike" cap="none" dirty="0">
                <a:solidFill>
                  <a:schemeClr val="dk1"/>
                </a:solidFill>
                <a:effectLst/>
                <a:latin typeface="Arial"/>
                <a:ea typeface="Arial"/>
                <a:cs typeface="Arial"/>
                <a:sym typeface="Arial"/>
              </a:rPr>
              <a:t> à identifier, </a:t>
            </a:r>
            <a:r>
              <a:rPr lang="en-GB" sz="1000" b="0" i="0" u="none" strike="noStrike" cap="none" dirty="0" err="1">
                <a:solidFill>
                  <a:schemeClr val="dk1"/>
                </a:solidFill>
                <a:effectLst/>
                <a:latin typeface="Arial"/>
                <a:ea typeface="Arial"/>
                <a:cs typeface="Arial"/>
                <a:sym typeface="Arial"/>
              </a:rPr>
              <a:t>évaluer</a:t>
            </a:r>
            <a:r>
              <a:rPr lang="en-GB" sz="1000" b="0" i="0" u="none" strike="noStrike" cap="none" dirty="0">
                <a:solidFill>
                  <a:schemeClr val="dk1"/>
                </a:solidFill>
                <a:effectLst/>
                <a:latin typeface="Arial"/>
                <a:ea typeface="Arial"/>
                <a:cs typeface="Arial"/>
                <a:sym typeface="Arial"/>
              </a:rPr>
              <a:t> et </a:t>
            </a:r>
            <a:r>
              <a:rPr lang="en-GB" sz="1000" b="0" i="0" u="none" strike="noStrike" cap="none" dirty="0" err="1">
                <a:solidFill>
                  <a:schemeClr val="dk1"/>
                </a:solidFill>
                <a:effectLst/>
                <a:latin typeface="Arial"/>
                <a:ea typeface="Arial"/>
                <a:cs typeface="Arial"/>
                <a:sym typeface="Arial"/>
              </a:rPr>
              <a:t>hiérarchiser</a:t>
            </a:r>
            <a:r>
              <a:rPr lang="en-GB" sz="1000" b="0" i="0" u="none" strike="noStrike" cap="none" dirty="0">
                <a:solidFill>
                  <a:schemeClr val="dk1"/>
                </a:solidFill>
                <a:effectLst/>
                <a:latin typeface="Arial"/>
                <a:ea typeface="Arial"/>
                <a:cs typeface="Arial"/>
                <a:sym typeface="Arial"/>
              </a:rPr>
              <a:t> les </a:t>
            </a:r>
            <a:r>
              <a:rPr lang="en-GB" sz="1000" b="0" i="0" u="none" strike="noStrike" cap="none" dirty="0" err="1">
                <a:solidFill>
                  <a:schemeClr val="dk1"/>
                </a:solidFill>
                <a:effectLst/>
                <a:latin typeface="Arial"/>
                <a:ea typeface="Arial"/>
                <a:cs typeface="Arial"/>
                <a:sym typeface="Arial"/>
              </a:rPr>
              <a:t>risques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puis</a:t>
            </a:r>
            <a:r>
              <a:rPr lang="en-GB" sz="1000" b="0" i="0" u="none" strike="noStrike" cap="none" dirty="0">
                <a:solidFill>
                  <a:schemeClr val="dk1"/>
                </a:solidFill>
                <a:effectLst/>
                <a:latin typeface="Arial"/>
                <a:ea typeface="Arial"/>
                <a:cs typeface="Arial"/>
                <a:sym typeface="Arial"/>
              </a:rPr>
              <a:t> à mobiliser des </a:t>
            </a:r>
            <a:r>
              <a:rPr lang="en-GB" sz="1000" b="0" i="0" u="none" strike="noStrike" cap="none" dirty="0" err="1">
                <a:solidFill>
                  <a:schemeClr val="dk1"/>
                </a:solidFill>
                <a:effectLst/>
                <a:latin typeface="Arial"/>
                <a:ea typeface="Arial"/>
                <a:cs typeface="Arial"/>
                <a:sym typeface="Arial"/>
              </a:rPr>
              <a:t>ressources</a:t>
            </a:r>
            <a:r>
              <a:rPr lang="en-GB" sz="1000" b="0" i="0" u="none" strike="noStrike" cap="none" dirty="0">
                <a:solidFill>
                  <a:schemeClr val="dk1"/>
                </a:solidFill>
                <a:effectLst/>
                <a:latin typeface="Arial"/>
                <a:ea typeface="Arial"/>
                <a:cs typeface="Arial"/>
                <a:sym typeface="Arial"/>
              </a:rPr>
              <a:t> pour minimiser, </a:t>
            </a:r>
            <a:r>
              <a:rPr lang="en-GB" sz="1000" b="0" i="0" u="none" strike="noStrike" cap="none" dirty="0" err="1">
                <a:solidFill>
                  <a:schemeClr val="dk1"/>
                </a:solidFill>
                <a:effectLst/>
                <a:latin typeface="Arial"/>
                <a:ea typeface="Arial"/>
                <a:cs typeface="Arial"/>
                <a:sym typeface="Arial"/>
              </a:rPr>
              <a:t>surveiller</a:t>
            </a:r>
            <a:r>
              <a:rPr lang="en-GB" sz="1000" b="0" i="0" u="none" strike="noStrike" cap="none" dirty="0">
                <a:solidFill>
                  <a:schemeClr val="dk1"/>
                </a:solidFill>
                <a:effectLst/>
                <a:latin typeface="Arial"/>
                <a:ea typeface="Arial"/>
                <a:cs typeface="Arial"/>
                <a:sym typeface="Arial"/>
              </a:rPr>
              <a:t> et </a:t>
            </a:r>
            <a:r>
              <a:rPr lang="en-GB" sz="1000" b="0" i="0" u="none" strike="noStrike" cap="none" dirty="0" err="1">
                <a:solidFill>
                  <a:schemeClr val="dk1"/>
                </a:solidFill>
                <a:effectLst/>
                <a:latin typeface="Arial"/>
                <a:ea typeface="Arial"/>
                <a:cs typeface="Arial"/>
                <a:sym typeface="Arial"/>
              </a:rPr>
              <a:t>contrôler</a:t>
            </a:r>
            <a:r>
              <a:rPr lang="en-GB" sz="1000" b="0" i="0" u="none" strike="noStrike" cap="none" dirty="0">
                <a:solidFill>
                  <a:schemeClr val="dk1"/>
                </a:solidFill>
                <a:effectLst/>
                <a:latin typeface="Arial"/>
                <a:ea typeface="Arial"/>
                <a:cs typeface="Arial"/>
                <a:sym typeface="Arial"/>
              </a:rPr>
              <a:t> la </a:t>
            </a:r>
            <a:r>
              <a:rPr lang="en-GB" sz="1000" b="0" i="0" u="none" strike="noStrike" cap="none" dirty="0" err="1">
                <a:solidFill>
                  <a:schemeClr val="dk1"/>
                </a:solidFill>
                <a:effectLst/>
                <a:latin typeface="Arial"/>
                <a:ea typeface="Arial"/>
                <a:cs typeface="Arial"/>
                <a:sym typeface="Arial"/>
              </a:rPr>
              <a:t>probabilité</a:t>
            </a:r>
            <a:r>
              <a:rPr lang="en-GB" sz="1000" b="0" i="0" u="none" strike="noStrike" cap="none" dirty="0">
                <a:solidFill>
                  <a:schemeClr val="dk1"/>
                </a:solidFill>
                <a:effectLst/>
                <a:latin typeface="Arial"/>
                <a:ea typeface="Arial"/>
                <a:cs typeface="Arial"/>
                <a:sym typeface="Arial"/>
              </a:rPr>
              <a:t> et/</a:t>
            </a:r>
            <a:r>
              <a:rPr lang="en-GB" sz="1000" b="0" i="0" u="none" strike="noStrike" cap="none" dirty="0" err="1">
                <a:solidFill>
                  <a:schemeClr val="dk1"/>
                </a:solidFill>
                <a:effectLst/>
                <a:latin typeface="Arial"/>
                <a:ea typeface="Arial"/>
                <a:cs typeface="Arial"/>
                <a:sym typeface="Arial"/>
              </a:rPr>
              <a:t>ou</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l'impact</a:t>
            </a:r>
            <a:r>
              <a:rPr lang="en-GB" sz="1000" b="0" i="0" u="none" strike="noStrike" cap="none" dirty="0">
                <a:solidFill>
                  <a:schemeClr val="dk1"/>
                </a:solidFill>
                <a:effectLst/>
                <a:latin typeface="Arial"/>
                <a:ea typeface="Arial"/>
                <a:cs typeface="Arial"/>
                <a:sym typeface="Arial"/>
              </a:rPr>
              <a:t> des </a:t>
            </a:r>
            <a:r>
              <a:rPr lang="en-GB" sz="1000" b="0" i="0" u="none" strike="noStrike" cap="none" dirty="0" err="1">
                <a:solidFill>
                  <a:schemeClr val="dk1"/>
                </a:solidFill>
                <a:effectLst/>
                <a:latin typeface="Arial"/>
                <a:ea typeface="Arial"/>
                <a:cs typeface="Arial"/>
                <a:sym typeface="Arial"/>
              </a:rPr>
              <a:t>événements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indésirables</a:t>
            </a:r>
            <a:r>
              <a:rPr lang="en-GB" sz="1000" b="0" i="0" u="none" strike="noStrike" cap="none" dirty="0">
                <a:solidFill>
                  <a:schemeClr val="dk1"/>
                </a:solidFill>
                <a:effectLst/>
                <a:latin typeface="Arial"/>
                <a:ea typeface="Arial"/>
                <a:cs typeface="Arial"/>
                <a:sym typeface="Arial"/>
              </a:rPr>
              <a:t> </a:t>
            </a:r>
            <a:r>
              <a:rPr lang="en-GB" sz="1000" b="0" i="0" u="none" strike="noStrike" cap="none" dirty="0" err="1">
                <a:solidFill>
                  <a:schemeClr val="dk1"/>
                </a:solidFill>
                <a:effectLst/>
                <a:latin typeface="Arial"/>
                <a:ea typeface="Arial"/>
                <a:cs typeface="Arial"/>
                <a:sym typeface="Arial"/>
              </a:rPr>
              <a:t>ou</a:t>
            </a:r>
            <a:r>
              <a:rPr lang="en-GB" sz="1000" b="0" i="0" u="none" strike="noStrike" cap="none" dirty="0">
                <a:solidFill>
                  <a:schemeClr val="dk1"/>
                </a:solidFill>
                <a:effectLst/>
                <a:latin typeface="Arial"/>
                <a:ea typeface="Arial"/>
                <a:cs typeface="Arial"/>
                <a:sym typeface="Arial"/>
              </a:rPr>
              <a:t> pour maximiser la </a:t>
            </a:r>
            <a:r>
              <a:rPr lang="en-GB" sz="1000" b="0" i="0" u="none" strike="noStrike" cap="none" dirty="0" err="1">
                <a:solidFill>
                  <a:schemeClr val="dk1"/>
                </a:solidFill>
                <a:effectLst/>
                <a:latin typeface="Arial"/>
                <a:ea typeface="Arial"/>
                <a:cs typeface="Arial"/>
                <a:sym typeface="Arial"/>
              </a:rPr>
              <a:t>concrétisation</a:t>
            </a:r>
            <a:r>
              <a:rPr lang="en-GB" sz="1000" b="0" i="0" u="none" strike="noStrike" cap="none" dirty="0">
                <a:solidFill>
                  <a:schemeClr val="dk1"/>
                </a:solidFill>
                <a:effectLst/>
                <a:latin typeface="Arial"/>
                <a:ea typeface="Arial"/>
                <a:cs typeface="Arial"/>
                <a:sym typeface="Arial"/>
              </a:rPr>
              <a:t> des </a:t>
            </a:r>
            <a:r>
              <a:rPr lang="en-GB" sz="1000" b="0" i="0" u="none" strike="noStrike" cap="none" dirty="0" err="1">
                <a:solidFill>
                  <a:schemeClr val="dk1"/>
                </a:solidFill>
                <a:effectLst/>
                <a:latin typeface="Arial"/>
                <a:ea typeface="Arial"/>
                <a:cs typeface="Arial"/>
                <a:sym typeface="Arial"/>
              </a:rPr>
              <a:t>opportunités</a:t>
            </a:r>
            <a:r>
              <a:rPr lang="en-GB" sz="1000" b="0" i="0" u="none" strike="noStrike" cap="none" dirty="0">
                <a:solidFill>
                  <a:schemeClr val="dk1"/>
                </a:solidFill>
                <a:effectLst/>
                <a:latin typeface="Arial"/>
                <a:ea typeface="Arial"/>
                <a:cs typeface="Arial"/>
                <a:sym typeface="Arial"/>
              </a:rPr>
              <a:t>.</a:t>
            </a:r>
          </a:p>
          <a:p>
            <a:endParaRPr lang="en-GB" sz="1000" dirty="0"/>
          </a:p>
          <a:p>
            <a:endParaRPr lang="en-GB" sz="1000" dirty="0"/>
          </a:p>
          <a:p>
            <a:r>
              <a:rPr lang="en-GB" sz="1000" dirty="0"/>
              <a:t>Source : </a:t>
            </a:r>
            <a:r>
              <a:rPr lang="en-GB" sz="1000" dirty="0" err="1"/>
              <a:t>Adapté</a:t>
            </a:r>
            <a:r>
              <a:rPr lang="en-GB" sz="1000" dirty="0"/>
              <a:t> de </a:t>
            </a:r>
            <a:r>
              <a:rPr lang="en-GB" sz="1000" dirty="0">
                <a:hlinkClick r:id="rId4"/>
              </a:rPr>
              <a:t>Climate-Resilient-Infrastructure-Handbook_20250613.pdf</a:t>
            </a:r>
            <a:r>
              <a:rPr lang="en-GB" sz="1000" dirty="0"/>
              <a:t>, page 20</a:t>
            </a:r>
          </a:p>
          <a:p>
            <a:pPr marL="0" lvl="0" indent="0" algn="l" rtl="0">
              <a:lnSpc>
                <a:spcPct val="100000"/>
              </a:lnSpc>
              <a:spcBef>
                <a:spcPts val="0"/>
              </a:spcBef>
              <a:spcAft>
                <a:spcPts val="0"/>
              </a:spcAft>
              <a:buSzPts val="1100"/>
              <a:buNone/>
            </a:pPr>
            <a:endParaRPr sz="10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évaluations</a:t>
            </a:r>
            <a:r>
              <a:rPr lang="en-GB" sz="1200" b="1" i="0" u="none" strike="noStrike" cap="none" dirty="0">
                <a:solidFill>
                  <a:schemeClr val="dk1"/>
                </a:solidFill>
                <a:effectLst/>
                <a:latin typeface="Arial"/>
                <a:ea typeface="Arial"/>
                <a:cs typeface="Arial"/>
                <a:sym typeface="Arial"/>
              </a:rPr>
              <a:t> des </a:t>
            </a:r>
            <a:r>
              <a:rPr lang="en-GB" sz="1200" b="1" i="0" u="none" strike="noStrike" cap="none" dirty="0" err="1">
                <a:solidFill>
                  <a:schemeClr val="dk1"/>
                </a:solidFill>
                <a:effectLst/>
                <a:latin typeface="Arial"/>
                <a:ea typeface="Arial"/>
                <a:cs typeface="Arial"/>
                <a:sym typeface="Arial"/>
              </a:rPr>
              <a:t>risques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jouent</a:t>
            </a:r>
            <a:r>
              <a:rPr lang="en-GB" sz="1200" b="1" i="0" u="none" strike="noStrike" cap="none" dirty="0">
                <a:solidFill>
                  <a:schemeClr val="dk1"/>
                </a:solidFill>
                <a:effectLst/>
                <a:latin typeface="Arial"/>
                <a:ea typeface="Arial"/>
                <a:cs typeface="Arial"/>
                <a:sym typeface="Arial"/>
              </a:rPr>
              <a:t> un </a:t>
            </a:r>
            <a:r>
              <a:rPr lang="en-GB" sz="1200" b="1" i="0" u="none" strike="noStrike" cap="none" dirty="0" err="1">
                <a:solidFill>
                  <a:schemeClr val="dk1"/>
                </a:solidFill>
                <a:effectLst/>
                <a:latin typeface="Arial"/>
                <a:ea typeface="Arial"/>
                <a:cs typeface="Arial"/>
                <a:sym typeface="Arial"/>
              </a:rPr>
              <a:t>rôle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essentiel</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dans la gestion des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identifiant</a:t>
            </a:r>
            <a:r>
              <a:rPr lang="en-GB" sz="1200" b="0" i="0" u="none" strike="noStrike" cap="none" dirty="0">
                <a:solidFill>
                  <a:schemeClr val="dk1"/>
                </a:solidFill>
                <a:effectLst/>
                <a:latin typeface="Arial"/>
                <a:ea typeface="Arial"/>
                <a:cs typeface="Arial"/>
                <a:sym typeface="Arial"/>
              </a:rPr>
              <a:t> les expositions, les </a:t>
            </a:r>
            <a:r>
              <a:rPr lang="en-GB" sz="1200" b="0" i="0" u="none" strike="noStrike" cap="none" dirty="0" err="1">
                <a:solidFill>
                  <a:schemeClr val="dk1"/>
                </a:solidFill>
                <a:effectLst/>
                <a:latin typeface="Arial"/>
                <a:ea typeface="Arial"/>
                <a:cs typeface="Arial"/>
                <a:sym typeface="Arial"/>
              </a:rPr>
              <a:t>vulnérabilités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aléas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orientant</a:t>
            </a:r>
            <a:r>
              <a:rPr lang="en-GB" sz="1200" b="0" i="0" u="none" strike="noStrike" cap="none" dirty="0">
                <a:solidFill>
                  <a:schemeClr val="dk1"/>
                </a:solidFill>
                <a:effectLst/>
                <a:latin typeface="Arial"/>
                <a:ea typeface="Arial"/>
                <a:cs typeface="Arial"/>
                <a:sym typeface="Arial"/>
              </a:rPr>
              <a:t> les interventions </a:t>
            </a:r>
            <a:r>
              <a:rPr lang="en-GB" sz="1200" b="0" i="0" u="none" strike="noStrike" cap="none" dirty="0" err="1">
                <a:solidFill>
                  <a:schemeClr val="dk1"/>
                </a:solidFill>
                <a:effectLst/>
                <a:latin typeface="Arial"/>
                <a:ea typeface="Arial"/>
                <a:cs typeface="Arial"/>
                <a:sym typeface="Arial"/>
              </a:rPr>
              <a:t>ciblées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 Groupe </a:t>
            </a:r>
            <a:r>
              <a:rPr lang="en-GB" sz="1200" b="0" i="0" u="none" strike="noStrike" cap="none" dirty="0" err="1">
                <a:solidFill>
                  <a:schemeClr val="dk1"/>
                </a:solidFill>
                <a:effectLst/>
                <a:latin typeface="Arial"/>
                <a:ea typeface="Arial"/>
                <a:cs typeface="Arial"/>
                <a:sym typeface="Arial"/>
              </a:rPr>
              <a:t>d'experts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intergouvernemental</a:t>
            </a:r>
            <a:r>
              <a:rPr lang="en-GB" sz="1200" b="0" i="0" u="none" strike="noStrike" cap="none" dirty="0">
                <a:solidFill>
                  <a:schemeClr val="dk1"/>
                </a:solidFill>
                <a:effectLst/>
                <a:latin typeface="Arial"/>
                <a:ea typeface="Arial"/>
                <a:cs typeface="Arial"/>
                <a:sym typeface="Arial"/>
              </a:rPr>
              <a:t> sur </a:t>
            </a:r>
            <a:r>
              <a:rPr lang="en-GB" sz="1200" b="0" i="0" u="none" strike="noStrike" cap="none" dirty="0" err="1">
                <a:solidFill>
                  <a:schemeClr val="dk1"/>
                </a:solidFill>
                <a:effectLst/>
                <a:latin typeface="Arial"/>
                <a:ea typeface="Arial"/>
                <a:cs typeface="Arial"/>
                <a:sym typeface="Arial"/>
              </a:rPr>
              <a:t>l'évolution</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climat</a:t>
            </a:r>
            <a:r>
              <a:rPr lang="en-GB" sz="1200" b="0" i="0" u="none" strike="noStrike" cap="none" dirty="0">
                <a:solidFill>
                  <a:schemeClr val="dk1"/>
                </a:solidFill>
                <a:effectLst/>
                <a:latin typeface="Arial"/>
                <a:ea typeface="Arial"/>
                <a:cs typeface="Arial"/>
                <a:sym typeface="Arial"/>
              </a:rPr>
              <a:t> (GIEC) a mis au point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formule</a:t>
            </a:r>
            <a:r>
              <a:rPr lang="en-GB" sz="1200" b="0" i="0" u="none" strike="noStrike" cap="none" dirty="0">
                <a:solidFill>
                  <a:schemeClr val="dk1"/>
                </a:solidFill>
                <a:effectLst/>
                <a:latin typeface="Arial"/>
                <a:ea typeface="Arial"/>
                <a:cs typeface="Arial"/>
                <a:sym typeface="Arial"/>
              </a:rPr>
              <a:t> simple, </a:t>
            </a:r>
            <a:r>
              <a:rPr lang="en-GB" sz="1200" b="0" i="0" u="none" strike="noStrike" cap="none" dirty="0" err="1">
                <a:solidFill>
                  <a:schemeClr val="dk1"/>
                </a:solidFill>
                <a:effectLst/>
                <a:latin typeface="Arial"/>
                <a:ea typeface="Arial"/>
                <a:cs typeface="Arial"/>
                <a:sym typeface="Arial"/>
              </a:rPr>
              <a:t>illustrée</a:t>
            </a:r>
            <a:r>
              <a:rPr lang="en-GB" sz="1200" b="0" i="0" u="none" strike="noStrike" cap="none" dirty="0">
                <a:solidFill>
                  <a:schemeClr val="dk1"/>
                </a:solidFill>
                <a:effectLst/>
                <a:latin typeface="Arial"/>
                <a:ea typeface="Arial"/>
                <a:cs typeface="Arial"/>
                <a:sym typeface="Arial"/>
              </a:rPr>
              <a:t> ci-dessous, qui </a:t>
            </a:r>
            <a:r>
              <a:rPr lang="en-GB" sz="1200" b="0" i="0" u="none" strike="noStrike" cap="none" dirty="0" err="1">
                <a:solidFill>
                  <a:schemeClr val="dk1"/>
                </a:solidFill>
                <a:effectLst/>
                <a:latin typeface="Arial"/>
                <a:ea typeface="Arial"/>
                <a:cs typeface="Arial"/>
                <a:sym typeface="Arial"/>
              </a:rPr>
              <a:t>permet</a:t>
            </a:r>
            <a:r>
              <a:rPr lang="en-GB" sz="1200" b="0" i="0" u="none" strike="noStrike" cap="none" dirty="0">
                <a:solidFill>
                  <a:schemeClr val="dk1"/>
                </a:solidFill>
                <a:effectLst/>
                <a:latin typeface="Arial"/>
                <a:ea typeface="Arial"/>
                <a:cs typeface="Arial"/>
                <a:sym typeface="Arial"/>
              </a:rPr>
              <a:t> de quantifier le </a:t>
            </a:r>
            <a:r>
              <a:rPr lang="en-GB" sz="1200" b="0" i="0" u="none" strike="noStrike" cap="none" dirty="0" err="1">
                <a:solidFill>
                  <a:schemeClr val="dk1"/>
                </a:solidFill>
                <a:effectLst/>
                <a:latin typeface="Arial"/>
                <a:ea typeface="Arial"/>
                <a:cs typeface="Arial"/>
                <a:sym typeface="Arial"/>
              </a:rPr>
              <a:t>risque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l'aide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notation numérique (de 1 à 3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5).</a:t>
            </a: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ea typeface="Arial"/>
                <a:cs typeface="Arial"/>
                <a:sym typeface="Arial"/>
              </a:rPr>
              <a:t>La </a:t>
            </a:r>
            <a:r>
              <a:rPr lang="en-GB" sz="1200" b="0" i="0" u="none" strike="noStrike" cap="none" dirty="0" err="1">
                <a:solidFill>
                  <a:schemeClr val="dk1"/>
                </a:solidFill>
                <a:effectLst/>
                <a:latin typeface="Arial"/>
                <a:ea typeface="Arial"/>
                <a:cs typeface="Arial"/>
                <a:sym typeface="Arial"/>
              </a:rPr>
              <a:t>vulnérabilité</a:t>
            </a:r>
            <a:r>
              <a:rPr lang="en-GB" sz="1200" b="0" i="0" u="none" strike="noStrike" cap="none" dirty="0">
                <a:solidFill>
                  <a:schemeClr val="dk1"/>
                </a:solidFill>
                <a:effectLst/>
                <a:latin typeface="Arial"/>
                <a:ea typeface="Arial"/>
                <a:cs typeface="Arial"/>
                <a:sym typeface="Arial"/>
              </a:rPr>
              <a:t> aux impacts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est </a:t>
            </a:r>
            <a:r>
              <a:rPr lang="en-GB" sz="1200" b="0" i="0" u="none" strike="noStrike" cap="none" dirty="0" err="1">
                <a:solidFill>
                  <a:schemeClr val="dk1"/>
                </a:solidFill>
                <a:effectLst/>
                <a:latin typeface="Arial"/>
                <a:ea typeface="Arial"/>
                <a:cs typeface="Arial"/>
                <a:sym typeface="Arial"/>
              </a:rPr>
              <a:t>directement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influencée</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l'exposition</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aléas</a:t>
            </a:r>
            <a:r>
              <a:rPr lang="en-GB" sz="1200" b="0" i="0" u="none" strike="noStrike" cap="none" dirty="0">
                <a:solidFill>
                  <a:schemeClr val="dk1"/>
                </a:solidFill>
                <a:effectLst/>
                <a:latin typeface="Arial"/>
                <a:ea typeface="Arial"/>
                <a:cs typeface="Arial"/>
                <a:sym typeface="Arial"/>
              </a:rPr>
              <a:t>. Il est </a:t>
            </a:r>
            <a:r>
              <a:rPr lang="en-GB" sz="1200" b="0" i="0" u="none" strike="noStrike" cap="none" dirty="0" err="1">
                <a:solidFill>
                  <a:schemeClr val="dk1"/>
                </a:solidFill>
                <a:effectLst/>
                <a:latin typeface="Arial"/>
                <a:ea typeface="Arial"/>
                <a:cs typeface="Arial"/>
                <a:sym typeface="Arial"/>
              </a:rPr>
              <a:t>donc</a:t>
            </a:r>
            <a:r>
              <a:rPr lang="en-GB" sz="1200" b="0" i="0" u="none" strike="noStrike" cap="none" dirty="0">
                <a:solidFill>
                  <a:schemeClr val="dk1"/>
                </a:solidFill>
                <a:effectLst/>
                <a:latin typeface="Arial"/>
                <a:ea typeface="Arial"/>
                <a:cs typeface="Arial"/>
                <a:sym typeface="Arial"/>
              </a:rPr>
              <a:t> important de noter que les </a:t>
            </a:r>
            <a:r>
              <a:rPr lang="en-GB" sz="1200" b="0" i="0" u="none" strike="noStrike" cap="none" dirty="0" err="1">
                <a:solidFill>
                  <a:schemeClr val="dk1"/>
                </a:solidFill>
                <a:effectLst/>
                <a:latin typeface="Arial"/>
                <a:ea typeface="Arial"/>
                <a:cs typeface="Arial"/>
                <a:sym typeface="Arial"/>
              </a:rPr>
              <a:t>aléas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interagissent</a:t>
            </a:r>
            <a:r>
              <a:rPr lang="en-GB" sz="1200" b="0" i="0" u="none" strike="noStrike" cap="none" dirty="0">
                <a:solidFill>
                  <a:schemeClr val="dk1"/>
                </a:solidFill>
                <a:effectLst/>
                <a:latin typeface="Arial"/>
                <a:ea typeface="Arial"/>
                <a:cs typeface="Arial"/>
                <a:sym typeface="Arial"/>
              </a:rPr>
              <a:t> avec </a:t>
            </a:r>
            <a:r>
              <a:rPr lang="en-GB" sz="1200" b="0" i="0" u="none" strike="noStrike" cap="none" dirty="0" err="1">
                <a:solidFill>
                  <a:schemeClr val="dk1"/>
                </a:solidFill>
                <a:effectLst/>
                <a:latin typeface="Arial"/>
                <a:ea typeface="Arial"/>
                <a:cs typeface="Arial"/>
                <a:sym typeface="Arial"/>
              </a:rPr>
              <a:t>d'autres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facteurs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sociaux</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souvent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disproportionnés</a:t>
            </a:r>
            <a:r>
              <a:rPr lang="en-GB" sz="1200" b="0" i="0" u="none" strike="noStrike" cap="none" dirty="0">
                <a:solidFill>
                  <a:schemeClr val="dk1"/>
                </a:solidFill>
                <a:effectLst/>
                <a:latin typeface="Arial"/>
                <a:ea typeface="Arial"/>
                <a:cs typeface="Arial"/>
                <a:sym typeface="Arial"/>
              </a:rPr>
              <a:t> sur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même</a:t>
            </a:r>
            <a:r>
              <a:rPr lang="en-GB" sz="1200" b="0" i="0" u="none" strike="noStrike" cap="none" dirty="0">
                <a:solidFill>
                  <a:schemeClr val="dk1"/>
                </a:solidFill>
                <a:effectLst/>
                <a:latin typeface="Arial"/>
                <a:ea typeface="Arial"/>
                <a:cs typeface="Arial"/>
                <a:sym typeface="Arial"/>
              </a:rPr>
              <a:t> menace,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que le genre, la race et </a:t>
            </a:r>
            <a:r>
              <a:rPr lang="en-GB" sz="1200" b="0" i="0" u="none" strike="noStrike" cap="none" dirty="0" err="1">
                <a:solidFill>
                  <a:schemeClr val="dk1"/>
                </a:solidFill>
                <a:effectLst/>
                <a:latin typeface="Arial"/>
                <a:ea typeface="Arial"/>
                <a:cs typeface="Arial"/>
                <a:sym typeface="Arial"/>
              </a:rPr>
              <a:t>l'ethnicité</a:t>
            </a:r>
            <a:r>
              <a:rPr lang="en-GB" sz="1200" b="0" i="0" u="none" strike="noStrike" cap="none" dirty="0">
                <a:solidFill>
                  <a:schemeClr val="dk1"/>
                </a:solidFill>
                <a:effectLst/>
                <a:latin typeface="Arial"/>
                <a:ea typeface="Arial"/>
                <a:cs typeface="Arial"/>
                <a:sym typeface="Arial"/>
              </a:rPr>
              <a:t>, et/</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capacités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groupes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individus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disposant</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moins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pouvoir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formel</a:t>
            </a:r>
            <a:r>
              <a:rPr lang="en-GB" sz="1200" b="0" i="0" u="none" strike="noStrike" cap="none" dirty="0">
                <a:solidFill>
                  <a:schemeClr val="dk1"/>
                </a:solidFill>
                <a:effectLst/>
                <a:latin typeface="Arial"/>
                <a:ea typeface="Arial"/>
                <a:cs typeface="Arial"/>
                <a:sym typeface="Arial"/>
              </a:rPr>
              <a:t> (politique, </a:t>
            </a:r>
            <a:r>
              <a:rPr lang="en-GB" sz="1200" b="0" i="0" u="none" strike="noStrike" cap="none" dirty="0" err="1">
                <a:solidFill>
                  <a:schemeClr val="dk1"/>
                </a:solidFill>
                <a:effectLst/>
                <a:latin typeface="Arial"/>
                <a:ea typeface="Arial"/>
                <a:cs typeface="Arial"/>
                <a:sym typeface="Arial"/>
              </a:rPr>
              <a:t>économique</a:t>
            </a:r>
            <a:r>
              <a:rPr lang="en-GB" sz="1200" b="0" i="0" u="none" strike="noStrike" cap="none" dirty="0">
                <a:solidFill>
                  <a:schemeClr val="dk1"/>
                </a:solidFill>
                <a:effectLst/>
                <a:latin typeface="Arial"/>
                <a:ea typeface="Arial"/>
                <a:cs typeface="Arial"/>
                <a:sym typeface="Arial"/>
              </a:rPr>
              <a:t>, social, familial)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susceptibles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subir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effets</a:t>
            </a:r>
            <a:r>
              <a:rPr lang="en-GB" sz="1200" b="0" i="0" u="none" strike="noStrike" cap="none" dirty="0">
                <a:solidFill>
                  <a:schemeClr val="dk1"/>
                </a:solidFill>
                <a:effectLst/>
                <a:latin typeface="Arial"/>
                <a:ea typeface="Arial"/>
                <a:cs typeface="Arial"/>
                <a:sym typeface="Arial"/>
              </a:rPr>
              <a:t> du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de manière plus </a:t>
            </a:r>
            <a:r>
              <a:rPr lang="en-GB" sz="1200" b="0" i="0" u="none" strike="noStrike" cap="none" dirty="0" err="1">
                <a:solidFill>
                  <a:schemeClr val="dk1"/>
                </a:solidFill>
                <a:effectLst/>
                <a:latin typeface="Arial"/>
                <a:ea typeface="Arial"/>
                <a:cs typeface="Arial"/>
                <a:sym typeface="Arial"/>
              </a:rPr>
              <a:t>sévère</a:t>
            </a:r>
            <a:r>
              <a:rPr lang="en-GB" sz="1200" b="0" i="0" u="none" strike="noStrike" cap="none" dirty="0">
                <a:solidFill>
                  <a:schemeClr val="dk1"/>
                </a:solidFill>
                <a:effectLst/>
                <a:latin typeface="Arial"/>
                <a:ea typeface="Arial"/>
                <a:cs typeface="Arial"/>
                <a:sym typeface="Arial"/>
              </a:rPr>
              <a:t>, car les </a:t>
            </a:r>
            <a:r>
              <a:rPr lang="en-GB" sz="1200" b="0" i="0" u="none" strike="noStrike" cap="none" dirty="0" err="1">
                <a:solidFill>
                  <a:schemeClr val="dk1"/>
                </a:solidFill>
                <a:effectLst/>
                <a:latin typeface="Arial"/>
                <a:ea typeface="Arial"/>
                <a:cs typeface="Arial"/>
                <a:sym typeface="Arial"/>
              </a:rPr>
              <a:t>inégalités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existantes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rôles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responsabilités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liés</a:t>
            </a:r>
            <a:r>
              <a:rPr lang="en-GB" sz="1200" b="0" i="0" u="none" strike="noStrike" cap="none" dirty="0">
                <a:solidFill>
                  <a:schemeClr val="dk1"/>
                </a:solidFill>
                <a:effectLst/>
                <a:latin typeface="Arial"/>
                <a:ea typeface="Arial"/>
                <a:cs typeface="Arial"/>
                <a:sym typeface="Arial"/>
              </a:rPr>
              <a:t> au genre, la discrimination </a:t>
            </a:r>
            <a:r>
              <a:rPr lang="en-GB" sz="1200" b="0" i="0" u="none" strike="noStrike" cap="none" dirty="0" err="1">
                <a:solidFill>
                  <a:schemeClr val="dk1"/>
                </a:solidFill>
                <a:effectLst/>
                <a:latin typeface="Arial"/>
                <a:ea typeface="Arial"/>
                <a:cs typeface="Arial"/>
                <a:sym typeface="Arial"/>
              </a:rPr>
              <a:t>sociale</a:t>
            </a:r>
            <a:r>
              <a:rPr lang="en-GB" sz="1200" b="0" i="0" u="none" strike="noStrike" cap="none" dirty="0">
                <a:solidFill>
                  <a:schemeClr val="dk1"/>
                </a:solidFill>
                <a:effectLst/>
                <a:latin typeface="Arial"/>
                <a:ea typeface="Arial"/>
                <a:cs typeface="Arial"/>
                <a:sym typeface="Arial"/>
              </a:rPr>
              <a:t> et politique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déséquilibres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pouvoir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augmentent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vulnérabilité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hlinkClick r:id="rId3" tooltip="WaterAid Programme Guide"/>
              </a:rPr>
              <a:t>Guide du programme WaterAid</a:t>
            </a:r>
            <a:r>
              <a:rPr lang="en-GB" sz="1200" b="0" i="0" u="none" strike="noStrike" cap="none" dirty="0">
                <a:solidFill>
                  <a:schemeClr val="dk1"/>
                </a:solidFill>
                <a:effectLst/>
                <a:latin typeface="Arial"/>
                <a:ea typeface="Arial"/>
                <a:cs typeface="Arial"/>
                <a:sym typeface="Arial"/>
              </a:rPr>
              <a:t>). La session 3 sur le genre et </a:t>
            </a:r>
            <a:r>
              <a:rPr lang="en-GB" sz="1200" b="0" i="0" u="none" strike="noStrike" cap="none" dirty="0" err="1">
                <a:solidFill>
                  <a:schemeClr val="dk1"/>
                </a:solidFill>
                <a:effectLst/>
                <a:latin typeface="Arial"/>
                <a:ea typeface="Arial"/>
                <a:cs typeface="Arial"/>
                <a:sym typeface="Arial"/>
              </a:rPr>
              <a:t>l'inclusion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sociale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aborde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sujet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détail</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Nous </a:t>
            </a:r>
            <a:r>
              <a:rPr lang="en-GB" sz="1200" b="0" i="0" u="none" strike="noStrike" cap="none" dirty="0" err="1">
                <a:solidFill>
                  <a:schemeClr val="dk1"/>
                </a:solidFill>
                <a:effectLst/>
                <a:latin typeface="Arial"/>
                <a:ea typeface="Arial"/>
                <a:cs typeface="Arial"/>
                <a:sym typeface="Arial"/>
              </a:rPr>
              <a:t>aborderons</a:t>
            </a:r>
            <a:r>
              <a:rPr lang="en-GB" sz="1200" b="0" i="0" u="none" strike="noStrike" cap="none" dirty="0">
                <a:solidFill>
                  <a:schemeClr val="dk1"/>
                </a:solidFill>
                <a:effectLst/>
                <a:latin typeface="Arial"/>
                <a:ea typeface="Arial"/>
                <a:cs typeface="Arial"/>
                <a:sym typeface="Arial"/>
              </a:rPr>
              <a:t> la question de la </a:t>
            </a:r>
            <a:r>
              <a:rPr lang="en-GB" sz="1200" b="0" i="0" u="none" strike="noStrike" cap="none" dirty="0" err="1">
                <a:solidFill>
                  <a:schemeClr val="dk1"/>
                </a:solidFill>
                <a:effectLst/>
                <a:latin typeface="Arial"/>
                <a:ea typeface="Arial"/>
                <a:cs typeface="Arial"/>
                <a:sym typeface="Arial"/>
              </a:rPr>
              <a:t>vulnérabilité</a:t>
            </a:r>
            <a:r>
              <a:rPr lang="en-GB" sz="1200" b="0" i="0" u="none" strike="noStrike" cap="none" dirty="0">
                <a:solidFill>
                  <a:schemeClr val="dk1"/>
                </a:solidFill>
                <a:effectLst/>
                <a:latin typeface="Arial"/>
                <a:ea typeface="Arial"/>
                <a:cs typeface="Arial"/>
                <a:sym typeface="Arial"/>
              </a:rPr>
              <a:t> de manière </a:t>
            </a:r>
            <a:r>
              <a:rPr lang="en-GB" sz="1200" b="0" i="0" u="none" strike="noStrike" cap="none" dirty="0" err="1">
                <a:solidFill>
                  <a:schemeClr val="dk1"/>
                </a:solidFill>
                <a:effectLst/>
                <a:latin typeface="Arial"/>
                <a:ea typeface="Arial"/>
                <a:cs typeface="Arial"/>
                <a:sym typeface="Arial"/>
              </a:rPr>
              <a:t>approfondie</a:t>
            </a:r>
            <a:r>
              <a:rPr lang="en-GB" sz="1200" b="0" i="0" u="none" strike="noStrike" cap="none" dirty="0">
                <a:solidFill>
                  <a:schemeClr val="dk1"/>
                </a:solidFill>
                <a:effectLst/>
                <a:latin typeface="Arial"/>
                <a:ea typeface="Arial"/>
                <a:cs typeface="Arial"/>
                <a:sym typeface="Arial"/>
              </a:rPr>
              <a:t> après le déjeuner.</a:t>
            </a:r>
          </a:p>
          <a:p>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effectLst/>
                <a:latin typeface="Arial"/>
                <a:ea typeface="Arial"/>
                <a:cs typeface="Arial"/>
                <a:sym typeface="Arial"/>
              </a:rPr>
              <a:t>Les </a:t>
            </a:r>
            <a:r>
              <a:rPr lang="en-GB" sz="1200" b="1" i="0" u="none" strike="noStrike" cap="none" dirty="0" err="1">
                <a:solidFill>
                  <a:schemeClr val="dk1"/>
                </a:solidFill>
                <a:effectLst/>
                <a:latin typeface="Arial"/>
                <a:ea typeface="Arial"/>
                <a:cs typeface="Arial"/>
                <a:sym typeface="Arial"/>
              </a:rPr>
              <a:t>évaluations</a:t>
            </a:r>
            <a:r>
              <a:rPr lang="en-GB" sz="1200" b="1" i="0" u="none" strike="noStrike" cap="none" dirty="0">
                <a:solidFill>
                  <a:schemeClr val="dk1"/>
                </a:solidFill>
                <a:effectLst/>
                <a:latin typeface="Arial"/>
                <a:ea typeface="Arial"/>
                <a:cs typeface="Arial"/>
                <a:sym typeface="Arial"/>
              </a:rPr>
              <a:t> des </a:t>
            </a:r>
            <a:r>
              <a:rPr lang="en-GB" sz="1200" b="1" i="0" u="none" strike="noStrike" cap="none" dirty="0" err="1">
                <a:solidFill>
                  <a:schemeClr val="dk1"/>
                </a:solidFill>
                <a:effectLst/>
                <a:latin typeface="Arial"/>
                <a:ea typeface="Arial"/>
                <a:cs typeface="Arial"/>
                <a:sym typeface="Arial"/>
              </a:rPr>
              <a:t>risques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sont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abordées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en</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détail</a:t>
            </a:r>
            <a:r>
              <a:rPr lang="en-GB" sz="1200" b="1" i="0" u="none" strike="noStrike" cap="none" dirty="0">
                <a:solidFill>
                  <a:schemeClr val="dk1"/>
                </a:solidFill>
                <a:effectLst/>
                <a:latin typeface="Arial"/>
                <a:ea typeface="Arial"/>
                <a:cs typeface="Arial"/>
                <a:sym typeface="Arial"/>
              </a:rPr>
              <a:t> dans le module 3.</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447427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pour le formateur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Veuillez guider les participants tout au long de cet exercice de bingo des définitions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Chaque participant choisit trois mots à l'écran. </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Vous lisez uniquement les définitions </a:t>
            </a:r>
            <a:r>
              <a:rPr lang="en-US" sz="1000" b="1" dirty="0">
                <a:solidFill>
                  <a:schemeClr val="dk1"/>
                </a:solidFill>
              </a:rPr>
              <a:t>(sans le mot clé !!). </a:t>
            </a:r>
            <a:endParaRPr sz="1000" b="1"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Vérifiez que les participants qui crient « bingo » ont bien trouvé la bonne réponse. </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L'objectif est de s'amuser, mais aussi de vérifier leur compréhension des définitions.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dirty="0">
                <a:solidFill>
                  <a:schemeClr val="dk1"/>
                </a:solidFill>
              </a:rPr>
              <a:t>EXPOSITION</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dirty="0">
                <a:solidFill>
                  <a:schemeClr val="dk1"/>
                </a:solidFill>
              </a:rPr>
              <a:t>Présence de personnes, moyens de subsistance, espèces ou écosystèmes, fonctions, services et ressources environnementaux, infrastructures ou actifs économiques, sociaux ou culturels dans des lieux et des environnements susceptibles d'être affectés négativement. Par exemple, vivre dans une plaine inondable, sur une pente raide ou sur un terrain pollué.</a:t>
            </a:r>
            <a:endParaRPr sz="1000" b="1" dirty="0">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dirty="0">
                <a:solidFill>
                  <a:schemeClr val="dk1"/>
                </a:solidFill>
              </a:rPr>
              <a:t>IMPACT</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dirty="0">
                <a:solidFill>
                  <a:schemeClr val="dk1"/>
                </a:solidFill>
              </a:rPr>
              <a:t>Conséquences des risques </a:t>
            </a:r>
            <a:r>
              <a:rPr lang="en-US" sz="1000" dirty="0" err="1">
                <a:solidFill>
                  <a:schemeClr val="dk1"/>
                </a:solidFill>
              </a:rPr>
              <a:t>réalisés </a:t>
            </a:r>
            <a:r>
              <a:rPr lang="en-US" sz="1000" dirty="0">
                <a:solidFill>
                  <a:schemeClr val="dk1"/>
                </a:solidFill>
              </a:rPr>
              <a:t>(y compris les phénomènes météorologiques/climatiques extrêmes) sur les vies, les moyens de subsistance, la santé et le bien-être, les écosystèmes et les espèces, les actifs économiques, sociaux et culturels, les services et les infrastructures. Les impacts peuvent être qualifiés de conséquences ou de résultats et peuvent être négatifs ou bénéfiques.</a:t>
            </a:r>
            <a:endParaRPr sz="1000" b="1" dirty="0">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dirty="0">
                <a:solidFill>
                  <a:schemeClr val="dk1"/>
                </a:solidFill>
              </a:rPr>
              <a:t>ÉVALUATION DES RISQUES</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dirty="0">
                <a:solidFill>
                  <a:schemeClr val="dk1"/>
                </a:solidFill>
              </a:rPr>
              <a:t>Estimation scientifique qualitative et/ou quantitative des risques.</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dirty="0">
                <a:solidFill>
                  <a:schemeClr val="dk1"/>
                </a:solidFill>
              </a:rPr>
              <a:t>ALEA</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dirty="0">
                <a:solidFill>
                  <a:schemeClr val="dk1"/>
                </a:solidFill>
              </a:rPr>
              <a:t>Survenue potentielle d'un événement ou d'une tendance physique naturel ou d'origine humaine susceptible d'entraîner des pertes en vies humaines, des blessures ou d'autres effets sur la santé, ainsi que des dommages et des pertes pour les biens, les infrastructures, les moyens de subsistance, la fourniture de services, les écosystèmes et les ressources environnementales. Par exemple, augmentation des températures, inondations, élévation du niveau de la mer.</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dirty="0">
                <a:solidFill>
                  <a:schemeClr val="dk1"/>
                </a:solidFill>
              </a:rPr>
              <a:t>VULNÉRABILITÉ</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dirty="0">
                <a:solidFill>
                  <a:schemeClr val="dk1"/>
                </a:solidFill>
              </a:rPr>
              <a:t>La propension ou la prédisposition à subir des effets négatifs. La vulnérabilité englobe divers concepts et éléments, notamment la sensibilité ou la susceptibilité aux dommages et le manque de capacité à faire face et à s'adapter.</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dirty="0">
                <a:solidFill>
                  <a:schemeClr val="dk1"/>
                </a:solidFill>
              </a:rPr>
              <a:t>SCÉNARIO CLIMATIQUE</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dirty="0">
                <a:solidFill>
                  <a:schemeClr val="dk1"/>
                </a:solidFill>
              </a:rPr>
              <a:t>Description plausible de l'évolution possible de l'avenir, fondée sur un ensemble cohérent et interne d'hypothèses concernant les principaux facteurs déterminants (par exemple, le rythme des changements technologiques, les prix) et les relations entre eux. Les scénarios ne sont ni des prédictions ni des prévisions, mais servent à donner une idée des implications des développements et des actions.</a:t>
            </a:r>
            <a:endParaRPr sz="1000" b="1" dirty="0">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dirty="0">
                <a:solidFill>
                  <a:schemeClr val="dk1"/>
                </a:solidFill>
              </a:rPr>
              <a:t>RISQUE CLIMATIQUE</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dirty="0">
                <a:solidFill>
                  <a:schemeClr val="dk1"/>
                </a:solidFill>
              </a:rPr>
              <a:t>Potentiel de conséquences négatives pour les systèmes humains et écologiques.</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dirty="0">
                <a:solidFill>
                  <a:schemeClr val="dk1"/>
                </a:solidFill>
              </a:rPr>
              <a:t>PLAN DIRECTEUR</a:t>
            </a:r>
            <a:endParaRPr sz="1000" dirty="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dirty="0">
                <a:solidFill>
                  <a:schemeClr val="dk1"/>
                </a:solidFill>
              </a:rPr>
              <a:t>Instrument de planification qui fournit un schéma conceptuel pour guider la croissance et le développement futurs d'une ville.</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p:txBody>
      </p:sp>
      <p:sp>
        <p:nvSpPr>
          <p:cNvPr id="397" name="Google Shape;39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522052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365E1-0355-41ED-D1EC-34DA0C4AD2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83F645-4F40-701C-6894-DC114C19495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64988251-AF6B-221E-2C00-CA561552C89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BBF841B-4403-F209-7DB9-2164D1C01D8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297555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729D3-4683-1C00-1F9A-C816424562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0D1E65-8B7E-A6C3-498A-232BA1770BE6}"/>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D19453D-B868-EFCD-6E06-03DA919FA860}"/>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Notes du formateur :</a:t>
            </a:r>
          </a:p>
          <a:p>
            <a:endParaRPr lang="en-US" sz="1200">
              <a:solidFill>
                <a:schemeClr val="dk1"/>
              </a:solidFill>
              <a:latin typeface="Roboto"/>
              <a:ea typeface="Roboto"/>
              <a:cs typeface="Roboto"/>
              <a:sym typeface="Roboto"/>
            </a:endParaRPr>
          </a:p>
          <a:p>
            <a:r>
              <a:rPr lang="en-US" sz="1200">
                <a:solidFill>
                  <a:schemeClr val="dk1"/>
                </a:solidFill>
                <a:latin typeface="Roboto"/>
                <a:ea typeface="Roboto"/>
                <a:cs typeface="Roboto"/>
                <a:sym typeface="Roboto"/>
              </a:rPr>
              <a:t>Les effets du changement climatique ne sont pas répartis de manière uniforme. Ils touchent souvent plus durement les groupes marginalisés et défavorisés, tels que les femmes et les filles, les jeunes, les communautés à faibles revenus, les personnes handicapées, les personnes âgées et les minorités, en raison d'inégalités systémiques sous-jacentes. Le changement climatique, et les mesures prises pour y faire face, peuvent exacerber ces inégalités systémiques. </a:t>
            </a:r>
          </a:p>
          <a:p>
            <a:endParaRPr lang="en-US" sz="1200">
              <a:solidFill>
                <a:schemeClr val="dk1"/>
              </a:solidFill>
              <a:latin typeface="Roboto"/>
              <a:ea typeface="Roboto"/>
              <a:sym typeface="Roboto"/>
            </a:endParaRPr>
          </a:p>
          <a:p>
            <a:endParaRPr lang="en-GB"/>
          </a:p>
        </p:txBody>
      </p:sp>
      <p:sp>
        <p:nvSpPr>
          <p:cNvPr id="4" name="Slide Number Placeholder 3">
            <a:extLst>
              <a:ext uri="{FF2B5EF4-FFF2-40B4-BE49-F238E27FC236}">
                <a16:creationId xmlns:a16="http://schemas.microsoft.com/office/drawing/2014/main" id="{3DF6BD59-CA54-CCD4-7F34-EFA8382713B6}"/>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764655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a:extLst>
            <a:ext uri="{FF2B5EF4-FFF2-40B4-BE49-F238E27FC236}">
              <a16:creationId xmlns:a16="http://schemas.microsoft.com/office/drawing/2014/main" id="{B99C5746-B3E3-B03D-A7CC-7272120F1ACC}"/>
            </a:ext>
          </a:extLst>
        </p:cNvPr>
        <p:cNvGrpSpPr/>
        <p:nvPr/>
      </p:nvGrpSpPr>
      <p:grpSpPr>
        <a:xfrm>
          <a:off x="0" y="0"/>
          <a:ext cx="0" cy="0"/>
          <a:chOff x="0" y="0"/>
          <a:chExt cx="0" cy="0"/>
        </a:xfrm>
      </p:grpSpPr>
      <p:sp>
        <p:nvSpPr>
          <p:cNvPr id="396" name="Google Shape;396;p13:notes">
            <a:extLst>
              <a:ext uri="{FF2B5EF4-FFF2-40B4-BE49-F238E27FC236}">
                <a16:creationId xmlns:a16="http://schemas.microsoft.com/office/drawing/2014/main" id="{DAB9D68F-1106-2370-8B63-BC62E76C71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r>
              <a:rPr lang="en-GB" sz="1000" b="1" dirty="0"/>
              <a:t>Objectif : </a:t>
            </a:r>
            <a:r>
              <a:rPr lang="en-GB" sz="1000" dirty="0" err="1"/>
              <a:t>impliquer</a:t>
            </a:r>
            <a:r>
              <a:rPr lang="en-GB" sz="1000" dirty="0"/>
              <a:t> tout le monde, </a:t>
            </a:r>
            <a:r>
              <a:rPr lang="en-GB" sz="1000" dirty="0" err="1"/>
              <a:t>favoriser</a:t>
            </a:r>
            <a:r>
              <a:rPr lang="en-GB" sz="1000" dirty="0"/>
              <a:t> la concentration et faire </a:t>
            </a:r>
            <a:r>
              <a:rPr lang="en-GB" sz="1000" dirty="0" err="1"/>
              <a:t>rire</a:t>
            </a:r>
            <a:r>
              <a:rPr lang="en-GB" sz="1000" dirty="0"/>
              <a:t> tout </a:t>
            </a:r>
            <a:r>
              <a:rPr lang="en-GB" sz="1000" dirty="0" err="1"/>
              <a:t>en</a:t>
            </a:r>
            <a:r>
              <a:rPr lang="en-GB" sz="1000" dirty="0"/>
              <a:t> </a:t>
            </a:r>
            <a:r>
              <a:rPr lang="en-GB" sz="1000" dirty="0" err="1"/>
              <a:t>entraînant</a:t>
            </a:r>
            <a:r>
              <a:rPr lang="en-GB" sz="1000" dirty="0"/>
              <a:t> la </a:t>
            </a:r>
            <a:r>
              <a:rPr lang="en-GB" sz="1000" dirty="0" err="1"/>
              <a:t>rapidité</a:t>
            </a:r>
            <a:r>
              <a:rPr lang="en-GB" sz="1000" dirty="0"/>
              <a:t> d'esprit et la coordination.</a:t>
            </a:r>
          </a:p>
          <a:p>
            <a:r>
              <a:rPr lang="en-GB" sz="1000" b="1" dirty="0"/>
              <a:t>Mise </a:t>
            </a:r>
            <a:r>
              <a:rPr lang="en-GB" sz="1000" b="1" dirty="0" err="1"/>
              <a:t>en</a:t>
            </a:r>
            <a:r>
              <a:rPr lang="en-GB" sz="1000" b="1" dirty="0"/>
              <a:t> place :</a:t>
            </a:r>
            <a:endParaRPr lang="en-GB" sz="1000" dirty="0"/>
          </a:p>
          <a:p>
            <a:pPr>
              <a:buFont typeface="Arial" panose="020B0604020202020204" pitchFamily="34" charset="0"/>
              <a:buChar char="•"/>
            </a:pPr>
            <a:r>
              <a:rPr lang="en-GB" sz="1000" dirty="0"/>
              <a:t>Tout le monde se place </a:t>
            </a:r>
            <a:r>
              <a:rPr lang="en-GB" sz="1000" dirty="0" err="1"/>
              <a:t>en</a:t>
            </a:r>
            <a:r>
              <a:rPr lang="en-GB" sz="1000" dirty="0"/>
              <a:t> cercle.</a:t>
            </a:r>
          </a:p>
          <a:p>
            <a:pPr>
              <a:buFont typeface="Arial" panose="020B0604020202020204" pitchFamily="34" charset="0"/>
              <a:buChar char="•"/>
            </a:pPr>
            <a:r>
              <a:rPr lang="en-GB" sz="1000" dirty="0"/>
              <a:t>Une </a:t>
            </a:r>
            <a:r>
              <a:rPr lang="en-GB" sz="1000" dirty="0" err="1"/>
              <a:t>personne</a:t>
            </a:r>
            <a:r>
              <a:rPr lang="en-GB" sz="1000" dirty="0"/>
              <a:t> commence </a:t>
            </a:r>
            <a:r>
              <a:rPr lang="en-GB" sz="1000" dirty="0" err="1"/>
              <a:t>en</a:t>
            </a:r>
            <a:r>
              <a:rPr lang="en-GB" sz="1000" dirty="0"/>
              <a:t> </a:t>
            </a:r>
            <a:r>
              <a:rPr lang="en-GB" sz="1000" dirty="0" err="1"/>
              <a:t>disant</a:t>
            </a:r>
            <a:r>
              <a:rPr lang="en-GB" sz="1000" dirty="0"/>
              <a:t> « 1 », </a:t>
            </a:r>
            <a:r>
              <a:rPr lang="en-GB" sz="1000" dirty="0" err="1"/>
              <a:t>puis</a:t>
            </a:r>
            <a:r>
              <a:rPr lang="en-GB" sz="1000" dirty="0"/>
              <a:t> le </a:t>
            </a:r>
            <a:r>
              <a:rPr lang="en-GB" sz="1000" dirty="0" err="1"/>
              <a:t>décompte</a:t>
            </a:r>
            <a:r>
              <a:rPr lang="en-GB" sz="1000" dirty="0"/>
              <a:t> se </a:t>
            </a:r>
            <a:r>
              <a:rPr lang="en-GB" sz="1000" dirty="0" err="1"/>
              <a:t>poursuit</a:t>
            </a:r>
            <a:r>
              <a:rPr lang="en-GB" sz="1000" dirty="0"/>
              <a:t> dans le </a:t>
            </a:r>
            <a:r>
              <a:rPr lang="en-GB" sz="1000" dirty="0" err="1"/>
              <a:t>sens</a:t>
            </a:r>
            <a:r>
              <a:rPr lang="en-GB" sz="1000" dirty="0"/>
              <a:t> des aiguilles </a:t>
            </a:r>
            <a:r>
              <a:rPr lang="en-GB" sz="1000" dirty="0" err="1"/>
              <a:t>d'une</a:t>
            </a:r>
            <a:r>
              <a:rPr lang="en-GB" sz="1000" dirty="0"/>
              <a:t> montre.</a:t>
            </a:r>
          </a:p>
          <a:p>
            <a:endParaRPr lang="en-GB" sz="1000" b="1" dirty="0"/>
          </a:p>
          <a:p>
            <a:r>
              <a:rPr lang="en-GB" sz="1000" b="1" dirty="0" err="1"/>
              <a:t>Règles</a:t>
            </a:r>
            <a:r>
              <a:rPr lang="en-GB" sz="1000" b="1" dirty="0"/>
              <a:t> :</a:t>
            </a:r>
            <a:endParaRPr lang="en-GB" sz="1000" dirty="0"/>
          </a:p>
          <a:p>
            <a:r>
              <a:rPr lang="en-GB" sz="1000" dirty="0" err="1"/>
              <a:t>Chaque</a:t>
            </a:r>
            <a:r>
              <a:rPr lang="en-GB" sz="1000" dirty="0"/>
              <a:t> </a:t>
            </a:r>
            <a:r>
              <a:rPr lang="en-GB" sz="1000" dirty="0" err="1"/>
              <a:t>personne</a:t>
            </a:r>
            <a:r>
              <a:rPr lang="en-GB" sz="1000" dirty="0"/>
              <a:t> </a:t>
            </a:r>
            <a:r>
              <a:rPr lang="en-GB" sz="1000" dirty="0" err="1"/>
              <a:t>dit</a:t>
            </a:r>
            <a:r>
              <a:rPr lang="en-GB" sz="1000" dirty="0"/>
              <a:t> le chiffre </a:t>
            </a:r>
            <a:r>
              <a:rPr lang="en-GB" sz="1000" dirty="0" err="1"/>
              <a:t>suivant</a:t>
            </a:r>
            <a:r>
              <a:rPr lang="en-GB" sz="1000" dirty="0"/>
              <a:t> dans </a:t>
            </a:r>
            <a:r>
              <a:rPr lang="en-GB" sz="1000" dirty="0" err="1"/>
              <a:t>l'ordre</a:t>
            </a:r>
            <a:r>
              <a:rPr lang="en-GB" sz="1000" dirty="0"/>
              <a:t> (1, 2, 3, 4…).</a:t>
            </a:r>
          </a:p>
          <a:p>
            <a:r>
              <a:rPr lang="en-GB" sz="1000" b="1" dirty="0"/>
              <a:t>MAIS</a:t>
            </a:r>
            <a:r>
              <a:rPr lang="en-GB" sz="1000" dirty="0"/>
              <a:t>, </a:t>
            </a:r>
            <a:r>
              <a:rPr lang="en-GB" sz="1000" dirty="0" err="1"/>
              <a:t>chaque</a:t>
            </a:r>
            <a:r>
              <a:rPr lang="en-GB" sz="1000" dirty="0"/>
              <a:t> </a:t>
            </a:r>
            <a:r>
              <a:rPr lang="en-GB" sz="1000" dirty="0" err="1"/>
              <a:t>fois</a:t>
            </a:r>
            <a:r>
              <a:rPr lang="en-GB" sz="1000" dirty="0"/>
              <a:t> </a:t>
            </a:r>
            <a:r>
              <a:rPr lang="en-GB" sz="1000" dirty="0" err="1"/>
              <a:t>qu'un</a:t>
            </a:r>
            <a:r>
              <a:rPr lang="en-GB" sz="1000" dirty="0"/>
              <a:t> </a:t>
            </a:r>
            <a:r>
              <a:rPr lang="en-GB" sz="1000" dirty="0" err="1"/>
              <a:t>nombre</a:t>
            </a:r>
            <a:r>
              <a:rPr lang="en-GB" sz="1000" dirty="0"/>
              <a:t> </a:t>
            </a:r>
            <a:r>
              <a:rPr lang="en-GB" sz="1000" dirty="0" err="1"/>
              <a:t>est</a:t>
            </a:r>
            <a:r>
              <a:rPr lang="en-GB" sz="1000" dirty="0"/>
              <a:t> un multiple de 3 (</a:t>
            </a:r>
            <a:r>
              <a:rPr lang="en-GB" sz="1000" dirty="0" err="1"/>
              <a:t>comme</a:t>
            </a:r>
            <a:r>
              <a:rPr lang="en-GB" sz="1000" dirty="0"/>
              <a:t> 3, 6, 9, 12...), la </a:t>
            </a:r>
            <a:r>
              <a:rPr lang="en-GB" sz="1000" dirty="0" err="1"/>
              <a:t>personne</a:t>
            </a:r>
            <a:r>
              <a:rPr lang="en-GB" sz="1000" dirty="0"/>
              <a:t> doit </a:t>
            </a:r>
            <a:r>
              <a:rPr lang="en-GB" sz="1000" b="1" dirty="0" err="1"/>
              <a:t>applaudir</a:t>
            </a:r>
            <a:r>
              <a:rPr lang="en-GB" sz="1000" b="1" dirty="0"/>
              <a:t> au lieu de dire le </a:t>
            </a:r>
            <a:r>
              <a:rPr lang="en-GB" sz="1000" b="1" dirty="0" err="1"/>
              <a:t>nombre</a:t>
            </a:r>
            <a:r>
              <a:rPr lang="en-GB" sz="1000" dirty="0"/>
              <a:t>. Cela </a:t>
            </a:r>
            <a:r>
              <a:rPr lang="en-GB" sz="1000" dirty="0" err="1"/>
              <a:t>inclut</a:t>
            </a:r>
            <a:r>
              <a:rPr lang="en-GB" sz="1000" dirty="0"/>
              <a:t> </a:t>
            </a:r>
            <a:r>
              <a:rPr lang="en-GB" sz="1000" dirty="0" err="1"/>
              <a:t>également</a:t>
            </a:r>
            <a:r>
              <a:rPr lang="en-GB" sz="1000" dirty="0"/>
              <a:t> 13 et 23.</a:t>
            </a:r>
          </a:p>
          <a:p>
            <a:r>
              <a:rPr lang="en-GB" sz="1000" dirty="0"/>
              <a:t>Il </a:t>
            </a:r>
            <a:r>
              <a:rPr lang="en-GB" sz="1000" dirty="0" err="1"/>
              <a:t>est</a:t>
            </a:r>
            <a:r>
              <a:rPr lang="en-GB" sz="1000" dirty="0"/>
              <a:t> </a:t>
            </a:r>
            <a:r>
              <a:rPr lang="en-GB" sz="1000" dirty="0" err="1"/>
              <a:t>interdit</a:t>
            </a:r>
            <a:r>
              <a:rPr lang="en-GB" sz="1000" dirty="0"/>
              <a:t> de </a:t>
            </a:r>
            <a:r>
              <a:rPr lang="en-GB" sz="1000" dirty="0" err="1"/>
              <a:t>parler</a:t>
            </a:r>
            <a:r>
              <a:rPr lang="en-GB" sz="1000" dirty="0"/>
              <a:t> sur les multiples de 3, seul un seul </a:t>
            </a:r>
            <a:r>
              <a:rPr lang="en-GB" sz="1000" dirty="0" err="1"/>
              <a:t>applaudissement</a:t>
            </a:r>
            <a:r>
              <a:rPr lang="en-GB" sz="1000" dirty="0"/>
              <a:t> </a:t>
            </a:r>
            <a:r>
              <a:rPr lang="en-GB" sz="1000" dirty="0" err="1"/>
              <a:t>est</a:t>
            </a:r>
            <a:r>
              <a:rPr lang="en-GB" sz="1000" dirty="0"/>
              <a:t> </a:t>
            </a:r>
            <a:r>
              <a:rPr lang="en-GB" sz="1000" dirty="0" err="1"/>
              <a:t>autorisé</a:t>
            </a:r>
            <a:r>
              <a:rPr lang="en-GB" sz="1000" dirty="0"/>
              <a:t>.</a:t>
            </a:r>
          </a:p>
          <a:p>
            <a:r>
              <a:rPr lang="en-GB" sz="1000" dirty="0"/>
              <a:t>Si </a:t>
            </a:r>
            <a:r>
              <a:rPr lang="en-GB" sz="1000" dirty="0" err="1"/>
              <a:t>quelqu'un</a:t>
            </a:r>
            <a:r>
              <a:rPr lang="en-GB" sz="1000" dirty="0"/>
              <a:t> </a:t>
            </a:r>
            <a:r>
              <a:rPr lang="en-GB" sz="1000" dirty="0" err="1"/>
              <a:t>dit</a:t>
            </a:r>
            <a:r>
              <a:rPr lang="en-GB" sz="1000" dirty="0"/>
              <a:t> le chiffre au lieu </a:t>
            </a:r>
            <a:r>
              <a:rPr lang="en-GB" sz="1000" dirty="0" err="1"/>
              <a:t>d'applaudir</a:t>
            </a:r>
            <a:r>
              <a:rPr lang="en-GB" sz="1000" dirty="0"/>
              <a:t>, </a:t>
            </a:r>
            <a:r>
              <a:rPr lang="en-GB" sz="1000" dirty="0" err="1"/>
              <a:t>hésite</a:t>
            </a:r>
            <a:r>
              <a:rPr lang="en-GB" sz="1000" dirty="0"/>
              <a:t> trop </a:t>
            </a:r>
            <a:r>
              <a:rPr lang="en-GB" sz="1000" dirty="0" err="1"/>
              <a:t>longtemps</a:t>
            </a:r>
            <a:r>
              <a:rPr lang="en-GB" sz="1000" dirty="0"/>
              <a:t> </a:t>
            </a:r>
            <a:r>
              <a:rPr lang="en-GB" sz="1000" dirty="0" err="1"/>
              <a:t>ou</a:t>
            </a:r>
            <a:r>
              <a:rPr lang="en-GB" sz="1000" dirty="0"/>
              <a:t> </a:t>
            </a:r>
            <a:r>
              <a:rPr lang="en-GB" sz="1000" dirty="0" err="1"/>
              <a:t>applaudit</a:t>
            </a:r>
            <a:r>
              <a:rPr lang="en-GB" sz="1000" dirty="0"/>
              <a:t> au </a:t>
            </a:r>
            <a:r>
              <a:rPr lang="en-GB" sz="1000" dirty="0" err="1"/>
              <a:t>mauvais</a:t>
            </a:r>
            <a:r>
              <a:rPr lang="en-GB" sz="1000" dirty="0"/>
              <a:t> moment, il </a:t>
            </a:r>
            <a:r>
              <a:rPr lang="en-GB" sz="1000" dirty="0" err="1"/>
              <a:t>est</a:t>
            </a:r>
            <a:r>
              <a:rPr lang="en-GB" sz="1000" dirty="0"/>
              <a:t> </a:t>
            </a:r>
            <a:r>
              <a:rPr lang="en-GB" sz="1000" dirty="0" err="1"/>
              <a:t>éliminé</a:t>
            </a:r>
            <a:r>
              <a:rPr lang="en-GB" sz="1000" dirty="0"/>
              <a:t> </a:t>
            </a:r>
            <a:r>
              <a:rPr lang="en-GB" sz="1000" dirty="0" err="1"/>
              <a:t>ou</a:t>
            </a:r>
            <a:r>
              <a:rPr lang="en-GB" sz="1000" dirty="0"/>
              <a:t> le </a:t>
            </a:r>
            <a:r>
              <a:rPr lang="en-GB" sz="1000" dirty="0" err="1"/>
              <a:t>groupe</a:t>
            </a:r>
            <a:r>
              <a:rPr lang="en-GB" sz="1000" dirty="0"/>
              <a:t> recommence (</a:t>
            </a:r>
            <a:r>
              <a:rPr lang="en-GB" sz="1000" dirty="0" err="1"/>
              <a:t>selon</a:t>
            </a:r>
            <a:r>
              <a:rPr lang="en-GB" sz="1000" dirty="0"/>
              <a:t> le </a:t>
            </a:r>
            <a:r>
              <a:rPr lang="en-GB" sz="1000" dirty="0" err="1"/>
              <a:t>niveau</a:t>
            </a:r>
            <a:r>
              <a:rPr lang="en-GB" sz="1000" dirty="0"/>
              <a:t> de </a:t>
            </a:r>
            <a:r>
              <a:rPr lang="en-GB" sz="1000" dirty="0" err="1"/>
              <a:t>compétition</a:t>
            </a:r>
            <a:r>
              <a:rPr lang="en-GB" sz="1000" dirty="0"/>
              <a:t> </a:t>
            </a:r>
            <a:r>
              <a:rPr lang="en-GB" sz="1000" dirty="0" err="1"/>
              <a:t>souhaité</a:t>
            </a:r>
            <a:r>
              <a:rPr lang="en-GB" sz="1000" dirty="0"/>
              <a:t>).</a:t>
            </a:r>
          </a:p>
          <a:p>
            <a:endParaRPr lang="en-GB" sz="1000" dirty="0"/>
          </a:p>
          <a:p>
            <a:r>
              <a:rPr lang="en-GB" sz="1000" b="1" dirty="0" err="1"/>
              <a:t>Variantes</a:t>
            </a:r>
            <a:r>
              <a:rPr lang="en-GB" sz="1000" b="1" dirty="0"/>
              <a:t> :</a:t>
            </a:r>
            <a:endParaRPr lang="en-GB" sz="1000" dirty="0"/>
          </a:p>
          <a:p>
            <a:r>
              <a:rPr lang="en-GB" sz="1000" b="1" dirty="0" err="1"/>
              <a:t>Inversez</a:t>
            </a:r>
            <a:r>
              <a:rPr lang="en-GB" sz="1000" b="1" dirty="0"/>
              <a:t> le </a:t>
            </a:r>
            <a:r>
              <a:rPr lang="en-GB" sz="1000" b="1" dirty="0" err="1"/>
              <a:t>sens</a:t>
            </a:r>
            <a:r>
              <a:rPr lang="en-GB" sz="1000" b="1" dirty="0"/>
              <a:t> </a:t>
            </a:r>
            <a:r>
              <a:rPr lang="en-GB" sz="1000" dirty="0" err="1"/>
              <a:t>lorsque</a:t>
            </a:r>
            <a:r>
              <a:rPr lang="en-GB" sz="1000" dirty="0"/>
              <a:t> </a:t>
            </a:r>
            <a:r>
              <a:rPr lang="en-GB" sz="1000" dirty="0" err="1"/>
              <a:t>quelqu'un</a:t>
            </a:r>
            <a:r>
              <a:rPr lang="en-GB" sz="1000" dirty="0"/>
              <a:t> </a:t>
            </a:r>
            <a:r>
              <a:rPr lang="en-GB" sz="1000" dirty="0" err="1"/>
              <a:t>applaudit</a:t>
            </a:r>
            <a:r>
              <a:rPr lang="en-GB" sz="1000" dirty="0"/>
              <a:t>.</a:t>
            </a:r>
          </a:p>
          <a:p>
            <a:r>
              <a:rPr lang="en-GB" sz="1000" b="1" dirty="0" err="1"/>
              <a:t>Ajoutez</a:t>
            </a:r>
            <a:r>
              <a:rPr lang="en-GB" sz="1000" b="1" dirty="0"/>
              <a:t> </a:t>
            </a:r>
            <a:r>
              <a:rPr lang="en-GB" sz="1000" b="1" dirty="0" err="1"/>
              <a:t>d'autres</a:t>
            </a:r>
            <a:r>
              <a:rPr lang="en-GB" sz="1000" b="1" dirty="0"/>
              <a:t> </a:t>
            </a:r>
            <a:r>
              <a:rPr lang="en-GB" sz="1000" b="1" dirty="0" err="1"/>
              <a:t>règles</a:t>
            </a:r>
            <a:r>
              <a:rPr lang="en-GB" sz="1000" b="1" dirty="0"/>
              <a:t> </a:t>
            </a:r>
            <a:r>
              <a:rPr lang="en-GB" sz="1000" dirty="0"/>
              <a:t>: </a:t>
            </a:r>
            <a:r>
              <a:rPr lang="en-GB" sz="1000" dirty="0" err="1"/>
              <a:t>applaudir</a:t>
            </a:r>
            <a:r>
              <a:rPr lang="en-GB" sz="1000" dirty="0"/>
              <a:t> aux multiples de 3, taper du pied aux multiples de 5, </a:t>
            </a:r>
            <a:r>
              <a:rPr lang="en-GB" sz="1000" dirty="0" err="1"/>
              <a:t>sauter</a:t>
            </a:r>
            <a:r>
              <a:rPr lang="en-GB" sz="1000" dirty="0"/>
              <a:t> aux multiples de 7.</a:t>
            </a:r>
          </a:p>
          <a:p>
            <a:r>
              <a:rPr lang="en-GB" sz="1000" b="1" dirty="0" err="1"/>
              <a:t>Variante</a:t>
            </a:r>
            <a:r>
              <a:rPr lang="en-GB" sz="1000" b="1" dirty="0"/>
              <a:t> </a:t>
            </a:r>
            <a:r>
              <a:rPr lang="en-GB" sz="1000" b="1" dirty="0" err="1"/>
              <a:t>mathématique</a:t>
            </a:r>
            <a:r>
              <a:rPr lang="en-GB" sz="1000" b="1" dirty="0"/>
              <a:t> </a:t>
            </a:r>
            <a:r>
              <a:rPr lang="en-GB" sz="1000" dirty="0"/>
              <a:t>: </a:t>
            </a:r>
            <a:r>
              <a:rPr lang="en-GB" sz="1000" dirty="0" err="1"/>
              <a:t>remplacez</a:t>
            </a:r>
            <a:r>
              <a:rPr lang="en-GB" sz="1000" dirty="0"/>
              <a:t> les </a:t>
            </a:r>
            <a:r>
              <a:rPr lang="en-GB" sz="1000" dirty="0" err="1"/>
              <a:t>applaudissements</a:t>
            </a:r>
            <a:r>
              <a:rPr lang="en-GB" sz="1000" dirty="0"/>
              <a:t> par un mot ridicule </a:t>
            </a:r>
            <a:r>
              <a:rPr lang="en-GB" sz="1000" dirty="0" err="1"/>
              <a:t>comme</a:t>
            </a:r>
            <a:r>
              <a:rPr lang="en-GB" sz="1000" dirty="0"/>
              <a:t> « </a:t>
            </a:r>
            <a:r>
              <a:rPr lang="en-GB" sz="1000" dirty="0" err="1"/>
              <a:t>climat</a:t>
            </a:r>
            <a:r>
              <a:rPr lang="en-GB" sz="1000" dirty="0"/>
              <a:t> » </a:t>
            </a:r>
            <a:r>
              <a:rPr lang="en-GB" sz="1000" dirty="0" err="1"/>
              <a:t>ou</a:t>
            </a:r>
            <a:r>
              <a:rPr lang="en-GB" sz="1000" dirty="0"/>
              <a:t> « eau ».</a:t>
            </a:r>
          </a:p>
          <a:p>
            <a:endParaRPr lang="en-GB" sz="1000" dirty="0"/>
          </a:p>
          <a:p>
            <a:pPr marL="0" lvl="0" indent="0" algn="l" rtl="0">
              <a:lnSpc>
                <a:spcPct val="100000"/>
              </a:lnSpc>
              <a:spcBef>
                <a:spcPts val="0"/>
              </a:spcBef>
              <a:spcAft>
                <a:spcPts val="0"/>
              </a:spcAft>
              <a:buSzPts val="1100"/>
              <a:buNone/>
            </a:pPr>
            <a:endParaRPr sz="1000" dirty="0">
              <a:solidFill>
                <a:schemeClr val="dk1"/>
              </a:solidFill>
            </a:endParaRPr>
          </a:p>
        </p:txBody>
      </p:sp>
      <p:sp>
        <p:nvSpPr>
          <p:cNvPr id="397" name="Google Shape;397;p13:notes">
            <a:extLst>
              <a:ext uri="{FF2B5EF4-FFF2-40B4-BE49-F238E27FC236}">
                <a16:creationId xmlns:a16="http://schemas.microsoft.com/office/drawing/2014/main" id="{31308D84-0CB0-D69A-CB5A-026CCDBE2A8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0988046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a:extLst>
            <a:ext uri="{FF2B5EF4-FFF2-40B4-BE49-F238E27FC236}">
              <a16:creationId xmlns:a16="http://schemas.microsoft.com/office/drawing/2014/main" id="{B1C96678-0C27-3BAB-3851-0D9757063E5E}"/>
            </a:ext>
          </a:extLst>
        </p:cNvPr>
        <p:cNvGrpSpPr/>
        <p:nvPr/>
      </p:nvGrpSpPr>
      <p:grpSpPr>
        <a:xfrm>
          <a:off x="0" y="0"/>
          <a:ext cx="0" cy="0"/>
          <a:chOff x="0" y="0"/>
          <a:chExt cx="0" cy="0"/>
        </a:xfrm>
      </p:grpSpPr>
      <p:sp>
        <p:nvSpPr>
          <p:cNvPr id="463" name="Google Shape;463;p48:notes">
            <a:extLst>
              <a:ext uri="{FF2B5EF4-FFF2-40B4-BE49-F238E27FC236}">
                <a16:creationId xmlns:a16="http://schemas.microsoft.com/office/drawing/2014/main" id="{960897DD-2106-60A3-4782-85D7889D5C2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a:extLst>
              <a:ext uri="{FF2B5EF4-FFF2-40B4-BE49-F238E27FC236}">
                <a16:creationId xmlns:a16="http://schemas.microsoft.com/office/drawing/2014/main" id="{0C8AC93E-2E1C-CDF2-1D88-2D4A1B626FC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000" dirty="0">
                <a:solidFill>
                  <a:schemeClr val="dk1"/>
                </a:solidFill>
                <a:latin typeface="Roboto"/>
                <a:ea typeface="Roboto"/>
                <a:cs typeface="Roboto"/>
                <a:sym typeface="Roboto"/>
              </a:rPr>
              <a:t>La </a:t>
            </a:r>
            <a:r>
              <a:rPr lang="en-GB" sz="1000" dirty="0" err="1">
                <a:solidFill>
                  <a:schemeClr val="dk1"/>
                </a:solidFill>
                <a:latin typeface="Roboto"/>
                <a:ea typeface="Roboto"/>
                <a:cs typeface="Roboto"/>
                <a:sym typeface="Roboto"/>
              </a:rPr>
              <a:t>vulnérabilité</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est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étroitement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liée</a:t>
            </a:r>
            <a:r>
              <a:rPr lang="en-GB" sz="1000" dirty="0">
                <a:solidFill>
                  <a:schemeClr val="dk1"/>
                </a:solidFill>
                <a:latin typeface="Roboto"/>
                <a:ea typeface="Roboto"/>
                <a:cs typeface="Roboto"/>
                <a:sym typeface="Roboto"/>
              </a:rPr>
              <a:t> aux questions </a:t>
            </a:r>
            <a:r>
              <a:rPr lang="en-GB" sz="1000" dirty="0" err="1">
                <a:solidFill>
                  <a:schemeClr val="dk1"/>
                </a:solidFill>
                <a:latin typeface="Roboto"/>
                <a:ea typeface="Roboto"/>
                <a:cs typeface="Roboto"/>
                <a:sym typeface="Roboto"/>
              </a:rPr>
              <a:t>d'équité</a:t>
            </a:r>
            <a:r>
              <a:rPr lang="en-GB" sz="1000" dirty="0">
                <a:solidFill>
                  <a:schemeClr val="dk1"/>
                </a:solidFill>
                <a:latin typeface="Roboto"/>
                <a:ea typeface="Roboto"/>
                <a:cs typeface="Roboto"/>
                <a:sym typeface="Roboto"/>
              </a:rPr>
              <a:t> et </a:t>
            </a:r>
            <a:r>
              <a:rPr lang="en-GB" sz="1000" dirty="0" err="1">
                <a:solidFill>
                  <a:schemeClr val="dk1"/>
                </a:solidFill>
                <a:latin typeface="Roboto"/>
                <a:ea typeface="Roboto"/>
                <a:cs typeface="Roboto"/>
                <a:sym typeface="Roboto"/>
              </a:rPr>
              <a:t>d'inclusion</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sociale</a:t>
            </a:r>
            <a:r>
              <a:rPr lang="en-GB" sz="1000" dirty="0">
                <a:solidFill>
                  <a:schemeClr val="dk1"/>
                </a:solidFill>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000" dirty="0" err="1">
                <a:solidFill>
                  <a:schemeClr val="dk1"/>
                </a:solidFill>
                <a:latin typeface="Roboto"/>
                <a:ea typeface="Roboto"/>
                <a:cs typeface="Roboto"/>
                <a:sym typeface="Roboto"/>
              </a:rPr>
              <a:t>L'évaluation</a:t>
            </a:r>
            <a:r>
              <a:rPr lang="en-GB" sz="1000" dirty="0">
                <a:solidFill>
                  <a:schemeClr val="dk1"/>
                </a:solidFill>
                <a:latin typeface="Roboto"/>
                <a:ea typeface="Roboto"/>
                <a:cs typeface="Roboto"/>
                <a:sym typeface="Roboto"/>
              </a:rPr>
              <a:t> de la </a:t>
            </a:r>
            <a:r>
              <a:rPr lang="en-GB" sz="1000" dirty="0" err="1">
                <a:solidFill>
                  <a:schemeClr val="dk1"/>
                </a:solidFill>
                <a:latin typeface="Roboto"/>
                <a:ea typeface="Roboto"/>
                <a:cs typeface="Roboto"/>
                <a:sym typeface="Roboto"/>
              </a:rPr>
              <a:t>vulnérabilité</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peut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être</a:t>
            </a:r>
            <a:r>
              <a:rPr lang="en-GB" sz="1000" dirty="0">
                <a:solidFill>
                  <a:schemeClr val="dk1"/>
                </a:solidFill>
                <a:latin typeface="Roboto"/>
                <a:ea typeface="Roboto"/>
                <a:cs typeface="Roboto"/>
                <a:sym typeface="Roboto"/>
              </a:rPr>
              <a:t> un point de </a:t>
            </a:r>
            <a:r>
              <a:rPr lang="en-GB" sz="1000" dirty="0" err="1">
                <a:solidFill>
                  <a:schemeClr val="dk1"/>
                </a:solidFill>
                <a:latin typeface="Roboto"/>
                <a:ea typeface="Roboto"/>
                <a:cs typeface="Roboto"/>
                <a:sym typeface="Roboto"/>
              </a:rPr>
              <a:t>départ</a:t>
            </a:r>
            <a:r>
              <a:rPr lang="en-GB" sz="1000" dirty="0">
                <a:solidFill>
                  <a:schemeClr val="dk1"/>
                </a:solidFill>
                <a:latin typeface="Roboto"/>
                <a:ea typeface="Roboto"/>
                <a:cs typeface="Roboto"/>
                <a:sym typeface="Roboto"/>
              </a:rPr>
              <a:t> pour </a:t>
            </a:r>
            <a:r>
              <a:rPr lang="en-GB" sz="1000" dirty="0" err="1">
                <a:solidFill>
                  <a:schemeClr val="dk1"/>
                </a:solidFill>
                <a:latin typeface="Roboto"/>
                <a:ea typeface="Roboto"/>
                <a:cs typeface="Roboto"/>
                <a:sym typeface="Roboto"/>
              </a:rPr>
              <a:t>discuter</a:t>
            </a:r>
            <a:r>
              <a:rPr lang="en-GB" sz="1000" dirty="0">
                <a:solidFill>
                  <a:schemeClr val="dk1"/>
                </a:solidFill>
                <a:latin typeface="Roboto"/>
                <a:ea typeface="Roboto"/>
                <a:cs typeface="Roboto"/>
                <a:sym typeface="Roboto"/>
              </a:rPr>
              <a:t> et </a:t>
            </a:r>
            <a:r>
              <a:rPr lang="en-GB" sz="1000" dirty="0" err="1">
                <a:solidFill>
                  <a:schemeClr val="dk1"/>
                </a:solidFill>
                <a:latin typeface="Roboto"/>
                <a:ea typeface="Roboto"/>
                <a:cs typeface="Roboto"/>
                <a:sym typeface="Roboto"/>
              </a:rPr>
              <a:t>traiter</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inégalités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systémiques</a:t>
            </a:r>
            <a:r>
              <a:rPr lang="en-GB" sz="1000" dirty="0">
                <a:solidFill>
                  <a:schemeClr val="dk1"/>
                </a:solidFill>
                <a:latin typeface="Roboto"/>
                <a:ea typeface="Roboto"/>
                <a:cs typeface="Roboto"/>
                <a:sym typeface="Roboto"/>
              </a:rPr>
              <a:t> et </a:t>
            </a:r>
            <a:r>
              <a:rPr lang="en-GB" sz="1000" dirty="0" err="1">
                <a:solidFill>
                  <a:schemeClr val="dk1"/>
                </a:solidFill>
                <a:latin typeface="Roboto"/>
                <a:ea typeface="Roboto"/>
                <a:cs typeface="Roboto"/>
                <a:sym typeface="Roboto"/>
              </a:rPr>
              <a:t>promouvoir</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une</a:t>
            </a:r>
            <a:r>
              <a:rPr lang="en-GB" sz="1000" dirty="0">
                <a:solidFill>
                  <a:schemeClr val="dk1"/>
                </a:solidFill>
                <a:latin typeface="Roboto"/>
                <a:ea typeface="Roboto"/>
                <a:cs typeface="Roboto"/>
                <a:sym typeface="Roboto"/>
              </a:rPr>
              <a:t> action </a:t>
            </a:r>
            <a:r>
              <a:rPr lang="en-GB" sz="1000" dirty="0" err="1">
                <a:solidFill>
                  <a:schemeClr val="dk1"/>
                </a:solidFill>
                <a:latin typeface="Roboto"/>
                <a:ea typeface="Roboto"/>
                <a:cs typeface="Roboto"/>
                <a:sym typeface="Roboto"/>
              </a:rPr>
              <a:t>climatique</a:t>
            </a:r>
            <a:r>
              <a:rPr lang="en-GB" sz="1000" dirty="0">
                <a:solidFill>
                  <a:schemeClr val="dk1"/>
                </a:solidFill>
                <a:latin typeface="Roboto"/>
                <a:ea typeface="Roboto"/>
                <a:cs typeface="Roboto"/>
                <a:sym typeface="Roboto"/>
              </a:rPr>
              <a:t> inclusive. En </a:t>
            </a:r>
            <a:r>
              <a:rPr lang="en-GB" sz="1000" dirty="0" err="1">
                <a:solidFill>
                  <a:schemeClr val="dk1"/>
                </a:solidFill>
                <a:latin typeface="Roboto"/>
                <a:ea typeface="Roboto"/>
                <a:cs typeface="Roboto"/>
                <a:sym typeface="Roboto"/>
              </a:rPr>
              <a:t>réunissant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toutes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ces</a:t>
            </a:r>
            <a:r>
              <a:rPr lang="en-GB" sz="1000" dirty="0">
                <a:solidFill>
                  <a:schemeClr val="dk1"/>
                </a:solidFill>
                <a:latin typeface="Roboto"/>
                <a:ea typeface="Roboto"/>
                <a:cs typeface="Roboto"/>
                <a:sym typeface="Roboto"/>
              </a:rPr>
              <a:t> dimensions – </a:t>
            </a:r>
            <a:r>
              <a:rPr lang="en-GB" sz="1000" dirty="0" err="1">
                <a:solidFill>
                  <a:schemeClr val="dk1"/>
                </a:solidFill>
                <a:latin typeface="Roboto"/>
                <a:ea typeface="Roboto"/>
                <a:cs typeface="Roboto"/>
                <a:sym typeface="Roboto"/>
              </a:rPr>
              <a:t>risque</a:t>
            </a:r>
            <a:r>
              <a:rPr lang="en-GB" sz="1000" dirty="0">
                <a:solidFill>
                  <a:schemeClr val="dk1"/>
                </a:solidFill>
                <a:latin typeface="Roboto"/>
                <a:ea typeface="Roboto"/>
                <a:cs typeface="Roboto"/>
                <a:sym typeface="Roboto"/>
              </a:rPr>
              <a:t>, exposition et </a:t>
            </a:r>
            <a:r>
              <a:rPr lang="en-GB" sz="1000" dirty="0" err="1">
                <a:solidFill>
                  <a:schemeClr val="dk1"/>
                </a:solidFill>
                <a:latin typeface="Roboto"/>
                <a:ea typeface="Roboto"/>
                <a:cs typeface="Roboto"/>
                <a:sym typeface="Roboto"/>
              </a:rPr>
              <a:t>vulnérabilité</a:t>
            </a:r>
            <a:r>
              <a:rPr lang="en-GB" sz="1000" dirty="0">
                <a:solidFill>
                  <a:schemeClr val="dk1"/>
                </a:solidFill>
                <a:latin typeface="Roboto"/>
                <a:ea typeface="Roboto"/>
                <a:cs typeface="Roboto"/>
                <a:sym typeface="Roboto"/>
              </a:rPr>
              <a:t> –, nous </a:t>
            </a:r>
            <a:r>
              <a:rPr lang="en-GB" sz="1000" dirty="0" err="1">
                <a:solidFill>
                  <a:schemeClr val="dk1"/>
                </a:solidFill>
                <a:latin typeface="Roboto"/>
                <a:ea typeface="Roboto"/>
                <a:cs typeface="Roboto"/>
                <a:sym typeface="Roboto"/>
              </a:rPr>
              <a:t>créons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une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évaluation</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complète</a:t>
            </a:r>
            <a:r>
              <a:rPr lang="en-GB" sz="1000" dirty="0">
                <a:solidFill>
                  <a:schemeClr val="dk1"/>
                </a:solidFill>
                <a:latin typeface="Roboto"/>
                <a:ea typeface="Roboto"/>
                <a:cs typeface="Roboto"/>
                <a:sym typeface="Roboto"/>
              </a:rPr>
              <a:t> des </a:t>
            </a:r>
            <a:r>
              <a:rPr lang="en-GB" sz="1000" dirty="0" err="1">
                <a:solidFill>
                  <a:schemeClr val="dk1"/>
                </a:solidFill>
                <a:latin typeface="Roboto"/>
                <a:ea typeface="Roboto"/>
                <a:cs typeface="Roboto"/>
                <a:sym typeface="Roboto"/>
              </a:rPr>
              <a:t>risques</a:t>
            </a:r>
            <a:r>
              <a:rPr lang="en-GB" sz="1000" dirty="0">
                <a:solidFill>
                  <a:schemeClr val="dk1"/>
                </a:solidFill>
                <a:latin typeface="Roboto"/>
                <a:ea typeface="Roboto"/>
                <a:cs typeface="Roboto"/>
                <a:sym typeface="Roboto"/>
              </a:rPr>
              <a:t>. Cela nous aide à identifier les zones à haut </a:t>
            </a:r>
            <a:r>
              <a:rPr lang="en-GB" sz="1000" dirty="0" err="1">
                <a:solidFill>
                  <a:schemeClr val="dk1"/>
                </a:solidFill>
                <a:latin typeface="Roboto"/>
                <a:ea typeface="Roboto"/>
                <a:cs typeface="Roboto"/>
                <a:sym typeface="Roboto"/>
              </a:rPr>
              <a:t>risque</a:t>
            </a:r>
            <a:r>
              <a:rPr lang="en-GB" sz="1000" dirty="0">
                <a:solidFill>
                  <a:schemeClr val="dk1"/>
                </a:solidFill>
                <a:latin typeface="Roboto"/>
                <a:ea typeface="Roboto"/>
                <a:cs typeface="Roboto"/>
                <a:sym typeface="Roboto"/>
              </a:rPr>
              <a:t>, les populations </a:t>
            </a:r>
            <a:r>
              <a:rPr lang="en-GB" sz="1000" dirty="0" err="1">
                <a:solidFill>
                  <a:schemeClr val="dk1"/>
                </a:solidFill>
                <a:latin typeface="Roboto"/>
                <a:ea typeface="Roboto"/>
                <a:cs typeface="Roboto"/>
                <a:sym typeface="Roboto"/>
              </a:rPr>
              <a:t>vulnérables</a:t>
            </a:r>
            <a:r>
              <a:rPr lang="en-GB" sz="1000" dirty="0">
                <a:solidFill>
                  <a:schemeClr val="dk1"/>
                </a:solidFill>
                <a:latin typeface="Roboto"/>
                <a:ea typeface="Roboto"/>
                <a:cs typeface="Roboto"/>
                <a:sym typeface="Roboto"/>
              </a:rPr>
              <a:t> et les </a:t>
            </a:r>
            <a:r>
              <a:rPr lang="en-GB" sz="1000" dirty="0" err="1">
                <a:solidFill>
                  <a:schemeClr val="dk1"/>
                </a:solidFill>
                <a:latin typeface="Roboto"/>
                <a:ea typeface="Roboto"/>
                <a:cs typeface="Roboto"/>
                <a:sym typeface="Roboto"/>
              </a:rPr>
              <a:t>risques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potentiels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afin</a:t>
            </a:r>
            <a:r>
              <a:rPr lang="en-GB" sz="1000" dirty="0">
                <a:solidFill>
                  <a:schemeClr val="dk1"/>
                </a:solidFill>
                <a:latin typeface="Roboto"/>
                <a:ea typeface="Roboto"/>
                <a:cs typeface="Roboto"/>
                <a:sym typeface="Roboto"/>
              </a:rPr>
              <a:t> de </a:t>
            </a:r>
            <a:r>
              <a:rPr lang="en-GB" sz="1000" dirty="0" err="1">
                <a:solidFill>
                  <a:schemeClr val="dk1"/>
                </a:solidFill>
                <a:latin typeface="Roboto"/>
                <a:ea typeface="Roboto"/>
                <a:cs typeface="Roboto"/>
                <a:sym typeface="Roboto"/>
              </a:rPr>
              <a:t>pouvoir</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cibler</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nos</a:t>
            </a:r>
            <a:r>
              <a:rPr lang="en-GB" sz="1000" dirty="0">
                <a:solidFill>
                  <a:schemeClr val="dk1"/>
                </a:solidFill>
                <a:latin typeface="Roboto"/>
                <a:ea typeface="Roboto"/>
                <a:cs typeface="Roboto"/>
                <a:sym typeface="Roboto"/>
              </a:rPr>
              <a:t> efforts pour </a:t>
            </a:r>
            <a:r>
              <a:rPr lang="en-GB" sz="1000" dirty="0" err="1">
                <a:solidFill>
                  <a:schemeClr val="dk1"/>
                </a:solidFill>
                <a:latin typeface="Roboto"/>
                <a:ea typeface="Roboto"/>
                <a:cs typeface="Roboto"/>
                <a:sym typeface="Roboto"/>
              </a:rPr>
              <a:t>réduire</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risques</a:t>
            </a:r>
            <a:r>
              <a:rPr lang="en-GB" sz="1000" dirty="0">
                <a:solidFill>
                  <a:schemeClr val="dk1"/>
                </a:solidFill>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000" dirty="0">
                <a:solidFill>
                  <a:schemeClr val="dk1"/>
                </a:solidFill>
                <a:latin typeface="Roboto"/>
                <a:ea typeface="Roboto"/>
                <a:cs typeface="Roboto"/>
                <a:sym typeface="Roboto"/>
              </a:rPr>
              <a:t>Les </a:t>
            </a:r>
            <a:r>
              <a:rPr lang="en-GB" sz="1000" dirty="0" err="1">
                <a:solidFill>
                  <a:schemeClr val="dk1"/>
                </a:solidFill>
                <a:latin typeface="Roboto"/>
                <a:ea typeface="Roboto"/>
                <a:cs typeface="Roboto"/>
                <a:sym typeface="Roboto"/>
              </a:rPr>
              <a:t>évaluations</a:t>
            </a:r>
            <a:r>
              <a:rPr lang="en-GB" sz="1000" dirty="0">
                <a:solidFill>
                  <a:schemeClr val="dk1"/>
                </a:solidFill>
                <a:latin typeface="Roboto"/>
                <a:ea typeface="Roboto"/>
                <a:cs typeface="Roboto"/>
                <a:sym typeface="Roboto"/>
              </a:rPr>
              <a:t> des </a:t>
            </a:r>
            <a:r>
              <a:rPr lang="en-GB" sz="1000" dirty="0" err="1">
                <a:solidFill>
                  <a:schemeClr val="dk1"/>
                </a:solidFill>
                <a:latin typeface="Roboto"/>
                <a:ea typeface="Roboto"/>
                <a:cs typeface="Roboto"/>
                <a:sym typeface="Roboto"/>
              </a:rPr>
              <a:t>risques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climatiques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sont</a:t>
            </a:r>
            <a:r>
              <a:rPr lang="en-GB" sz="1000" dirty="0">
                <a:solidFill>
                  <a:schemeClr val="dk1"/>
                </a:solidFill>
                <a:latin typeface="Roboto"/>
                <a:ea typeface="Roboto"/>
                <a:cs typeface="Roboto"/>
                <a:sym typeface="Roboto"/>
              </a:rPr>
              <a:t> au </a:t>
            </a:r>
            <a:r>
              <a:rPr lang="en-GB" sz="1000" dirty="0" err="1">
                <a:solidFill>
                  <a:schemeClr val="dk1"/>
                </a:solidFill>
                <a:latin typeface="Roboto"/>
                <a:ea typeface="Roboto"/>
                <a:cs typeface="Roboto"/>
                <a:sym typeface="Roboto"/>
              </a:rPr>
              <a:t>cœur</a:t>
            </a:r>
            <a:r>
              <a:rPr lang="en-GB" sz="1000" dirty="0">
                <a:solidFill>
                  <a:schemeClr val="dk1"/>
                </a:solidFill>
                <a:latin typeface="Roboto"/>
                <a:ea typeface="Roboto"/>
                <a:cs typeface="Roboto"/>
                <a:sym typeface="Roboto"/>
              </a:rPr>
              <a:t> du module 3.</a:t>
            </a:r>
          </a:p>
          <a:p>
            <a:pPr marL="0" lvl="0" indent="0" algn="l" rtl="0">
              <a:lnSpc>
                <a:spcPct val="100000"/>
              </a:lnSpc>
              <a:spcBef>
                <a:spcPts val="0"/>
              </a:spcBef>
              <a:spcAft>
                <a:spcPts val="0"/>
              </a:spcAft>
              <a:buSzPts val="1100"/>
              <a:buNone/>
            </a:pPr>
            <a:endParaRPr sz="1000" dirty="0"/>
          </a:p>
        </p:txBody>
      </p:sp>
    </p:spTree>
    <p:extLst>
      <p:ext uri="{BB962C8B-B14F-4D97-AF65-F5344CB8AC3E}">
        <p14:creationId xmlns:p14="http://schemas.microsoft.com/office/powerpoint/2010/main" val="19297114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effectLst/>
                <a:latin typeface="Arial"/>
                <a:ea typeface="Arial"/>
                <a:cs typeface="Arial"/>
                <a:sym typeface="Arial"/>
              </a:rPr>
              <a:t>La </a:t>
            </a:r>
            <a:r>
              <a:rPr lang="en-GB" sz="1200" b="1" i="0" u="none" strike="noStrike" cap="none" dirty="0" err="1">
                <a:solidFill>
                  <a:schemeClr val="dk1"/>
                </a:solidFill>
                <a:effectLst/>
                <a:latin typeface="Arial"/>
                <a:ea typeface="Arial"/>
                <a:cs typeface="Arial"/>
                <a:sym typeface="Arial"/>
              </a:rPr>
              <a:t>vulnérabilité</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est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une</a:t>
            </a:r>
            <a:r>
              <a:rPr lang="en-GB" sz="1200" b="1" i="0" u="none" strike="noStrike" cap="none" dirty="0">
                <a:solidFill>
                  <a:schemeClr val="dk1"/>
                </a:solidFill>
                <a:effectLst/>
                <a:latin typeface="Arial"/>
                <a:ea typeface="Arial"/>
                <a:cs typeface="Arial"/>
                <a:sym typeface="Arial"/>
              </a:rPr>
              <a:t> question de justice </a:t>
            </a:r>
            <a:r>
              <a:rPr lang="en-GB" sz="1200" b="1" i="0" u="none" strike="noStrike" cap="none" dirty="0" err="1">
                <a:solidFill>
                  <a:schemeClr val="dk1"/>
                </a:solidFill>
                <a:effectLst/>
                <a:latin typeface="Arial"/>
                <a:ea typeface="Arial"/>
                <a:cs typeface="Arial"/>
                <a:sym typeface="Arial"/>
              </a:rPr>
              <a:t>sociale</a:t>
            </a:r>
            <a:endParaRPr lang="en-GB" sz="1200" b="1"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exacerbe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inégalités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existantes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intensifiant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défis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auxquels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confrontées</a:t>
            </a:r>
            <a:r>
              <a:rPr lang="en-GB" sz="1200" b="0" i="0" u="none" strike="noStrike" cap="none" dirty="0">
                <a:solidFill>
                  <a:schemeClr val="dk1"/>
                </a:solidFill>
                <a:effectLst/>
                <a:latin typeface="Arial"/>
                <a:ea typeface="Arial"/>
                <a:cs typeface="Arial"/>
                <a:sym typeface="Arial"/>
              </a:rPr>
              <a:t> les filles, les femmes et les </a:t>
            </a:r>
            <a:r>
              <a:rPr lang="en-GB" sz="1200" b="0" i="0" u="none" strike="noStrike" cap="none" dirty="0" err="1">
                <a:solidFill>
                  <a:schemeClr val="dk1"/>
                </a:solidFill>
                <a:effectLst/>
                <a:latin typeface="Arial"/>
                <a:ea typeface="Arial"/>
                <a:cs typeface="Arial"/>
                <a:sym typeface="Arial"/>
              </a:rPr>
              <a:t>groupes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marginalisés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que les </a:t>
            </a:r>
            <a:r>
              <a:rPr lang="en-GB" sz="1200" b="0" i="0" u="none" strike="noStrike" cap="none" dirty="0" err="1">
                <a:solidFill>
                  <a:schemeClr val="dk1"/>
                </a:solidFill>
                <a:effectLst/>
                <a:latin typeface="Arial"/>
                <a:ea typeface="Arial"/>
                <a:cs typeface="Arial"/>
                <a:sym typeface="Arial"/>
              </a:rPr>
              <a:t>personnes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handicapées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personnes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âgées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vulnérabilités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préexistantes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s'aggravent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lors</a:t>
            </a:r>
            <a:r>
              <a:rPr lang="en-GB" sz="1200" b="0" i="0" u="none" strike="noStrike" cap="none" dirty="0">
                <a:solidFill>
                  <a:schemeClr val="dk1"/>
                </a:solidFill>
                <a:effectLst/>
                <a:latin typeface="Arial"/>
                <a:ea typeface="Arial"/>
                <a:cs typeface="Arial"/>
                <a:sym typeface="Arial"/>
              </a:rPr>
              <a:t> des impacts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notamment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lors</a:t>
            </a:r>
            <a:r>
              <a:rPr lang="en-GB" sz="1200" b="0" i="0" u="none" strike="noStrike" cap="none" dirty="0">
                <a:solidFill>
                  <a:schemeClr val="dk1"/>
                </a:solidFill>
                <a:effectLst/>
                <a:latin typeface="Arial"/>
                <a:ea typeface="Arial"/>
                <a:cs typeface="Arial"/>
                <a:sym typeface="Arial"/>
              </a:rPr>
              <a:t> de catastrophes plus </a:t>
            </a:r>
            <a:r>
              <a:rPr lang="en-GB" sz="1200" b="0" i="0" u="none" strike="noStrike" cap="none" dirty="0" err="1">
                <a:solidFill>
                  <a:schemeClr val="dk1"/>
                </a:solidFill>
                <a:effectLst/>
                <a:latin typeface="Arial"/>
                <a:ea typeface="Arial"/>
                <a:cs typeface="Arial"/>
                <a:sym typeface="Arial"/>
              </a:rPr>
              <a:t>fréquentes</a:t>
            </a:r>
            <a:r>
              <a:rPr lang="en-GB" sz="1200" b="0" i="0" u="none" strike="noStrike" cap="none" dirty="0">
                <a:solidFill>
                  <a:schemeClr val="dk1"/>
                </a:solidFill>
                <a:effectLst/>
                <a:latin typeface="Arial"/>
                <a:ea typeface="Arial"/>
                <a:cs typeface="Arial"/>
                <a:sym typeface="Arial"/>
              </a:rPr>
              <a:t> et plus </a:t>
            </a:r>
            <a:r>
              <a:rPr lang="en-GB" sz="1200" b="0" i="0" u="none" strike="noStrike" cap="none" dirty="0" err="1">
                <a:solidFill>
                  <a:schemeClr val="dk1"/>
                </a:solidFill>
                <a:effectLst/>
                <a:latin typeface="Arial"/>
                <a:ea typeface="Arial"/>
                <a:cs typeface="Arial"/>
                <a:sym typeface="Arial"/>
              </a:rPr>
              <a:t>intenses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ea typeface="Arial"/>
                <a:cs typeface="Arial"/>
                <a:sym typeface="Arial"/>
              </a:rPr>
              <a:t>La </a:t>
            </a:r>
            <a:r>
              <a:rPr lang="en-GB" sz="1200" b="0" i="0" u="none" strike="noStrike" cap="none" dirty="0" err="1">
                <a:solidFill>
                  <a:schemeClr val="dk1"/>
                </a:solidFill>
                <a:effectLst/>
                <a:latin typeface="Arial"/>
                <a:ea typeface="Arial"/>
                <a:cs typeface="Arial"/>
                <a:sym typeface="Arial"/>
              </a:rPr>
              <a:t>liste</a:t>
            </a:r>
            <a:r>
              <a:rPr lang="en-GB" sz="1200" b="0" i="0" u="none" strike="noStrike" cap="none" dirty="0">
                <a:solidFill>
                  <a:schemeClr val="dk1"/>
                </a:solidFill>
                <a:effectLst/>
                <a:latin typeface="Arial"/>
                <a:ea typeface="Arial"/>
                <a:cs typeface="Arial"/>
                <a:sym typeface="Arial"/>
              </a:rPr>
              <a:t> ci-dessous </a:t>
            </a:r>
            <a:r>
              <a:rPr lang="en-GB" sz="1200" b="0" i="0" u="none" strike="noStrike" cap="none" dirty="0" err="1">
                <a:solidFill>
                  <a:schemeClr val="dk1"/>
                </a:solidFill>
                <a:effectLst/>
                <a:latin typeface="Arial"/>
                <a:ea typeface="Arial"/>
                <a:cs typeface="Arial"/>
                <a:sym typeface="Arial"/>
              </a:rPr>
              <a:t>regroupe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personnes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vulnérables</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différents</a:t>
            </a:r>
            <a:r>
              <a:rPr lang="en-GB" sz="1200" b="0" i="0" u="none" strike="noStrike" cap="none" dirty="0">
                <a:solidFill>
                  <a:schemeClr val="dk1"/>
                </a:solidFill>
                <a:effectLst/>
                <a:latin typeface="Arial"/>
                <a:ea typeface="Arial"/>
                <a:cs typeface="Arial"/>
                <a:sym typeface="Arial"/>
              </a:rPr>
              <a:t> impacts du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Cette </a:t>
            </a:r>
            <a:r>
              <a:rPr lang="en-GB" sz="1200" b="0" i="0" u="none" strike="noStrike" cap="none" dirty="0" err="1">
                <a:solidFill>
                  <a:schemeClr val="dk1"/>
                </a:solidFill>
                <a:effectLst/>
                <a:latin typeface="Arial"/>
                <a:ea typeface="Arial"/>
                <a:cs typeface="Arial"/>
                <a:sym typeface="Arial"/>
              </a:rPr>
              <a:t>liste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n'est</a:t>
            </a:r>
            <a:r>
              <a:rPr lang="en-GB" sz="1200" b="0" i="0" u="none" strike="noStrike" cap="none" dirty="0">
                <a:solidFill>
                  <a:schemeClr val="dk1"/>
                </a:solidFill>
                <a:effectLst/>
                <a:latin typeface="Arial"/>
                <a:ea typeface="Arial"/>
                <a:cs typeface="Arial"/>
                <a:sym typeface="Arial"/>
              </a:rPr>
              <a:t> pas exhaustive et 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et impacts </a:t>
            </a:r>
            <a:r>
              <a:rPr lang="en-GB" sz="1200" b="0" i="0" u="none" strike="noStrike" cap="none" dirty="0" err="1">
                <a:solidFill>
                  <a:schemeClr val="dk1"/>
                </a:solidFill>
                <a:effectLst/>
                <a:latin typeface="Arial"/>
                <a:ea typeface="Arial"/>
                <a:cs typeface="Arial"/>
                <a:sym typeface="Arial"/>
              </a:rPr>
              <a:t>concernent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plusieurs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groupes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cs typeface="Arial"/>
              <a:sym typeface="Arial"/>
            </a:endParaRPr>
          </a:p>
          <a:p>
            <a:r>
              <a:rPr lang="en-GB" sz="1200" b="1" i="0" u="none" strike="noStrike" cap="none" dirty="0">
                <a:solidFill>
                  <a:schemeClr val="dk1"/>
                </a:solidFill>
                <a:effectLst/>
                <a:latin typeface="Arial"/>
                <a:ea typeface="Arial"/>
                <a:cs typeface="Arial"/>
                <a:sym typeface="Arial"/>
              </a:rPr>
              <a:t>Vous </a:t>
            </a:r>
            <a:r>
              <a:rPr lang="en-GB" sz="1200" b="1" i="0" u="none" strike="noStrike" cap="none" dirty="0" err="1">
                <a:solidFill>
                  <a:schemeClr val="dk1"/>
                </a:solidFill>
                <a:effectLst/>
                <a:latin typeface="Arial"/>
                <a:ea typeface="Arial"/>
                <a:cs typeface="Arial"/>
                <a:sym typeface="Arial"/>
              </a:rPr>
              <a:t>souhaitez</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en</a:t>
            </a:r>
            <a:r>
              <a:rPr lang="en-GB" sz="1200" b="1" i="0" u="none" strike="noStrike" cap="none" dirty="0">
                <a:solidFill>
                  <a:schemeClr val="dk1"/>
                </a:solidFill>
                <a:effectLst/>
                <a:latin typeface="Arial"/>
                <a:ea typeface="Arial"/>
                <a:cs typeface="Arial"/>
                <a:sym typeface="Arial"/>
              </a:rPr>
              <a:t> savoir plus ?</a:t>
            </a:r>
          </a:p>
          <a:p>
            <a:r>
              <a:rPr lang="en-GB" sz="1200" b="0" i="0" u="none" strike="noStrike" cap="none" dirty="0" err="1">
                <a:solidFill>
                  <a:schemeClr val="dk1"/>
                </a:solidFill>
                <a:effectLst/>
                <a:latin typeface="Arial"/>
                <a:ea typeface="Arial"/>
                <a:cs typeface="Arial"/>
                <a:sym typeface="Arial"/>
              </a:rPr>
              <a:t>Lisez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hlinkClick r:id="rId3"/>
              </a:rPr>
              <a:t>« Les dimensions </a:t>
            </a:r>
            <a:r>
              <a:rPr lang="en-GB" sz="1200" b="0" i="0" u="none" strike="noStrike" cap="none" dirty="0" err="1">
                <a:solidFill>
                  <a:schemeClr val="dk1"/>
                </a:solidFill>
                <a:effectLst/>
                <a:latin typeface="Arial"/>
                <a:ea typeface="Arial"/>
                <a:cs typeface="Arial"/>
                <a:sym typeface="Arial"/>
                <a:hlinkClick r:id="rId3"/>
              </a:rPr>
              <a:t>sexospécifiques</a:t>
            </a:r>
            <a:r>
              <a:rPr lang="en-GB" sz="1200" b="0" i="0" u="none" strike="noStrike" cap="none" dirty="0">
                <a:solidFill>
                  <a:schemeClr val="dk1"/>
                </a:solidFill>
                <a:effectLst/>
                <a:latin typeface="Arial"/>
                <a:ea typeface="Arial"/>
                <a:cs typeface="Arial"/>
                <a:sym typeface="Arial"/>
                <a:hlinkClick r:id="rId3"/>
              </a:rPr>
              <a:t> et </a:t>
            </a:r>
            <a:r>
              <a:rPr lang="en-GB" sz="1200" b="0" i="0" u="none" strike="noStrike" cap="none" dirty="0" err="1">
                <a:solidFill>
                  <a:schemeClr val="dk1"/>
                </a:solidFill>
                <a:effectLst/>
                <a:latin typeface="Arial"/>
                <a:ea typeface="Arial"/>
                <a:cs typeface="Arial"/>
                <a:sym typeface="Arial"/>
                <a:hlinkClick r:id="rId3"/>
              </a:rPr>
              <a:t>liées</a:t>
            </a:r>
            <a:r>
              <a:rPr lang="en-GB" sz="1200" b="0" i="0" u="none" strike="noStrike" cap="none" dirty="0">
                <a:solidFill>
                  <a:schemeClr val="dk1"/>
                </a:solidFill>
                <a:effectLst/>
                <a:latin typeface="Arial"/>
                <a:ea typeface="Arial"/>
                <a:cs typeface="Arial"/>
                <a:sym typeface="Arial"/>
                <a:hlinkClick r:id="rId3"/>
              </a:rPr>
              <a:t> à </a:t>
            </a:r>
            <a:r>
              <a:rPr lang="en-GB" sz="1200" b="0" i="0" u="none" strike="noStrike" cap="none" dirty="0" err="1">
                <a:solidFill>
                  <a:schemeClr val="dk1"/>
                </a:solidFill>
                <a:effectLst/>
                <a:latin typeface="Arial"/>
                <a:ea typeface="Arial"/>
                <a:cs typeface="Arial"/>
                <a:sym typeface="Arial"/>
                <a:hlinkClick r:id="rId3"/>
              </a:rPr>
              <a:t>l'âge</a:t>
            </a:r>
            <a:r>
              <a:rPr lang="en-GB" sz="1200" b="0" i="0" u="none" strike="noStrike" cap="none" dirty="0">
                <a:solidFill>
                  <a:schemeClr val="dk1"/>
                </a:solidFill>
                <a:effectLst/>
                <a:latin typeface="Arial"/>
                <a:ea typeface="Arial"/>
                <a:cs typeface="Arial"/>
                <a:sym typeface="Arial"/>
                <a:hlinkClick r:id="rId3"/>
              </a:rPr>
              <a:t> des </a:t>
            </a:r>
            <a:r>
              <a:rPr lang="en-GB" sz="1200" b="0" i="0" u="none" strike="noStrike" cap="none" dirty="0" err="1">
                <a:solidFill>
                  <a:schemeClr val="dk1"/>
                </a:solidFill>
                <a:effectLst/>
                <a:latin typeface="Arial"/>
                <a:ea typeface="Arial"/>
                <a:cs typeface="Arial"/>
                <a:sym typeface="Arial"/>
                <a:hlinkClick r:id="rId3"/>
              </a:rPr>
              <a:t>inondations</a:t>
            </a:r>
            <a:r>
              <a:rPr lang="en-GB" sz="1200" b="0" i="0" u="none" strike="noStrike" cap="none" dirty="0">
                <a:solidFill>
                  <a:schemeClr val="dk1"/>
                </a:solidFill>
                <a:effectLst/>
                <a:latin typeface="Arial"/>
                <a:ea typeface="Arial"/>
                <a:cs typeface="Arial"/>
                <a:sym typeface="Arial"/>
                <a:hlinkClick r:id="rId3"/>
              </a:rPr>
              <a:t> et des </a:t>
            </a:r>
            <a:r>
              <a:rPr lang="en-GB" sz="1200" b="0" i="0" u="none" strike="noStrike" cap="none" dirty="0" err="1">
                <a:solidFill>
                  <a:schemeClr val="dk1"/>
                </a:solidFill>
                <a:effectLst/>
                <a:latin typeface="Arial"/>
                <a:ea typeface="Arial"/>
                <a:cs typeface="Arial"/>
                <a:sym typeface="Arial"/>
                <a:hlinkClick r:id="rId3"/>
              </a:rPr>
              <a:t>sécheresses</a:t>
            </a:r>
            <a:r>
              <a:rPr lang="en-GB" sz="1200" b="0" i="0" u="none" strike="noStrike" cap="none" dirty="0">
                <a:solidFill>
                  <a:schemeClr val="dk1"/>
                </a:solidFill>
                <a:effectLst/>
                <a:latin typeface="Arial"/>
                <a:ea typeface="Arial"/>
                <a:cs typeface="Arial"/>
                <a:sym typeface="Arial"/>
                <a:hlinkClick r:id="rId3"/>
              </a:rPr>
              <a:t> au Malawi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étude de </a:t>
            </a:r>
            <a:r>
              <a:rPr lang="en-GB" sz="1200" b="0" i="0" u="none" strike="noStrike" cap="none" dirty="0" err="1">
                <a:solidFill>
                  <a:schemeClr val="dk1"/>
                </a:solidFill>
                <a:effectLst/>
                <a:latin typeface="Arial"/>
                <a:ea typeface="Arial"/>
                <a:cs typeface="Arial"/>
                <a:sym typeface="Arial"/>
              </a:rPr>
              <a:t>cas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réalisée</a:t>
            </a:r>
            <a:r>
              <a:rPr lang="en-GB" sz="1200" b="0" i="0" u="none" strike="noStrike" cap="none" dirty="0">
                <a:solidFill>
                  <a:schemeClr val="dk1"/>
                </a:solidFill>
                <a:effectLst/>
                <a:latin typeface="Arial"/>
                <a:ea typeface="Arial"/>
                <a:cs typeface="Arial"/>
                <a:sym typeface="Arial"/>
              </a:rPr>
              <a:t> par ONU Femmes.</a:t>
            </a:r>
          </a:p>
          <a:p>
            <a:r>
              <a:rPr lang="en-GB" sz="1200" b="0" i="0" u="none" strike="noStrike" cap="none" dirty="0">
                <a:solidFill>
                  <a:schemeClr val="dk1"/>
                </a:solidFill>
                <a:effectLst/>
                <a:latin typeface="Arial"/>
                <a:ea typeface="Arial"/>
                <a:cs typeface="Arial"/>
                <a:sym typeface="Arial"/>
              </a:rPr>
              <a:t> </a:t>
            </a:r>
          </a:p>
          <a:p>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270583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1"/>
        <p:cNvGrpSpPr/>
        <p:nvPr/>
      </p:nvGrpSpPr>
      <p:grpSpPr>
        <a:xfrm>
          <a:off x="0" y="0"/>
          <a:ext cx="0" cy="0"/>
          <a:chOff x="0" y="0"/>
          <a:chExt cx="0" cy="0"/>
        </a:xfrm>
      </p:grpSpPr>
      <p:sp>
        <p:nvSpPr>
          <p:cNvPr id="1112" name="Google Shape;1112;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Les </a:t>
            </a:r>
            <a:r>
              <a:rPr lang="en-US" sz="1000" dirty="0" err="1">
                <a:solidFill>
                  <a:schemeClr val="dk1"/>
                </a:solidFill>
                <a:latin typeface="Roboto"/>
                <a:ea typeface="Roboto"/>
                <a:cs typeface="Roboto"/>
                <a:sym typeface="Roboto"/>
              </a:rPr>
              <a:t>effets</a:t>
            </a:r>
            <a:r>
              <a:rPr lang="en-US" sz="1000" dirty="0">
                <a:solidFill>
                  <a:schemeClr val="dk1"/>
                </a:solidFill>
                <a:latin typeface="Roboto"/>
                <a:ea typeface="Roboto"/>
                <a:cs typeface="Roboto"/>
                <a:sym typeface="Roboto"/>
              </a:rPr>
              <a:t> du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touchent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durement</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communautés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marginalisées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vulnérables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a:t>
            </a:r>
            <a:r>
              <a:rPr lang="en-US" sz="1000" dirty="0">
                <a:solidFill>
                  <a:schemeClr val="dk1"/>
                </a:solidFill>
                <a:latin typeface="Roboto"/>
                <a:ea typeface="Roboto"/>
                <a:cs typeface="Roboto"/>
                <a:sym typeface="Roboto"/>
              </a:rPr>
              <a:t> qui </a:t>
            </a:r>
            <a:r>
              <a:rPr lang="en-US" sz="1000" dirty="0" err="1">
                <a:solidFill>
                  <a:schemeClr val="dk1"/>
                </a:solidFill>
                <a:latin typeface="Roboto"/>
                <a:ea typeface="Roboto"/>
                <a:cs typeface="Roboto"/>
                <a:sym typeface="Roboto"/>
              </a:rPr>
              <a:t>peut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aggraver</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inégalités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existantes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Parallèlement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groupes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exclus</a:t>
            </a:r>
            <a:r>
              <a:rPr lang="en-US" sz="1000" dirty="0">
                <a:solidFill>
                  <a:schemeClr val="dk1"/>
                </a:solidFill>
                <a:latin typeface="Roboto"/>
                <a:ea typeface="Roboto"/>
                <a:cs typeface="Roboto"/>
                <a:sym typeface="Roboto"/>
              </a:rPr>
              <a:t> des processus </a:t>
            </a:r>
            <a:r>
              <a:rPr lang="en-US" sz="1000" dirty="0" err="1">
                <a:solidFill>
                  <a:schemeClr val="dk1"/>
                </a:solidFill>
                <a:latin typeface="Roboto"/>
                <a:ea typeface="Roboto"/>
                <a:cs typeface="Roboto"/>
                <a:sym typeface="Roboto"/>
              </a:rPr>
              <a:t>décisionnels</a:t>
            </a:r>
            <a:r>
              <a:rPr lang="en-US" sz="1000" dirty="0">
                <a:solidFill>
                  <a:schemeClr val="dk1"/>
                </a:solidFill>
                <a:latin typeface="Roboto"/>
                <a:ea typeface="Roboto"/>
                <a:cs typeface="Roboto"/>
                <a:sym typeface="Roboto"/>
              </a:rPr>
              <a:t>, et les efforts </a:t>
            </a:r>
            <a:r>
              <a:rPr lang="en-US" sz="1000" dirty="0" err="1">
                <a:solidFill>
                  <a:schemeClr val="dk1"/>
                </a:solidFill>
                <a:latin typeface="Roboto"/>
                <a:ea typeface="Roboto"/>
                <a:cs typeface="Roboto"/>
                <a:sym typeface="Roboto"/>
              </a:rPr>
              <a:t>visant</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renforcer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résilience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involontairement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détériorer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leurs</a:t>
            </a:r>
            <a:r>
              <a:rPr lang="en-US" sz="1000" dirty="0">
                <a:solidFill>
                  <a:schemeClr val="dk1"/>
                </a:solidFill>
                <a:latin typeface="Roboto"/>
                <a:ea typeface="Roboto"/>
                <a:cs typeface="Roboto"/>
                <a:sym typeface="Roboto"/>
              </a:rPr>
              <a:t> conditions de vie. </a:t>
            </a:r>
            <a:r>
              <a:rPr lang="en-US" sz="1000" dirty="0" err="1">
                <a:solidFill>
                  <a:schemeClr val="dk1"/>
                </a:solidFill>
                <a:latin typeface="Roboto"/>
                <a:ea typeface="Roboto"/>
                <a:cs typeface="Roboto"/>
                <a:sym typeface="Roboto"/>
              </a:rPr>
              <a:t>C'est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pourquoi</a:t>
            </a:r>
            <a:r>
              <a:rPr lang="en-US" sz="1000" dirty="0">
                <a:solidFill>
                  <a:schemeClr val="dk1"/>
                </a:solidFill>
                <a:latin typeface="Roboto"/>
                <a:ea typeface="Roboto"/>
                <a:cs typeface="Roboto"/>
                <a:sym typeface="Roboto"/>
              </a:rPr>
              <a:t> nous devons nous demander « </a:t>
            </a:r>
            <a:r>
              <a:rPr lang="en-US" sz="1000" b="1" dirty="0">
                <a:solidFill>
                  <a:schemeClr val="dk1"/>
                </a:solidFill>
                <a:latin typeface="Roboto"/>
                <a:ea typeface="Roboto"/>
                <a:cs typeface="Roboto"/>
                <a:sym typeface="Roboto"/>
              </a:rPr>
              <a:t>La </a:t>
            </a:r>
            <a:r>
              <a:rPr lang="en-US" sz="1000" b="1" dirty="0" err="1">
                <a:solidFill>
                  <a:schemeClr val="dk1"/>
                </a:solidFill>
                <a:latin typeface="Roboto"/>
                <a:ea typeface="Roboto"/>
                <a:cs typeface="Roboto"/>
                <a:sym typeface="Roboto"/>
              </a:rPr>
              <a:t>résilience</a:t>
            </a:r>
            <a:r>
              <a:rPr lang="en-US" sz="1000" b="1" dirty="0">
                <a:solidFill>
                  <a:schemeClr val="dk1"/>
                </a:solidFill>
                <a:latin typeface="Roboto"/>
                <a:ea typeface="Roboto"/>
                <a:cs typeface="Roboto"/>
                <a:sym typeface="Roboto"/>
              </a:rPr>
              <a:t> pour qui ? ».</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b="1"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dirty="0" err="1">
                <a:solidFill>
                  <a:schemeClr val="dk1"/>
                </a:solidFill>
                <a:latin typeface="Roboto"/>
                <a:ea typeface="Roboto"/>
                <a:cs typeface="Roboto"/>
                <a:sym typeface="Roboto"/>
              </a:rPr>
              <a:t>Réfléchissez</a:t>
            </a:r>
            <a:r>
              <a:rPr lang="en-US" sz="1000" b="1" dirty="0">
                <a:solidFill>
                  <a:schemeClr val="dk1"/>
                </a:solidFill>
                <a:latin typeface="Roboto"/>
                <a:ea typeface="Roboto"/>
                <a:cs typeface="Roboto"/>
                <a:sym typeface="Roboto"/>
              </a:rPr>
              <a:t> à la manière </a:t>
            </a:r>
            <a:r>
              <a:rPr lang="en-US" sz="1000" b="1" dirty="0" err="1">
                <a:solidFill>
                  <a:schemeClr val="dk1"/>
                </a:solidFill>
                <a:latin typeface="Roboto"/>
                <a:ea typeface="Roboto"/>
                <a:cs typeface="Roboto"/>
                <a:sym typeface="Roboto"/>
              </a:rPr>
              <a:t>dont</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cela</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pourrait</a:t>
            </a:r>
            <a:r>
              <a:rPr lang="en-US" sz="1000" b="1" dirty="0">
                <a:solidFill>
                  <a:schemeClr val="dk1"/>
                </a:solidFill>
                <a:latin typeface="Roboto"/>
                <a:ea typeface="Roboto"/>
                <a:cs typeface="Roboto"/>
                <a:sym typeface="Roboto"/>
              </a:rPr>
              <a:t> affecter : </a:t>
            </a:r>
            <a:endParaRPr sz="1000" dirty="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Les femmes</a:t>
            </a:r>
            <a:endParaRPr sz="1000" dirty="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Les </a:t>
            </a:r>
            <a:r>
              <a:rPr lang="en-US" sz="1000" dirty="0" err="1">
                <a:solidFill>
                  <a:schemeClr val="dk1"/>
                </a:solidFill>
                <a:latin typeface="Roboto"/>
                <a:ea typeface="Roboto"/>
                <a:cs typeface="Roboto"/>
                <a:sym typeface="Roboto"/>
              </a:rPr>
              <a:t>groupes</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faibles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revenus</a:t>
            </a:r>
            <a:endParaRPr sz="1000" dirty="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Les habitants/</a:t>
            </a:r>
            <a:r>
              <a:rPr lang="en-US" sz="1000" dirty="0" err="1">
                <a:solidFill>
                  <a:schemeClr val="dk1"/>
                </a:solidFill>
                <a:latin typeface="Roboto"/>
                <a:ea typeface="Roboto"/>
                <a:cs typeface="Roboto"/>
                <a:sym typeface="Roboto"/>
              </a:rPr>
              <a:t>travailleurs</a:t>
            </a:r>
            <a:r>
              <a:rPr lang="en-US" sz="1000" dirty="0">
                <a:solidFill>
                  <a:schemeClr val="dk1"/>
                </a:solidFill>
                <a:latin typeface="Roboto"/>
                <a:ea typeface="Roboto"/>
                <a:cs typeface="Roboto"/>
                <a:sym typeface="Roboto"/>
              </a:rPr>
              <a:t> des quartiers </a:t>
            </a:r>
            <a:r>
              <a:rPr lang="en-US" sz="1000" dirty="0" err="1">
                <a:solidFill>
                  <a:schemeClr val="dk1"/>
                </a:solidFill>
                <a:latin typeface="Roboto"/>
                <a:ea typeface="Roboto"/>
                <a:cs typeface="Roboto"/>
                <a:sym typeface="Roboto"/>
              </a:rPr>
              <a:t>informels</a:t>
            </a:r>
            <a:endParaRPr sz="1000" dirty="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Les </a:t>
            </a:r>
            <a:r>
              <a:rPr lang="en-US" sz="1000" dirty="0" err="1">
                <a:solidFill>
                  <a:schemeClr val="dk1"/>
                </a:solidFill>
                <a:latin typeface="Roboto"/>
                <a:ea typeface="Roboto"/>
                <a:cs typeface="Roboto"/>
                <a:sym typeface="Roboto"/>
              </a:rPr>
              <a:t>minorités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raciales</a:t>
            </a:r>
            <a:r>
              <a:rPr lang="en-US" sz="1000" dirty="0">
                <a:solidFill>
                  <a:schemeClr val="dk1"/>
                </a:solidFill>
                <a:latin typeface="Roboto"/>
                <a:ea typeface="Roboto"/>
                <a:cs typeface="Roboto"/>
                <a:sym typeface="Roboto"/>
              </a:rPr>
              <a:t>/</a:t>
            </a:r>
            <a:r>
              <a:rPr lang="en-US" sz="1000" dirty="0" err="1">
                <a:solidFill>
                  <a:schemeClr val="dk1"/>
                </a:solidFill>
                <a:latin typeface="Roboto"/>
                <a:ea typeface="Roboto"/>
                <a:cs typeface="Roboto"/>
                <a:sym typeface="Roboto"/>
              </a:rPr>
              <a:t>ethniques</a:t>
            </a:r>
            <a:r>
              <a:rPr lang="en-US" sz="1000" dirty="0">
                <a:solidFill>
                  <a:schemeClr val="dk1"/>
                </a:solidFill>
                <a:latin typeface="Roboto"/>
                <a:ea typeface="Roboto"/>
                <a:cs typeface="Roboto"/>
                <a:sym typeface="Roboto"/>
              </a:rPr>
              <a:t> et religieuses </a:t>
            </a:r>
            <a:endParaRPr sz="1000" dirty="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Les migrants</a:t>
            </a:r>
            <a:endParaRPr sz="1000" dirty="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dirty="0" err="1">
                <a:solidFill>
                  <a:schemeClr val="dk1"/>
                </a:solidFill>
                <a:latin typeface="Roboto"/>
                <a:ea typeface="Roboto"/>
                <a:cs typeface="Roboto"/>
                <a:sym typeface="Roboto"/>
              </a:rPr>
              <a:t>Personnes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âgées</a:t>
            </a:r>
            <a:r>
              <a:rPr lang="en-US" sz="1000" dirty="0">
                <a:solidFill>
                  <a:schemeClr val="dk1"/>
                </a:solidFill>
                <a:latin typeface="Roboto"/>
                <a:ea typeface="Roboto"/>
                <a:cs typeface="Roboto"/>
                <a:sym typeface="Roboto"/>
              </a:rPr>
              <a:t>, jeunes, enfants</a:t>
            </a:r>
            <a:endParaRPr sz="1000" dirty="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dirty="0" err="1">
                <a:solidFill>
                  <a:schemeClr val="dk1"/>
                </a:solidFill>
                <a:latin typeface="Roboto"/>
                <a:ea typeface="Roboto"/>
                <a:cs typeface="Roboto"/>
                <a:sym typeface="Roboto"/>
              </a:rPr>
              <a:t>Personnes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handicapées</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dirty="0" err="1">
                <a:solidFill>
                  <a:schemeClr val="dk1"/>
                </a:solidFill>
                <a:latin typeface="Roboto"/>
                <a:ea typeface="Roboto"/>
                <a:cs typeface="Roboto"/>
                <a:sym typeface="Roboto"/>
              </a:rPr>
              <a:t>Travailleurs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extérieur</a:t>
            </a:r>
            <a:r>
              <a:rPr lang="en-US" sz="1000" dirty="0">
                <a:solidFill>
                  <a:schemeClr val="dk1"/>
                </a:solidFill>
                <a:latin typeface="Roboto"/>
                <a:ea typeface="Roboto"/>
                <a:cs typeface="Roboto"/>
                <a:sym typeface="Roboto"/>
              </a:rPr>
              <a:t>/</a:t>
            </a:r>
            <a:r>
              <a:rPr lang="en-US" sz="1000" dirty="0" err="1">
                <a:solidFill>
                  <a:schemeClr val="dk1"/>
                </a:solidFill>
                <a:latin typeface="Roboto"/>
                <a:ea typeface="Roboto"/>
                <a:cs typeface="Roboto"/>
                <a:sym typeface="Roboto"/>
              </a:rPr>
              <a:t>temporaires</a:t>
            </a:r>
            <a:endParaRPr dirty="0"/>
          </a:p>
        </p:txBody>
      </p:sp>
      <p:sp>
        <p:nvSpPr>
          <p:cNvPr id="1113" name="Google Shape;1113;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1">
          <a:extLst>
            <a:ext uri="{FF2B5EF4-FFF2-40B4-BE49-F238E27FC236}">
              <a16:creationId xmlns:a16="http://schemas.microsoft.com/office/drawing/2014/main" id="{D2162579-F5A1-4765-3A6C-B7C1A10F65C5}"/>
            </a:ext>
          </a:extLst>
        </p:cNvPr>
        <p:cNvGrpSpPr/>
        <p:nvPr/>
      </p:nvGrpSpPr>
      <p:grpSpPr>
        <a:xfrm>
          <a:off x="0" y="0"/>
          <a:ext cx="0" cy="0"/>
          <a:chOff x="0" y="0"/>
          <a:chExt cx="0" cy="0"/>
        </a:xfrm>
      </p:grpSpPr>
      <p:sp>
        <p:nvSpPr>
          <p:cNvPr id="1112" name="Google Shape;1112;p53:notes">
            <a:extLst>
              <a:ext uri="{FF2B5EF4-FFF2-40B4-BE49-F238E27FC236}">
                <a16:creationId xmlns:a16="http://schemas.microsoft.com/office/drawing/2014/main" id="{0D6EE9DE-05D8-8F62-8312-CC0AE7AFE84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p>
          <a:p>
            <a:endParaRPr lang="en-GB" sz="1000" b="0" dirty="0">
              <a:solidFill>
                <a:schemeClr val="dk1"/>
              </a:solidFill>
              <a:latin typeface="Arial"/>
              <a:ea typeface="Roboto"/>
              <a:sym typeface="Arial"/>
            </a:endParaRPr>
          </a:p>
          <a:p>
            <a:r>
              <a:rPr lang="en-GB" sz="1000" b="0" dirty="0" err="1">
                <a:solidFill>
                  <a:srgbClr val="0B5FBA"/>
                </a:solidFill>
                <a:latin typeface="Roboto"/>
                <a:ea typeface="Roboto"/>
                <a:sym typeface="Roboto"/>
              </a:rPr>
              <a:t>L'équité</a:t>
            </a:r>
            <a:r>
              <a:rPr lang="en-GB" sz="1000" b="0" dirty="0">
                <a:solidFill>
                  <a:srgbClr val="0B5FBA"/>
                </a:solidFill>
                <a:latin typeface="Roboto"/>
                <a:ea typeface="Roboto"/>
                <a:sym typeface="Roboto"/>
              </a:rPr>
              <a:t>, </a:t>
            </a:r>
            <a:r>
              <a:rPr lang="en-GB" sz="1000" b="0" dirty="0" err="1">
                <a:solidFill>
                  <a:srgbClr val="0B5FBA"/>
                </a:solidFill>
                <a:latin typeface="Roboto"/>
                <a:ea typeface="Roboto"/>
                <a:sym typeface="Roboto"/>
              </a:rPr>
              <a:t>l'égalité</a:t>
            </a:r>
            <a:r>
              <a:rPr lang="en-GB" sz="1000" b="0" dirty="0">
                <a:solidFill>
                  <a:srgbClr val="0B5FBA"/>
                </a:solidFill>
                <a:latin typeface="Roboto"/>
                <a:ea typeface="Roboto"/>
                <a:sym typeface="Roboto"/>
              </a:rPr>
              <a:t> et </a:t>
            </a:r>
            <a:r>
              <a:rPr lang="en-GB" sz="1000" b="0" dirty="0" err="1">
                <a:solidFill>
                  <a:srgbClr val="0B5FBA"/>
                </a:solidFill>
                <a:latin typeface="Roboto"/>
                <a:ea typeface="Roboto"/>
                <a:sym typeface="Roboto"/>
              </a:rPr>
              <a:t>l'inclusion</a:t>
            </a:r>
            <a:r>
              <a:rPr lang="en-GB" sz="1000" b="0" dirty="0">
                <a:solidFill>
                  <a:srgbClr val="0B5FBA"/>
                </a:solidFill>
                <a:latin typeface="Roboto"/>
                <a:ea typeface="Roboto"/>
                <a:sym typeface="Roboto"/>
              </a:rPr>
              <a:t> pour la </a:t>
            </a:r>
            <a:r>
              <a:rPr lang="en-GB" sz="1000" b="0" dirty="0" err="1">
                <a:solidFill>
                  <a:srgbClr val="0B5FBA"/>
                </a:solidFill>
                <a:latin typeface="Roboto"/>
                <a:ea typeface="Roboto"/>
                <a:sym typeface="Roboto"/>
              </a:rPr>
              <a:t>résilience</a:t>
            </a:r>
            <a:r>
              <a:rPr lang="en-GB" sz="1000" b="0" dirty="0">
                <a:solidFill>
                  <a:srgbClr val="0B5FBA"/>
                </a:solidFill>
                <a:latin typeface="Roboto"/>
                <a:ea typeface="Roboto"/>
                <a:sym typeface="Roboto"/>
              </a:rPr>
              <a:t> </a:t>
            </a:r>
            <a:r>
              <a:rPr lang="en-GB" sz="1000" b="0" dirty="0" err="1">
                <a:solidFill>
                  <a:srgbClr val="0B5FBA"/>
                </a:solidFill>
                <a:latin typeface="Roboto"/>
                <a:ea typeface="Roboto"/>
                <a:sym typeface="Roboto"/>
              </a:rPr>
              <a:t>climatique</a:t>
            </a:r>
            <a:r>
              <a:rPr lang="en-GB" sz="1000" b="0" dirty="0">
                <a:solidFill>
                  <a:srgbClr val="0B5FBA"/>
                </a:solidFill>
                <a:latin typeface="Roboto"/>
                <a:ea typeface="Roboto"/>
                <a:sym typeface="Roboto"/>
              </a:rPr>
              <a:t> </a:t>
            </a:r>
            <a:r>
              <a:rPr lang="en-GB" sz="1000" b="0" dirty="0" err="1">
                <a:solidFill>
                  <a:srgbClr val="0B5FBA"/>
                </a:solidFill>
                <a:latin typeface="Roboto"/>
                <a:ea typeface="Roboto"/>
                <a:sym typeface="Roboto"/>
              </a:rPr>
              <a:t>sont</a:t>
            </a:r>
            <a:r>
              <a:rPr lang="en-GB" sz="1000" b="0" dirty="0">
                <a:solidFill>
                  <a:srgbClr val="0B5FBA"/>
                </a:solidFill>
                <a:latin typeface="Roboto"/>
                <a:ea typeface="Roboto"/>
                <a:sym typeface="Roboto"/>
              </a:rPr>
              <a:t> des questions </a:t>
            </a:r>
            <a:r>
              <a:rPr lang="en-GB" sz="1000" b="0" dirty="0" err="1">
                <a:solidFill>
                  <a:srgbClr val="0B5FBA"/>
                </a:solidFill>
                <a:latin typeface="Roboto"/>
                <a:ea typeface="Roboto"/>
                <a:sym typeface="Roboto"/>
              </a:rPr>
              <a:t>transversales</a:t>
            </a:r>
            <a:r>
              <a:rPr lang="en-GB" sz="1000" b="0" dirty="0">
                <a:solidFill>
                  <a:srgbClr val="0B5FBA"/>
                </a:solidFill>
                <a:latin typeface="Roboto"/>
                <a:ea typeface="Roboto"/>
                <a:sym typeface="Roboto"/>
              </a:rPr>
              <a:t>. Il ne </a:t>
            </a:r>
            <a:r>
              <a:rPr lang="en-GB" sz="1000" b="0" dirty="0" err="1">
                <a:solidFill>
                  <a:srgbClr val="0B5FBA"/>
                </a:solidFill>
                <a:latin typeface="Roboto"/>
                <a:ea typeface="Roboto"/>
                <a:sym typeface="Roboto"/>
              </a:rPr>
              <a:t>s'agit</a:t>
            </a:r>
            <a:r>
              <a:rPr lang="en-GB" sz="1000" b="0" dirty="0">
                <a:solidFill>
                  <a:srgbClr val="0B5FBA"/>
                </a:solidFill>
                <a:latin typeface="Roboto"/>
                <a:ea typeface="Roboto"/>
                <a:sym typeface="Roboto"/>
              </a:rPr>
              <a:t> pas </a:t>
            </a:r>
            <a:r>
              <a:rPr lang="en-GB" sz="1000" b="0" dirty="0" err="1">
                <a:solidFill>
                  <a:srgbClr val="0B5FBA"/>
                </a:solidFill>
                <a:latin typeface="Roboto"/>
                <a:ea typeface="Roboto"/>
                <a:sym typeface="Roboto"/>
              </a:rPr>
              <a:t>d'objectifs</a:t>
            </a:r>
            <a:r>
              <a:rPr lang="en-GB" sz="1000" b="0" dirty="0">
                <a:solidFill>
                  <a:srgbClr val="0B5FBA"/>
                </a:solidFill>
                <a:latin typeface="Roboto"/>
                <a:ea typeface="Roboto"/>
                <a:sym typeface="Roboto"/>
              </a:rPr>
              <a:t> </a:t>
            </a:r>
            <a:r>
              <a:rPr lang="en-GB" sz="1000" b="0" dirty="0" err="1">
                <a:solidFill>
                  <a:srgbClr val="0B5FBA"/>
                </a:solidFill>
                <a:latin typeface="Roboto"/>
                <a:ea typeface="Roboto"/>
                <a:sym typeface="Roboto"/>
              </a:rPr>
              <a:t>isolés</a:t>
            </a:r>
            <a:r>
              <a:rPr lang="en-GB" sz="1000" b="0" dirty="0">
                <a:solidFill>
                  <a:srgbClr val="0B5FBA"/>
                </a:solidFill>
                <a:latin typeface="Roboto"/>
                <a:ea typeface="Roboto"/>
                <a:sym typeface="Roboto"/>
              </a:rPr>
              <a:t>. Elles </a:t>
            </a:r>
            <a:r>
              <a:rPr lang="en-GB" sz="1000" b="0" dirty="0" err="1">
                <a:solidFill>
                  <a:srgbClr val="0B5FBA"/>
                </a:solidFill>
                <a:latin typeface="Roboto"/>
                <a:ea typeface="Roboto"/>
                <a:sym typeface="Roboto"/>
              </a:rPr>
              <a:t>doivent</a:t>
            </a:r>
            <a:r>
              <a:rPr lang="en-GB" sz="1000" b="0" dirty="0">
                <a:solidFill>
                  <a:srgbClr val="0B5FBA"/>
                </a:solidFill>
                <a:latin typeface="Roboto"/>
                <a:ea typeface="Roboto"/>
                <a:sym typeface="Roboto"/>
              </a:rPr>
              <a:t> </a:t>
            </a:r>
            <a:r>
              <a:rPr lang="en-GB" sz="1000" b="0" dirty="0" err="1">
                <a:solidFill>
                  <a:srgbClr val="0B5FBA"/>
                </a:solidFill>
                <a:latin typeface="Roboto"/>
                <a:ea typeface="Roboto"/>
                <a:sym typeface="Roboto"/>
              </a:rPr>
              <a:t>être</a:t>
            </a:r>
            <a:r>
              <a:rPr lang="en-GB" sz="1000" b="0" dirty="0">
                <a:solidFill>
                  <a:srgbClr val="0B5FBA"/>
                </a:solidFill>
                <a:latin typeface="Roboto"/>
                <a:ea typeface="Roboto"/>
                <a:sym typeface="Roboto"/>
              </a:rPr>
              <a:t> </a:t>
            </a:r>
            <a:r>
              <a:rPr lang="en-GB" sz="1000" b="0" dirty="0" err="1">
                <a:solidFill>
                  <a:srgbClr val="0B5FBA"/>
                </a:solidFill>
                <a:latin typeface="Roboto"/>
                <a:ea typeface="Roboto"/>
                <a:sym typeface="Roboto"/>
              </a:rPr>
              <a:t>intégrées</a:t>
            </a:r>
            <a:r>
              <a:rPr lang="en-GB" sz="1000" b="0" dirty="0">
                <a:solidFill>
                  <a:srgbClr val="0B5FBA"/>
                </a:solidFill>
                <a:latin typeface="Roboto"/>
                <a:ea typeface="Roboto"/>
                <a:sym typeface="Roboto"/>
              </a:rPr>
              <a:t> dans </a:t>
            </a:r>
            <a:r>
              <a:rPr lang="en-GB" sz="1000" b="0" dirty="0" err="1">
                <a:solidFill>
                  <a:srgbClr val="0B5FBA"/>
                </a:solidFill>
                <a:latin typeface="Roboto"/>
                <a:ea typeface="Roboto"/>
                <a:sym typeface="Roboto"/>
              </a:rPr>
              <a:t>tous</a:t>
            </a:r>
            <a:r>
              <a:rPr lang="en-GB" sz="1000" b="0" dirty="0">
                <a:solidFill>
                  <a:srgbClr val="0B5FBA"/>
                </a:solidFill>
                <a:latin typeface="Roboto"/>
                <a:ea typeface="Roboto"/>
                <a:sym typeface="Roboto"/>
              </a:rPr>
              <a:t> les aspects de la planification et des actions </a:t>
            </a:r>
            <a:r>
              <a:rPr lang="en-GB" sz="1000" b="0" dirty="0" err="1">
                <a:solidFill>
                  <a:srgbClr val="0B5FBA"/>
                </a:solidFill>
                <a:latin typeface="Roboto"/>
                <a:ea typeface="Roboto"/>
                <a:sym typeface="Roboto"/>
              </a:rPr>
              <a:t>en</a:t>
            </a:r>
            <a:r>
              <a:rPr lang="en-GB" sz="1000" b="0" dirty="0">
                <a:solidFill>
                  <a:srgbClr val="0B5FBA"/>
                </a:solidFill>
                <a:latin typeface="Roboto"/>
                <a:ea typeface="Roboto"/>
                <a:sym typeface="Roboto"/>
              </a:rPr>
              <a:t> matière de </a:t>
            </a:r>
            <a:r>
              <a:rPr lang="en-GB" sz="1000" b="0" dirty="0" err="1">
                <a:solidFill>
                  <a:srgbClr val="0B5FBA"/>
                </a:solidFill>
                <a:latin typeface="Roboto"/>
                <a:ea typeface="Roboto"/>
                <a:sym typeface="Roboto"/>
              </a:rPr>
              <a:t>résilience</a:t>
            </a:r>
            <a:r>
              <a:rPr lang="en-GB" sz="1000" b="0" dirty="0">
                <a:solidFill>
                  <a:srgbClr val="0B5FBA"/>
                </a:solidFill>
                <a:latin typeface="Roboto"/>
                <a:ea typeface="Roboto"/>
                <a:sym typeface="Roboto"/>
              </a:rPr>
              <a:t> </a:t>
            </a:r>
            <a:r>
              <a:rPr lang="en-GB" sz="1000" b="0" dirty="0" err="1">
                <a:solidFill>
                  <a:srgbClr val="0B5FBA"/>
                </a:solidFill>
                <a:latin typeface="Roboto"/>
                <a:ea typeface="Roboto"/>
                <a:sym typeface="Roboto"/>
              </a:rPr>
              <a:t>climatique</a:t>
            </a:r>
            <a:r>
              <a:rPr lang="en-GB" sz="1000" b="0" dirty="0">
                <a:solidFill>
                  <a:srgbClr val="0B5FBA"/>
                </a:solidFill>
                <a:latin typeface="Roboto"/>
                <a:ea typeface="Roboto"/>
                <a:sym typeface="Roboto"/>
              </a:rPr>
              <a:t>.</a:t>
            </a:r>
            <a:endParaRPr lang="en-GB" sz="1000" b="0" dirty="0">
              <a:solidFill>
                <a:srgbClr val="0B5FBA"/>
              </a:solidFill>
              <a:latin typeface="Roboto"/>
              <a:ea typeface="Roboto"/>
            </a:endParaRPr>
          </a:p>
          <a:p>
            <a:pPr marL="0" lvl="0" indent="0" algn="just" rtl="0">
              <a:lnSpc>
                <a:spcPct val="100000"/>
              </a:lnSpc>
              <a:spcBef>
                <a:spcPts val="0"/>
              </a:spcBef>
              <a:spcAft>
                <a:spcPts val="0"/>
              </a:spcAft>
              <a:buClr>
                <a:schemeClr val="dk1"/>
              </a:buClr>
              <a:buSzPts val="1100"/>
              <a:buFont typeface="Arial"/>
              <a:buNone/>
            </a:pPr>
            <a:endParaRPr lang="en-US" sz="1000" b="1"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GB" sz="1000" b="0" dirty="0">
                <a:solidFill>
                  <a:schemeClr val="dk1"/>
                </a:solidFill>
                <a:latin typeface="Roboto"/>
                <a:ea typeface="Roboto"/>
                <a:sym typeface="Roboto"/>
              </a:rPr>
              <a:t>Par </a:t>
            </a:r>
            <a:r>
              <a:rPr lang="en-GB" sz="1000" b="0" dirty="0" err="1">
                <a:solidFill>
                  <a:schemeClr val="dk1"/>
                </a:solidFill>
                <a:latin typeface="Roboto"/>
                <a:ea typeface="Roboto"/>
                <a:sym typeface="Roboto"/>
              </a:rPr>
              <a:t>exemple</a:t>
            </a:r>
            <a:r>
              <a:rPr lang="en-GB" sz="1000" b="0" dirty="0">
                <a:solidFill>
                  <a:schemeClr val="dk1"/>
                </a:solidFill>
                <a:latin typeface="Roboto"/>
                <a:ea typeface="Roboto"/>
                <a:sym typeface="Roboto"/>
              </a:rPr>
              <a:t> :</a:t>
            </a:r>
            <a:endParaRPr lang="en-GB" b="0" dirty="0"/>
          </a:p>
          <a:p>
            <a:pPr marL="0" lvl="0" indent="0" algn="just" rtl="0">
              <a:lnSpc>
                <a:spcPct val="100000"/>
              </a:lnSpc>
              <a:spcBef>
                <a:spcPts val="0"/>
              </a:spcBef>
              <a:spcAft>
                <a:spcPts val="0"/>
              </a:spcAft>
              <a:buClr>
                <a:schemeClr val="dk1"/>
              </a:buClr>
              <a:buSzPts val="1100"/>
              <a:buFont typeface="Arial"/>
              <a:buNone/>
            </a:pPr>
            <a:r>
              <a:rPr lang="en-GB" dirty="0"/>
              <a:t>Les programmes </a:t>
            </a:r>
            <a:r>
              <a:rPr lang="en-GB" dirty="0" err="1"/>
              <a:t>d'énergie</a:t>
            </a:r>
            <a:r>
              <a:rPr lang="en-GB" dirty="0"/>
              <a:t> </a:t>
            </a:r>
            <a:r>
              <a:rPr lang="en-GB" dirty="0" err="1"/>
              <a:t>solaire</a:t>
            </a:r>
            <a:r>
              <a:rPr lang="en-GB" dirty="0"/>
              <a:t> </a:t>
            </a:r>
            <a:r>
              <a:rPr lang="en-GB" dirty="0" err="1"/>
              <a:t>devraient</a:t>
            </a:r>
            <a:r>
              <a:rPr lang="en-GB" dirty="0"/>
              <a:t> </a:t>
            </a:r>
            <a:r>
              <a:rPr lang="en-GB" dirty="0" err="1"/>
              <a:t>inclure</a:t>
            </a:r>
            <a:r>
              <a:rPr lang="en-GB" dirty="0"/>
              <a:t> les </a:t>
            </a:r>
            <a:r>
              <a:rPr lang="en-GB" dirty="0" err="1"/>
              <a:t>communautés</a:t>
            </a:r>
            <a:r>
              <a:rPr lang="en-GB" dirty="0"/>
              <a:t> rurales et à </a:t>
            </a:r>
            <a:r>
              <a:rPr lang="en-GB" dirty="0" err="1"/>
              <a:t>faibles</a:t>
            </a:r>
            <a:r>
              <a:rPr lang="en-GB" dirty="0"/>
              <a:t> </a:t>
            </a:r>
            <a:r>
              <a:rPr lang="en-GB" dirty="0" err="1"/>
              <a:t>revenus</a:t>
            </a:r>
            <a:r>
              <a:rPr lang="en-GB" dirty="0"/>
              <a:t>. </a:t>
            </a:r>
          </a:p>
          <a:p>
            <a:pPr marL="0" lvl="0" indent="0" algn="just" rtl="0">
              <a:lnSpc>
                <a:spcPct val="100000"/>
              </a:lnSpc>
              <a:spcBef>
                <a:spcPts val="0"/>
              </a:spcBef>
              <a:spcAft>
                <a:spcPts val="0"/>
              </a:spcAft>
              <a:buClr>
                <a:schemeClr val="dk1"/>
              </a:buClr>
              <a:buSzPts val="1100"/>
              <a:buFont typeface="Arial"/>
              <a:buNone/>
            </a:pPr>
            <a:r>
              <a:rPr lang="en-GB" dirty="0"/>
              <a:t>La </a:t>
            </a:r>
            <a:r>
              <a:rPr lang="en-GB" dirty="0" err="1"/>
              <a:t>préparation</a:t>
            </a:r>
            <a:r>
              <a:rPr lang="en-GB" dirty="0"/>
              <a:t> aux catastrophes </a:t>
            </a:r>
            <a:r>
              <a:rPr lang="en-GB" dirty="0" err="1"/>
              <a:t>devrait</a:t>
            </a:r>
            <a:r>
              <a:rPr lang="en-GB" dirty="0"/>
              <a:t> </a:t>
            </a:r>
            <a:r>
              <a:rPr lang="en-GB" dirty="0" err="1"/>
              <a:t>impliquer</a:t>
            </a:r>
            <a:r>
              <a:rPr lang="en-GB" dirty="0"/>
              <a:t> les </a:t>
            </a:r>
            <a:r>
              <a:rPr lang="en-GB" dirty="0" err="1"/>
              <a:t>connaissances</a:t>
            </a:r>
            <a:r>
              <a:rPr lang="en-GB" dirty="0"/>
              <a:t> et la participation des populations </a:t>
            </a:r>
            <a:r>
              <a:rPr lang="en-GB" dirty="0" err="1"/>
              <a:t>autochtones</a:t>
            </a:r>
            <a:r>
              <a:rPr lang="en-GB" dirty="0"/>
              <a:t>.</a:t>
            </a:r>
            <a:endParaRPr dirty="0"/>
          </a:p>
        </p:txBody>
      </p:sp>
      <p:sp>
        <p:nvSpPr>
          <p:cNvPr id="1113" name="Google Shape;1113;p53:notes">
            <a:extLst>
              <a:ext uri="{FF2B5EF4-FFF2-40B4-BE49-F238E27FC236}">
                <a16:creationId xmlns:a16="http://schemas.microsoft.com/office/drawing/2014/main" id="{FDCA222E-0356-C1E4-4292-FA47C238DE2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2956755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5"/>
        <p:cNvGrpSpPr/>
        <p:nvPr/>
      </p:nvGrpSpPr>
      <p:grpSpPr>
        <a:xfrm>
          <a:off x="0" y="0"/>
          <a:ext cx="0" cy="0"/>
          <a:chOff x="0" y="0"/>
          <a:chExt cx="0" cy="0"/>
        </a:xfrm>
      </p:grpSpPr>
      <p:sp>
        <p:nvSpPr>
          <p:cNvPr id="1156" name="Google Shape;1156;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2299"/>
              <a:buFont typeface="Arial"/>
              <a:buNone/>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endParaRPr sz="1000" b="1"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r>
              <a:rPr lang="en-US" sz="1000" b="1" dirty="0" err="1">
                <a:solidFill>
                  <a:schemeClr val="dk1"/>
                </a:solidFill>
                <a:latin typeface="Roboto"/>
                <a:ea typeface="Roboto"/>
                <a:cs typeface="Roboto"/>
                <a:sym typeface="Roboto"/>
              </a:rPr>
              <a:t>L'égalité</a:t>
            </a:r>
            <a:r>
              <a:rPr lang="en-US" sz="1000" b="1"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signifie</a:t>
            </a:r>
            <a:r>
              <a:rPr lang="en-US" sz="1000" dirty="0">
                <a:solidFill>
                  <a:schemeClr val="dk1"/>
                </a:solidFill>
                <a:latin typeface="Roboto"/>
                <a:ea typeface="Roboto"/>
                <a:cs typeface="Roboto"/>
                <a:sym typeface="Roboto"/>
              </a:rPr>
              <a:t> que </a:t>
            </a:r>
            <a:r>
              <a:rPr lang="en-US" sz="1000" dirty="0" err="1">
                <a:solidFill>
                  <a:schemeClr val="dk1"/>
                </a:solidFill>
                <a:latin typeface="Roboto"/>
                <a:ea typeface="Roboto"/>
                <a:cs typeface="Roboto"/>
                <a:sym typeface="Roboto"/>
              </a:rPr>
              <a:t>chaque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individu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groupe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personnes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bénéficie</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mêmes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ressources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opportunités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indépendamment</a:t>
            </a:r>
            <a:r>
              <a:rPr lang="en-US" sz="1000" dirty="0">
                <a:solidFill>
                  <a:schemeClr val="dk1"/>
                </a:solidFill>
                <a:latin typeface="Roboto"/>
                <a:ea typeface="Roboto"/>
                <a:cs typeface="Roboto"/>
                <a:sym typeface="Roboto"/>
              </a:rPr>
              <a:t> de son origine, de son </a:t>
            </a:r>
            <a:r>
              <a:rPr lang="en-US" sz="1000" dirty="0" err="1">
                <a:solidFill>
                  <a:schemeClr val="dk1"/>
                </a:solidFill>
                <a:latin typeface="Roboto"/>
                <a:ea typeface="Roboto"/>
                <a:cs typeface="Roboto"/>
                <a:sym typeface="Roboto"/>
              </a:rPr>
              <a:t>identité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ou</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sa</a:t>
            </a:r>
            <a:r>
              <a:rPr lang="en-US" sz="1000" dirty="0">
                <a:solidFill>
                  <a:schemeClr val="dk1"/>
                </a:solidFill>
                <a:latin typeface="Roboto"/>
                <a:ea typeface="Roboto"/>
                <a:cs typeface="Roboto"/>
                <a:sym typeface="Roboto"/>
              </a:rPr>
              <a:t> situation. </a:t>
            </a:r>
            <a:r>
              <a:rPr lang="en-US" sz="1000" dirty="0" err="1">
                <a:solidFill>
                  <a:schemeClr val="dk1"/>
                </a:solidFill>
                <a:latin typeface="Roboto"/>
                <a:ea typeface="Roboto"/>
                <a:cs typeface="Roboto"/>
                <a:sym typeface="Roboto"/>
              </a:rPr>
              <a:t>L'égalité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signifie</a:t>
            </a:r>
            <a:r>
              <a:rPr lang="en-US" sz="1000" dirty="0">
                <a:solidFill>
                  <a:schemeClr val="dk1"/>
                </a:solidFill>
                <a:latin typeface="Roboto"/>
                <a:ea typeface="Roboto"/>
                <a:cs typeface="Roboto"/>
                <a:sym typeface="Roboto"/>
              </a:rPr>
              <a:t> que tout le monde </a:t>
            </a:r>
            <a:r>
              <a:rPr lang="en-US" sz="1000" dirty="0" err="1">
                <a:solidFill>
                  <a:schemeClr val="dk1"/>
                </a:solidFill>
                <a:latin typeface="Roboto"/>
                <a:ea typeface="Roboto"/>
                <a:cs typeface="Roboto"/>
                <a:sym typeface="Roboto"/>
              </a:rPr>
              <a:t>bénéficie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exactement</a:t>
            </a:r>
            <a:r>
              <a:rPr lang="en-US" sz="1000" dirty="0">
                <a:solidFill>
                  <a:schemeClr val="dk1"/>
                </a:solidFill>
                <a:latin typeface="Roboto"/>
                <a:ea typeface="Roboto"/>
                <a:cs typeface="Roboto"/>
                <a:sym typeface="Roboto"/>
              </a:rPr>
              <a:t> du </a:t>
            </a:r>
            <a:r>
              <a:rPr lang="en-US" sz="1000" dirty="0" err="1">
                <a:solidFill>
                  <a:schemeClr val="dk1"/>
                </a:solidFill>
                <a:latin typeface="Roboto"/>
                <a:ea typeface="Roboto"/>
                <a:cs typeface="Roboto"/>
                <a:sym typeface="Roboto"/>
              </a:rPr>
              <a:t>même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traitement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ou</a:t>
            </a:r>
            <a:r>
              <a:rPr lang="en-US" sz="1000" dirty="0">
                <a:solidFill>
                  <a:schemeClr val="dk1"/>
                </a:solidFill>
                <a:latin typeface="Roboto"/>
                <a:ea typeface="Roboto"/>
                <a:cs typeface="Roboto"/>
                <a:sym typeface="Roboto"/>
              </a:rPr>
              <a:t> du </a:t>
            </a:r>
            <a:r>
              <a:rPr lang="en-US" sz="1000" dirty="0" err="1">
                <a:solidFill>
                  <a:schemeClr val="dk1"/>
                </a:solidFill>
                <a:latin typeface="Roboto"/>
                <a:ea typeface="Roboto"/>
                <a:cs typeface="Roboto"/>
                <a:sym typeface="Roboto"/>
              </a:rPr>
              <a:t>même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soutien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même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si</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soutien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est</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efficace</a:t>
            </a:r>
            <a:r>
              <a:rPr lang="en-US" sz="1000" dirty="0">
                <a:solidFill>
                  <a:schemeClr val="dk1"/>
                </a:solidFill>
                <a:latin typeface="Roboto"/>
                <a:ea typeface="Roboto"/>
                <a:cs typeface="Roboto"/>
                <a:sym typeface="Roboto"/>
              </a:rPr>
              <a:t> pour </a:t>
            </a:r>
            <a:r>
              <a:rPr lang="en-US" sz="1000" dirty="0" err="1">
                <a:solidFill>
                  <a:schemeClr val="dk1"/>
                </a:solidFill>
                <a:latin typeface="Roboto"/>
                <a:ea typeface="Roboto"/>
                <a:cs typeface="Roboto"/>
                <a:sym typeface="Roboto"/>
              </a:rPr>
              <a:t>certaines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personnes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ou</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certains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groupes</a:t>
            </a:r>
            <a:r>
              <a:rPr lang="en-US" sz="1000" dirty="0">
                <a:solidFill>
                  <a:schemeClr val="dk1"/>
                </a:solidFill>
                <a:latin typeface="Roboto"/>
                <a:ea typeface="Roboto"/>
                <a:cs typeface="Roboto"/>
                <a:sym typeface="Roboto"/>
              </a:rPr>
              <a:t> que pour </a:t>
            </a:r>
            <a:r>
              <a:rPr lang="en-US" sz="1000" dirty="0" err="1">
                <a:solidFill>
                  <a:schemeClr val="dk1"/>
                </a:solidFill>
                <a:latin typeface="Roboto"/>
                <a:ea typeface="Roboto"/>
                <a:cs typeface="Roboto"/>
                <a:sym typeface="Roboto"/>
              </a:rPr>
              <a:t>d'autres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raison de </a:t>
            </a:r>
            <a:r>
              <a:rPr lang="en-US" sz="1000" dirty="0" err="1">
                <a:solidFill>
                  <a:schemeClr val="dk1"/>
                </a:solidFill>
                <a:latin typeface="Roboto"/>
                <a:ea typeface="Roboto"/>
                <a:cs typeface="Roboto"/>
                <a:sym typeface="Roboto"/>
              </a:rPr>
              <a:t>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pouvoir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ou</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leurs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privilèges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actuels</a:t>
            </a:r>
            <a:r>
              <a:rPr lang="en-US" sz="1000" dirty="0">
                <a:solidFill>
                  <a:schemeClr val="dk1"/>
                </a:solidFill>
                <a:latin typeface="Roboto"/>
                <a:ea typeface="Roboto"/>
                <a:cs typeface="Roboto"/>
                <a:sym typeface="Roboto"/>
              </a:rPr>
              <a:t>. Dans le </a:t>
            </a:r>
            <a:r>
              <a:rPr lang="en-US" sz="1000" dirty="0" err="1">
                <a:solidFill>
                  <a:schemeClr val="dk1"/>
                </a:solidFill>
                <a:latin typeface="Roboto"/>
                <a:ea typeface="Roboto"/>
                <a:cs typeface="Roboto"/>
                <a:sym typeface="Roboto"/>
              </a:rPr>
              <a:t>contexte</a:t>
            </a:r>
            <a:r>
              <a:rPr lang="en-US" sz="1000" dirty="0">
                <a:solidFill>
                  <a:schemeClr val="dk1"/>
                </a:solidFill>
                <a:latin typeface="Roboto"/>
                <a:ea typeface="Roboto"/>
                <a:cs typeface="Roboto"/>
                <a:sym typeface="Roboto"/>
              </a:rPr>
              <a:t> du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l'égalité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signifie</a:t>
            </a:r>
            <a:r>
              <a:rPr lang="en-US" sz="1000" dirty="0">
                <a:solidFill>
                  <a:schemeClr val="dk1"/>
                </a:solidFill>
                <a:latin typeface="Roboto"/>
                <a:ea typeface="Roboto"/>
                <a:cs typeface="Roboto"/>
                <a:sym typeface="Roboto"/>
              </a:rPr>
              <a:t> que les </a:t>
            </a:r>
            <a:r>
              <a:rPr lang="en-US" sz="1000" dirty="0" err="1">
                <a:solidFill>
                  <a:schemeClr val="dk1"/>
                </a:solidFill>
                <a:latin typeface="Roboto"/>
                <a:ea typeface="Roboto"/>
                <a:cs typeface="Roboto"/>
                <a:sym typeface="Roboto"/>
              </a:rPr>
              <a:t>personnes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a:t>
            </a:r>
            <a:r>
              <a:rPr lang="en-US" sz="1000" dirty="0">
                <a:solidFill>
                  <a:schemeClr val="dk1"/>
                </a:solidFill>
                <a:latin typeface="Roboto"/>
                <a:ea typeface="Roboto"/>
                <a:cs typeface="Roboto"/>
                <a:sym typeface="Roboto"/>
              </a:rPr>
              <a:t>) un </a:t>
            </a:r>
            <a:r>
              <a:rPr lang="en-US" sz="1000" dirty="0" err="1">
                <a:solidFill>
                  <a:schemeClr val="dk1"/>
                </a:solidFill>
                <a:latin typeface="Roboto"/>
                <a:ea typeface="Roboto"/>
                <a:cs typeface="Roboto"/>
                <a:sym typeface="Roboto"/>
              </a:rPr>
              <a:t>accès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égal</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l'information</a:t>
            </a:r>
            <a:r>
              <a:rPr lang="en-US" sz="1000" dirty="0">
                <a:solidFill>
                  <a:schemeClr val="dk1"/>
                </a:solidFill>
                <a:latin typeface="Roboto"/>
                <a:ea typeface="Roboto"/>
                <a:cs typeface="Roboto"/>
                <a:sym typeface="Roboto"/>
              </a:rPr>
              <a:t> et (ii)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participation </a:t>
            </a:r>
            <a:r>
              <a:rPr lang="en-US" sz="1000" dirty="0" err="1">
                <a:solidFill>
                  <a:schemeClr val="dk1"/>
                </a:solidFill>
                <a:latin typeface="Roboto"/>
                <a:ea typeface="Roboto"/>
                <a:cs typeface="Roboto"/>
                <a:sym typeface="Roboto"/>
              </a:rPr>
              <a:t>égale</a:t>
            </a:r>
            <a:r>
              <a:rPr lang="en-US" sz="1000" dirty="0">
                <a:solidFill>
                  <a:schemeClr val="dk1"/>
                </a:solidFill>
                <a:latin typeface="Roboto"/>
                <a:ea typeface="Roboto"/>
                <a:cs typeface="Roboto"/>
                <a:sym typeface="Roboto"/>
              </a:rPr>
              <a:t> à la </a:t>
            </a:r>
            <a:r>
              <a:rPr lang="en-US" sz="1000" dirty="0" err="1">
                <a:solidFill>
                  <a:schemeClr val="dk1"/>
                </a:solidFill>
                <a:latin typeface="Roboto"/>
                <a:ea typeface="Roboto"/>
                <a:cs typeface="Roboto"/>
                <a:sym typeface="Roboto"/>
              </a:rPr>
              <a:t>prise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décision</a:t>
            </a:r>
            <a:r>
              <a:rPr lang="en-US" sz="1000" dirty="0">
                <a:solidFill>
                  <a:schemeClr val="dk1"/>
                </a:solidFill>
                <a:latin typeface="Roboto"/>
                <a:ea typeface="Roboto"/>
                <a:cs typeface="Roboto"/>
                <a:sym typeface="Roboto"/>
              </a:rPr>
              <a:t> pour </a:t>
            </a:r>
            <a:r>
              <a:rPr lang="en-US" sz="1000" dirty="0" err="1">
                <a:solidFill>
                  <a:schemeClr val="dk1"/>
                </a:solidFill>
                <a:latin typeface="Roboto"/>
                <a:ea typeface="Roboto"/>
                <a:cs typeface="Roboto"/>
                <a:sym typeface="Roboto"/>
              </a:rPr>
              <a:t>répondre</a:t>
            </a:r>
            <a:r>
              <a:rPr lang="en-US" sz="1000" dirty="0">
                <a:solidFill>
                  <a:schemeClr val="dk1"/>
                </a:solidFill>
                <a:latin typeface="Roboto"/>
                <a:ea typeface="Roboto"/>
                <a:cs typeface="Roboto"/>
                <a:sym typeface="Roboto"/>
              </a:rPr>
              <a:t> aux </a:t>
            </a:r>
            <a:r>
              <a:rPr lang="en-US" sz="1000" dirty="0" err="1">
                <a:solidFill>
                  <a:schemeClr val="dk1"/>
                </a:solidFill>
                <a:latin typeface="Roboto"/>
                <a:ea typeface="Roboto"/>
                <a:cs typeface="Roboto"/>
                <a:sym typeface="Roboto"/>
              </a:rPr>
              <a:t>risques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climatiques</a:t>
            </a:r>
            <a:r>
              <a:rPr lang="en-US" sz="1000" dirty="0">
                <a:solidFill>
                  <a:schemeClr val="dk1"/>
                </a:solidFill>
                <a:latin typeface="Roboto"/>
                <a:ea typeface="Roboto"/>
                <a:cs typeface="Roboto"/>
                <a:sym typeface="Roboto"/>
              </a:rPr>
              <a:t>.</a:t>
            </a:r>
            <a:endParaRPr sz="1000" dirty="0">
              <a:solidFill>
                <a:schemeClr val="dk1"/>
              </a:solidFill>
            </a:endParaRPr>
          </a:p>
          <a:p>
            <a:pPr marL="0" lvl="0" indent="0" algn="l" rtl="0">
              <a:lnSpc>
                <a:spcPct val="100000"/>
              </a:lnSpc>
              <a:spcBef>
                <a:spcPts val="0"/>
              </a:spcBef>
              <a:spcAft>
                <a:spcPts val="0"/>
              </a:spcAft>
              <a:buClr>
                <a:schemeClr val="dk1"/>
              </a:buClr>
              <a:buSzPts val="2299"/>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b="1" dirty="0" err="1">
                <a:solidFill>
                  <a:schemeClr val="dk1"/>
                </a:solidFill>
                <a:latin typeface="Roboto"/>
                <a:ea typeface="Roboto"/>
                <a:cs typeface="Roboto"/>
                <a:sym typeface="Roboto"/>
              </a:rPr>
              <a:t>Accès</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égal</a:t>
            </a:r>
            <a:r>
              <a:rPr lang="en-US" sz="1000" b="1" dirty="0">
                <a:solidFill>
                  <a:schemeClr val="dk1"/>
                </a:solidFill>
                <a:latin typeface="Roboto"/>
                <a:ea typeface="Roboto"/>
                <a:cs typeface="Roboto"/>
                <a:sym typeface="Roboto"/>
              </a:rPr>
              <a:t> à </a:t>
            </a:r>
            <a:r>
              <a:rPr lang="en-US" sz="1000" b="1" dirty="0" err="1">
                <a:solidFill>
                  <a:schemeClr val="dk1"/>
                </a:solidFill>
                <a:latin typeface="Roboto"/>
                <a:ea typeface="Roboto"/>
                <a:cs typeface="Roboto"/>
                <a:sym typeface="Roboto"/>
              </a:rPr>
              <a:t>l'information</a:t>
            </a:r>
            <a:r>
              <a:rPr lang="en-US" sz="1000" b="1"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342900" lvl="0" indent="-342900" algn="l"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Dans un cadre </a:t>
            </a:r>
            <a:r>
              <a:rPr lang="en-US" sz="1000" dirty="0" err="1">
                <a:solidFill>
                  <a:schemeClr val="dk1"/>
                </a:solidFill>
                <a:latin typeface="Roboto"/>
                <a:ea typeface="Roboto"/>
                <a:cs typeface="Roboto"/>
                <a:sym typeface="Roboto"/>
              </a:rPr>
              <a:t>d'action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équitable</a:t>
            </a:r>
            <a:r>
              <a:rPr lang="en-US" sz="1000" dirty="0">
                <a:solidFill>
                  <a:schemeClr val="dk1"/>
                </a:solidFill>
                <a:latin typeface="Roboto"/>
                <a:ea typeface="Roboto"/>
                <a:cs typeface="Roboto"/>
                <a:sym typeface="Roboto"/>
              </a:rPr>
              <a:t>, chacun a un </a:t>
            </a:r>
            <a:r>
              <a:rPr lang="en-US" sz="1000" dirty="0" err="1">
                <a:solidFill>
                  <a:schemeClr val="dk1"/>
                </a:solidFill>
                <a:latin typeface="Roboto"/>
                <a:ea typeface="Roboto"/>
                <a:cs typeface="Roboto"/>
                <a:sym typeface="Roboto"/>
              </a:rPr>
              <a:t>accès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égal</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l'information</a:t>
            </a:r>
            <a:r>
              <a:rPr lang="en-US" sz="1000" dirty="0">
                <a:solidFill>
                  <a:schemeClr val="dk1"/>
                </a:solidFill>
                <a:latin typeface="Roboto"/>
                <a:ea typeface="Roboto"/>
                <a:cs typeface="Roboto"/>
                <a:sym typeface="Roboto"/>
              </a:rPr>
              <a:t> sur le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ses</a:t>
            </a:r>
            <a:r>
              <a:rPr lang="en-US" sz="1000" dirty="0">
                <a:solidFill>
                  <a:schemeClr val="dk1"/>
                </a:solidFill>
                <a:latin typeface="Roboto"/>
                <a:ea typeface="Roboto"/>
                <a:cs typeface="Roboto"/>
                <a:sym typeface="Roboto"/>
              </a:rPr>
              <a:t> impacts et les </a:t>
            </a:r>
            <a:r>
              <a:rPr lang="en-US" sz="1000" dirty="0" err="1">
                <a:solidFill>
                  <a:schemeClr val="dk1"/>
                </a:solidFill>
                <a:latin typeface="Roboto"/>
                <a:ea typeface="Roboto"/>
                <a:cs typeface="Roboto"/>
                <a:sym typeface="Roboto"/>
              </a:rPr>
              <a:t>stratégies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d'adaptation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L'information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est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diffusée</a:t>
            </a:r>
            <a:r>
              <a:rPr lang="en-US" sz="1000" dirty="0">
                <a:solidFill>
                  <a:schemeClr val="dk1"/>
                </a:solidFill>
                <a:latin typeface="Roboto"/>
                <a:ea typeface="Roboto"/>
                <a:cs typeface="Roboto"/>
                <a:sym typeface="Roboto"/>
              </a:rPr>
              <a:t> de manière à </a:t>
            </a:r>
            <a:r>
              <a:rPr lang="en-US" sz="1000" dirty="0" err="1">
                <a:solidFill>
                  <a:schemeClr val="dk1"/>
                </a:solidFill>
                <a:latin typeface="Roboto"/>
                <a:ea typeface="Roboto"/>
                <a:cs typeface="Roboto"/>
                <a:sym typeface="Roboto"/>
              </a:rPr>
              <a:t>atteindre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toutes</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communautés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garantissant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ainsi</a:t>
            </a:r>
            <a:r>
              <a:rPr lang="en-US" sz="1000" dirty="0">
                <a:solidFill>
                  <a:schemeClr val="dk1"/>
                </a:solidFill>
                <a:latin typeface="Roboto"/>
                <a:ea typeface="Roboto"/>
                <a:cs typeface="Roboto"/>
                <a:sym typeface="Roboto"/>
              </a:rPr>
              <a:t> que la </a:t>
            </a:r>
            <a:r>
              <a:rPr lang="en-US" sz="1000" dirty="0" err="1">
                <a:solidFill>
                  <a:schemeClr val="dk1"/>
                </a:solidFill>
                <a:latin typeface="Roboto"/>
                <a:ea typeface="Roboto"/>
                <a:cs typeface="Roboto"/>
                <a:sym typeface="Roboto"/>
              </a:rPr>
              <a:t>connaissance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est</a:t>
            </a:r>
            <a:r>
              <a:rPr lang="en-US" sz="1000" dirty="0">
                <a:solidFill>
                  <a:schemeClr val="dk1"/>
                </a:solidFill>
                <a:latin typeface="Roboto"/>
                <a:ea typeface="Roboto"/>
                <a:cs typeface="Roboto"/>
                <a:sym typeface="Roboto"/>
              </a:rPr>
              <a:t> un </a:t>
            </a:r>
            <a:r>
              <a:rPr lang="en-US" sz="1000" dirty="0" err="1">
                <a:solidFill>
                  <a:schemeClr val="dk1"/>
                </a:solidFill>
                <a:latin typeface="Roboto"/>
                <a:ea typeface="Roboto"/>
                <a:cs typeface="Roboto"/>
                <a:sym typeface="Roboto"/>
              </a:rPr>
              <a:t>outil</a:t>
            </a:r>
            <a:r>
              <a:rPr lang="en-US" sz="1000" dirty="0">
                <a:solidFill>
                  <a:schemeClr val="dk1"/>
                </a:solidFill>
                <a:latin typeface="Roboto"/>
                <a:ea typeface="Roboto"/>
                <a:cs typeface="Roboto"/>
                <a:sym typeface="Roboto"/>
              </a:rPr>
              <a:t> accessible à </a:t>
            </a:r>
            <a:r>
              <a:rPr lang="en-US" sz="1000" dirty="0" err="1">
                <a:solidFill>
                  <a:schemeClr val="dk1"/>
                </a:solidFill>
                <a:latin typeface="Roboto"/>
                <a:ea typeface="Roboto"/>
                <a:cs typeface="Roboto"/>
                <a:sym typeface="Roboto"/>
              </a:rPr>
              <a:t>tous</a:t>
            </a:r>
            <a:r>
              <a:rPr lang="en-US" sz="1000" dirty="0">
                <a:solidFill>
                  <a:schemeClr val="dk1"/>
                </a:solidFill>
                <a:latin typeface="Roboto"/>
                <a:ea typeface="Roboto"/>
                <a:cs typeface="Roboto"/>
                <a:sym typeface="Roboto"/>
              </a:rPr>
              <a:t>.</a:t>
            </a:r>
            <a:endParaRPr sz="1000" dirty="0">
              <a:solidFill>
                <a:schemeClr val="dk1"/>
              </a:solidFill>
            </a:endParaRPr>
          </a:p>
          <a:p>
            <a:pPr marL="342900" lvl="0" indent="-342900" algn="l" rtl="0">
              <a:lnSpc>
                <a:spcPct val="100000"/>
              </a:lnSpc>
              <a:spcBef>
                <a:spcPts val="0"/>
              </a:spcBef>
              <a:spcAft>
                <a:spcPts val="0"/>
              </a:spcAft>
              <a:buClr>
                <a:schemeClr val="dk1"/>
              </a:buClr>
              <a:buSzPts val="1000"/>
              <a:buFont typeface="Roboto"/>
              <a:buChar char="∙"/>
            </a:pPr>
            <a:r>
              <a:rPr lang="en-US" sz="1000" dirty="0" err="1">
                <a:solidFill>
                  <a:schemeClr val="dk1"/>
                </a:solidFill>
                <a:latin typeface="Roboto"/>
                <a:ea typeface="Roboto"/>
                <a:cs typeface="Roboto"/>
                <a:sym typeface="Roboto"/>
              </a:rPr>
              <a:t>L'égalité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d'accès</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l'information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permet</a:t>
            </a:r>
            <a:r>
              <a:rPr lang="en-US" sz="1000" dirty="0">
                <a:solidFill>
                  <a:schemeClr val="dk1"/>
                </a:solidFill>
                <a:latin typeface="Roboto"/>
                <a:ea typeface="Roboto"/>
                <a:cs typeface="Roboto"/>
                <a:sym typeface="Roboto"/>
              </a:rPr>
              <a:t> aux </a:t>
            </a:r>
            <a:r>
              <a:rPr lang="en-US" sz="1000" dirty="0" err="1">
                <a:solidFill>
                  <a:schemeClr val="dk1"/>
                </a:solidFill>
                <a:latin typeface="Roboto"/>
                <a:ea typeface="Roboto"/>
                <a:cs typeface="Roboto"/>
                <a:sym typeface="Roboto"/>
              </a:rPr>
              <a:t>communautés</a:t>
            </a:r>
            <a:r>
              <a:rPr lang="en-US" sz="1000" dirty="0">
                <a:solidFill>
                  <a:schemeClr val="dk1"/>
                </a:solidFill>
                <a:latin typeface="Roboto"/>
                <a:ea typeface="Roboto"/>
                <a:cs typeface="Roboto"/>
                <a:sym typeface="Roboto"/>
              </a:rPr>
              <a:t> de prendre des </a:t>
            </a:r>
            <a:r>
              <a:rPr lang="en-US" sz="1000" dirty="0" err="1">
                <a:solidFill>
                  <a:schemeClr val="dk1"/>
                </a:solidFill>
                <a:latin typeface="Roboto"/>
                <a:ea typeface="Roboto"/>
                <a:cs typeface="Roboto"/>
                <a:sym typeface="Roboto"/>
              </a:rPr>
              <a:t>décisions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éclairées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concernant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leurs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stratégies</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résilience</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favorise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compréhension</a:t>
            </a:r>
            <a:r>
              <a:rPr lang="en-US" sz="1000" dirty="0">
                <a:solidFill>
                  <a:schemeClr val="dk1"/>
                </a:solidFill>
                <a:latin typeface="Roboto"/>
                <a:ea typeface="Roboto"/>
                <a:cs typeface="Roboto"/>
                <a:sym typeface="Roboto"/>
              </a:rPr>
              <a:t> commune des </a:t>
            </a:r>
            <a:r>
              <a:rPr lang="en-US" sz="1000" dirty="0" err="1">
                <a:solidFill>
                  <a:schemeClr val="dk1"/>
                </a:solidFill>
                <a:latin typeface="Roboto"/>
                <a:ea typeface="Roboto"/>
                <a:cs typeface="Roboto"/>
                <a:sym typeface="Roboto"/>
              </a:rPr>
              <a:t>défis</a:t>
            </a:r>
            <a:r>
              <a:rPr lang="en-US" sz="1000" dirty="0">
                <a:solidFill>
                  <a:schemeClr val="dk1"/>
                </a:solidFill>
                <a:latin typeface="Roboto"/>
                <a:ea typeface="Roboto"/>
                <a:cs typeface="Roboto"/>
                <a:sym typeface="Roboto"/>
              </a:rPr>
              <a:t> et des </a:t>
            </a:r>
            <a:r>
              <a:rPr lang="en-US" sz="1000" dirty="0" err="1">
                <a:solidFill>
                  <a:schemeClr val="dk1"/>
                </a:solidFill>
                <a:latin typeface="Roboto"/>
                <a:ea typeface="Roboto"/>
                <a:cs typeface="Roboto"/>
                <a:sym typeface="Roboto"/>
              </a:rPr>
              <a:t>opportunités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posés</a:t>
            </a:r>
            <a:r>
              <a:rPr lang="en-US" sz="1000" dirty="0">
                <a:solidFill>
                  <a:schemeClr val="dk1"/>
                </a:solidFill>
                <a:latin typeface="Roboto"/>
                <a:ea typeface="Roboto"/>
                <a:cs typeface="Roboto"/>
                <a:sym typeface="Roboto"/>
              </a:rPr>
              <a:t> par le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Accès</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égal</a:t>
            </a:r>
            <a:r>
              <a:rPr lang="en-US" sz="1000" b="1" dirty="0">
                <a:solidFill>
                  <a:schemeClr val="dk1"/>
                </a:solidFill>
                <a:latin typeface="Roboto"/>
                <a:ea typeface="Roboto"/>
                <a:cs typeface="Roboto"/>
                <a:sym typeface="Roboto"/>
              </a:rPr>
              <a:t> à la </a:t>
            </a:r>
            <a:r>
              <a:rPr lang="en-US" sz="1000" b="1" dirty="0" err="1">
                <a:solidFill>
                  <a:schemeClr val="dk1"/>
                </a:solidFill>
                <a:latin typeface="Roboto"/>
                <a:ea typeface="Roboto"/>
                <a:cs typeface="Roboto"/>
                <a:sym typeface="Roboto"/>
              </a:rPr>
              <a:t>prise</a:t>
            </a:r>
            <a:r>
              <a:rPr lang="en-US" sz="1000" b="1" dirty="0">
                <a:solidFill>
                  <a:schemeClr val="dk1"/>
                </a:solidFill>
                <a:latin typeface="Roboto"/>
                <a:ea typeface="Roboto"/>
                <a:cs typeface="Roboto"/>
                <a:sym typeface="Roboto"/>
              </a:rPr>
              <a:t> de </a:t>
            </a:r>
            <a:r>
              <a:rPr lang="en-US" sz="1000" b="1" dirty="0" err="1">
                <a:solidFill>
                  <a:schemeClr val="dk1"/>
                </a:solidFill>
                <a:latin typeface="Roboto"/>
                <a:ea typeface="Roboto"/>
                <a:cs typeface="Roboto"/>
                <a:sym typeface="Roboto"/>
              </a:rPr>
              <a:t>décision</a:t>
            </a:r>
            <a:r>
              <a:rPr lang="en-US" sz="1000" b="1"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342900" lvl="0" indent="-342900" algn="l" rtl="0">
              <a:lnSpc>
                <a:spcPct val="100000"/>
              </a:lnSpc>
              <a:spcBef>
                <a:spcPts val="0"/>
              </a:spcBef>
              <a:spcAft>
                <a:spcPts val="0"/>
              </a:spcAft>
              <a:buClr>
                <a:schemeClr val="dk1"/>
              </a:buClr>
              <a:buSzPts val="1000"/>
              <a:buFont typeface="Roboto"/>
              <a:buChar char="∙"/>
            </a:pPr>
            <a:r>
              <a:rPr lang="en-US" sz="1000" dirty="0" err="1">
                <a:solidFill>
                  <a:schemeClr val="dk1"/>
                </a:solidFill>
                <a:latin typeface="Roboto"/>
                <a:ea typeface="Roboto"/>
                <a:cs typeface="Roboto"/>
                <a:sym typeface="Roboto"/>
              </a:rPr>
              <a:t>L'égalité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signifie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impliquer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toutes</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communautés</a:t>
            </a:r>
            <a:r>
              <a:rPr lang="en-US" sz="1000" dirty="0">
                <a:solidFill>
                  <a:schemeClr val="dk1"/>
                </a:solidFill>
                <a:latin typeface="Roboto"/>
                <a:ea typeface="Roboto"/>
                <a:cs typeface="Roboto"/>
                <a:sym typeface="Roboto"/>
              </a:rPr>
              <a:t> dans la planification et la mise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œuvre</a:t>
            </a:r>
            <a:r>
              <a:rPr lang="en-US" sz="1000" dirty="0">
                <a:solidFill>
                  <a:schemeClr val="dk1"/>
                </a:solidFill>
                <a:latin typeface="Roboto"/>
                <a:ea typeface="Roboto"/>
                <a:cs typeface="Roboto"/>
                <a:sym typeface="Roboto"/>
              </a:rPr>
              <a:t> des initiatives </a:t>
            </a:r>
            <a:r>
              <a:rPr lang="en-US" sz="1000" dirty="0" err="1">
                <a:solidFill>
                  <a:schemeClr val="dk1"/>
                </a:solidFill>
                <a:latin typeface="Roboto"/>
                <a:ea typeface="Roboto"/>
                <a:cs typeface="Roboto"/>
                <a:sym typeface="Roboto"/>
              </a:rPr>
              <a:t>d'action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différentes</a:t>
            </a:r>
            <a:r>
              <a:rPr lang="en-US" sz="1000" dirty="0">
                <a:solidFill>
                  <a:schemeClr val="dk1"/>
                </a:solidFill>
                <a:latin typeface="Roboto"/>
                <a:ea typeface="Roboto"/>
                <a:cs typeface="Roboto"/>
                <a:sym typeface="Roboto"/>
              </a:rPr>
              <a:t> perspectives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prises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compte</a:t>
            </a:r>
            <a:r>
              <a:rPr lang="en-US" sz="1000" dirty="0">
                <a:solidFill>
                  <a:schemeClr val="dk1"/>
                </a:solidFill>
                <a:latin typeface="Roboto"/>
                <a:ea typeface="Roboto"/>
                <a:cs typeface="Roboto"/>
                <a:sym typeface="Roboto"/>
              </a:rPr>
              <a:t> de manière </a:t>
            </a:r>
            <a:r>
              <a:rPr lang="en-US" sz="1000" dirty="0" err="1">
                <a:solidFill>
                  <a:schemeClr val="dk1"/>
                </a:solidFill>
                <a:latin typeface="Roboto"/>
                <a:ea typeface="Roboto"/>
                <a:cs typeface="Roboto"/>
                <a:sym typeface="Roboto"/>
              </a:rPr>
              <a:t>égale</a:t>
            </a:r>
            <a:r>
              <a:rPr lang="en-US" sz="1000" dirty="0">
                <a:solidFill>
                  <a:schemeClr val="dk1"/>
                </a:solidFill>
                <a:latin typeface="Roboto"/>
                <a:ea typeface="Roboto"/>
                <a:cs typeface="Roboto"/>
                <a:sym typeface="Roboto"/>
              </a:rPr>
              <a:t> et les processus </a:t>
            </a:r>
            <a:r>
              <a:rPr lang="en-US" sz="1000" dirty="0" err="1">
                <a:solidFill>
                  <a:schemeClr val="dk1"/>
                </a:solidFill>
                <a:latin typeface="Roboto"/>
                <a:ea typeface="Roboto"/>
                <a:cs typeface="Roboto"/>
                <a:sym typeface="Roboto"/>
              </a:rPr>
              <a:t>décisionnels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transparents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inclusifs</a:t>
            </a:r>
            <a:r>
              <a:rPr lang="en-US" sz="1000" dirty="0">
                <a:solidFill>
                  <a:schemeClr val="dk1"/>
                </a:solidFill>
                <a:latin typeface="Roboto"/>
                <a:ea typeface="Roboto"/>
                <a:cs typeface="Roboto"/>
                <a:sym typeface="Roboto"/>
              </a:rPr>
              <a:t>.</a:t>
            </a:r>
            <a:endParaRPr sz="1000" dirty="0">
              <a:solidFill>
                <a:schemeClr val="dk1"/>
              </a:solidFill>
            </a:endParaRPr>
          </a:p>
          <a:p>
            <a:pPr marL="342900" lvl="0" indent="-342900" algn="l"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En </a:t>
            </a:r>
            <a:r>
              <a:rPr lang="en-US" sz="1000" dirty="0" err="1">
                <a:solidFill>
                  <a:schemeClr val="dk1"/>
                </a:solidFill>
                <a:latin typeface="Roboto"/>
                <a:ea typeface="Roboto"/>
                <a:cs typeface="Roboto"/>
                <a:sym typeface="Roboto"/>
              </a:rPr>
              <a:t>incluant</a:t>
            </a:r>
            <a:r>
              <a:rPr lang="en-US" sz="1000" dirty="0">
                <a:solidFill>
                  <a:schemeClr val="dk1"/>
                </a:solidFill>
                <a:latin typeface="Roboto"/>
                <a:ea typeface="Roboto"/>
                <a:cs typeface="Roboto"/>
                <a:sym typeface="Roboto"/>
              </a:rPr>
              <a:t> les voix des </a:t>
            </a:r>
            <a:r>
              <a:rPr lang="en-US" sz="1000" dirty="0" err="1">
                <a:solidFill>
                  <a:schemeClr val="dk1"/>
                </a:solidFill>
                <a:latin typeface="Roboto"/>
                <a:ea typeface="Roboto"/>
                <a:cs typeface="Roboto"/>
                <a:sym typeface="Roboto"/>
              </a:rPr>
              <a:t>communautés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marginalisées</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décideurs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acquièrent</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informations</a:t>
            </a:r>
            <a:r>
              <a:rPr lang="en-US" sz="1000" dirty="0">
                <a:solidFill>
                  <a:schemeClr val="dk1"/>
                </a:solidFill>
                <a:latin typeface="Roboto"/>
                <a:ea typeface="Roboto"/>
                <a:cs typeface="Roboto"/>
                <a:sym typeface="Roboto"/>
              </a:rPr>
              <a:t> précieuses sur les </a:t>
            </a:r>
            <a:r>
              <a:rPr lang="en-US" sz="1000" dirty="0" err="1">
                <a:solidFill>
                  <a:schemeClr val="dk1"/>
                </a:solidFill>
                <a:latin typeface="Roboto"/>
                <a:ea typeface="Roboto"/>
                <a:cs typeface="Roboto"/>
                <a:sym typeface="Roboto"/>
              </a:rPr>
              <a:t>défis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uniques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auxquels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confrontés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différents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groupes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a:t>
            </a:r>
            <a:r>
              <a:rPr lang="en-US" sz="1000" dirty="0">
                <a:solidFill>
                  <a:schemeClr val="dk1"/>
                </a:solidFill>
                <a:latin typeface="Roboto"/>
                <a:ea typeface="Roboto"/>
                <a:cs typeface="Roboto"/>
                <a:sym typeface="Roboto"/>
              </a:rPr>
              <a:t> qui conduit à des solutions </a:t>
            </a:r>
            <a:r>
              <a:rPr lang="en-US" sz="1000" dirty="0" err="1">
                <a:solidFill>
                  <a:schemeClr val="dk1"/>
                </a:solidFill>
                <a:latin typeface="Roboto"/>
                <a:ea typeface="Roboto"/>
                <a:cs typeface="Roboto"/>
                <a:sym typeface="Roboto"/>
              </a:rPr>
              <a:t>climatiques</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efficaces</a:t>
            </a:r>
            <a:r>
              <a:rPr lang="en-US" sz="1000" dirty="0">
                <a:solidFill>
                  <a:schemeClr val="dk1"/>
                </a:solidFill>
                <a:latin typeface="Roboto"/>
                <a:ea typeface="Roboto"/>
                <a:cs typeface="Roboto"/>
                <a:sym typeface="Roboto"/>
              </a:rPr>
              <a:t> et plus </a:t>
            </a:r>
            <a:r>
              <a:rPr lang="en-US" sz="1000" dirty="0" err="1">
                <a:solidFill>
                  <a:schemeClr val="dk1"/>
                </a:solidFill>
                <a:latin typeface="Roboto"/>
                <a:ea typeface="Roboto"/>
                <a:cs typeface="Roboto"/>
                <a:sym typeface="Roboto"/>
              </a:rPr>
              <a:t>équitables</a:t>
            </a:r>
            <a:r>
              <a:rPr lang="en-US" sz="1000" dirty="0">
                <a:solidFill>
                  <a:schemeClr val="dk1"/>
                </a:solidFill>
                <a:latin typeface="Roboto"/>
                <a:ea typeface="Roboto"/>
                <a:cs typeface="Roboto"/>
                <a:sym typeface="Roboto"/>
              </a:rPr>
              <a:t>.</a:t>
            </a:r>
            <a:endParaRPr sz="1000" dirty="0">
              <a:solidFill>
                <a:schemeClr val="dk1"/>
              </a:solidFill>
            </a:endParaRPr>
          </a:p>
          <a:p>
            <a:pPr marL="0" lvl="0" indent="0" algn="l" rtl="0">
              <a:lnSpc>
                <a:spcPct val="100000"/>
              </a:lnSpc>
              <a:spcBef>
                <a:spcPts val="0"/>
              </a:spcBef>
              <a:spcAft>
                <a:spcPts val="0"/>
              </a:spcAft>
              <a:buClr>
                <a:schemeClr val="dk1"/>
              </a:buClr>
              <a:buSzPts val="2299"/>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r>
              <a:rPr lang="en-US" sz="1000" dirty="0">
                <a:solidFill>
                  <a:schemeClr val="dk1"/>
                </a:solidFill>
                <a:latin typeface="Roboto"/>
                <a:ea typeface="Roboto"/>
                <a:cs typeface="Roboto"/>
                <a:sym typeface="Roboto"/>
              </a:rPr>
              <a:t>Dans la </a:t>
            </a:r>
            <a:r>
              <a:rPr lang="en-US" sz="1000" dirty="0" err="1">
                <a:solidFill>
                  <a:schemeClr val="dk1"/>
                </a:solidFill>
                <a:latin typeface="Roboto"/>
                <a:ea typeface="Roboto"/>
                <a:cs typeface="Roboto"/>
                <a:sym typeface="Roboto"/>
              </a:rPr>
              <a:t>réalité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cependant</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différents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groupes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ont</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niveaux</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pouvoir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différents</a:t>
            </a:r>
            <a:r>
              <a:rPr lang="en-US" sz="1000" dirty="0">
                <a:solidFill>
                  <a:schemeClr val="dk1"/>
                </a:solidFill>
                <a:latin typeface="Roboto"/>
                <a:ea typeface="Roboto"/>
                <a:cs typeface="Roboto"/>
                <a:sym typeface="Roboto"/>
              </a:rPr>
              <a:t> qui </a:t>
            </a:r>
            <a:r>
              <a:rPr lang="en-US" sz="1000" dirty="0" err="1">
                <a:solidFill>
                  <a:schemeClr val="dk1"/>
                </a:solidFill>
                <a:latin typeface="Roboto"/>
                <a:ea typeface="Roboto"/>
                <a:cs typeface="Roboto"/>
                <a:sym typeface="Roboto"/>
              </a:rPr>
              <a:t>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donnent</a:t>
            </a:r>
            <a:r>
              <a:rPr lang="en-US" sz="1000" dirty="0">
                <a:solidFill>
                  <a:schemeClr val="dk1"/>
                </a:solidFill>
                <a:latin typeface="Roboto"/>
                <a:ea typeface="Roboto"/>
                <a:cs typeface="Roboto"/>
                <a:sym typeface="Roboto"/>
              </a:rPr>
              <a:t> plus de </a:t>
            </a:r>
            <a:r>
              <a:rPr lang="en-US" sz="1000" dirty="0" err="1">
                <a:solidFill>
                  <a:schemeClr val="dk1"/>
                </a:solidFill>
                <a:latin typeface="Roboto"/>
                <a:ea typeface="Roboto"/>
                <a:cs typeface="Roboto"/>
                <a:sym typeface="Roboto"/>
              </a:rPr>
              <a:t>poids</a:t>
            </a:r>
            <a:r>
              <a:rPr lang="en-US" sz="1000" dirty="0">
                <a:solidFill>
                  <a:schemeClr val="dk1"/>
                </a:solidFill>
                <a:latin typeface="Roboto"/>
                <a:ea typeface="Roboto"/>
                <a:cs typeface="Roboto"/>
                <a:sym typeface="Roboto"/>
              </a:rPr>
              <a:t> dans la </a:t>
            </a:r>
            <a:r>
              <a:rPr lang="en-US" sz="1000" dirty="0" err="1">
                <a:solidFill>
                  <a:schemeClr val="dk1"/>
                </a:solidFill>
                <a:latin typeface="Roboto"/>
                <a:ea typeface="Roboto"/>
                <a:cs typeface="Roboto"/>
                <a:sym typeface="Roboto"/>
              </a:rPr>
              <a:t>prise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décision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matière de </a:t>
            </a:r>
            <a:r>
              <a:rPr lang="en-US" sz="1000" dirty="0" err="1">
                <a:solidFill>
                  <a:schemeClr val="dk1"/>
                </a:solidFill>
                <a:latin typeface="Roboto"/>
                <a:ea typeface="Roboto"/>
                <a:cs typeface="Roboto"/>
                <a:sym typeface="Roboto"/>
              </a:rPr>
              <a:t>climat</a:t>
            </a:r>
            <a:r>
              <a:rPr lang="en-US" sz="1000" dirty="0">
                <a:solidFill>
                  <a:schemeClr val="dk1"/>
                </a:solidFill>
                <a:latin typeface="Roboto"/>
                <a:ea typeface="Roboto"/>
                <a:cs typeface="Roboto"/>
                <a:sym typeface="Roboto"/>
              </a:rPr>
              <a:t> et les </a:t>
            </a:r>
            <a:r>
              <a:rPr lang="en-US" sz="1000" dirty="0" err="1">
                <a:solidFill>
                  <a:schemeClr val="dk1"/>
                </a:solidFill>
                <a:latin typeface="Roboto"/>
                <a:ea typeface="Roboto"/>
                <a:cs typeface="Roboto"/>
                <a:sym typeface="Roboto"/>
              </a:rPr>
              <a:t>aident</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mieux</a:t>
            </a:r>
            <a:r>
              <a:rPr lang="en-US" sz="1000" dirty="0">
                <a:solidFill>
                  <a:schemeClr val="dk1"/>
                </a:solidFill>
                <a:latin typeface="Roboto"/>
                <a:ea typeface="Roboto"/>
                <a:cs typeface="Roboto"/>
                <a:sym typeface="Roboto"/>
              </a:rPr>
              <a:t> se </a:t>
            </a:r>
            <a:r>
              <a:rPr lang="en-US" sz="1000" dirty="0" err="1">
                <a:solidFill>
                  <a:schemeClr val="dk1"/>
                </a:solidFill>
                <a:latin typeface="Roboto"/>
                <a:ea typeface="Roboto"/>
                <a:cs typeface="Roboto"/>
                <a:sym typeface="Roboto"/>
              </a:rPr>
              <a:t>préparer</a:t>
            </a:r>
            <a:r>
              <a:rPr lang="en-US" sz="1000" dirty="0">
                <a:solidFill>
                  <a:schemeClr val="dk1"/>
                </a:solidFill>
                <a:latin typeface="Roboto"/>
                <a:ea typeface="Roboto"/>
                <a:cs typeface="Roboto"/>
                <a:sym typeface="Roboto"/>
              </a:rPr>
              <a:t> pour </a:t>
            </a:r>
            <a:r>
              <a:rPr lang="en-US" sz="1000" dirty="0" err="1">
                <a:solidFill>
                  <a:schemeClr val="dk1"/>
                </a:solidFill>
                <a:latin typeface="Roboto"/>
                <a:ea typeface="Roboto"/>
                <a:cs typeface="Roboto"/>
                <a:sym typeface="Roboto"/>
              </a:rPr>
              <a:t>minimiser</a:t>
            </a:r>
            <a:r>
              <a:rPr lang="en-US" sz="1000" dirty="0">
                <a:solidFill>
                  <a:schemeClr val="dk1"/>
                </a:solidFill>
                <a:latin typeface="Roboto"/>
                <a:ea typeface="Roboto"/>
                <a:cs typeface="Roboto"/>
                <a:sym typeface="Roboto"/>
              </a:rPr>
              <a:t> les impacts </a:t>
            </a:r>
            <a:r>
              <a:rPr lang="en-US" sz="1000" dirty="0" err="1">
                <a:solidFill>
                  <a:schemeClr val="dk1"/>
                </a:solidFill>
                <a:latin typeface="Roboto"/>
                <a:ea typeface="Roboto"/>
                <a:cs typeface="Roboto"/>
                <a:sym typeface="Roboto"/>
              </a:rPr>
              <a:t>climatiques</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sz="1000" dirty="0">
              <a:solidFill>
                <a:schemeClr val="dk1"/>
              </a:solidFill>
            </a:endParaRPr>
          </a:p>
        </p:txBody>
      </p:sp>
      <p:sp>
        <p:nvSpPr>
          <p:cNvPr id="1157" name="Google Shape;1157;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8"/>
        <p:cNvGrpSpPr/>
        <p:nvPr/>
      </p:nvGrpSpPr>
      <p:grpSpPr>
        <a:xfrm>
          <a:off x="0" y="0"/>
          <a:ext cx="0" cy="0"/>
          <a:chOff x="0" y="0"/>
          <a:chExt cx="0" cy="0"/>
        </a:xfrm>
      </p:grpSpPr>
      <p:sp>
        <p:nvSpPr>
          <p:cNvPr id="1169" name="Google Shape;1169;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2299"/>
              <a:buFont typeface="Arial"/>
              <a:buNone/>
            </a:pPr>
            <a:r>
              <a:rPr lang="en-US" sz="1000" b="1">
                <a:solidFill>
                  <a:schemeClr val="dk1"/>
                </a:solidFill>
                <a:latin typeface="Roboto"/>
                <a:ea typeface="Roboto"/>
                <a:cs typeface="Roboto"/>
                <a:sym typeface="Roboto"/>
              </a:rPr>
              <a:t>Notes du formateur :</a:t>
            </a: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r>
              <a:rPr lang="en-US" sz="1000" b="1">
                <a:solidFill>
                  <a:schemeClr val="dk1"/>
                </a:solidFill>
                <a:latin typeface="Roboto"/>
                <a:ea typeface="Roboto"/>
                <a:cs typeface="Roboto"/>
                <a:sym typeface="Roboto"/>
              </a:rPr>
              <a:t>L'équité </a:t>
            </a:r>
            <a:r>
              <a:rPr lang="en-US" sz="1000">
                <a:solidFill>
                  <a:schemeClr val="dk1"/>
                </a:solidFill>
                <a:latin typeface="Roboto"/>
                <a:ea typeface="Roboto"/>
                <a:cs typeface="Roboto"/>
                <a:sym typeface="Roboto"/>
              </a:rPr>
              <a:t>consiste à donner à chacun ce dont il a besoin pour avoir les mêmes chances de réussite. Cela peut signifier apporter un soutien supplémentaire aux groupes vulnérables ou marginalisés afin de compenser les obstacles structurels auxquels ils sont confrontés, afin qu'ils puissent obtenir les mêmes résultats que les groupes plus privilégiés qui ne sont pas confrontés à de tels obstacles. </a:t>
            </a:r>
            <a:endParaRPr sz="1000">
              <a:solidFill>
                <a:schemeClr val="dk1"/>
              </a:solidFill>
            </a:endParaRPr>
          </a:p>
          <a:p>
            <a:pPr marL="0" lvl="0" indent="0" algn="l" rtl="0">
              <a:lnSpc>
                <a:spcPct val="100000"/>
              </a:lnSpc>
              <a:spcBef>
                <a:spcPts val="0"/>
              </a:spcBef>
              <a:spcAft>
                <a:spcPts val="0"/>
              </a:spcAft>
              <a:buClr>
                <a:schemeClr val="dk1"/>
              </a:buClr>
              <a:buSzPts val="2299"/>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r>
              <a:rPr lang="en-US" sz="1000">
                <a:solidFill>
                  <a:schemeClr val="dk1"/>
                </a:solidFill>
                <a:latin typeface="Roboto"/>
                <a:ea typeface="Roboto"/>
                <a:cs typeface="Roboto"/>
                <a:sym typeface="Roboto"/>
              </a:rPr>
              <a:t>Dans le contexte du changement climatique, l'équité signifie reconnaître que les groupes vulnérables et marginalisés sont confrontés à des risques et à des impacts climatiques plus importants. Cela signifie également lutter contre ces risques climatiques disproportionnés en incluant ces groupes dans la planification et la prise de décision et en donnant la priorité aux actions en faveur des groupes vulnérables afin de garantir que les efforts de protection du climat aboutissent à des résultats équitables.</a:t>
            </a:r>
            <a:endParaRPr sz="1000">
              <a:solidFill>
                <a:schemeClr val="dk1"/>
              </a:solidFill>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Exemple d'équité dans le contexte du changement climatique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Imaginez une ville qui prévoit de construire des infrastructures de protection contre l'élévation du niveau de la mer. Certains </a:t>
            </a:r>
            <a:r>
              <a:rPr lang="en-US" sz="1000" err="1">
                <a:solidFill>
                  <a:schemeClr val="dk1"/>
                </a:solidFill>
                <a:latin typeface="Roboto"/>
                <a:ea typeface="Roboto"/>
                <a:cs typeface="Roboto"/>
                <a:sym typeface="Roboto"/>
              </a:rPr>
              <a:t>quartiers </a:t>
            </a:r>
            <a:r>
              <a:rPr lang="en-US" sz="1000">
                <a:solidFill>
                  <a:schemeClr val="dk1"/>
                </a:solidFill>
                <a:latin typeface="Roboto"/>
                <a:ea typeface="Roboto"/>
                <a:cs typeface="Roboto"/>
                <a:sym typeface="Roboto"/>
              </a:rPr>
              <a:t>sont plus riches et plus influents, tandis que d'autres sont économiquement défavorisés.</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Sans équité :</a:t>
            </a:r>
            <a:endParaRPr sz="1000">
              <a:solidFill>
                <a:schemeClr val="dk1"/>
              </a:solidFill>
              <a:latin typeface="Roboto"/>
              <a:ea typeface="Roboto"/>
              <a:cs typeface="Roboto"/>
              <a:sym typeface="Roboto"/>
            </a:endParaRPr>
          </a:p>
          <a:p>
            <a:pPr marL="342900" lvl="0" indent="-342900" algn="just" rtl="0">
              <a:lnSpc>
                <a:spcPct val="100000"/>
              </a:lnSpc>
              <a:spcBef>
                <a:spcPts val="0"/>
              </a:spcBef>
              <a:spcAft>
                <a:spcPts val="0"/>
              </a:spcAft>
              <a:buClr>
                <a:schemeClr val="dk1"/>
              </a:buClr>
              <a:buSzPts val="1000"/>
              <a:buFont typeface="Roboto"/>
              <a:buChar char="∙"/>
            </a:pPr>
            <a:r>
              <a:rPr lang="en-US" sz="1000" err="1">
                <a:solidFill>
                  <a:schemeClr val="dk1"/>
                </a:solidFill>
                <a:latin typeface="Roboto"/>
                <a:ea typeface="Roboto"/>
                <a:cs typeface="Roboto"/>
                <a:sym typeface="Roboto"/>
              </a:rPr>
              <a:t>Les quartiers</a:t>
            </a:r>
            <a:r>
              <a:rPr lang="en-US" sz="1000">
                <a:solidFill>
                  <a:schemeClr val="dk1"/>
                </a:solidFill>
                <a:latin typeface="Roboto"/>
                <a:ea typeface="Roboto"/>
                <a:cs typeface="Roboto"/>
                <a:sym typeface="Roboto"/>
              </a:rPr>
              <a:t> plus riches peuvent avoir une influence plus forte sur la prise de décision. Ils pourraient donner la priorité à la construction de protections pour leurs propres zones, laissant les </a:t>
            </a:r>
            <a:r>
              <a:rPr lang="en-US" sz="1000" err="1">
                <a:solidFill>
                  <a:schemeClr val="dk1"/>
                </a:solidFill>
                <a:latin typeface="Roboto"/>
                <a:ea typeface="Roboto"/>
                <a:cs typeface="Roboto"/>
                <a:sym typeface="Roboto"/>
              </a:rPr>
              <a:t>quartiers</a:t>
            </a:r>
            <a:r>
              <a:rPr lang="en-US" sz="1000">
                <a:solidFill>
                  <a:schemeClr val="dk1"/>
                </a:solidFill>
                <a:latin typeface="Roboto"/>
                <a:ea typeface="Roboto"/>
                <a:cs typeface="Roboto"/>
                <a:sym typeface="Roboto"/>
              </a:rPr>
              <a:t> défavorisés plus exposés à l'élévation du niveau de la mer.</a:t>
            </a:r>
            <a:endParaRPr sz="1000">
              <a:solidFill>
                <a:schemeClr val="dk1"/>
              </a:solidFill>
              <a:latin typeface="Roboto"/>
              <a:ea typeface="Roboto"/>
              <a:cs typeface="Roboto"/>
              <a:sym typeface="Roboto"/>
            </a:endParaRPr>
          </a:p>
          <a:p>
            <a:pPr marL="342900" lvl="0" indent="-342900" algn="just" rtl="0">
              <a:lnSpc>
                <a:spcPct val="100000"/>
              </a:lnSpc>
              <a:spcBef>
                <a:spcPts val="0"/>
              </a:spcBef>
              <a:spcAft>
                <a:spcPts val="0"/>
              </a:spcAft>
              <a:buClr>
                <a:schemeClr val="dk1"/>
              </a:buClr>
              <a:buSzPts val="1000"/>
              <a:buFont typeface="Roboto"/>
              <a:buChar char="∙"/>
            </a:pPr>
            <a:r>
              <a:rPr lang="en-US" sz="1000" err="1">
                <a:solidFill>
                  <a:schemeClr val="dk1"/>
                </a:solidFill>
                <a:latin typeface="Roboto"/>
                <a:ea typeface="Roboto"/>
                <a:cs typeface="Roboto"/>
                <a:sym typeface="Roboto"/>
              </a:rPr>
              <a:t>Les quartiers</a:t>
            </a:r>
            <a:r>
              <a:rPr lang="en-US" sz="1000">
                <a:solidFill>
                  <a:schemeClr val="dk1"/>
                </a:solidFill>
                <a:latin typeface="Roboto"/>
                <a:ea typeface="Roboto"/>
                <a:cs typeface="Roboto"/>
                <a:sym typeface="Roboto"/>
              </a:rPr>
              <a:t> défavorisés, qui manquent de ressources et d'influence, pourraient avoir du mal à faire entendre leurs préoccupations. Ils pourraient finir par subir le plus gros des impacts sans bénéficier de mesures de protection adéquates.</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Avec équité :</a:t>
            </a:r>
            <a:endParaRPr sz="1000">
              <a:solidFill>
                <a:schemeClr val="dk1"/>
              </a:solidFill>
              <a:latin typeface="Roboto"/>
              <a:ea typeface="Roboto"/>
              <a:cs typeface="Roboto"/>
              <a:sym typeface="Roboto"/>
            </a:endParaRPr>
          </a:p>
          <a:p>
            <a:pPr marL="342900" lvl="0" indent="-342900" algn="just" rtl="0">
              <a:lnSpc>
                <a:spcPct val="100000"/>
              </a:lnSpc>
              <a:spcBef>
                <a:spcPts val="0"/>
              </a:spcBef>
              <a:spcAft>
                <a:spcPts val="0"/>
              </a:spcAft>
              <a:buClr>
                <a:schemeClr val="dk1"/>
              </a:buClr>
              <a:buSzPts val="1000"/>
              <a:buFont typeface="Noto Sans Symbols"/>
              <a:buChar char="∙"/>
            </a:pPr>
            <a:r>
              <a:rPr lang="en-US" sz="1000">
                <a:solidFill>
                  <a:schemeClr val="dk1"/>
                </a:solidFill>
                <a:latin typeface="Roboto"/>
                <a:ea typeface="Roboto"/>
                <a:cs typeface="Roboto"/>
                <a:sym typeface="Roboto"/>
              </a:rPr>
              <a:t>Une approche équitable garantit que tous </a:t>
            </a:r>
            <a:r>
              <a:rPr lang="en-US" sz="1000" err="1">
                <a:solidFill>
                  <a:schemeClr val="dk1"/>
                </a:solidFill>
                <a:latin typeface="Roboto"/>
                <a:ea typeface="Roboto"/>
                <a:cs typeface="Roboto"/>
                <a:sym typeface="Roboto"/>
              </a:rPr>
              <a:t>les quartiers </a:t>
            </a:r>
            <a:r>
              <a:rPr lang="en-US" sz="1000">
                <a:solidFill>
                  <a:schemeClr val="dk1"/>
                </a:solidFill>
                <a:latin typeface="Roboto"/>
                <a:ea typeface="Roboto"/>
                <a:cs typeface="Roboto"/>
                <a:sym typeface="Roboto"/>
              </a:rPr>
              <a:t>ont un droit de regard égal dans le processus décisionnel. Elle tient compte des vulnérabilités de chaque zone et alloue les ressources </a:t>
            </a:r>
            <a:r>
              <a:rPr lang="en-US" sz="1000" b="1">
                <a:solidFill>
                  <a:schemeClr val="dk1"/>
                </a:solidFill>
                <a:latin typeface="Roboto"/>
                <a:ea typeface="Roboto"/>
                <a:cs typeface="Roboto"/>
                <a:sym typeface="Roboto"/>
              </a:rPr>
              <a:t>en fonction des besoins </a:t>
            </a:r>
            <a:r>
              <a:rPr lang="en-US" sz="1000">
                <a:solidFill>
                  <a:schemeClr val="dk1"/>
                </a:solidFill>
                <a:latin typeface="Roboto"/>
                <a:ea typeface="Roboto"/>
                <a:cs typeface="Roboto"/>
                <a:sym typeface="Roboto"/>
              </a:rPr>
              <a:t>plutôt que de l'influence.</a:t>
            </a:r>
            <a:endParaRPr sz="1000">
              <a:solidFill>
                <a:schemeClr val="dk1"/>
              </a:solidFill>
              <a:latin typeface="Roboto"/>
              <a:ea typeface="Roboto"/>
              <a:cs typeface="Roboto"/>
              <a:sym typeface="Roboto"/>
            </a:endParaRPr>
          </a:p>
          <a:p>
            <a:pPr marL="342900" lvl="0" indent="-3429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Les ressources sont distribuées pour construire des infrastructures de protection qui profitent à tous </a:t>
            </a:r>
            <a:r>
              <a:rPr lang="en-US" sz="1000" err="1">
                <a:solidFill>
                  <a:schemeClr val="dk1"/>
                </a:solidFill>
                <a:latin typeface="Roboto"/>
                <a:ea typeface="Roboto"/>
                <a:cs typeface="Roboto"/>
                <a:sym typeface="Roboto"/>
              </a:rPr>
              <a:t>les quartiers</a:t>
            </a:r>
            <a:r>
              <a:rPr lang="en-US" sz="1000">
                <a:solidFill>
                  <a:schemeClr val="dk1"/>
                </a:solidFill>
                <a:latin typeface="Roboto"/>
                <a:ea typeface="Roboto"/>
                <a:cs typeface="Roboto"/>
                <a:sym typeface="Roboto"/>
              </a:rPr>
              <a:t>, en accordant une importance égale aux préoccupations des zones riches et défavorisées.</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Que signifie l'équité ?</a:t>
            </a:r>
            <a:endParaRPr sz="1000">
              <a:solidFill>
                <a:schemeClr val="dk1"/>
              </a:solidFill>
              <a:latin typeface="Roboto"/>
              <a:ea typeface="Roboto"/>
              <a:cs typeface="Roboto"/>
              <a:sym typeface="Roboto"/>
            </a:endParaRPr>
          </a:p>
          <a:p>
            <a:pPr marL="342900" lvl="0" indent="-3429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Dans ce contexte, l'équité signifie veiller à ce que les décisions et les ressources soient réparties de manière équitable, indépendamment de la richesse ou de l'influence </a:t>
            </a:r>
            <a:r>
              <a:rPr lang="en-US" sz="1000" err="1">
                <a:solidFill>
                  <a:schemeClr val="dk1"/>
                </a:solidFill>
                <a:latin typeface="Roboto"/>
                <a:ea typeface="Roboto"/>
                <a:cs typeface="Roboto"/>
                <a:sym typeface="Roboto"/>
              </a:rPr>
              <a:t>d'un quartier</a:t>
            </a:r>
            <a:r>
              <a:rPr lang="en-US" sz="1000">
                <a:solidFill>
                  <a:schemeClr val="dk1"/>
                </a:solidFill>
                <a:latin typeface="Roboto"/>
                <a:ea typeface="Roboto"/>
                <a:cs typeface="Roboto"/>
                <a:sym typeface="Roboto"/>
              </a:rPr>
              <a:t>. Elle garantit que toutes les communautés, en particulier celles qui sont défavorisées, reçoivent le soutien dont elles ont besoin pour faire face aux effets du changement climatique.</a:t>
            </a:r>
          </a:p>
          <a:p>
            <a:pPr marL="0" lvl="0" indent="0" algn="just" rtl="0">
              <a:lnSpc>
                <a:spcPct val="100000"/>
              </a:lnSpc>
              <a:spcBef>
                <a:spcPts val="0"/>
              </a:spcBef>
              <a:spcAft>
                <a:spcPts val="0"/>
              </a:spcAft>
              <a:buClr>
                <a:schemeClr val="dk1"/>
              </a:buClr>
              <a:buSzPts val="1000"/>
              <a:buFont typeface="Roboto"/>
              <a:buNone/>
            </a:pPr>
            <a:endParaRPr lang="en-US" sz="1000">
              <a:solidFill>
                <a:schemeClr val="dk1"/>
              </a:solidFill>
              <a:latin typeface="Roboto"/>
              <a:ea typeface="Roboto"/>
              <a:cs typeface="Roboto"/>
              <a:sym typeface="Roboto"/>
            </a:endParaRPr>
          </a:p>
          <a:p>
            <a:pPr marL="0" marR="0" lvl="0" indent="0" algn="just" defTabSz="914400" rtl="0" eaLnBrk="1" fontAlgn="auto" latinLnBrk="0" hangingPunct="1">
              <a:lnSpc>
                <a:spcPct val="100000"/>
              </a:lnSpc>
              <a:spcBef>
                <a:spcPts val="0"/>
              </a:spcBef>
              <a:spcAft>
                <a:spcPts val="0"/>
              </a:spcAft>
              <a:buClr>
                <a:schemeClr val="dk1"/>
              </a:buClr>
              <a:buSzPts val="1000"/>
              <a:buFont typeface="Roboto"/>
              <a:buNone/>
              <a:tabLst/>
              <a:defRPr/>
            </a:pPr>
            <a:r>
              <a:rPr lang="en-GB" sz="1200" b="0" i="0" u="none" strike="noStrike" cap="none">
                <a:solidFill>
                  <a:schemeClr val="dk1"/>
                </a:solidFill>
                <a:effectLst/>
                <a:latin typeface="Arial"/>
                <a:ea typeface="Arial"/>
                <a:cs typeface="Arial"/>
                <a:sym typeface="Arial"/>
              </a:rPr>
              <a:t>L'équité vise l'égalité des résultats, mais lorsqu'elle est appliquée uniquement à un niveau compensatoire (par exemple, en accordant davantage de soutien à l'accès des femmes à l'eau ou aux soins, sans remettre en question les rôles existants liés au genre), elle risque de gérer les inégalités structurelles plutôt que de les transformer. Soulignez qu'une approche véritablement transformatrice devrait se demander qui remplit quels rôles et pourquoi, et quels changements institutionnels, normatifs ou de pouvoir sont nécessaires pour modifier ces structures.</a:t>
            </a:r>
          </a:p>
          <a:p>
            <a:pPr marL="0" lvl="0" indent="0" algn="just" rtl="0">
              <a:lnSpc>
                <a:spcPct val="100000"/>
              </a:lnSpc>
              <a:spcBef>
                <a:spcPts val="0"/>
              </a:spcBef>
              <a:spcAft>
                <a:spcPts val="0"/>
              </a:spcAft>
              <a:buClr>
                <a:schemeClr val="dk1"/>
              </a:buClr>
              <a:buSzPts val="1000"/>
              <a:buFont typeface="Roboto"/>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sz="1000">
              <a:solidFill>
                <a:schemeClr val="dk1"/>
              </a:solidFill>
            </a:endParaRPr>
          </a:p>
        </p:txBody>
      </p:sp>
      <p:sp>
        <p:nvSpPr>
          <p:cNvPr id="1170" name="Google Shape;1170;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1"/>
        <p:cNvGrpSpPr/>
        <p:nvPr/>
      </p:nvGrpSpPr>
      <p:grpSpPr>
        <a:xfrm>
          <a:off x="0" y="0"/>
          <a:ext cx="0" cy="0"/>
          <a:chOff x="0" y="0"/>
          <a:chExt cx="0" cy="0"/>
        </a:xfrm>
      </p:grpSpPr>
      <p:sp>
        <p:nvSpPr>
          <p:cNvPr id="1182" name="Google Shape;1182;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Notes du formateur :</a:t>
            </a: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L'inclusion consiste à créer un environnement où chacun se sent valorisé, respecté et impliqué. Cela signifie que tous les individus, quelles que soient leurs différences ou leurs origines, ont les mêmes chances de participer, de contribuer et de prendre part aux activités.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Inclusivité du processus : </a:t>
            </a:r>
            <a:r>
              <a:rPr lang="en-US" sz="1000">
                <a:solidFill>
                  <a:schemeClr val="dk1"/>
                </a:solidFill>
                <a:latin typeface="Roboto"/>
                <a:ea typeface="Roboto"/>
                <a:cs typeface="Roboto"/>
                <a:sym typeface="Roboto"/>
              </a:rPr>
              <a:t>impliquer un large éventail de communautés et de parties prenantes, en mettant l'accent sur l'augmentation de la participation et de l'implication des populations touchées par les inégalités.</a:t>
            </a: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Processus exclusif : </a:t>
            </a:r>
            <a:r>
              <a:rPr lang="en-US" sz="1000">
                <a:solidFill>
                  <a:schemeClr val="dk1"/>
                </a:solidFill>
                <a:latin typeface="Roboto"/>
                <a:ea typeface="Roboto"/>
                <a:cs typeface="Roboto"/>
                <a:sym typeface="Roboto"/>
              </a:rPr>
              <a:t>participation communautaire sélective</a:t>
            </a:r>
            <a:endParaRPr sz="1000">
              <a:solidFill>
                <a:schemeClr val="dk1"/>
              </a:solidFill>
              <a:latin typeface="Roboto"/>
              <a:ea typeface="Roboto"/>
              <a:cs typeface="Roboto"/>
              <a:sym typeface="Roboto"/>
            </a:endParaRPr>
          </a:p>
          <a:p>
            <a:pPr marL="45720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Inclusivité de la planification </a:t>
            </a:r>
            <a:r>
              <a:rPr lang="en-US" sz="1000">
                <a:solidFill>
                  <a:schemeClr val="dk1"/>
                </a:solidFill>
                <a:latin typeface="Roboto"/>
                <a:ea typeface="Roboto"/>
                <a:cs typeface="Roboto"/>
                <a:sym typeface="Roboto"/>
              </a:rPr>
              <a:t>: planifier et concevoir de manière à promouvoir l'équité et l'accessibilité des </a:t>
            </a:r>
            <a:r>
              <a:rPr lang="en-US" sz="1000" err="1">
                <a:solidFill>
                  <a:schemeClr val="dk1"/>
                </a:solidFill>
                <a:latin typeface="Roboto"/>
                <a:ea typeface="Roboto"/>
                <a:cs typeface="Roboto"/>
                <a:sym typeface="Roboto"/>
              </a:rPr>
              <a:t>programmes</a:t>
            </a:r>
            <a:r>
              <a:rPr lang="en-US" sz="1000">
                <a:solidFill>
                  <a:schemeClr val="dk1"/>
                </a:solidFill>
                <a:latin typeface="Roboto"/>
                <a:ea typeface="Roboto"/>
                <a:cs typeface="Roboto"/>
                <a:sym typeface="Roboto"/>
              </a:rPr>
              <a:t>, actions et politiques climatiques.</a:t>
            </a: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Planification inéquitable </a:t>
            </a:r>
            <a:r>
              <a:rPr lang="en-US" sz="1000">
                <a:solidFill>
                  <a:schemeClr val="dk1"/>
                </a:solidFill>
                <a:latin typeface="Roboto"/>
                <a:ea typeface="Roboto"/>
                <a:cs typeface="Roboto"/>
                <a:sym typeface="Roboto"/>
              </a:rPr>
              <a:t>: allouer des ressources sans tenir compte des dynamiques sociales, économiques et politiques, ou sans considérer l'impact sur différents groupes</a:t>
            </a:r>
            <a:endParaRPr sz="1000">
              <a:solidFill>
                <a:schemeClr val="dk1"/>
              </a:solidFill>
              <a:latin typeface="Roboto"/>
              <a:ea typeface="Roboto"/>
              <a:cs typeface="Roboto"/>
              <a:sym typeface="Roboto"/>
            </a:endParaRPr>
          </a:p>
          <a:p>
            <a:pPr marL="45720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Inclusivité de l'impact </a:t>
            </a:r>
            <a:r>
              <a:rPr lang="en-US" sz="1000">
                <a:solidFill>
                  <a:schemeClr val="dk1"/>
                </a:solidFill>
                <a:latin typeface="Roboto"/>
                <a:ea typeface="Roboto"/>
                <a:cs typeface="Roboto"/>
                <a:sym typeface="Roboto"/>
              </a:rPr>
              <a:t>: garantir une répartition équitable de l'impact des </a:t>
            </a:r>
            <a:r>
              <a:rPr lang="en-US" sz="1000" err="1">
                <a:solidFill>
                  <a:schemeClr val="dk1"/>
                </a:solidFill>
                <a:latin typeface="Roboto"/>
                <a:ea typeface="Roboto"/>
                <a:cs typeface="Roboto"/>
                <a:sym typeface="Roboto"/>
              </a:rPr>
              <a:t>programmes</a:t>
            </a:r>
            <a:r>
              <a:rPr lang="en-US" sz="1000">
                <a:solidFill>
                  <a:schemeClr val="dk1"/>
                </a:solidFill>
                <a:latin typeface="Roboto"/>
                <a:ea typeface="Roboto"/>
                <a:cs typeface="Roboto"/>
                <a:sym typeface="Roboto"/>
              </a:rPr>
              <a:t>, actions et politiques climatiques, et utiliser des indicateurs permettant de suivre et d'évaluer cet impact.</a:t>
            </a: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Impacts inéquitables : </a:t>
            </a:r>
            <a:r>
              <a:rPr lang="en-US" sz="1000">
                <a:solidFill>
                  <a:schemeClr val="dk1"/>
                </a:solidFill>
                <a:latin typeface="Roboto"/>
                <a:ea typeface="Roboto"/>
                <a:cs typeface="Roboto"/>
                <a:sym typeface="Roboto"/>
              </a:rPr>
              <a:t>impact négatif disproportionné sur les groupes défavorisés et impact positif sur les groupes plus favorisés.</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a:p>
        </p:txBody>
      </p:sp>
      <p:sp>
        <p:nvSpPr>
          <p:cNvPr id="1183" name="Google Shape;1183;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a:extLst>
            <a:ext uri="{FF2B5EF4-FFF2-40B4-BE49-F238E27FC236}">
              <a16:creationId xmlns:a16="http://schemas.microsoft.com/office/drawing/2014/main" id="{B77F4E4D-9D88-E4CE-BEFD-E67DBE71FC12}"/>
            </a:ext>
          </a:extLst>
        </p:cNvPr>
        <p:cNvGrpSpPr/>
        <p:nvPr/>
      </p:nvGrpSpPr>
      <p:grpSpPr>
        <a:xfrm>
          <a:off x="0" y="0"/>
          <a:ext cx="0" cy="0"/>
          <a:chOff x="0" y="0"/>
          <a:chExt cx="0" cy="0"/>
        </a:xfrm>
      </p:grpSpPr>
      <p:sp>
        <p:nvSpPr>
          <p:cNvPr id="165" name="Google Shape;165;p6:notes">
            <a:extLst>
              <a:ext uri="{FF2B5EF4-FFF2-40B4-BE49-F238E27FC236}">
                <a16:creationId xmlns:a16="http://schemas.microsoft.com/office/drawing/2014/main" id="{8673FC77-8F12-3649-C9F7-DDBECF3E2CC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endParaRPr lang="en-US" sz="1200" dirty="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dirty="0">
              <a:solidFill>
                <a:schemeClr val="dk1"/>
              </a:solidFill>
              <a:effectLst/>
              <a:latin typeface="Arial"/>
              <a:ea typeface="Arial"/>
              <a:cs typeface="Arial"/>
              <a:sym typeface="Arial"/>
            </a:endParaRPr>
          </a:p>
          <a:p>
            <a:pPr marL="0" indent="0">
              <a:buClr>
                <a:schemeClr val="dk1"/>
              </a:buClr>
              <a:buSzPts val="1100"/>
              <a:defRPr/>
            </a:pPr>
            <a:r>
              <a:rPr lang="en-GB" sz="1200" b="0" i="0" u="none" strike="noStrike" cap="none" dirty="0">
                <a:solidFill>
                  <a:schemeClr val="dk1"/>
                </a:solidFill>
                <a:effectLst/>
                <a:latin typeface="Arial"/>
                <a:ea typeface="Arial"/>
                <a:cs typeface="Arial"/>
                <a:sym typeface="Arial"/>
              </a:rPr>
              <a:t>Cette diapositive </a:t>
            </a:r>
            <a:r>
              <a:rPr lang="en-GB" sz="1200" b="0" i="0" u="none" strike="noStrike" cap="none" dirty="0" err="1">
                <a:solidFill>
                  <a:schemeClr val="dk1"/>
                </a:solidFill>
                <a:effectLst/>
                <a:latin typeface="Arial"/>
                <a:ea typeface="Arial"/>
                <a:cs typeface="Arial"/>
                <a:sym typeface="Arial"/>
              </a:rPr>
              <a:t>explique</a:t>
            </a:r>
            <a:r>
              <a:rPr lang="en-GB" sz="1200" b="0" i="0" u="none" strike="noStrike" cap="none" dirty="0">
                <a:solidFill>
                  <a:schemeClr val="dk1"/>
                </a:solidFill>
                <a:effectLst/>
                <a:latin typeface="Arial"/>
                <a:ea typeface="Arial"/>
                <a:cs typeface="Arial"/>
                <a:sym typeface="Arial"/>
              </a:rPr>
              <a:t> comment le module</a:t>
            </a:r>
            <a:r>
              <a:rPr lang="en-GB" dirty="0"/>
              <a:t> 2 </a:t>
            </a:r>
            <a:r>
              <a:rPr lang="en-GB" sz="1200" b="0" i="0" u="none" strike="noStrike" cap="none" dirty="0" err="1">
                <a:solidFill>
                  <a:schemeClr val="dk1"/>
                </a:solidFill>
                <a:effectLst/>
                <a:latin typeface="Arial"/>
                <a:ea typeface="Arial"/>
                <a:cs typeface="Arial"/>
                <a:sym typeface="Arial"/>
              </a:rPr>
              <a:t>s'inscrit</a:t>
            </a:r>
            <a:r>
              <a:rPr lang="en-GB" sz="1200" b="0" i="0" u="none" strike="noStrike" cap="none" dirty="0">
                <a:solidFill>
                  <a:schemeClr val="dk1"/>
                </a:solidFill>
                <a:effectLst/>
                <a:latin typeface="Arial"/>
                <a:ea typeface="Arial"/>
                <a:cs typeface="Arial"/>
                <a:sym typeface="Arial"/>
              </a:rPr>
              <a:t> dans le cadre de la Masterclass.</a:t>
            </a:r>
            <a:endParaRPr lang="en-GB" dirty="0"/>
          </a:p>
          <a:p>
            <a:pPr marL="0" lvl="0" indent="0" algn="l" rtl="0">
              <a:lnSpc>
                <a:spcPct val="100000"/>
              </a:lnSpc>
              <a:spcBef>
                <a:spcPts val="0"/>
              </a:spcBef>
              <a:spcAft>
                <a:spcPts val="0"/>
              </a:spcAft>
              <a:buClr>
                <a:schemeClr val="dk1"/>
              </a:buClr>
              <a:buSzPts val="1100"/>
              <a:buFont typeface="Arial"/>
              <a:buNone/>
            </a:pPr>
            <a:endParaRPr lang="en-GB" dirty="0"/>
          </a:p>
          <a:p>
            <a:pPr marL="0" indent="0">
              <a:buClr>
                <a:schemeClr val="dk1"/>
              </a:buClr>
              <a:buSzPts val="1100"/>
            </a:pPr>
            <a:r>
              <a:rPr lang="en-GB" dirty="0"/>
              <a:t>Le module 2 explore les principes </a:t>
            </a:r>
            <a:r>
              <a:rPr lang="en-GB" dirty="0" err="1"/>
              <a:t>fondamentaux</a:t>
            </a:r>
            <a:r>
              <a:rPr lang="en-GB" dirty="0"/>
              <a:t> et les étapes pratiques. </a:t>
            </a:r>
            <a:r>
              <a:rPr lang="en-US" dirty="0"/>
              <a:t>Nous </a:t>
            </a:r>
            <a:r>
              <a:rPr lang="en-US" dirty="0" err="1"/>
              <a:t>rafraîchirons</a:t>
            </a:r>
            <a:r>
              <a:rPr lang="en-US" dirty="0"/>
              <a:t> </a:t>
            </a:r>
            <a:r>
              <a:rPr lang="en-US" dirty="0" err="1"/>
              <a:t>notre</a:t>
            </a:r>
            <a:r>
              <a:rPr lang="en-US" dirty="0"/>
              <a:t> </a:t>
            </a:r>
            <a:r>
              <a:rPr lang="en-US" dirty="0" err="1"/>
              <a:t>compréhension</a:t>
            </a:r>
            <a:r>
              <a:rPr lang="en-US" dirty="0"/>
              <a:t> des </a:t>
            </a:r>
            <a:r>
              <a:rPr lang="en-US" dirty="0" err="1"/>
              <a:t>sujets</a:t>
            </a:r>
            <a:r>
              <a:rPr lang="en-US" dirty="0"/>
              <a:t> </a:t>
            </a:r>
            <a:r>
              <a:rPr lang="en-US" dirty="0" err="1"/>
              <a:t>abordés</a:t>
            </a:r>
            <a:r>
              <a:rPr lang="en-US" dirty="0"/>
              <a:t> dans le module 1.</a:t>
            </a:r>
          </a:p>
        </p:txBody>
      </p:sp>
      <p:sp>
        <p:nvSpPr>
          <p:cNvPr id="166" name="Google Shape;166;p6:notes">
            <a:extLst>
              <a:ext uri="{FF2B5EF4-FFF2-40B4-BE49-F238E27FC236}">
                <a16:creationId xmlns:a16="http://schemas.microsoft.com/office/drawing/2014/main" id="{D6DB4933-3477-3965-34C6-048979ED058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62030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p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dirty="0" err="1">
                <a:solidFill>
                  <a:schemeClr val="dk1"/>
                </a:solidFill>
                <a:latin typeface="Roboto"/>
                <a:ea typeface="Roboto"/>
                <a:cs typeface="Roboto"/>
                <a:sym typeface="Roboto"/>
              </a:rPr>
              <a:t>L'inégalité</a:t>
            </a:r>
            <a:r>
              <a:rPr lang="en-US" sz="1000" b="1"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désigne</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répartition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inégale</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ressources</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opportunités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ou</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avantages</a:t>
            </a:r>
            <a:r>
              <a:rPr lang="en-US" sz="1000" dirty="0">
                <a:solidFill>
                  <a:schemeClr val="dk1"/>
                </a:solidFill>
                <a:latin typeface="Roboto"/>
                <a:ea typeface="Roboto"/>
                <a:cs typeface="Roboto"/>
                <a:sym typeface="Roboto"/>
              </a:rPr>
              <a:t> entre les </a:t>
            </a:r>
            <a:r>
              <a:rPr lang="en-US" sz="1000" dirty="0" err="1">
                <a:solidFill>
                  <a:schemeClr val="dk1"/>
                </a:solidFill>
                <a:latin typeface="Roboto"/>
                <a:ea typeface="Roboto"/>
                <a:cs typeface="Roboto"/>
                <a:sym typeface="Roboto"/>
              </a:rPr>
              <a:t>individus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ou</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groupes</a:t>
            </a:r>
            <a:r>
              <a:rPr lang="en-US" sz="1000" dirty="0">
                <a:solidFill>
                  <a:schemeClr val="dk1"/>
                </a:solidFill>
                <a:latin typeface="Roboto"/>
                <a:ea typeface="Roboto"/>
                <a:cs typeface="Roboto"/>
                <a:sym typeface="Roboto"/>
              </a:rPr>
              <a:t>. Dans le </a:t>
            </a:r>
            <a:r>
              <a:rPr lang="en-US" sz="1000" dirty="0" err="1">
                <a:solidFill>
                  <a:schemeClr val="dk1"/>
                </a:solidFill>
                <a:latin typeface="Roboto"/>
                <a:ea typeface="Roboto"/>
                <a:cs typeface="Roboto"/>
                <a:sym typeface="Roboto"/>
              </a:rPr>
              <a:t>contexte</a:t>
            </a:r>
            <a:r>
              <a:rPr lang="en-US" sz="1000" dirty="0">
                <a:solidFill>
                  <a:schemeClr val="dk1"/>
                </a:solidFill>
                <a:latin typeface="Roboto"/>
                <a:ea typeface="Roboto"/>
                <a:cs typeface="Roboto"/>
                <a:sym typeface="Roboto"/>
              </a:rPr>
              <a:t> du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l'inégalité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signifie</a:t>
            </a:r>
            <a:r>
              <a:rPr lang="en-US" sz="1000" dirty="0">
                <a:solidFill>
                  <a:schemeClr val="dk1"/>
                </a:solidFill>
                <a:latin typeface="Roboto"/>
                <a:ea typeface="Roboto"/>
                <a:cs typeface="Roboto"/>
                <a:sym typeface="Roboto"/>
              </a:rPr>
              <a:t> que tout le monde </a:t>
            </a:r>
            <a:r>
              <a:rPr lang="en-US" sz="1000" dirty="0" err="1">
                <a:solidFill>
                  <a:schemeClr val="dk1"/>
                </a:solidFill>
                <a:latin typeface="Roboto"/>
                <a:ea typeface="Roboto"/>
                <a:cs typeface="Roboto"/>
                <a:sym typeface="Roboto"/>
              </a:rPr>
              <a:t>n'est</a:t>
            </a:r>
            <a:r>
              <a:rPr lang="en-US" sz="1000" dirty="0">
                <a:solidFill>
                  <a:schemeClr val="dk1"/>
                </a:solidFill>
                <a:latin typeface="Roboto"/>
                <a:ea typeface="Roboto"/>
                <a:cs typeface="Roboto"/>
                <a:sym typeface="Roboto"/>
              </a:rPr>
              <a:t> pas </a:t>
            </a:r>
            <a:r>
              <a:rPr lang="en-US" sz="1000" dirty="0" err="1">
                <a:solidFill>
                  <a:schemeClr val="dk1"/>
                </a:solidFill>
                <a:latin typeface="Roboto"/>
                <a:ea typeface="Roboto"/>
                <a:cs typeface="Roboto"/>
                <a:sym typeface="Roboto"/>
              </a:rPr>
              <a:t>confronté</a:t>
            </a:r>
            <a:r>
              <a:rPr lang="en-US" sz="1000" dirty="0">
                <a:solidFill>
                  <a:schemeClr val="dk1"/>
                </a:solidFill>
                <a:latin typeface="Roboto"/>
                <a:ea typeface="Roboto"/>
                <a:cs typeface="Roboto"/>
                <a:sym typeface="Roboto"/>
              </a:rPr>
              <a:t> aux </a:t>
            </a:r>
            <a:r>
              <a:rPr lang="en-US" sz="1000" dirty="0" err="1">
                <a:solidFill>
                  <a:schemeClr val="dk1"/>
                </a:solidFill>
                <a:latin typeface="Roboto"/>
                <a:ea typeface="Roboto"/>
                <a:cs typeface="Roboto"/>
                <a:sym typeface="Roboto"/>
              </a:rPr>
              <a:t>mêmes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risques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ni</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n'a</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même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capacité</a:t>
            </a:r>
            <a:r>
              <a:rPr lang="en-US" sz="1000" dirty="0">
                <a:solidFill>
                  <a:schemeClr val="dk1"/>
                </a:solidFill>
                <a:latin typeface="Roboto"/>
                <a:ea typeface="Roboto"/>
                <a:cs typeface="Roboto"/>
                <a:sym typeface="Roboto"/>
              </a:rPr>
              <a:t> à faire face aux </a:t>
            </a:r>
            <a:r>
              <a:rPr lang="en-US" sz="1000" dirty="0" err="1">
                <a:solidFill>
                  <a:schemeClr val="dk1"/>
                </a:solidFill>
                <a:latin typeface="Roboto"/>
                <a:ea typeface="Roboto"/>
                <a:cs typeface="Roboto"/>
                <a:sym typeface="Roboto"/>
              </a:rPr>
              <a:t>effets</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phénomènes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extrêmes</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err="1">
                <a:solidFill>
                  <a:schemeClr val="dk1"/>
                </a:solidFill>
                <a:latin typeface="Roboto"/>
                <a:ea typeface="Roboto"/>
                <a:cs typeface="Roboto"/>
                <a:sym typeface="Roboto"/>
              </a:rPr>
              <a:t>Mettons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cela</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perspective. </a:t>
            </a:r>
            <a:r>
              <a:rPr lang="en-US" sz="1000" dirty="0" err="1">
                <a:solidFill>
                  <a:schemeClr val="dk1"/>
                </a:solidFill>
                <a:latin typeface="Roboto"/>
                <a:ea typeface="Roboto"/>
                <a:cs typeface="Roboto"/>
                <a:sym typeface="Roboto"/>
              </a:rPr>
              <a:t>Imaginez</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ville</a:t>
            </a:r>
            <a:r>
              <a:rPr lang="en-US" sz="1000" dirty="0">
                <a:solidFill>
                  <a:schemeClr val="dk1"/>
                </a:solidFill>
                <a:latin typeface="Roboto"/>
                <a:ea typeface="Roboto"/>
                <a:cs typeface="Roboto"/>
                <a:sym typeface="Roboto"/>
              </a:rPr>
              <a:t> pendant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vague de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pour </a:t>
            </a:r>
            <a:r>
              <a:rPr lang="en-US" sz="1000" dirty="0" err="1">
                <a:solidFill>
                  <a:schemeClr val="dk1"/>
                </a:solidFill>
                <a:latin typeface="Roboto"/>
                <a:ea typeface="Roboto"/>
                <a:cs typeface="Roboto"/>
                <a:sym typeface="Roboto"/>
              </a:rPr>
              <a:t>illustrer</a:t>
            </a:r>
            <a:r>
              <a:rPr lang="en-US" sz="1000" dirty="0">
                <a:solidFill>
                  <a:schemeClr val="dk1"/>
                </a:solidFill>
                <a:latin typeface="Roboto"/>
                <a:ea typeface="Roboto"/>
                <a:cs typeface="Roboto"/>
                <a:sym typeface="Roboto"/>
              </a:rPr>
              <a:t> comment les </a:t>
            </a:r>
            <a:r>
              <a:rPr lang="en-US" sz="1000" dirty="0" err="1">
                <a:solidFill>
                  <a:schemeClr val="dk1"/>
                </a:solidFill>
                <a:latin typeface="Roboto"/>
                <a:ea typeface="Roboto"/>
                <a:cs typeface="Roboto"/>
                <a:sym typeface="Roboto"/>
              </a:rPr>
              <a:t>inégalités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rendent</a:t>
            </a:r>
            <a:r>
              <a:rPr lang="en-US" sz="1000" dirty="0">
                <a:solidFill>
                  <a:schemeClr val="dk1"/>
                </a:solidFill>
                <a:latin typeface="Roboto"/>
                <a:ea typeface="Roboto"/>
                <a:cs typeface="Roboto"/>
                <a:sym typeface="Roboto"/>
              </a:rPr>
              <a:t> les gens plus </a:t>
            </a:r>
            <a:r>
              <a:rPr lang="en-US" sz="1000" dirty="0" err="1">
                <a:solidFill>
                  <a:schemeClr val="dk1"/>
                </a:solidFill>
                <a:latin typeface="Roboto"/>
                <a:ea typeface="Roboto"/>
                <a:cs typeface="Roboto"/>
                <a:sym typeface="Roboto"/>
              </a:rPr>
              <a:t>vulnérables</a:t>
            </a:r>
            <a:r>
              <a:rPr lang="en-US" sz="1000" dirty="0">
                <a:solidFill>
                  <a:schemeClr val="dk1"/>
                </a:solidFill>
                <a:latin typeface="Roboto"/>
                <a:ea typeface="Roboto"/>
                <a:cs typeface="Roboto"/>
                <a:sym typeface="Roboto"/>
              </a:rPr>
              <a:t> au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r>
              <a:rPr lang="en-US" sz="1000" b="1" dirty="0" err="1">
                <a:solidFill>
                  <a:schemeClr val="dk1"/>
                </a:solidFill>
                <a:latin typeface="Roboto"/>
                <a:ea typeface="Roboto"/>
                <a:cs typeface="Roboto"/>
                <a:sym typeface="Roboto"/>
              </a:rPr>
              <a:t>Inégalité</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en</a:t>
            </a:r>
            <a:r>
              <a:rPr lang="en-US" sz="1000" b="1" dirty="0">
                <a:solidFill>
                  <a:schemeClr val="dk1"/>
                </a:solidFill>
                <a:latin typeface="Roboto"/>
                <a:ea typeface="Roboto"/>
                <a:cs typeface="Roboto"/>
                <a:sym typeface="Roboto"/>
              </a:rPr>
              <a:t> matière de </a:t>
            </a:r>
            <a:r>
              <a:rPr lang="en-US" sz="1000" b="1" dirty="0" err="1">
                <a:solidFill>
                  <a:schemeClr val="dk1"/>
                </a:solidFill>
                <a:latin typeface="Roboto"/>
                <a:ea typeface="Roboto"/>
                <a:cs typeface="Roboto"/>
                <a:sym typeface="Roboto"/>
              </a:rPr>
              <a:t>logement</a:t>
            </a:r>
            <a:r>
              <a:rPr lang="en-US" sz="1000" b="1" dirty="0">
                <a:solidFill>
                  <a:schemeClr val="dk1"/>
                </a:solidFill>
                <a:latin typeface="Roboto"/>
                <a:ea typeface="Roboto"/>
                <a:cs typeface="Roboto"/>
                <a:sym typeface="Roboto"/>
              </a:rPr>
              <a:t> et </a:t>
            </a:r>
            <a:r>
              <a:rPr lang="en-US" sz="1000" b="1" dirty="0" err="1">
                <a:solidFill>
                  <a:schemeClr val="dk1"/>
                </a:solidFill>
                <a:latin typeface="Roboto"/>
                <a:ea typeface="Roboto"/>
                <a:cs typeface="Roboto"/>
                <a:sym typeface="Roboto"/>
              </a:rPr>
              <a:t>d'infrastructures</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Dans les quartiers </a:t>
            </a:r>
            <a:r>
              <a:rPr lang="en-US" sz="1000" dirty="0" err="1">
                <a:solidFill>
                  <a:schemeClr val="dk1"/>
                </a:solidFill>
                <a:latin typeface="Roboto"/>
                <a:ea typeface="Roboto"/>
                <a:cs typeface="Roboto"/>
                <a:sym typeface="Roboto"/>
              </a:rPr>
              <a:t>défavorisés</a:t>
            </a:r>
            <a:r>
              <a:rPr lang="en-US" sz="1000" dirty="0">
                <a:solidFill>
                  <a:schemeClr val="dk1"/>
                </a:solidFill>
                <a:latin typeface="Roboto"/>
                <a:ea typeface="Roboto"/>
                <a:cs typeface="Roboto"/>
                <a:sym typeface="Roboto"/>
              </a:rPr>
              <a:t>, les habitants </a:t>
            </a:r>
            <a:r>
              <a:rPr lang="en-US" sz="1000" dirty="0" err="1">
                <a:solidFill>
                  <a:schemeClr val="dk1"/>
                </a:solidFill>
                <a:latin typeface="Roboto"/>
                <a:ea typeface="Roboto"/>
                <a:cs typeface="Roboto"/>
                <a:sym typeface="Roboto"/>
              </a:rPr>
              <a:t>vivent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souvent</a:t>
            </a:r>
            <a:r>
              <a:rPr lang="en-US" sz="1000" dirty="0">
                <a:solidFill>
                  <a:schemeClr val="dk1"/>
                </a:solidFill>
                <a:latin typeface="Roboto"/>
                <a:ea typeface="Roboto"/>
                <a:cs typeface="Roboto"/>
                <a:sym typeface="Roboto"/>
              </a:rPr>
              <a:t> dans des </a:t>
            </a:r>
            <a:r>
              <a:rPr lang="en-US" sz="1000" dirty="0" err="1">
                <a:solidFill>
                  <a:schemeClr val="dk1"/>
                </a:solidFill>
                <a:latin typeface="Roboto"/>
                <a:ea typeface="Roboto"/>
                <a:cs typeface="Roboto"/>
                <a:sym typeface="Roboto"/>
              </a:rPr>
              <a:t>logements</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moindre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qualité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construits</a:t>
            </a:r>
            <a:r>
              <a:rPr lang="en-US" sz="1000" dirty="0">
                <a:solidFill>
                  <a:schemeClr val="dk1"/>
                </a:solidFill>
                <a:latin typeface="Roboto"/>
                <a:ea typeface="Roboto"/>
                <a:cs typeface="Roboto"/>
                <a:sym typeface="Roboto"/>
              </a:rPr>
              <a:t> avec des </a:t>
            </a:r>
            <a:r>
              <a:rPr lang="en-US" sz="1000" dirty="0" err="1">
                <a:solidFill>
                  <a:schemeClr val="dk1"/>
                </a:solidFill>
                <a:latin typeface="Roboto"/>
                <a:ea typeface="Roboto"/>
                <a:cs typeface="Roboto"/>
                <a:sym typeface="Roboto"/>
              </a:rPr>
              <a:t>matériaux</a:t>
            </a:r>
            <a:r>
              <a:rPr lang="en-US" sz="1000" dirty="0">
                <a:solidFill>
                  <a:schemeClr val="dk1"/>
                </a:solidFill>
                <a:latin typeface="Roboto"/>
                <a:ea typeface="Roboto"/>
                <a:cs typeface="Roboto"/>
                <a:sym typeface="Roboto"/>
              </a:rPr>
              <a:t> qui absorbent et </a:t>
            </a:r>
            <a:r>
              <a:rPr lang="en-US" sz="1000" dirty="0" err="1">
                <a:solidFill>
                  <a:schemeClr val="dk1"/>
                </a:solidFill>
                <a:latin typeface="Roboto"/>
                <a:ea typeface="Roboto"/>
                <a:cs typeface="Roboto"/>
                <a:sym typeface="Roboto"/>
              </a:rPr>
              <a:t>retiennent</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transformant </a:t>
            </a:r>
            <a:r>
              <a:rPr lang="en-US" sz="1000" dirty="0" err="1">
                <a:solidFill>
                  <a:schemeClr val="dk1"/>
                </a:solidFill>
                <a:latin typeface="Roboto"/>
                <a:ea typeface="Roboto"/>
                <a:cs typeface="Roboto"/>
                <a:sym typeface="Roboto"/>
              </a:rPr>
              <a:t>ainsi</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maisons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véritables</a:t>
            </a:r>
            <a:r>
              <a:rPr lang="en-US" sz="1000" dirty="0">
                <a:solidFill>
                  <a:schemeClr val="dk1"/>
                </a:solidFill>
                <a:latin typeface="Roboto"/>
                <a:ea typeface="Roboto"/>
                <a:cs typeface="Roboto"/>
                <a:sym typeface="Roboto"/>
              </a:rPr>
              <a:t> fours </a:t>
            </a:r>
            <a:r>
              <a:rPr lang="en-US" sz="1000" dirty="0" err="1">
                <a:solidFill>
                  <a:schemeClr val="dk1"/>
                </a:solidFill>
                <a:latin typeface="Roboto"/>
                <a:ea typeface="Roboto"/>
                <a:cs typeface="Roboto"/>
                <a:sym typeface="Roboto"/>
              </a:rPr>
              <a:t>lors</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vagues</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Ce manque </a:t>
            </a:r>
            <a:r>
              <a:rPr lang="en-US" sz="1000" dirty="0" err="1">
                <a:solidFill>
                  <a:schemeClr val="dk1"/>
                </a:solidFill>
                <a:latin typeface="Roboto"/>
                <a:ea typeface="Roboto"/>
                <a:cs typeface="Roboto"/>
                <a:sym typeface="Roboto"/>
              </a:rPr>
              <a:t>d'isolation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augmente</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température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intérieure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rendant</a:t>
            </a:r>
            <a:r>
              <a:rPr lang="en-US" sz="1000" dirty="0">
                <a:solidFill>
                  <a:schemeClr val="dk1"/>
                </a:solidFill>
                <a:latin typeface="Roboto"/>
                <a:ea typeface="Roboto"/>
                <a:cs typeface="Roboto"/>
                <a:sym typeface="Roboto"/>
              </a:rPr>
              <a:t> les conditions de vie </a:t>
            </a:r>
            <a:r>
              <a:rPr lang="en-US" sz="1000" dirty="0" err="1">
                <a:solidFill>
                  <a:schemeClr val="dk1"/>
                </a:solidFill>
                <a:latin typeface="Roboto"/>
                <a:ea typeface="Roboto"/>
                <a:cs typeface="Roboto"/>
                <a:sym typeface="Roboto"/>
              </a:rPr>
              <a:t>inconfortables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présentant</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risques</a:t>
            </a:r>
            <a:r>
              <a:rPr lang="en-US" sz="1000" dirty="0">
                <a:solidFill>
                  <a:schemeClr val="dk1"/>
                </a:solidFill>
                <a:latin typeface="Roboto"/>
                <a:ea typeface="Roboto"/>
                <a:cs typeface="Roboto"/>
                <a:sym typeface="Roboto"/>
              </a:rPr>
              <a:t> pour la santé.</a:t>
            </a:r>
            <a:endParaRPr sz="1000" dirty="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Les quartiers plus riches,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revanche, </a:t>
            </a:r>
            <a:r>
              <a:rPr lang="en-US" sz="1000" dirty="0" err="1">
                <a:solidFill>
                  <a:schemeClr val="dk1"/>
                </a:solidFill>
                <a:latin typeface="Roboto"/>
                <a:ea typeface="Roboto"/>
                <a:cs typeface="Roboto"/>
                <a:sym typeface="Roboto"/>
              </a:rPr>
              <a:t>disposent</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logements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construits</a:t>
            </a:r>
            <a:r>
              <a:rPr lang="en-US" sz="1000" dirty="0">
                <a:solidFill>
                  <a:schemeClr val="dk1"/>
                </a:solidFill>
                <a:latin typeface="Roboto"/>
                <a:ea typeface="Roboto"/>
                <a:cs typeface="Roboto"/>
                <a:sym typeface="Roboto"/>
              </a:rPr>
              <a:t> avec des </a:t>
            </a:r>
            <a:r>
              <a:rPr lang="en-US" sz="1000" dirty="0" err="1">
                <a:solidFill>
                  <a:schemeClr val="dk1"/>
                </a:solidFill>
                <a:latin typeface="Roboto"/>
                <a:ea typeface="Roboto"/>
                <a:cs typeface="Roboto"/>
                <a:sym typeface="Roboto"/>
              </a:rPr>
              <a:t>matériaux</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meilleure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qualité</a:t>
            </a:r>
            <a:r>
              <a:rPr lang="en-US" sz="1000" dirty="0">
                <a:solidFill>
                  <a:schemeClr val="dk1"/>
                </a:solidFill>
                <a:latin typeface="Roboto"/>
                <a:ea typeface="Roboto"/>
                <a:cs typeface="Roboto"/>
                <a:sym typeface="Roboto"/>
              </a:rPr>
              <a:t> qui </a:t>
            </a:r>
            <a:r>
              <a:rPr lang="en-US" sz="1000" dirty="0" err="1">
                <a:solidFill>
                  <a:schemeClr val="dk1"/>
                </a:solidFill>
                <a:latin typeface="Roboto"/>
                <a:ea typeface="Roboto"/>
                <a:cs typeface="Roboto"/>
                <a:sym typeface="Roboto"/>
              </a:rPr>
              <a:t>offrent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meilleure</a:t>
            </a:r>
            <a:r>
              <a:rPr lang="en-US" sz="1000" dirty="0">
                <a:solidFill>
                  <a:schemeClr val="dk1"/>
                </a:solidFill>
                <a:latin typeface="Roboto"/>
                <a:ea typeface="Roboto"/>
                <a:cs typeface="Roboto"/>
                <a:sym typeface="Roboto"/>
              </a:rPr>
              <a:t> isolation, </a:t>
            </a:r>
            <a:r>
              <a:rPr lang="en-US" sz="1000" dirty="0" err="1">
                <a:solidFill>
                  <a:schemeClr val="dk1"/>
                </a:solidFill>
                <a:latin typeface="Roboto"/>
                <a:ea typeface="Roboto"/>
                <a:cs typeface="Roboto"/>
                <a:sym typeface="Roboto"/>
              </a:rPr>
              <a:t>atténuant</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l'intérieur</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offrant</a:t>
            </a:r>
            <a:r>
              <a:rPr lang="en-US" sz="1000" dirty="0">
                <a:solidFill>
                  <a:schemeClr val="dk1"/>
                </a:solidFill>
                <a:latin typeface="Roboto"/>
                <a:ea typeface="Roboto"/>
                <a:cs typeface="Roboto"/>
                <a:sym typeface="Roboto"/>
              </a:rPr>
              <a:t> un cadre de vie plus </a:t>
            </a:r>
            <a:r>
              <a:rPr lang="en-US" sz="1000" dirty="0" err="1">
                <a:solidFill>
                  <a:schemeClr val="dk1"/>
                </a:solidFill>
                <a:latin typeface="Roboto"/>
                <a:ea typeface="Roboto"/>
                <a:cs typeface="Roboto"/>
                <a:sym typeface="Roboto"/>
              </a:rPr>
              <a:t>confortable</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457200" lvl="0" indent="0" algn="just" rtl="0">
              <a:lnSpc>
                <a:spcPct val="100000"/>
              </a:lnSpc>
              <a:spcBef>
                <a:spcPts val="0"/>
              </a:spcBef>
              <a:spcAft>
                <a:spcPts val="0"/>
              </a:spcAft>
              <a:buSzPts val="1100"/>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r>
              <a:rPr lang="en-US" sz="1000" b="1" dirty="0" err="1">
                <a:solidFill>
                  <a:schemeClr val="dk1"/>
                </a:solidFill>
                <a:latin typeface="Roboto"/>
                <a:ea typeface="Roboto"/>
                <a:cs typeface="Roboto"/>
                <a:sym typeface="Roboto"/>
              </a:rPr>
              <a:t>Accès</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limité</a:t>
            </a:r>
            <a:r>
              <a:rPr lang="en-US" sz="1000" b="1" dirty="0">
                <a:solidFill>
                  <a:schemeClr val="dk1"/>
                </a:solidFill>
                <a:latin typeface="Roboto"/>
                <a:ea typeface="Roboto"/>
                <a:cs typeface="Roboto"/>
                <a:sym typeface="Roboto"/>
              </a:rPr>
              <a:t> à </a:t>
            </a:r>
            <a:r>
              <a:rPr lang="en-US" sz="1000" b="1" dirty="0" err="1">
                <a:solidFill>
                  <a:schemeClr val="dk1"/>
                </a:solidFill>
                <a:latin typeface="Roboto"/>
                <a:ea typeface="Roboto"/>
                <a:cs typeface="Roboto"/>
                <a:sym typeface="Roboto"/>
              </a:rPr>
              <a:t>l'ombre</a:t>
            </a:r>
            <a:r>
              <a:rPr lang="en-US" sz="1000" b="1" dirty="0">
                <a:solidFill>
                  <a:schemeClr val="dk1"/>
                </a:solidFill>
                <a:latin typeface="Roboto"/>
                <a:ea typeface="Roboto"/>
                <a:cs typeface="Roboto"/>
                <a:sym typeface="Roboto"/>
              </a:rPr>
              <a:t> et aux </a:t>
            </a:r>
            <a:r>
              <a:rPr lang="en-US" sz="1000" b="1" dirty="0" err="1">
                <a:solidFill>
                  <a:schemeClr val="dk1"/>
                </a:solidFill>
                <a:latin typeface="Roboto"/>
                <a:ea typeface="Roboto"/>
                <a:cs typeface="Roboto"/>
                <a:sym typeface="Roboto"/>
              </a:rPr>
              <a:t>ressources</a:t>
            </a:r>
            <a:r>
              <a:rPr lang="en-US" sz="1000" b="1" dirty="0">
                <a:solidFill>
                  <a:schemeClr val="dk1"/>
                </a:solidFill>
                <a:latin typeface="Roboto"/>
                <a:ea typeface="Roboto"/>
                <a:cs typeface="Roboto"/>
                <a:sym typeface="Roboto"/>
              </a:rPr>
              <a:t> de </a:t>
            </a:r>
            <a:r>
              <a:rPr lang="en-US" sz="1000" b="1" dirty="0" err="1">
                <a:solidFill>
                  <a:schemeClr val="dk1"/>
                </a:solidFill>
                <a:latin typeface="Roboto"/>
                <a:ea typeface="Roboto"/>
                <a:cs typeface="Roboto"/>
                <a:sym typeface="Roboto"/>
              </a:rPr>
              <a:t>refroidissement</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Dans les zones à </a:t>
            </a:r>
            <a:r>
              <a:rPr lang="en-US" sz="1000" dirty="0" err="1">
                <a:solidFill>
                  <a:schemeClr val="dk1"/>
                </a:solidFill>
                <a:latin typeface="Roboto"/>
                <a:ea typeface="Roboto"/>
                <a:cs typeface="Roboto"/>
                <a:sym typeface="Roboto"/>
              </a:rPr>
              <a:t>faibles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revenus</a:t>
            </a:r>
            <a:r>
              <a:rPr lang="en-US" sz="1000" dirty="0">
                <a:solidFill>
                  <a:schemeClr val="dk1"/>
                </a:solidFill>
                <a:latin typeface="Roboto"/>
                <a:ea typeface="Roboto"/>
                <a:cs typeface="Roboto"/>
                <a:sym typeface="Roboto"/>
              </a:rPr>
              <a:t>, il y a </a:t>
            </a:r>
            <a:r>
              <a:rPr lang="en-US" sz="1000" dirty="0" err="1">
                <a:solidFill>
                  <a:schemeClr val="dk1"/>
                </a:solidFill>
                <a:latin typeface="Roboto"/>
                <a:ea typeface="Roboto"/>
                <a:cs typeface="Roboto"/>
                <a:sym typeface="Roboto"/>
              </a:rPr>
              <a:t>souvent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moins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d'arbres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d'espaces</a:t>
            </a:r>
            <a:r>
              <a:rPr lang="en-US" sz="1000" dirty="0">
                <a:solidFill>
                  <a:schemeClr val="dk1"/>
                </a:solidFill>
                <a:latin typeface="Roboto"/>
                <a:ea typeface="Roboto"/>
                <a:cs typeface="Roboto"/>
                <a:sym typeface="Roboto"/>
              </a:rPr>
              <a:t> verts, </a:t>
            </a:r>
            <a:r>
              <a:rPr lang="en-US" sz="1000" dirty="0" err="1">
                <a:solidFill>
                  <a:schemeClr val="dk1"/>
                </a:solidFill>
                <a:latin typeface="Roboto"/>
                <a:ea typeface="Roboto"/>
                <a:cs typeface="Roboto"/>
                <a:sym typeface="Roboto"/>
              </a:rPr>
              <a:t>ce</a:t>
            </a:r>
            <a:r>
              <a:rPr lang="en-US" sz="1000" dirty="0">
                <a:solidFill>
                  <a:schemeClr val="dk1"/>
                </a:solidFill>
                <a:latin typeface="Roboto"/>
                <a:ea typeface="Roboto"/>
                <a:cs typeface="Roboto"/>
                <a:sym typeface="Roboto"/>
              </a:rPr>
              <a:t> qui </a:t>
            </a:r>
            <a:r>
              <a:rPr lang="en-US" sz="1000" dirty="0" err="1">
                <a:solidFill>
                  <a:schemeClr val="dk1"/>
                </a:solidFill>
                <a:latin typeface="Roboto"/>
                <a:ea typeface="Roboto"/>
                <a:cs typeface="Roboto"/>
                <a:sym typeface="Roboto"/>
              </a:rPr>
              <a:t>contribue</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l'effet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d'îlot</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urbain</a:t>
            </a:r>
            <a:r>
              <a:rPr lang="en-US" sz="1000" dirty="0">
                <a:solidFill>
                  <a:schemeClr val="dk1"/>
                </a:solidFill>
                <a:latin typeface="Roboto"/>
                <a:ea typeface="Roboto"/>
                <a:cs typeface="Roboto"/>
                <a:sym typeface="Roboto"/>
              </a:rPr>
              <a:t>. Le manque </a:t>
            </a:r>
            <a:r>
              <a:rPr lang="en-US" sz="1000" dirty="0" err="1">
                <a:solidFill>
                  <a:schemeClr val="dk1"/>
                </a:solidFill>
                <a:latin typeface="Roboto"/>
                <a:ea typeface="Roboto"/>
                <a:cs typeface="Roboto"/>
                <a:sym typeface="Roboto"/>
              </a:rPr>
              <a:t>d'ombre</a:t>
            </a:r>
            <a:r>
              <a:rPr lang="en-US" sz="1000" dirty="0">
                <a:solidFill>
                  <a:schemeClr val="dk1"/>
                </a:solidFill>
                <a:latin typeface="Roboto"/>
                <a:ea typeface="Roboto"/>
                <a:cs typeface="Roboto"/>
                <a:sym typeface="Roboto"/>
              </a:rPr>
              <a:t> naturelle et de </a:t>
            </a:r>
            <a:r>
              <a:rPr lang="en-US" sz="1000" dirty="0" err="1">
                <a:solidFill>
                  <a:schemeClr val="dk1"/>
                </a:solidFill>
                <a:latin typeface="Roboto"/>
                <a:ea typeface="Roboto"/>
                <a:cs typeface="Roboto"/>
                <a:sym typeface="Roboto"/>
              </a:rPr>
              <a:t>ressources</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refroidissement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augmente</a:t>
            </a:r>
            <a:r>
              <a:rPr lang="en-US" sz="1000" dirty="0">
                <a:solidFill>
                  <a:schemeClr val="dk1"/>
                </a:solidFill>
                <a:latin typeface="Roboto"/>
                <a:ea typeface="Roboto"/>
                <a:cs typeface="Roboto"/>
                <a:sym typeface="Roboto"/>
              </a:rPr>
              <a:t> encore </a:t>
            </a:r>
            <a:r>
              <a:rPr lang="en-US" sz="1000" dirty="0" err="1">
                <a:solidFill>
                  <a:schemeClr val="dk1"/>
                </a:solidFill>
                <a:latin typeface="Roboto"/>
                <a:ea typeface="Roboto"/>
                <a:cs typeface="Roboto"/>
                <a:sym typeface="Roboto"/>
              </a:rPr>
              <a:t>l'exposition</a:t>
            </a:r>
            <a:r>
              <a:rPr lang="en-US" sz="1000" dirty="0">
                <a:solidFill>
                  <a:schemeClr val="dk1"/>
                </a:solidFill>
                <a:latin typeface="Roboto"/>
                <a:ea typeface="Roboto"/>
                <a:cs typeface="Roboto"/>
                <a:sym typeface="Roboto"/>
              </a:rPr>
              <a:t> des habitants à la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extrême</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Les quartiers plus riches, </a:t>
            </a:r>
            <a:r>
              <a:rPr lang="en-US" sz="1000" dirty="0" err="1">
                <a:solidFill>
                  <a:schemeClr val="dk1"/>
                </a:solidFill>
                <a:latin typeface="Roboto"/>
                <a:ea typeface="Roboto"/>
                <a:cs typeface="Roboto"/>
                <a:sym typeface="Roboto"/>
              </a:rPr>
              <a:t>caractérisés</a:t>
            </a:r>
            <a:r>
              <a:rPr lang="en-US" sz="1000" dirty="0">
                <a:solidFill>
                  <a:schemeClr val="dk1"/>
                </a:solidFill>
                <a:latin typeface="Roboto"/>
                <a:ea typeface="Roboto"/>
                <a:cs typeface="Roboto"/>
                <a:sym typeface="Roboto"/>
              </a:rPr>
              <a:t> par des infrastructures </a:t>
            </a:r>
            <a:r>
              <a:rPr lang="en-US" sz="1000" dirty="0" err="1">
                <a:solidFill>
                  <a:schemeClr val="dk1"/>
                </a:solidFill>
                <a:latin typeface="Roboto"/>
                <a:ea typeface="Roboto"/>
                <a:cs typeface="Roboto"/>
                <a:sym typeface="Roboto"/>
              </a:rPr>
              <a:t>vertes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abondance </a:t>
            </a:r>
            <a:r>
              <a:rPr lang="en-US" sz="1000" dirty="0" err="1">
                <a:solidFill>
                  <a:schemeClr val="dk1"/>
                </a:solidFill>
                <a:latin typeface="Roboto"/>
                <a:ea typeface="Roboto"/>
                <a:cs typeface="Roboto"/>
                <a:sym typeface="Roboto"/>
              </a:rPr>
              <a:t>d'arbres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offrent</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d'ombre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a:t>
            </a:r>
            <a:r>
              <a:rPr lang="en-US" sz="1000" dirty="0">
                <a:solidFill>
                  <a:schemeClr val="dk1"/>
                </a:solidFill>
                <a:latin typeface="Roboto"/>
                <a:ea typeface="Roboto"/>
                <a:cs typeface="Roboto"/>
                <a:sym typeface="Roboto"/>
              </a:rPr>
              <a:t> qui </a:t>
            </a:r>
            <a:r>
              <a:rPr lang="en-US" sz="1000" dirty="0" err="1">
                <a:solidFill>
                  <a:schemeClr val="dk1"/>
                </a:solidFill>
                <a:latin typeface="Roboto"/>
                <a:ea typeface="Roboto"/>
                <a:cs typeface="Roboto"/>
                <a:sym typeface="Roboto"/>
              </a:rPr>
              <a:t>réduit</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températures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extérieures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crée</a:t>
            </a:r>
            <a:r>
              <a:rPr lang="en-US" sz="1000" dirty="0">
                <a:solidFill>
                  <a:schemeClr val="dk1"/>
                </a:solidFill>
                <a:latin typeface="Roboto"/>
                <a:ea typeface="Roboto"/>
                <a:cs typeface="Roboto"/>
                <a:sym typeface="Roboto"/>
              </a:rPr>
              <a:t> un </a:t>
            </a:r>
            <a:r>
              <a:rPr lang="en-US" sz="1000" dirty="0" err="1">
                <a:solidFill>
                  <a:schemeClr val="dk1"/>
                </a:solidFill>
                <a:latin typeface="Roboto"/>
                <a:ea typeface="Roboto"/>
                <a:cs typeface="Roboto"/>
                <a:sym typeface="Roboto"/>
              </a:rPr>
              <a:t>environnement</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agréable</a:t>
            </a:r>
            <a:r>
              <a:rPr lang="en-US" sz="1000" dirty="0">
                <a:solidFill>
                  <a:schemeClr val="dk1"/>
                </a:solidFill>
                <a:latin typeface="Roboto"/>
                <a:ea typeface="Roboto"/>
                <a:cs typeface="Roboto"/>
                <a:sym typeface="Roboto"/>
              </a:rPr>
              <a:t> et plus </a:t>
            </a:r>
            <a:r>
              <a:rPr lang="en-US" sz="1000" dirty="0" err="1">
                <a:solidFill>
                  <a:schemeClr val="dk1"/>
                </a:solidFill>
                <a:latin typeface="Roboto"/>
                <a:ea typeface="Roboto"/>
                <a:cs typeface="Roboto"/>
                <a:sym typeface="Roboto"/>
              </a:rPr>
              <a:t>propice</a:t>
            </a:r>
            <a:r>
              <a:rPr lang="en-US" sz="1000" dirty="0">
                <a:solidFill>
                  <a:schemeClr val="dk1"/>
                </a:solidFill>
                <a:latin typeface="Roboto"/>
                <a:ea typeface="Roboto"/>
                <a:cs typeface="Roboto"/>
                <a:sym typeface="Roboto"/>
              </a:rPr>
              <a:t> à la santé.</a:t>
            </a:r>
          </a:p>
          <a:p>
            <a:pPr marL="457200" lvl="0" indent="-292100" algn="just" rtl="0">
              <a:lnSpc>
                <a:spcPct val="100000"/>
              </a:lnSpc>
              <a:spcBef>
                <a:spcPts val="0"/>
              </a:spcBef>
              <a:spcAft>
                <a:spcPts val="0"/>
              </a:spcAft>
              <a:buClr>
                <a:schemeClr val="dk1"/>
              </a:buClr>
              <a:buSzPts val="1000"/>
              <a:buFont typeface="Roboto"/>
              <a:buChar char="∙"/>
            </a:pPr>
            <a:br>
              <a:rPr lang="en-US" sz="1000" dirty="0">
                <a:solidFill>
                  <a:schemeClr val="dk1"/>
                </a:solidFill>
                <a:latin typeface="Roboto"/>
                <a:ea typeface="Roboto"/>
                <a:cs typeface="Roboto"/>
                <a:sym typeface="Roboto"/>
              </a:rPr>
            </a:b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r>
              <a:rPr lang="en-US" sz="1000" b="1" dirty="0" err="1">
                <a:solidFill>
                  <a:schemeClr val="dk1"/>
                </a:solidFill>
                <a:latin typeface="Roboto"/>
                <a:ea typeface="Roboto"/>
                <a:cs typeface="Roboto"/>
                <a:sym typeface="Roboto"/>
              </a:rPr>
              <a:t>Contraintes</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financières</a:t>
            </a:r>
            <a:r>
              <a:rPr lang="en-US" sz="1000" b="1" dirty="0">
                <a:solidFill>
                  <a:schemeClr val="dk1"/>
                </a:solidFill>
                <a:latin typeface="Roboto"/>
                <a:ea typeface="Roboto"/>
                <a:cs typeface="Roboto"/>
                <a:sym typeface="Roboto"/>
              </a:rPr>
              <a:t> et </a:t>
            </a:r>
            <a:r>
              <a:rPr lang="en-US" sz="1000" b="1" dirty="0" err="1">
                <a:solidFill>
                  <a:schemeClr val="dk1"/>
                </a:solidFill>
                <a:latin typeface="Roboto"/>
                <a:ea typeface="Roboto"/>
                <a:cs typeface="Roboto"/>
                <a:sym typeface="Roboto"/>
              </a:rPr>
              <a:t>risques</a:t>
            </a:r>
            <a:r>
              <a:rPr lang="en-US" sz="1000" b="1" dirty="0">
                <a:solidFill>
                  <a:schemeClr val="dk1"/>
                </a:solidFill>
                <a:latin typeface="Roboto"/>
                <a:ea typeface="Roboto"/>
                <a:cs typeface="Roboto"/>
                <a:sym typeface="Roboto"/>
              </a:rPr>
              <a:t> pour la santé :</a:t>
            </a:r>
            <a:endParaRPr sz="1000" b="1" dirty="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La fracture financière </a:t>
            </a:r>
            <a:r>
              <a:rPr lang="en-US" sz="1000" dirty="0" err="1">
                <a:solidFill>
                  <a:schemeClr val="dk1"/>
                </a:solidFill>
                <a:latin typeface="Roboto"/>
                <a:ea typeface="Roboto"/>
                <a:cs typeface="Roboto"/>
                <a:sym typeface="Roboto"/>
              </a:rPr>
              <a:t>exacerbe</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vulnérabilité</a:t>
            </a:r>
            <a:r>
              <a:rPr lang="en-US" sz="1000" dirty="0">
                <a:solidFill>
                  <a:schemeClr val="dk1"/>
                </a:solidFill>
                <a:latin typeface="Roboto"/>
                <a:ea typeface="Roboto"/>
                <a:cs typeface="Roboto"/>
                <a:sym typeface="Roboto"/>
              </a:rPr>
              <a:t>. Les habitants des quartiers à </a:t>
            </a:r>
            <a:r>
              <a:rPr lang="en-US" sz="1000" dirty="0" err="1">
                <a:solidFill>
                  <a:schemeClr val="dk1"/>
                </a:solidFill>
                <a:latin typeface="Roboto"/>
                <a:ea typeface="Roboto"/>
                <a:cs typeface="Roboto"/>
                <a:sym typeface="Roboto"/>
              </a:rPr>
              <a:t>faibles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revenus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avoir</a:t>
            </a:r>
            <a:r>
              <a:rPr lang="en-US" sz="1000" dirty="0">
                <a:solidFill>
                  <a:schemeClr val="dk1"/>
                </a:solidFill>
                <a:latin typeface="Roboto"/>
                <a:ea typeface="Roboto"/>
                <a:cs typeface="Roboto"/>
                <a:sym typeface="Roboto"/>
              </a:rPr>
              <a:t> du mal à </a:t>
            </a:r>
            <a:r>
              <a:rPr lang="en-US" sz="1000" dirty="0" err="1">
                <a:solidFill>
                  <a:schemeClr val="dk1"/>
                </a:solidFill>
                <a:latin typeface="Roboto"/>
                <a:ea typeface="Roboto"/>
                <a:cs typeface="Roboto"/>
                <a:sym typeface="Roboto"/>
              </a:rPr>
              <a:t>s'offrir</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climatisation</a:t>
            </a:r>
            <a:r>
              <a:rPr lang="en-US" sz="1000" dirty="0">
                <a:solidFill>
                  <a:schemeClr val="dk1"/>
                </a:solidFill>
                <a:latin typeface="Roboto"/>
                <a:ea typeface="Roboto"/>
                <a:cs typeface="Roboto"/>
                <a:sym typeface="Roboto"/>
              </a:rPr>
              <a:t>, un </a:t>
            </a:r>
            <a:r>
              <a:rPr lang="en-US" sz="1000" dirty="0" err="1">
                <a:solidFill>
                  <a:schemeClr val="dk1"/>
                </a:solidFill>
                <a:latin typeface="Roboto"/>
                <a:ea typeface="Roboto"/>
                <a:cs typeface="Roboto"/>
                <a:sym typeface="Roboto"/>
              </a:rPr>
              <a:t>outil</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essentiel</a:t>
            </a:r>
            <a:r>
              <a:rPr lang="en-US" sz="1000" dirty="0">
                <a:solidFill>
                  <a:schemeClr val="dk1"/>
                </a:solidFill>
                <a:latin typeface="Roboto"/>
                <a:ea typeface="Roboto"/>
                <a:cs typeface="Roboto"/>
                <a:sym typeface="Roboto"/>
              </a:rPr>
              <a:t> pour </a:t>
            </a:r>
            <a:r>
              <a:rPr lang="en-US" sz="1000" dirty="0" err="1">
                <a:solidFill>
                  <a:schemeClr val="dk1"/>
                </a:solidFill>
                <a:latin typeface="Roboto"/>
                <a:ea typeface="Roboto"/>
                <a:cs typeface="Roboto"/>
                <a:sym typeface="Roboto"/>
              </a:rPr>
              <a:t>atténuer</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extrême</a:t>
            </a:r>
            <a:r>
              <a:rPr lang="en-US" sz="1000" dirty="0">
                <a:solidFill>
                  <a:schemeClr val="dk1"/>
                </a:solidFill>
                <a:latin typeface="Roboto"/>
                <a:ea typeface="Roboto"/>
                <a:cs typeface="Roboto"/>
                <a:sym typeface="Roboto"/>
              </a:rPr>
              <a:t>. Le manque </a:t>
            </a:r>
            <a:r>
              <a:rPr lang="en-US" sz="1000" dirty="0" err="1">
                <a:solidFill>
                  <a:schemeClr val="dk1"/>
                </a:solidFill>
                <a:latin typeface="Roboto"/>
                <a:ea typeface="Roboto"/>
                <a:cs typeface="Roboto"/>
                <a:sym typeface="Roboto"/>
              </a:rPr>
              <a:t>d'accès</a:t>
            </a:r>
            <a:r>
              <a:rPr lang="en-US" sz="1000" dirty="0">
                <a:solidFill>
                  <a:schemeClr val="dk1"/>
                </a:solidFill>
                <a:latin typeface="Roboto"/>
                <a:ea typeface="Roboto"/>
                <a:cs typeface="Roboto"/>
                <a:sym typeface="Roboto"/>
              </a:rPr>
              <a:t> aux </a:t>
            </a:r>
            <a:r>
              <a:rPr lang="en-US" sz="1000" dirty="0" err="1">
                <a:solidFill>
                  <a:schemeClr val="dk1"/>
                </a:solidFill>
                <a:latin typeface="Roboto"/>
                <a:ea typeface="Roboto"/>
                <a:cs typeface="Roboto"/>
                <a:sym typeface="Roboto"/>
              </a:rPr>
              <a:t>systèmes</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refroidissement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augmente</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risque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problèmes</a:t>
            </a:r>
            <a:r>
              <a:rPr lang="en-US" sz="1000" dirty="0">
                <a:solidFill>
                  <a:schemeClr val="dk1"/>
                </a:solidFill>
                <a:latin typeface="Roboto"/>
                <a:ea typeface="Roboto"/>
                <a:cs typeface="Roboto"/>
                <a:sym typeface="Roboto"/>
              </a:rPr>
              <a:t> de santé </a:t>
            </a:r>
            <a:r>
              <a:rPr lang="en-US" sz="1000" dirty="0" err="1">
                <a:solidFill>
                  <a:schemeClr val="dk1"/>
                </a:solidFill>
                <a:latin typeface="Roboto"/>
                <a:ea typeface="Roboto"/>
                <a:cs typeface="Roboto"/>
                <a:sym typeface="Roboto"/>
              </a:rPr>
              <a:t>liés</a:t>
            </a:r>
            <a:r>
              <a:rPr lang="en-US" sz="1000" dirty="0">
                <a:solidFill>
                  <a:schemeClr val="dk1"/>
                </a:solidFill>
                <a:latin typeface="Roboto"/>
                <a:ea typeface="Roboto"/>
                <a:cs typeface="Roboto"/>
                <a:sym typeface="Roboto"/>
              </a:rPr>
              <a:t> à la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notamment</a:t>
            </a:r>
            <a:r>
              <a:rPr lang="en-US" sz="1000" dirty="0">
                <a:solidFill>
                  <a:schemeClr val="dk1"/>
                </a:solidFill>
                <a:latin typeface="Roboto"/>
                <a:ea typeface="Roboto"/>
                <a:cs typeface="Roboto"/>
                <a:sym typeface="Roboto"/>
              </a:rPr>
              <a:t> le stress, la </a:t>
            </a:r>
            <a:r>
              <a:rPr lang="en-US" sz="1000" dirty="0" err="1">
                <a:solidFill>
                  <a:schemeClr val="dk1"/>
                </a:solidFill>
                <a:latin typeface="Roboto"/>
                <a:ea typeface="Roboto"/>
                <a:cs typeface="Roboto"/>
                <a:sym typeface="Roboto"/>
              </a:rPr>
              <a:t>déshydratation</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d'autres</a:t>
            </a:r>
            <a:r>
              <a:rPr lang="en-US" sz="1000" dirty="0">
                <a:solidFill>
                  <a:schemeClr val="dk1"/>
                </a:solidFill>
                <a:latin typeface="Roboto"/>
                <a:ea typeface="Roboto"/>
                <a:cs typeface="Roboto"/>
                <a:sym typeface="Roboto"/>
              </a:rPr>
              <a:t> maladies </a:t>
            </a:r>
            <a:r>
              <a:rPr lang="en-US" sz="1000" dirty="0" err="1">
                <a:solidFill>
                  <a:schemeClr val="dk1"/>
                </a:solidFill>
                <a:latin typeface="Roboto"/>
                <a:ea typeface="Roboto"/>
                <a:cs typeface="Roboto"/>
                <a:sym typeface="Roboto"/>
              </a:rPr>
              <a:t>liées</a:t>
            </a:r>
            <a:r>
              <a:rPr lang="en-US" sz="1000" dirty="0">
                <a:solidFill>
                  <a:schemeClr val="dk1"/>
                </a:solidFill>
                <a:latin typeface="Roboto"/>
                <a:ea typeface="Roboto"/>
                <a:cs typeface="Roboto"/>
                <a:sym typeface="Roboto"/>
              </a:rPr>
              <a:t> à la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Les </a:t>
            </a:r>
            <a:r>
              <a:rPr lang="en-US" sz="1000" dirty="0" err="1">
                <a:solidFill>
                  <a:schemeClr val="dk1"/>
                </a:solidFill>
                <a:latin typeface="Roboto"/>
                <a:ea typeface="Roboto"/>
                <a:cs typeface="Roboto"/>
                <a:sym typeface="Roboto"/>
              </a:rPr>
              <a:t>résidents</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aisés</a:t>
            </a:r>
            <a:r>
              <a:rPr lang="en-US" sz="1000" dirty="0">
                <a:solidFill>
                  <a:schemeClr val="dk1"/>
                </a:solidFill>
                <a:latin typeface="Roboto"/>
                <a:ea typeface="Roboto"/>
                <a:cs typeface="Roboto"/>
                <a:sym typeface="Roboto"/>
              </a:rPr>
              <a:t>, qui </a:t>
            </a:r>
            <a:r>
              <a:rPr lang="en-US" sz="1000" dirty="0" err="1">
                <a:solidFill>
                  <a:schemeClr val="dk1"/>
                </a:solidFill>
                <a:latin typeface="Roboto"/>
                <a:ea typeface="Roboto"/>
                <a:cs typeface="Roboto"/>
                <a:sym typeface="Roboto"/>
              </a:rPr>
              <a:t>ont</a:t>
            </a:r>
            <a:r>
              <a:rPr lang="en-US" sz="1000" dirty="0">
                <a:solidFill>
                  <a:schemeClr val="dk1"/>
                </a:solidFill>
                <a:latin typeface="Roboto"/>
                <a:ea typeface="Roboto"/>
                <a:cs typeface="Roboto"/>
                <a:sym typeface="Roboto"/>
              </a:rPr>
              <a:t> les moyens financiers </a:t>
            </a:r>
            <a:r>
              <a:rPr lang="en-US" sz="1000" dirty="0" err="1">
                <a:solidFill>
                  <a:schemeClr val="dk1"/>
                </a:solidFill>
                <a:latin typeface="Roboto"/>
                <a:ea typeface="Roboto"/>
                <a:cs typeface="Roboto"/>
                <a:sym typeface="Roboto"/>
              </a:rPr>
              <a:t>d'investir</a:t>
            </a:r>
            <a:r>
              <a:rPr lang="en-US" sz="1000" dirty="0">
                <a:solidFill>
                  <a:schemeClr val="dk1"/>
                </a:solidFill>
                <a:latin typeface="Roboto"/>
                <a:ea typeface="Roboto"/>
                <a:cs typeface="Roboto"/>
                <a:sym typeface="Roboto"/>
              </a:rPr>
              <a:t> dans la </a:t>
            </a:r>
            <a:r>
              <a:rPr lang="en-US" sz="1000" dirty="0" err="1">
                <a:solidFill>
                  <a:schemeClr val="dk1"/>
                </a:solidFill>
                <a:latin typeface="Roboto"/>
                <a:ea typeface="Roboto"/>
                <a:cs typeface="Roboto"/>
                <a:sym typeface="Roboto"/>
              </a:rPr>
              <a:t>climatisation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créer</a:t>
            </a:r>
            <a:r>
              <a:rPr lang="en-US" sz="1000" dirty="0">
                <a:solidFill>
                  <a:schemeClr val="dk1"/>
                </a:solidFill>
                <a:latin typeface="Roboto"/>
                <a:ea typeface="Roboto"/>
                <a:cs typeface="Roboto"/>
                <a:sym typeface="Roboto"/>
              </a:rPr>
              <a:t> un </a:t>
            </a:r>
            <a:r>
              <a:rPr lang="en-US" sz="1000" dirty="0" err="1">
                <a:solidFill>
                  <a:schemeClr val="dk1"/>
                </a:solidFill>
                <a:latin typeface="Roboto"/>
                <a:ea typeface="Roboto"/>
                <a:cs typeface="Roboto"/>
                <a:sym typeface="Roboto"/>
              </a:rPr>
              <a:t>environnement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intérieur</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sûr</a:t>
            </a:r>
            <a:r>
              <a:rPr lang="en-US" sz="1000" dirty="0">
                <a:solidFill>
                  <a:schemeClr val="dk1"/>
                </a:solidFill>
                <a:latin typeface="Roboto"/>
                <a:ea typeface="Roboto"/>
                <a:cs typeface="Roboto"/>
                <a:sym typeface="Roboto"/>
              </a:rPr>
              <a:t> pendant les </a:t>
            </a:r>
            <a:r>
              <a:rPr lang="en-US" sz="1000" dirty="0" err="1">
                <a:solidFill>
                  <a:schemeClr val="dk1"/>
                </a:solidFill>
                <a:latin typeface="Roboto"/>
                <a:ea typeface="Roboto"/>
                <a:cs typeface="Roboto"/>
                <a:sym typeface="Roboto"/>
              </a:rPr>
              <a:t>périodes</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extrême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réduisant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ainsi</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risques</a:t>
            </a:r>
            <a:r>
              <a:rPr lang="en-US" sz="1000" dirty="0">
                <a:solidFill>
                  <a:schemeClr val="dk1"/>
                </a:solidFill>
                <a:latin typeface="Roboto"/>
                <a:ea typeface="Roboto"/>
                <a:cs typeface="Roboto"/>
                <a:sym typeface="Roboto"/>
              </a:rPr>
              <a:t> pour la santé </a:t>
            </a:r>
            <a:r>
              <a:rPr lang="en-US" sz="1000" dirty="0" err="1">
                <a:solidFill>
                  <a:schemeClr val="dk1"/>
                </a:solidFill>
                <a:latin typeface="Roboto"/>
                <a:ea typeface="Roboto"/>
                <a:cs typeface="Roboto"/>
                <a:sym typeface="Roboto"/>
              </a:rPr>
              <a:t>liés</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exposition </a:t>
            </a:r>
            <a:r>
              <a:rPr lang="en-US" sz="1000" dirty="0" err="1">
                <a:solidFill>
                  <a:schemeClr val="dk1"/>
                </a:solidFill>
                <a:latin typeface="Roboto"/>
                <a:ea typeface="Roboto"/>
                <a:cs typeface="Roboto"/>
                <a:sym typeface="Roboto"/>
              </a:rPr>
              <a:t>prolongée</a:t>
            </a:r>
            <a:r>
              <a:rPr lang="en-US" sz="1000" dirty="0">
                <a:solidFill>
                  <a:schemeClr val="dk1"/>
                </a:solidFill>
                <a:latin typeface="Roboto"/>
                <a:ea typeface="Roboto"/>
                <a:cs typeface="Roboto"/>
                <a:sym typeface="Roboto"/>
              </a:rPr>
              <a:t> à des </a:t>
            </a:r>
            <a:r>
              <a:rPr lang="en-US" sz="1000" dirty="0" err="1">
                <a:solidFill>
                  <a:schemeClr val="dk1"/>
                </a:solidFill>
                <a:latin typeface="Roboto"/>
                <a:ea typeface="Roboto"/>
                <a:cs typeface="Roboto"/>
                <a:sym typeface="Roboto"/>
              </a:rPr>
              <a:t>températures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élevées</a:t>
            </a:r>
            <a:r>
              <a:rPr lang="en-US" sz="1000" dirty="0">
                <a:solidFill>
                  <a:schemeClr val="dk1"/>
                </a:solidFill>
                <a:latin typeface="Roboto"/>
                <a:ea typeface="Roboto"/>
                <a:cs typeface="Roboto"/>
                <a:sym typeface="Roboto"/>
              </a:rPr>
              <a:t>.</a:t>
            </a:r>
          </a:p>
          <a:p>
            <a:pPr marL="457200" lvl="0" indent="-292100" algn="just" rtl="0">
              <a:lnSpc>
                <a:spcPct val="100000"/>
              </a:lnSpc>
              <a:spcBef>
                <a:spcPts val="0"/>
              </a:spcBef>
              <a:spcAft>
                <a:spcPts val="0"/>
              </a:spcAft>
              <a:buClr>
                <a:schemeClr val="dk1"/>
              </a:buClr>
              <a:buSzPts val="1000"/>
              <a:buFont typeface="Roboto"/>
              <a:buChar char="∙"/>
            </a:pPr>
            <a:br>
              <a:rPr lang="en-US" sz="1000" dirty="0">
                <a:solidFill>
                  <a:schemeClr val="dk1"/>
                </a:solidFill>
                <a:latin typeface="Roboto"/>
                <a:ea typeface="Roboto"/>
                <a:cs typeface="Roboto"/>
                <a:sym typeface="Roboto"/>
              </a:rPr>
            </a:b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r>
              <a:rPr lang="en-US" sz="1000" b="1" dirty="0">
                <a:solidFill>
                  <a:schemeClr val="dk1"/>
                </a:solidFill>
                <a:latin typeface="Roboto"/>
                <a:ea typeface="Roboto"/>
                <a:cs typeface="Roboto"/>
                <a:sym typeface="Roboto"/>
              </a:rPr>
              <a:t>Impact sur la santé et le bien-</a:t>
            </a:r>
            <a:r>
              <a:rPr lang="en-US" sz="1000" b="1" dirty="0" err="1">
                <a:solidFill>
                  <a:schemeClr val="dk1"/>
                </a:solidFill>
                <a:latin typeface="Roboto"/>
                <a:ea typeface="Roboto"/>
                <a:cs typeface="Roboto"/>
                <a:sym typeface="Roboto"/>
              </a:rPr>
              <a:t>être</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La </a:t>
            </a:r>
            <a:r>
              <a:rPr lang="en-US" sz="1000" dirty="0" err="1">
                <a:solidFill>
                  <a:schemeClr val="dk1"/>
                </a:solidFill>
                <a:latin typeface="Roboto"/>
                <a:ea typeface="Roboto"/>
                <a:cs typeface="Roboto"/>
                <a:sym typeface="Roboto"/>
              </a:rPr>
              <a:t>répartition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inégale</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ressources</a:t>
            </a:r>
            <a:r>
              <a:rPr lang="en-US" sz="1000" dirty="0">
                <a:solidFill>
                  <a:schemeClr val="dk1"/>
                </a:solidFill>
                <a:latin typeface="Roboto"/>
                <a:ea typeface="Roboto"/>
                <a:cs typeface="Roboto"/>
                <a:sym typeface="Roboto"/>
              </a:rPr>
              <a:t> et des </a:t>
            </a:r>
            <a:r>
              <a:rPr lang="en-US" sz="1000" dirty="0" err="1">
                <a:solidFill>
                  <a:schemeClr val="dk1"/>
                </a:solidFill>
                <a:latin typeface="Roboto"/>
                <a:ea typeface="Roboto"/>
                <a:cs typeface="Roboto"/>
                <a:sym typeface="Roboto"/>
              </a:rPr>
              <a:t>opportunités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entraîne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une</a:t>
            </a:r>
            <a:r>
              <a:rPr lang="en-US" sz="1000" dirty="0">
                <a:solidFill>
                  <a:schemeClr val="dk1"/>
                </a:solidFill>
                <a:latin typeface="Roboto"/>
                <a:ea typeface="Roboto"/>
                <a:cs typeface="Roboto"/>
                <a:sym typeface="Roboto"/>
              </a:rPr>
              <a:t> incidence plus </a:t>
            </a:r>
            <a:r>
              <a:rPr lang="en-US" sz="1000" dirty="0" err="1">
                <a:solidFill>
                  <a:schemeClr val="dk1"/>
                </a:solidFill>
                <a:latin typeface="Roboto"/>
                <a:ea typeface="Roboto"/>
                <a:cs typeface="Roboto"/>
                <a:sym typeface="Roboto"/>
              </a:rPr>
              <a:t>élevée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problèmes</a:t>
            </a:r>
            <a:r>
              <a:rPr lang="en-US" sz="1000" dirty="0">
                <a:solidFill>
                  <a:schemeClr val="dk1"/>
                </a:solidFill>
                <a:latin typeface="Roboto"/>
                <a:ea typeface="Roboto"/>
                <a:cs typeface="Roboto"/>
                <a:sym typeface="Roboto"/>
              </a:rPr>
              <a:t> de santé </a:t>
            </a:r>
            <a:r>
              <a:rPr lang="en-US" sz="1000" dirty="0" err="1">
                <a:solidFill>
                  <a:schemeClr val="dk1"/>
                </a:solidFill>
                <a:latin typeface="Roboto"/>
                <a:ea typeface="Roboto"/>
                <a:cs typeface="Roboto"/>
                <a:sym typeface="Roboto"/>
              </a:rPr>
              <a:t>liés</a:t>
            </a:r>
            <a:r>
              <a:rPr lang="en-US" sz="1000" dirty="0">
                <a:solidFill>
                  <a:schemeClr val="dk1"/>
                </a:solidFill>
                <a:latin typeface="Roboto"/>
                <a:ea typeface="Roboto"/>
                <a:cs typeface="Roboto"/>
                <a:sym typeface="Roboto"/>
              </a:rPr>
              <a:t> à la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dans les quartiers à </a:t>
            </a:r>
            <a:r>
              <a:rPr lang="en-US" sz="1000" dirty="0" err="1">
                <a:solidFill>
                  <a:schemeClr val="dk1"/>
                </a:solidFill>
                <a:latin typeface="Roboto"/>
                <a:ea typeface="Roboto"/>
                <a:cs typeface="Roboto"/>
                <a:sym typeface="Roboto"/>
              </a:rPr>
              <a:t>faibles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revenus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Davantage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résidents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souffrent</a:t>
            </a:r>
            <a:r>
              <a:rPr lang="en-US" sz="1000" dirty="0">
                <a:solidFill>
                  <a:schemeClr val="dk1"/>
                </a:solidFill>
                <a:latin typeface="Roboto"/>
                <a:ea typeface="Roboto"/>
                <a:cs typeface="Roboto"/>
                <a:sym typeface="Roboto"/>
              </a:rPr>
              <a:t> de stress </a:t>
            </a:r>
            <a:r>
              <a:rPr lang="en-US" sz="1000" dirty="0" err="1">
                <a:solidFill>
                  <a:schemeClr val="dk1"/>
                </a:solidFill>
                <a:latin typeface="Roboto"/>
                <a:ea typeface="Roboto"/>
                <a:cs typeface="Roboto"/>
                <a:sym typeface="Roboto"/>
              </a:rPr>
              <a:t>thermique</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déshydratation</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d'autres</a:t>
            </a:r>
            <a:r>
              <a:rPr lang="en-US" sz="1000" dirty="0">
                <a:solidFill>
                  <a:schemeClr val="dk1"/>
                </a:solidFill>
                <a:latin typeface="Roboto"/>
                <a:ea typeface="Roboto"/>
                <a:cs typeface="Roboto"/>
                <a:sym typeface="Roboto"/>
              </a:rPr>
              <a:t> maladies </a:t>
            </a:r>
            <a:r>
              <a:rPr lang="en-US" sz="1000" dirty="0" err="1">
                <a:solidFill>
                  <a:schemeClr val="dk1"/>
                </a:solidFill>
                <a:latin typeface="Roboto"/>
                <a:ea typeface="Roboto"/>
                <a:cs typeface="Roboto"/>
                <a:sym typeface="Roboto"/>
              </a:rPr>
              <a:t>liées</a:t>
            </a:r>
            <a:r>
              <a:rPr lang="en-US" sz="1000" dirty="0">
                <a:solidFill>
                  <a:schemeClr val="dk1"/>
                </a:solidFill>
                <a:latin typeface="Roboto"/>
                <a:ea typeface="Roboto"/>
                <a:cs typeface="Roboto"/>
                <a:sym typeface="Roboto"/>
              </a:rPr>
              <a:t> à la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raison de conditions de vie </a:t>
            </a:r>
            <a:r>
              <a:rPr lang="en-US" sz="1000" dirty="0" err="1">
                <a:solidFill>
                  <a:schemeClr val="dk1"/>
                </a:solidFill>
                <a:latin typeface="Roboto"/>
                <a:ea typeface="Roboto"/>
                <a:cs typeface="Roboto"/>
                <a:sym typeface="Roboto"/>
              </a:rPr>
              <a:t>inadéquates</a:t>
            </a:r>
            <a:r>
              <a:rPr lang="en-US" sz="1000" dirty="0">
                <a:solidFill>
                  <a:schemeClr val="dk1"/>
                </a:solidFill>
                <a:latin typeface="Roboto"/>
                <a:ea typeface="Roboto"/>
                <a:cs typeface="Roboto"/>
                <a:sym typeface="Roboto"/>
              </a:rPr>
              <a:t> et d'un </a:t>
            </a:r>
            <a:r>
              <a:rPr lang="en-US" sz="1000" dirty="0" err="1">
                <a:solidFill>
                  <a:schemeClr val="dk1"/>
                </a:solidFill>
                <a:latin typeface="Roboto"/>
                <a:ea typeface="Roboto"/>
                <a:cs typeface="Roboto"/>
                <a:sym typeface="Roboto"/>
              </a:rPr>
              <a:t>accès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limité</a:t>
            </a:r>
            <a:r>
              <a:rPr lang="en-US" sz="1000" dirty="0">
                <a:solidFill>
                  <a:schemeClr val="dk1"/>
                </a:solidFill>
                <a:latin typeface="Roboto"/>
                <a:ea typeface="Roboto"/>
                <a:cs typeface="Roboto"/>
                <a:sym typeface="Roboto"/>
              </a:rPr>
              <a:t> aux </a:t>
            </a:r>
            <a:r>
              <a:rPr lang="en-US" sz="1000" dirty="0" err="1">
                <a:solidFill>
                  <a:schemeClr val="dk1"/>
                </a:solidFill>
                <a:latin typeface="Roboto"/>
                <a:ea typeface="Roboto"/>
                <a:cs typeface="Roboto"/>
                <a:sym typeface="Roboto"/>
              </a:rPr>
              <a:t>mesures</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refroidissement</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dirty="0">
                <a:solidFill>
                  <a:schemeClr val="dk1"/>
                </a:solidFill>
                <a:latin typeface="Roboto"/>
                <a:ea typeface="Roboto"/>
                <a:cs typeface="Roboto"/>
                <a:sym typeface="Roboto"/>
              </a:rPr>
              <a:t>Dans les quartiers plus riches, la </a:t>
            </a:r>
            <a:r>
              <a:rPr lang="en-US" sz="1000" dirty="0" err="1">
                <a:solidFill>
                  <a:schemeClr val="dk1"/>
                </a:solidFill>
                <a:latin typeface="Roboto"/>
                <a:ea typeface="Roboto"/>
                <a:cs typeface="Roboto"/>
                <a:sym typeface="Roboto"/>
              </a:rPr>
              <a:t>combinaison</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meilleurs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logements</a:t>
            </a:r>
            <a:r>
              <a:rPr lang="en-US" sz="1000" dirty="0">
                <a:solidFill>
                  <a:schemeClr val="dk1"/>
                </a:solidFill>
                <a:latin typeface="Roboto"/>
                <a:ea typeface="Roboto"/>
                <a:cs typeface="Roboto"/>
                <a:sym typeface="Roboto"/>
              </a:rPr>
              <a:t>, de la </a:t>
            </a:r>
            <a:r>
              <a:rPr lang="en-US" sz="1000" dirty="0" err="1">
                <a:solidFill>
                  <a:schemeClr val="dk1"/>
                </a:solidFill>
                <a:latin typeface="Roboto"/>
                <a:ea typeface="Roboto"/>
                <a:cs typeface="Roboto"/>
                <a:sym typeface="Roboto"/>
              </a:rPr>
              <a:t>climatisation</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d'espaces</a:t>
            </a:r>
            <a:r>
              <a:rPr lang="en-US" sz="1000" dirty="0">
                <a:solidFill>
                  <a:schemeClr val="dk1"/>
                </a:solidFill>
                <a:latin typeface="Roboto"/>
                <a:ea typeface="Roboto"/>
                <a:cs typeface="Roboto"/>
                <a:sym typeface="Roboto"/>
              </a:rPr>
              <a:t> verts </a:t>
            </a:r>
            <a:r>
              <a:rPr lang="en-US" sz="1000" dirty="0" err="1">
                <a:solidFill>
                  <a:schemeClr val="dk1"/>
                </a:solidFill>
                <a:latin typeface="Roboto"/>
                <a:ea typeface="Roboto"/>
                <a:cs typeface="Roboto"/>
                <a:sym typeface="Roboto"/>
              </a:rPr>
              <a:t>contribue</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réduire</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prévalence</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problèmes</a:t>
            </a:r>
            <a:r>
              <a:rPr lang="en-US" sz="1000" dirty="0">
                <a:solidFill>
                  <a:schemeClr val="dk1"/>
                </a:solidFill>
                <a:latin typeface="Roboto"/>
                <a:ea typeface="Roboto"/>
                <a:cs typeface="Roboto"/>
                <a:sym typeface="Roboto"/>
              </a:rPr>
              <a:t> de santé </a:t>
            </a:r>
            <a:r>
              <a:rPr lang="en-US" sz="1000" dirty="0" err="1">
                <a:solidFill>
                  <a:schemeClr val="dk1"/>
                </a:solidFill>
                <a:latin typeface="Roboto"/>
                <a:ea typeface="Roboto"/>
                <a:cs typeface="Roboto"/>
                <a:sym typeface="Roboto"/>
              </a:rPr>
              <a:t>liés</a:t>
            </a:r>
            <a:r>
              <a:rPr lang="en-US" sz="1000" dirty="0">
                <a:solidFill>
                  <a:schemeClr val="dk1"/>
                </a:solidFill>
                <a:latin typeface="Roboto"/>
                <a:ea typeface="Roboto"/>
                <a:cs typeface="Roboto"/>
                <a:sym typeface="Roboto"/>
              </a:rPr>
              <a:t> à la </a:t>
            </a:r>
            <a:r>
              <a:rPr lang="en-US" sz="1000" dirty="0" err="1">
                <a:solidFill>
                  <a:schemeClr val="dk1"/>
                </a:solidFill>
                <a:latin typeface="Roboto"/>
                <a:ea typeface="Roboto"/>
                <a:cs typeface="Roboto"/>
                <a:sym typeface="Roboto"/>
              </a:rPr>
              <a:t>chaleur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soulignant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l'effet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protecteur</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ressources</a:t>
            </a:r>
            <a:r>
              <a:rPr lang="en-US" sz="1000" dirty="0">
                <a:solidFill>
                  <a:schemeClr val="dk1"/>
                </a:solidFill>
                <a:latin typeface="Roboto"/>
                <a:ea typeface="Roboto"/>
                <a:cs typeface="Roboto"/>
                <a:sym typeface="Roboto"/>
              </a:rPr>
              <a:t> et des infrastructures </a:t>
            </a:r>
            <a:r>
              <a:rPr lang="en-US" sz="1000" dirty="0" err="1">
                <a:solidFill>
                  <a:schemeClr val="dk1"/>
                </a:solidFill>
                <a:latin typeface="Roboto"/>
                <a:ea typeface="Roboto"/>
                <a:cs typeface="Roboto"/>
                <a:sym typeface="Roboto"/>
              </a:rPr>
              <a:t>contre</a:t>
            </a:r>
            <a:r>
              <a:rPr lang="en-US" sz="1000" dirty="0">
                <a:solidFill>
                  <a:schemeClr val="dk1"/>
                </a:solidFill>
                <a:latin typeface="Roboto"/>
                <a:ea typeface="Roboto"/>
                <a:cs typeface="Roboto"/>
                <a:sym typeface="Roboto"/>
              </a:rPr>
              <a:t> les impacts </a:t>
            </a:r>
            <a:r>
              <a:rPr lang="en-US" sz="1000" dirty="0" err="1">
                <a:solidFill>
                  <a:schemeClr val="dk1"/>
                </a:solidFill>
                <a:latin typeface="Roboto"/>
                <a:ea typeface="Roboto"/>
                <a:cs typeface="Roboto"/>
                <a:sym typeface="Roboto"/>
              </a:rPr>
              <a:t>climatiques</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Afin de </a:t>
            </a:r>
            <a:r>
              <a:rPr lang="en-US" sz="1000" dirty="0" err="1">
                <a:solidFill>
                  <a:schemeClr val="dk1"/>
                </a:solidFill>
                <a:latin typeface="Roboto"/>
                <a:ea typeface="Roboto"/>
                <a:cs typeface="Roboto"/>
                <a:sym typeface="Roboto"/>
              </a:rPr>
              <a:t>lutter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contre</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inégalités</a:t>
            </a:r>
            <a:r>
              <a:rPr lang="en-US" sz="1000" dirty="0">
                <a:solidFill>
                  <a:schemeClr val="dk1"/>
                </a:solidFill>
                <a:latin typeface="Roboto"/>
                <a:ea typeface="Roboto"/>
                <a:cs typeface="Roboto"/>
                <a:sym typeface="Roboto"/>
              </a:rPr>
              <a:t>, les efforts </a:t>
            </a:r>
            <a:r>
              <a:rPr lang="en-US" sz="1000" dirty="0" err="1">
                <a:solidFill>
                  <a:schemeClr val="dk1"/>
                </a:solidFill>
                <a:latin typeface="Roboto"/>
                <a:ea typeface="Roboto"/>
                <a:cs typeface="Roboto"/>
                <a:sym typeface="Roboto"/>
              </a:rPr>
              <a:t>visant</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renforcer</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résilience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des villes </a:t>
            </a:r>
            <a:r>
              <a:rPr lang="en-US" sz="1000" dirty="0" err="1">
                <a:solidFill>
                  <a:schemeClr val="dk1"/>
                </a:solidFill>
                <a:latin typeface="Roboto"/>
                <a:ea typeface="Roboto"/>
                <a:cs typeface="Roboto"/>
                <a:sym typeface="Roboto"/>
              </a:rPr>
              <a:t>doivent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être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socialement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inclusifs</a:t>
            </a:r>
            <a:r>
              <a:rPr lang="en-US" sz="1000"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L'inclusion</a:t>
            </a:r>
            <a:r>
              <a:rPr lang="en-US" sz="1000" b="1" dirty="0">
                <a:solidFill>
                  <a:schemeClr val="dk1"/>
                </a:solidFill>
                <a:latin typeface="Roboto"/>
                <a:ea typeface="Roboto"/>
                <a:cs typeface="Roboto"/>
                <a:sym typeface="Roboto"/>
              </a:rPr>
              <a:t> </a:t>
            </a:r>
            <a:r>
              <a:rPr lang="en-US" sz="1000" b="1" dirty="0" err="1">
                <a:solidFill>
                  <a:schemeClr val="dk1"/>
                </a:solidFill>
                <a:latin typeface="Roboto"/>
                <a:ea typeface="Roboto"/>
                <a:cs typeface="Roboto"/>
                <a:sym typeface="Roboto"/>
              </a:rPr>
              <a:t>sociale</a:t>
            </a:r>
            <a:r>
              <a:rPr lang="en-US" sz="1000" b="1"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signifie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veiller</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ce</a:t>
            </a:r>
            <a:r>
              <a:rPr lang="en-US" sz="1000" dirty="0">
                <a:solidFill>
                  <a:schemeClr val="dk1"/>
                </a:solidFill>
                <a:latin typeface="Roboto"/>
                <a:ea typeface="Roboto"/>
                <a:cs typeface="Roboto"/>
                <a:sym typeface="Roboto"/>
              </a:rPr>
              <a:t> que chacun, </a:t>
            </a:r>
            <a:r>
              <a:rPr lang="en-US" sz="1000" dirty="0" err="1">
                <a:solidFill>
                  <a:schemeClr val="dk1"/>
                </a:solidFill>
                <a:latin typeface="Roboto"/>
                <a:ea typeface="Roboto"/>
                <a:cs typeface="Roboto"/>
                <a:sym typeface="Roboto"/>
              </a:rPr>
              <a:t>quel</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qu'il</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soit</a:t>
            </a:r>
            <a:r>
              <a:rPr lang="en-US" sz="1000" dirty="0">
                <a:solidFill>
                  <a:schemeClr val="dk1"/>
                </a:solidFill>
                <a:latin typeface="Roboto"/>
                <a:ea typeface="Roboto"/>
                <a:cs typeface="Roboto"/>
                <a:sym typeface="Roboto"/>
              </a:rPr>
              <a:t>, y </a:t>
            </a:r>
            <a:r>
              <a:rPr lang="en-US" sz="1000" dirty="0" err="1">
                <a:solidFill>
                  <a:schemeClr val="dk1"/>
                </a:solidFill>
                <a:latin typeface="Roboto"/>
                <a:ea typeface="Roboto"/>
                <a:cs typeface="Roboto"/>
                <a:sym typeface="Roboto"/>
              </a:rPr>
              <a:t>compris</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personnes</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communautés</a:t>
            </a:r>
            <a:r>
              <a:rPr lang="en-US" sz="1000" dirty="0">
                <a:solidFill>
                  <a:schemeClr val="dk1"/>
                </a:solidFill>
                <a:latin typeface="Roboto"/>
                <a:ea typeface="Roboto"/>
                <a:cs typeface="Roboto"/>
                <a:sym typeface="Roboto"/>
              </a:rPr>
              <a:t> et les quartiers </a:t>
            </a:r>
            <a:r>
              <a:rPr lang="en-US" sz="1000" dirty="0" err="1">
                <a:solidFill>
                  <a:schemeClr val="dk1"/>
                </a:solidFill>
                <a:latin typeface="Roboto"/>
                <a:ea typeface="Roboto"/>
                <a:cs typeface="Roboto"/>
                <a:sym typeface="Roboto"/>
              </a:rPr>
              <a:t>marginalisés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vulnérables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ait</a:t>
            </a:r>
            <a:r>
              <a:rPr lang="en-US" sz="1000" dirty="0">
                <a:solidFill>
                  <a:schemeClr val="dk1"/>
                </a:solidFill>
                <a:latin typeface="Roboto"/>
                <a:ea typeface="Roboto"/>
                <a:cs typeface="Roboto"/>
                <a:sym typeface="Roboto"/>
              </a:rPr>
              <a:t> la </a:t>
            </a:r>
            <a:r>
              <a:rPr lang="en-US" sz="1000" dirty="0" err="1">
                <a:solidFill>
                  <a:schemeClr val="dk1"/>
                </a:solidFill>
                <a:latin typeface="Roboto"/>
                <a:ea typeface="Roboto"/>
                <a:cs typeface="Roboto"/>
                <a:sym typeface="Roboto"/>
              </a:rPr>
              <a:t>possibilité</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participer</a:t>
            </a:r>
            <a:r>
              <a:rPr lang="en-US" sz="1000" dirty="0">
                <a:solidFill>
                  <a:schemeClr val="dk1"/>
                </a:solidFill>
                <a:latin typeface="Roboto"/>
                <a:ea typeface="Roboto"/>
                <a:cs typeface="Roboto"/>
                <a:sym typeface="Roboto"/>
              </a:rPr>
              <a:t> aux efforts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faveur</a:t>
            </a:r>
            <a:r>
              <a:rPr lang="en-US" sz="1000" dirty="0">
                <a:solidFill>
                  <a:schemeClr val="dk1"/>
                </a:solidFill>
                <a:latin typeface="Roboto"/>
                <a:ea typeface="Roboto"/>
                <a:cs typeface="Roboto"/>
                <a:sym typeface="Roboto"/>
              </a:rPr>
              <a:t> du </a:t>
            </a:r>
            <a:r>
              <a:rPr lang="en-US" sz="1000" dirty="0" err="1">
                <a:solidFill>
                  <a:schemeClr val="dk1"/>
                </a:solidFill>
                <a:latin typeface="Roboto"/>
                <a:ea typeface="Roboto"/>
                <a:cs typeface="Roboto"/>
                <a:sym typeface="Roboto"/>
              </a:rPr>
              <a:t>climat</a:t>
            </a:r>
            <a:r>
              <a:rPr lang="en-US" sz="1000" dirty="0">
                <a:solidFill>
                  <a:schemeClr val="dk1"/>
                </a:solidFill>
                <a:latin typeface="Roboto"/>
                <a:ea typeface="Roboto"/>
                <a:cs typeface="Roboto"/>
                <a:sym typeface="Roboto"/>
              </a:rPr>
              <a:t>. Il </a:t>
            </a:r>
            <a:r>
              <a:rPr lang="en-US" sz="1000" dirty="0" err="1">
                <a:solidFill>
                  <a:schemeClr val="dk1"/>
                </a:solidFill>
                <a:latin typeface="Roboto"/>
                <a:ea typeface="Roboto"/>
                <a:cs typeface="Roboto"/>
                <a:sym typeface="Roboto"/>
              </a:rPr>
              <a:t>s'agit</a:t>
            </a:r>
            <a:r>
              <a:rPr lang="en-US" sz="1000" dirty="0">
                <a:solidFill>
                  <a:schemeClr val="dk1"/>
                </a:solidFill>
                <a:latin typeface="Roboto"/>
                <a:ea typeface="Roboto"/>
                <a:cs typeface="Roboto"/>
                <a:sym typeface="Roboto"/>
              </a:rPr>
              <a:t> de donner à </a:t>
            </a:r>
            <a:r>
              <a:rPr lang="en-US" sz="1000" dirty="0" err="1">
                <a:solidFill>
                  <a:schemeClr val="dk1"/>
                </a:solidFill>
                <a:latin typeface="Roboto"/>
                <a:ea typeface="Roboto"/>
                <a:cs typeface="Roboto"/>
                <a:sym typeface="Roboto"/>
              </a:rPr>
              <a:t>tous</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mêmes</a:t>
            </a:r>
            <a:r>
              <a:rPr lang="en-US" sz="1000" dirty="0">
                <a:solidFill>
                  <a:schemeClr val="dk1"/>
                </a:solidFill>
                <a:latin typeface="Roboto"/>
                <a:ea typeface="Roboto"/>
                <a:cs typeface="Roboto"/>
                <a:sym typeface="Roboto"/>
              </a:rPr>
              <a:t> chances et la </a:t>
            </a:r>
            <a:r>
              <a:rPr lang="en-US" sz="1000" dirty="0" err="1">
                <a:solidFill>
                  <a:schemeClr val="dk1"/>
                </a:solidFill>
                <a:latin typeface="Roboto"/>
                <a:ea typeface="Roboto"/>
                <a:cs typeface="Roboto"/>
                <a:sym typeface="Roboto"/>
              </a:rPr>
              <a:t>même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dignité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particulier à </a:t>
            </a:r>
            <a:r>
              <a:rPr lang="en-US" sz="1000" dirty="0" err="1">
                <a:solidFill>
                  <a:schemeClr val="dk1"/>
                </a:solidFill>
                <a:latin typeface="Roboto"/>
                <a:ea typeface="Roboto"/>
                <a:cs typeface="Roboto"/>
                <a:sym typeface="Roboto"/>
              </a:rPr>
              <a:t>ceux</a:t>
            </a:r>
            <a:r>
              <a:rPr lang="en-US" sz="1000" dirty="0">
                <a:solidFill>
                  <a:schemeClr val="dk1"/>
                </a:solidFill>
                <a:latin typeface="Roboto"/>
                <a:ea typeface="Roboto"/>
                <a:cs typeface="Roboto"/>
                <a:sym typeface="Roboto"/>
              </a:rPr>
              <a:t> qui </a:t>
            </a:r>
            <a:r>
              <a:rPr lang="en-US" sz="1000" dirty="0" err="1">
                <a:solidFill>
                  <a:schemeClr val="dk1"/>
                </a:solidFill>
                <a:latin typeface="Roboto"/>
                <a:ea typeface="Roboto"/>
                <a:cs typeface="Roboto"/>
                <a:sym typeface="Roboto"/>
              </a:rPr>
              <a:t>pourraient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être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défavorisés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raison de </a:t>
            </a:r>
            <a:r>
              <a:rPr lang="en-US" sz="1000" dirty="0" err="1">
                <a:solidFill>
                  <a:schemeClr val="dk1"/>
                </a:solidFill>
                <a:latin typeface="Roboto"/>
                <a:ea typeface="Roboto"/>
                <a:cs typeface="Roboto"/>
                <a:sym typeface="Roboto"/>
              </a:rPr>
              <a:t>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identité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afin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qu'ils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puissent</a:t>
            </a:r>
            <a:r>
              <a:rPr lang="en-US" sz="1000" dirty="0">
                <a:solidFill>
                  <a:schemeClr val="dk1"/>
                </a:solidFill>
                <a:latin typeface="Roboto"/>
                <a:ea typeface="Roboto"/>
                <a:cs typeface="Roboto"/>
                <a:sym typeface="Roboto"/>
              </a:rPr>
              <a:t> faire </a:t>
            </a:r>
            <a:r>
              <a:rPr lang="en-US" sz="1000" dirty="0" err="1">
                <a:solidFill>
                  <a:schemeClr val="dk1"/>
                </a:solidFill>
                <a:latin typeface="Roboto"/>
                <a:ea typeface="Roboto"/>
                <a:cs typeface="Roboto"/>
                <a:sym typeface="Roboto"/>
              </a:rPr>
              <a:t>partie</a:t>
            </a:r>
            <a:r>
              <a:rPr lang="en-US" sz="1000" dirty="0">
                <a:solidFill>
                  <a:schemeClr val="dk1"/>
                </a:solidFill>
                <a:latin typeface="Roboto"/>
                <a:ea typeface="Roboto"/>
                <a:cs typeface="Roboto"/>
                <a:sym typeface="Roboto"/>
              </a:rPr>
              <a:t> de la société et </a:t>
            </a:r>
            <a:r>
              <a:rPr lang="en-US" sz="1000" dirty="0" err="1">
                <a:solidFill>
                  <a:schemeClr val="dk1"/>
                </a:solidFill>
                <a:latin typeface="Roboto"/>
                <a:ea typeface="Roboto"/>
                <a:cs typeface="Roboto"/>
                <a:sym typeface="Roboto"/>
              </a:rPr>
              <a:t>participer</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ses</a:t>
            </a:r>
            <a:r>
              <a:rPr lang="en-US" sz="1000" dirty="0">
                <a:solidFill>
                  <a:schemeClr val="dk1"/>
                </a:solidFill>
                <a:latin typeface="Roboto"/>
                <a:ea typeface="Roboto"/>
                <a:cs typeface="Roboto"/>
                <a:sym typeface="Roboto"/>
              </a:rPr>
              <a:t> efforts pour </a:t>
            </a:r>
            <a:r>
              <a:rPr lang="en-US" sz="1000" dirty="0" err="1">
                <a:solidFill>
                  <a:schemeClr val="dk1"/>
                </a:solidFill>
                <a:latin typeface="Roboto"/>
                <a:ea typeface="Roboto"/>
                <a:cs typeface="Roboto"/>
                <a:sym typeface="Roboto"/>
              </a:rPr>
              <a:t>lutter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contre</a:t>
            </a:r>
            <a:r>
              <a:rPr lang="en-US" sz="1000" dirty="0">
                <a:solidFill>
                  <a:schemeClr val="dk1"/>
                </a:solidFill>
                <a:latin typeface="Roboto"/>
                <a:ea typeface="Roboto"/>
                <a:cs typeface="Roboto"/>
                <a:sym typeface="Roboto"/>
              </a:rPr>
              <a:t> le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dirty="0"/>
          </a:p>
        </p:txBody>
      </p:sp>
      <p:sp>
        <p:nvSpPr>
          <p:cNvPr id="1196" name="Google Shape;1196;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B859D-34BD-8B0E-706F-11768F5597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DDAA22-74B6-9C68-B469-D6CFECF2756F}"/>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30360F28-3A26-DAD2-BD3E-A37B083BCA3B}"/>
              </a:ext>
            </a:extLst>
          </p:cNvPr>
          <p:cNvSpPr>
            <a:spLocks noGrp="1"/>
          </p:cNvSpPr>
          <p:nvPr>
            <p:ph type="body" idx="1"/>
          </p:nvPr>
        </p:nvSpPr>
        <p:spPr/>
        <p:txBody>
          <a:bodyPr/>
          <a:lstStyle/>
          <a:p>
            <a:r>
              <a:rPr lang="en-GB" sz="1200" b="1" i="0" u="none" strike="noStrike" cap="none" dirty="0">
                <a:solidFill>
                  <a:schemeClr val="dk1"/>
                </a:solidFill>
                <a:effectLst/>
                <a:latin typeface="Arial"/>
                <a:ea typeface="Arial"/>
                <a:cs typeface="Arial"/>
                <a:sym typeface="Arial"/>
              </a:rPr>
              <a:t>Notes du </a:t>
            </a:r>
            <a:r>
              <a:rPr lang="en-GB" sz="1200" b="1" i="0" u="none" strike="noStrike" cap="none" dirty="0" err="1">
                <a:solidFill>
                  <a:schemeClr val="dk1"/>
                </a:solidFill>
                <a:effectLst/>
                <a:latin typeface="Arial"/>
                <a:ea typeface="Arial"/>
                <a:cs typeface="Arial"/>
                <a:sym typeface="Arial"/>
              </a:rPr>
              <a:t>formateur</a:t>
            </a:r>
            <a:r>
              <a:rPr lang="en-GB" sz="1200" b="1" i="0" u="none" strike="noStrike" cap="none" dirty="0">
                <a:solidFill>
                  <a:schemeClr val="dk1"/>
                </a:solidFill>
                <a:effectLst/>
                <a:latin typeface="Arial"/>
                <a:ea typeface="Arial"/>
                <a:cs typeface="Arial"/>
                <a:sym typeface="Arial"/>
              </a:rPr>
              <a:t> : </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Exemple</a:t>
            </a:r>
            <a:endParaRPr lang="en-GB" sz="1200" b="1"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un impact sur </a:t>
            </a:r>
            <a:r>
              <a:rPr lang="en-GB" sz="1200" b="0" i="0" u="none" strike="noStrike" cap="none" dirty="0" err="1">
                <a:solidFill>
                  <a:schemeClr val="dk1"/>
                </a:solidFill>
                <a:effectLst/>
                <a:latin typeface="Arial"/>
                <a:ea typeface="Arial"/>
                <a:cs typeface="Arial"/>
                <a:sym typeface="Arial"/>
              </a:rPr>
              <a:t>l'accès</a:t>
            </a:r>
            <a:r>
              <a:rPr lang="en-GB" sz="1200" b="0" i="0" u="none" strike="noStrike" cap="none" dirty="0">
                <a:solidFill>
                  <a:schemeClr val="dk1"/>
                </a:solidFill>
                <a:effectLst/>
                <a:latin typeface="Arial"/>
                <a:ea typeface="Arial"/>
                <a:cs typeface="Arial"/>
                <a:sym typeface="Arial"/>
              </a:rPr>
              <a:t> physique aux </a:t>
            </a:r>
            <a:r>
              <a:rPr lang="en-GB" sz="1200" b="0" i="0" u="none" strike="noStrike" cap="none" dirty="0" err="1">
                <a:solidFill>
                  <a:schemeClr val="dk1"/>
                </a:solidFill>
                <a:effectLst/>
                <a:latin typeface="Arial"/>
                <a:ea typeface="Arial"/>
                <a:cs typeface="Arial"/>
                <a:sym typeface="Arial"/>
              </a:rPr>
              <a:t>ressources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aux </a:t>
            </a:r>
            <a:r>
              <a:rPr lang="en-GB" sz="1200" b="0" i="0" u="none" strike="noStrike" cap="none" dirty="0" err="1">
                <a:solidFill>
                  <a:schemeClr val="dk1"/>
                </a:solidFill>
                <a:effectLst/>
                <a:latin typeface="Arial"/>
                <a:ea typeface="Arial"/>
                <a:cs typeface="Arial"/>
                <a:sym typeface="Arial"/>
              </a:rPr>
              <a:t>écosystèmes</a:t>
            </a:r>
            <a:r>
              <a:rPr lang="en-GB" sz="1200" b="0" i="0" u="none" strike="noStrike" cap="none" dirty="0">
                <a:solidFill>
                  <a:schemeClr val="dk1"/>
                </a:solidFill>
                <a:effectLst/>
                <a:latin typeface="Arial"/>
                <a:ea typeface="Arial"/>
                <a:cs typeface="Arial"/>
                <a:sym typeface="Arial"/>
              </a:rPr>
              <a:t>, aux moyens de </a:t>
            </a:r>
            <a:r>
              <a:rPr lang="en-GB" sz="1200" b="0" i="0" u="none" strike="noStrike" cap="none" dirty="0" err="1">
                <a:solidFill>
                  <a:schemeClr val="dk1"/>
                </a:solidFill>
                <a:effectLst/>
                <a:latin typeface="Arial"/>
                <a:ea typeface="Arial"/>
                <a:cs typeface="Arial"/>
                <a:sym typeface="Arial"/>
              </a:rPr>
              <a:t>subsistance</a:t>
            </a:r>
            <a:r>
              <a:rPr lang="en-GB" sz="1200" b="0" i="0" u="none" strike="noStrike" cap="none" dirty="0">
                <a:solidFill>
                  <a:schemeClr val="dk1"/>
                </a:solidFill>
                <a:effectLst/>
                <a:latin typeface="Arial"/>
                <a:ea typeface="Arial"/>
                <a:cs typeface="Arial"/>
                <a:sym typeface="Arial"/>
              </a:rPr>
              <a:t> et au bien-</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impacts font </a:t>
            </a:r>
            <a:r>
              <a:rPr lang="en-GB" sz="1200" b="0" i="0" u="none" strike="noStrike" cap="none" dirty="0" err="1">
                <a:solidFill>
                  <a:schemeClr val="dk1"/>
                </a:solidFill>
                <a:effectLst/>
                <a:latin typeface="Arial"/>
                <a:ea typeface="Arial"/>
                <a:cs typeface="Arial"/>
                <a:sym typeface="Arial"/>
              </a:rPr>
              <a:t>peser</a:t>
            </a:r>
            <a:r>
              <a:rPr lang="en-GB" sz="1200" b="0" i="0" u="none" strike="noStrike" cap="none" dirty="0">
                <a:solidFill>
                  <a:schemeClr val="dk1"/>
                </a:solidFill>
                <a:effectLst/>
                <a:latin typeface="Arial"/>
                <a:ea typeface="Arial"/>
                <a:cs typeface="Arial"/>
                <a:sym typeface="Arial"/>
              </a:rPr>
              <a:t> un </a:t>
            </a:r>
            <a:r>
              <a:rPr lang="en-GB" sz="1200" b="0" i="0" u="none" strike="noStrike" cap="none" dirty="0" err="1">
                <a:solidFill>
                  <a:schemeClr val="dk1"/>
                </a:solidFill>
                <a:effectLst/>
                <a:latin typeface="Arial"/>
                <a:ea typeface="Arial"/>
                <a:cs typeface="Arial"/>
                <a:sym typeface="Arial"/>
              </a:rPr>
              <a:t>fardeau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disproportionné</a:t>
            </a:r>
            <a:r>
              <a:rPr lang="en-GB" sz="1200" b="0" i="0" u="none" strike="noStrike" cap="none" dirty="0">
                <a:solidFill>
                  <a:schemeClr val="dk1"/>
                </a:solidFill>
                <a:effectLst/>
                <a:latin typeface="Arial"/>
                <a:ea typeface="Arial"/>
                <a:cs typeface="Arial"/>
                <a:sym typeface="Arial"/>
              </a:rPr>
              <a:t> sur les </a:t>
            </a:r>
            <a:r>
              <a:rPr lang="en-GB" sz="1200" b="0" i="0" u="none" strike="noStrike" cap="none" dirty="0" err="1">
                <a:solidFill>
                  <a:schemeClr val="dk1"/>
                </a:solidFill>
                <a:effectLst/>
                <a:latin typeface="Arial"/>
                <a:ea typeface="Arial"/>
                <a:cs typeface="Arial"/>
                <a:sym typeface="Arial"/>
              </a:rPr>
              <a:t>groupes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marginalisés</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souffrent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également</a:t>
            </a:r>
            <a:r>
              <a:rPr lang="en-GB" sz="1200" b="0" i="0" u="none" strike="noStrike" cap="none" dirty="0">
                <a:solidFill>
                  <a:schemeClr val="dk1"/>
                </a:solidFill>
                <a:effectLst/>
                <a:latin typeface="Arial"/>
                <a:ea typeface="Arial"/>
                <a:cs typeface="Arial"/>
                <a:sym typeface="Arial"/>
              </a:rPr>
              <a:t> d'un </a:t>
            </a:r>
            <a:r>
              <a:rPr lang="en-GB" sz="1200" b="0" i="0" u="none" strike="noStrike" cap="none" dirty="0" err="1">
                <a:solidFill>
                  <a:schemeClr val="dk1"/>
                </a:solidFill>
                <a:effectLst/>
                <a:latin typeface="Arial"/>
                <a:ea typeface="Arial"/>
                <a:cs typeface="Arial"/>
                <a:sym typeface="Arial"/>
              </a:rPr>
              <a:t>accès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limité</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ressources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participation </a:t>
            </a:r>
            <a:r>
              <a:rPr lang="en-GB" sz="1200" b="0" i="0" u="none" strike="noStrike" cap="none" dirty="0" err="1">
                <a:solidFill>
                  <a:schemeClr val="dk1"/>
                </a:solidFill>
                <a:effectLst/>
                <a:latin typeface="Arial"/>
                <a:ea typeface="Arial"/>
                <a:cs typeface="Arial"/>
                <a:sym typeface="Arial"/>
              </a:rPr>
              <a:t>restreinte</a:t>
            </a:r>
            <a:r>
              <a:rPr lang="en-GB" sz="1200" b="0" i="0" u="none" strike="noStrike" cap="none" dirty="0">
                <a:solidFill>
                  <a:schemeClr val="dk1"/>
                </a:solidFill>
                <a:effectLst/>
                <a:latin typeface="Arial"/>
                <a:ea typeface="Arial"/>
                <a:cs typeface="Arial"/>
                <a:sym typeface="Arial"/>
              </a:rPr>
              <a:t> à la prise de </a:t>
            </a:r>
            <a:r>
              <a:rPr lang="en-GB" sz="1200" b="0" i="0" u="none" strike="noStrike" cap="none" dirty="0" err="1">
                <a:solidFill>
                  <a:schemeClr val="dk1"/>
                </a:solidFill>
                <a:effectLst/>
                <a:latin typeface="Arial"/>
                <a:ea typeface="Arial"/>
                <a:cs typeface="Arial"/>
                <a:sym typeface="Arial"/>
              </a:rPr>
              <a:t>décision</a:t>
            </a:r>
            <a:r>
              <a:rPr lang="en-GB" sz="1200" b="0" i="0" u="none" strike="noStrike" cap="none" dirty="0">
                <a:solidFill>
                  <a:schemeClr val="dk1"/>
                </a:solidFill>
                <a:effectLst/>
                <a:latin typeface="Arial"/>
                <a:ea typeface="Arial"/>
                <a:cs typeface="Arial"/>
                <a:sym typeface="Arial"/>
              </a:rPr>
              <a:t>. De plus, la santé </a:t>
            </a:r>
            <a:r>
              <a:rPr lang="en-GB" sz="1200" b="0" i="0" u="none" strike="noStrike" cap="none" dirty="0" err="1">
                <a:solidFill>
                  <a:schemeClr val="dk1"/>
                </a:solidFill>
                <a:effectLst/>
                <a:latin typeface="Arial"/>
                <a:ea typeface="Arial"/>
                <a:cs typeface="Arial"/>
                <a:sym typeface="Arial"/>
              </a:rPr>
              <a:t>mentale</a:t>
            </a:r>
            <a:r>
              <a:rPr lang="en-GB" sz="1200" b="0" i="0" u="none" strike="noStrike" cap="none" dirty="0">
                <a:solidFill>
                  <a:schemeClr val="dk1"/>
                </a:solidFill>
                <a:effectLst/>
                <a:latin typeface="Arial"/>
                <a:ea typeface="Arial"/>
                <a:cs typeface="Arial"/>
                <a:sym typeface="Arial"/>
              </a:rPr>
              <a:t> et le bien-</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général</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personnes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touchés</a:t>
            </a:r>
            <a:r>
              <a:rPr lang="en-GB" sz="1200" b="0" i="0" u="none" strike="noStrike" cap="none" dirty="0">
                <a:solidFill>
                  <a:schemeClr val="dk1"/>
                </a:solidFill>
                <a:effectLst/>
                <a:latin typeface="Arial"/>
                <a:ea typeface="Arial"/>
                <a:cs typeface="Arial"/>
                <a:sym typeface="Arial"/>
              </a:rPr>
              <a:t> de manière </a:t>
            </a:r>
            <a:r>
              <a:rPr lang="en-GB" sz="1200" b="0" i="0" u="none" strike="noStrike" cap="none" dirty="0" err="1">
                <a:solidFill>
                  <a:schemeClr val="dk1"/>
                </a:solidFill>
                <a:effectLst/>
                <a:latin typeface="Arial"/>
                <a:ea typeface="Arial"/>
                <a:cs typeface="Arial"/>
                <a:sym typeface="Arial"/>
              </a:rPr>
              <a:t>disproportionnée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défis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être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atténués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si</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connaissances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expériences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vécues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groupes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marginalisés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respectées</a:t>
            </a:r>
            <a:r>
              <a:rPr lang="en-GB" sz="1200" b="0" i="0" u="none" strike="noStrike" cap="none" dirty="0">
                <a:solidFill>
                  <a:schemeClr val="dk1"/>
                </a:solidFill>
                <a:effectLst/>
                <a:latin typeface="Arial"/>
                <a:ea typeface="Arial"/>
                <a:cs typeface="Arial"/>
                <a:sym typeface="Arial"/>
              </a:rPr>
              <a:t> et prises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compte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priorité</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cs typeface="Arial"/>
                <a:sym typeface="Arial"/>
              </a:rPr>
              <a:t>Vous </a:t>
            </a:r>
            <a:r>
              <a:rPr lang="en-GB" sz="1200" b="0" i="0" u="none" strike="noStrike" cap="none" dirty="0" err="1">
                <a:solidFill>
                  <a:schemeClr val="dk1"/>
                </a:solidFill>
                <a:effectLst/>
                <a:latin typeface="Arial"/>
                <a:cs typeface="Arial"/>
                <a:sym typeface="Arial"/>
              </a:rPr>
              <a:t>pouvez</a:t>
            </a:r>
            <a:r>
              <a:rPr lang="en-GB" sz="1200" b="0" i="0" u="none" strike="noStrike" cap="none" dirty="0">
                <a:solidFill>
                  <a:schemeClr val="dk1"/>
                </a:solidFill>
                <a:effectLst/>
                <a:latin typeface="Arial"/>
                <a:cs typeface="Arial"/>
                <a:sym typeface="Arial"/>
              </a:rPr>
              <a:t> </a:t>
            </a:r>
            <a:r>
              <a:rPr lang="en-GB" sz="1200" b="0" i="0" u="none" strike="noStrike" cap="none" dirty="0" err="1">
                <a:solidFill>
                  <a:schemeClr val="dk1"/>
                </a:solidFill>
                <a:effectLst/>
                <a:latin typeface="Arial"/>
                <a:cs typeface="Arial"/>
                <a:sym typeface="Arial"/>
              </a:rPr>
              <a:t>également</a:t>
            </a:r>
            <a:r>
              <a:rPr lang="en-GB" sz="1200" b="0" i="0" u="none" strike="noStrike" cap="none" dirty="0">
                <a:solidFill>
                  <a:schemeClr val="dk1"/>
                </a:solidFill>
                <a:effectLst/>
                <a:latin typeface="Arial"/>
                <a:cs typeface="Arial"/>
                <a:sym typeface="Arial"/>
              </a:rPr>
              <a:t> </a:t>
            </a:r>
            <a:r>
              <a:rPr lang="en-GB" sz="1200" b="0" i="0" u="none" strike="noStrike" cap="none" dirty="0" err="1">
                <a:solidFill>
                  <a:schemeClr val="dk1"/>
                </a:solidFill>
                <a:effectLst/>
                <a:latin typeface="Arial"/>
                <a:ea typeface="Arial"/>
                <a:cs typeface="Arial"/>
                <a:sym typeface="Arial"/>
              </a:rPr>
              <a:t>regarder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cette</a:t>
            </a:r>
            <a:r>
              <a:rPr lang="en-GB" sz="1200" b="0" i="0" u="none" strike="noStrike" cap="none" dirty="0">
                <a:solidFill>
                  <a:schemeClr val="dk1"/>
                </a:solidFill>
                <a:effectLst/>
                <a:latin typeface="Arial"/>
                <a:ea typeface="Arial"/>
                <a:cs typeface="Arial"/>
                <a:sym typeface="Arial"/>
              </a:rPr>
              <a:t> animation sur le </a:t>
            </a:r>
            <a:r>
              <a:rPr lang="en-GB" sz="1200" b="0" i="0" u="none" strike="noStrike" cap="none" dirty="0" err="1">
                <a:solidFill>
                  <a:schemeClr val="dk1"/>
                </a:solidFill>
                <a:effectLst/>
                <a:latin typeface="Arial"/>
                <a:ea typeface="Arial"/>
                <a:cs typeface="Arial"/>
                <a:sym typeface="Arial"/>
              </a:rPr>
              <a:t>rôle</a:t>
            </a:r>
            <a:r>
              <a:rPr lang="en-GB" sz="1200" b="0" i="0" u="none" strike="noStrike" cap="none" dirty="0">
                <a:solidFill>
                  <a:schemeClr val="dk1"/>
                </a:solidFill>
                <a:effectLst/>
                <a:latin typeface="Arial"/>
                <a:ea typeface="Arial"/>
                <a:cs typeface="Arial"/>
                <a:sym typeface="Arial"/>
              </a:rPr>
              <a:t> du GESI dans le </a:t>
            </a:r>
            <a:r>
              <a:rPr lang="en-GB" sz="1200" b="0" i="0" u="none" strike="noStrike" cap="none" dirty="0" err="1">
                <a:solidFill>
                  <a:schemeClr val="dk1"/>
                </a:solidFill>
                <a:effectLst/>
                <a:latin typeface="Arial"/>
                <a:ea typeface="Arial"/>
                <a:cs typeface="Arial"/>
                <a:sym typeface="Arial"/>
              </a:rPr>
              <a:t>renforcement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WASH.</a:t>
            </a:r>
          </a:p>
          <a:p>
            <a:r>
              <a:rPr lang="en-GB" dirty="0"/>
              <a:t>https://youtu.be/OnlRWXVyCBM</a:t>
            </a:r>
          </a:p>
          <a:p>
            <a:endParaRPr lang="en-GB" dirty="0"/>
          </a:p>
        </p:txBody>
      </p:sp>
      <p:sp>
        <p:nvSpPr>
          <p:cNvPr id="4" name="Slide Number Placeholder 3">
            <a:extLst>
              <a:ext uri="{FF2B5EF4-FFF2-40B4-BE49-F238E27FC236}">
                <a16:creationId xmlns:a16="http://schemas.microsoft.com/office/drawing/2014/main" id="{5B1E41DB-815D-3253-6EC1-2624098365E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573516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Exemple</a:t>
            </a:r>
            <a:r>
              <a:rPr lang="en-GB" sz="1200" b="1" i="0" u="none" strike="noStrike" cap="none" dirty="0">
                <a:solidFill>
                  <a:schemeClr val="dk1"/>
                </a:solidFill>
                <a:effectLst/>
                <a:latin typeface="Arial"/>
                <a:ea typeface="Arial"/>
                <a:cs typeface="Arial"/>
                <a:sym typeface="Arial"/>
              </a:rPr>
              <a:t> : </a:t>
            </a:r>
            <a:r>
              <a:rPr lang="en-GB" sz="1200" b="1" i="0" u="none" strike="noStrike" cap="none" dirty="0" err="1">
                <a:solidFill>
                  <a:schemeClr val="dk1"/>
                </a:solidFill>
                <a:effectLst/>
                <a:latin typeface="Arial"/>
                <a:ea typeface="Arial"/>
                <a:cs typeface="Arial"/>
                <a:sym typeface="Arial"/>
              </a:rPr>
              <a:t>comités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inclusifs</a:t>
            </a:r>
            <a:r>
              <a:rPr lang="en-GB" sz="1200" b="1" i="0" u="none" strike="noStrike" cap="none" dirty="0">
                <a:solidFill>
                  <a:schemeClr val="dk1"/>
                </a:solidFill>
                <a:effectLst/>
                <a:latin typeface="Arial"/>
                <a:ea typeface="Arial"/>
                <a:cs typeface="Arial"/>
                <a:sym typeface="Arial"/>
              </a:rPr>
              <a:t> pour </a:t>
            </a:r>
            <a:r>
              <a:rPr lang="en-GB" sz="1200" b="1" i="0" u="none" strike="noStrike" cap="none" dirty="0" err="1">
                <a:solidFill>
                  <a:schemeClr val="dk1"/>
                </a:solidFill>
                <a:effectLst/>
                <a:latin typeface="Arial"/>
                <a:ea typeface="Arial"/>
                <a:cs typeface="Arial"/>
                <a:sym typeface="Arial"/>
              </a:rPr>
              <a:t>l'eau</a:t>
            </a:r>
            <a:r>
              <a:rPr lang="en-GB" sz="1200" b="1" i="0" u="none" strike="noStrike" cap="none" dirty="0">
                <a:solidFill>
                  <a:schemeClr val="dk1"/>
                </a:solidFill>
                <a:effectLst/>
                <a:latin typeface="Arial"/>
                <a:ea typeface="Arial"/>
                <a:cs typeface="Arial"/>
                <a:sym typeface="Arial"/>
              </a:rPr>
              <a:t> à Kibera, Nairobi (Kenya)</a:t>
            </a:r>
          </a:p>
          <a:p>
            <a:endParaRPr lang="en-GB" sz="1200" b="1"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 plus grand bidonville de la </a:t>
            </a:r>
            <a:r>
              <a:rPr lang="en-GB" sz="1200" b="0" i="0" u="none" strike="noStrike" cap="none" dirty="0" err="1">
                <a:solidFill>
                  <a:schemeClr val="dk1"/>
                </a:solidFill>
                <a:effectLst/>
                <a:latin typeface="Arial"/>
                <a:ea typeface="Arial"/>
                <a:cs typeface="Arial"/>
                <a:sym typeface="Arial"/>
              </a:rPr>
              <a:t>ville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appelé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Kiberia</a:t>
            </a:r>
            <a:r>
              <a:rPr lang="en-GB" sz="1200" b="0" i="0" u="none" strike="noStrike" cap="none" dirty="0">
                <a:solidFill>
                  <a:schemeClr val="dk1"/>
                </a:solidFill>
                <a:effectLst/>
                <a:latin typeface="Arial"/>
                <a:ea typeface="Arial"/>
                <a:cs typeface="Arial"/>
                <a:sym typeface="Arial"/>
              </a:rPr>
              <a:t>. </a:t>
            </a:r>
            <a:endParaRPr lang="en-GB" sz="1200" b="1" i="0" u="none" strike="noStrike" cap="none" dirty="0">
              <a:solidFill>
                <a:schemeClr val="dk1"/>
              </a:solidFill>
              <a:effectLst/>
              <a:latin typeface="Arial"/>
              <a:ea typeface="Arial"/>
              <a:cs typeface="Arial"/>
              <a:sym typeface="Arial"/>
            </a:endParaRPr>
          </a:p>
          <a:p>
            <a:endParaRPr lang="en-GB" sz="1200" b="1"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Les femmes, qui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souvent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principales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responsables</a:t>
            </a:r>
            <a:r>
              <a:rPr lang="en-GB" sz="1200" b="0" i="0" u="none" strike="noStrike" cap="none" dirty="0">
                <a:solidFill>
                  <a:schemeClr val="dk1"/>
                </a:solidFill>
                <a:effectLst/>
                <a:latin typeface="Arial"/>
                <a:ea typeface="Arial"/>
                <a:cs typeface="Arial"/>
                <a:sym typeface="Arial"/>
              </a:rPr>
              <a:t> de la </a:t>
            </a:r>
            <a:r>
              <a:rPr lang="en-GB" sz="1200" b="0" i="0" u="none" strike="noStrike" cap="none" dirty="0" err="1">
                <a:solidFill>
                  <a:schemeClr val="dk1"/>
                </a:solidFill>
                <a:effectLst/>
                <a:latin typeface="Arial"/>
                <a:ea typeface="Arial"/>
                <a:cs typeface="Arial"/>
                <a:sym typeface="Arial"/>
              </a:rPr>
              <a:t>collecte</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se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vu </a:t>
            </a:r>
            <a:r>
              <a:rPr lang="en-GB" sz="1200" b="0" i="0" u="none" strike="noStrike" cap="none" dirty="0" err="1">
                <a:solidFill>
                  <a:schemeClr val="dk1"/>
                </a:solidFill>
                <a:effectLst/>
                <a:latin typeface="Arial"/>
                <a:ea typeface="Arial"/>
                <a:cs typeface="Arial"/>
                <a:sym typeface="Arial"/>
              </a:rPr>
              <a:t>confier</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rôles</a:t>
            </a:r>
            <a:r>
              <a:rPr lang="en-GB" sz="1200" b="0" i="0" u="none" strike="noStrike" cap="none" dirty="0">
                <a:solidFill>
                  <a:schemeClr val="dk1"/>
                </a:solidFill>
                <a:effectLst/>
                <a:latin typeface="Arial"/>
                <a:ea typeface="Arial"/>
                <a:cs typeface="Arial"/>
                <a:sym typeface="Arial"/>
              </a:rPr>
              <a:t> de direction au sein des </a:t>
            </a:r>
            <a:r>
              <a:rPr lang="en-GB" sz="1200" b="0" i="0" u="none" strike="noStrike" cap="none" dirty="0" err="1">
                <a:solidFill>
                  <a:schemeClr val="dk1"/>
                </a:solidFill>
                <a:effectLst/>
                <a:latin typeface="Arial"/>
                <a:ea typeface="Arial"/>
                <a:cs typeface="Arial"/>
                <a:sym typeface="Arial"/>
              </a:rPr>
              <a:t>comités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d'utilisateurs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a:t>
            </a:r>
          </a:p>
          <a:p>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personnes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handicapées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consultées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afin</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s'assurer</a:t>
            </a:r>
            <a:r>
              <a:rPr lang="en-GB" sz="1200" b="0" i="0" u="none" strike="noStrike" cap="none" dirty="0">
                <a:solidFill>
                  <a:schemeClr val="dk1"/>
                </a:solidFill>
                <a:effectLst/>
                <a:latin typeface="Arial"/>
                <a:ea typeface="Arial"/>
                <a:cs typeface="Arial"/>
                <a:sym typeface="Arial"/>
              </a:rPr>
              <a:t> que les points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étaient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physiquement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accessibles</a:t>
            </a:r>
            <a:r>
              <a:rPr lang="en-GB" sz="1200" b="0" i="0" u="none" strike="noStrike" cap="none" dirty="0">
                <a:solidFill>
                  <a:schemeClr val="dk1"/>
                </a:solidFill>
                <a:effectLst/>
                <a:latin typeface="Arial"/>
                <a:ea typeface="Arial"/>
                <a:cs typeface="Arial"/>
                <a:sym typeface="Arial"/>
              </a:rPr>
              <a:t>.</a:t>
            </a:r>
          </a:p>
          <a:p>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minorités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ethniques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incluses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afin</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garantir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distribution </a:t>
            </a:r>
            <a:r>
              <a:rPr lang="en-GB" sz="1200" b="0" i="0" u="none" strike="noStrike" cap="none" dirty="0" err="1">
                <a:solidFill>
                  <a:schemeClr val="dk1"/>
                </a:solidFill>
                <a:effectLst/>
                <a:latin typeface="Arial"/>
                <a:ea typeface="Arial"/>
                <a:cs typeface="Arial"/>
                <a:sym typeface="Arial"/>
              </a:rPr>
              <a:t>équitable</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d'éviter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conflits</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Caractéristiques</a:t>
            </a:r>
            <a:r>
              <a:rPr lang="en-GB" sz="1200" b="1" i="0" u="none" strike="noStrike" cap="none" dirty="0">
                <a:solidFill>
                  <a:schemeClr val="dk1"/>
                </a:solidFill>
                <a:effectLst/>
                <a:latin typeface="Arial"/>
                <a:ea typeface="Arial"/>
                <a:cs typeface="Arial"/>
                <a:sym typeface="Arial"/>
              </a:rPr>
              <a:t> de conception inclusive</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Robinets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accessibles</a:t>
            </a:r>
            <a:r>
              <a:rPr lang="en-GB" sz="1200" b="0" i="0" u="none" strike="noStrike" cap="none" dirty="0">
                <a:solidFill>
                  <a:schemeClr val="dk1"/>
                </a:solidFill>
                <a:effectLst/>
                <a:latin typeface="Arial"/>
                <a:ea typeface="Arial"/>
                <a:cs typeface="Arial"/>
                <a:sym typeface="Arial"/>
              </a:rPr>
              <a:t> avec </a:t>
            </a:r>
            <a:r>
              <a:rPr lang="en-GB" sz="1200" b="0" i="0" u="none" strike="noStrike" cap="none" dirty="0" err="1">
                <a:solidFill>
                  <a:schemeClr val="dk1"/>
                </a:solidFill>
                <a:effectLst/>
                <a:latin typeface="Arial"/>
                <a:ea typeface="Arial"/>
                <a:cs typeface="Arial"/>
                <a:sym typeface="Arial"/>
              </a:rPr>
              <a:t>rampes</a:t>
            </a:r>
            <a:r>
              <a:rPr lang="en-GB" sz="1200" b="0" i="0" u="none" strike="noStrike" cap="none" dirty="0">
                <a:solidFill>
                  <a:schemeClr val="dk1"/>
                </a:solidFill>
                <a:effectLst/>
                <a:latin typeface="Arial"/>
                <a:ea typeface="Arial"/>
                <a:cs typeface="Arial"/>
                <a:sym typeface="Arial"/>
              </a:rPr>
              <a:t> et mains </a:t>
            </a:r>
            <a:r>
              <a:rPr lang="en-GB" sz="1200" b="0" i="0" u="none" strike="noStrike" cap="none" dirty="0" err="1">
                <a:solidFill>
                  <a:schemeClr val="dk1"/>
                </a:solidFill>
                <a:effectLst/>
                <a:latin typeface="Arial"/>
                <a:ea typeface="Arial"/>
                <a:cs typeface="Arial"/>
                <a:sym typeface="Arial"/>
              </a:rPr>
              <a:t>courantes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Systèmes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paiement</a:t>
            </a:r>
            <a:r>
              <a:rPr lang="en-GB" sz="1200" b="0" i="0" u="none" strike="noStrike" cap="none" dirty="0">
                <a:solidFill>
                  <a:schemeClr val="dk1"/>
                </a:solidFill>
                <a:effectLst/>
                <a:latin typeface="Arial"/>
                <a:ea typeface="Arial"/>
                <a:cs typeface="Arial"/>
                <a:sym typeface="Arial"/>
              </a:rPr>
              <a:t> flexibles pour les ménages à </a:t>
            </a:r>
            <a:r>
              <a:rPr lang="en-GB" sz="1200" b="0" i="0" u="none" strike="noStrike" cap="none" dirty="0" err="1">
                <a:solidFill>
                  <a:schemeClr val="dk1"/>
                </a:solidFill>
                <a:effectLst/>
                <a:latin typeface="Arial"/>
                <a:ea typeface="Arial"/>
                <a:cs typeface="Arial"/>
                <a:sym typeface="Arial"/>
              </a:rPr>
              <a:t>faibles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revenus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Mécanismes</a:t>
            </a:r>
            <a:r>
              <a:rPr lang="en-GB" sz="1200" b="0" i="0" u="none" strike="noStrike" cap="none" dirty="0">
                <a:solidFill>
                  <a:schemeClr val="dk1"/>
                </a:solidFill>
                <a:effectLst/>
                <a:latin typeface="Arial"/>
                <a:ea typeface="Arial"/>
                <a:cs typeface="Arial"/>
                <a:sym typeface="Arial"/>
              </a:rPr>
              <a:t> de retour </a:t>
            </a:r>
            <a:r>
              <a:rPr lang="en-GB" sz="1200" b="0" i="0" u="none" strike="noStrike" cap="none" dirty="0" err="1">
                <a:solidFill>
                  <a:schemeClr val="dk1"/>
                </a:solidFill>
                <a:effectLst/>
                <a:latin typeface="Arial"/>
                <a:ea typeface="Arial"/>
                <a:cs typeface="Arial"/>
                <a:sym typeface="Arial"/>
              </a:rPr>
              <a:t>d'information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communautaire</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signaler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problèmes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suggérer</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améliorations</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Pourquoi</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est-ce</a:t>
            </a:r>
            <a:r>
              <a:rPr lang="en-GB" sz="1200" b="1" i="0" u="none" strike="noStrike" cap="none" dirty="0">
                <a:solidFill>
                  <a:schemeClr val="dk1"/>
                </a:solidFill>
                <a:effectLst/>
                <a:latin typeface="Arial"/>
                <a:ea typeface="Arial"/>
                <a:cs typeface="Arial"/>
                <a:sym typeface="Arial"/>
              </a:rPr>
              <a:t> important?</a:t>
            </a:r>
          </a:p>
          <a:p>
            <a:r>
              <a:rPr lang="en-GB" sz="1200" b="0" i="0" u="none" strike="noStrike" cap="none" dirty="0" err="1">
                <a:solidFill>
                  <a:schemeClr val="dk1"/>
                </a:solidFill>
                <a:effectLst/>
                <a:latin typeface="Arial"/>
                <a:ea typeface="Arial"/>
                <a:cs typeface="Arial"/>
                <a:sym typeface="Arial"/>
              </a:rPr>
              <a:t>Reconnaît</a:t>
            </a:r>
            <a:r>
              <a:rPr lang="en-GB" sz="1200" b="0" i="0" u="none" strike="noStrike" cap="none" dirty="0">
                <a:solidFill>
                  <a:schemeClr val="dk1"/>
                </a:solidFill>
                <a:effectLst/>
                <a:latin typeface="Arial"/>
                <a:ea typeface="Arial"/>
                <a:cs typeface="Arial"/>
                <a:sym typeface="Arial"/>
              </a:rPr>
              <a:t> que les </a:t>
            </a:r>
            <a:r>
              <a:rPr lang="en-GB" sz="1200" b="0" i="0" u="none" strike="noStrike" cap="none" dirty="0" err="1">
                <a:solidFill>
                  <a:schemeClr val="dk1"/>
                </a:solidFill>
                <a:effectLst/>
                <a:latin typeface="Arial"/>
                <a:ea typeface="Arial"/>
                <a:cs typeface="Arial"/>
                <a:sym typeface="Arial"/>
              </a:rPr>
              <a:t>personnes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confrontées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l'insécurité</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hydrique</a:t>
            </a:r>
            <a:r>
              <a:rPr lang="en-GB" sz="1200" b="0" i="0" u="none" strike="noStrike" cap="none" dirty="0">
                <a:solidFill>
                  <a:schemeClr val="dk1"/>
                </a:solidFill>
                <a:effectLst/>
                <a:latin typeface="Arial"/>
                <a:ea typeface="Arial"/>
                <a:cs typeface="Arial"/>
                <a:sym typeface="Arial"/>
              </a:rPr>
              <a:t> de manière </a:t>
            </a:r>
            <a:r>
              <a:rPr lang="en-GB" sz="1200" b="0" i="0" u="none" strike="noStrike" cap="none" dirty="0" err="1">
                <a:solidFill>
                  <a:schemeClr val="dk1"/>
                </a:solidFill>
                <a:effectLst/>
                <a:latin typeface="Arial"/>
                <a:ea typeface="Arial"/>
                <a:cs typeface="Arial"/>
                <a:sym typeface="Arial"/>
              </a:rPr>
              <a:t>différente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fonction</a:t>
            </a:r>
            <a:r>
              <a:rPr lang="en-GB" sz="1200" b="0" i="0" u="none" strike="noStrike" cap="none" dirty="0">
                <a:solidFill>
                  <a:schemeClr val="dk1"/>
                </a:solidFill>
                <a:effectLst/>
                <a:latin typeface="Arial"/>
                <a:ea typeface="Arial"/>
                <a:cs typeface="Arial"/>
                <a:sym typeface="Arial"/>
              </a:rPr>
              <a:t> de </a:t>
            </a:r>
            <a:r>
              <a:rPr lang="en-GB" sz="1200" b="1" i="0" u="none" strike="noStrike" cap="none" dirty="0" err="1">
                <a:solidFill>
                  <a:schemeClr val="dk1"/>
                </a:solidFill>
                <a:effectLst/>
                <a:latin typeface="Arial"/>
                <a:ea typeface="Arial"/>
                <a:cs typeface="Arial"/>
                <a:sym typeface="Arial"/>
              </a:rPr>
              <a:t>leur</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sexe</a:t>
            </a:r>
            <a:r>
              <a:rPr lang="en-GB" sz="1200" b="1" i="0" u="none" strike="noStrike" cap="none" dirty="0">
                <a:solidFill>
                  <a:schemeClr val="dk1"/>
                </a:solidFill>
                <a:effectLst/>
                <a:latin typeface="Arial"/>
                <a:ea typeface="Arial"/>
                <a:cs typeface="Arial"/>
                <a:sym typeface="Arial"/>
              </a:rPr>
              <a:t>,</a:t>
            </a:r>
            <a:r>
              <a:rPr lang="en-GB" sz="1200" b="0" i="0" u="none" strike="noStrike" cap="none" dirty="0">
                <a:solidFill>
                  <a:schemeClr val="dk1"/>
                </a:solidFill>
                <a:effectLst/>
                <a:latin typeface="Arial"/>
                <a:ea typeface="Arial"/>
                <a:cs typeface="Arial"/>
                <a:sym typeface="Arial"/>
              </a:rPr>
              <a:t> de </a:t>
            </a:r>
            <a:r>
              <a:rPr lang="en-GB" sz="1200" b="1" i="0" u="none" strike="noStrike" cap="none" dirty="0" err="1">
                <a:solidFill>
                  <a:schemeClr val="dk1"/>
                </a:solidFill>
                <a:effectLst/>
                <a:latin typeface="Arial"/>
                <a:ea typeface="Arial"/>
                <a:cs typeface="Arial"/>
                <a:sym typeface="Arial"/>
              </a:rPr>
              <a:t>leurs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revenus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de </a:t>
            </a:r>
            <a:r>
              <a:rPr lang="en-GB" sz="1200" b="1" i="0" u="none" strike="noStrike" cap="none" dirty="0" err="1">
                <a:solidFill>
                  <a:schemeClr val="dk1"/>
                </a:solidFill>
                <a:effectLst/>
                <a:latin typeface="Arial"/>
                <a:ea typeface="Arial"/>
                <a:cs typeface="Arial"/>
                <a:sym typeface="Arial"/>
              </a:rPr>
              <a:t>leurs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capacités</a:t>
            </a:r>
            <a:r>
              <a:rPr lang="en-GB" sz="1200" b="1" i="0" u="none" strike="noStrike" cap="none" dirty="0">
                <a:solidFill>
                  <a:schemeClr val="dk1"/>
                </a:solidFill>
                <a:effectLst/>
                <a:latin typeface="Arial"/>
                <a:ea typeface="Arial"/>
                <a:cs typeface="Arial"/>
                <a:sym typeface="Arial"/>
              </a:rPr>
              <a:t> et </a:t>
            </a:r>
            <a:r>
              <a:rPr lang="en-GB" sz="1200" b="0" i="0" u="none" strike="noStrike" cap="none" dirty="0">
                <a:solidFill>
                  <a:schemeClr val="dk1"/>
                </a:solidFill>
                <a:effectLst/>
                <a:latin typeface="Arial"/>
                <a:ea typeface="Arial"/>
                <a:cs typeface="Arial"/>
                <a:sym typeface="Arial"/>
              </a:rPr>
              <a:t>de </a:t>
            </a:r>
            <a:r>
              <a:rPr lang="en-GB" sz="1200" b="1" i="0" u="none" strike="noStrike" cap="none" dirty="0" err="1">
                <a:solidFill>
                  <a:schemeClr val="dk1"/>
                </a:solidFill>
                <a:effectLst/>
                <a:latin typeface="Arial"/>
                <a:ea typeface="Arial"/>
                <a:cs typeface="Arial"/>
                <a:sym typeface="Arial"/>
              </a:rPr>
              <a:t>leur</a:t>
            </a:r>
            <a:r>
              <a:rPr lang="en-GB" sz="1200" b="1" i="0" u="none" strike="noStrike" cap="none" dirty="0">
                <a:solidFill>
                  <a:schemeClr val="dk1"/>
                </a:solidFill>
                <a:effectLst/>
                <a:latin typeface="Arial"/>
                <a:ea typeface="Arial"/>
                <a:cs typeface="Arial"/>
                <a:sym typeface="Arial"/>
              </a:rPr>
              <a:t> origine </a:t>
            </a:r>
            <a:r>
              <a:rPr lang="en-GB" sz="1200" b="1" i="0" u="none" strike="noStrike" cap="none" dirty="0" err="1">
                <a:solidFill>
                  <a:schemeClr val="dk1"/>
                </a:solidFill>
                <a:effectLst/>
                <a:latin typeface="Arial"/>
                <a:ea typeface="Arial"/>
                <a:cs typeface="Arial"/>
                <a:sym typeface="Arial"/>
              </a:rPr>
              <a:t>ethnique</a:t>
            </a:r>
            <a:r>
              <a:rPr lang="en-GB" sz="1200" b="0" i="0" u="none" strike="noStrike" cap="none" dirty="0">
                <a:solidFill>
                  <a:schemeClr val="dk1"/>
                </a:solidFill>
                <a:effectLst/>
                <a:latin typeface="Arial"/>
                <a:ea typeface="Arial"/>
                <a:cs typeface="Arial"/>
                <a:sym typeface="Arial"/>
              </a:rPr>
              <a:t>.</a:t>
            </a:r>
          </a:p>
          <a:p>
            <a:r>
              <a:rPr lang="en-GB" sz="1200" b="0" i="0" u="none" strike="noStrike" cap="none" dirty="0" err="1">
                <a:solidFill>
                  <a:schemeClr val="dk1"/>
                </a:solidFill>
                <a:effectLst/>
                <a:latin typeface="Arial"/>
                <a:ea typeface="Arial"/>
                <a:cs typeface="Arial"/>
                <a:sym typeface="Arial"/>
              </a:rPr>
              <a:t>Renforce</a:t>
            </a:r>
            <a:r>
              <a:rPr lang="en-GB" sz="1200" b="0" i="0" u="none" strike="noStrike" cap="none" dirty="0">
                <a:solidFill>
                  <a:schemeClr val="dk1"/>
                </a:solidFill>
                <a:effectLst/>
                <a:latin typeface="Arial"/>
                <a:ea typeface="Arial"/>
                <a:cs typeface="Arial"/>
                <a:sym typeface="Arial"/>
              </a:rPr>
              <a:t> </a:t>
            </a:r>
            <a:r>
              <a:rPr lang="en-GB" sz="1200" b="1" i="0" u="none" strike="noStrike" cap="none" dirty="0">
                <a:solidFill>
                  <a:schemeClr val="dk1"/>
                </a:solidFill>
                <a:effectLst/>
                <a:latin typeface="Arial"/>
                <a:ea typeface="Arial"/>
                <a:cs typeface="Arial"/>
                <a:sym typeface="Arial"/>
              </a:rPr>
              <a:t>la </a:t>
            </a:r>
            <a:r>
              <a:rPr lang="en-GB" sz="1200" b="1" i="0" u="none" strike="noStrike" cap="none" dirty="0" err="1">
                <a:solidFill>
                  <a:schemeClr val="dk1"/>
                </a:solidFill>
                <a:effectLst/>
                <a:latin typeface="Arial"/>
                <a:ea typeface="Arial"/>
                <a:cs typeface="Arial"/>
                <a:sym typeface="Arial"/>
              </a:rPr>
              <a:t>confiance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l'équité</a:t>
            </a:r>
            <a:r>
              <a:rPr lang="en-GB" sz="1200" b="1" i="0" u="none" strike="noStrike" cap="none" dirty="0">
                <a:solidFill>
                  <a:schemeClr val="dk1"/>
                </a:solidFill>
                <a:effectLst/>
                <a:latin typeface="Arial"/>
                <a:ea typeface="Arial"/>
                <a:cs typeface="Arial"/>
                <a:sym typeface="Arial"/>
              </a:rPr>
              <a:t> et la </a:t>
            </a:r>
            <a:r>
              <a:rPr lang="en-GB" sz="1200" b="1" i="0" u="none" strike="noStrike" cap="none" dirty="0" err="1">
                <a:solidFill>
                  <a:schemeClr val="dk1"/>
                </a:solidFill>
                <a:effectLst/>
                <a:latin typeface="Arial"/>
                <a:ea typeface="Arial"/>
                <a:cs typeface="Arial"/>
                <a:sym typeface="Arial"/>
              </a:rPr>
              <a:t>durabilité</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veillant</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ce</a:t>
            </a:r>
            <a:r>
              <a:rPr lang="en-GB" sz="1200" b="0" i="0" u="none" strike="noStrike" cap="none" dirty="0">
                <a:solidFill>
                  <a:schemeClr val="dk1"/>
                </a:solidFill>
                <a:effectLst/>
                <a:latin typeface="Arial"/>
                <a:ea typeface="Arial"/>
                <a:cs typeface="Arial"/>
                <a:sym typeface="Arial"/>
              </a:rPr>
              <a:t> que </a:t>
            </a:r>
            <a:r>
              <a:rPr lang="en-GB" sz="1200" b="0" i="0" u="none" strike="noStrike" cap="none" dirty="0" err="1">
                <a:solidFill>
                  <a:schemeClr val="dk1"/>
                </a:solidFill>
                <a:effectLst/>
                <a:latin typeface="Arial"/>
                <a:ea typeface="Arial"/>
                <a:cs typeface="Arial"/>
                <a:sym typeface="Arial"/>
              </a:rPr>
              <a:t>toutes</a:t>
            </a:r>
            <a:r>
              <a:rPr lang="en-GB" sz="1200" b="0" i="0" u="none" strike="noStrike" cap="none" dirty="0">
                <a:solidFill>
                  <a:schemeClr val="dk1"/>
                </a:solidFill>
                <a:effectLst/>
                <a:latin typeface="Arial"/>
                <a:ea typeface="Arial"/>
                <a:cs typeface="Arial"/>
                <a:sym typeface="Arial"/>
              </a:rPr>
              <a:t> les voix </a:t>
            </a:r>
            <a:r>
              <a:rPr lang="en-GB" sz="1200" b="0" i="0" u="none" strike="noStrike" cap="none" dirty="0" err="1">
                <a:solidFill>
                  <a:schemeClr val="dk1"/>
                </a:solidFill>
                <a:effectLst/>
                <a:latin typeface="Arial"/>
                <a:ea typeface="Arial"/>
                <a:cs typeface="Arial"/>
                <a:sym typeface="Arial"/>
              </a:rPr>
              <a:t>soient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entendues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tous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besoins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satisfaits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hlinkClick r:id="rId3"/>
              </a:rPr>
              <a:t>Rapport de </a:t>
            </a:r>
            <a:r>
              <a:rPr lang="en-GB" sz="1200" b="0" i="0" u="none" strike="noStrike" cap="none" dirty="0" err="1">
                <a:solidFill>
                  <a:schemeClr val="dk1"/>
                </a:solidFill>
                <a:effectLst/>
                <a:latin typeface="Arial"/>
                <a:ea typeface="Arial"/>
                <a:cs typeface="Arial"/>
                <a:sym typeface="Arial"/>
                <a:hlinkClick r:id="rId3"/>
              </a:rPr>
              <a:t>l'OMS</a:t>
            </a:r>
            <a:r>
              <a:rPr lang="en-GB" sz="1200" b="0" i="0" u="none" strike="noStrike" cap="none" dirty="0">
                <a:solidFill>
                  <a:schemeClr val="dk1"/>
                </a:solidFill>
                <a:effectLst/>
                <a:latin typeface="Arial"/>
                <a:ea typeface="Arial"/>
                <a:cs typeface="Arial"/>
                <a:sym typeface="Arial"/>
                <a:hlinkClick r:id="rId3"/>
              </a:rPr>
              <a:t> et de </a:t>
            </a:r>
            <a:r>
              <a:rPr lang="en-GB" sz="1200" b="0" i="0" u="none" strike="noStrike" cap="none" dirty="0" err="1">
                <a:solidFill>
                  <a:schemeClr val="dk1"/>
                </a:solidFill>
                <a:effectLst/>
                <a:latin typeface="Arial"/>
                <a:ea typeface="Arial"/>
                <a:cs typeface="Arial"/>
                <a:sym typeface="Arial"/>
                <a:hlinkClick r:id="rId3"/>
              </a:rPr>
              <a:t>l'UNICEF</a:t>
            </a:r>
            <a:r>
              <a:rPr lang="en-GB" sz="1200" b="0" i="0" u="none" strike="noStrike" cap="none" dirty="0">
                <a:solidFill>
                  <a:schemeClr val="dk1"/>
                </a:solidFill>
                <a:effectLst/>
                <a:latin typeface="Arial"/>
                <a:ea typeface="Arial"/>
                <a:cs typeface="Arial"/>
                <a:sym typeface="Arial"/>
                <a:hlinkClick r:id="rId3"/>
              </a:rPr>
              <a:t> sur le genre et </a:t>
            </a:r>
            <a:r>
              <a:rPr lang="en-GB" sz="1200" b="0" i="0" u="none" strike="noStrike" cap="none" dirty="0" err="1">
                <a:solidFill>
                  <a:schemeClr val="dk1"/>
                </a:solidFill>
                <a:effectLst/>
                <a:latin typeface="Arial"/>
                <a:ea typeface="Arial"/>
                <a:cs typeface="Arial"/>
                <a:sym typeface="Arial"/>
                <a:hlinkClick r:id="rId3"/>
              </a:rPr>
              <a:t>l'eau</a:t>
            </a:r>
            <a:r>
              <a:rPr lang="en-GB" sz="1200" b="0" i="0" u="none" strike="noStrike" cap="none" dirty="0">
                <a:solidFill>
                  <a:schemeClr val="dk1"/>
                </a:solidFill>
                <a:effectLst/>
                <a:latin typeface="Arial"/>
                <a:ea typeface="Arial"/>
                <a:cs typeface="Arial"/>
                <a:sym typeface="Arial"/>
                <a:hlinkClick r:id="rId3"/>
              </a:rPr>
              <a:t>, </a:t>
            </a:r>
            <a:r>
              <a:rPr lang="en-GB" sz="1200" b="0" i="0" u="none" strike="noStrike" cap="none" dirty="0" err="1">
                <a:solidFill>
                  <a:schemeClr val="dk1"/>
                </a:solidFill>
                <a:effectLst/>
                <a:latin typeface="Arial"/>
                <a:ea typeface="Arial"/>
                <a:cs typeface="Arial"/>
                <a:sym typeface="Arial"/>
                <a:hlinkClick r:id="rId3"/>
              </a:rPr>
              <a:t>l'assainissement</a:t>
            </a:r>
            <a:r>
              <a:rPr lang="en-GB" sz="1200" b="0" i="0" u="none" strike="noStrike" cap="none" dirty="0">
                <a:solidFill>
                  <a:schemeClr val="dk1"/>
                </a:solidFill>
                <a:effectLst/>
                <a:latin typeface="Arial"/>
                <a:ea typeface="Arial"/>
                <a:cs typeface="Arial"/>
                <a:sym typeface="Arial"/>
                <a:hlinkClick r:id="rId3"/>
              </a:rPr>
              <a:t> et </a:t>
            </a:r>
            <a:r>
              <a:rPr lang="en-GB" sz="1200" b="0" i="0" u="none" strike="noStrike" cap="none" dirty="0" err="1">
                <a:solidFill>
                  <a:schemeClr val="dk1"/>
                </a:solidFill>
                <a:effectLst/>
                <a:latin typeface="Arial"/>
                <a:ea typeface="Arial"/>
                <a:cs typeface="Arial"/>
                <a:sym typeface="Arial"/>
                <a:hlinkClick r:id="rId3"/>
              </a:rPr>
              <a:t>l'hygiène</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hlinkClick r:id="rId4"/>
              </a:rPr>
              <a:t>Water.org – Impact au Kenya</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hlinkClick r:id="rId5"/>
              </a:rPr>
              <a:t>Étude de </a:t>
            </a:r>
            <a:r>
              <a:rPr lang="en-GB" sz="1200" b="0" i="0" u="none" strike="noStrike" cap="none" dirty="0" err="1">
                <a:solidFill>
                  <a:schemeClr val="dk1"/>
                </a:solidFill>
                <a:effectLst/>
                <a:latin typeface="Arial"/>
                <a:ea typeface="Arial"/>
                <a:cs typeface="Arial"/>
                <a:sym typeface="Arial"/>
                <a:hlinkClick r:id="rId5"/>
              </a:rPr>
              <a:t>cas</a:t>
            </a:r>
            <a:r>
              <a:rPr lang="en-GB" sz="1200" b="0" i="0" u="none" strike="noStrike" cap="none" dirty="0">
                <a:solidFill>
                  <a:schemeClr val="dk1"/>
                </a:solidFill>
                <a:effectLst/>
                <a:latin typeface="Arial"/>
                <a:ea typeface="Arial"/>
                <a:cs typeface="Arial"/>
                <a:sym typeface="Arial"/>
                <a:hlinkClick r:id="rId5"/>
              </a:rPr>
              <a:t> de la Banque </a:t>
            </a:r>
            <a:r>
              <a:rPr lang="en-GB" sz="1200" b="0" i="0" u="none" strike="noStrike" cap="none" dirty="0" err="1">
                <a:solidFill>
                  <a:schemeClr val="dk1"/>
                </a:solidFill>
                <a:effectLst/>
                <a:latin typeface="Arial"/>
                <a:ea typeface="Arial"/>
                <a:cs typeface="Arial"/>
                <a:sym typeface="Arial"/>
                <a:hlinkClick r:id="rId5"/>
              </a:rPr>
              <a:t>mondiale</a:t>
            </a:r>
            <a:r>
              <a:rPr lang="en-GB" sz="1200" b="0" i="0" u="none" strike="noStrike" cap="none" dirty="0">
                <a:solidFill>
                  <a:schemeClr val="dk1"/>
                </a:solidFill>
                <a:effectLst/>
                <a:latin typeface="Arial"/>
                <a:ea typeface="Arial"/>
                <a:cs typeface="Arial"/>
                <a:sym typeface="Arial"/>
                <a:hlinkClick r:id="rId5"/>
              </a:rPr>
              <a:t> – Kibera </a:t>
            </a:r>
            <a:r>
              <a:rPr lang="en-GB" sz="1200" b="0" i="0" u="none" strike="noStrike" cap="none" dirty="0">
                <a:solidFill>
                  <a:schemeClr val="dk1"/>
                </a:solidFill>
                <a:effectLst/>
                <a:latin typeface="Arial"/>
                <a:ea typeface="Arial"/>
                <a:cs typeface="Arial"/>
                <a:sym typeface="Arial"/>
              </a:rPr>
              <a:t>: </a:t>
            </a:r>
          </a:p>
          <a:p>
            <a:r>
              <a:rPr lang="en-GB" sz="1200" b="0" i="0" u="none" strike="noStrike" cap="none" dirty="0">
                <a:solidFill>
                  <a:schemeClr val="dk1"/>
                </a:solidFill>
                <a:effectLst/>
                <a:latin typeface="Arial"/>
                <a:ea typeface="Arial"/>
                <a:cs typeface="Arial"/>
                <a:sym typeface="Arial"/>
              </a:rPr>
              <a:t>https://ppp.worldbank.org/library/public-private-partnerships-and-poor-case-study-kibera-small-enterprises-and-water-provision-kibera-Nairobi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err="1">
                <a:solidFill>
                  <a:schemeClr val="dk1"/>
                </a:solidFill>
                <a:effectLst/>
                <a:latin typeface="Arial"/>
                <a:ea typeface="Arial"/>
                <a:cs typeface="Arial"/>
                <a:sym typeface="Arial"/>
              </a:rPr>
              <a:t>Infonile</a:t>
            </a:r>
            <a:r>
              <a:rPr lang="en-GB" sz="1200" b="0" i="0" u="none" strike="noStrike" cap="none" dirty="0">
                <a:solidFill>
                  <a:schemeClr val="dk1"/>
                </a:solidFill>
                <a:effectLst/>
                <a:latin typeface="Arial"/>
                <a:ea typeface="Arial"/>
                <a:cs typeface="Arial"/>
                <a:sym typeface="Arial"/>
              </a:rPr>
              <a:t> : https://infonile.org/en/2021/11/aerial-piped-water-improving-lives-in-kenyas-kibera-slum/</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8576836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32CF9-8EA4-C70D-08F2-E3A00A7965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588CF7-FF03-498C-0364-8A88D66B6827}"/>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BA2729FC-44A0-195C-B0BA-5C36697D8ECF}"/>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effectLst/>
                <a:latin typeface="Arial"/>
                <a:ea typeface="Arial"/>
                <a:cs typeface="Arial"/>
                <a:sym typeface="Arial"/>
              </a:rPr>
              <a:t>La </a:t>
            </a:r>
            <a:r>
              <a:rPr lang="en-GB" sz="1200" b="1" i="0" u="none" strike="noStrike" cap="none" dirty="0" err="1">
                <a:solidFill>
                  <a:schemeClr val="dk1"/>
                </a:solidFill>
                <a:effectLst/>
                <a:latin typeface="Arial"/>
                <a:ea typeface="Arial"/>
                <a:cs typeface="Arial"/>
                <a:sym typeface="Arial"/>
              </a:rPr>
              <a:t>vulnérabilité</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climatique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est</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une</a:t>
            </a:r>
            <a:r>
              <a:rPr lang="en-GB" sz="1200" b="1" i="0" u="none" strike="noStrike" cap="none" dirty="0">
                <a:solidFill>
                  <a:schemeClr val="dk1"/>
                </a:solidFill>
                <a:effectLst/>
                <a:latin typeface="Arial"/>
                <a:ea typeface="Arial"/>
                <a:cs typeface="Arial"/>
                <a:sym typeface="Arial"/>
              </a:rPr>
              <a:t> question de justice </a:t>
            </a:r>
            <a:r>
              <a:rPr lang="en-GB" sz="1200" b="1" i="0" u="none" strike="noStrike" cap="none" dirty="0" err="1">
                <a:solidFill>
                  <a:schemeClr val="dk1"/>
                </a:solidFill>
                <a:effectLst/>
                <a:latin typeface="Arial"/>
                <a:ea typeface="Arial"/>
                <a:cs typeface="Arial"/>
                <a:sym typeface="Arial"/>
              </a:rPr>
              <a:t>sociale</a:t>
            </a:r>
            <a:endParaRPr lang="en-GB" sz="1200" b="1"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exacerbe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inégalités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existantes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intensifiant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défis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auxquels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confrontées</a:t>
            </a:r>
            <a:r>
              <a:rPr lang="en-GB" sz="1200" b="0" i="0" u="none" strike="noStrike" cap="none" dirty="0">
                <a:solidFill>
                  <a:schemeClr val="dk1"/>
                </a:solidFill>
                <a:effectLst/>
                <a:latin typeface="Arial"/>
                <a:ea typeface="Arial"/>
                <a:cs typeface="Arial"/>
                <a:sym typeface="Arial"/>
              </a:rPr>
              <a:t> les filles, les femmes et les </a:t>
            </a:r>
            <a:r>
              <a:rPr lang="en-GB" sz="1200" b="0" i="0" u="none" strike="noStrike" cap="none" dirty="0" err="1">
                <a:solidFill>
                  <a:schemeClr val="dk1"/>
                </a:solidFill>
                <a:effectLst/>
                <a:latin typeface="Arial"/>
                <a:ea typeface="Arial"/>
                <a:cs typeface="Arial"/>
                <a:sym typeface="Arial"/>
              </a:rPr>
              <a:t>groupes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marginalisés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que les </a:t>
            </a:r>
            <a:r>
              <a:rPr lang="en-GB" sz="1200" b="0" i="0" u="none" strike="noStrike" cap="none" dirty="0" err="1">
                <a:solidFill>
                  <a:schemeClr val="dk1"/>
                </a:solidFill>
                <a:effectLst/>
                <a:latin typeface="Arial"/>
                <a:ea typeface="Arial"/>
                <a:cs typeface="Arial"/>
                <a:sym typeface="Arial"/>
              </a:rPr>
              <a:t>personnes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handicapées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personnes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âgées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vulnérabilités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préexistantes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s'aggravent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lors</a:t>
            </a:r>
            <a:r>
              <a:rPr lang="en-GB" sz="1200" b="0" i="0" u="none" strike="noStrike" cap="none" dirty="0">
                <a:solidFill>
                  <a:schemeClr val="dk1"/>
                </a:solidFill>
                <a:effectLst/>
                <a:latin typeface="Arial"/>
                <a:ea typeface="Arial"/>
                <a:cs typeface="Arial"/>
                <a:sym typeface="Arial"/>
              </a:rPr>
              <a:t> des impacts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notamment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lors</a:t>
            </a:r>
            <a:r>
              <a:rPr lang="en-GB" sz="1200" b="0" i="0" u="none" strike="noStrike" cap="none" dirty="0">
                <a:solidFill>
                  <a:schemeClr val="dk1"/>
                </a:solidFill>
                <a:effectLst/>
                <a:latin typeface="Arial"/>
                <a:ea typeface="Arial"/>
                <a:cs typeface="Arial"/>
                <a:sym typeface="Arial"/>
              </a:rPr>
              <a:t> de catastrophes plus </a:t>
            </a:r>
            <a:r>
              <a:rPr lang="en-GB" sz="1200" b="0" i="0" u="none" strike="noStrike" cap="none" dirty="0" err="1">
                <a:solidFill>
                  <a:schemeClr val="dk1"/>
                </a:solidFill>
                <a:effectLst/>
                <a:latin typeface="Arial"/>
                <a:ea typeface="Arial"/>
                <a:cs typeface="Arial"/>
                <a:sym typeface="Arial"/>
              </a:rPr>
              <a:t>fréquentes</a:t>
            </a:r>
            <a:r>
              <a:rPr lang="en-GB" sz="1200" b="0" i="0" u="none" strike="noStrike" cap="none" dirty="0">
                <a:solidFill>
                  <a:schemeClr val="dk1"/>
                </a:solidFill>
                <a:effectLst/>
                <a:latin typeface="Arial"/>
                <a:ea typeface="Arial"/>
                <a:cs typeface="Arial"/>
                <a:sym typeface="Arial"/>
              </a:rPr>
              <a:t> et plus </a:t>
            </a:r>
            <a:r>
              <a:rPr lang="en-GB" sz="1200" b="0" i="0" u="none" strike="noStrike" cap="none" dirty="0" err="1">
                <a:solidFill>
                  <a:schemeClr val="dk1"/>
                </a:solidFill>
                <a:effectLst/>
                <a:latin typeface="Arial"/>
                <a:ea typeface="Arial"/>
                <a:cs typeface="Arial"/>
                <a:sym typeface="Arial"/>
              </a:rPr>
              <a:t>intenses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ea typeface="Arial"/>
                <a:cs typeface="Arial"/>
                <a:sym typeface="Arial"/>
              </a:rPr>
              <a:t>La </a:t>
            </a:r>
            <a:r>
              <a:rPr lang="en-GB" sz="1200" b="0" i="0" u="none" strike="noStrike" cap="none" dirty="0" err="1">
                <a:solidFill>
                  <a:schemeClr val="dk1"/>
                </a:solidFill>
                <a:effectLst/>
                <a:latin typeface="Arial"/>
                <a:ea typeface="Arial"/>
                <a:cs typeface="Arial"/>
                <a:sym typeface="Arial"/>
              </a:rPr>
              <a:t>liste</a:t>
            </a:r>
            <a:r>
              <a:rPr lang="en-GB" sz="1200" b="0" i="0" u="none" strike="noStrike" cap="none" dirty="0">
                <a:solidFill>
                  <a:schemeClr val="dk1"/>
                </a:solidFill>
                <a:effectLst/>
                <a:latin typeface="Arial"/>
                <a:ea typeface="Arial"/>
                <a:cs typeface="Arial"/>
                <a:sym typeface="Arial"/>
              </a:rPr>
              <a:t> ci-dessous </a:t>
            </a:r>
            <a:r>
              <a:rPr lang="en-GB" sz="1200" b="0" i="0" u="none" strike="noStrike" cap="none" dirty="0" err="1">
                <a:solidFill>
                  <a:schemeClr val="dk1"/>
                </a:solidFill>
                <a:effectLst/>
                <a:latin typeface="Arial"/>
                <a:ea typeface="Arial"/>
                <a:cs typeface="Arial"/>
                <a:sym typeface="Arial"/>
              </a:rPr>
              <a:t>regroupe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personnes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vulnérables</a:t>
            </a:r>
            <a:r>
              <a:rPr lang="en-GB" sz="1200" b="0" i="0" u="none" strike="noStrike" cap="none" dirty="0">
                <a:solidFill>
                  <a:schemeClr val="dk1"/>
                </a:solidFill>
                <a:effectLst/>
                <a:latin typeface="Arial"/>
                <a:ea typeface="Arial"/>
                <a:cs typeface="Arial"/>
                <a:sym typeface="Arial"/>
              </a:rPr>
              <a:t> aux </a:t>
            </a:r>
            <a:r>
              <a:rPr lang="en-GB" sz="1200" b="0" i="0" u="none" strike="noStrike" cap="none" dirty="0" err="1">
                <a:solidFill>
                  <a:schemeClr val="dk1"/>
                </a:solidFill>
                <a:effectLst/>
                <a:latin typeface="Arial"/>
                <a:ea typeface="Arial"/>
                <a:cs typeface="Arial"/>
                <a:sym typeface="Arial"/>
              </a:rPr>
              <a:t>différents</a:t>
            </a:r>
            <a:r>
              <a:rPr lang="en-GB" sz="1200" b="0" i="0" u="none" strike="noStrike" cap="none" dirty="0">
                <a:solidFill>
                  <a:schemeClr val="dk1"/>
                </a:solidFill>
                <a:effectLst/>
                <a:latin typeface="Arial"/>
                <a:ea typeface="Arial"/>
                <a:cs typeface="Arial"/>
                <a:sym typeface="Arial"/>
              </a:rPr>
              <a:t> impacts du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Cette </a:t>
            </a:r>
            <a:r>
              <a:rPr lang="en-GB" sz="1200" b="0" i="0" u="none" strike="noStrike" cap="none" dirty="0" err="1">
                <a:solidFill>
                  <a:schemeClr val="dk1"/>
                </a:solidFill>
                <a:effectLst/>
                <a:latin typeface="Arial"/>
                <a:ea typeface="Arial"/>
                <a:cs typeface="Arial"/>
                <a:sym typeface="Arial"/>
              </a:rPr>
              <a:t>liste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n'est</a:t>
            </a:r>
            <a:r>
              <a:rPr lang="en-GB" sz="1200" b="0" i="0" u="none" strike="noStrike" cap="none" dirty="0">
                <a:solidFill>
                  <a:schemeClr val="dk1"/>
                </a:solidFill>
                <a:effectLst/>
                <a:latin typeface="Arial"/>
                <a:ea typeface="Arial"/>
                <a:cs typeface="Arial"/>
                <a:sym typeface="Arial"/>
              </a:rPr>
              <a:t> pas exhaustive et les </a:t>
            </a:r>
            <a:r>
              <a:rPr lang="en-GB" sz="1200" b="0" i="0" u="none" strike="noStrike" cap="none" dirty="0" err="1">
                <a:solidFill>
                  <a:schemeClr val="dk1"/>
                </a:solidFill>
                <a:effectLst/>
                <a:latin typeface="Arial"/>
                <a:ea typeface="Arial"/>
                <a:cs typeface="Arial"/>
                <a:sym typeface="Arial"/>
              </a:rPr>
              <a:t>risques</a:t>
            </a:r>
            <a:r>
              <a:rPr lang="en-GB" sz="1200" b="0" i="0" u="none" strike="noStrike" cap="none" dirty="0">
                <a:solidFill>
                  <a:schemeClr val="dk1"/>
                </a:solidFill>
                <a:effectLst/>
                <a:latin typeface="Arial"/>
                <a:ea typeface="Arial"/>
                <a:cs typeface="Arial"/>
                <a:sym typeface="Arial"/>
              </a:rPr>
              <a:t> et impacts </a:t>
            </a:r>
            <a:r>
              <a:rPr lang="en-GB" sz="1200" b="0" i="0" u="none" strike="noStrike" cap="none" dirty="0" err="1">
                <a:solidFill>
                  <a:schemeClr val="dk1"/>
                </a:solidFill>
                <a:effectLst/>
                <a:latin typeface="Arial"/>
                <a:ea typeface="Arial"/>
                <a:cs typeface="Arial"/>
                <a:sym typeface="Arial"/>
              </a:rPr>
              <a:t>concernent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plusieurs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groupes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cs typeface="Arial"/>
              <a:sym typeface="Arial"/>
            </a:endParaRPr>
          </a:p>
          <a:p>
            <a:r>
              <a:rPr lang="en-GB" sz="1200" b="1" i="0" u="none" strike="noStrike" cap="none" dirty="0">
                <a:solidFill>
                  <a:schemeClr val="dk1"/>
                </a:solidFill>
                <a:effectLst/>
                <a:latin typeface="Arial"/>
                <a:ea typeface="Arial"/>
                <a:cs typeface="Arial"/>
                <a:sym typeface="Arial"/>
              </a:rPr>
              <a:t>Vous </a:t>
            </a:r>
            <a:r>
              <a:rPr lang="en-GB" sz="1200" b="1" i="0" u="none" strike="noStrike" cap="none" dirty="0" err="1">
                <a:solidFill>
                  <a:schemeClr val="dk1"/>
                </a:solidFill>
                <a:effectLst/>
                <a:latin typeface="Arial"/>
                <a:ea typeface="Arial"/>
                <a:cs typeface="Arial"/>
                <a:sym typeface="Arial"/>
              </a:rPr>
              <a:t>souhaitez</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en</a:t>
            </a:r>
            <a:r>
              <a:rPr lang="en-GB" sz="1200" b="1" i="0" u="none" strike="noStrike" cap="none" dirty="0">
                <a:solidFill>
                  <a:schemeClr val="dk1"/>
                </a:solidFill>
                <a:effectLst/>
                <a:latin typeface="Arial"/>
                <a:ea typeface="Arial"/>
                <a:cs typeface="Arial"/>
                <a:sym typeface="Arial"/>
              </a:rPr>
              <a:t> savoir plus ?</a:t>
            </a:r>
          </a:p>
          <a:p>
            <a:r>
              <a:rPr lang="en-GB" sz="1200" b="0" i="0" u="none" strike="noStrike" cap="none" dirty="0" err="1">
                <a:solidFill>
                  <a:schemeClr val="dk1"/>
                </a:solidFill>
                <a:effectLst/>
                <a:latin typeface="Arial"/>
                <a:ea typeface="Arial"/>
                <a:cs typeface="Arial"/>
                <a:sym typeface="Arial"/>
              </a:rPr>
              <a:t>Lisez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hlinkClick r:id="rId3"/>
              </a:rPr>
              <a:t>« Les dimensions </a:t>
            </a:r>
            <a:r>
              <a:rPr lang="en-GB" sz="1200" b="0" i="0" u="none" strike="noStrike" cap="none" dirty="0" err="1">
                <a:solidFill>
                  <a:schemeClr val="dk1"/>
                </a:solidFill>
                <a:effectLst/>
                <a:latin typeface="Arial"/>
                <a:ea typeface="Arial"/>
                <a:cs typeface="Arial"/>
                <a:sym typeface="Arial"/>
                <a:hlinkClick r:id="rId3"/>
              </a:rPr>
              <a:t>sexospécifiques</a:t>
            </a:r>
            <a:r>
              <a:rPr lang="en-GB" sz="1200" b="0" i="0" u="none" strike="noStrike" cap="none" dirty="0">
                <a:solidFill>
                  <a:schemeClr val="dk1"/>
                </a:solidFill>
                <a:effectLst/>
                <a:latin typeface="Arial"/>
                <a:ea typeface="Arial"/>
                <a:cs typeface="Arial"/>
                <a:sym typeface="Arial"/>
                <a:hlinkClick r:id="rId3"/>
              </a:rPr>
              <a:t> et </a:t>
            </a:r>
            <a:r>
              <a:rPr lang="en-GB" sz="1200" b="0" i="0" u="none" strike="noStrike" cap="none" dirty="0" err="1">
                <a:solidFill>
                  <a:schemeClr val="dk1"/>
                </a:solidFill>
                <a:effectLst/>
                <a:latin typeface="Arial"/>
                <a:ea typeface="Arial"/>
                <a:cs typeface="Arial"/>
                <a:sym typeface="Arial"/>
                <a:hlinkClick r:id="rId3"/>
              </a:rPr>
              <a:t>liées</a:t>
            </a:r>
            <a:r>
              <a:rPr lang="en-GB" sz="1200" b="0" i="0" u="none" strike="noStrike" cap="none" dirty="0">
                <a:solidFill>
                  <a:schemeClr val="dk1"/>
                </a:solidFill>
                <a:effectLst/>
                <a:latin typeface="Arial"/>
                <a:ea typeface="Arial"/>
                <a:cs typeface="Arial"/>
                <a:sym typeface="Arial"/>
                <a:hlinkClick r:id="rId3"/>
              </a:rPr>
              <a:t> à </a:t>
            </a:r>
            <a:r>
              <a:rPr lang="en-GB" sz="1200" b="0" i="0" u="none" strike="noStrike" cap="none" dirty="0" err="1">
                <a:solidFill>
                  <a:schemeClr val="dk1"/>
                </a:solidFill>
                <a:effectLst/>
                <a:latin typeface="Arial"/>
                <a:ea typeface="Arial"/>
                <a:cs typeface="Arial"/>
                <a:sym typeface="Arial"/>
                <a:hlinkClick r:id="rId3"/>
              </a:rPr>
              <a:t>l'âge</a:t>
            </a:r>
            <a:r>
              <a:rPr lang="en-GB" sz="1200" b="0" i="0" u="none" strike="noStrike" cap="none" dirty="0">
                <a:solidFill>
                  <a:schemeClr val="dk1"/>
                </a:solidFill>
                <a:effectLst/>
                <a:latin typeface="Arial"/>
                <a:ea typeface="Arial"/>
                <a:cs typeface="Arial"/>
                <a:sym typeface="Arial"/>
                <a:hlinkClick r:id="rId3"/>
              </a:rPr>
              <a:t> des </a:t>
            </a:r>
            <a:r>
              <a:rPr lang="en-GB" sz="1200" b="0" i="0" u="none" strike="noStrike" cap="none" dirty="0" err="1">
                <a:solidFill>
                  <a:schemeClr val="dk1"/>
                </a:solidFill>
                <a:effectLst/>
                <a:latin typeface="Arial"/>
                <a:ea typeface="Arial"/>
                <a:cs typeface="Arial"/>
                <a:sym typeface="Arial"/>
                <a:hlinkClick r:id="rId3"/>
              </a:rPr>
              <a:t>inondations</a:t>
            </a:r>
            <a:r>
              <a:rPr lang="en-GB" sz="1200" b="0" i="0" u="none" strike="noStrike" cap="none" dirty="0">
                <a:solidFill>
                  <a:schemeClr val="dk1"/>
                </a:solidFill>
                <a:effectLst/>
                <a:latin typeface="Arial"/>
                <a:ea typeface="Arial"/>
                <a:cs typeface="Arial"/>
                <a:sym typeface="Arial"/>
                <a:hlinkClick r:id="rId3"/>
              </a:rPr>
              <a:t> et des </a:t>
            </a:r>
            <a:r>
              <a:rPr lang="en-GB" sz="1200" b="0" i="0" u="none" strike="noStrike" cap="none" dirty="0" err="1">
                <a:solidFill>
                  <a:schemeClr val="dk1"/>
                </a:solidFill>
                <a:effectLst/>
                <a:latin typeface="Arial"/>
                <a:ea typeface="Arial"/>
                <a:cs typeface="Arial"/>
                <a:sym typeface="Arial"/>
                <a:hlinkClick r:id="rId3"/>
              </a:rPr>
              <a:t>sécheresses</a:t>
            </a:r>
            <a:r>
              <a:rPr lang="en-GB" sz="1200" b="0" i="0" u="none" strike="noStrike" cap="none" dirty="0">
                <a:solidFill>
                  <a:schemeClr val="dk1"/>
                </a:solidFill>
                <a:effectLst/>
                <a:latin typeface="Arial"/>
                <a:ea typeface="Arial"/>
                <a:cs typeface="Arial"/>
                <a:sym typeface="Arial"/>
                <a:hlinkClick r:id="rId3"/>
              </a:rPr>
              <a:t> au Malawi »</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une</a:t>
            </a:r>
            <a:r>
              <a:rPr lang="en-GB" sz="1200" b="0" i="0" u="none" strike="noStrike" cap="none" dirty="0">
                <a:solidFill>
                  <a:schemeClr val="dk1"/>
                </a:solidFill>
                <a:effectLst/>
                <a:latin typeface="Arial"/>
                <a:ea typeface="Arial"/>
                <a:cs typeface="Arial"/>
                <a:sym typeface="Arial"/>
              </a:rPr>
              <a:t> étude de </a:t>
            </a:r>
            <a:r>
              <a:rPr lang="en-GB" sz="1200" b="0" i="0" u="none" strike="noStrike" cap="none" dirty="0" err="1">
                <a:solidFill>
                  <a:schemeClr val="dk1"/>
                </a:solidFill>
                <a:effectLst/>
                <a:latin typeface="Arial"/>
                <a:ea typeface="Arial"/>
                <a:cs typeface="Arial"/>
                <a:sym typeface="Arial"/>
              </a:rPr>
              <a:t>cas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réalisée</a:t>
            </a:r>
            <a:r>
              <a:rPr lang="en-GB" sz="1200" b="0" i="0" u="none" strike="noStrike" cap="none" dirty="0">
                <a:solidFill>
                  <a:schemeClr val="dk1"/>
                </a:solidFill>
                <a:effectLst/>
                <a:latin typeface="Arial"/>
                <a:ea typeface="Arial"/>
                <a:cs typeface="Arial"/>
                <a:sym typeface="Arial"/>
              </a:rPr>
              <a:t> par ONU Femmes.</a:t>
            </a:r>
          </a:p>
          <a:p>
            <a:r>
              <a:rPr lang="en-GB" sz="1200" b="0" i="0" u="none" strike="noStrike" cap="none" dirty="0">
                <a:solidFill>
                  <a:schemeClr val="dk1"/>
                </a:solidFill>
                <a:effectLst/>
                <a:latin typeface="Arial"/>
                <a:ea typeface="Arial"/>
                <a:cs typeface="Arial"/>
                <a:sym typeface="Arial"/>
              </a:rPr>
              <a:t> </a:t>
            </a:r>
          </a:p>
          <a:p>
            <a:endParaRPr lang="en-GB" dirty="0"/>
          </a:p>
          <a:p>
            <a:endParaRPr lang="en-GB" dirty="0"/>
          </a:p>
        </p:txBody>
      </p:sp>
      <p:sp>
        <p:nvSpPr>
          <p:cNvPr id="4" name="Slide Number Placeholder 3">
            <a:extLst>
              <a:ext uri="{FF2B5EF4-FFF2-40B4-BE49-F238E27FC236}">
                <a16:creationId xmlns:a16="http://schemas.microsoft.com/office/drawing/2014/main" id="{6E836994-A857-1BB3-72B8-19F7695901B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934261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000" b="1" dirty="0">
                <a:solidFill>
                  <a:schemeClr val="dk1"/>
                </a:solidFill>
              </a:rPr>
              <a:t>Notes du </a:t>
            </a:r>
            <a:r>
              <a:rPr lang="en-US" sz="1000" b="1" dirty="0" err="1">
                <a:solidFill>
                  <a:schemeClr val="dk1"/>
                </a:solidFill>
              </a:rPr>
              <a:t>formateur</a:t>
            </a:r>
            <a:r>
              <a:rPr lang="en-US" sz="1000" b="1"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err="1">
                <a:solidFill>
                  <a:schemeClr val="dk1"/>
                </a:solidFill>
              </a:rPr>
              <a:t>Veuillez</a:t>
            </a:r>
            <a:r>
              <a:rPr lang="en-US" sz="1000" dirty="0">
                <a:solidFill>
                  <a:schemeClr val="dk1"/>
                </a:solidFill>
              </a:rPr>
              <a:t> passer </a:t>
            </a:r>
            <a:r>
              <a:rPr lang="en-US" sz="1000" dirty="0" err="1">
                <a:solidFill>
                  <a:schemeClr val="dk1"/>
                </a:solidFill>
              </a:rPr>
              <a:t>en</a:t>
            </a:r>
            <a:r>
              <a:rPr lang="en-US" sz="1000" dirty="0">
                <a:solidFill>
                  <a:schemeClr val="dk1"/>
                </a:solidFill>
              </a:rPr>
              <a:t> revue </a:t>
            </a:r>
            <a:r>
              <a:rPr lang="en-US" sz="1000" dirty="0" err="1">
                <a:solidFill>
                  <a:schemeClr val="dk1"/>
                </a:solidFill>
              </a:rPr>
              <a:t>cet</a:t>
            </a:r>
            <a:r>
              <a:rPr lang="en-US" sz="1000" dirty="0">
                <a:solidFill>
                  <a:schemeClr val="dk1"/>
                </a:solidFill>
              </a:rPr>
              <a:t> </a:t>
            </a:r>
            <a:r>
              <a:rPr lang="en-US" sz="1000" dirty="0" err="1">
                <a:solidFill>
                  <a:schemeClr val="dk1"/>
                </a:solidFill>
              </a:rPr>
              <a:t>exercice</a:t>
            </a:r>
            <a:r>
              <a:rPr lang="en-US" sz="1000" dirty="0">
                <a:solidFill>
                  <a:schemeClr val="dk1"/>
                </a:solidFill>
              </a:rPr>
              <a:t> de </a:t>
            </a:r>
            <a:r>
              <a:rPr lang="en-US" sz="1000" dirty="0" err="1">
                <a:solidFill>
                  <a:schemeClr val="dk1"/>
                </a:solidFill>
              </a:rPr>
              <a:t>révision</a:t>
            </a:r>
            <a:r>
              <a:rPr lang="en-US" sz="1000" dirty="0">
                <a:solidFill>
                  <a:schemeClr val="dk1"/>
                </a:solidFill>
              </a:rPr>
              <a:t> avec les participants </a:t>
            </a:r>
            <a:r>
              <a:rPr lang="en-US" sz="1000" dirty="0" err="1">
                <a:solidFill>
                  <a:schemeClr val="dk1"/>
                </a:solidFill>
              </a:rPr>
              <a:t>afin</a:t>
            </a:r>
            <a:r>
              <a:rPr lang="en-US" sz="1000" dirty="0">
                <a:solidFill>
                  <a:schemeClr val="dk1"/>
                </a:solidFill>
              </a:rPr>
              <a:t> de </a:t>
            </a:r>
            <a:r>
              <a:rPr lang="en-US" sz="1000" dirty="0" err="1">
                <a:solidFill>
                  <a:schemeClr val="dk1"/>
                </a:solidFill>
              </a:rPr>
              <a:t>vous</a:t>
            </a:r>
            <a:r>
              <a:rPr lang="en-US" sz="1000" dirty="0">
                <a:solidFill>
                  <a:schemeClr val="dk1"/>
                </a:solidFill>
              </a:rPr>
              <a:t> assurer </a:t>
            </a:r>
            <a:r>
              <a:rPr lang="en-US" sz="1000" dirty="0" err="1">
                <a:solidFill>
                  <a:schemeClr val="dk1"/>
                </a:solidFill>
              </a:rPr>
              <a:t>qu'ils</a:t>
            </a:r>
            <a:r>
              <a:rPr lang="en-US" sz="1000" dirty="0">
                <a:solidFill>
                  <a:schemeClr val="dk1"/>
                </a:solidFill>
              </a:rPr>
              <a:t> </a:t>
            </a:r>
            <a:r>
              <a:rPr lang="en-US" sz="1000" dirty="0" err="1">
                <a:solidFill>
                  <a:schemeClr val="dk1"/>
                </a:solidFill>
              </a:rPr>
              <a:t>comprennent</a:t>
            </a:r>
            <a:r>
              <a:rPr lang="en-US" sz="1000" dirty="0">
                <a:solidFill>
                  <a:schemeClr val="dk1"/>
                </a:solidFill>
              </a:rPr>
              <a:t> bien les </a:t>
            </a:r>
            <a:r>
              <a:rPr lang="en-US" sz="1000" dirty="0" err="1">
                <a:solidFill>
                  <a:schemeClr val="dk1"/>
                </a:solidFill>
              </a:rPr>
              <a:t>définitions</a:t>
            </a:r>
            <a:r>
              <a:rPr lang="en-US" sz="1000" dirty="0">
                <a:solidFill>
                  <a:schemeClr val="dk1"/>
                </a:solidFill>
              </a:rPr>
              <a:t> </a:t>
            </a:r>
            <a:r>
              <a:rPr lang="en-US" sz="1000" dirty="0" err="1">
                <a:solidFill>
                  <a:schemeClr val="dk1"/>
                </a:solidFill>
              </a:rPr>
              <a:t>clés</a:t>
            </a:r>
            <a:r>
              <a:rPr lang="en-US" sz="1000" dirty="0">
                <a:solidFill>
                  <a:schemeClr val="dk1"/>
                </a:solidFill>
              </a:rPr>
              <a:t> des deux diapositives </a:t>
            </a:r>
            <a:r>
              <a:rPr lang="en-US" sz="1000" dirty="0" err="1">
                <a:solidFill>
                  <a:schemeClr val="dk1"/>
                </a:solidFill>
              </a:rPr>
              <a:t>précédentes</a:t>
            </a:r>
            <a:r>
              <a:rPr lang="en-US" sz="1000" dirty="0">
                <a:solidFill>
                  <a:schemeClr val="dk1"/>
                </a:solidFill>
              </a:rPr>
              <a:t>.</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Vous </a:t>
            </a:r>
            <a:r>
              <a:rPr lang="en-US" sz="1000" dirty="0" err="1">
                <a:solidFill>
                  <a:schemeClr val="dk1"/>
                </a:solidFill>
              </a:rPr>
              <a:t>pouvez</a:t>
            </a:r>
            <a:r>
              <a:rPr lang="en-US" sz="1000" dirty="0">
                <a:solidFill>
                  <a:schemeClr val="dk1"/>
                </a:solidFill>
              </a:rPr>
              <a:t> lire les instructions figurant sur les diapositives aux participants. À la fin, </a:t>
            </a:r>
            <a:r>
              <a:rPr lang="en-US" sz="1000" dirty="0" err="1">
                <a:solidFill>
                  <a:schemeClr val="dk1"/>
                </a:solidFill>
              </a:rPr>
              <a:t>prenez</a:t>
            </a:r>
            <a:r>
              <a:rPr lang="en-US" sz="1000" dirty="0">
                <a:solidFill>
                  <a:schemeClr val="dk1"/>
                </a:solidFill>
              </a:rPr>
              <a:t> le temps de demander aux participants </a:t>
            </a:r>
            <a:r>
              <a:rPr lang="en-US" sz="1000" dirty="0" err="1">
                <a:solidFill>
                  <a:schemeClr val="dk1"/>
                </a:solidFill>
              </a:rPr>
              <a:t>s'ils</a:t>
            </a:r>
            <a:r>
              <a:rPr lang="en-US" sz="1000" dirty="0">
                <a:solidFill>
                  <a:schemeClr val="dk1"/>
                </a:solidFill>
              </a:rPr>
              <a:t> </a:t>
            </a:r>
            <a:r>
              <a:rPr lang="en-US" sz="1000" dirty="0" err="1">
                <a:solidFill>
                  <a:schemeClr val="dk1"/>
                </a:solidFill>
              </a:rPr>
              <a:t>ont</a:t>
            </a:r>
            <a:r>
              <a:rPr lang="en-US" sz="1000" dirty="0">
                <a:solidFill>
                  <a:schemeClr val="dk1"/>
                </a:solidFill>
              </a:rPr>
              <a:t> des questions sur les </a:t>
            </a:r>
            <a:r>
              <a:rPr lang="en-US" sz="1000" dirty="0" err="1">
                <a:solidFill>
                  <a:schemeClr val="dk1"/>
                </a:solidFill>
              </a:rPr>
              <a:t>définitions</a:t>
            </a:r>
            <a:r>
              <a:rPr lang="en-US" sz="1000" dirty="0">
                <a:solidFill>
                  <a:schemeClr val="dk1"/>
                </a:solidFill>
              </a:rPr>
              <a:t> et les concepts </a:t>
            </a:r>
            <a:r>
              <a:rPr lang="en-US" sz="1000" dirty="0" err="1">
                <a:solidFill>
                  <a:schemeClr val="dk1"/>
                </a:solidFill>
              </a:rPr>
              <a:t>abordés</a:t>
            </a:r>
            <a:r>
              <a:rPr lang="en-US" sz="1000" dirty="0">
                <a:solidFill>
                  <a:schemeClr val="dk1"/>
                </a:solidFill>
              </a:rPr>
              <a:t> dans </a:t>
            </a:r>
            <a:r>
              <a:rPr lang="en-US" sz="1000" dirty="0" err="1">
                <a:solidFill>
                  <a:schemeClr val="dk1"/>
                </a:solidFill>
              </a:rPr>
              <a:t>cette</a:t>
            </a:r>
            <a:r>
              <a:rPr lang="en-US" sz="1000" dirty="0">
                <a:solidFill>
                  <a:schemeClr val="dk1"/>
                </a:solidFill>
              </a:rPr>
              <a:t> section.</a:t>
            </a:r>
            <a:endParaRPr sz="1000" dirty="0">
              <a:solidFill>
                <a:schemeClr val="dk1"/>
              </a:solidFill>
            </a:endParaRPr>
          </a:p>
        </p:txBody>
      </p:sp>
      <p:sp>
        <p:nvSpPr>
          <p:cNvPr id="368" name="Google Shape;36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endParaRPr sz="1000" b="1"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Cette diapositive </a:t>
            </a:r>
            <a:r>
              <a:rPr lang="en-US" sz="1000" dirty="0" err="1">
                <a:solidFill>
                  <a:schemeClr val="dk1"/>
                </a:solidFill>
                <a:latin typeface="Roboto"/>
                <a:ea typeface="Roboto"/>
                <a:cs typeface="Roboto"/>
                <a:sym typeface="Roboto"/>
              </a:rPr>
              <a:t>résume</a:t>
            </a:r>
            <a:r>
              <a:rPr lang="en-US" sz="1000" dirty="0">
                <a:solidFill>
                  <a:schemeClr val="dk1"/>
                </a:solidFill>
                <a:latin typeface="Roboto"/>
                <a:ea typeface="Roboto"/>
                <a:cs typeface="Roboto"/>
                <a:sym typeface="Roboto"/>
              </a:rPr>
              <a:t> les concepts </a:t>
            </a:r>
            <a:r>
              <a:rPr lang="en-US" sz="1000" dirty="0" err="1">
                <a:solidFill>
                  <a:schemeClr val="dk1"/>
                </a:solidFill>
                <a:latin typeface="Roboto"/>
                <a:ea typeface="Roboto"/>
                <a:cs typeface="Roboto"/>
                <a:sym typeface="Roboto"/>
              </a:rPr>
              <a:t>importants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d'équité</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d'inclusion</a:t>
            </a:r>
            <a:r>
              <a:rPr lang="en-US" sz="1000" dirty="0">
                <a:solidFill>
                  <a:schemeClr val="dk1"/>
                </a:solidFill>
                <a:latin typeface="Roboto"/>
                <a:ea typeface="Roboto"/>
                <a:cs typeface="Roboto"/>
                <a:sym typeface="Roboto"/>
              </a:rPr>
              <a:t> qui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utilisés</a:t>
            </a:r>
            <a:r>
              <a:rPr lang="en-US" sz="1000" dirty="0">
                <a:solidFill>
                  <a:schemeClr val="dk1"/>
                </a:solidFill>
                <a:latin typeface="Roboto"/>
                <a:ea typeface="Roboto"/>
                <a:cs typeface="Roboto"/>
                <a:sym typeface="Roboto"/>
              </a:rPr>
              <a:t> tout au long de la Masterclass.</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u="sng" dirty="0" err="1">
                <a:solidFill>
                  <a:schemeClr val="dk1"/>
                </a:solidFill>
                <a:latin typeface="Roboto"/>
                <a:ea typeface="Roboto"/>
                <a:cs typeface="Roboto"/>
                <a:sym typeface="Roboto"/>
              </a:rPr>
              <a:t>Réalité</a:t>
            </a:r>
            <a:r>
              <a:rPr lang="en-US" sz="1000" u="sng" dirty="0">
                <a:solidFill>
                  <a:schemeClr val="dk1"/>
                </a:solidFill>
                <a:latin typeface="Roboto"/>
                <a:ea typeface="Roboto"/>
                <a:cs typeface="Roboto"/>
                <a:sym typeface="Roboto"/>
              </a:rPr>
              <a:t> : </a:t>
            </a:r>
            <a:endParaRPr sz="1000" u="sng"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Les </a:t>
            </a:r>
            <a:r>
              <a:rPr lang="en-US" sz="1000" dirty="0" err="1">
                <a:solidFill>
                  <a:schemeClr val="dk1"/>
                </a:solidFill>
                <a:latin typeface="Roboto"/>
                <a:ea typeface="Roboto"/>
                <a:cs typeface="Roboto"/>
                <a:sym typeface="Roboto"/>
              </a:rPr>
              <a:t>effets</a:t>
            </a:r>
            <a:r>
              <a:rPr lang="en-US" sz="1000" dirty="0">
                <a:solidFill>
                  <a:schemeClr val="dk1"/>
                </a:solidFill>
                <a:latin typeface="Roboto"/>
                <a:ea typeface="Roboto"/>
                <a:cs typeface="Roboto"/>
                <a:sym typeface="Roboto"/>
              </a:rPr>
              <a:t> du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touchent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différemment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chaque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personne</a:t>
            </a:r>
            <a:r>
              <a:rPr lang="en-US" sz="1000" dirty="0">
                <a:solidFill>
                  <a:schemeClr val="dk1"/>
                </a:solidFill>
                <a:latin typeface="Roboto"/>
                <a:ea typeface="Roboto"/>
                <a:cs typeface="Roboto"/>
                <a:sym typeface="Roboto"/>
              </a:rPr>
              <a:t>. Nos </a:t>
            </a:r>
            <a:r>
              <a:rPr lang="en-US" sz="1000" dirty="0" err="1">
                <a:solidFill>
                  <a:schemeClr val="dk1"/>
                </a:solidFill>
                <a:latin typeface="Roboto"/>
                <a:ea typeface="Roboto"/>
                <a:cs typeface="Roboto"/>
                <a:sym typeface="Roboto"/>
              </a:rPr>
              <a:t>réponses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peuvent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améliorer</a:t>
            </a:r>
            <a:r>
              <a:rPr lang="en-US" sz="1000" dirty="0">
                <a:solidFill>
                  <a:schemeClr val="dk1"/>
                </a:solidFill>
                <a:latin typeface="Roboto"/>
                <a:ea typeface="Roboto"/>
                <a:cs typeface="Roboto"/>
                <a:sym typeface="Roboto"/>
              </a:rPr>
              <a:t> la vie de </a:t>
            </a:r>
            <a:r>
              <a:rPr lang="en-US" sz="1000" dirty="0" err="1">
                <a:solidFill>
                  <a:schemeClr val="dk1"/>
                </a:solidFill>
                <a:latin typeface="Roboto"/>
                <a:ea typeface="Roboto"/>
                <a:cs typeface="Roboto"/>
                <a:sym typeface="Roboto"/>
              </a:rPr>
              <a:t>certaines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personnes</a:t>
            </a:r>
            <a:r>
              <a:rPr lang="en-US" sz="1000" dirty="0">
                <a:solidFill>
                  <a:schemeClr val="dk1"/>
                </a:solidFill>
                <a:latin typeface="Roboto"/>
                <a:ea typeface="Roboto"/>
                <a:cs typeface="Roboto"/>
                <a:sym typeface="Roboto"/>
              </a:rPr>
              <a:t>, tout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rendant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celle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d'autres</a:t>
            </a:r>
            <a:r>
              <a:rPr lang="en-US" sz="1000" dirty="0">
                <a:solidFill>
                  <a:schemeClr val="dk1"/>
                </a:solidFill>
                <a:latin typeface="Roboto"/>
                <a:ea typeface="Roboto"/>
                <a:cs typeface="Roboto"/>
                <a:sym typeface="Roboto"/>
              </a:rPr>
              <a:t> plus difficile. La </a:t>
            </a:r>
            <a:r>
              <a:rPr lang="en-US" sz="1000" dirty="0" err="1">
                <a:solidFill>
                  <a:schemeClr val="dk1"/>
                </a:solidFill>
                <a:latin typeface="Roboto"/>
                <a:ea typeface="Roboto"/>
                <a:cs typeface="Roboto"/>
                <a:sym typeface="Roboto"/>
              </a:rPr>
              <a:t>capacité</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gérer</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risques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climatiques</a:t>
            </a:r>
            <a:r>
              <a:rPr lang="en-US" sz="1000" dirty="0">
                <a:solidFill>
                  <a:schemeClr val="dk1"/>
                </a:solidFill>
                <a:latin typeface="Roboto"/>
                <a:ea typeface="Roboto"/>
                <a:cs typeface="Roboto"/>
                <a:sym typeface="Roboto"/>
              </a:rPr>
              <a:t> et à </a:t>
            </a:r>
            <a:r>
              <a:rPr lang="en-US" sz="1000" dirty="0" err="1">
                <a:solidFill>
                  <a:schemeClr val="dk1"/>
                </a:solidFill>
                <a:latin typeface="Roboto"/>
                <a:ea typeface="Roboto"/>
                <a:cs typeface="Roboto"/>
                <a:sym typeface="Roboto"/>
              </a:rPr>
              <a:t>s'adapter</a:t>
            </a:r>
            <a:r>
              <a:rPr lang="en-US" sz="1000" dirty="0">
                <a:solidFill>
                  <a:schemeClr val="dk1"/>
                </a:solidFill>
                <a:latin typeface="Roboto"/>
                <a:ea typeface="Roboto"/>
                <a:cs typeface="Roboto"/>
                <a:sym typeface="Roboto"/>
              </a:rPr>
              <a:t> aux </a:t>
            </a:r>
            <a:r>
              <a:rPr lang="en-US" sz="1000" dirty="0" err="1">
                <a:solidFill>
                  <a:schemeClr val="dk1"/>
                </a:solidFill>
                <a:latin typeface="Roboto"/>
                <a:ea typeface="Roboto"/>
                <a:cs typeface="Roboto"/>
                <a:sym typeface="Roboto"/>
              </a:rPr>
              <a:t>effets</a:t>
            </a:r>
            <a:r>
              <a:rPr lang="en-US" sz="1000" dirty="0">
                <a:solidFill>
                  <a:schemeClr val="dk1"/>
                </a:solidFill>
                <a:latin typeface="Roboto"/>
                <a:ea typeface="Roboto"/>
                <a:cs typeface="Roboto"/>
                <a:sym typeface="Roboto"/>
              </a:rPr>
              <a:t> du </a:t>
            </a:r>
            <a:r>
              <a:rPr lang="en-US" sz="1000" dirty="0" err="1">
                <a:solidFill>
                  <a:schemeClr val="dk1"/>
                </a:solidFill>
                <a:latin typeface="Roboto"/>
                <a:ea typeface="Roboto"/>
                <a:cs typeface="Roboto"/>
                <a:sym typeface="Roboto"/>
              </a:rPr>
              <a:t>changement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varie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selon</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groupes</a:t>
            </a:r>
            <a:r>
              <a:rPr lang="en-US" sz="1000" dirty="0">
                <a:solidFill>
                  <a:schemeClr val="dk1"/>
                </a:solidFill>
                <a:latin typeface="Roboto"/>
                <a:ea typeface="Roboto"/>
                <a:cs typeface="Roboto"/>
                <a:sym typeface="Roboto"/>
              </a:rPr>
              <a:t> de population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fonction</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leur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accès</a:t>
            </a:r>
            <a:r>
              <a:rPr lang="en-US" sz="1000" dirty="0">
                <a:solidFill>
                  <a:schemeClr val="dk1"/>
                </a:solidFill>
                <a:latin typeface="Roboto"/>
                <a:ea typeface="Roboto"/>
                <a:cs typeface="Roboto"/>
                <a:sym typeface="Roboto"/>
              </a:rPr>
              <a:t> au </a:t>
            </a:r>
            <a:r>
              <a:rPr lang="en-US" sz="1000" dirty="0" err="1">
                <a:solidFill>
                  <a:schemeClr val="dk1"/>
                </a:solidFill>
                <a:latin typeface="Roboto"/>
                <a:ea typeface="Roboto"/>
                <a:cs typeface="Roboto"/>
                <a:sym typeface="Roboto"/>
              </a:rPr>
              <a:t>pouvoir</a:t>
            </a:r>
            <a:r>
              <a:rPr lang="en-US" sz="1000" dirty="0">
                <a:solidFill>
                  <a:schemeClr val="dk1"/>
                </a:solidFill>
                <a:latin typeface="Roboto"/>
                <a:ea typeface="Roboto"/>
                <a:cs typeface="Roboto"/>
                <a:sym typeface="Roboto"/>
              </a:rPr>
              <a:t> et aux </a:t>
            </a:r>
            <a:r>
              <a:rPr lang="en-US" sz="1000" dirty="0" err="1">
                <a:solidFill>
                  <a:schemeClr val="dk1"/>
                </a:solidFill>
                <a:latin typeface="Roboto"/>
                <a:ea typeface="Roboto"/>
                <a:cs typeface="Roboto"/>
                <a:sym typeface="Roboto"/>
              </a:rPr>
              <a:t>ressources</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leur</a:t>
            </a:r>
            <a:r>
              <a:rPr lang="en-US" sz="1000" dirty="0">
                <a:solidFill>
                  <a:schemeClr val="dk1"/>
                </a:solidFill>
                <a:latin typeface="Roboto"/>
                <a:ea typeface="Roboto"/>
                <a:cs typeface="Roboto"/>
                <a:sym typeface="Roboto"/>
              </a:rPr>
              <a:t> position dans la société et des </a:t>
            </a:r>
            <a:r>
              <a:rPr lang="en-US" sz="1000" dirty="0" err="1">
                <a:solidFill>
                  <a:schemeClr val="dk1"/>
                </a:solidFill>
                <a:latin typeface="Roboto"/>
                <a:ea typeface="Roboto"/>
                <a:cs typeface="Roboto"/>
                <a:sym typeface="Roboto"/>
              </a:rPr>
              <a:t>opportunités</a:t>
            </a:r>
            <a:r>
              <a:rPr lang="en-US" sz="1000" dirty="0">
                <a:solidFill>
                  <a:schemeClr val="dk1"/>
                </a:solidFill>
                <a:latin typeface="Roboto"/>
                <a:ea typeface="Roboto"/>
                <a:cs typeface="Roboto"/>
                <a:sym typeface="Roboto"/>
              </a:rPr>
              <a:t> qui </a:t>
            </a:r>
            <a:r>
              <a:rPr lang="en-US" sz="1000" dirty="0" err="1">
                <a:solidFill>
                  <a:schemeClr val="dk1"/>
                </a:solidFill>
                <a:latin typeface="Roboto"/>
                <a:ea typeface="Roboto"/>
                <a:cs typeface="Roboto"/>
                <a:sym typeface="Roboto"/>
              </a:rPr>
              <a:t>s'offrent</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eux</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ressources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financières</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rôles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responsabilités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liés</a:t>
            </a:r>
            <a:r>
              <a:rPr lang="en-US" sz="1000" dirty="0">
                <a:solidFill>
                  <a:schemeClr val="dk1"/>
                </a:solidFill>
                <a:latin typeface="Roboto"/>
                <a:ea typeface="Roboto"/>
                <a:cs typeface="Roboto"/>
                <a:sym typeface="Roboto"/>
              </a:rPr>
              <a:t> au genre, </a:t>
            </a:r>
            <a:r>
              <a:rPr lang="en-US" sz="1000" dirty="0" err="1">
                <a:solidFill>
                  <a:schemeClr val="dk1"/>
                </a:solidFill>
                <a:latin typeface="Roboto"/>
                <a:ea typeface="Roboto"/>
                <a:cs typeface="Roboto"/>
                <a:sym typeface="Roboto"/>
              </a:rPr>
              <a:t>l'accès</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l'information</a:t>
            </a:r>
            <a:r>
              <a:rPr lang="en-US" sz="1000" dirty="0">
                <a:solidFill>
                  <a:schemeClr val="dk1"/>
                </a:solidFill>
                <a:latin typeface="Roboto"/>
                <a:ea typeface="Roboto"/>
                <a:cs typeface="Roboto"/>
                <a:sym typeface="Roboto"/>
              </a:rPr>
              <a:t>, au </a:t>
            </a:r>
            <a:r>
              <a:rPr lang="en-US" sz="1000" dirty="0" err="1">
                <a:solidFill>
                  <a:schemeClr val="dk1"/>
                </a:solidFill>
                <a:latin typeface="Roboto"/>
                <a:ea typeface="Roboto"/>
                <a:cs typeface="Roboto"/>
                <a:sym typeface="Roboto"/>
              </a:rPr>
              <a:t>financement</a:t>
            </a:r>
            <a:r>
              <a:rPr lang="en-US" sz="1000" dirty="0">
                <a:solidFill>
                  <a:schemeClr val="dk1"/>
                </a:solidFill>
                <a:latin typeface="Roboto"/>
                <a:ea typeface="Roboto"/>
                <a:cs typeface="Roboto"/>
                <a:sym typeface="Roboto"/>
              </a:rPr>
              <a:t> et à la </a:t>
            </a:r>
            <a:r>
              <a:rPr lang="en-US" sz="1000" dirty="0" err="1">
                <a:solidFill>
                  <a:schemeClr val="dk1"/>
                </a:solidFill>
                <a:latin typeface="Roboto"/>
                <a:ea typeface="Roboto"/>
                <a:cs typeface="Roboto"/>
                <a:sym typeface="Roboto"/>
              </a:rPr>
              <a:t>technologie</a:t>
            </a:r>
            <a:r>
              <a:rPr lang="en-US" sz="1000" dirty="0">
                <a:solidFill>
                  <a:schemeClr val="dk1"/>
                </a:solidFill>
                <a:latin typeface="Roboto"/>
                <a:ea typeface="Roboto"/>
                <a:cs typeface="Roboto"/>
                <a:sym typeface="Roboto"/>
              </a:rPr>
              <a:t>, par </a:t>
            </a:r>
            <a:r>
              <a:rPr lang="en-US" sz="1000" dirty="0" err="1">
                <a:solidFill>
                  <a:schemeClr val="dk1"/>
                </a:solidFill>
                <a:latin typeface="Roboto"/>
                <a:ea typeface="Roboto"/>
                <a:cs typeface="Roboto"/>
                <a:sym typeface="Roboto"/>
              </a:rPr>
              <a:t>exemple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des </a:t>
            </a:r>
            <a:r>
              <a:rPr lang="en-US" sz="1000" dirty="0" err="1">
                <a:solidFill>
                  <a:schemeClr val="dk1"/>
                </a:solidFill>
                <a:latin typeface="Roboto"/>
                <a:ea typeface="Roboto"/>
                <a:cs typeface="Roboto"/>
                <a:sym typeface="Roboto"/>
              </a:rPr>
              <a:t>facteurs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clés</a:t>
            </a:r>
            <a:r>
              <a:rPr lang="en-US" sz="1000" dirty="0">
                <a:solidFill>
                  <a:schemeClr val="dk1"/>
                </a:solidFill>
                <a:latin typeface="Roboto"/>
                <a:ea typeface="Roboto"/>
                <a:cs typeface="Roboto"/>
                <a:sym typeface="Roboto"/>
              </a:rPr>
              <a:t> qui </a:t>
            </a:r>
            <a:r>
              <a:rPr lang="en-US" sz="1000" dirty="0" err="1">
                <a:solidFill>
                  <a:schemeClr val="dk1"/>
                </a:solidFill>
                <a:latin typeface="Roboto"/>
                <a:ea typeface="Roboto"/>
                <a:cs typeface="Roboto"/>
                <a:sym typeface="Roboto"/>
              </a:rPr>
              <a:t>contribuent</a:t>
            </a:r>
            <a:r>
              <a:rPr lang="en-US" sz="1000" dirty="0">
                <a:solidFill>
                  <a:schemeClr val="dk1"/>
                </a:solidFill>
                <a:latin typeface="Roboto"/>
                <a:ea typeface="Roboto"/>
                <a:cs typeface="Roboto"/>
                <a:sym typeface="Roboto"/>
              </a:rPr>
              <a:t> à la </a:t>
            </a:r>
            <a:r>
              <a:rPr lang="en-US" sz="1000" dirty="0" err="1">
                <a:solidFill>
                  <a:schemeClr val="dk1"/>
                </a:solidFill>
                <a:latin typeface="Roboto"/>
                <a:ea typeface="Roboto"/>
                <a:cs typeface="Roboto"/>
                <a:sym typeface="Roboto"/>
              </a:rPr>
              <a:t>résilience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climatique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C'est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pourquoi</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l'équité</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l'inclusion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sociale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si</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importantes</a:t>
            </a:r>
            <a:r>
              <a:rPr lang="en-US" sz="1000" dirty="0">
                <a:solidFill>
                  <a:schemeClr val="dk1"/>
                </a:solidFill>
                <a:latin typeface="Roboto"/>
                <a:ea typeface="Roboto"/>
                <a:cs typeface="Roboto"/>
                <a:sym typeface="Roboto"/>
              </a:rPr>
              <a:t>. Nous </a:t>
            </a:r>
            <a:r>
              <a:rPr lang="en-US" sz="1000" dirty="0" err="1">
                <a:solidFill>
                  <a:schemeClr val="dk1"/>
                </a:solidFill>
                <a:latin typeface="Roboto"/>
                <a:ea typeface="Roboto"/>
                <a:cs typeface="Roboto"/>
                <a:sym typeface="Roboto"/>
              </a:rPr>
              <a:t>voulons</a:t>
            </a:r>
            <a:r>
              <a:rPr lang="en-US" sz="1000" dirty="0">
                <a:solidFill>
                  <a:schemeClr val="dk1"/>
                </a:solidFill>
                <a:latin typeface="Roboto"/>
                <a:ea typeface="Roboto"/>
                <a:cs typeface="Roboto"/>
                <a:sym typeface="Roboto"/>
              </a:rPr>
              <a:t> nous assurer que </a:t>
            </a:r>
            <a:r>
              <a:rPr lang="en-US" sz="1000" dirty="0" err="1">
                <a:solidFill>
                  <a:schemeClr val="dk1"/>
                </a:solidFill>
                <a:latin typeface="Roboto"/>
                <a:ea typeface="Roboto"/>
                <a:cs typeface="Roboto"/>
                <a:sym typeface="Roboto"/>
              </a:rPr>
              <a:t>tous</a:t>
            </a:r>
            <a:r>
              <a:rPr lang="en-US" sz="1000" dirty="0">
                <a:solidFill>
                  <a:schemeClr val="dk1"/>
                </a:solidFill>
                <a:latin typeface="Roboto"/>
                <a:ea typeface="Roboto"/>
                <a:cs typeface="Roboto"/>
                <a:sym typeface="Roboto"/>
              </a:rPr>
              <a:t> les </a:t>
            </a:r>
            <a:r>
              <a:rPr lang="en-US" sz="1000" dirty="0" err="1">
                <a:solidFill>
                  <a:schemeClr val="dk1"/>
                </a:solidFill>
                <a:latin typeface="Roboto"/>
                <a:ea typeface="Roboto"/>
                <a:cs typeface="Roboto"/>
                <a:sym typeface="Roboto"/>
              </a:rPr>
              <a:t>membres</a:t>
            </a:r>
            <a:r>
              <a:rPr lang="en-US" sz="1000" dirty="0">
                <a:solidFill>
                  <a:schemeClr val="dk1"/>
                </a:solidFill>
                <a:latin typeface="Roboto"/>
                <a:ea typeface="Roboto"/>
                <a:cs typeface="Roboto"/>
                <a:sym typeface="Roboto"/>
              </a:rPr>
              <a:t> de </a:t>
            </a:r>
            <a:r>
              <a:rPr lang="en-US" sz="1000" dirty="0" err="1">
                <a:solidFill>
                  <a:schemeClr val="dk1"/>
                </a:solidFill>
                <a:latin typeface="Roboto"/>
                <a:ea typeface="Roboto"/>
                <a:cs typeface="Roboto"/>
                <a:sym typeface="Roboto"/>
              </a:rPr>
              <a:t>notre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communauté</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quels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qu'ils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soient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soient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traités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équitablement</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aient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leur</a:t>
            </a:r>
            <a:r>
              <a:rPr lang="en-US" sz="1000" dirty="0">
                <a:solidFill>
                  <a:schemeClr val="dk1"/>
                </a:solidFill>
                <a:latin typeface="Roboto"/>
                <a:ea typeface="Roboto"/>
                <a:cs typeface="Roboto"/>
                <a:sym typeface="Roboto"/>
              </a:rPr>
              <a:t> mot à dire dans les </a:t>
            </a:r>
            <a:r>
              <a:rPr lang="en-US" sz="1000" dirty="0" err="1">
                <a:solidFill>
                  <a:schemeClr val="dk1"/>
                </a:solidFill>
                <a:latin typeface="Roboto"/>
                <a:ea typeface="Roboto"/>
                <a:cs typeface="Roboto"/>
                <a:sym typeface="Roboto"/>
              </a:rPr>
              <a:t>décisions</a:t>
            </a:r>
            <a:r>
              <a:rPr lang="en-US" sz="1000" dirty="0">
                <a:solidFill>
                  <a:schemeClr val="dk1"/>
                </a:solidFill>
                <a:latin typeface="Roboto"/>
                <a:ea typeface="Roboto"/>
                <a:cs typeface="Roboto"/>
                <a:sym typeface="Roboto"/>
              </a:rPr>
              <a:t>. En </a:t>
            </a:r>
            <a:r>
              <a:rPr lang="en-US" sz="1000" dirty="0" err="1">
                <a:solidFill>
                  <a:schemeClr val="dk1"/>
                </a:solidFill>
                <a:latin typeface="Roboto"/>
                <a:ea typeface="Roboto"/>
                <a:cs typeface="Roboto"/>
                <a:sym typeface="Roboto"/>
              </a:rPr>
              <a:t>incluant</a:t>
            </a:r>
            <a:r>
              <a:rPr lang="en-US" sz="1000" dirty="0">
                <a:solidFill>
                  <a:schemeClr val="dk1"/>
                </a:solidFill>
                <a:latin typeface="Roboto"/>
                <a:ea typeface="Roboto"/>
                <a:cs typeface="Roboto"/>
                <a:sym typeface="Roboto"/>
              </a:rPr>
              <a:t> tout le monde, nous </a:t>
            </a:r>
            <a:r>
              <a:rPr lang="en-US" sz="1000" dirty="0" err="1">
                <a:solidFill>
                  <a:schemeClr val="dk1"/>
                </a:solidFill>
                <a:latin typeface="Roboto"/>
                <a:ea typeface="Roboto"/>
                <a:cs typeface="Roboto"/>
                <a:sym typeface="Roboto"/>
              </a:rPr>
              <a:t>nous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assurons</a:t>
            </a:r>
            <a:r>
              <a:rPr lang="en-US" sz="1000" dirty="0">
                <a:solidFill>
                  <a:schemeClr val="dk1"/>
                </a:solidFill>
                <a:latin typeface="Roboto"/>
                <a:ea typeface="Roboto"/>
                <a:cs typeface="Roboto"/>
                <a:sym typeface="Roboto"/>
              </a:rPr>
              <a:t> que </a:t>
            </a:r>
            <a:r>
              <a:rPr lang="en-US" sz="1000" dirty="0" err="1">
                <a:solidFill>
                  <a:schemeClr val="dk1"/>
                </a:solidFill>
                <a:latin typeface="Roboto"/>
                <a:ea typeface="Roboto"/>
                <a:cs typeface="Roboto"/>
                <a:sym typeface="Roboto"/>
              </a:rPr>
              <a:t>nos</a:t>
            </a:r>
            <a:r>
              <a:rPr lang="en-US" sz="1000" dirty="0">
                <a:solidFill>
                  <a:schemeClr val="dk1"/>
                </a:solidFill>
                <a:latin typeface="Roboto"/>
                <a:ea typeface="Roboto"/>
                <a:cs typeface="Roboto"/>
                <a:sym typeface="Roboto"/>
              </a:rPr>
              <a:t> plans pour </a:t>
            </a:r>
            <a:r>
              <a:rPr lang="en-US" sz="1000" dirty="0" err="1">
                <a:solidFill>
                  <a:schemeClr val="dk1"/>
                </a:solidFill>
                <a:latin typeface="Roboto"/>
                <a:ea typeface="Roboto"/>
                <a:cs typeface="Roboto"/>
                <a:sym typeface="Roboto"/>
              </a:rPr>
              <a:t>relever</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ces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défis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équitables</a:t>
            </a:r>
            <a:r>
              <a:rPr lang="en-US" sz="1000" dirty="0">
                <a:solidFill>
                  <a:schemeClr val="dk1"/>
                </a:solidFill>
                <a:latin typeface="Roboto"/>
                <a:ea typeface="Roboto"/>
                <a:cs typeface="Roboto"/>
                <a:sym typeface="Roboto"/>
              </a:rPr>
              <a:t> et </a:t>
            </a:r>
            <a:r>
              <a:rPr lang="en-US" sz="1000" dirty="0" err="1">
                <a:solidFill>
                  <a:schemeClr val="dk1"/>
                </a:solidFill>
                <a:latin typeface="Roboto"/>
                <a:ea typeface="Roboto"/>
                <a:cs typeface="Roboto"/>
                <a:sym typeface="Roboto"/>
              </a:rPr>
              <a:t>efficaces</a:t>
            </a:r>
            <a:r>
              <a:rPr lang="en-US" sz="1000" dirty="0">
                <a:solidFill>
                  <a:schemeClr val="dk1"/>
                </a:solidFill>
                <a:latin typeface="Roboto"/>
                <a:ea typeface="Roboto"/>
                <a:cs typeface="Roboto"/>
                <a:sym typeface="Roboto"/>
              </a:rPr>
              <a:t> pour </a:t>
            </a:r>
            <a:r>
              <a:rPr lang="en-US" sz="1000" dirty="0" err="1">
                <a:solidFill>
                  <a:schemeClr val="dk1"/>
                </a:solidFill>
                <a:latin typeface="Roboto"/>
                <a:ea typeface="Roboto"/>
                <a:cs typeface="Roboto"/>
                <a:sym typeface="Roboto"/>
              </a:rPr>
              <a:t>tous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favorisant</a:t>
            </a:r>
            <a:r>
              <a:rPr lang="en-US" sz="1000" dirty="0">
                <a:solidFill>
                  <a:schemeClr val="dk1"/>
                </a:solidFill>
                <a:latin typeface="Roboto"/>
                <a:ea typeface="Roboto"/>
                <a:cs typeface="Roboto"/>
                <a:sym typeface="Roboto"/>
              </a:rPr>
              <a:t> la justice et </a:t>
            </a:r>
            <a:r>
              <a:rPr lang="en-US" sz="1000" dirty="0" err="1">
                <a:solidFill>
                  <a:schemeClr val="dk1"/>
                </a:solidFill>
                <a:latin typeface="Roboto"/>
                <a:ea typeface="Roboto"/>
                <a:cs typeface="Roboto"/>
                <a:sym typeface="Roboto"/>
              </a:rPr>
              <a:t>en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partageant</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équitablement</a:t>
            </a:r>
            <a:r>
              <a:rPr lang="en-US" sz="1000" dirty="0">
                <a:solidFill>
                  <a:schemeClr val="dk1"/>
                </a:solidFill>
                <a:latin typeface="Roboto"/>
                <a:ea typeface="Roboto"/>
                <a:cs typeface="Roboto"/>
                <a:sym typeface="Roboto"/>
              </a:rPr>
              <a:t> les charges et les </a:t>
            </a:r>
            <a:r>
              <a:rPr lang="en-US" sz="1000" dirty="0" err="1">
                <a:solidFill>
                  <a:schemeClr val="dk1"/>
                </a:solidFill>
                <a:latin typeface="Roboto"/>
                <a:ea typeface="Roboto"/>
                <a:cs typeface="Roboto"/>
                <a:sym typeface="Roboto"/>
              </a:rPr>
              <a:t>avantages</a:t>
            </a:r>
            <a:r>
              <a:rPr lang="en-US" sz="1000" dirty="0">
                <a:solidFill>
                  <a:schemeClr val="dk1"/>
                </a:solidFill>
                <a:latin typeface="Roboto"/>
                <a:ea typeface="Roboto"/>
                <a:cs typeface="Roboto"/>
                <a:sym typeface="Roboto"/>
              </a:rPr>
              <a:t>.</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endParaRPr sz="1000" dirty="0">
              <a:solidFill>
                <a:schemeClr val="dk1"/>
              </a:solidFill>
              <a:latin typeface="Roboto"/>
              <a:ea typeface="Roboto"/>
              <a:cs typeface="Roboto"/>
              <a:sym typeface="Roboto"/>
            </a:endParaRPr>
          </a:p>
          <a:p>
            <a:pPr marL="285750" lvl="0" indent="-273050" algn="just" rtl="0">
              <a:lnSpc>
                <a:spcPct val="100000"/>
              </a:lnSpc>
              <a:spcBef>
                <a:spcPts val="0"/>
              </a:spcBef>
              <a:spcAft>
                <a:spcPts val="0"/>
              </a:spcAft>
              <a:buClr>
                <a:schemeClr val="dk1"/>
              </a:buClr>
              <a:buSzPts val="1000"/>
              <a:buChar char="•"/>
            </a:pPr>
            <a:r>
              <a:rPr lang="en-GB" sz="1000" b="1" dirty="0">
                <a:solidFill>
                  <a:schemeClr val="dk1"/>
                </a:solidFill>
                <a:latin typeface="Roboto"/>
                <a:ea typeface="Roboto"/>
                <a:cs typeface="Roboto"/>
                <a:sym typeface="Roboto"/>
              </a:rPr>
              <a:t>Égalité : </a:t>
            </a:r>
            <a:r>
              <a:rPr lang="en-GB" sz="1000" dirty="0" err="1">
                <a:solidFill>
                  <a:schemeClr val="dk1"/>
                </a:solidFill>
                <a:latin typeface="Roboto"/>
                <a:ea typeface="Roboto"/>
                <a:cs typeface="Roboto"/>
                <a:sym typeface="Roboto"/>
              </a:rPr>
              <a:t>chaque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individu</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ou</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groupe</a:t>
            </a:r>
            <a:r>
              <a:rPr lang="en-GB" sz="1000" dirty="0">
                <a:solidFill>
                  <a:schemeClr val="dk1"/>
                </a:solidFill>
                <a:latin typeface="Roboto"/>
                <a:ea typeface="Roboto"/>
                <a:cs typeface="Roboto"/>
                <a:sym typeface="Roboto"/>
              </a:rPr>
              <a:t> de </a:t>
            </a:r>
            <a:r>
              <a:rPr lang="en-GB" sz="1000" dirty="0" err="1">
                <a:solidFill>
                  <a:schemeClr val="dk1"/>
                </a:solidFill>
                <a:latin typeface="Roboto"/>
                <a:ea typeface="Roboto"/>
                <a:cs typeface="Roboto"/>
                <a:sym typeface="Roboto"/>
              </a:rPr>
              <a:t>personnes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bénéficie</a:t>
            </a:r>
            <a:r>
              <a:rPr lang="en-GB" sz="1000" dirty="0">
                <a:solidFill>
                  <a:schemeClr val="dk1"/>
                </a:solidFill>
                <a:latin typeface="Roboto"/>
                <a:ea typeface="Roboto"/>
                <a:cs typeface="Roboto"/>
                <a:sym typeface="Roboto"/>
              </a:rPr>
              <a:t> des </a:t>
            </a:r>
            <a:r>
              <a:rPr lang="en-GB" sz="1000" dirty="0" err="1">
                <a:solidFill>
                  <a:schemeClr val="dk1"/>
                </a:solidFill>
                <a:latin typeface="Roboto"/>
                <a:ea typeface="Roboto"/>
                <a:cs typeface="Roboto"/>
                <a:sym typeface="Roboto"/>
              </a:rPr>
              <a:t>mêmes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ressources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ou</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opportunités</a:t>
            </a:r>
            <a:r>
              <a:rPr lang="en-GB" sz="1000" dirty="0">
                <a:solidFill>
                  <a:schemeClr val="dk1"/>
                </a:solidFill>
                <a:latin typeface="Roboto"/>
                <a:ea typeface="Roboto"/>
                <a:cs typeface="Roboto"/>
                <a:sym typeface="Roboto"/>
              </a:rPr>
              <a:t>. Il </a:t>
            </a:r>
            <a:r>
              <a:rPr lang="en-GB" sz="1000" dirty="0" err="1">
                <a:solidFill>
                  <a:schemeClr val="dk1"/>
                </a:solidFill>
                <a:latin typeface="Roboto"/>
                <a:ea typeface="Roboto"/>
                <a:cs typeface="Roboto"/>
                <a:sym typeface="Roboto"/>
              </a:rPr>
              <a:t>s'agit</a:t>
            </a:r>
            <a:r>
              <a:rPr lang="en-GB" sz="1000" dirty="0">
                <a:solidFill>
                  <a:schemeClr val="dk1"/>
                </a:solidFill>
                <a:latin typeface="Roboto"/>
                <a:ea typeface="Roboto"/>
                <a:cs typeface="Roboto"/>
                <a:sym typeface="Roboto"/>
              </a:rPr>
              <a:t> d'un </a:t>
            </a:r>
            <a:r>
              <a:rPr lang="en-GB" sz="1000" dirty="0" err="1">
                <a:solidFill>
                  <a:schemeClr val="dk1"/>
                </a:solidFill>
                <a:latin typeface="Roboto"/>
                <a:ea typeface="Roboto"/>
                <a:cs typeface="Roboto"/>
                <a:sym typeface="Roboto"/>
              </a:rPr>
              <a:t>accès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égal</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ou</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d'une</a:t>
            </a:r>
            <a:r>
              <a:rPr lang="en-GB" sz="1000" dirty="0">
                <a:solidFill>
                  <a:schemeClr val="dk1"/>
                </a:solidFill>
                <a:latin typeface="Roboto"/>
                <a:ea typeface="Roboto"/>
                <a:cs typeface="Roboto"/>
                <a:sym typeface="Roboto"/>
              </a:rPr>
              <a:t> égalité de </a:t>
            </a:r>
            <a:r>
              <a:rPr lang="en-GB" sz="1000" dirty="0" err="1">
                <a:solidFill>
                  <a:schemeClr val="dk1"/>
                </a:solidFill>
                <a:latin typeface="Roboto"/>
                <a:ea typeface="Roboto"/>
                <a:cs typeface="Roboto"/>
                <a:sym typeface="Roboto"/>
              </a:rPr>
              <a:t>traitement</a:t>
            </a:r>
            <a:r>
              <a:rPr lang="en-GB" sz="1000" dirty="0">
                <a:solidFill>
                  <a:schemeClr val="dk1"/>
                </a:solidFill>
                <a:latin typeface="Roboto"/>
                <a:ea typeface="Roboto"/>
                <a:cs typeface="Roboto"/>
                <a:sym typeface="Roboto"/>
              </a:rPr>
              <a:t>. Dans le </a:t>
            </a:r>
            <a:r>
              <a:rPr lang="en-GB" sz="1000" dirty="0" err="1">
                <a:solidFill>
                  <a:schemeClr val="dk1"/>
                </a:solidFill>
                <a:latin typeface="Roboto"/>
                <a:ea typeface="Roboto"/>
                <a:cs typeface="Roboto"/>
                <a:sym typeface="Roboto"/>
              </a:rPr>
              <a:t>contexte</a:t>
            </a:r>
            <a:r>
              <a:rPr lang="en-GB" sz="1000" dirty="0">
                <a:solidFill>
                  <a:schemeClr val="dk1"/>
                </a:solidFill>
                <a:latin typeface="Roboto"/>
                <a:ea typeface="Roboto"/>
                <a:cs typeface="Roboto"/>
                <a:sym typeface="Roboto"/>
              </a:rPr>
              <a:t> du </a:t>
            </a:r>
            <a:r>
              <a:rPr lang="en-GB" sz="1000" dirty="0" err="1">
                <a:solidFill>
                  <a:schemeClr val="dk1"/>
                </a:solidFill>
                <a:latin typeface="Roboto"/>
                <a:ea typeface="Roboto"/>
                <a:cs typeface="Roboto"/>
                <a:sym typeface="Roboto"/>
              </a:rPr>
              <a:t>changement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climatique</a:t>
            </a:r>
            <a:r>
              <a:rPr lang="en-GB" sz="1000" dirty="0">
                <a:solidFill>
                  <a:schemeClr val="dk1"/>
                </a:solidFill>
                <a:latin typeface="Roboto"/>
                <a:ea typeface="Roboto"/>
                <a:cs typeface="Roboto"/>
                <a:sym typeface="Roboto"/>
              </a:rPr>
              <a:t>, il </a:t>
            </a:r>
            <a:r>
              <a:rPr lang="en-GB" sz="1000" dirty="0" err="1">
                <a:solidFill>
                  <a:schemeClr val="dk1"/>
                </a:solidFill>
                <a:latin typeface="Roboto"/>
                <a:ea typeface="Roboto"/>
                <a:cs typeface="Roboto"/>
                <a:sym typeface="Roboto"/>
              </a:rPr>
              <a:t>s'agit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d'une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répartition</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équitable</a:t>
            </a:r>
            <a:r>
              <a:rPr lang="en-GB" sz="1000" dirty="0">
                <a:solidFill>
                  <a:schemeClr val="dk1"/>
                </a:solidFill>
                <a:latin typeface="Roboto"/>
                <a:ea typeface="Roboto"/>
                <a:cs typeface="Roboto"/>
                <a:sym typeface="Roboto"/>
              </a:rPr>
              <a:t> des </a:t>
            </a:r>
            <a:r>
              <a:rPr lang="en-GB" sz="1000" dirty="0" err="1">
                <a:solidFill>
                  <a:schemeClr val="dk1"/>
                </a:solidFill>
                <a:latin typeface="Roboto"/>
                <a:ea typeface="Roboto"/>
                <a:cs typeface="Roboto"/>
                <a:sym typeface="Roboto"/>
              </a:rPr>
              <a:t>ressources</a:t>
            </a:r>
            <a:r>
              <a:rPr lang="en-GB" sz="1000" dirty="0">
                <a:solidFill>
                  <a:schemeClr val="dk1"/>
                </a:solidFill>
                <a:latin typeface="Roboto"/>
                <a:ea typeface="Roboto"/>
                <a:cs typeface="Roboto"/>
                <a:sym typeface="Roboto"/>
              </a:rPr>
              <a:t> et d'un </a:t>
            </a:r>
            <a:r>
              <a:rPr lang="en-GB" sz="1000" dirty="0" err="1">
                <a:solidFill>
                  <a:schemeClr val="dk1"/>
                </a:solidFill>
                <a:latin typeface="Roboto"/>
                <a:ea typeface="Roboto"/>
                <a:cs typeface="Roboto"/>
                <a:sym typeface="Roboto"/>
              </a:rPr>
              <a:t>accès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égal</a:t>
            </a:r>
            <a:r>
              <a:rPr lang="en-GB" sz="1000" dirty="0">
                <a:solidFill>
                  <a:schemeClr val="dk1"/>
                </a:solidFill>
                <a:latin typeface="Roboto"/>
                <a:ea typeface="Roboto"/>
                <a:cs typeface="Roboto"/>
                <a:sym typeface="Roboto"/>
              </a:rPr>
              <a:t> à </a:t>
            </a:r>
            <a:r>
              <a:rPr lang="en-GB" sz="1000" dirty="0" err="1">
                <a:solidFill>
                  <a:schemeClr val="dk1"/>
                </a:solidFill>
                <a:latin typeface="Roboto"/>
                <a:ea typeface="Roboto"/>
                <a:cs typeface="Roboto"/>
                <a:sym typeface="Roboto"/>
              </a:rPr>
              <a:t>l'information</a:t>
            </a:r>
            <a:r>
              <a:rPr lang="en-GB" sz="1000" dirty="0">
                <a:solidFill>
                  <a:schemeClr val="dk1"/>
                </a:solidFill>
                <a:latin typeface="Roboto"/>
                <a:ea typeface="Roboto"/>
                <a:cs typeface="Roboto"/>
                <a:sym typeface="Roboto"/>
              </a:rPr>
              <a:t> et à la prise de </a:t>
            </a:r>
            <a:r>
              <a:rPr lang="en-GB" sz="1000" dirty="0" err="1">
                <a:solidFill>
                  <a:schemeClr val="dk1"/>
                </a:solidFill>
                <a:latin typeface="Roboto"/>
                <a:ea typeface="Roboto"/>
                <a:cs typeface="Roboto"/>
                <a:sym typeface="Roboto"/>
              </a:rPr>
              <a:t>décision</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en</a:t>
            </a:r>
            <a:r>
              <a:rPr lang="en-GB" sz="1000" dirty="0">
                <a:solidFill>
                  <a:schemeClr val="dk1"/>
                </a:solidFill>
                <a:latin typeface="Roboto"/>
                <a:ea typeface="Roboto"/>
                <a:cs typeface="Roboto"/>
                <a:sym typeface="Roboto"/>
              </a:rPr>
              <a:t> accordant la </a:t>
            </a:r>
            <a:r>
              <a:rPr lang="en-GB" sz="1000" dirty="0" err="1">
                <a:solidFill>
                  <a:schemeClr val="dk1"/>
                </a:solidFill>
                <a:latin typeface="Roboto"/>
                <a:ea typeface="Roboto"/>
                <a:cs typeface="Roboto"/>
                <a:sym typeface="Roboto"/>
              </a:rPr>
              <a:t>priorité</a:t>
            </a:r>
            <a:r>
              <a:rPr lang="en-GB" sz="1000" dirty="0">
                <a:solidFill>
                  <a:schemeClr val="dk1"/>
                </a:solidFill>
                <a:latin typeface="Roboto"/>
                <a:ea typeface="Roboto"/>
                <a:cs typeface="Roboto"/>
                <a:sym typeface="Roboto"/>
              </a:rPr>
              <a:t> aux plus </a:t>
            </a:r>
            <a:r>
              <a:rPr lang="en-GB" sz="1000" dirty="0" err="1">
                <a:solidFill>
                  <a:schemeClr val="dk1"/>
                </a:solidFill>
                <a:latin typeface="Roboto"/>
                <a:ea typeface="Roboto"/>
                <a:cs typeface="Roboto"/>
                <a:sym typeface="Roboto"/>
              </a:rPr>
              <a:t>vulnérables</a:t>
            </a:r>
            <a:r>
              <a:rPr lang="en-GB" sz="1000" dirty="0">
                <a:solidFill>
                  <a:schemeClr val="dk1"/>
                </a:solidFill>
                <a:latin typeface="Roboto"/>
                <a:ea typeface="Roboto"/>
                <a:cs typeface="Roboto"/>
                <a:sym typeface="Roboto"/>
              </a:rPr>
              <a:t>.	</a:t>
            </a:r>
            <a:endParaRPr lang="en-GB" sz="1000" b="1" dirty="0">
              <a:solidFill>
                <a:schemeClr val="dk1"/>
              </a:solidFill>
              <a:latin typeface="Roboto"/>
              <a:ea typeface="Roboto"/>
              <a:cs typeface="Roboto"/>
              <a:sym typeface="Roboto"/>
            </a:endParaRPr>
          </a:p>
          <a:p>
            <a:pPr marL="285750" lvl="0" indent="-273050" algn="just" rtl="0">
              <a:lnSpc>
                <a:spcPct val="100000"/>
              </a:lnSpc>
              <a:spcBef>
                <a:spcPts val="0"/>
              </a:spcBef>
              <a:spcAft>
                <a:spcPts val="0"/>
              </a:spcAft>
              <a:buClr>
                <a:schemeClr val="dk1"/>
              </a:buClr>
              <a:buSzPts val="1000"/>
              <a:buChar char="•"/>
            </a:pPr>
            <a:r>
              <a:rPr lang="en-GB" sz="1000" b="1" dirty="0" err="1">
                <a:solidFill>
                  <a:schemeClr val="dk1"/>
                </a:solidFill>
                <a:latin typeface="Roboto"/>
                <a:ea typeface="Roboto"/>
                <a:cs typeface="Roboto"/>
                <a:sym typeface="Roboto"/>
              </a:rPr>
              <a:t>L'équité</a:t>
            </a:r>
            <a:r>
              <a:rPr lang="en-GB" sz="1000" b="1"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est</a:t>
            </a:r>
            <a:r>
              <a:rPr lang="en-GB" sz="1000" dirty="0">
                <a:solidFill>
                  <a:schemeClr val="dk1"/>
                </a:solidFill>
                <a:latin typeface="Roboto"/>
                <a:ea typeface="Roboto"/>
                <a:cs typeface="Roboto"/>
                <a:sym typeface="Roboto"/>
              </a:rPr>
              <a:t> le </a:t>
            </a:r>
            <a:r>
              <a:rPr lang="en-GB" sz="1000" dirty="0" err="1">
                <a:solidFill>
                  <a:schemeClr val="dk1"/>
                </a:solidFill>
                <a:latin typeface="Roboto"/>
                <a:ea typeface="Roboto"/>
                <a:cs typeface="Roboto"/>
                <a:sym typeface="Roboto"/>
              </a:rPr>
              <a:t>principe</a:t>
            </a:r>
            <a:r>
              <a:rPr lang="en-GB" sz="1000" dirty="0">
                <a:solidFill>
                  <a:schemeClr val="dk1"/>
                </a:solidFill>
                <a:latin typeface="Roboto"/>
                <a:ea typeface="Roboto"/>
                <a:cs typeface="Roboto"/>
                <a:sym typeface="Roboto"/>
              </a:rPr>
              <a:t> d'être </a:t>
            </a:r>
            <a:r>
              <a:rPr lang="en-GB" sz="1000" dirty="0" err="1">
                <a:solidFill>
                  <a:schemeClr val="dk1"/>
                </a:solidFill>
                <a:latin typeface="Roboto"/>
                <a:ea typeface="Roboto"/>
                <a:cs typeface="Roboto"/>
                <a:sym typeface="Roboto"/>
              </a:rPr>
              <a:t>juste</a:t>
            </a:r>
            <a:r>
              <a:rPr lang="en-GB" sz="1000" dirty="0">
                <a:solidFill>
                  <a:schemeClr val="dk1"/>
                </a:solidFill>
                <a:latin typeface="Roboto"/>
                <a:ea typeface="Roboto"/>
                <a:cs typeface="Roboto"/>
                <a:sym typeface="Roboto"/>
              </a:rPr>
              <a:t> et impartial, et </a:t>
            </a:r>
            <a:r>
              <a:rPr lang="en-GB" sz="1000" dirty="0" err="1">
                <a:solidFill>
                  <a:schemeClr val="dk1"/>
                </a:solidFill>
                <a:latin typeface="Roboto"/>
                <a:ea typeface="Roboto"/>
                <a:cs typeface="Roboto"/>
                <a:sym typeface="Roboto"/>
              </a:rPr>
              <a:t>constitue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une</a:t>
            </a:r>
            <a:r>
              <a:rPr lang="en-GB" sz="1000" dirty="0">
                <a:solidFill>
                  <a:schemeClr val="dk1"/>
                </a:solidFill>
                <a:latin typeface="Roboto"/>
                <a:ea typeface="Roboto"/>
                <a:cs typeface="Roboto"/>
                <a:sym typeface="Roboto"/>
              </a:rPr>
              <a:t> base pour </a:t>
            </a:r>
            <a:r>
              <a:rPr lang="en-GB" sz="1000" dirty="0" err="1">
                <a:solidFill>
                  <a:schemeClr val="dk1"/>
                </a:solidFill>
                <a:latin typeface="Roboto"/>
                <a:ea typeface="Roboto"/>
                <a:cs typeface="Roboto"/>
                <a:sym typeface="Roboto"/>
              </a:rPr>
              <a:t>comprendre</a:t>
            </a:r>
            <a:r>
              <a:rPr lang="en-GB" sz="1000" dirty="0">
                <a:solidFill>
                  <a:schemeClr val="dk1"/>
                </a:solidFill>
                <a:latin typeface="Roboto"/>
                <a:ea typeface="Roboto"/>
                <a:cs typeface="Roboto"/>
                <a:sym typeface="Roboto"/>
              </a:rPr>
              <a:t> comment les impacts et les </a:t>
            </a:r>
            <a:r>
              <a:rPr lang="en-GB" sz="1000" dirty="0" err="1">
                <a:solidFill>
                  <a:schemeClr val="dk1"/>
                </a:solidFill>
                <a:latin typeface="Roboto"/>
                <a:ea typeface="Roboto"/>
                <a:cs typeface="Roboto"/>
                <a:sym typeface="Roboto"/>
              </a:rPr>
              <a:t>réponses</a:t>
            </a:r>
            <a:r>
              <a:rPr lang="en-GB" sz="1000" dirty="0">
                <a:solidFill>
                  <a:schemeClr val="dk1"/>
                </a:solidFill>
                <a:latin typeface="Roboto"/>
                <a:ea typeface="Roboto"/>
                <a:cs typeface="Roboto"/>
                <a:sym typeface="Roboto"/>
              </a:rPr>
              <a:t> au </a:t>
            </a:r>
            <a:r>
              <a:rPr lang="en-GB" sz="1000" dirty="0" err="1">
                <a:solidFill>
                  <a:schemeClr val="dk1"/>
                </a:solidFill>
                <a:latin typeface="Roboto"/>
                <a:ea typeface="Roboto"/>
                <a:cs typeface="Roboto"/>
                <a:sym typeface="Roboto"/>
              </a:rPr>
              <a:t>changement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climatique</a:t>
            </a:r>
            <a:r>
              <a:rPr lang="en-GB" sz="1000" dirty="0">
                <a:solidFill>
                  <a:schemeClr val="dk1"/>
                </a:solidFill>
                <a:latin typeface="Roboto"/>
                <a:ea typeface="Roboto"/>
                <a:cs typeface="Roboto"/>
                <a:sym typeface="Roboto"/>
              </a:rPr>
              <a:t>, y </a:t>
            </a:r>
            <a:r>
              <a:rPr lang="en-GB" sz="1000" dirty="0" err="1">
                <a:solidFill>
                  <a:schemeClr val="dk1"/>
                </a:solidFill>
                <a:latin typeface="Roboto"/>
                <a:ea typeface="Roboto"/>
                <a:cs typeface="Roboto"/>
                <a:sym typeface="Roboto"/>
              </a:rPr>
              <a:t>compris</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coûts</a:t>
            </a:r>
            <a:r>
              <a:rPr lang="en-GB" sz="1000" dirty="0">
                <a:solidFill>
                  <a:schemeClr val="dk1"/>
                </a:solidFill>
                <a:latin typeface="Roboto"/>
                <a:ea typeface="Roboto"/>
                <a:cs typeface="Roboto"/>
                <a:sym typeface="Roboto"/>
              </a:rPr>
              <a:t> et les </a:t>
            </a:r>
            <a:r>
              <a:rPr lang="en-GB" sz="1000" dirty="0" err="1">
                <a:solidFill>
                  <a:schemeClr val="dk1"/>
                </a:solidFill>
                <a:latin typeface="Roboto"/>
                <a:ea typeface="Roboto"/>
                <a:cs typeface="Roboto"/>
                <a:sym typeface="Roboto"/>
              </a:rPr>
              <a:t>avantages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sont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répartis</a:t>
            </a:r>
            <a:r>
              <a:rPr lang="en-GB" sz="1000" dirty="0">
                <a:solidFill>
                  <a:schemeClr val="dk1"/>
                </a:solidFill>
                <a:latin typeface="Roboto"/>
                <a:ea typeface="Roboto"/>
                <a:cs typeface="Roboto"/>
                <a:sym typeface="Roboto"/>
              </a:rPr>
              <a:t> dans et par la société de manière plus </a:t>
            </a:r>
            <a:r>
              <a:rPr lang="en-GB" sz="1000" dirty="0" err="1">
                <a:solidFill>
                  <a:schemeClr val="dk1"/>
                </a:solidFill>
                <a:latin typeface="Roboto"/>
                <a:ea typeface="Roboto"/>
                <a:cs typeface="Roboto"/>
                <a:sym typeface="Roboto"/>
              </a:rPr>
              <a:t>ou</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moins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égale</a:t>
            </a:r>
            <a:r>
              <a:rPr lang="en-GB" sz="1000" dirty="0">
                <a:solidFill>
                  <a:schemeClr val="dk1"/>
                </a:solidFill>
                <a:latin typeface="Roboto"/>
                <a:ea typeface="Roboto"/>
                <a:cs typeface="Roboto"/>
                <a:sym typeface="Roboto"/>
              </a:rPr>
              <a:t>.</a:t>
            </a:r>
          </a:p>
          <a:p>
            <a:pPr marL="285750" lvl="0" indent="-273050" algn="just" rtl="0">
              <a:lnSpc>
                <a:spcPct val="100000"/>
              </a:lnSpc>
              <a:spcBef>
                <a:spcPts val="0"/>
              </a:spcBef>
              <a:spcAft>
                <a:spcPts val="0"/>
              </a:spcAft>
              <a:buClr>
                <a:schemeClr val="dk1"/>
              </a:buClr>
              <a:buSzPts val="1000"/>
              <a:buChar char="•"/>
            </a:pPr>
            <a:r>
              <a:rPr lang="en-GB" sz="1000" b="1" dirty="0" err="1">
                <a:solidFill>
                  <a:schemeClr val="dk1"/>
                </a:solidFill>
                <a:latin typeface="Roboto"/>
                <a:ea typeface="Roboto"/>
                <a:cs typeface="Roboto"/>
                <a:sym typeface="Roboto"/>
              </a:rPr>
              <a:t>L'équité</a:t>
            </a:r>
            <a:r>
              <a:rPr lang="en-GB" sz="1000" b="1"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signifie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veiller</a:t>
            </a:r>
            <a:r>
              <a:rPr lang="en-GB" sz="1000" dirty="0">
                <a:solidFill>
                  <a:schemeClr val="dk1"/>
                </a:solidFill>
                <a:latin typeface="Roboto"/>
                <a:ea typeface="Roboto"/>
                <a:cs typeface="Roboto"/>
                <a:sym typeface="Roboto"/>
              </a:rPr>
              <a:t> à </a:t>
            </a:r>
            <a:r>
              <a:rPr lang="en-GB" sz="1000" dirty="0" err="1">
                <a:solidFill>
                  <a:schemeClr val="dk1"/>
                </a:solidFill>
                <a:latin typeface="Roboto"/>
                <a:ea typeface="Roboto"/>
                <a:cs typeface="Roboto"/>
                <a:sym typeface="Roboto"/>
              </a:rPr>
              <a:t>ce</a:t>
            </a:r>
            <a:r>
              <a:rPr lang="en-GB" sz="1000" dirty="0">
                <a:solidFill>
                  <a:schemeClr val="dk1"/>
                </a:solidFill>
                <a:latin typeface="Roboto"/>
                <a:ea typeface="Roboto"/>
                <a:cs typeface="Roboto"/>
                <a:sym typeface="Roboto"/>
              </a:rPr>
              <a:t> que chacun, y </a:t>
            </a:r>
            <a:r>
              <a:rPr lang="en-GB" sz="1000" dirty="0" err="1">
                <a:solidFill>
                  <a:schemeClr val="dk1"/>
                </a:solidFill>
                <a:latin typeface="Roboto"/>
                <a:ea typeface="Roboto"/>
                <a:cs typeface="Roboto"/>
                <a:sym typeface="Roboto"/>
              </a:rPr>
              <a:t>compris</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personnes</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communautés</a:t>
            </a:r>
            <a:r>
              <a:rPr lang="en-GB" sz="1000" dirty="0">
                <a:solidFill>
                  <a:schemeClr val="dk1"/>
                </a:solidFill>
                <a:latin typeface="Roboto"/>
                <a:ea typeface="Roboto"/>
                <a:cs typeface="Roboto"/>
                <a:sym typeface="Roboto"/>
              </a:rPr>
              <a:t> et les districts </a:t>
            </a:r>
            <a:r>
              <a:rPr lang="en-GB" sz="1000" dirty="0" err="1">
                <a:solidFill>
                  <a:schemeClr val="dk1"/>
                </a:solidFill>
                <a:latin typeface="Roboto"/>
                <a:ea typeface="Roboto"/>
                <a:cs typeface="Roboto"/>
                <a:sym typeface="Roboto"/>
              </a:rPr>
              <a:t>marginalisés</a:t>
            </a:r>
            <a:r>
              <a:rPr lang="en-GB" sz="1000" dirty="0">
                <a:solidFill>
                  <a:schemeClr val="dk1"/>
                </a:solidFill>
                <a:latin typeface="Roboto"/>
                <a:ea typeface="Roboto"/>
                <a:cs typeface="Roboto"/>
                <a:sym typeface="Roboto"/>
              </a:rPr>
              <a:t> et </a:t>
            </a:r>
            <a:r>
              <a:rPr lang="en-GB" sz="1000" dirty="0" err="1">
                <a:solidFill>
                  <a:schemeClr val="dk1"/>
                </a:solidFill>
                <a:latin typeface="Roboto"/>
                <a:ea typeface="Roboto"/>
                <a:cs typeface="Roboto"/>
                <a:sym typeface="Roboto"/>
              </a:rPr>
              <a:t>vulnérables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bénéficie</a:t>
            </a:r>
            <a:r>
              <a:rPr lang="en-GB" sz="1000" dirty="0">
                <a:solidFill>
                  <a:schemeClr val="dk1"/>
                </a:solidFill>
                <a:latin typeface="Roboto"/>
                <a:ea typeface="Roboto"/>
                <a:cs typeface="Roboto"/>
                <a:sym typeface="Roboto"/>
              </a:rPr>
              <a:t> du </a:t>
            </a:r>
            <a:r>
              <a:rPr lang="en-GB" sz="1000" dirty="0" err="1">
                <a:solidFill>
                  <a:schemeClr val="dk1"/>
                </a:solidFill>
                <a:latin typeface="Roboto"/>
                <a:ea typeface="Roboto"/>
                <a:cs typeface="Roboto"/>
                <a:sym typeface="Roboto"/>
              </a:rPr>
              <a:t>soutien</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dont</a:t>
            </a:r>
            <a:r>
              <a:rPr lang="en-GB" sz="1000" dirty="0">
                <a:solidFill>
                  <a:schemeClr val="dk1"/>
                </a:solidFill>
                <a:latin typeface="Roboto"/>
                <a:ea typeface="Roboto"/>
                <a:cs typeface="Roboto"/>
                <a:sym typeface="Roboto"/>
              </a:rPr>
              <a:t> il a </a:t>
            </a:r>
            <a:r>
              <a:rPr lang="en-GB" sz="1000" dirty="0" err="1">
                <a:solidFill>
                  <a:schemeClr val="dk1"/>
                </a:solidFill>
                <a:latin typeface="Roboto"/>
                <a:ea typeface="Roboto"/>
                <a:cs typeface="Roboto"/>
                <a:sym typeface="Roboto"/>
              </a:rPr>
              <a:t>besoin</a:t>
            </a:r>
            <a:r>
              <a:rPr lang="en-GB" sz="1000" dirty="0">
                <a:solidFill>
                  <a:schemeClr val="dk1"/>
                </a:solidFill>
                <a:latin typeface="Roboto"/>
                <a:ea typeface="Roboto"/>
                <a:cs typeface="Roboto"/>
                <a:sym typeface="Roboto"/>
              </a:rPr>
              <a:t>. Dans le </a:t>
            </a:r>
            <a:r>
              <a:rPr lang="en-GB" sz="1000" dirty="0" err="1">
                <a:solidFill>
                  <a:schemeClr val="dk1"/>
                </a:solidFill>
                <a:latin typeface="Roboto"/>
                <a:ea typeface="Roboto"/>
                <a:cs typeface="Roboto"/>
                <a:sym typeface="Roboto"/>
              </a:rPr>
              <a:t>contexte</a:t>
            </a:r>
            <a:r>
              <a:rPr lang="en-GB" sz="1000" dirty="0">
                <a:solidFill>
                  <a:schemeClr val="dk1"/>
                </a:solidFill>
                <a:latin typeface="Roboto"/>
                <a:ea typeface="Roboto"/>
                <a:cs typeface="Roboto"/>
                <a:sym typeface="Roboto"/>
              </a:rPr>
              <a:t> du </a:t>
            </a:r>
            <a:r>
              <a:rPr lang="en-GB" sz="1000" dirty="0" err="1">
                <a:solidFill>
                  <a:schemeClr val="dk1"/>
                </a:solidFill>
                <a:latin typeface="Roboto"/>
                <a:ea typeface="Roboto"/>
                <a:cs typeface="Roboto"/>
                <a:sym typeface="Roboto"/>
              </a:rPr>
              <a:t>changement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climatique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cela</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signifie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reconnaître</a:t>
            </a:r>
            <a:r>
              <a:rPr lang="en-GB" sz="1000" dirty="0">
                <a:solidFill>
                  <a:schemeClr val="dk1"/>
                </a:solidFill>
                <a:latin typeface="Roboto"/>
                <a:ea typeface="Roboto"/>
                <a:cs typeface="Roboto"/>
                <a:sym typeface="Roboto"/>
              </a:rPr>
              <a:t> et </a:t>
            </a:r>
            <a:r>
              <a:rPr lang="en-GB" sz="1000" dirty="0" err="1">
                <a:solidFill>
                  <a:schemeClr val="dk1"/>
                </a:solidFill>
                <a:latin typeface="Roboto"/>
                <a:ea typeface="Roboto"/>
                <a:cs typeface="Roboto"/>
                <a:sym typeface="Roboto"/>
              </a:rPr>
              <a:t>traiter</a:t>
            </a:r>
            <a:r>
              <a:rPr lang="en-GB" sz="1000" dirty="0">
                <a:solidFill>
                  <a:schemeClr val="dk1"/>
                </a:solidFill>
                <a:latin typeface="Roboto"/>
                <a:ea typeface="Roboto"/>
                <a:cs typeface="Roboto"/>
                <a:sym typeface="Roboto"/>
              </a:rPr>
              <a:t> les charges </a:t>
            </a:r>
            <a:r>
              <a:rPr lang="en-GB" sz="1000" dirty="0" err="1">
                <a:solidFill>
                  <a:schemeClr val="dk1"/>
                </a:solidFill>
                <a:latin typeface="Roboto"/>
                <a:ea typeface="Roboto"/>
                <a:cs typeface="Roboto"/>
                <a:sym typeface="Roboto"/>
              </a:rPr>
              <a:t>inégales</a:t>
            </a:r>
            <a:r>
              <a:rPr lang="en-GB" sz="1000" dirty="0">
                <a:solidFill>
                  <a:schemeClr val="dk1"/>
                </a:solidFill>
                <a:latin typeface="Roboto"/>
                <a:ea typeface="Roboto"/>
                <a:cs typeface="Roboto"/>
                <a:sym typeface="Roboto"/>
              </a:rPr>
              <a:t> qui </a:t>
            </a:r>
            <a:r>
              <a:rPr lang="en-GB" sz="1000" dirty="0" err="1">
                <a:solidFill>
                  <a:schemeClr val="dk1"/>
                </a:solidFill>
                <a:latin typeface="Roboto"/>
                <a:ea typeface="Roboto"/>
                <a:cs typeface="Roboto"/>
                <a:sym typeface="Roboto"/>
              </a:rPr>
              <a:t>sont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aggravées</a:t>
            </a:r>
            <a:r>
              <a:rPr lang="en-GB" sz="1000" dirty="0">
                <a:solidFill>
                  <a:schemeClr val="dk1"/>
                </a:solidFill>
                <a:latin typeface="Roboto"/>
                <a:ea typeface="Roboto"/>
                <a:cs typeface="Roboto"/>
                <a:sym typeface="Roboto"/>
              </a:rPr>
              <a:t> par le </a:t>
            </a:r>
            <a:r>
              <a:rPr lang="en-GB" sz="1000" dirty="0" err="1">
                <a:solidFill>
                  <a:schemeClr val="dk1"/>
                </a:solidFill>
                <a:latin typeface="Roboto"/>
                <a:ea typeface="Roboto"/>
                <a:cs typeface="Roboto"/>
                <a:sym typeface="Roboto"/>
              </a:rPr>
              <a:t>changement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climatique</a:t>
            </a:r>
            <a:r>
              <a:rPr lang="en-GB" sz="1000" dirty="0">
                <a:solidFill>
                  <a:schemeClr val="dk1"/>
                </a:solidFill>
                <a:latin typeface="Roboto"/>
                <a:ea typeface="Roboto"/>
                <a:cs typeface="Roboto"/>
                <a:sym typeface="Roboto"/>
              </a:rPr>
              <a:t>, tout </a:t>
            </a:r>
            <a:r>
              <a:rPr lang="en-GB" sz="1000" dirty="0" err="1">
                <a:solidFill>
                  <a:schemeClr val="dk1"/>
                </a:solidFill>
                <a:latin typeface="Roboto"/>
                <a:ea typeface="Roboto"/>
                <a:cs typeface="Roboto"/>
                <a:sym typeface="Roboto"/>
              </a:rPr>
              <a:t>en</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veillant</a:t>
            </a:r>
            <a:r>
              <a:rPr lang="en-GB" sz="1000" dirty="0">
                <a:solidFill>
                  <a:schemeClr val="dk1"/>
                </a:solidFill>
                <a:latin typeface="Roboto"/>
                <a:ea typeface="Roboto"/>
                <a:cs typeface="Roboto"/>
                <a:sym typeface="Roboto"/>
              </a:rPr>
              <a:t> à </a:t>
            </a:r>
            <a:r>
              <a:rPr lang="en-GB" sz="1000" dirty="0" err="1">
                <a:solidFill>
                  <a:schemeClr val="dk1"/>
                </a:solidFill>
                <a:latin typeface="Roboto"/>
                <a:ea typeface="Roboto"/>
                <a:cs typeface="Roboto"/>
                <a:sym typeface="Roboto"/>
              </a:rPr>
              <a:t>ce</a:t>
            </a:r>
            <a:r>
              <a:rPr lang="en-GB" sz="1000" dirty="0">
                <a:solidFill>
                  <a:schemeClr val="dk1"/>
                </a:solidFill>
                <a:latin typeface="Roboto"/>
                <a:ea typeface="Roboto"/>
                <a:cs typeface="Roboto"/>
                <a:sym typeface="Roboto"/>
              </a:rPr>
              <a:t> que </a:t>
            </a:r>
            <a:r>
              <a:rPr lang="en-GB" sz="1000" dirty="0" err="1">
                <a:solidFill>
                  <a:schemeClr val="dk1"/>
                </a:solidFill>
                <a:latin typeface="Roboto"/>
                <a:ea typeface="Roboto"/>
                <a:cs typeface="Roboto"/>
                <a:sym typeface="Roboto"/>
              </a:rPr>
              <a:t>tous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bénéficient</a:t>
            </a:r>
            <a:r>
              <a:rPr lang="en-GB" sz="1000" dirty="0">
                <a:solidFill>
                  <a:schemeClr val="dk1"/>
                </a:solidFill>
                <a:latin typeface="Roboto"/>
                <a:ea typeface="Roboto"/>
                <a:cs typeface="Roboto"/>
                <a:sym typeface="Roboto"/>
              </a:rPr>
              <a:t> des efforts de protection du </a:t>
            </a:r>
            <a:r>
              <a:rPr lang="en-GB" sz="1000" dirty="0" err="1">
                <a:solidFill>
                  <a:schemeClr val="dk1"/>
                </a:solidFill>
                <a:latin typeface="Roboto"/>
                <a:ea typeface="Roboto"/>
                <a:cs typeface="Roboto"/>
                <a:sym typeface="Roboto"/>
              </a:rPr>
              <a:t>climat</a:t>
            </a:r>
            <a:r>
              <a:rPr lang="en-GB" sz="1000" dirty="0">
                <a:solidFill>
                  <a:schemeClr val="dk1"/>
                </a:solidFill>
                <a:latin typeface="Roboto"/>
                <a:ea typeface="Roboto"/>
                <a:cs typeface="Roboto"/>
                <a:sym typeface="Roboto"/>
              </a:rPr>
              <a:t>.</a:t>
            </a:r>
          </a:p>
          <a:p>
            <a:pPr marL="285750" lvl="0" indent="-273050" algn="just" rtl="0">
              <a:lnSpc>
                <a:spcPct val="100000"/>
              </a:lnSpc>
              <a:spcBef>
                <a:spcPts val="0"/>
              </a:spcBef>
              <a:spcAft>
                <a:spcPts val="0"/>
              </a:spcAft>
              <a:buClr>
                <a:schemeClr val="dk1"/>
              </a:buClr>
              <a:buSzPts val="1000"/>
              <a:buChar char="•"/>
            </a:pPr>
            <a:r>
              <a:rPr lang="en-GB" sz="1000" b="1" dirty="0" err="1">
                <a:solidFill>
                  <a:schemeClr val="dk1"/>
                </a:solidFill>
                <a:latin typeface="Roboto"/>
                <a:ea typeface="Roboto"/>
                <a:cs typeface="Roboto"/>
                <a:sym typeface="Roboto"/>
              </a:rPr>
              <a:t>L'inclusion</a:t>
            </a:r>
            <a:r>
              <a:rPr lang="en-GB" sz="1000" b="1" dirty="0">
                <a:solidFill>
                  <a:schemeClr val="dk1"/>
                </a:solidFill>
                <a:latin typeface="Roboto"/>
                <a:ea typeface="Roboto"/>
                <a:cs typeface="Roboto"/>
                <a:sym typeface="Roboto"/>
              </a:rPr>
              <a:t> </a:t>
            </a:r>
            <a:r>
              <a:rPr lang="en-GB" sz="1000" b="1" dirty="0" err="1">
                <a:solidFill>
                  <a:schemeClr val="dk1"/>
                </a:solidFill>
                <a:latin typeface="Roboto"/>
                <a:ea typeface="Roboto"/>
                <a:cs typeface="Roboto"/>
                <a:sym typeface="Roboto"/>
              </a:rPr>
              <a:t>sociale</a:t>
            </a:r>
            <a:r>
              <a:rPr lang="en-GB" sz="1000" b="1"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est</a:t>
            </a:r>
            <a:r>
              <a:rPr lang="en-GB" sz="1000" dirty="0">
                <a:solidFill>
                  <a:schemeClr val="dk1"/>
                </a:solidFill>
                <a:latin typeface="Roboto"/>
                <a:ea typeface="Roboto"/>
                <a:cs typeface="Roboto"/>
                <a:sym typeface="Roboto"/>
              </a:rPr>
              <a:t> le processus qui </a:t>
            </a:r>
            <a:r>
              <a:rPr lang="en-GB" sz="1000" dirty="0" err="1">
                <a:solidFill>
                  <a:schemeClr val="dk1"/>
                </a:solidFill>
                <a:latin typeface="Roboto"/>
                <a:ea typeface="Roboto"/>
                <a:cs typeface="Roboto"/>
                <a:sym typeface="Roboto"/>
              </a:rPr>
              <a:t>consiste</a:t>
            </a:r>
            <a:r>
              <a:rPr lang="en-GB" sz="1000" dirty="0">
                <a:solidFill>
                  <a:schemeClr val="dk1"/>
                </a:solidFill>
                <a:latin typeface="Roboto"/>
                <a:ea typeface="Roboto"/>
                <a:cs typeface="Roboto"/>
                <a:sym typeface="Roboto"/>
              </a:rPr>
              <a:t> à </a:t>
            </a:r>
            <a:r>
              <a:rPr lang="en-GB" sz="1000" dirty="0" err="1">
                <a:solidFill>
                  <a:schemeClr val="dk1"/>
                </a:solidFill>
                <a:latin typeface="Roboto"/>
                <a:ea typeface="Roboto"/>
                <a:cs typeface="Roboto"/>
                <a:sym typeface="Roboto"/>
              </a:rPr>
              <a:t>améliorer</a:t>
            </a:r>
            <a:r>
              <a:rPr lang="en-GB" sz="1000" dirty="0">
                <a:solidFill>
                  <a:schemeClr val="dk1"/>
                </a:solidFill>
                <a:latin typeface="Roboto"/>
                <a:ea typeface="Roboto"/>
                <a:cs typeface="Roboto"/>
                <a:sym typeface="Roboto"/>
              </a:rPr>
              <a:t> les conditions dans </a:t>
            </a:r>
            <a:r>
              <a:rPr lang="en-GB" sz="1000" dirty="0" err="1">
                <a:solidFill>
                  <a:schemeClr val="dk1"/>
                </a:solidFill>
                <a:latin typeface="Roboto"/>
                <a:ea typeface="Roboto"/>
                <a:cs typeface="Roboto"/>
                <a:sym typeface="Roboto"/>
              </a:rPr>
              <a:t>lesquelles</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individus</a:t>
            </a:r>
            <a:r>
              <a:rPr lang="en-GB" sz="1000" dirty="0">
                <a:solidFill>
                  <a:schemeClr val="dk1"/>
                </a:solidFill>
                <a:latin typeface="Roboto"/>
                <a:ea typeface="Roboto"/>
                <a:cs typeface="Roboto"/>
                <a:sym typeface="Roboto"/>
              </a:rPr>
              <a:t> et les </a:t>
            </a:r>
            <a:r>
              <a:rPr lang="en-GB" sz="1000" dirty="0" err="1">
                <a:solidFill>
                  <a:schemeClr val="dk1"/>
                </a:solidFill>
                <a:latin typeface="Roboto"/>
                <a:ea typeface="Roboto"/>
                <a:cs typeface="Roboto"/>
                <a:sym typeface="Roboto"/>
              </a:rPr>
              <a:t>groupes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participent</a:t>
            </a:r>
            <a:r>
              <a:rPr lang="en-GB" sz="1000" dirty="0">
                <a:solidFill>
                  <a:schemeClr val="dk1"/>
                </a:solidFill>
                <a:latin typeface="Roboto"/>
                <a:ea typeface="Roboto"/>
                <a:cs typeface="Roboto"/>
                <a:sym typeface="Roboto"/>
              </a:rPr>
              <a:t> à la société, </a:t>
            </a:r>
            <a:r>
              <a:rPr lang="en-GB" sz="1000" dirty="0" err="1">
                <a:solidFill>
                  <a:schemeClr val="dk1"/>
                </a:solidFill>
                <a:latin typeface="Roboto"/>
                <a:ea typeface="Roboto"/>
                <a:cs typeface="Roboto"/>
                <a:sym typeface="Roboto"/>
              </a:rPr>
              <a:t>en</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améliorant</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capacités</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opportunités</a:t>
            </a:r>
            <a:r>
              <a:rPr lang="en-GB" sz="1000" dirty="0">
                <a:solidFill>
                  <a:schemeClr val="dk1"/>
                </a:solidFill>
                <a:latin typeface="Roboto"/>
                <a:ea typeface="Roboto"/>
                <a:cs typeface="Roboto"/>
                <a:sym typeface="Roboto"/>
              </a:rPr>
              <a:t> et la </a:t>
            </a:r>
            <a:r>
              <a:rPr lang="en-GB" sz="1000" dirty="0" err="1">
                <a:solidFill>
                  <a:schemeClr val="dk1"/>
                </a:solidFill>
                <a:latin typeface="Roboto"/>
                <a:ea typeface="Roboto"/>
                <a:cs typeface="Roboto"/>
                <a:sym typeface="Roboto"/>
              </a:rPr>
              <a:t>dignité</a:t>
            </a:r>
            <a:r>
              <a:rPr lang="en-GB" sz="1000" dirty="0">
                <a:solidFill>
                  <a:schemeClr val="dk1"/>
                </a:solidFill>
                <a:latin typeface="Roboto"/>
                <a:ea typeface="Roboto"/>
                <a:cs typeface="Roboto"/>
                <a:sym typeface="Roboto"/>
              </a:rPr>
              <a:t> des </a:t>
            </a:r>
            <a:r>
              <a:rPr lang="en-GB" sz="1000" dirty="0" err="1">
                <a:solidFill>
                  <a:schemeClr val="dk1"/>
                </a:solidFill>
                <a:latin typeface="Roboto"/>
                <a:ea typeface="Roboto"/>
                <a:cs typeface="Roboto"/>
                <a:sym typeface="Roboto"/>
              </a:rPr>
              <a:t>personnes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défavorisées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en</a:t>
            </a:r>
            <a:r>
              <a:rPr lang="en-GB" sz="1000" dirty="0">
                <a:solidFill>
                  <a:schemeClr val="dk1"/>
                </a:solidFill>
                <a:latin typeface="Roboto"/>
                <a:ea typeface="Roboto"/>
                <a:cs typeface="Roboto"/>
                <a:sym typeface="Roboto"/>
              </a:rPr>
              <a:t> raison de </a:t>
            </a:r>
            <a:r>
              <a:rPr lang="en-GB" sz="1000" dirty="0" err="1">
                <a:solidFill>
                  <a:schemeClr val="dk1"/>
                </a:solidFill>
                <a:latin typeface="Roboto"/>
                <a:ea typeface="Roboto"/>
                <a:cs typeface="Roboto"/>
                <a:sym typeface="Roboto"/>
              </a:rPr>
              <a:t>leur</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identité</a:t>
            </a:r>
            <a:r>
              <a:rPr lang="en-GB" sz="1000" dirty="0">
                <a:solidFill>
                  <a:schemeClr val="dk1"/>
                </a:solidFill>
                <a:latin typeface="Roboto"/>
                <a:ea typeface="Roboto"/>
                <a:cs typeface="Roboto"/>
                <a:sym typeface="Roboto"/>
              </a:rPr>
              <a:t>. </a:t>
            </a:r>
          </a:p>
          <a:p>
            <a:pPr marL="285750" lvl="0" indent="-273050" algn="just" rtl="0">
              <a:lnSpc>
                <a:spcPct val="100000"/>
              </a:lnSpc>
              <a:spcBef>
                <a:spcPts val="0"/>
              </a:spcBef>
              <a:spcAft>
                <a:spcPts val="0"/>
              </a:spcAft>
              <a:buClr>
                <a:schemeClr val="dk1"/>
              </a:buClr>
              <a:buSzPts val="1000"/>
              <a:buChar char="•"/>
            </a:pPr>
            <a:r>
              <a:rPr lang="en-GB" sz="1000" dirty="0">
                <a:solidFill>
                  <a:schemeClr val="dk1"/>
                </a:solidFill>
                <a:latin typeface="Roboto"/>
                <a:ea typeface="Roboto"/>
                <a:cs typeface="Roboto"/>
                <a:sym typeface="Roboto"/>
              </a:rPr>
              <a:t>En </a:t>
            </a:r>
            <a:r>
              <a:rPr lang="en-GB" sz="1000" dirty="0" err="1">
                <a:solidFill>
                  <a:schemeClr val="dk1"/>
                </a:solidFill>
                <a:latin typeface="Roboto"/>
                <a:ea typeface="Roboto"/>
                <a:cs typeface="Roboto"/>
                <a:sym typeface="Roboto"/>
              </a:rPr>
              <a:t>termes</a:t>
            </a:r>
            <a:r>
              <a:rPr lang="en-GB" sz="1000" dirty="0">
                <a:solidFill>
                  <a:schemeClr val="dk1"/>
                </a:solidFill>
                <a:latin typeface="Roboto"/>
                <a:ea typeface="Roboto"/>
                <a:cs typeface="Roboto"/>
                <a:sym typeface="Roboto"/>
              </a:rPr>
              <a:t> simples, </a:t>
            </a:r>
            <a:r>
              <a:rPr lang="en-GB" sz="1000" b="1" dirty="0" err="1">
                <a:solidFill>
                  <a:schemeClr val="dk1"/>
                </a:solidFill>
                <a:latin typeface="Roboto"/>
                <a:ea typeface="Roboto"/>
                <a:cs typeface="Roboto"/>
                <a:sym typeface="Roboto"/>
              </a:rPr>
              <a:t>l'inclusion</a:t>
            </a:r>
            <a:r>
              <a:rPr lang="en-GB" sz="1000" b="1" dirty="0">
                <a:solidFill>
                  <a:schemeClr val="dk1"/>
                </a:solidFill>
                <a:latin typeface="Roboto"/>
                <a:ea typeface="Roboto"/>
                <a:cs typeface="Roboto"/>
                <a:sym typeface="Roboto"/>
              </a:rPr>
              <a:t> </a:t>
            </a:r>
            <a:r>
              <a:rPr lang="en-GB" sz="1000" b="1" dirty="0" err="1">
                <a:solidFill>
                  <a:schemeClr val="dk1"/>
                </a:solidFill>
                <a:latin typeface="Roboto"/>
                <a:ea typeface="Roboto"/>
                <a:cs typeface="Roboto"/>
                <a:sym typeface="Roboto"/>
              </a:rPr>
              <a:t>sociale</a:t>
            </a:r>
            <a:r>
              <a:rPr lang="en-GB" sz="1000" b="1"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consiste</a:t>
            </a:r>
            <a:r>
              <a:rPr lang="en-GB" sz="1000" dirty="0">
                <a:solidFill>
                  <a:schemeClr val="dk1"/>
                </a:solidFill>
                <a:latin typeface="Roboto"/>
                <a:ea typeface="Roboto"/>
                <a:cs typeface="Roboto"/>
                <a:sym typeface="Roboto"/>
              </a:rPr>
              <a:t> à </a:t>
            </a:r>
            <a:r>
              <a:rPr lang="en-GB" sz="1000" dirty="0" err="1">
                <a:solidFill>
                  <a:schemeClr val="dk1"/>
                </a:solidFill>
                <a:latin typeface="Roboto"/>
                <a:ea typeface="Roboto"/>
                <a:cs typeface="Roboto"/>
                <a:sym typeface="Roboto"/>
              </a:rPr>
              <a:t>veiller</a:t>
            </a:r>
            <a:r>
              <a:rPr lang="en-GB" sz="1000" dirty="0">
                <a:solidFill>
                  <a:schemeClr val="dk1"/>
                </a:solidFill>
                <a:latin typeface="Roboto"/>
                <a:ea typeface="Roboto"/>
                <a:cs typeface="Roboto"/>
                <a:sym typeface="Roboto"/>
              </a:rPr>
              <a:t> à </a:t>
            </a:r>
            <a:r>
              <a:rPr lang="en-GB" sz="1000" dirty="0" err="1">
                <a:solidFill>
                  <a:schemeClr val="dk1"/>
                </a:solidFill>
                <a:latin typeface="Roboto"/>
                <a:ea typeface="Roboto"/>
                <a:cs typeface="Roboto"/>
                <a:sym typeface="Roboto"/>
              </a:rPr>
              <a:t>ce</a:t>
            </a:r>
            <a:r>
              <a:rPr lang="en-GB" sz="1000" dirty="0">
                <a:solidFill>
                  <a:schemeClr val="dk1"/>
                </a:solidFill>
                <a:latin typeface="Roboto"/>
                <a:ea typeface="Roboto"/>
                <a:cs typeface="Roboto"/>
                <a:sym typeface="Roboto"/>
              </a:rPr>
              <a:t> que chacun, </a:t>
            </a:r>
            <a:r>
              <a:rPr lang="en-GB" sz="1000" dirty="0" err="1">
                <a:solidFill>
                  <a:schemeClr val="dk1"/>
                </a:solidFill>
                <a:latin typeface="Roboto"/>
                <a:ea typeface="Roboto"/>
                <a:cs typeface="Roboto"/>
                <a:sym typeface="Roboto"/>
              </a:rPr>
              <a:t>quel</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qu'il</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soit</a:t>
            </a:r>
            <a:r>
              <a:rPr lang="en-GB" sz="1000" dirty="0">
                <a:solidFill>
                  <a:schemeClr val="dk1"/>
                </a:solidFill>
                <a:latin typeface="Roboto"/>
                <a:ea typeface="Roboto"/>
                <a:cs typeface="Roboto"/>
                <a:sym typeface="Roboto"/>
              </a:rPr>
              <a:t>, y </a:t>
            </a:r>
            <a:r>
              <a:rPr lang="en-GB" sz="1000" dirty="0" err="1">
                <a:solidFill>
                  <a:schemeClr val="dk1"/>
                </a:solidFill>
                <a:latin typeface="Roboto"/>
                <a:ea typeface="Roboto"/>
                <a:cs typeface="Roboto"/>
                <a:sym typeface="Roboto"/>
              </a:rPr>
              <a:t>compris</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personnes</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communautés</a:t>
            </a:r>
            <a:r>
              <a:rPr lang="en-GB" sz="1000" dirty="0">
                <a:solidFill>
                  <a:schemeClr val="dk1"/>
                </a:solidFill>
                <a:latin typeface="Roboto"/>
                <a:ea typeface="Roboto"/>
                <a:cs typeface="Roboto"/>
                <a:sym typeface="Roboto"/>
              </a:rPr>
              <a:t> et les districts </a:t>
            </a:r>
            <a:r>
              <a:rPr lang="en-GB" sz="1000" dirty="0" err="1">
                <a:solidFill>
                  <a:schemeClr val="dk1"/>
                </a:solidFill>
                <a:latin typeface="Roboto"/>
                <a:ea typeface="Roboto"/>
                <a:cs typeface="Roboto"/>
                <a:sym typeface="Roboto"/>
              </a:rPr>
              <a:t>marginalisés</a:t>
            </a:r>
            <a:r>
              <a:rPr lang="en-GB" sz="1000" dirty="0">
                <a:solidFill>
                  <a:schemeClr val="dk1"/>
                </a:solidFill>
                <a:latin typeface="Roboto"/>
                <a:ea typeface="Roboto"/>
                <a:cs typeface="Roboto"/>
                <a:sym typeface="Roboto"/>
              </a:rPr>
              <a:t> et </a:t>
            </a:r>
            <a:r>
              <a:rPr lang="en-GB" sz="1000" dirty="0" err="1">
                <a:solidFill>
                  <a:schemeClr val="dk1"/>
                </a:solidFill>
                <a:latin typeface="Roboto"/>
                <a:ea typeface="Roboto"/>
                <a:cs typeface="Roboto"/>
                <a:sym typeface="Roboto"/>
              </a:rPr>
              <a:t>vulnérables</a:t>
            </a:r>
            <a:r>
              <a:rPr lang="en-GB" sz="1000" dirty="0">
                <a:solidFill>
                  <a:schemeClr val="dk1"/>
                </a:solidFill>
                <a:latin typeface="Roboto"/>
                <a:ea typeface="Roboto"/>
                <a:cs typeface="Roboto"/>
                <a:sym typeface="Roboto"/>
              </a:rPr>
              <a:t>, ait la </a:t>
            </a:r>
            <a:r>
              <a:rPr lang="en-GB" sz="1000" dirty="0" err="1">
                <a:solidFill>
                  <a:schemeClr val="dk1"/>
                </a:solidFill>
                <a:latin typeface="Roboto"/>
                <a:ea typeface="Roboto"/>
                <a:cs typeface="Roboto"/>
                <a:sym typeface="Roboto"/>
              </a:rPr>
              <a:t>possibilité</a:t>
            </a:r>
            <a:r>
              <a:rPr lang="en-GB" sz="1000" dirty="0">
                <a:solidFill>
                  <a:schemeClr val="dk1"/>
                </a:solidFill>
                <a:latin typeface="Roboto"/>
                <a:ea typeface="Roboto"/>
                <a:cs typeface="Roboto"/>
                <a:sym typeface="Roboto"/>
              </a:rPr>
              <a:t> de faire </a:t>
            </a:r>
            <a:r>
              <a:rPr lang="en-GB" sz="1000" dirty="0" err="1">
                <a:solidFill>
                  <a:schemeClr val="dk1"/>
                </a:solidFill>
                <a:latin typeface="Roboto"/>
                <a:ea typeface="Roboto"/>
                <a:cs typeface="Roboto"/>
                <a:sym typeface="Roboto"/>
              </a:rPr>
              <a:t>partie</a:t>
            </a:r>
            <a:r>
              <a:rPr lang="en-GB" sz="1000" dirty="0">
                <a:solidFill>
                  <a:schemeClr val="dk1"/>
                </a:solidFill>
                <a:latin typeface="Roboto"/>
                <a:ea typeface="Roboto"/>
                <a:cs typeface="Roboto"/>
                <a:sym typeface="Roboto"/>
              </a:rPr>
              <a:t> de la société et d'être </a:t>
            </a:r>
            <a:r>
              <a:rPr lang="en-GB" sz="1000" dirty="0" err="1">
                <a:solidFill>
                  <a:schemeClr val="dk1"/>
                </a:solidFill>
                <a:latin typeface="Roboto"/>
                <a:ea typeface="Roboto"/>
                <a:cs typeface="Roboto"/>
                <a:sym typeface="Roboto"/>
              </a:rPr>
              <a:t>traité</a:t>
            </a:r>
            <a:r>
              <a:rPr lang="en-GB" sz="1000" dirty="0">
                <a:solidFill>
                  <a:schemeClr val="dk1"/>
                </a:solidFill>
                <a:latin typeface="Roboto"/>
                <a:ea typeface="Roboto"/>
                <a:cs typeface="Roboto"/>
                <a:sym typeface="Roboto"/>
              </a:rPr>
              <a:t> avec respect. Il </a:t>
            </a:r>
            <a:r>
              <a:rPr lang="en-GB" sz="1000" dirty="0" err="1">
                <a:solidFill>
                  <a:schemeClr val="dk1"/>
                </a:solidFill>
                <a:latin typeface="Roboto"/>
                <a:ea typeface="Roboto"/>
                <a:cs typeface="Roboto"/>
                <a:sym typeface="Roboto"/>
              </a:rPr>
              <a:t>s'agit</a:t>
            </a:r>
            <a:r>
              <a:rPr lang="en-GB" sz="1000" dirty="0">
                <a:solidFill>
                  <a:schemeClr val="dk1"/>
                </a:solidFill>
                <a:latin typeface="Roboto"/>
                <a:ea typeface="Roboto"/>
                <a:cs typeface="Roboto"/>
                <a:sym typeface="Roboto"/>
              </a:rPr>
              <a:t> de donner à chacun les </a:t>
            </a:r>
            <a:r>
              <a:rPr lang="en-GB" sz="1000" dirty="0" err="1">
                <a:solidFill>
                  <a:schemeClr val="dk1"/>
                </a:solidFill>
                <a:latin typeface="Roboto"/>
                <a:ea typeface="Roboto"/>
                <a:cs typeface="Roboto"/>
                <a:sym typeface="Roboto"/>
              </a:rPr>
              <a:t>mêmes</a:t>
            </a:r>
            <a:r>
              <a:rPr lang="en-GB" sz="1000" dirty="0">
                <a:solidFill>
                  <a:schemeClr val="dk1"/>
                </a:solidFill>
                <a:latin typeface="Roboto"/>
                <a:ea typeface="Roboto"/>
                <a:cs typeface="Roboto"/>
                <a:sym typeface="Roboto"/>
              </a:rPr>
              <a:t> chances et la </a:t>
            </a:r>
            <a:r>
              <a:rPr lang="en-GB" sz="1000" dirty="0" err="1">
                <a:solidFill>
                  <a:schemeClr val="dk1"/>
                </a:solidFill>
                <a:latin typeface="Roboto"/>
                <a:ea typeface="Roboto"/>
                <a:cs typeface="Roboto"/>
                <a:sym typeface="Roboto"/>
              </a:rPr>
              <a:t>même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dignité</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en</a:t>
            </a:r>
            <a:r>
              <a:rPr lang="en-GB" sz="1000" dirty="0">
                <a:solidFill>
                  <a:schemeClr val="dk1"/>
                </a:solidFill>
                <a:latin typeface="Roboto"/>
                <a:ea typeface="Roboto"/>
                <a:cs typeface="Roboto"/>
                <a:sym typeface="Roboto"/>
              </a:rPr>
              <a:t> particulier à </a:t>
            </a:r>
            <a:r>
              <a:rPr lang="en-GB" sz="1000" dirty="0" err="1">
                <a:solidFill>
                  <a:schemeClr val="dk1"/>
                </a:solidFill>
                <a:latin typeface="Roboto"/>
                <a:ea typeface="Roboto"/>
                <a:cs typeface="Roboto"/>
                <a:sym typeface="Roboto"/>
              </a:rPr>
              <a:t>ceux</a:t>
            </a:r>
            <a:r>
              <a:rPr lang="en-GB" sz="1000" dirty="0">
                <a:solidFill>
                  <a:schemeClr val="dk1"/>
                </a:solidFill>
                <a:latin typeface="Roboto"/>
                <a:ea typeface="Roboto"/>
                <a:cs typeface="Roboto"/>
                <a:sym typeface="Roboto"/>
              </a:rPr>
              <a:t> qui </a:t>
            </a:r>
            <a:r>
              <a:rPr lang="en-GB" sz="1000" dirty="0" err="1">
                <a:solidFill>
                  <a:schemeClr val="dk1"/>
                </a:solidFill>
                <a:latin typeface="Roboto"/>
                <a:ea typeface="Roboto"/>
                <a:cs typeface="Roboto"/>
                <a:sym typeface="Roboto"/>
              </a:rPr>
              <a:t>pourraient</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être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défavorisés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en</a:t>
            </a:r>
            <a:r>
              <a:rPr lang="en-GB" sz="1000" dirty="0">
                <a:solidFill>
                  <a:schemeClr val="dk1"/>
                </a:solidFill>
                <a:latin typeface="Roboto"/>
                <a:ea typeface="Roboto"/>
                <a:cs typeface="Roboto"/>
                <a:sym typeface="Roboto"/>
              </a:rPr>
              <a:t> raison de </a:t>
            </a:r>
            <a:r>
              <a:rPr lang="en-GB" sz="1000" dirty="0" err="1">
                <a:solidFill>
                  <a:schemeClr val="dk1"/>
                </a:solidFill>
                <a:latin typeface="Roboto"/>
                <a:ea typeface="Roboto"/>
                <a:cs typeface="Roboto"/>
                <a:sym typeface="Roboto"/>
              </a:rPr>
              <a:t>leur</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identité</a:t>
            </a:r>
            <a:r>
              <a:rPr lang="en-GB" sz="1000" dirty="0">
                <a:solidFill>
                  <a:schemeClr val="dk1"/>
                </a:solidFill>
                <a:latin typeface="Roboto"/>
                <a:ea typeface="Roboto"/>
                <a:cs typeface="Roboto"/>
                <a:sym typeface="Roboto"/>
              </a:rPr>
              <a:t>. Cela </a:t>
            </a:r>
            <a:r>
              <a:rPr lang="en-GB" sz="1000" dirty="0" err="1">
                <a:solidFill>
                  <a:schemeClr val="dk1"/>
                </a:solidFill>
                <a:latin typeface="Roboto"/>
                <a:ea typeface="Roboto"/>
                <a:cs typeface="Roboto"/>
                <a:sym typeface="Roboto"/>
              </a:rPr>
              <a:t>signifie</a:t>
            </a:r>
            <a:r>
              <a:rPr lang="en-GB" sz="1000" dirty="0">
                <a:solidFill>
                  <a:schemeClr val="dk1"/>
                </a:solidFill>
                <a:latin typeface="Roboto"/>
                <a:ea typeface="Roboto"/>
                <a:cs typeface="Roboto"/>
                <a:sym typeface="Roboto"/>
              </a:rPr>
              <a:t>, par </a:t>
            </a:r>
            <a:r>
              <a:rPr lang="en-GB" sz="1000" dirty="0" err="1">
                <a:solidFill>
                  <a:schemeClr val="dk1"/>
                </a:solidFill>
                <a:latin typeface="Roboto"/>
                <a:ea typeface="Roboto"/>
                <a:cs typeface="Roboto"/>
                <a:sym typeface="Roboto"/>
              </a:rPr>
              <a:t>exemple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réfléchir</a:t>
            </a:r>
            <a:r>
              <a:rPr lang="en-GB" sz="1000" dirty="0">
                <a:solidFill>
                  <a:schemeClr val="dk1"/>
                </a:solidFill>
                <a:latin typeface="Roboto"/>
                <a:ea typeface="Roboto"/>
                <a:cs typeface="Roboto"/>
                <a:sym typeface="Roboto"/>
              </a:rPr>
              <a:t> à la manière </a:t>
            </a:r>
            <a:r>
              <a:rPr lang="en-GB" sz="1000" dirty="0" err="1">
                <a:solidFill>
                  <a:schemeClr val="dk1"/>
                </a:solidFill>
                <a:latin typeface="Roboto"/>
                <a:ea typeface="Roboto"/>
                <a:cs typeface="Roboto"/>
                <a:sym typeface="Roboto"/>
              </a:rPr>
              <a:t>d'inclure</a:t>
            </a:r>
            <a:r>
              <a:rPr lang="en-GB" sz="1000" dirty="0">
                <a:solidFill>
                  <a:schemeClr val="dk1"/>
                </a:solidFill>
                <a:latin typeface="Roboto"/>
                <a:ea typeface="Roboto"/>
                <a:cs typeface="Roboto"/>
                <a:sym typeface="Roboto"/>
              </a:rPr>
              <a:t> les </a:t>
            </a:r>
            <a:r>
              <a:rPr lang="en-GB" sz="1000" dirty="0" err="1">
                <a:solidFill>
                  <a:schemeClr val="dk1"/>
                </a:solidFill>
                <a:latin typeface="Roboto"/>
                <a:ea typeface="Roboto"/>
                <a:cs typeface="Roboto"/>
                <a:sym typeface="Roboto"/>
              </a:rPr>
              <a:t>personnes</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en</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déplacement</a:t>
            </a:r>
            <a:r>
              <a:rPr lang="en-GB" sz="1000" dirty="0">
                <a:solidFill>
                  <a:schemeClr val="dk1"/>
                </a:solidFill>
                <a:latin typeface="Roboto"/>
                <a:ea typeface="Roboto"/>
                <a:cs typeface="Roboto"/>
                <a:sym typeface="Roboto"/>
              </a:rPr>
              <a:t> dans le </a:t>
            </a:r>
            <a:r>
              <a:rPr lang="en-GB" sz="1000" dirty="0" err="1">
                <a:solidFill>
                  <a:schemeClr val="dk1"/>
                </a:solidFill>
                <a:latin typeface="Roboto"/>
                <a:ea typeface="Roboto"/>
                <a:cs typeface="Roboto"/>
                <a:sym typeface="Roboto"/>
              </a:rPr>
              <a:t>contexte</a:t>
            </a:r>
            <a:r>
              <a:rPr lang="en-GB" sz="1000" dirty="0">
                <a:solidFill>
                  <a:schemeClr val="dk1"/>
                </a:solidFill>
                <a:latin typeface="Roboto"/>
                <a:ea typeface="Roboto"/>
                <a:cs typeface="Roboto"/>
                <a:sym typeface="Roboto"/>
              </a:rPr>
              <a:t> </a:t>
            </a:r>
            <a:r>
              <a:rPr lang="en-GB" sz="1000" dirty="0" err="1">
                <a:solidFill>
                  <a:schemeClr val="dk1"/>
                </a:solidFill>
                <a:latin typeface="Roboto"/>
                <a:ea typeface="Roboto"/>
                <a:cs typeface="Roboto"/>
                <a:sym typeface="Roboto"/>
              </a:rPr>
              <a:t>d'une</a:t>
            </a:r>
            <a:r>
              <a:rPr lang="en-GB" sz="1000" dirty="0">
                <a:solidFill>
                  <a:schemeClr val="dk1"/>
                </a:solidFill>
                <a:latin typeface="Roboto"/>
                <a:ea typeface="Roboto"/>
                <a:cs typeface="Roboto"/>
                <a:sym typeface="Roboto"/>
              </a:rPr>
              <a:t> migration </a:t>
            </a:r>
            <a:r>
              <a:rPr lang="en-GB" sz="1000" dirty="0" err="1">
                <a:solidFill>
                  <a:schemeClr val="dk1"/>
                </a:solidFill>
                <a:latin typeface="Roboto"/>
                <a:ea typeface="Roboto"/>
                <a:cs typeface="Roboto"/>
                <a:sym typeface="Roboto"/>
              </a:rPr>
              <a:t>rurale-urbaine</a:t>
            </a:r>
            <a:r>
              <a:rPr lang="en-GB" sz="1000" dirty="0">
                <a:solidFill>
                  <a:schemeClr val="dk1"/>
                </a:solidFill>
                <a:latin typeface="Roboto"/>
                <a:ea typeface="Roboto"/>
                <a:cs typeface="Roboto"/>
                <a:sym typeface="Roboto"/>
              </a:rPr>
              <a:t> accrue. </a:t>
            </a:r>
            <a:r>
              <a:rPr lang="en-GB" sz="1200" u="sng" dirty="0">
                <a:solidFill>
                  <a:srgbClr val="0563C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Banque </a:t>
            </a:r>
            <a:r>
              <a:rPr lang="en-GB" sz="1200" u="sng" dirty="0" err="1">
                <a:solidFill>
                  <a:srgbClr val="0563C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mondiale</a:t>
            </a:r>
            <a:endParaRPr lang="en-GB"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dirty="0">
                <a:solidFill>
                  <a:schemeClr val="dk1"/>
                </a:solidFill>
                <a:latin typeface="Roboto"/>
                <a:ea typeface="Roboto"/>
                <a:cs typeface="Roboto"/>
                <a:sym typeface="Roboto"/>
              </a:rPr>
              <a:t>En </a:t>
            </a:r>
            <a:r>
              <a:rPr lang="en-US" sz="1000" dirty="0" err="1">
                <a:solidFill>
                  <a:schemeClr val="dk1"/>
                </a:solidFill>
                <a:latin typeface="Roboto"/>
                <a:ea typeface="Roboto"/>
                <a:cs typeface="Roboto"/>
                <a:sym typeface="Roboto"/>
              </a:rPr>
              <a:t>réfléchissant</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l'égalité</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l'équité</a:t>
            </a:r>
            <a:r>
              <a:rPr lang="en-US" sz="1000" dirty="0">
                <a:solidFill>
                  <a:schemeClr val="dk1"/>
                </a:solidFill>
                <a:latin typeface="Roboto"/>
                <a:ea typeface="Roboto"/>
                <a:cs typeface="Roboto"/>
                <a:sym typeface="Roboto"/>
              </a:rPr>
              <a:t> et à </a:t>
            </a:r>
            <a:r>
              <a:rPr lang="en-US" sz="1000" dirty="0" err="1">
                <a:solidFill>
                  <a:schemeClr val="dk1"/>
                </a:solidFill>
                <a:latin typeface="Roboto"/>
                <a:ea typeface="Roboto"/>
                <a:cs typeface="Roboto"/>
                <a:sym typeface="Roboto"/>
              </a:rPr>
              <a:t>l'inclusion</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sociale</a:t>
            </a:r>
            <a:r>
              <a:rPr lang="en-US" sz="1000" dirty="0">
                <a:solidFill>
                  <a:schemeClr val="dk1"/>
                </a:solidFill>
                <a:latin typeface="Roboto"/>
                <a:ea typeface="Roboto"/>
                <a:cs typeface="Roboto"/>
                <a:sym typeface="Roboto"/>
              </a:rPr>
              <a:t>, nous </a:t>
            </a:r>
            <a:r>
              <a:rPr lang="en-US" sz="1000" dirty="0" err="1">
                <a:solidFill>
                  <a:schemeClr val="dk1"/>
                </a:solidFill>
                <a:latin typeface="Roboto"/>
                <a:ea typeface="Roboto"/>
                <a:cs typeface="Roboto"/>
                <a:sym typeface="Roboto"/>
              </a:rPr>
              <a:t>pouvons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contribuer</a:t>
            </a:r>
            <a:r>
              <a:rPr lang="en-US" sz="1000" dirty="0">
                <a:solidFill>
                  <a:schemeClr val="dk1"/>
                </a:solidFill>
                <a:latin typeface="Roboto"/>
                <a:ea typeface="Roboto"/>
                <a:cs typeface="Roboto"/>
                <a:sym typeface="Roboto"/>
              </a:rPr>
              <a:t> à </a:t>
            </a:r>
            <a:r>
              <a:rPr lang="en-US" sz="1000" dirty="0" err="1">
                <a:solidFill>
                  <a:schemeClr val="dk1"/>
                </a:solidFill>
                <a:latin typeface="Roboto"/>
                <a:ea typeface="Roboto"/>
                <a:cs typeface="Roboto"/>
                <a:sym typeface="Roboto"/>
              </a:rPr>
              <a:t>rendre</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nos</a:t>
            </a:r>
            <a:r>
              <a:rPr lang="en-US" sz="1000" dirty="0">
                <a:solidFill>
                  <a:schemeClr val="dk1"/>
                </a:solidFill>
                <a:latin typeface="Roboto"/>
                <a:ea typeface="Roboto"/>
                <a:cs typeface="Roboto"/>
                <a:sym typeface="Roboto"/>
              </a:rPr>
              <a:t> pays non </a:t>
            </a:r>
            <a:r>
              <a:rPr lang="en-US" sz="1000" dirty="0" err="1">
                <a:solidFill>
                  <a:schemeClr val="dk1"/>
                </a:solidFill>
                <a:latin typeface="Roboto"/>
                <a:ea typeface="Roboto"/>
                <a:cs typeface="Roboto"/>
                <a:sym typeface="Roboto"/>
              </a:rPr>
              <a:t>seulement</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résilients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mais</a:t>
            </a:r>
            <a:r>
              <a:rPr lang="en-US" sz="1000" dirty="0">
                <a:solidFill>
                  <a:schemeClr val="dk1"/>
                </a:solidFill>
                <a:latin typeface="Roboto"/>
                <a:ea typeface="Roboto"/>
                <a:cs typeface="Roboto"/>
                <a:sym typeface="Roboto"/>
              </a:rPr>
              <a:t> </a:t>
            </a:r>
            <a:r>
              <a:rPr lang="en-US" sz="1000" dirty="0" err="1">
                <a:solidFill>
                  <a:schemeClr val="dk1"/>
                </a:solidFill>
                <a:latin typeface="Roboto"/>
                <a:ea typeface="Roboto"/>
                <a:cs typeface="Roboto"/>
                <a:sym typeface="Roboto"/>
              </a:rPr>
              <a:t>aussi</a:t>
            </a:r>
            <a:r>
              <a:rPr lang="en-US" sz="1000" dirty="0">
                <a:solidFill>
                  <a:schemeClr val="dk1"/>
                </a:solidFill>
                <a:latin typeface="Roboto"/>
                <a:ea typeface="Roboto"/>
                <a:cs typeface="Roboto"/>
                <a:sym typeface="Roboto"/>
              </a:rPr>
              <a:t> plus </a:t>
            </a:r>
            <a:r>
              <a:rPr lang="en-US" sz="1000" dirty="0" err="1">
                <a:solidFill>
                  <a:schemeClr val="dk1"/>
                </a:solidFill>
                <a:latin typeface="Roboto"/>
                <a:ea typeface="Roboto"/>
                <a:cs typeface="Roboto"/>
                <a:sym typeface="Roboto"/>
              </a:rPr>
              <a:t>justes</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u="sng" dirty="0">
                <a:solidFill>
                  <a:schemeClr val="hlink"/>
                </a:solidFill>
                <a:latin typeface="Roboto"/>
                <a:ea typeface="Roboto"/>
                <a:cs typeface="Roboto"/>
                <a:sym typeface="Roboto"/>
                <a:hlinkClick r:id="rId4"/>
              </a:rPr>
              <a:t>https://www.c40knowledgehub.org/s/topic/0TO1Q000000UAF7WAO/equity-and-inclusivity-in-climate-action-planning?language=en_US</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u="sng" dirty="0">
                <a:solidFill>
                  <a:schemeClr val="hlink"/>
                </a:solidFill>
                <a:latin typeface="Roboto"/>
                <a:ea typeface="Roboto"/>
                <a:cs typeface="Roboto"/>
                <a:sym typeface="Roboto"/>
                <a:hlinkClick r:id="rId5"/>
              </a:rPr>
              <a:t>https://www.wri.org/initiatives/climate-equity</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u="sng" dirty="0">
                <a:solidFill>
                  <a:schemeClr val="hlink"/>
                </a:solidFill>
                <a:latin typeface="Roboto"/>
                <a:ea typeface="Roboto"/>
                <a:cs typeface="Roboto"/>
                <a:sym typeface="Roboto"/>
                <a:hlinkClick r:id="rId6"/>
              </a:rPr>
              <a:t>https://www.climatelinks.org/blog/how-can-climate-action-be-inclusive</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u="sng" dirty="0">
                <a:solidFill>
                  <a:schemeClr val="hlink"/>
                </a:solidFill>
                <a:latin typeface="Roboto"/>
                <a:ea typeface="Roboto"/>
                <a:cs typeface="Roboto"/>
                <a:sym typeface="Roboto"/>
                <a:hlinkClick r:id="rId7"/>
              </a:rPr>
              <a:t>https://gca.org/wp-content/uploads/2022/07/02_WTW_14855_GCA_2021_Sect3_GENDER_v4.pdf</a:t>
            </a:r>
            <a:r>
              <a:rPr lang="en-US" sz="1000" dirty="0">
                <a:solidFill>
                  <a:schemeClr val="dk1"/>
                </a:solidFill>
                <a:latin typeface="Roboto"/>
                <a:ea typeface="Roboto"/>
                <a:cs typeface="Roboto"/>
                <a:sym typeface="Roboto"/>
              </a:rPr>
              <a:t> </a:t>
            </a: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dirty="0"/>
          </a:p>
        </p:txBody>
      </p:sp>
      <p:sp>
        <p:nvSpPr>
          <p:cNvPr id="376" name="Google Shape;376;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formateur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Les techniques d'adaptation pour des services d'approvisionnement en eau résilients peuvent être classées en deux grandes catégories : les approches </a:t>
            </a:r>
            <a:r>
              <a:rPr lang="en-GB" sz="1200" b="1" i="0" u="none" strike="noStrike" cap="none" dirty="0">
                <a:solidFill>
                  <a:schemeClr val="dk1"/>
                </a:solidFill>
                <a:effectLst/>
                <a:latin typeface="Arial"/>
                <a:ea typeface="Arial"/>
                <a:cs typeface="Arial"/>
                <a:sym typeface="Arial"/>
              </a:rPr>
              <a:t>structurelles </a:t>
            </a:r>
            <a:r>
              <a:rPr lang="en-GB" sz="1200" b="0" i="0" u="none" strike="noStrike" cap="none" dirty="0">
                <a:solidFill>
                  <a:schemeClr val="dk1"/>
                </a:solidFill>
                <a:effectLst/>
                <a:latin typeface="Arial"/>
                <a:ea typeface="Arial"/>
                <a:cs typeface="Arial"/>
                <a:sym typeface="Arial"/>
              </a:rPr>
              <a:t>et les approches </a:t>
            </a:r>
            <a:r>
              <a:rPr lang="en-GB" sz="1200" b="1" i="0" u="none" strike="noStrike" cap="none" dirty="0">
                <a:solidFill>
                  <a:schemeClr val="dk1"/>
                </a:solidFill>
                <a:effectLst/>
                <a:latin typeface="Arial"/>
                <a:ea typeface="Arial"/>
                <a:cs typeface="Arial"/>
                <a:sym typeface="Arial"/>
              </a:rPr>
              <a:t>non structurelles</a:t>
            </a:r>
            <a:r>
              <a:rPr lang="en-GB" sz="1200" b="0" i="0" u="none" strike="noStrike" cap="none" dirty="0">
                <a:solidFill>
                  <a:schemeClr val="dk1"/>
                </a:solidFill>
                <a:effectLst/>
                <a:latin typeface="Arial"/>
                <a:ea typeface="Arial"/>
                <a:cs typeface="Arial"/>
                <a:sym typeface="Arial"/>
              </a:rPr>
              <a:t>, chacune offrant des avantages distincts pour améliorer la résilience des systèmes d'approvisionnement en eau.</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Approches structurelles (solutions basées sur les infrastructures) :</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Ces approches se concentrent sur les interventions physiques et le développement des infrastructures afin d'améliorer la résilience des services d'approvisionnement en eau.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Voici quelques exemples clés :</a:t>
            </a:r>
            <a:r>
              <a:rPr lang="en-GB" sz="105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sym typeface="Arial"/>
            </a:endParaRPr>
          </a:p>
          <a:p>
            <a:endParaRPr lang="en-GB" sz="1200" b="1" i="0" u="none" strike="noStrike" cap="none" dirty="0">
              <a:solidFill>
                <a:schemeClr val="dk1"/>
              </a:solidFill>
              <a:effectLst/>
              <a:latin typeface="Arial"/>
              <a:ea typeface="Arial"/>
              <a:cs typeface="Arial"/>
              <a:sym typeface="Arial"/>
            </a:endParaRPr>
          </a:p>
          <a:p>
            <a:pPr lvl="0"/>
            <a:r>
              <a:rPr lang="en-GB" sz="1200" b="0" i="0" u="none" strike="noStrike" cap="none" dirty="0">
                <a:solidFill>
                  <a:schemeClr val="dk1"/>
                </a:solidFill>
                <a:effectLst/>
                <a:latin typeface="Arial"/>
                <a:ea typeface="Arial"/>
                <a:cs typeface="Arial"/>
                <a:sym typeface="Arial"/>
              </a:rPr>
              <a:t>Solutions basées sur la nature (SFN) :</a:t>
            </a:r>
            <a:r>
              <a:rPr lang="en-GB" sz="105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sym typeface="Arial"/>
            </a:endParaRPr>
          </a:p>
          <a:p>
            <a:pPr lvl="1">
              <a:buFont typeface="Arial" panose="020B0604020202020204" pitchFamily="34" charset="0"/>
              <a:buChar char="•"/>
            </a:pPr>
            <a:r>
              <a:rPr lang="en-US" sz="1200" b="1" i="0" u="none" strike="noStrike" cap="none" dirty="0">
                <a:solidFill>
                  <a:schemeClr val="dk1"/>
                </a:solidFill>
                <a:effectLst/>
                <a:latin typeface="Arial"/>
                <a:ea typeface="Arial"/>
                <a:cs typeface="Arial"/>
                <a:sym typeface="Arial"/>
              </a:rPr>
              <a:t>Les zones humides </a:t>
            </a:r>
            <a:r>
              <a:rPr lang="en-US" sz="1200" b="0" i="0" u="none" strike="noStrike" cap="none" dirty="0">
                <a:solidFill>
                  <a:schemeClr val="dk1"/>
                </a:solidFill>
                <a:effectLst/>
                <a:latin typeface="Arial"/>
                <a:ea typeface="Arial"/>
                <a:cs typeface="Arial"/>
                <a:sym typeface="Arial"/>
              </a:rPr>
              <a:t>agissent comme des tampons naturels, atténuant les inondations et améliorant la qualité de l'eau en filtrant les polluants.</a:t>
            </a:r>
            <a:endParaRPr lang="en-GB" sz="1200" b="0" i="0" u="none" strike="noStrike" cap="none" dirty="0">
              <a:solidFill>
                <a:schemeClr val="dk1"/>
              </a:solidFill>
              <a:effectLst/>
              <a:latin typeface="Arial"/>
              <a:ea typeface="Arial"/>
              <a:cs typeface="Arial"/>
              <a:sym typeface="Arial"/>
            </a:endParaRPr>
          </a:p>
          <a:p>
            <a:pPr lvl="1">
              <a:buFont typeface="Arial" panose="020B0604020202020204" pitchFamily="34" charset="0"/>
              <a:buChar char="•"/>
            </a:pPr>
            <a:r>
              <a:rPr lang="en-US" sz="1200" b="1" i="0" u="none" strike="noStrike" cap="none" dirty="0">
                <a:solidFill>
                  <a:schemeClr val="dk1"/>
                </a:solidFill>
                <a:effectLst/>
                <a:latin typeface="Arial"/>
                <a:ea typeface="Arial"/>
                <a:cs typeface="Arial"/>
                <a:sym typeface="Arial"/>
              </a:rPr>
              <a:t>Les infrastructures vertes </a:t>
            </a:r>
            <a:r>
              <a:rPr lang="en-US" sz="1200" b="0" i="0" u="none" strike="noStrike" cap="none" dirty="0">
                <a:solidFill>
                  <a:schemeClr val="dk1"/>
                </a:solidFill>
                <a:effectLst/>
                <a:latin typeface="Arial"/>
                <a:ea typeface="Arial"/>
                <a:cs typeface="Arial"/>
                <a:sym typeface="Arial"/>
              </a:rPr>
              <a:t>: les parcs urbains, les toits verts et les surfaces perméables permettent de gérer les eaux pluviales et de réduire les effets d'îlot de chaleur.</a:t>
            </a:r>
            <a:endParaRPr lang="en-GB" sz="1200" b="0" i="0" u="none" strike="noStrike" cap="none" dirty="0">
              <a:solidFill>
                <a:schemeClr val="dk1"/>
              </a:solidFill>
              <a:effectLst/>
              <a:latin typeface="Arial"/>
              <a:ea typeface="Arial"/>
              <a:cs typeface="Arial"/>
              <a:sym typeface="Arial"/>
            </a:endParaRPr>
          </a:p>
          <a:p>
            <a:pPr lvl="1">
              <a:buFont typeface="Arial" panose="020B0604020202020204" pitchFamily="34" charset="0"/>
              <a:buChar char="•"/>
            </a:pPr>
            <a:r>
              <a:rPr lang="en-US" sz="1200" b="1" i="0" u="none" strike="noStrike" cap="none" dirty="0">
                <a:solidFill>
                  <a:schemeClr val="dk1"/>
                </a:solidFill>
                <a:effectLst/>
                <a:latin typeface="Arial"/>
                <a:ea typeface="Arial"/>
                <a:cs typeface="Arial"/>
                <a:sym typeface="Arial"/>
              </a:rPr>
              <a:t>La protection des bassins versants </a:t>
            </a:r>
            <a:r>
              <a:rPr lang="en-US" sz="1200" b="0" i="0" u="none" strike="noStrike" cap="none" dirty="0">
                <a:solidFill>
                  <a:schemeClr val="dk1"/>
                </a:solidFill>
                <a:effectLst/>
                <a:latin typeface="Arial"/>
                <a:ea typeface="Arial"/>
                <a:cs typeface="Arial"/>
                <a:sym typeface="Arial"/>
              </a:rPr>
              <a:t>garantit la gestion durable des ressources en eau, préservant ainsi la qualité et la disponibilité de l'eau.</a:t>
            </a:r>
            <a:endParaRPr lang="en-GB" sz="1200" b="0" i="0" u="none" strike="noStrike" cap="none" dirty="0">
              <a:solidFill>
                <a:schemeClr val="dk1"/>
              </a:solidFill>
              <a:effectLst/>
              <a:latin typeface="Arial"/>
              <a:ea typeface="Arial"/>
              <a:cs typeface="Arial"/>
              <a:sym typeface="Arial"/>
            </a:endParaRPr>
          </a:p>
          <a:p>
            <a:pPr lvl="0"/>
            <a:r>
              <a:rPr lang="en-GB" sz="1200" b="1" i="0" u="none" strike="noStrike" cap="none" dirty="0">
                <a:solidFill>
                  <a:schemeClr val="dk1"/>
                </a:solidFill>
                <a:effectLst/>
                <a:latin typeface="Arial"/>
                <a:ea typeface="Arial"/>
                <a:cs typeface="Arial"/>
                <a:sym typeface="Arial"/>
              </a:rPr>
              <a:t>Systèmes décentralisés </a:t>
            </a:r>
            <a:r>
              <a:rPr lang="en-GB" sz="1200" b="0" i="0" u="none" strike="noStrike" cap="none" dirty="0">
                <a:solidFill>
                  <a:schemeClr val="dk1"/>
                </a:solidFill>
                <a:effectLst/>
                <a:latin typeface="Arial"/>
                <a:ea typeface="Arial"/>
                <a:cs typeface="Arial"/>
                <a:sym typeface="Arial"/>
              </a:rPr>
              <a:t>: les systèmes modulaires à petite échelle offrent flexibilité et adaptabilité aux conditions locales, ce qui les rend idéaux pour les zones où les infrastructures sont limitées ou les facteurs environnementaux changeants.</a:t>
            </a:r>
            <a:r>
              <a:rPr lang="en-GB" sz="105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sym typeface="Arial"/>
            </a:endParaRP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Approches non structurelles (solutions politiques et communautaires)</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Ces approches ne reposent pas sur des infrastructures physiques, mais se concentrent sur des stratégies qui renforcent la gouvernance, les capacités communautaires et l'intervention précoce :</a:t>
            </a:r>
          </a:p>
          <a:p>
            <a:pPr lvl="0"/>
            <a:endParaRPr lang="en-GB"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Systèmes d'alerte précoce et de surveillance :</a:t>
            </a:r>
          </a:p>
          <a:p>
            <a:pPr lvl="1">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Les données en temps réel fournissent des informations exploitables pour anticiper et répondre aux menaces liées au climat, telles que les inondations ou les sécheresses.</a:t>
            </a:r>
            <a:endParaRPr lang="en-GB"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Engagement communautaire et renforcement des capacités :</a:t>
            </a:r>
          </a:p>
          <a:p>
            <a:pPr lvl="1">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L'implication locale garantit que les solutions sont adaptées à des contextes spécifiques et ont plus de chances d'être durables.</a:t>
            </a:r>
            <a:endParaRPr lang="en-GB" sz="1200" b="0" i="0" u="none" strike="noStrike" cap="none" dirty="0">
              <a:solidFill>
                <a:schemeClr val="dk1"/>
              </a:solidFill>
              <a:effectLst/>
              <a:latin typeface="Arial"/>
              <a:ea typeface="Arial"/>
              <a:cs typeface="Arial"/>
              <a:sym typeface="Arial"/>
            </a:endParaRPr>
          </a:p>
          <a:p>
            <a:pPr lvl="1">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L'autonomisation des communautés par la formation et la sensibilisation les aide à s'adapter et à gérer efficacement les ressources en eau.</a:t>
            </a:r>
            <a:endParaRPr lang="en-GB"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Innovations en matière de politiques et de financement :</a:t>
            </a:r>
            <a:r>
              <a:rPr lang="en-GB" sz="105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sym typeface="Arial"/>
            </a:endParaRPr>
          </a:p>
          <a:p>
            <a:pPr lvl="1">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Une budgétisation résiliente au climat, des mécanismes d'assurance et des partenariats public-privé garantissent un soutien financier à long terme pour les mesures d'adaptation structurelles et non structurelles.</a:t>
            </a:r>
            <a:endParaRPr lang="en-GB" sz="1200" b="0"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Les approches structurelles et non structurelles sont toutes deux essentielles pour renforcer la résilience à long terme des services d'approvisionnement en eau, afin qu'ils puissent résister et s'adapter aux défis posés par le changement climatique.</a:t>
            </a:r>
            <a:r>
              <a:rPr lang="en-GB" sz="1050" b="0" i="0" u="none" strike="noStrike" cap="none" dirty="0">
                <a:solidFill>
                  <a:schemeClr val="dk1"/>
                </a:solidFill>
                <a:effectLst/>
                <a:latin typeface="Arial"/>
                <a:ea typeface="Arial"/>
                <a:cs typeface="Arial"/>
                <a:sym typeface="Arial"/>
              </a:rPr>
              <a:t> </a:t>
            </a:r>
            <a:endParaRPr lang="en-GB" sz="1200" b="0" i="0" u="none" strike="noStrike" cap="none" dirty="0">
              <a:solidFill>
                <a:schemeClr val="dk1"/>
              </a:solidFill>
              <a:effectLst/>
              <a:latin typeface="Arial"/>
              <a:ea typeface="Arial"/>
              <a:cs typeface="Arial"/>
              <a:sym typeface="Arial"/>
            </a:endParaRP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150737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formateur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dirty="0">
                <a:solidFill>
                  <a:schemeClr val="dk1"/>
                </a:solidFill>
                <a:effectLst/>
                <a:latin typeface="Arial"/>
                <a:ea typeface="Arial"/>
                <a:cs typeface="Arial"/>
                <a:sym typeface="Arial"/>
              </a:rPr>
              <a:t>Les approches structurelles reposent sur des interventions physiques pour renforcer la résilience des services d'eau aux chocs climatiques.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dirty="0">
                <a:solidFill>
                  <a:schemeClr val="dk1"/>
                </a:solidFill>
                <a:effectLst/>
                <a:latin typeface="Arial"/>
                <a:ea typeface="Arial"/>
                <a:cs typeface="Arial"/>
                <a:sym typeface="Arial"/>
              </a:rPr>
              <a:t>Elles englobent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fr-FR" sz="1200" b="0" i="0" u="none" strike="noStrike" cap="none" dirty="0">
                <a:solidFill>
                  <a:schemeClr val="dk1"/>
                </a:solidFill>
                <a:effectLst/>
                <a:latin typeface="Arial"/>
                <a:ea typeface="Arial"/>
                <a:cs typeface="Arial"/>
                <a:sym typeface="Arial"/>
              </a:rPr>
              <a:t>les solutions fondées sur la nature, qui utilisent les écosystèmes comme les zones humides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fr-FR" sz="1200" b="0" i="0" u="none" strike="noStrike" cap="none" dirty="0">
                <a:solidFill>
                  <a:schemeClr val="dk1"/>
                </a:solidFill>
                <a:effectLst/>
                <a:latin typeface="Arial"/>
                <a:ea typeface="Arial"/>
                <a:cs typeface="Arial"/>
                <a:sym typeface="Arial"/>
              </a:rPr>
              <a:t>les infrastructures grises traditionnelles comme les barrages et les stations d'épuration ;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fr-FR" sz="1200" b="0" i="0" u="none" strike="noStrike" cap="none" dirty="0">
                <a:solidFill>
                  <a:schemeClr val="dk1"/>
                </a:solidFill>
                <a:effectLst/>
                <a:latin typeface="Arial"/>
                <a:ea typeface="Arial"/>
                <a:cs typeface="Arial"/>
                <a:sym typeface="Arial"/>
              </a:rPr>
              <a:t>les systèmes hybrides qui combinent les deux, par exemple une digue associée à une mangrove ;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fr-FR" sz="1200" b="0" i="0" u="none" strike="noStrike" cap="none" dirty="0">
                <a:solidFill>
                  <a:schemeClr val="dk1"/>
                </a:solidFill>
                <a:effectLst/>
                <a:latin typeface="Arial"/>
                <a:ea typeface="Arial"/>
                <a:cs typeface="Arial"/>
                <a:sym typeface="Arial"/>
              </a:rPr>
              <a:t>et enfin les solutions décentralisées, modulaires et adaptées localement comme la récupération d'eau de pluie.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fr-FR" sz="1200" b="0" i="0" u="none" strike="noStrike" cap="none" dirty="0">
              <a:solidFill>
                <a:schemeClr val="dk1"/>
              </a:solidFill>
              <a:effectLst/>
              <a:latin typeface="Arial"/>
              <a:ea typeface="Arial"/>
              <a:cs typeface="Arial"/>
              <a:sym typeface="Arial"/>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fr-FR" sz="1200" b="0" i="0" u="none" strike="noStrike" cap="none" dirty="0">
              <a:solidFill>
                <a:schemeClr val="dk1"/>
              </a:solidFill>
              <a:effectLst/>
              <a:latin typeface="Arial"/>
              <a:ea typeface="Arial"/>
              <a:cs typeface="Arial"/>
              <a:sym typeface="Arial"/>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fr-FR" sz="1200" b="0" i="0" u="none" strike="noStrike" cap="none" dirty="0">
                <a:solidFill>
                  <a:schemeClr val="dk1"/>
                </a:solidFill>
                <a:effectLst/>
                <a:latin typeface="Arial"/>
                <a:ea typeface="Arial"/>
                <a:cs typeface="Arial"/>
                <a:sym typeface="Arial"/>
              </a:rPr>
              <a:t>Leur efficacité est maximale lorsqu'elles sont choisies en fonction du contexte local et combinées à des mesures non structurelles.</a:t>
            </a:r>
            <a:endParaRPr lang="en-US" sz="1200" b="1" dirty="0">
              <a:solidFill>
                <a:schemeClr val="dk1"/>
              </a:solidFill>
              <a:latin typeface="Roboto"/>
              <a:ea typeface="Roboto"/>
              <a:cs typeface="Roboto"/>
              <a:sym typeface="Roboto"/>
            </a:endParaRPr>
          </a:p>
          <a:p>
            <a:endParaRPr lang="fr-FR"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107457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formateur :</a:t>
            </a:r>
          </a:p>
          <a:p>
            <a:r>
              <a:rPr lang="fr-FR" sz="1200" b="0" i="0" u="none" strike="noStrike" cap="none" dirty="0">
                <a:solidFill>
                  <a:schemeClr val="dk1"/>
                </a:solidFill>
                <a:effectLst/>
                <a:latin typeface="Arial"/>
                <a:ea typeface="Arial"/>
                <a:cs typeface="Arial"/>
                <a:sym typeface="Arial"/>
              </a:rPr>
              <a:t>Présentez les mesures non structurelles qui complètent les infrastructures physiques en mettant l'accent sur les </a:t>
            </a:r>
            <a:r>
              <a:rPr lang="fr-FR" sz="1200" b="1" i="0" u="none" strike="noStrike" cap="none" dirty="0">
                <a:solidFill>
                  <a:schemeClr val="dk1"/>
                </a:solidFill>
                <a:effectLst/>
                <a:latin typeface="Arial"/>
                <a:ea typeface="Arial"/>
                <a:cs typeface="Arial"/>
                <a:sym typeface="Arial"/>
              </a:rPr>
              <a:t>processus, les politiques et le renforcement des capacités </a:t>
            </a:r>
            <a:r>
              <a:rPr lang="fr-FR" sz="1200" b="0" i="0" u="none" strike="noStrike" cap="none" dirty="0">
                <a:solidFill>
                  <a:schemeClr val="dk1"/>
                </a:solidFill>
                <a:effectLst/>
                <a:latin typeface="Arial"/>
                <a:ea typeface="Arial"/>
                <a:cs typeface="Arial"/>
                <a:sym typeface="Arial"/>
              </a:rPr>
              <a:t>des personnes.</a:t>
            </a:r>
          </a:p>
          <a:p>
            <a:endParaRPr lang="fr-FR" sz="1200" b="0" i="0" u="none" strike="noStrike" cap="none" dirty="0">
              <a:solidFill>
                <a:schemeClr val="dk1"/>
              </a:solidFill>
              <a:effectLst/>
              <a:latin typeface="Arial"/>
              <a:cs typeface="Arial"/>
              <a:sym typeface="Arial"/>
            </a:endParaRPr>
          </a:p>
          <a:p>
            <a:r>
              <a:rPr lang="fr-FR" sz="1200" b="0" i="0" u="none" strike="noStrike" cap="none" dirty="0">
                <a:solidFill>
                  <a:schemeClr val="dk1"/>
                </a:solidFill>
                <a:effectLst/>
                <a:latin typeface="Arial"/>
                <a:ea typeface="Arial"/>
                <a:cs typeface="Arial"/>
                <a:sym typeface="Arial"/>
              </a:rPr>
              <a:t>Ces approches visent à </a:t>
            </a:r>
            <a:r>
              <a:rPr lang="fr-FR" sz="1200" b="1" i="0" u="none" strike="noStrike" cap="none" dirty="0">
                <a:solidFill>
                  <a:schemeClr val="dk1"/>
                </a:solidFill>
                <a:effectLst/>
                <a:latin typeface="Arial"/>
                <a:ea typeface="Arial"/>
                <a:cs typeface="Arial"/>
                <a:sym typeface="Arial"/>
              </a:rPr>
              <a:t>anticiper, préparer et gérer </a:t>
            </a:r>
            <a:r>
              <a:rPr lang="fr-FR" sz="1200" b="0" i="0" u="none" strike="noStrike" cap="none" dirty="0">
                <a:solidFill>
                  <a:schemeClr val="dk1"/>
                </a:solidFill>
                <a:effectLst/>
                <a:latin typeface="Arial"/>
                <a:ea typeface="Arial"/>
                <a:cs typeface="Arial"/>
                <a:sym typeface="Arial"/>
              </a:rPr>
              <a:t>les risques climatiques par la gouvernance, la finance et l'engagement local, plutôt que par la construction.</a:t>
            </a:r>
            <a:endParaRPr lang="fr-FR"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327353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a:extLst>
            <a:ext uri="{FF2B5EF4-FFF2-40B4-BE49-F238E27FC236}">
              <a16:creationId xmlns:a16="http://schemas.microsoft.com/office/drawing/2014/main" id="{3F657F44-7005-EDB2-E695-CD42DE7111E4}"/>
            </a:ext>
          </a:extLst>
        </p:cNvPr>
        <p:cNvGrpSpPr/>
        <p:nvPr/>
      </p:nvGrpSpPr>
      <p:grpSpPr>
        <a:xfrm>
          <a:off x="0" y="0"/>
          <a:ext cx="0" cy="0"/>
          <a:chOff x="0" y="0"/>
          <a:chExt cx="0" cy="0"/>
        </a:xfrm>
      </p:grpSpPr>
      <p:sp>
        <p:nvSpPr>
          <p:cNvPr id="367" name="Google Shape;367;p13:notes">
            <a:extLst>
              <a:ext uri="{FF2B5EF4-FFF2-40B4-BE49-F238E27FC236}">
                <a16:creationId xmlns:a16="http://schemas.microsoft.com/office/drawing/2014/main" id="{392A285B-50F1-3549-9EAC-CCF1540291A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000" b="1" dirty="0">
                <a:solidFill>
                  <a:schemeClr val="dk1"/>
                </a:solidFill>
              </a:rPr>
              <a:t>Notes du formateur :</a:t>
            </a:r>
            <a:endParaRPr sz="1000"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Veuillez passer en revue cet exercice de révision avec les participants.</a:t>
            </a:r>
          </a:p>
          <a:p>
            <a:pPr marL="0" lvl="0" indent="0" algn="l" rtl="0">
              <a:lnSpc>
                <a:spcPct val="100000"/>
              </a:lnSpc>
              <a:spcBef>
                <a:spcPts val="0"/>
              </a:spcBef>
              <a:spcAft>
                <a:spcPts val="0"/>
              </a:spcAft>
              <a:buSzPts val="1100"/>
              <a:buNone/>
            </a:pPr>
            <a:endParaRPr lang="en-US" sz="1000" dirty="0">
              <a:solidFill>
                <a:schemeClr val="dk1"/>
              </a:solidFill>
            </a:endParaRPr>
          </a:p>
          <a:p>
            <a:r>
              <a:rPr lang="en-GB" sz="1000" b="0" i="0" u="none" strike="noStrike" cap="none" dirty="0">
                <a:solidFill>
                  <a:schemeClr val="dk1"/>
                </a:solidFill>
                <a:effectLst/>
                <a:latin typeface="Arial"/>
                <a:ea typeface="Arial"/>
                <a:cs typeface="Arial"/>
                <a:sym typeface="Arial"/>
              </a:rPr>
              <a:t>Voici quelques exemples de solutions fondées sur la nature :</a:t>
            </a:r>
          </a:p>
          <a:p>
            <a:endParaRPr lang="en-GB" sz="1000" b="0" i="0" u="none" strike="noStrike" cap="none" dirty="0">
              <a:solidFill>
                <a:schemeClr val="dk1"/>
              </a:solidFill>
              <a:effectLst/>
              <a:latin typeface="Arial"/>
              <a:cs typeface="Arial"/>
              <a:sym typeface="Arial"/>
            </a:endParaRPr>
          </a:p>
          <a:p>
            <a:r>
              <a:rPr lang="en-GB" sz="1000" b="1" i="0" u="none" strike="noStrike" cap="none" dirty="0">
                <a:solidFill>
                  <a:schemeClr val="dk1"/>
                </a:solidFill>
                <a:effectLst/>
                <a:latin typeface="Arial"/>
                <a:ea typeface="Arial"/>
                <a:cs typeface="Arial"/>
                <a:sym typeface="Arial"/>
              </a:rPr>
              <a:t>Restauration des zones humides</a:t>
            </a:r>
            <a:endParaRPr lang="en-GB" sz="1000" b="0" i="0" u="none" strike="noStrike" cap="none" dirty="0">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Absorbe les eaux de crue, filtre les polluants et stocke le carbone.</a:t>
            </a:r>
          </a:p>
          <a:p>
            <a:pPr marL="228600" lvl="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Améliore la biodiversité et la recharge des nappes phréatiques.</a:t>
            </a:r>
          </a:p>
          <a:p>
            <a:pPr marL="228600" lvl="0" indent="0">
              <a:buFont typeface="Arial" panose="020B0604020202020204" pitchFamily="34" charset="0"/>
              <a:buNone/>
            </a:pPr>
            <a:endParaRPr lang="en-GB" sz="1000" b="0" i="0" u="none" strike="noStrike" cap="none" dirty="0">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dirty="0">
                <a:solidFill>
                  <a:schemeClr val="dk1"/>
                </a:solidFill>
                <a:effectLst/>
                <a:latin typeface="Arial"/>
                <a:ea typeface="Arial"/>
                <a:cs typeface="Arial"/>
                <a:sym typeface="Arial"/>
              </a:rPr>
              <a:t>Toits et murs végétalisés</a:t>
            </a:r>
            <a:endParaRPr lang="en-GB" sz="1000" b="0" i="0" u="none" strike="noStrike" cap="none" dirty="0">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Réduit le ruissellement urbain et rafraîchit les villes.</a:t>
            </a:r>
          </a:p>
          <a:p>
            <a:pPr marL="228600" lvl="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Aident à gérer les eaux pluviales et à améliorer la qualité de l'air.</a:t>
            </a:r>
          </a:p>
          <a:p>
            <a:pPr marL="228600" lvl="0" indent="0">
              <a:buFont typeface="Arial" panose="020B0604020202020204" pitchFamily="34" charset="0"/>
              <a:buNone/>
            </a:pPr>
            <a:endParaRPr lang="en-GB" sz="1000" b="0" i="0" u="none" strike="noStrike" cap="none" dirty="0">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dirty="0">
                <a:solidFill>
                  <a:schemeClr val="dk1"/>
                </a:solidFill>
                <a:effectLst/>
                <a:latin typeface="Arial"/>
                <a:ea typeface="Arial"/>
                <a:cs typeface="Arial"/>
                <a:sym typeface="Arial"/>
              </a:rPr>
              <a:t>Revêtements perméables</a:t>
            </a:r>
            <a:endParaRPr lang="en-GB" sz="1000" b="0" i="0" u="none" strike="noStrike" cap="none" dirty="0">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Permettent à l'eau de pluie de s'infiltrer dans le sol, réduisant ainsi les risques d'inondation et rechargeant les aquifères.</a:t>
            </a:r>
          </a:p>
          <a:p>
            <a:pPr marL="228600" lvl="0" indent="0">
              <a:buFont typeface="Arial" panose="020B0604020202020204" pitchFamily="34" charset="0"/>
              <a:buNone/>
            </a:pPr>
            <a:endParaRPr lang="en-GB" sz="1000" b="0" i="0" u="none" strike="noStrike" cap="none" dirty="0">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dirty="0">
                <a:solidFill>
                  <a:schemeClr val="dk1"/>
                </a:solidFill>
                <a:effectLst/>
                <a:latin typeface="Arial"/>
                <a:ea typeface="Arial"/>
                <a:cs typeface="Arial"/>
                <a:sym typeface="Arial"/>
              </a:rPr>
              <a:t>Espaces verts urbains et parcs</a:t>
            </a:r>
            <a:endParaRPr lang="en-GB" sz="1000" b="0" i="0" u="none" strike="noStrike" cap="none" dirty="0">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Agissent comme des éponges lors de fortes pluies.</a:t>
            </a:r>
          </a:p>
          <a:p>
            <a:pPr marL="228600" lvl="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Ils offrent des avantages en matière de rafraîchissement et de loisirs.</a:t>
            </a:r>
          </a:p>
          <a:p>
            <a:pPr marL="228600" indent="0">
              <a:buFont typeface="Arial" panose="020B0604020202020204" pitchFamily="34" charset="0"/>
              <a:buNone/>
            </a:pPr>
            <a:endParaRPr lang="en-GB" sz="1000" b="0" i="0" u="none" strike="noStrike" cap="none" dirty="0">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dirty="0">
                <a:solidFill>
                  <a:schemeClr val="dk1"/>
                </a:solidFill>
                <a:effectLst/>
                <a:latin typeface="Arial"/>
                <a:ea typeface="Arial"/>
                <a:cs typeface="Arial"/>
                <a:sym typeface="Arial"/>
              </a:rPr>
              <a:t>Reforestation </a:t>
            </a:r>
          </a:p>
          <a:p>
            <a:pPr marL="22860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Améliore la santé des bassins versants, réduit l'érosion et régule les débits d'eau.</a:t>
            </a:r>
          </a:p>
          <a:p>
            <a:pPr marL="228600" indent="0">
              <a:buFont typeface="Arial" panose="020B0604020202020204" pitchFamily="34" charset="0"/>
              <a:buNone/>
            </a:pPr>
            <a:endParaRPr lang="en-GB" sz="1000" b="1" i="0" u="none" strike="noStrike" cap="none" dirty="0">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dirty="0">
                <a:solidFill>
                  <a:schemeClr val="dk1"/>
                </a:solidFill>
                <a:effectLst/>
                <a:latin typeface="Arial"/>
                <a:ea typeface="Arial"/>
                <a:cs typeface="Arial"/>
                <a:sym typeface="Arial"/>
              </a:rPr>
              <a:t>Restauration des rivières et zones tampons</a:t>
            </a:r>
            <a:endParaRPr lang="en-GB" sz="1000" b="0" i="0" u="none" strike="noStrike" cap="none" dirty="0">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Restaurer les berges naturelles et les plaines inondables pour gérer les inondations et améliorer la qualité de l'eau.</a:t>
            </a:r>
          </a:p>
          <a:p>
            <a:pPr marL="228600" indent="0">
              <a:buFont typeface="Arial" panose="020B0604020202020204" pitchFamily="34" charset="0"/>
              <a:buNone/>
            </a:pPr>
            <a:endParaRPr lang="en-GB" sz="1000" b="1" i="0" u="none" strike="noStrike" cap="none" dirty="0">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dirty="0">
                <a:solidFill>
                  <a:schemeClr val="dk1"/>
                </a:solidFill>
                <a:effectLst/>
                <a:latin typeface="Arial"/>
                <a:ea typeface="Arial"/>
                <a:cs typeface="Arial"/>
                <a:sym typeface="Arial"/>
              </a:rPr>
              <a:t>Agroforesterie et gestion durable des terres</a:t>
            </a:r>
            <a:endParaRPr lang="en-GB" sz="1000" b="0" i="0" u="none" strike="noStrike" cap="none" dirty="0">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Réduire le ruissellement, améliorer l'humidité du sol et renforcer la rétention d'eau dans les zones agricoles.</a:t>
            </a:r>
          </a:p>
          <a:p>
            <a:pPr marL="228600" indent="0">
              <a:buFont typeface="Arial" panose="020B0604020202020204" pitchFamily="34" charset="0"/>
              <a:buNone/>
            </a:pPr>
            <a:endParaRPr lang="en-GB" sz="1000" b="1" i="0" u="none" strike="noStrike" cap="none" dirty="0">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dirty="0">
                <a:solidFill>
                  <a:schemeClr val="dk1"/>
                </a:solidFill>
                <a:effectLst/>
                <a:latin typeface="Arial"/>
                <a:ea typeface="Arial"/>
                <a:cs typeface="Arial"/>
                <a:sym typeface="Arial"/>
              </a:rPr>
              <a:t>Mangroves et zones humides côtières</a:t>
            </a:r>
            <a:endParaRPr lang="en-GB" sz="1000" b="0" i="0" u="none" strike="noStrike" cap="none" dirty="0">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Protéger les zones côtières contre les ondes de tempête et l'élévation du niveau de la mer.</a:t>
            </a:r>
          </a:p>
          <a:p>
            <a:pPr marL="228600" lvl="0" indent="0">
              <a:buFont typeface="Arial" panose="020B0604020202020204" pitchFamily="34" charset="0"/>
              <a:buNone/>
            </a:pPr>
            <a:r>
              <a:rPr lang="en-GB" sz="1000" b="0" i="0" u="none" strike="noStrike" cap="none" dirty="0">
                <a:solidFill>
                  <a:schemeClr val="dk1"/>
                </a:solidFill>
                <a:effectLst/>
                <a:latin typeface="Arial"/>
                <a:ea typeface="Arial"/>
                <a:cs typeface="Arial"/>
                <a:sym typeface="Arial"/>
              </a:rPr>
              <a:t>Soutenir la pêche et séquestrer le carbone.</a:t>
            </a:r>
          </a:p>
          <a:p>
            <a:endParaRPr lang="en-GB" sz="1000" dirty="0"/>
          </a:p>
          <a:p>
            <a:pPr marL="0" lvl="0" indent="0" algn="l" rtl="0">
              <a:lnSpc>
                <a:spcPct val="100000"/>
              </a:lnSpc>
              <a:spcBef>
                <a:spcPts val="0"/>
              </a:spcBef>
              <a:spcAft>
                <a:spcPts val="0"/>
              </a:spcAft>
              <a:buSzPts val="1100"/>
              <a:buNone/>
            </a:pPr>
            <a:endParaRPr sz="1000" dirty="0">
              <a:solidFill>
                <a:schemeClr val="dk1"/>
              </a:solidFill>
            </a:endParaRPr>
          </a:p>
        </p:txBody>
      </p:sp>
      <p:sp>
        <p:nvSpPr>
          <p:cNvPr id="368" name="Google Shape;368;p13:notes">
            <a:extLst>
              <a:ext uri="{FF2B5EF4-FFF2-40B4-BE49-F238E27FC236}">
                <a16:creationId xmlns:a16="http://schemas.microsoft.com/office/drawing/2014/main" id="{77519EC6-BE71-C190-2B44-C8E1DC2476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002799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Roboto"/>
                <a:ea typeface="Roboto"/>
                <a:cs typeface="Roboto"/>
                <a:sym typeface="Roboto"/>
              </a:rPr>
              <a:t>Cette diapositive </a:t>
            </a:r>
            <a:r>
              <a:rPr lang="en-GB" sz="1200" dirty="0" err="1">
                <a:solidFill>
                  <a:schemeClr val="dk1"/>
                </a:solidFill>
                <a:latin typeface="Roboto"/>
                <a:ea typeface="Roboto"/>
                <a:cs typeface="Roboto"/>
                <a:sym typeface="Roboto"/>
              </a:rPr>
              <a:t>résume</a:t>
            </a:r>
            <a:r>
              <a:rPr lang="en-GB" sz="1200" dirty="0">
                <a:solidFill>
                  <a:schemeClr val="dk1"/>
                </a:solidFill>
                <a:latin typeface="Roboto"/>
                <a:ea typeface="Roboto"/>
                <a:cs typeface="Roboto"/>
                <a:sym typeface="Roboto"/>
              </a:rPr>
              <a:t> le </a:t>
            </a:r>
            <a:r>
              <a:rPr lang="en-GB" sz="1200" dirty="0" err="1">
                <a:solidFill>
                  <a:schemeClr val="dk1"/>
                </a:solidFill>
                <a:latin typeface="Roboto"/>
                <a:ea typeface="Roboto"/>
                <a:cs typeface="Roboto"/>
                <a:sym typeface="Roboto"/>
              </a:rPr>
              <a:t>contenu</a:t>
            </a:r>
            <a:r>
              <a:rPr lang="en-GB" sz="1200" dirty="0">
                <a:solidFill>
                  <a:schemeClr val="dk1"/>
                </a:solidFill>
                <a:latin typeface="Roboto"/>
                <a:ea typeface="Roboto"/>
                <a:cs typeface="Roboto"/>
                <a:sym typeface="Roboto"/>
              </a:rPr>
              <a:t> du </a:t>
            </a:r>
            <a:r>
              <a:rPr lang="en-GB" sz="1200" b="1" dirty="0">
                <a:solidFill>
                  <a:schemeClr val="dk1"/>
                </a:solidFill>
                <a:latin typeface="Roboto"/>
                <a:ea typeface="Roboto"/>
                <a:cs typeface="Roboto"/>
                <a:sym typeface="Roboto"/>
              </a:rPr>
              <a:t>module</a:t>
            </a:r>
            <a:r>
              <a:rPr lang="en-GB" b="1" dirty="0">
                <a:latin typeface="Roboto"/>
                <a:ea typeface="Roboto"/>
                <a:cs typeface="Roboto"/>
                <a:sym typeface="Roboto"/>
              </a:rPr>
              <a:t> 2 </a:t>
            </a:r>
            <a:r>
              <a:rPr lang="en-GB" sz="1200" dirty="0">
                <a:solidFill>
                  <a:schemeClr val="dk1"/>
                </a:solidFill>
                <a:latin typeface="Roboto"/>
                <a:ea typeface="Roboto"/>
                <a:cs typeface="Roboto"/>
                <a:sym typeface="Roboto"/>
              </a:rPr>
              <a:t>:</a:t>
            </a:r>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Ce module propose </a:t>
            </a:r>
            <a:r>
              <a:rPr lang="en-GB" dirty="0" err="1"/>
              <a:t>une</a:t>
            </a:r>
            <a:r>
              <a:rPr lang="en-GB" dirty="0"/>
              <a:t> </a:t>
            </a:r>
            <a:r>
              <a:rPr lang="en-GB" dirty="0" err="1"/>
              <a:t>révision</a:t>
            </a:r>
            <a:r>
              <a:rPr lang="en-GB" dirty="0"/>
              <a:t> concise des principes </a:t>
            </a:r>
            <a:r>
              <a:rPr lang="en-GB" dirty="0" err="1"/>
              <a:t>fondamentaux</a:t>
            </a:r>
            <a:r>
              <a:rPr lang="en-GB" dirty="0"/>
              <a:t> de la </a:t>
            </a:r>
            <a:r>
              <a:rPr lang="en-GB" dirty="0" err="1"/>
              <a:t>résilience</a:t>
            </a:r>
            <a:r>
              <a:rPr lang="en-GB" dirty="0"/>
              <a:t> </a:t>
            </a:r>
            <a:r>
              <a:rPr lang="en-GB" dirty="0" err="1"/>
              <a:t>climatique</a:t>
            </a:r>
            <a:r>
              <a:rPr lang="en-GB" dirty="0"/>
              <a:t> dans les </a:t>
            </a:r>
            <a:r>
              <a:rPr lang="en-GB" dirty="0" err="1"/>
              <a:t>systèmes</a:t>
            </a:r>
            <a:r>
              <a:rPr lang="en-GB" dirty="0"/>
              <a:t> </a:t>
            </a:r>
            <a:r>
              <a:rPr lang="en-GB" dirty="0" err="1"/>
              <a:t>hydrologiques</a:t>
            </a:r>
            <a:r>
              <a:rPr lang="en-GB" dirty="0"/>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Il se concentre sur les </a:t>
            </a:r>
            <a:r>
              <a:rPr lang="en-GB" dirty="0" err="1"/>
              <a:t>principaux</a:t>
            </a:r>
            <a:r>
              <a:rPr lang="en-GB" dirty="0"/>
              <a:t> </a:t>
            </a:r>
            <a:r>
              <a:rPr lang="en-GB" dirty="0" err="1"/>
              <a:t>défis</a:t>
            </a:r>
            <a:r>
              <a:rPr lang="en-GB" dirty="0"/>
              <a:t>, cadres et </a:t>
            </a:r>
            <a:r>
              <a:rPr lang="en-GB" dirty="0" err="1"/>
              <a:t>approches</a:t>
            </a:r>
            <a:r>
              <a:rPr lang="en-GB" dirty="0"/>
              <a:t> </a:t>
            </a:r>
            <a:r>
              <a:rPr lang="en-GB" dirty="0" err="1"/>
              <a:t>adaptatives</a:t>
            </a:r>
            <a:r>
              <a:rPr lang="en-GB" dirty="0"/>
              <a:t> </a:t>
            </a:r>
            <a:r>
              <a:rPr lang="en-GB" dirty="0" err="1"/>
              <a:t>nécessaires</a:t>
            </a:r>
            <a:r>
              <a:rPr lang="en-GB" dirty="0"/>
              <a:t> pour faire face aux impacts </a:t>
            </a:r>
            <a:r>
              <a:rPr lang="en-GB" dirty="0" err="1"/>
              <a:t>liés</a:t>
            </a:r>
            <a:r>
              <a:rPr lang="en-GB" dirty="0"/>
              <a:t> au </a:t>
            </a:r>
            <a:r>
              <a:rPr lang="en-GB" dirty="0" err="1"/>
              <a:t>climat</a:t>
            </a:r>
            <a:r>
              <a:rPr lang="en-GB" dirty="0"/>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Il </a:t>
            </a:r>
            <a:r>
              <a:rPr lang="en-GB" dirty="0" err="1"/>
              <a:t>est</a:t>
            </a:r>
            <a:r>
              <a:rPr lang="en-GB" dirty="0"/>
              <a:t> </a:t>
            </a:r>
            <a:r>
              <a:rPr lang="en-GB" dirty="0" err="1"/>
              <a:t>destiné</a:t>
            </a:r>
            <a:r>
              <a:rPr lang="en-GB" dirty="0"/>
              <a:t> aux participants </a:t>
            </a:r>
            <a:r>
              <a:rPr lang="en-GB" dirty="0" err="1"/>
              <a:t>ayant</a:t>
            </a:r>
            <a:r>
              <a:rPr lang="en-GB" dirty="0"/>
              <a:t> déjà </a:t>
            </a:r>
            <a:r>
              <a:rPr lang="en-GB" dirty="0" err="1"/>
              <a:t>quelques</a:t>
            </a:r>
            <a:r>
              <a:rPr lang="en-GB" dirty="0"/>
              <a:t> </a:t>
            </a:r>
            <a:r>
              <a:rPr lang="en-GB" dirty="0" err="1"/>
              <a:t>connaissances</a:t>
            </a:r>
            <a:r>
              <a:rPr lang="en-GB" dirty="0"/>
              <a:t> sur le </a:t>
            </a:r>
            <a:r>
              <a:rPr lang="en-GB" dirty="0" err="1"/>
              <a:t>sujet</a:t>
            </a:r>
            <a:r>
              <a:rPr lang="en-GB" dirty="0"/>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Le module </a:t>
            </a:r>
            <a:r>
              <a:rPr lang="en-GB" dirty="0" err="1"/>
              <a:t>revient</a:t>
            </a:r>
            <a:r>
              <a:rPr lang="en-GB" dirty="0"/>
              <a:t> sur les liens </a:t>
            </a:r>
            <a:r>
              <a:rPr lang="en-GB" dirty="0" err="1"/>
              <a:t>essentiels</a:t>
            </a:r>
            <a:r>
              <a:rPr lang="en-GB" dirty="0"/>
              <a:t> entre le </a:t>
            </a:r>
            <a:r>
              <a:rPr lang="en-GB" dirty="0" err="1"/>
              <a:t>changement</a:t>
            </a:r>
            <a:r>
              <a:rPr lang="en-GB" dirty="0"/>
              <a:t> </a:t>
            </a:r>
            <a:r>
              <a:rPr lang="en-GB" dirty="0" err="1"/>
              <a:t>climatique</a:t>
            </a:r>
            <a:r>
              <a:rPr lang="en-GB" dirty="0"/>
              <a:t> et les services </a:t>
            </a:r>
            <a:r>
              <a:rPr lang="en-GB" dirty="0" err="1"/>
              <a:t>liés</a:t>
            </a:r>
            <a:r>
              <a:rPr lang="en-GB" dirty="0"/>
              <a:t> à </a:t>
            </a:r>
            <a:r>
              <a:rPr lang="en-GB" dirty="0" err="1"/>
              <a:t>l'eau</a:t>
            </a:r>
            <a:r>
              <a:rPr lang="en-GB" dirty="0"/>
              <a:t>.</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7518054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p>
          <a:p>
            <a:endParaRPr lang="en-GB" dirty="0"/>
          </a:p>
          <a:p>
            <a:r>
              <a:rPr lang="en-GB" sz="1200" b="1" i="0" u="none" strike="noStrike" cap="none" dirty="0">
                <a:solidFill>
                  <a:schemeClr val="dk1"/>
                </a:solidFill>
                <a:effectLst/>
                <a:latin typeface="Arial"/>
                <a:ea typeface="Arial"/>
                <a:cs typeface="Arial"/>
                <a:sym typeface="Arial"/>
              </a:rPr>
              <a:t>Les solutions </a:t>
            </a:r>
            <a:r>
              <a:rPr lang="en-GB" sz="1200" b="1" i="0" u="none" strike="noStrike" cap="none" dirty="0" err="1">
                <a:solidFill>
                  <a:schemeClr val="dk1"/>
                </a:solidFill>
                <a:effectLst/>
                <a:latin typeface="Arial"/>
                <a:ea typeface="Arial"/>
                <a:cs typeface="Arial"/>
                <a:sym typeface="Arial"/>
              </a:rPr>
              <a:t>fondées</a:t>
            </a:r>
            <a:r>
              <a:rPr lang="en-GB" sz="1200" b="1" i="0" u="none" strike="noStrike" cap="none" dirty="0">
                <a:solidFill>
                  <a:schemeClr val="dk1"/>
                </a:solidFill>
                <a:effectLst/>
                <a:latin typeface="Arial"/>
                <a:ea typeface="Arial"/>
                <a:cs typeface="Arial"/>
                <a:sym typeface="Arial"/>
              </a:rPr>
              <a:t> sur la nature </a:t>
            </a:r>
            <a:r>
              <a:rPr lang="en-GB" sz="1200" b="0" i="0" u="none" strike="noStrike" cap="none" dirty="0">
                <a:solidFill>
                  <a:schemeClr val="dk1"/>
                </a:solidFill>
                <a:effectLst/>
                <a:latin typeface="Arial"/>
                <a:ea typeface="Arial"/>
                <a:cs typeface="Arial"/>
                <a:sym typeface="Arial"/>
              </a:rPr>
              <a:t>pour des services </a:t>
            </a:r>
            <a:r>
              <a:rPr lang="en-GB" sz="1200" b="0" i="0" u="none" strike="noStrike" cap="none" dirty="0" err="1">
                <a:solidFill>
                  <a:schemeClr val="dk1"/>
                </a:solidFill>
                <a:effectLst/>
                <a:latin typeface="Arial"/>
                <a:ea typeface="Arial"/>
                <a:cs typeface="Arial"/>
                <a:sym typeface="Arial"/>
              </a:rPr>
              <a:t>d'approvisionnement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eau </a:t>
            </a:r>
            <a:r>
              <a:rPr lang="en-GB" sz="1200" b="0" i="0" u="none" strike="noStrike" cap="none" dirty="0" err="1">
                <a:solidFill>
                  <a:schemeClr val="dk1"/>
                </a:solidFill>
                <a:effectLst/>
                <a:latin typeface="Arial"/>
                <a:ea typeface="Arial"/>
                <a:cs typeface="Arial"/>
                <a:sym typeface="Arial"/>
              </a:rPr>
              <a:t>résilients</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utilisent</a:t>
            </a:r>
            <a:r>
              <a:rPr lang="en-GB" sz="1200" b="0" i="0" u="none" strike="noStrike" cap="none" dirty="0">
                <a:solidFill>
                  <a:schemeClr val="dk1"/>
                </a:solidFill>
                <a:effectLst/>
                <a:latin typeface="Arial"/>
                <a:ea typeface="Arial"/>
                <a:cs typeface="Arial"/>
                <a:sym typeface="Arial"/>
              </a:rPr>
              <a:t> les processus </a:t>
            </a:r>
            <a:r>
              <a:rPr lang="en-GB" sz="1200" b="0" i="0" u="none" strike="noStrike" cap="none" dirty="0" err="1">
                <a:solidFill>
                  <a:schemeClr val="dk1"/>
                </a:solidFill>
                <a:effectLst/>
                <a:latin typeface="Arial"/>
                <a:ea typeface="Arial"/>
                <a:cs typeface="Arial"/>
                <a:sym typeface="Arial"/>
              </a:rPr>
              <a:t>naturels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écosystèmes</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gérer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de manière durable tout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renforçant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résilience</a:t>
            </a:r>
            <a:r>
              <a:rPr lang="en-GB" sz="1200" b="0" i="0" u="none" strike="noStrike" cap="none" dirty="0">
                <a:solidFill>
                  <a:schemeClr val="dk1"/>
                </a:solidFill>
                <a:effectLst/>
                <a:latin typeface="Arial"/>
                <a:ea typeface="Arial"/>
                <a:cs typeface="Arial"/>
                <a:sym typeface="Arial"/>
              </a:rPr>
              <a:t> au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solutions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souvent</a:t>
            </a:r>
            <a:r>
              <a:rPr lang="en-GB" sz="1200" b="0" i="0" u="none" strike="noStrike" cap="none" dirty="0">
                <a:solidFill>
                  <a:schemeClr val="dk1"/>
                </a:solidFill>
                <a:effectLst/>
                <a:latin typeface="Arial"/>
                <a:ea typeface="Arial"/>
                <a:cs typeface="Arial"/>
                <a:sym typeface="Arial"/>
              </a:rPr>
              <a:t> plus </a:t>
            </a:r>
            <a:r>
              <a:rPr lang="en-GB" sz="1200" b="0" i="0" u="none" strike="noStrike" cap="none" dirty="0" err="1">
                <a:solidFill>
                  <a:schemeClr val="dk1"/>
                </a:solidFill>
                <a:effectLst/>
                <a:latin typeface="Arial"/>
                <a:ea typeface="Arial"/>
                <a:cs typeface="Arial"/>
                <a:sym typeface="Arial"/>
              </a:rPr>
              <a:t>adaptables</a:t>
            </a:r>
            <a:r>
              <a:rPr lang="en-GB" sz="1200" b="0" i="0" u="none" strike="noStrike" cap="none" dirty="0">
                <a:solidFill>
                  <a:schemeClr val="dk1"/>
                </a:solidFill>
                <a:effectLst/>
                <a:latin typeface="Arial"/>
                <a:ea typeface="Arial"/>
                <a:cs typeface="Arial"/>
                <a:sym typeface="Arial"/>
              </a:rPr>
              <a:t>, plus </a:t>
            </a:r>
            <a:r>
              <a:rPr lang="en-GB" sz="1200" b="0" i="0" u="none" strike="noStrike" cap="none" dirty="0" err="1">
                <a:solidFill>
                  <a:schemeClr val="dk1"/>
                </a:solidFill>
                <a:effectLst/>
                <a:latin typeface="Arial"/>
                <a:ea typeface="Arial"/>
                <a:cs typeface="Arial"/>
                <a:sym typeface="Arial"/>
              </a:rPr>
              <a:t>rentables</a:t>
            </a:r>
            <a:r>
              <a:rPr lang="en-GB" sz="1200" b="0" i="0" u="none" strike="noStrike" cap="none" dirty="0">
                <a:solidFill>
                  <a:schemeClr val="dk1"/>
                </a:solidFill>
                <a:effectLst/>
                <a:latin typeface="Arial"/>
                <a:ea typeface="Arial"/>
                <a:cs typeface="Arial"/>
                <a:sym typeface="Arial"/>
              </a:rPr>
              <a:t> et plus </a:t>
            </a:r>
            <a:r>
              <a:rPr lang="en-GB" sz="1200" b="0" i="0" u="none" strike="noStrike" cap="none" dirty="0" err="1">
                <a:solidFill>
                  <a:schemeClr val="dk1"/>
                </a:solidFill>
                <a:effectLst/>
                <a:latin typeface="Arial"/>
                <a:ea typeface="Arial"/>
                <a:cs typeface="Arial"/>
                <a:sym typeface="Arial"/>
              </a:rPr>
              <a:t>respectueuses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l'environnement</a:t>
            </a:r>
            <a:r>
              <a:rPr lang="en-GB" sz="1200" b="0" i="0" u="none" strike="noStrike" cap="none" dirty="0">
                <a:solidFill>
                  <a:schemeClr val="dk1"/>
                </a:solidFill>
                <a:effectLst/>
                <a:latin typeface="Arial"/>
                <a:ea typeface="Arial"/>
                <a:cs typeface="Arial"/>
                <a:sym typeface="Arial"/>
              </a:rPr>
              <a:t> que les infrastructures </a:t>
            </a:r>
            <a:r>
              <a:rPr lang="en-GB" sz="1200" b="0" i="0" u="none" strike="noStrike" cap="none" dirty="0" err="1">
                <a:solidFill>
                  <a:schemeClr val="dk1"/>
                </a:solidFill>
                <a:effectLst/>
                <a:latin typeface="Arial"/>
                <a:ea typeface="Arial"/>
                <a:cs typeface="Arial"/>
                <a:sym typeface="Arial"/>
              </a:rPr>
              <a:t>traditionnelles</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dirty="0" err="1"/>
              <a:t>L'intégration</a:t>
            </a:r>
            <a:r>
              <a:rPr lang="en-GB" dirty="0"/>
              <a:t> des SFN dans le </a:t>
            </a:r>
            <a:r>
              <a:rPr lang="en-GB" dirty="0" err="1"/>
              <a:t>développement</a:t>
            </a:r>
            <a:r>
              <a:rPr lang="en-GB" dirty="0"/>
              <a:t> des infrastructures </a:t>
            </a:r>
            <a:r>
              <a:rPr lang="en-GB" dirty="0" err="1"/>
              <a:t>renforce</a:t>
            </a:r>
            <a:r>
              <a:rPr lang="en-GB" dirty="0"/>
              <a:t> la </a:t>
            </a:r>
            <a:r>
              <a:rPr lang="en-GB" dirty="0" err="1"/>
              <a:t>résilience</a:t>
            </a:r>
            <a:r>
              <a:rPr lang="en-GB" dirty="0"/>
              <a:t> </a:t>
            </a:r>
            <a:r>
              <a:rPr lang="en-GB" dirty="0" err="1"/>
              <a:t>climatique</a:t>
            </a:r>
            <a:r>
              <a:rPr lang="en-GB" dirty="0"/>
              <a:t> et </a:t>
            </a:r>
            <a:r>
              <a:rPr lang="en-GB" dirty="0" err="1"/>
              <a:t>favorise</a:t>
            </a:r>
            <a:r>
              <a:rPr lang="en-GB" dirty="0"/>
              <a:t> </a:t>
            </a:r>
            <a:r>
              <a:rPr lang="en-GB" dirty="0" err="1"/>
              <a:t>l'adaptation</a:t>
            </a:r>
            <a:r>
              <a:rPr lang="en-GB" dirty="0"/>
              <a:t> </a:t>
            </a:r>
            <a:r>
              <a:rPr lang="en-GB" dirty="0" err="1"/>
              <a:t>en</a:t>
            </a:r>
            <a:r>
              <a:rPr lang="en-GB" dirty="0"/>
              <a:t> </a:t>
            </a:r>
            <a:r>
              <a:rPr lang="en-GB" dirty="0" err="1"/>
              <a:t>tirant</a:t>
            </a:r>
            <a:r>
              <a:rPr lang="en-GB" dirty="0"/>
              <a:t> parti des </a:t>
            </a:r>
            <a:r>
              <a:rPr lang="en-GB" dirty="0" err="1"/>
              <a:t>écosystèmes</a:t>
            </a:r>
            <a:r>
              <a:rPr lang="en-GB" dirty="0"/>
              <a:t> pour </a:t>
            </a:r>
            <a:r>
              <a:rPr lang="en-GB" dirty="0" err="1"/>
              <a:t>atténuer</a:t>
            </a:r>
            <a:r>
              <a:rPr lang="en-GB" dirty="0"/>
              <a:t> les </a:t>
            </a:r>
            <a:r>
              <a:rPr lang="en-GB" dirty="0" err="1"/>
              <a:t>risques</a:t>
            </a:r>
            <a:r>
              <a:rPr lang="en-GB" dirty="0"/>
              <a:t>. </a:t>
            </a:r>
          </a:p>
          <a:p>
            <a:endParaRPr lang="en-GB" sz="1200" b="0" i="0" u="none" strike="noStrike" cap="none" dirty="0">
              <a:solidFill>
                <a:schemeClr val="dk1"/>
              </a:solidFill>
              <a:effectLst/>
              <a:latin typeface="Arial"/>
              <a:ea typeface="Arial"/>
              <a:cs typeface="Arial"/>
              <a:sym typeface="Arial"/>
            </a:endParaRPr>
          </a:p>
          <a:p>
            <a:r>
              <a:rPr lang="en-GB" dirty="0"/>
              <a:t>En </a:t>
            </a:r>
            <a:r>
              <a:rPr lang="en-GB" dirty="0" err="1"/>
              <a:t>intégrant</a:t>
            </a:r>
            <a:r>
              <a:rPr lang="en-GB" dirty="0"/>
              <a:t> les solutions </a:t>
            </a:r>
            <a:r>
              <a:rPr lang="en-GB" dirty="0" err="1"/>
              <a:t>fondées</a:t>
            </a:r>
            <a:r>
              <a:rPr lang="en-GB" dirty="0"/>
              <a:t> sur la nature dans la planification et la conception, les </a:t>
            </a:r>
            <a:r>
              <a:rPr lang="en-GB" dirty="0" err="1"/>
              <a:t>projets</a:t>
            </a:r>
            <a:r>
              <a:rPr lang="en-GB" dirty="0"/>
              <a:t> </a:t>
            </a:r>
            <a:r>
              <a:rPr lang="en-GB" dirty="0" err="1"/>
              <a:t>d'infrastructure</a:t>
            </a:r>
            <a:r>
              <a:rPr lang="en-GB" dirty="0"/>
              <a:t> </a:t>
            </a:r>
            <a:r>
              <a:rPr lang="en-GB" dirty="0" err="1"/>
              <a:t>peuvent</a:t>
            </a:r>
            <a:r>
              <a:rPr lang="en-GB" dirty="0"/>
              <a:t> </a:t>
            </a:r>
            <a:r>
              <a:rPr lang="en-GB" dirty="0" err="1"/>
              <a:t>atteindre</a:t>
            </a:r>
            <a:r>
              <a:rPr lang="en-GB" dirty="0"/>
              <a:t> </a:t>
            </a:r>
            <a:r>
              <a:rPr lang="en-GB" dirty="0" err="1"/>
              <a:t>une</a:t>
            </a:r>
            <a:r>
              <a:rPr lang="en-GB" dirty="0"/>
              <a:t> plus </a:t>
            </a:r>
            <a:r>
              <a:rPr lang="en-GB" dirty="0" err="1"/>
              <a:t>grande</a:t>
            </a:r>
            <a:r>
              <a:rPr lang="en-GB" dirty="0"/>
              <a:t> </a:t>
            </a:r>
            <a:r>
              <a:rPr lang="en-GB" dirty="0" err="1"/>
              <a:t>durabilité</a:t>
            </a:r>
            <a:r>
              <a:rPr lang="en-GB" dirty="0"/>
              <a:t>, </a:t>
            </a:r>
            <a:r>
              <a:rPr lang="en-GB" dirty="0" err="1"/>
              <a:t>résilience</a:t>
            </a:r>
            <a:r>
              <a:rPr lang="en-GB" dirty="0"/>
              <a:t> et </a:t>
            </a:r>
            <a:r>
              <a:rPr lang="en-GB" dirty="0" err="1"/>
              <a:t>équité</a:t>
            </a:r>
            <a:r>
              <a:rPr lang="en-GB" dirty="0"/>
              <a:t> </a:t>
            </a:r>
            <a:r>
              <a:rPr lang="en-GB" dirty="0" err="1"/>
              <a:t>sociale</a:t>
            </a:r>
            <a:r>
              <a:rPr lang="en-GB" dirty="0"/>
              <a:t> tout </a:t>
            </a:r>
            <a:r>
              <a:rPr lang="en-GB" dirty="0" err="1"/>
              <a:t>en</a:t>
            </a:r>
            <a:r>
              <a:rPr lang="en-GB" dirty="0"/>
              <a:t> </a:t>
            </a:r>
            <a:r>
              <a:rPr lang="en-GB" dirty="0" err="1"/>
              <a:t>soutenant</a:t>
            </a:r>
            <a:r>
              <a:rPr lang="en-GB" dirty="0"/>
              <a:t> les </a:t>
            </a:r>
            <a:r>
              <a:rPr lang="en-GB" dirty="0" err="1"/>
              <a:t>objectifs</a:t>
            </a:r>
            <a:r>
              <a:rPr lang="en-GB" dirty="0"/>
              <a:t> </a:t>
            </a:r>
            <a:r>
              <a:rPr lang="en-GB" dirty="0" err="1"/>
              <a:t>mondiaux</a:t>
            </a:r>
            <a:r>
              <a:rPr lang="en-GB" dirty="0"/>
              <a:t> </a:t>
            </a:r>
            <a:r>
              <a:rPr lang="en-GB" dirty="0" err="1"/>
              <a:t>d'adaptation</a:t>
            </a:r>
            <a:r>
              <a:rPr lang="en-GB" dirty="0"/>
              <a:t> au </a:t>
            </a:r>
            <a:r>
              <a:rPr lang="en-GB" dirty="0" err="1"/>
              <a:t>changement</a:t>
            </a:r>
            <a:r>
              <a:rPr lang="en-GB" dirty="0"/>
              <a:t> </a:t>
            </a:r>
            <a:r>
              <a:rPr lang="en-GB" dirty="0" err="1"/>
              <a:t>climatique</a:t>
            </a:r>
            <a:r>
              <a:rPr lang="en-GB" dirty="0"/>
              <a:t>.</a:t>
            </a:r>
            <a:endParaRPr lang="en-GB" sz="1200" b="0"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Travailler</a:t>
            </a:r>
            <a:r>
              <a:rPr lang="en-GB" sz="1200" b="1" i="0" u="none" strike="noStrike" cap="none" dirty="0">
                <a:solidFill>
                  <a:schemeClr val="dk1"/>
                </a:solidFill>
                <a:effectLst/>
                <a:latin typeface="Arial"/>
                <a:ea typeface="Arial"/>
                <a:cs typeface="Arial"/>
                <a:sym typeface="Arial"/>
              </a:rPr>
              <a:t> avec la nature, et non </a:t>
            </a:r>
            <a:r>
              <a:rPr lang="en-GB" sz="1200" b="1" i="0" u="none" strike="noStrike" cap="none" dirty="0" err="1">
                <a:solidFill>
                  <a:schemeClr val="dk1"/>
                </a:solidFill>
                <a:effectLst/>
                <a:latin typeface="Arial"/>
                <a:ea typeface="Arial"/>
                <a:cs typeface="Arial"/>
                <a:sym typeface="Arial"/>
              </a:rPr>
              <a:t>contre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elle</a:t>
            </a:r>
            <a:endParaRPr lang="en-GB" sz="1200" b="1"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Utiliser les processus </a:t>
            </a:r>
            <a:r>
              <a:rPr lang="en-GB" sz="1200" b="0" i="0" u="none" strike="noStrike" cap="none" dirty="0" err="1">
                <a:solidFill>
                  <a:schemeClr val="dk1"/>
                </a:solidFill>
                <a:effectLst/>
                <a:latin typeface="Arial"/>
                <a:ea typeface="Arial"/>
                <a:cs typeface="Arial"/>
                <a:sym typeface="Arial"/>
              </a:rPr>
              <a:t>naturels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que les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filtrent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forêts</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régulent</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débit</a:t>
            </a:r>
            <a:r>
              <a:rPr lang="en-GB" sz="1200" b="0" i="0" u="none" strike="noStrike" cap="none" dirty="0">
                <a:solidFill>
                  <a:schemeClr val="dk1"/>
                </a:solidFill>
                <a:effectLst/>
                <a:latin typeface="Arial"/>
                <a:ea typeface="Arial"/>
                <a:cs typeface="Arial"/>
                <a:sym typeface="Arial"/>
              </a:rPr>
              <a:t>, pour </a:t>
            </a:r>
            <a:r>
              <a:rPr lang="en-GB" sz="1200" b="0" i="0" u="none" strike="noStrike" cap="none" dirty="0" err="1">
                <a:solidFill>
                  <a:schemeClr val="dk1"/>
                </a:solidFill>
                <a:effectLst/>
                <a:latin typeface="Arial"/>
                <a:ea typeface="Arial"/>
                <a:cs typeface="Arial"/>
                <a:sym typeface="Arial"/>
              </a:rPr>
              <a:t>gérer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 de manière durable.</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Ils</a:t>
            </a:r>
            <a:r>
              <a:rPr lang="en-GB" sz="1200" b="0"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améliorent</a:t>
            </a:r>
            <a:r>
              <a:rPr lang="en-GB" sz="1200" b="1" i="0" u="none" strike="noStrike" cap="none" dirty="0">
                <a:solidFill>
                  <a:schemeClr val="dk1"/>
                </a:solidFill>
                <a:effectLst/>
                <a:latin typeface="Arial"/>
                <a:ea typeface="Arial"/>
                <a:cs typeface="Arial"/>
                <a:sym typeface="Arial"/>
              </a:rPr>
              <a:t> la santé des </a:t>
            </a:r>
            <a:r>
              <a:rPr lang="en-GB" sz="1200" b="1" i="0" u="none" strike="noStrike" cap="none" dirty="0" err="1">
                <a:solidFill>
                  <a:schemeClr val="dk1"/>
                </a:solidFill>
                <a:effectLst/>
                <a:latin typeface="Arial"/>
                <a:ea typeface="Arial"/>
                <a:cs typeface="Arial"/>
                <a:sym typeface="Arial"/>
              </a:rPr>
              <a:t>écosystèmes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tout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fournissant</a:t>
            </a:r>
            <a:r>
              <a:rPr lang="en-GB" sz="1200" b="0" i="0" u="none" strike="noStrike" cap="none" dirty="0">
                <a:solidFill>
                  <a:schemeClr val="dk1"/>
                </a:solidFill>
                <a:effectLst/>
                <a:latin typeface="Arial"/>
                <a:ea typeface="Arial"/>
                <a:cs typeface="Arial"/>
                <a:sym typeface="Arial"/>
              </a:rPr>
              <a:t> des services </a:t>
            </a:r>
            <a:r>
              <a:rPr lang="en-GB" sz="1200" b="0" i="0" u="none" strike="noStrike" cap="none" dirty="0" err="1">
                <a:solidFill>
                  <a:schemeClr val="dk1"/>
                </a:solidFill>
                <a:effectLst/>
                <a:latin typeface="Arial"/>
                <a:ea typeface="Arial"/>
                <a:cs typeface="Arial"/>
                <a:sym typeface="Arial"/>
              </a:rPr>
              <a:t>liés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l'eau</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Double </a:t>
            </a:r>
            <a:r>
              <a:rPr lang="en-GB" sz="1200" b="1" i="0" u="none" strike="noStrike" cap="none" dirty="0" err="1">
                <a:solidFill>
                  <a:schemeClr val="dk1"/>
                </a:solidFill>
                <a:effectLst/>
                <a:latin typeface="Arial"/>
                <a:ea typeface="Arial"/>
                <a:cs typeface="Arial"/>
                <a:sym typeface="Arial"/>
              </a:rPr>
              <a:t>avantage</a:t>
            </a:r>
            <a:r>
              <a:rPr lang="en-GB" sz="1200" b="1" i="0" u="none" strike="noStrike" cap="none" dirty="0">
                <a:solidFill>
                  <a:schemeClr val="dk1"/>
                </a:solidFill>
                <a:effectLst/>
                <a:latin typeface="Arial"/>
                <a:ea typeface="Arial"/>
                <a:cs typeface="Arial"/>
                <a:sym typeface="Arial"/>
              </a:rPr>
              <a:t> : adaptation + </a:t>
            </a:r>
            <a:r>
              <a:rPr lang="en-GB" sz="1200" b="1" i="0" u="none" strike="noStrike" cap="none" dirty="0" err="1">
                <a:solidFill>
                  <a:schemeClr val="dk1"/>
                </a:solidFill>
                <a:effectLst/>
                <a:latin typeface="Arial"/>
                <a:ea typeface="Arial"/>
                <a:cs typeface="Arial"/>
                <a:sym typeface="Arial"/>
              </a:rPr>
              <a:t>atténuation</a:t>
            </a:r>
            <a:endParaRPr lang="en-GB" sz="1200" b="1"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Aider </a:t>
            </a:r>
            <a:r>
              <a:rPr lang="en-GB" sz="1200" b="1" i="0" u="none" strike="noStrike" cap="none" dirty="0">
                <a:solidFill>
                  <a:schemeClr val="dk1"/>
                </a:solidFill>
                <a:effectLst/>
                <a:latin typeface="Arial"/>
                <a:ea typeface="Arial"/>
                <a:cs typeface="Arial"/>
                <a:sym typeface="Arial"/>
              </a:rPr>
              <a:t>à </a:t>
            </a:r>
            <a:r>
              <a:rPr lang="en-GB" sz="1200" b="1" i="0" u="none" strike="noStrike" cap="none" dirty="0" err="1">
                <a:solidFill>
                  <a:schemeClr val="dk1"/>
                </a:solidFill>
                <a:effectLst/>
                <a:latin typeface="Arial"/>
                <a:ea typeface="Arial"/>
                <a:cs typeface="Arial"/>
                <a:sym typeface="Arial"/>
              </a:rPr>
              <a:t>l'adaptation</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aux impacts </a:t>
            </a:r>
            <a:r>
              <a:rPr lang="en-GB" sz="1200" b="0" i="0" u="none" strike="noStrike" cap="none" dirty="0" err="1">
                <a:solidFill>
                  <a:schemeClr val="dk1"/>
                </a:solidFill>
                <a:effectLst/>
                <a:latin typeface="Arial"/>
                <a:ea typeface="Arial"/>
                <a:cs typeface="Arial"/>
                <a:sym typeface="Arial"/>
              </a:rPr>
              <a:t>climatiques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tels</a:t>
            </a:r>
            <a:r>
              <a:rPr lang="en-GB" sz="1200" b="0" i="0" u="none" strike="noStrike" cap="none" dirty="0">
                <a:solidFill>
                  <a:schemeClr val="dk1"/>
                </a:solidFill>
                <a:effectLst/>
                <a:latin typeface="Arial"/>
                <a:ea typeface="Arial"/>
                <a:cs typeface="Arial"/>
                <a:sym typeface="Arial"/>
              </a:rPr>
              <a:t> que les </a:t>
            </a:r>
            <a:r>
              <a:rPr lang="en-GB" sz="1200" b="0" i="0" u="none" strike="noStrike" cap="none" dirty="0" err="1">
                <a:solidFill>
                  <a:schemeClr val="dk1"/>
                </a:solidFill>
                <a:effectLst/>
                <a:latin typeface="Arial"/>
                <a:ea typeface="Arial"/>
                <a:cs typeface="Arial"/>
                <a:sym typeface="Arial"/>
              </a:rPr>
              <a:t>inondations</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sécheresses</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1" i="0" u="none" strike="noStrike" cap="none" dirty="0" err="1">
                <a:solidFill>
                  <a:schemeClr val="dk1"/>
                </a:solidFill>
                <a:effectLst/>
                <a:latin typeface="Arial"/>
                <a:ea typeface="Arial"/>
                <a:cs typeface="Arial"/>
                <a:sym typeface="Arial"/>
              </a:rPr>
              <a:t>Atténuer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également</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changement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climatique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stockant</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carbone</a:t>
            </a:r>
            <a:r>
              <a:rPr lang="en-GB" sz="1200" b="0" i="0" u="none" strike="noStrike" cap="none" dirty="0">
                <a:solidFill>
                  <a:schemeClr val="dk1"/>
                </a:solidFill>
                <a:effectLst/>
                <a:latin typeface="Arial"/>
                <a:ea typeface="Arial"/>
                <a:cs typeface="Arial"/>
                <a:sym typeface="Arial"/>
              </a:rPr>
              <a:t> dans les sols, la </a:t>
            </a:r>
            <a:r>
              <a:rPr lang="en-GB" sz="1200" b="0" i="0" u="none" strike="noStrike" cap="none" dirty="0" err="1">
                <a:solidFill>
                  <a:schemeClr val="dk1"/>
                </a:solidFill>
                <a:effectLst/>
                <a:latin typeface="Arial"/>
                <a:ea typeface="Arial"/>
                <a:cs typeface="Arial"/>
                <a:sym typeface="Arial"/>
              </a:rPr>
              <a:t>végétation</a:t>
            </a:r>
            <a:r>
              <a:rPr lang="en-GB" sz="1200" b="0" i="0" u="none" strike="noStrike" cap="none" dirty="0">
                <a:solidFill>
                  <a:schemeClr val="dk1"/>
                </a:solidFill>
                <a:effectLst/>
                <a:latin typeface="Arial"/>
                <a:ea typeface="Arial"/>
                <a:cs typeface="Arial"/>
                <a:sym typeface="Arial"/>
              </a:rPr>
              <a:t> et les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Rentables</a:t>
            </a:r>
            <a:r>
              <a:rPr lang="en-GB" sz="1200" b="1" i="0" u="none" strike="noStrike" cap="none" dirty="0">
                <a:solidFill>
                  <a:schemeClr val="dk1"/>
                </a:solidFill>
                <a:effectLst/>
                <a:latin typeface="Arial"/>
                <a:ea typeface="Arial"/>
                <a:cs typeface="Arial"/>
                <a:sym typeface="Arial"/>
              </a:rPr>
              <a:t> et durables</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Souvent</a:t>
            </a:r>
            <a:r>
              <a:rPr lang="en-GB" sz="1200" b="0"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moins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coûteuses</a:t>
            </a:r>
            <a:r>
              <a:rPr lang="en-GB" sz="1200" b="1" i="0" u="none" strike="noStrike" cap="none" dirty="0">
                <a:solidFill>
                  <a:schemeClr val="dk1"/>
                </a:solidFill>
                <a:effectLst/>
                <a:latin typeface="Arial"/>
                <a:ea typeface="Arial"/>
                <a:cs typeface="Arial"/>
                <a:sym typeface="Arial"/>
              </a:rPr>
              <a:t> à </a:t>
            </a:r>
            <a:r>
              <a:rPr lang="en-GB" sz="1200" b="1" i="0" u="none" strike="noStrike" cap="none" dirty="0" err="1">
                <a:solidFill>
                  <a:schemeClr val="dk1"/>
                </a:solidFill>
                <a:effectLst/>
                <a:latin typeface="Arial"/>
                <a:ea typeface="Arial"/>
                <a:cs typeface="Arial"/>
                <a:sym typeface="Arial"/>
              </a:rPr>
              <a:t>construire</a:t>
            </a:r>
            <a:r>
              <a:rPr lang="en-GB" sz="1200" b="1" i="0" u="none" strike="noStrike" cap="none" dirty="0">
                <a:solidFill>
                  <a:schemeClr val="dk1"/>
                </a:solidFill>
                <a:effectLst/>
                <a:latin typeface="Arial"/>
                <a:ea typeface="Arial"/>
                <a:cs typeface="Arial"/>
                <a:sym typeface="Arial"/>
              </a:rPr>
              <a:t> et à </a:t>
            </a:r>
            <a:r>
              <a:rPr lang="en-GB" sz="1200" b="1" i="0" u="none" strike="noStrike" cap="none" dirty="0" err="1">
                <a:solidFill>
                  <a:schemeClr val="dk1"/>
                </a:solidFill>
                <a:effectLst/>
                <a:latin typeface="Arial"/>
                <a:ea typeface="Arial"/>
                <a:cs typeface="Arial"/>
                <a:sym typeface="Arial"/>
              </a:rPr>
              <a:t>entretenir</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que les infrastructures </a:t>
            </a:r>
            <a:r>
              <a:rPr lang="en-GB" sz="1200" b="0" i="0" u="none" strike="noStrike" cap="none" dirty="0" err="1">
                <a:solidFill>
                  <a:schemeClr val="dk1"/>
                </a:solidFill>
                <a:effectLst/>
                <a:latin typeface="Arial"/>
                <a:ea typeface="Arial"/>
                <a:cs typeface="Arial"/>
                <a:sym typeface="Arial"/>
              </a:rPr>
              <a:t>grises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comme</a:t>
            </a:r>
            <a:r>
              <a:rPr lang="en-GB" sz="1200" b="0" i="0" u="none" strike="noStrike" cap="none" dirty="0">
                <a:solidFill>
                  <a:schemeClr val="dk1"/>
                </a:solidFill>
                <a:effectLst/>
                <a:latin typeface="Arial"/>
                <a:ea typeface="Arial"/>
                <a:cs typeface="Arial"/>
                <a:sym typeface="Arial"/>
              </a:rPr>
              <a:t> les barrages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les canalisations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béton).</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Offre</a:t>
            </a:r>
            <a:r>
              <a:rPr lang="en-GB" sz="1200" b="0"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une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résilience</a:t>
            </a:r>
            <a:r>
              <a:rPr lang="en-GB" sz="1200" b="1" i="0" u="none" strike="noStrike" cap="none" dirty="0">
                <a:solidFill>
                  <a:schemeClr val="dk1"/>
                </a:solidFill>
                <a:effectLst/>
                <a:latin typeface="Arial"/>
                <a:ea typeface="Arial"/>
                <a:cs typeface="Arial"/>
                <a:sym typeface="Arial"/>
              </a:rPr>
              <a:t> à long </a:t>
            </a:r>
            <a:r>
              <a:rPr lang="en-GB" sz="1200" b="1" i="0" u="none" strike="noStrike" cap="none" dirty="0" err="1">
                <a:solidFill>
                  <a:schemeClr val="dk1"/>
                </a:solidFill>
                <a:effectLst/>
                <a:latin typeface="Arial"/>
                <a:ea typeface="Arial"/>
                <a:cs typeface="Arial"/>
                <a:sym typeface="Arial"/>
              </a:rPr>
              <a:t>terme</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avec </a:t>
            </a:r>
            <a:r>
              <a:rPr lang="en-GB" sz="1200" b="0" i="0" u="none" strike="noStrike" cap="none" dirty="0" err="1">
                <a:solidFill>
                  <a:schemeClr val="dk1"/>
                </a:solidFill>
                <a:effectLst/>
                <a:latin typeface="Arial"/>
                <a:ea typeface="Arial"/>
                <a:cs typeface="Arial"/>
                <a:sym typeface="Arial"/>
              </a:rPr>
              <a:t>moins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réparations</a:t>
            </a:r>
            <a:r>
              <a:rPr lang="en-GB" sz="1200" b="0" i="0" u="none" strike="noStrike" cap="none" dirty="0">
                <a:solidFill>
                  <a:schemeClr val="dk1"/>
                </a:solidFill>
                <a:effectLst/>
                <a:latin typeface="Arial"/>
                <a:ea typeface="Arial"/>
                <a:cs typeface="Arial"/>
                <a:sym typeface="Arial"/>
              </a:rPr>
              <a:t> et plus </a:t>
            </a:r>
            <a:r>
              <a:rPr lang="en-GB" sz="1200" b="0" i="0" u="none" strike="noStrike" cap="none" dirty="0" err="1">
                <a:solidFill>
                  <a:schemeClr val="dk1"/>
                </a:solidFill>
                <a:effectLst/>
                <a:latin typeface="Arial"/>
                <a:ea typeface="Arial"/>
                <a:cs typeface="Arial"/>
                <a:sym typeface="Arial"/>
              </a:rPr>
              <a:t>d'avantages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connexes</a:t>
            </a:r>
            <a:r>
              <a:rPr lang="en-GB" sz="1200" b="0" i="0" u="none" strike="noStrike" cap="none" dirty="0">
                <a:solidFill>
                  <a:schemeClr val="dk1"/>
                </a:solidFill>
                <a:effectLst/>
                <a:latin typeface="Arial"/>
                <a:ea typeface="Arial"/>
                <a:cs typeface="Arial"/>
                <a:sym typeface="Arial"/>
              </a:rPr>
              <a:t>.</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Stimule</a:t>
            </a:r>
            <a:r>
              <a:rPr lang="en-GB" sz="1200" b="1" i="0" u="none" strike="noStrike" cap="none" dirty="0">
                <a:solidFill>
                  <a:schemeClr val="dk1"/>
                </a:solidFill>
                <a:effectLst/>
                <a:latin typeface="Arial"/>
                <a:ea typeface="Arial"/>
                <a:cs typeface="Arial"/>
                <a:sym typeface="Arial"/>
              </a:rPr>
              <a:t> la </a:t>
            </a:r>
            <a:r>
              <a:rPr lang="en-GB" sz="1200" b="1" i="0" u="none" strike="noStrike" cap="none" dirty="0" err="1">
                <a:solidFill>
                  <a:schemeClr val="dk1"/>
                </a:solidFill>
                <a:effectLst/>
                <a:latin typeface="Arial"/>
                <a:ea typeface="Arial"/>
                <a:cs typeface="Arial"/>
                <a:sym typeface="Arial"/>
              </a:rPr>
              <a:t>biodiversité</a:t>
            </a:r>
            <a:r>
              <a:rPr lang="en-GB" sz="1200" b="1" i="0" u="none" strike="noStrike" cap="none" dirty="0">
                <a:solidFill>
                  <a:schemeClr val="dk1"/>
                </a:solidFill>
                <a:effectLst/>
                <a:latin typeface="Arial"/>
                <a:ea typeface="Arial"/>
                <a:cs typeface="Arial"/>
                <a:sym typeface="Arial"/>
              </a:rPr>
              <a:t> et les moyens de </a:t>
            </a:r>
            <a:r>
              <a:rPr lang="en-GB" sz="1200" b="1" i="0" u="none" strike="noStrike" cap="none" dirty="0" err="1">
                <a:solidFill>
                  <a:schemeClr val="dk1"/>
                </a:solidFill>
                <a:effectLst/>
                <a:latin typeface="Arial"/>
                <a:ea typeface="Arial"/>
                <a:cs typeface="Arial"/>
                <a:sym typeface="Arial"/>
              </a:rPr>
              <a:t>subsistance</a:t>
            </a:r>
            <a:endParaRPr lang="en-GB" sz="1200" b="1"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Soutenir</a:t>
            </a:r>
            <a:r>
              <a:rPr lang="en-GB" sz="1200" b="0" i="0" u="none" strike="noStrike" cap="none" dirty="0">
                <a:solidFill>
                  <a:schemeClr val="dk1"/>
                </a:solidFill>
                <a:effectLst/>
                <a:latin typeface="Arial"/>
                <a:ea typeface="Arial"/>
                <a:cs typeface="Arial"/>
                <a:sym typeface="Arial"/>
              </a:rPr>
              <a:t> les habitats de la </a:t>
            </a:r>
            <a:r>
              <a:rPr lang="en-GB" sz="1200" b="0" i="0" u="none" strike="noStrike" cap="none" dirty="0" err="1">
                <a:solidFill>
                  <a:schemeClr val="dk1"/>
                </a:solidFill>
                <a:effectLst/>
                <a:latin typeface="Arial"/>
                <a:ea typeface="Arial"/>
                <a:cs typeface="Arial"/>
                <a:sym typeface="Arial"/>
              </a:rPr>
              <a:t>faune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sauvage</a:t>
            </a:r>
            <a:r>
              <a:rPr lang="en-GB" sz="1200" b="0" i="0" u="none" strike="noStrike" cap="none" dirty="0">
                <a:solidFill>
                  <a:schemeClr val="dk1"/>
                </a:solidFill>
                <a:effectLst/>
                <a:latin typeface="Arial"/>
                <a:ea typeface="Arial"/>
                <a:cs typeface="Arial"/>
                <a:sym typeface="Arial"/>
              </a:rPr>
              <a:t> et </a:t>
            </a:r>
            <a:r>
              <a:rPr lang="en-GB" sz="1200" b="1" i="0" u="none" strike="noStrike" cap="none" dirty="0" err="1">
                <a:solidFill>
                  <a:schemeClr val="dk1"/>
                </a:solidFill>
                <a:effectLst/>
                <a:latin typeface="Arial"/>
                <a:ea typeface="Arial"/>
                <a:cs typeface="Arial"/>
                <a:sym typeface="Arial"/>
              </a:rPr>
              <a:t>soutenir</a:t>
            </a:r>
            <a:r>
              <a:rPr lang="en-GB" sz="1200" b="1" i="0" u="none" strike="noStrike" cap="none" dirty="0">
                <a:solidFill>
                  <a:schemeClr val="dk1"/>
                </a:solidFill>
                <a:effectLst/>
                <a:latin typeface="Arial"/>
                <a:ea typeface="Arial"/>
                <a:cs typeface="Arial"/>
                <a:sym typeface="Arial"/>
              </a:rPr>
              <a:t> les </a:t>
            </a:r>
            <a:r>
              <a:rPr lang="en-GB" sz="1200" b="1" i="0" u="none" strike="noStrike" cap="none" dirty="0" err="1">
                <a:solidFill>
                  <a:schemeClr val="dk1"/>
                </a:solidFill>
                <a:effectLst/>
                <a:latin typeface="Arial"/>
                <a:ea typeface="Arial"/>
                <a:cs typeface="Arial"/>
                <a:sym typeface="Arial"/>
              </a:rPr>
              <a:t>économies</a:t>
            </a:r>
            <a:r>
              <a:rPr lang="en-GB" sz="1200" b="1" i="0" u="none" strike="noStrike" cap="none" dirty="0">
                <a:solidFill>
                  <a:schemeClr val="dk1"/>
                </a:solidFill>
                <a:effectLst/>
                <a:latin typeface="Arial"/>
                <a:ea typeface="Arial"/>
                <a:cs typeface="Arial"/>
                <a:sym typeface="Arial"/>
              </a:rPr>
              <a:t> locales </a:t>
            </a:r>
            <a:r>
              <a:rPr lang="en-GB" sz="1200" b="0" i="0" u="none" strike="noStrike" cap="none" dirty="0">
                <a:solidFill>
                  <a:schemeClr val="dk1"/>
                </a:solidFill>
                <a:effectLst/>
                <a:latin typeface="Arial"/>
                <a:ea typeface="Arial"/>
                <a:cs typeface="Arial"/>
                <a:sym typeface="Arial"/>
              </a:rPr>
              <a:t>(par </a:t>
            </a:r>
            <a:r>
              <a:rPr lang="en-GB" sz="1200" b="0" i="0" u="none" strike="noStrike" cap="none" dirty="0" err="1">
                <a:solidFill>
                  <a:schemeClr val="dk1"/>
                </a:solidFill>
                <a:effectLst/>
                <a:latin typeface="Arial"/>
                <a:ea typeface="Arial"/>
                <a:cs typeface="Arial"/>
                <a:sym typeface="Arial"/>
              </a:rPr>
              <a:t>exemple</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pêche</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tourisme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l'agriculture</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Améliorer</a:t>
            </a:r>
            <a:r>
              <a:rPr lang="en-GB" sz="1200" b="0" i="0" u="none" strike="noStrike" cap="none" dirty="0">
                <a:solidFill>
                  <a:schemeClr val="dk1"/>
                </a:solidFill>
                <a:effectLst/>
                <a:latin typeface="Arial"/>
                <a:ea typeface="Arial"/>
                <a:cs typeface="Arial"/>
                <a:sym typeface="Arial"/>
              </a:rPr>
              <a:t> </a:t>
            </a:r>
            <a:r>
              <a:rPr lang="en-GB" sz="1200" b="1" i="0" u="none" strike="noStrike" cap="none" dirty="0">
                <a:solidFill>
                  <a:schemeClr val="dk1"/>
                </a:solidFill>
                <a:effectLst/>
                <a:latin typeface="Arial"/>
                <a:ea typeface="Arial"/>
                <a:cs typeface="Arial"/>
                <a:sym typeface="Arial"/>
              </a:rPr>
              <a:t>le bien-</a:t>
            </a:r>
            <a:r>
              <a:rPr lang="en-GB" sz="1200" b="1" i="0" u="none" strike="noStrike" cap="none" dirty="0" err="1">
                <a:solidFill>
                  <a:schemeClr val="dk1"/>
                </a:solidFill>
                <a:effectLst/>
                <a:latin typeface="Arial"/>
                <a:ea typeface="Arial"/>
                <a:cs typeface="Arial"/>
                <a:sym typeface="Arial"/>
              </a:rPr>
              <a:t>être</a:t>
            </a:r>
            <a:r>
              <a:rPr lang="en-GB" sz="1200" b="1" i="0" u="none" strike="noStrike" cap="none" dirty="0">
                <a:solidFill>
                  <a:schemeClr val="dk1"/>
                </a:solidFill>
                <a:effectLst/>
                <a:latin typeface="Arial"/>
                <a:ea typeface="Arial"/>
                <a:cs typeface="Arial"/>
                <a:sym typeface="Arial"/>
              </a:rPr>
              <a:t> des </a:t>
            </a:r>
            <a:r>
              <a:rPr lang="en-GB" sz="1200" b="1" i="0" u="none" strike="noStrike" cap="none" dirty="0" err="1">
                <a:solidFill>
                  <a:schemeClr val="dk1"/>
                </a:solidFill>
                <a:effectLst/>
                <a:latin typeface="Arial"/>
                <a:ea typeface="Arial"/>
                <a:cs typeface="Arial"/>
                <a:sym typeface="Arial"/>
              </a:rPr>
              <a:t>communautés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et </a:t>
            </a:r>
            <a:r>
              <a:rPr lang="en-GB" sz="1200" b="0" i="0" u="none" strike="noStrike" cap="none" dirty="0" err="1">
                <a:solidFill>
                  <a:schemeClr val="dk1"/>
                </a:solidFill>
                <a:effectLst/>
                <a:latin typeface="Arial"/>
                <a:ea typeface="Arial"/>
                <a:cs typeface="Arial"/>
                <a:sym typeface="Arial"/>
              </a:rPr>
              <a:t>leur</a:t>
            </a:r>
            <a:r>
              <a:rPr lang="en-GB" sz="1200" b="0" i="0" u="none" strike="noStrike" cap="none" dirty="0">
                <a:solidFill>
                  <a:schemeClr val="dk1"/>
                </a:solidFill>
                <a:effectLst/>
                <a:latin typeface="Arial"/>
                <a:ea typeface="Arial"/>
                <a:cs typeface="Arial"/>
                <a:sym typeface="Arial"/>
              </a:rPr>
              <a:t> lien avec la nature.</a:t>
            </a:r>
          </a:p>
          <a:p>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err="1">
                <a:solidFill>
                  <a:schemeClr val="dk1"/>
                </a:solidFill>
                <a:effectLst/>
                <a:latin typeface="Arial"/>
                <a:ea typeface="Arial"/>
                <a:cs typeface="Arial"/>
                <a:sym typeface="Arial"/>
              </a:rPr>
              <a:t>Renforce</a:t>
            </a:r>
            <a:r>
              <a:rPr lang="en-GB" sz="1200" b="1" i="0" u="none" strike="noStrike" cap="none" dirty="0">
                <a:solidFill>
                  <a:schemeClr val="dk1"/>
                </a:solidFill>
                <a:effectLst/>
                <a:latin typeface="Arial"/>
                <a:ea typeface="Arial"/>
                <a:cs typeface="Arial"/>
                <a:sym typeface="Arial"/>
              </a:rPr>
              <a:t> la </a:t>
            </a:r>
            <a:r>
              <a:rPr lang="en-GB" sz="1200" b="1" i="0" u="none" strike="noStrike" cap="none" dirty="0" err="1">
                <a:solidFill>
                  <a:schemeClr val="dk1"/>
                </a:solidFill>
                <a:effectLst/>
                <a:latin typeface="Arial"/>
                <a:ea typeface="Arial"/>
                <a:cs typeface="Arial"/>
                <a:sym typeface="Arial"/>
              </a:rPr>
              <a:t>résilience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urbaine</a:t>
            </a:r>
            <a:r>
              <a:rPr lang="en-GB" sz="1200" b="1" i="0" u="none" strike="noStrike" cap="none" dirty="0">
                <a:solidFill>
                  <a:schemeClr val="dk1"/>
                </a:solidFill>
                <a:effectLst/>
                <a:latin typeface="Arial"/>
                <a:ea typeface="Arial"/>
                <a:cs typeface="Arial"/>
                <a:sym typeface="Arial"/>
              </a:rPr>
              <a:t> et </a:t>
            </a:r>
            <a:r>
              <a:rPr lang="en-GB" sz="1200" b="1" i="0" u="none" strike="noStrike" cap="none" dirty="0" err="1">
                <a:solidFill>
                  <a:schemeClr val="dk1"/>
                </a:solidFill>
                <a:effectLst/>
                <a:latin typeface="Arial"/>
                <a:ea typeface="Arial"/>
                <a:cs typeface="Arial"/>
                <a:sym typeface="Arial"/>
              </a:rPr>
              <a:t>rurale</a:t>
            </a:r>
            <a:endParaRPr lang="en-GB" sz="1200" b="1"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Dans les villes : les toits verts, les </a:t>
            </a:r>
            <a:r>
              <a:rPr lang="en-GB" sz="1200" b="0" i="0" u="none" strike="noStrike" cap="none" dirty="0" err="1">
                <a:solidFill>
                  <a:schemeClr val="dk1"/>
                </a:solidFill>
                <a:effectLst/>
                <a:latin typeface="Arial"/>
                <a:ea typeface="Arial"/>
                <a:cs typeface="Arial"/>
                <a:sym typeface="Arial"/>
              </a:rPr>
              <a:t>revêtements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perméables</a:t>
            </a:r>
            <a:r>
              <a:rPr lang="en-GB" sz="1200" b="0" i="0" u="none" strike="noStrike" cap="none" dirty="0">
                <a:solidFill>
                  <a:schemeClr val="dk1"/>
                </a:solidFill>
                <a:effectLst/>
                <a:latin typeface="Arial"/>
                <a:ea typeface="Arial"/>
                <a:cs typeface="Arial"/>
                <a:sym typeface="Arial"/>
              </a:rPr>
              <a:t> et les parcs </a:t>
            </a:r>
            <a:r>
              <a:rPr lang="en-GB" sz="1200" b="0" i="0" u="none" strike="noStrike" cap="none" dirty="0" err="1">
                <a:solidFill>
                  <a:schemeClr val="dk1"/>
                </a:solidFill>
                <a:effectLst/>
                <a:latin typeface="Arial"/>
                <a:ea typeface="Arial"/>
                <a:cs typeface="Arial"/>
                <a:sym typeface="Arial"/>
              </a:rPr>
              <a:t>réduisent</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ruissellement</a:t>
            </a:r>
            <a:r>
              <a:rPr lang="en-GB" sz="1200" b="0" i="0" u="none" strike="noStrike" cap="none" dirty="0">
                <a:solidFill>
                  <a:schemeClr val="dk1"/>
                </a:solidFill>
                <a:effectLst/>
                <a:latin typeface="Arial"/>
                <a:ea typeface="Arial"/>
                <a:cs typeface="Arial"/>
                <a:sym typeface="Arial"/>
              </a:rPr>
              <a:t> et la </a:t>
            </a:r>
            <a:r>
              <a:rPr lang="en-GB" sz="1200" b="0" i="0" u="none" strike="noStrike" cap="none" dirty="0" err="1">
                <a:solidFill>
                  <a:schemeClr val="dk1"/>
                </a:solidFill>
                <a:effectLst/>
                <a:latin typeface="Arial"/>
                <a:ea typeface="Arial"/>
                <a:cs typeface="Arial"/>
                <a:sym typeface="Arial"/>
              </a:rPr>
              <a:t>chaleur</a:t>
            </a:r>
            <a:r>
              <a:rPr lang="en-GB" sz="1200" b="0" i="0" u="none" strike="noStrike" cap="none" dirty="0">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Dans les zones rurales : le </a:t>
            </a:r>
            <a:r>
              <a:rPr lang="en-GB" sz="1200" b="0" i="0" u="none" strike="noStrike" cap="none" dirty="0" err="1">
                <a:solidFill>
                  <a:schemeClr val="dk1"/>
                </a:solidFill>
                <a:effectLst/>
                <a:latin typeface="Arial"/>
                <a:ea typeface="Arial"/>
                <a:cs typeface="Arial"/>
                <a:sym typeface="Arial"/>
              </a:rPr>
              <a:t>reboisement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l'agroforesterie</a:t>
            </a:r>
            <a:r>
              <a:rPr lang="en-GB" sz="1200" b="0" i="0" u="none" strike="noStrike" cap="none" dirty="0">
                <a:solidFill>
                  <a:schemeClr val="dk1"/>
                </a:solidFill>
                <a:effectLst/>
                <a:latin typeface="Arial"/>
                <a:ea typeface="Arial"/>
                <a:cs typeface="Arial"/>
                <a:sym typeface="Arial"/>
              </a:rPr>
              <a:t> et la restauration des zones </a:t>
            </a:r>
            <a:r>
              <a:rPr lang="en-GB" sz="1200" b="0" i="0" u="none" strike="noStrike" cap="none" dirty="0" err="1">
                <a:solidFill>
                  <a:schemeClr val="dk1"/>
                </a:solidFill>
                <a:effectLst/>
                <a:latin typeface="Arial"/>
                <a:ea typeface="Arial"/>
                <a:cs typeface="Arial"/>
                <a:sym typeface="Arial"/>
              </a:rPr>
              <a:t>humides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améliorent</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rétention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d'eau</a:t>
            </a:r>
            <a:r>
              <a:rPr lang="en-GB" sz="1200" b="0" i="0" u="none" strike="noStrike" cap="none" dirty="0">
                <a:solidFill>
                  <a:schemeClr val="dk1"/>
                </a:solidFill>
                <a:effectLst/>
                <a:latin typeface="Arial"/>
                <a:ea typeface="Arial"/>
                <a:cs typeface="Arial"/>
                <a:sym typeface="Arial"/>
              </a:rPr>
              <a:t> et la santé des sols.</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Vous </a:t>
            </a:r>
            <a:r>
              <a:rPr lang="en-GB" sz="1200" b="0" i="0" u="none" strike="noStrike" cap="none" dirty="0" err="1">
                <a:solidFill>
                  <a:schemeClr val="dk1"/>
                </a:solidFill>
                <a:effectLst/>
                <a:latin typeface="Arial"/>
                <a:ea typeface="Arial"/>
                <a:cs typeface="Arial"/>
                <a:sym typeface="Arial"/>
              </a:rPr>
              <a:t>souhaitez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savoir plus ?</a:t>
            </a:r>
          </a:p>
          <a:p>
            <a:r>
              <a:rPr lang="en-GB" sz="1200" b="0" i="0" u="none" strike="noStrike" cap="none" dirty="0">
                <a:solidFill>
                  <a:schemeClr val="dk1"/>
                </a:solidFill>
                <a:effectLst/>
                <a:latin typeface="Arial"/>
                <a:ea typeface="Arial"/>
                <a:cs typeface="Arial"/>
                <a:sym typeface="Arial"/>
              </a:rPr>
              <a:t>Source : </a:t>
            </a:r>
            <a:r>
              <a:rPr lang="en-GB" sz="1200" b="0" i="0" u="none" strike="noStrike" cap="none" dirty="0" err="1">
                <a:solidFill>
                  <a:schemeClr val="dk1"/>
                </a:solidFill>
                <a:effectLst/>
                <a:latin typeface="Arial"/>
                <a:ea typeface="Arial"/>
                <a:cs typeface="Arial"/>
                <a:sym typeface="Arial"/>
              </a:rPr>
              <a:t>adapté</a:t>
            </a:r>
            <a:r>
              <a:rPr lang="en-GB" sz="1200" b="0" i="0" u="none" strike="noStrike" cap="none" dirty="0">
                <a:solidFill>
                  <a:schemeClr val="dk1"/>
                </a:solidFill>
                <a:effectLst/>
                <a:latin typeface="Arial"/>
                <a:ea typeface="Arial"/>
                <a:cs typeface="Arial"/>
                <a:sym typeface="Arial"/>
              </a:rPr>
              <a:t> de </a:t>
            </a:r>
            <a:r>
              <a:rPr lang="en-GB" dirty="0">
                <a:hlinkClick r:id="rId3"/>
              </a:rPr>
              <a:t>Climate-Resilient-Infrastructure-Handbook_20250613.pdf</a:t>
            </a:r>
            <a:endParaRPr lang="en-GB" dirty="0"/>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approches</a:t>
            </a:r>
            <a:r>
              <a:rPr lang="en-GB" sz="1200" b="0"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structurelles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a:solidFill>
                  <a:schemeClr val="dk1"/>
                </a:solidFill>
                <a:effectLst/>
                <a:latin typeface="Arial"/>
                <a:ea typeface="Arial"/>
                <a:cs typeface="Arial"/>
                <a:sym typeface="Arial"/>
              </a:rPr>
              <a:t>et </a:t>
            </a:r>
            <a:r>
              <a:rPr lang="en-GB" sz="1200" b="1" i="0" u="none" strike="noStrike" cap="none" dirty="0">
                <a:solidFill>
                  <a:schemeClr val="dk1"/>
                </a:solidFill>
                <a:effectLst/>
                <a:latin typeface="Arial"/>
                <a:ea typeface="Arial"/>
                <a:cs typeface="Arial"/>
                <a:sym typeface="Arial"/>
              </a:rPr>
              <a:t>non </a:t>
            </a:r>
            <a:r>
              <a:rPr lang="en-GB" sz="1200" b="1" i="0" u="none" strike="noStrike" cap="none" dirty="0" err="1">
                <a:solidFill>
                  <a:schemeClr val="dk1"/>
                </a:solidFill>
                <a:effectLst/>
                <a:latin typeface="Arial"/>
                <a:ea typeface="Arial"/>
                <a:cs typeface="Arial"/>
                <a:sym typeface="Arial"/>
              </a:rPr>
              <a:t>structurelles</a:t>
            </a:r>
            <a:r>
              <a:rPr lang="en-GB" sz="1200" b="1"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seront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abordées</a:t>
            </a:r>
            <a:r>
              <a:rPr lang="en-GB" sz="1200" b="0" i="0" u="none" strike="noStrike" cap="none" dirty="0">
                <a:solidFill>
                  <a:schemeClr val="dk1"/>
                </a:solidFill>
                <a:effectLst/>
                <a:latin typeface="Arial"/>
                <a:ea typeface="Arial"/>
                <a:cs typeface="Arial"/>
                <a:sym typeface="Arial"/>
              </a:rPr>
              <a:t> plus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détail</a:t>
            </a:r>
            <a:r>
              <a:rPr lang="en-GB" sz="1200" b="0" i="0" u="none" strike="noStrike" cap="none" dirty="0">
                <a:solidFill>
                  <a:schemeClr val="dk1"/>
                </a:solidFill>
                <a:effectLst/>
                <a:latin typeface="Arial"/>
                <a:ea typeface="Arial"/>
                <a:cs typeface="Arial"/>
                <a:sym typeface="Arial"/>
              </a:rPr>
              <a:t> dans le module 4.</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748288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Notes du formateur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a:solidFill>
                  <a:schemeClr val="dk1"/>
                </a:solidFill>
                <a:latin typeface="Roboto"/>
                <a:ea typeface="Roboto"/>
                <a:cs typeface="Roboto"/>
                <a:sym typeface="Roboto"/>
              </a:rPr>
              <a:t>La résilience doit être intégrée à chaque étape du cycle d'un projet visant à fournir des services d'approvisionnement en eau, depuis l'identification du projet jusqu'à son évaluation et à l'apprentissage. Nous aborderons ce sujet en détail dans les prochains jours (en particulier dans le module 4).</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200" b="0" i="0" u="none" strike="noStrike" cap="none">
              <a:solidFill>
                <a:schemeClr val="dk1"/>
              </a:solidFill>
              <a:effectLst/>
              <a:latin typeface="Arial"/>
              <a:ea typeface="Arial"/>
              <a:cs typeface="Arial"/>
              <a:sym typeface="Arial"/>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200" b="0" i="0" u="none" strike="noStrike" cap="none">
                <a:solidFill>
                  <a:schemeClr val="dk1"/>
                </a:solidFill>
                <a:effectLst/>
                <a:latin typeface="Arial"/>
                <a:ea typeface="Arial"/>
                <a:cs typeface="Arial"/>
                <a:sym typeface="Arial"/>
              </a:rPr>
              <a:t>Demandez aux participants s'ils peuvent penser à d'autres exemples.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a:solidFill>
                <a:schemeClr val="dk1"/>
              </a:solidFill>
              <a:latin typeface="Roboto"/>
              <a:ea typeface="Roboto"/>
              <a:cs typeface="Roboto"/>
              <a:sym typeface="Roboto"/>
            </a:endParaRP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Autres exemples :</a:t>
            </a:r>
          </a:p>
          <a:p>
            <a:r>
              <a:rPr lang="en-NL" sz="1200" b="0" i="0" u="none" strike="noStrike" cap="none">
                <a:solidFill>
                  <a:schemeClr val="dk1"/>
                </a:solidFill>
                <a:effectLst/>
                <a:latin typeface="Arial"/>
                <a:ea typeface="Arial"/>
                <a:cs typeface="Arial"/>
                <a:sym typeface="Arial"/>
              </a:rPr>
              <a:t>1. Identification et conceptualisation du projet</a:t>
            </a:r>
          </a:p>
          <a:p>
            <a:pPr lvl="0"/>
            <a:r>
              <a:rPr lang="en-NL" sz="1200" b="0" i="0" u="none" strike="noStrike" cap="none">
                <a:solidFill>
                  <a:schemeClr val="dk1"/>
                </a:solidFill>
                <a:effectLst/>
                <a:latin typeface="Arial"/>
                <a:ea typeface="Arial"/>
                <a:cs typeface="Arial"/>
                <a:sym typeface="Arial"/>
              </a:rPr>
              <a:t>Évaluation des risques climatiques : évaluer les risques climatiques potentiels (sécheresses, inondations, élévation du niveau de la mer, vagues de chaleur) en fonction du contexte géographique et hydrologique.</a:t>
            </a:r>
          </a:p>
          <a:p>
            <a:pPr lvl="0"/>
            <a:r>
              <a:rPr lang="en-NL" sz="1200" b="0" i="0" u="none" strike="noStrike" cap="none">
                <a:solidFill>
                  <a:schemeClr val="dk1"/>
                </a:solidFill>
                <a:effectLst/>
                <a:latin typeface="Arial"/>
                <a:ea typeface="Arial"/>
                <a:cs typeface="Arial"/>
                <a:sym typeface="Arial"/>
              </a:rPr>
              <a:t>Implication des parties prenantes : impliquer dès le début les communautés vulnérables, les prestataires de services et les experts climatiques afin d'identifier les risques locaux et les priorités en matière de résilience.</a:t>
            </a:r>
          </a:p>
          <a:p>
            <a:pPr lvl="0"/>
            <a:r>
              <a:rPr lang="en-NL" sz="1200" b="0" i="0" u="none" strike="noStrike" cap="none">
                <a:solidFill>
                  <a:schemeClr val="dk1"/>
                </a:solidFill>
                <a:effectLst/>
                <a:latin typeface="Arial"/>
                <a:ea typeface="Arial"/>
                <a:cs typeface="Arial"/>
                <a:sym typeface="Arial"/>
              </a:rPr>
              <a:t>Évaluation de base de la vulnérabilité : évaluer les faiblesses existantes dans les infrastructures hydrauliques, les écosystèmes et les capacités d'adaptation des communautés.</a:t>
            </a:r>
          </a:p>
          <a:p>
            <a:r>
              <a:rPr lang="en-NL" sz="1200" b="0" i="0" u="none" strike="noStrike" cap="none">
                <a:solidFill>
                  <a:schemeClr val="dk1"/>
                </a:solidFill>
                <a:effectLst/>
                <a:latin typeface="Arial"/>
                <a:ea typeface="Arial"/>
                <a:cs typeface="Arial"/>
                <a:sym typeface="Arial"/>
              </a:rPr>
              <a:t>2. Faisabilité et planification</a:t>
            </a:r>
          </a:p>
          <a:p>
            <a:pPr lvl="0"/>
            <a:r>
              <a:rPr lang="en-NL" sz="1200" b="0" i="0" u="none" strike="noStrike" cap="none">
                <a:solidFill>
                  <a:schemeClr val="dk1"/>
                </a:solidFill>
                <a:effectLst/>
                <a:latin typeface="Arial"/>
                <a:ea typeface="Arial"/>
                <a:cs typeface="Arial"/>
                <a:sym typeface="Arial"/>
              </a:rPr>
              <a:t>Analyse des scénarios climatiques : utiliser des modèles et des projections climatiques pour tester l'impact des futurs facteurs de stress sur les systèmes hydriques.</a:t>
            </a:r>
          </a:p>
          <a:p>
            <a:pPr lvl="0"/>
            <a:r>
              <a:rPr lang="en-NL" sz="1200" b="0" i="0" u="none" strike="noStrike" cap="none">
                <a:solidFill>
                  <a:schemeClr val="dk1"/>
                </a:solidFill>
                <a:effectLst/>
                <a:latin typeface="Arial"/>
                <a:ea typeface="Arial"/>
                <a:cs typeface="Arial"/>
                <a:sym typeface="Arial"/>
              </a:rPr>
              <a:t>Évaluations des risques et de la vulnérabilité : réaliser des évaluations des risques localisées et identifier les vulnérabilités.</a:t>
            </a:r>
          </a:p>
          <a:p>
            <a:pPr lvl="0"/>
            <a:r>
              <a:rPr lang="en-NL" sz="1200" b="0" i="0" u="none" strike="noStrike" cap="none">
                <a:solidFill>
                  <a:schemeClr val="dk1"/>
                </a:solidFill>
                <a:effectLst/>
                <a:latin typeface="Arial"/>
                <a:ea typeface="Arial"/>
                <a:cs typeface="Arial"/>
                <a:sym typeface="Arial"/>
              </a:rPr>
              <a:t>Objectifs de résilience : définir des objectifs clairs tels que la redondance, la flexibilité et la robustesse pour guider la planification.</a:t>
            </a:r>
          </a:p>
          <a:p>
            <a:pPr lvl="0"/>
            <a:r>
              <a:rPr lang="en-NL" sz="1200" b="0" i="0" u="none" strike="noStrike" cap="none">
                <a:solidFill>
                  <a:schemeClr val="dk1"/>
                </a:solidFill>
                <a:effectLst/>
                <a:latin typeface="Arial"/>
                <a:ea typeface="Arial"/>
                <a:cs typeface="Arial"/>
                <a:sym typeface="Arial"/>
              </a:rPr>
              <a:t>Analyse coûts-avantages : intégrer les coûts des mesures d'adaptation ainsi que les dommages évités et les économies financières à long terme.</a:t>
            </a:r>
          </a:p>
          <a:p>
            <a:r>
              <a:rPr lang="en-NL" sz="1200" b="0" i="0" u="none" strike="noStrike" cap="none">
                <a:solidFill>
                  <a:schemeClr val="dk1"/>
                </a:solidFill>
                <a:effectLst/>
                <a:latin typeface="Arial"/>
                <a:ea typeface="Arial"/>
                <a:cs typeface="Arial"/>
                <a:sym typeface="Arial"/>
              </a:rPr>
              <a:t>3. Conception et ingénierie</a:t>
            </a:r>
          </a:p>
          <a:p>
            <a:pPr lvl="0"/>
            <a:r>
              <a:rPr lang="en-NL" sz="1200" b="0" i="0" u="none" strike="noStrike" cap="none">
                <a:solidFill>
                  <a:schemeClr val="dk1"/>
                </a:solidFill>
                <a:effectLst/>
                <a:latin typeface="Arial"/>
                <a:ea typeface="Arial"/>
                <a:cs typeface="Arial"/>
                <a:sym typeface="Arial"/>
              </a:rPr>
              <a:t>Normes de conception résilientes au climat : appliquer des codes et des normes d'ingénierie qui tiennent compte des événements extrêmes et des changements à long terme.</a:t>
            </a:r>
          </a:p>
          <a:p>
            <a:pPr lvl="0"/>
            <a:r>
              <a:rPr lang="en-NL" sz="1200" b="0" i="0" u="none" strike="noStrike" cap="none">
                <a:solidFill>
                  <a:schemeClr val="dk1"/>
                </a:solidFill>
                <a:effectLst/>
                <a:latin typeface="Arial"/>
                <a:ea typeface="Arial"/>
                <a:cs typeface="Arial"/>
                <a:sym typeface="Arial"/>
              </a:rPr>
              <a:t>Solutions fondées sur la nature : intégrer les écosystèmes (zones humides, surfaces perméables, protection des bassins versants) dans la conception des infrastructures.</a:t>
            </a:r>
          </a:p>
          <a:p>
            <a:pPr lvl="0"/>
            <a:r>
              <a:rPr lang="en-NL" sz="1200" b="0" i="0" u="none" strike="noStrike" cap="none">
                <a:solidFill>
                  <a:schemeClr val="dk1"/>
                </a:solidFill>
                <a:effectLst/>
                <a:latin typeface="Arial"/>
                <a:ea typeface="Arial"/>
                <a:cs typeface="Arial"/>
                <a:sym typeface="Arial"/>
              </a:rPr>
              <a:t>Flexibilité dans la conception : intégrer la modularité et l'adaptabilité afin que les systèmes puissent évoluer en fonction des conditions changeantes.</a:t>
            </a:r>
          </a:p>
          <a:p>
            <a:r>
              <a:rPr lang="en-NL" sz="1200" b="0" i="0" u="none" strike="noStrike" cap="none">
                <a:solidFill>
                  <a:schemeClr val="dk1"/>
                </a:solidFill>
                <a:effectLst/>
                <a:latin typeface="Arial"/>
                <a:ea typeface="Arial"/>
                <a:cs typeface="Arial"/>
                <a:sym typeface="Arial"/>
              </a:rPr>
              <a:t>4. Mise en œuvre et construction</a:t>
            </a:r>
          </a:p>
          <a:p>
            <a:pPr lvl="0"/>
            <a:r>
              <a:rPr lang="en-NL" sz="1200" b="0" i="0" u="none" strike="noStrike" cap="none">
                <a:solidFill>
                  <a:schemeClr val="dk1"/>
                </a:solidFill>
                <a:effectLst/>
                <a:latin typeface="Arial"/>
                <a:ea typeface="Arial"/>
                <a:cs typeface="Arial"/>
                <a:sym typeface="Arial"/>
              </a:rPr>
              <a:t>Pratiques de construction tenant compte des risques : aligner les calendriers et les méthodes de construction sur les risques climatiques et saisonniers.</a:t>
            </a:r>
          </a:p>
          <a:p>
            <a:pPr lvl="0"/>
            <a:r>
              <a:rPr lang="en-NL" sz="1200" b="0" i="0" u="none" strike="noStrike" cap="none">
                <a:solidFill>
                  <a:schemeClr val="dk1"/>
                </a:solidFill>
                <a:effectLst/>
                <a:latin typeface="Arial"/>
                <a:ea typeface="Arial"/>
                <a:cs typeface="Arial"/>
                <a:sym typeface="Arial"/>
              </a:rPr>
              <a:t>Systèmes de surveillance : installer des capteurs, des systèmes de surveillance à distance et des systèmes de données pour suivre les performances liées au climat pendant et après la mise en œuvre.</a:t>
            </a:r>
          </a:p>
          <a:p>
            <a:r>
              <a:rPr lang="en-NL" sz="1200" b="0" i="0" u="none" strike="noStrike" cap="none">
                <a:solidFill>
                  <a:schemeClr val="dk1"/>
                </a:solidFill>
                <a:effectLst/>
                <a:latin typeface="Arial"/>
                <a:ea typeface="Arial"/>
                <a:cs typeface="Arial"/>
                <a:sym typeface="Arial"/>
              </a:rPr>
              <a:t>5. Exploitation et maintenance</a:t>
            </a:r>
          </a:p>
          <a:p>
            <a:pPr lvl="0"/>
            <a:r>
              <a:rPr lang="en-NL" sz="1200" b="0" i="0" u="none" strike="noStrike" cap="none">
                <a:solidFill>
                  <a:schemeClr val="dk1"/>
                </a:solidFill>
                <a:effectLst/>
                <a:latin typeface="Arial"/>
                <a:ea typeface="Arial"/>
                <a:cs typeface="Arial"/>
                <a:sym typeface="Arial"/>
              </a:rPr>
              <a:t>Gestion adaptative : utiliser les données climatiques et de performance en temps réel pour ajuster les opérations de manière dynamique.</a:t>
            </a:r>
          </a:p>
          <a:p>
            <a:pPr lvl="0"/>
            <a:r>
              <a:rPr lang="en-NL" sz="1200" b="0" i="0" u="none" strike="noStrike" cap="none">
                <a:solidFill>
                  <a:schemeClr val="dk1"/>
                </a:solidFill>
                <a:effectLst/>
                <a:latin typeface="Arial"/>
                <a:ea typeface="Arial"/>
                <a:cs typeface="Arial"/>
                <a:sym typeface="Arial"/>
              </a:rPr>
              <a:t>Renforcement des capacités : former le personnel, les services publics et les communautés à la gestion, à la maintenance et à la préparation aux situations d'urgence résilientes au climat.</a:t>
            </a:r>
          </a:p>
          <a:p>
            <a:pPr lvl="0"/>
            <a:r>
              <a:rPr lang="en-NL" sz="1200" b="0" i="0" u="none" strike="noStrike" cap="none">
                <a:solidFill>
                  <a:schemeClr val="dk1"/>
                </a:solidFill>
                <a:effectLst/>
                <a:latin typeface="Arial"/>
                <a:ea typeface="Arial"/>
                <a:cs typeface="Arial"/>
                <a:sym typeface="Arial"/>
              </a:rPr>
              <a:t>Planification de la maintenance : donner la priorité aux composants et aux systèmes les plus vulnérables aux risques climatiques pour les soins préventifs.</a:t>
            </a:r>
          </a:p>
          <a:p>
            <a:r>
              <a:rPr lang="en-NL" sz="1200" b="0" i="0" u="none" strike="noStrike" cap="none">
                <a:solidFill>
                  <a:schemeClr val="dk1"/>
                </a:solidFill>
                <a:effectLst/>
                <a:latin typeface="Arial"/>
                <a:ea typeface="Arial"/>
                <a:cs typeface="Arial"/>
                <a:sym typeface="Arial"/>
              </a:rPr>
              <a:t>6. Évaluation et apprentissage</a:t>
            </a:r>
          </a:p>
          <a:p>
            <a:pPr lvl="0"/>
            <a:r>
              <a:rPr lang="en-NL" sz="1200" b="0" i="0" u="none" strike="noStrike" cap="none">
                <a:solidFill>
                  <a:schemeClr val="dk1"/>
                </a:solidFill>
                <a:effectLst/>
                <a:latin typeface="Arial"/>
                <a:ea typeface="Arial"/>
                <a:cs typeface="Arial"/>
                <a:sym typeface="Arial"/>
              </a:rPr>
              <a:t>Examen post-mise en œuvre : évaluer l'efficacité de la gestion des risques climatiques et du renforcement de la résilience.</a:t>
            </a:r>
          </a:p>
          <a:p>
            <a:pPr lvl="0"/>
            <a:r>
              <a:rPr lang="en-NL" sz="1200" b="0" i="0" u="none" strike="noStrike" cap="none">
                <a:solidFill>
                  <a:schemeClr val="dk1"/>
                </a:solidFill>
                <a:effectLst/>
                <a:latin typeface="Arial"/>
                <a:ea typeface="Arial"/>
                <a:cs typeface="Arial"/>
                <a:sym typeface="Arial"/>
              </a:rPr>
              <a:t>Boucles de rétroaction : documenter et partager les enseignements tirés afin de renforcer l'apprentissage institutionnel et les cadres politiques.</a:t>
            </a:r>
          </a:p>
          <a:p>
            <a:pPr lvl="0"/>
            <a:r>
              <a:rPr lang="en-NL" sz="1200" b="0" i="0" u="none" strike="noStrike" cap="none">
                <a:solidFill>
                  <a:schemeClr val="dk1"/>
                </a:solidFill>
                <a:effectLst/>
                <a:latin typeface="Arial"/>
                <a:ea typeface="Arial"/>
                <a:cs typeface="Arial"/>
                <a:sym typeface="Arial"/>
              </a:rPr>
              <a:t>Mesures de la résilience : surveiller des indicateurs tels que la continuité des services lors d'événements extrêmes, la rapidité de la reprise, les économies réalisées et la satisfaction des communautés.</a:t>
            </a:r>
          </a:p>
          <a:p>
            <a:endParaRPr lang="en-GB" sz="1200" b="1" i="0" u="none" strike="noStrike" cap="none">
              <a:solidFill>
                <a:schemeClr val="dk1"/>
              </a:solidFill>
              <a:effectLst/>
              <a:latin typeface="Arial"/>
              <a:ea typeface="Arial"/>
              <a:cs typeface="Arial"/>
              <a:sym typeface="Arial"/>
            </a:endParaRP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Vous souhaitez en savoir plus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Banque mondiale – Note d'information sur la conception d'infrastructures hydrauliques résilientes </a:t>
            </a:r>
            <a:r>
              <a:rPr lang="en-GB" sz="1200" b="0" i="0" u="none" strike="noStrike" cap="none">
                <a:solidFill>
                  <a:schemeClr val="dk1"/>
                </a:solidFill>
                <a:effectLst/>
                <a:latin typeface="Arial"/>
                <a:ea typeface="Arial"/>
                <a:cs typeface="Arial"/>
                <a:sym typeface="Arial"/>
                <a:hlinkClick r:id="rId3"/>
              </a:rPr>
              <a:t>Voir le PDF</a:t>
            </a:r>
            <a:endParaRPr lang="en-GB" sz="1200" b="0" i="0" u="none" strike="noStrike" cap="none">
              <a:solidFill>
                <a:schemeClr val="dk1"/>
              </a:solidFill>
              <a:effectLst/>
              <a:latin typeface="Arial"/>
              <a:ea typeface="Arial"/>
              <a:cs typeface="Arial"/>
              <a:sym typeface="Arial"/>
            </a:endParaRPr>
          </a:p>
          <a:p>
            <a:pPr lvl="1"/>
            <a:r>
              <a:rPr lang="en-GB" sz="1200" b="0" i="0" u="none" strike="noStrike" cap="none">
                <a:solidFill>
                  <a:schemeClr val="dk1"/>
                </a:solidFill>
                <a:effectLst/>
                <a:latin typeface="Arial"/>
                <a:ea typeface="Arial"/>
                <a:cs typeface="Arial"/>
                <a:sym typeface="Arial"/>
              </a:rPr>
              <a:t>Propose des principes de conception pratiques pour des infrastructures hydrauliques résilientes au changement climatique.</a:t>
            </a:r>
          </a:p>
          <a:p>
            <a:pPr lvl="1"/>
            <a:r>
              <a:rPr lang="en-GB" sz="1200" b="0" i="0" u="none" strike="noStrike" cap="none">
                <a:solidFill>
                  <a:schemeClr val="dk1"/>
                </a:solidFill>
                <a:effectLst/>
                <a:latin typeface="Arial"/>
                <a:ea typeface="Arial"/>
                <a:cs typeface="Arial"/>
                <a:sym typeface="Arial"/>
              </a:rPr>
              <a:t>Couvre </a:t>
            </a:r>
            <a:r>
              <a:rPr lang="en-GB" sz="1200" b="0" i="0" u="none" strike="noStrike" cap="none" err="1">
                <a:solidFill>
                  <a:schemeClr val="dk1"/>
                </a:solidFill>
                <a:effectLst/>
                <a:latin typeface="Arial"/>
                <a:ea typeface="Arial"/>
                <a:cs typeface="Arial"/>
                <a:sym typeface="Arial"/>
              </a:rPr>
              <a:t>la modélisation</a:t>
            </a:r>
            <a:r>
              <a:rPr lang="en-GB" sz="1200" b="0" i="0" u="none" strike="noStrike" cap="none">
                <a:solidFill>
                  <a:schemeClr val="dk1"/>
                </a:solidFill>
                <a:effectLst/>
                <a:latin typeface="Arial"/>
                <a:ea typeface="Arial"/>
                <a:cs typeface="Arial"/>
                <a:sym typeface="Arial"/>
              </a:rPr>
              <a:t> hydrologique, la conception adaptative et l'engagement des parties prenantes.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Fonds vert pour le climat (FVC) – Lignes directrices pour la conception de projets liés à l'eau </a:t>
            </a:r>
            <a:r>
              <a:rPr lang="en-GB" sz="1200" b="0" i="0" u="none" strike="noStrike" cap="none">
                <a:solidFill>
                  <a:schemeClr val="dk1"/>
                </a:solidFill>
                <a:effectLst/>
                <a:latin typeface="Arial"/>
                <a:ea typeface="Arial"/>
                <a:cs typeface="Arial"/>
                <a:sym typeface="Arial"/>
                <a:hlinkClick r:id="rId4"/>
              </a:rPr>
              <a:t>Voir les lignes directrices</a:t>
            </a:r>
            <a:endParaRPr lang="en-GB" sz="1200" b="0" i="0" u="none" strike="noStrike" cap="none">
              <a:solidFill>
                <a:schemeClr val="dk1"/>
              </a:solidFill>
              <a:effectLst/>
              <a:latin typeface="Arial"/>
              <a:ea typeface="Arial"/>
              <a:cs typeface="Arial"/>
              <a:sym typeface="Arial"/>
            </a:endParaRPr>
          </a:p>
          <a:p>
            <a:pPr lvl="1"/>
            <a:r>
              <a:rPr lang="en-GB" sz="1200" b="0" i="0" u="none" strike="noStrike" cap="none">
                <a:solidFill>
                  <a:schemeClr val="dk1"/>
                </a:solidFill>
                <a:effectLst/>
                <a:latin typeface="Arial"/>
                <a:ea typeface="Arial"/>
                <a:cs typeface="Arial"/>
                <a:sym typeface="Arial"/>
              </a:rPr>
              <a:t>Approche structurée pour la conception de projets hydrauliques résilients au changement climatique.</a:t>
            </a:r>
          </a:p>
          <a:p>
            <a:pPr lvl="1"/>
            <a:r>
              <a:rPr lang="en-GB" sz="1200" b="0" i="0" u="none" strike="noStrike" cap="none">
                <a:solidFill>
                  <a:schemeClr val="dk1"/>
                </a:solidFill>
                <a:effectLst/>
                <a:latin typeface="Arial"/>
                <a:ea typeface="Arial"/>
                <a:cs typeface="Arial"/>
                <a:sym typeface="Arial"/>
              </a:rPr>
              <a:t>Comprend les arguments climatiques, les stratégies de financement et l'engagement des parties prenantes.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Banque mondiale – Renforcer la résilience : intégrer les risques climatiques et les risques de catastrophe dans le développement </a:t>
            </a:r>
            <a:r>
              <a:rPr lang="en-GB" sz="1200" b="0" i="0" u="none" strike="noStrike" cap="none">
                <a:solidFill>
                  <a:schemeClr val="dk1"/>
                </a:solidFill>
                <a:effectLst/>
                <a:latin typeface="Arial"/>
                <a:ea typeface="Arial"/>
                <a:cs typeface="Arial"/>
                <a:sym typeface="Arial"/>
                <a:hlinkClick r:id="rId5"/>
              </a:rPr>
              <a:t>Voir le PDF</a:t>
            </a:r>
            <a:endParaRPr lang="en-GB" sz="1200" b="0" i="0" u="none" strike="noStrike" cap="none">
              <a:solidFill>
                <a:schemeClr val="dk1"/>
              </a:solidFill>
              <a:effectLst/>
              <a:latin typeface="Arial"/>
              <a:ea typeface="Arial"/>
              <a:cs typeface="Arial"/>
              <a:sym typeface="Arial"/>
            </a:endParaRPr>
          </a:p>
          <a:p>
            <a:pPr lvl="1"/>
            <a:r>
              <a:rPr lang="en-GB" sz="1200" b="0" i="0" u="none" strike="noStrike" cap="none">
                <a:solidFill>
                  <a:schemeClr val="dk1"/>
                </a:solidFill>
                <a:effectLst/>
                <a:latin typeface="Arial"/>
                <a:ea typeface="Arial"/>
                <a:cs typeface="Arial"/>
                <a:sym typeface="Arial"/>
              </a:rPr>
              <a:t>Fournit des enseignements tirés de projets mondiaux et met l'accent sur l'aménagement du territoire, les systèmes d'alerte précoce et les mécanismes de financement</a:t>
            </a:r>
          </a:p>
          <a:p>
            <a:pPr lvl="1"/>
            <a:endParaRPr lang="en-GB" sz="1200" b="0" i="0" u="none" strike="noStrike" cap="none">
              <a:solidFill>
                <a:schemeClr val="dk1"/>
              </a:solidFill>
              <a:effectLst/>
              <a:latin typeface="Arial"/>
              <a:ea typeface="Arial"/>
              <a:cs typeface="Arial"/>
              <a:sym typeface="Arial"/>
            </a:endParaRPr>
          </a:p>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378140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EF4E2-C06F-C343-BC60-EEF750D74C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0BA5AF-7BE5-26AF-E3E5-5937B7D43BE2}"/>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20D6C19-8E4F-F9CA-452C-A868EA409FD7}"/>
              </a:ext>
            </a:extLst>
          </p:cNvPr>
          <p:cNvSpPr>
            <a:spLocks noGrp="1"/>
          </p:cNvSpPr>
          <p:nvPr>
            <p:ph type="body" idx="1"/>
          </p:nvPr>
        </p:nvSpPr>
        <p:spPr/>
        <p:txBody>
          <a:bodyPr/>
          <a:lstStyle/>
          <a:p>
            <a:r>
              <a:rPr lang="en-GB" b="1"/>
              <a:t>Notes du formateur :</a:t>
            </a:r>
          </a:p>
          <a:p>
            <a:endParaRPr lang="en-GB"/>
          </a:p>
          <a:p>
            <a:r>
              <a:rPr lang="en-GB" sz="1200" b="0" i="0" u="none" strike="noStrike" cap="none">
                <a:solidFill>
                  <a:schemeClr val="dk1"/>
                </a:solidFill>
                <a:effectLst/>
                <a:latin typeface="Arial"/>
                <a:ea typeface="Arial"/>
                <a:cs typeface="Arial"/>
                <a:sym typeface="Arial"/>
              </a:rPr>
              <a:t>Demandez aux participants de se connecter au cours en ligne et </a:t>
            </a:r>
            <a:r>
              <a:rPr lang="en-US" sz="1200" b="0" i="0" u="none" strike="noStrike" cap="none">
                <a:solidFill>
                  <a:schemeClr val="dk1"/>
                </a:solidFill>
                <a:effectLst/>
                <a:latin typeface="Arial"/>
                <a:ea typeface="Arial"/>
                <a:cs typeface="Arial"/>
                <a:sym typeface="Arial"/>
              </a:rPr>
              <a:t>de répondre </a:t>
            </a:r>
            <a:r>
              <a:rPr lang="en-US" sz="1200" b="0" i="0" u="sng" strike="noStrike" cap="none">
                <a:solidFill>
                  <a:schemeClr val="dk1"/>
                </a:solidFill>
                <a:effectLst/>
                <a:latin typeface="Arial"/>
                <a:ea typeface="Arial"/>
                <a:cs typeface="Arial"/>
                <a:sym typeface="Arial"/>
                <a:hlinkClick r:id="rId3"/>
              </a:rPr>
              <a:t>au questionnaire </a:t>
            </a:r>
            <a:r>
              <a:rPr lang="en-US" sz="1200" b="0" i="0" u="none" strike="noStrike" cap="none">
                <a:solidFill>
                  <a:schemeClr val="dk1"/>
                </a:solidFill>
                <a:effectLst/>
                <a:latin typeface="Arial"/>
                <a:ea typeface="Arial"/>
                <a:cs typeface="Arial"/>
                <a:sym typeface="Arial"/>
              </a:rPr>
              <a:t>du module 2 afin de confirmer leurs connaissances et leur compréhension.</a:t>
            </a:r>
            <a:endParaRPr lang="en-GB" sz="1200" b="0" i="0" u="none" strike="noStrike" cap="none">
              <a:solidFill>
                <a:schemeClr val="dk1"/>
              </a:solidFill>
              <a:effectLst/>
              <a:latin typeface="Arial"/>
              <a:ea typeface="Arial"/>
              <a:cs typeface="Arial"/>
              <a:sym typeface="Arial"/>
            </a:endParaRPr>
          </a:p>
          <a:p>
            <a:endParaRPr lang="en-US" sz="1200" b="0" i="0" u="none" strike="noStrike" cap="none">
              <a:solidFill>
                <a:schemeClr val="dk1"/>
              </a:solidFill>
              <a:effectLst/>
              <a:latin typeface="Arial"/>
              <a:ea typeface="Arial"/>
              <a:cs typeface="Arial"/>
              <a:sym typeface="Arial"/>
            </a:endParaRPr>
          </a:p>
          <a:p>
            <a:r>
              <a:rPr lang="en-US" sz="1200" b="0" i="0" u="none" strike="noStrike" cap="none">
                <a:solidFill>
                  <a:schemeClr val="dk1"/>
                </a:solidFill>
                <a:effectLst/>
                <a:latin typeface="Arial"/>
                <a:ea typeface="Arial"/>
                <a:cs typeface="Arial"/>
                <a:sym typeface="Arial"/>
              </a:rPr>
              <a:t>Vous pouvez également utiliser les diapositives suivantes, qui comportent cinq questions à choix multiples.</a:t>
            </a:r>
            <a:endParaRPr lang="en-GB" sz="1200" b="0" i="0" u="none" strike="noStrike" cap="none">
              <a:solidFill>
                <a:schemeClr val="dk1"/>
              </a:solidFill>
              <a:effectLst/>
              <a:latin typeface="Arial"/>
              <a:ea typeface="Arial"/>
              <a:cs typeface="Arial"/>
              <a:sym typeface="Arial"/>
            </a:endParaRPr>
          </a:p>
          <a:p>
            <a:endParaRPr lang="en-GB"/>
          </a:p>
        </p:txBody>
      </p:sp>
      <p:sp>
        <p:nvSpPr>
          <p:cNvPr id="4" name="Slide Number Placeholder 3">
            <a:extLst>
              <a:ext uri="{FF2B5EF4-FFF2-40B4-BE49-F238E27FC236}">
                <a16:creationId xmlns:a16="http://schemas.microsoft.com/office/drawing/2014/main" id="{623846F6-B118-B4C9-BEF4-4E4CBD667FF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767787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Notes du formateur :</a:t>
            </a:r>
            <a:endParaRPr lang="en-US" sz="1200">
              <a:solidFill>
                <a:schemeClr val="dk1"/>
              </a:solidFill>
            </a:endParaRPr>
          </a:p>
          <a:p>
            <a:pPr>
              <a:defRPr/>
            </a:pPr>
            <a:endParaRPr lang="en-GB"/>
          </a:p>
          <a:p>
            <a:pPr>
              <a:defRPr/>
            </a:pPr>
            <a:r>
              <a:rPr lang="en-GB"/>
              <a:t>Chaque module se termine par un petit quiz de 5 questions permettant aux participants de vérifier leur compréhension.</a:t>
            </a:r>
          </a:p>
          <a:p>
            <a:pPr>
              <a:defRPr/>
            </a:pPr>
            <a:endParaRPr lang="en-GB"/>
          </a:p>
          <a:p>
            <a:pPr>
              <a:defRPr/>
            </a:pPr>
            <a:r>
              <a:rPr lang="en-GB"/>
              <a:t>Les participants peuvent répondre à ce quiz en ligne.</a:t>
            </a:r>
          </a:p>
          <a:p>
            <a:pPr>
              <a:defRPr/>
            </a:pPr>
            <a:endParaRPr lang="en-GB"/>
          </a:p>
          <a:p>
            <a:pPr>
              <a:defRPr/>
            </a:pPr>
            <a:r>
              <a:rPr lang="en-GB"/>
              <a:t>Ils peuvent également répondre au questionnaire à l'aide d'un stylo et d'une feuille de papier.</a:t>
            </a:r>
          </a:p>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636269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14631-8132-B716-0F7F-EFA62D485A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C15A99-8F0C-4BCB-690D-3D4CD73E83E2}"/>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F6E5FA8-71E1-2E9C-3EEF-B84939997C56}"/>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Notes du formateur :</a:t>
            </a:r>
            <a:endParaRPr lang="en-US" sz="1200">
              <a:solidFill>
                <a:schemeClr val="dk1"/>
              </a:solidFill>
            </a:endParaRPr>
          </a:p>
          <a:p>
            <a:pPr>
              <a:defRPr/>
            </a:pPr>
            <a:endParaRPr lang="en-GB"/>
          </a:p>
          <a:p>
            <a:pPr>
              <a:defRPr/>
            </a:pPr>
            <a:r>
              <a:rPr lang="en-GB"/>
              <a:t>Chaque module se termine par un petit quiz de 5 questions permettant aux participants de vérifier leur compréhension.</a:t>
            </a:r>
          </a:p>
          <a:p>
            <a:pPr>
              <a:defRPr/>
            </a:pPr>
            <a:endParaRPr lang="en-GB"/>
          </a:p>
          <a:p>
            <a:pPr>
              <a:defRPr/>
            </a:pPr>
            <a:r>
              <a:rPr lang="en-GB"/>
              <a:t>Les participants peuvent répondre à ce quiz en ligne.</a:t>
            </a:r>
          </a:p>
          <a:p>
            <a:pPr>
              <a:defRPr/>
            </a:pPr>
            <a:endParaRPr lang="en-GB"/>
          </a:p>
          <a:p>
            <a:pPr>
              <a:defRPr/>
            </a:pPr>
            <a:r>
              <a:rPr lang="en-GB"/>
              <a:t>Ils peuvent également répondre au questionnaire à l'aide d'un stylo et d'une feuille de papier.</a:t>
            </a:r>
          </a:p>
          <a:p>
            <a:endParaRPr lang="en-GB"/>
          </a:p>
        </p:txBody>
      </p:sp>
      <p:sp>
        <p:nvSpPr>
          <p:cNvPr id="4" name="Slide Number Placeholder 3">
            <a:extLst>
              <a:ext uri="{FF2B5EF4-FFF2-40B4-BE49-F238E27FC236}">
                <a16:creationId xmlns:a16="http://schemas.microsoft.com/office/drawing/2014/main" id="{25398DF0-EBBA-4C21-9F25-AC658AF6D5B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54243921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506599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E500D-410F-683D-4829-128D62DEBF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9C3F0A-51BC-A60C-5D99-D946C20A0D8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125FEA99-6EBD-613A-EF7A-3B003591C3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5F7BC1C-686E-89E5-FD90-C51F4C005B3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7056382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formateur :</a:t>
            </a:r>
            <a:endParaRPr lang="en-US" sz="1200" dirty="0">
              <a:solidFill>
                <a:schemeClr val="dk1"/>
              </a:solidFill>
            </a:endParaRPr>
          </a:p>
          <a:p>
            <a:endParaRPr lang="en-GB" dirty="0"/>
          </a:p>
          <a:p>
            <a:r>
              <a:rPr lang="fr-FR" sz="1200" b="0" i="0" u="none" strike="noStrike" cap="none" dirty="0">
                <a:solidFill>
                  <a:schemeClr val="dk1"/>
                </a:solidFill>
                <a:effectLst/>
                <a:latin typeface="Arial"/>
                <a:ea typeface="Arial"/>
                <a:cs typeface="Arial"/>
                <a:sym typeface="Arial"/>
              </a:rPr>
              <a:t>Annoncez que la prochaine session sera consacrée au partage d'expériences pratiques. </a:t>
            </a:r>
          </a:p>
          <a:p>
            <a:r>
              <a:rPr lang="fr-FR" sz="1200" b="0" i="0" u="none" strike="noStrike" cap="none" dirty="0">
                <a:solidFill>
                  <a:schemeClr val="dk1"/>
                </a:solidFill>
                <a:effectLst/>
                <a:latin typeface="Arial"/>
                <a:ea typeface="Arial"/>
                <a:cs typeface="Arial"/>
                <a:sym typeface="Arial"/>
              </a:rPr>
              <a:t>Rappelez brièvement que vous avez demandé aux participants de préparer des études de cas ou des retours d'expérience liant changement climatique, eau et assainissement.</a:t>
            </a:r>
          </a:p>
          <a:p>
            <a:endParaRPr lang="fr-FR" sz="1200" b="0" i="0" u="none" strike="noStrike" cap="none" dirty="0">
              <a:solidFill>
                <a:schemeClr val="dk1"/>
              </a:solidFill>
              <a:effectLst/>
              <a:latin typeface="Arial"/>
              <a:cs typeface="Arial"/>
              <a:sym typeface="Arial"/>
            </a:endParaRPr>
          </a:p>
          <a:p>
            <a:pPr>
              <a:buFont typeface="Arial" panose="020B0604020202020204" pitchFamily="34" charset="0"/>
              <a:buChar char="•"/>
            </a:pPr>
            <a:r>
              <a:rPr lang="fr-FR" sz="1200" b="0" i="0" u="none" strike="noStrike" cap="none" dirty="0">
                <a:solidFill>
                  <a:schemeClr val="dk1"/>
                </a:solidFill>
                <a:effectLst/>
                <a:latin typeface="Arial"/>
                <a:ea typeface="Arial"/>
                <a:cs typeface="Arial"/>
                <a:sym typeface="Arial"/>
              </a:rPr>
              <a:t>Sollicitez des volontaires pour présenter (prévoir 3 à 4 présentations max, 5-10 min chacune).</a:t>
            </a:r>
          </a:p>
          <a:p>
            <a:pPr>
              <a:buFont typeface="Arial" panose="020B0604020202020204" pitchFamily="34" charset="0"/>
              <a:buChar char="•"/>
            </a:pPr>
            <a:r>
              <a:rPr lang="fr-FR" sz="1200" b="0" i="0" u="none" strike="noStrike" cap="none" dirty="0">
                <a:solidFill>
                  <a:schemeClr val="dk1"/>
                </a:solidFill>
                <a:effectLst/>
                <a:latin typeface="Arial"/>
                <a:ea typeface="Arial"/>
                <a:cs typeface="Arial"/>
                <a:sym typeface="Arial"/>
              </a:rPr>
              <a:t>Guidez les présentations en suggérant une trame simple : contexte, défi climatique, solution mise en œuvre, résultat et leçon apprise.</a:t>
            </a:r>
          </a:p>
          <a:p>
            <a:pPr>
              <a:buFont typeface="Arial" panose="020B0604020202020204" pitchFamily="34" charset="0"/>
              <a:buChar char="•"/>
            </a:pPr>
            <a:r>
              <a:rPr lang="fr-FR" sz="1200" b="0" i="0" u="none" strike="noStrike" cap="none" dirty="0">
                <a:solidFill>
                  <a:schemeClr val="dk1"/>
                </a:solidFill>
                <a:effectLst/>
                <a:latin typeface="Arial"/>
                <a:ea typeface="Arial"/>
                <a:cs typeface="Arial"/>
                <a:sym typeface="Arial"/>
              </a:rPr>
              <a:t>Après chaque partage, encouragez des questions brèves ou un échange pour faire émerger des points communs ou des enseignements clés.</a:t>
            </a:r>
          </a:p>
          <a:p>
            <a:endParaRPr lang="en-NL"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558504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rPr>
              <a:t>Notes du formateur :</a:t>
            </a:r>
            <a:endParaRPr lang="en-US" sz="1200" dirty="0">
              <a:solidFill>
                <a:schemeClr val="dk1"/>
              </a:solidFill>
            </a:endParaRPr>
          </a:p>
          <a:p>
            <a:endParaRPr lang="en-GB" dirty="0"/>
          </a:p>
          <a:p>
            <a:r>
              <a:rPr lang="en-GB" dirty="0"/>
              <a:t>Réflexion de fin de journée.</a:t>
            </a:r>
          </a:p>
          <a:p>
            <a:endParaRPr lang="en-GB" dirty="0"/>
          </a:p>
          <a:p>
            <a:r>
              <a:rPr lang="en-GB" dirty="0"/>
              <a:t>Demandez aux participants de noter dans leur manuel d'animateur</a:t>
            </a:r>
          </a:p>
          <a:p>
            <a:endParaRPr lang="en-GB" dirty="0"/>
          </a:p>
          <a:p>
            <a:pPr>
              <a:buFont typeface="Arial" panose="020B0604020202020204" pitchFamily="34" charset="0"/>
              <a:buChar char="•"/>
            </a:pPr>
            <a:r>
              <a:rPr lang="en-GB" sz="1200" b="0" i="1" u="none" strike="noStrike" cap="none" dirty="0">
                <a:solidFill>
                  <a:schemeClr val="dk1"/>
                </a:solidFill>
                <a:effectLst/>
                <a:latin typeface="Arial"/>
                <a:ea typeface="Arial"/>
                <a:cs typeface="Arial"/>
                <a:sym typeface="Arial"/>
              </a:rPr>
              <a:t>Qu'est-ce qui a bien fonctionné ?</a:t>
            </a:r>
          </a:p>
          <a:p>
            <a:pPr>
              <a:buFont typeface="Arial" panose="020B0604020202020204" pitchFamily="34" charset="0"/>
              <a:buChar char="•"/>
            </a:pPr>
            <a:r>
              <a:rPr lang="en-GB" sz="1200" b="0" i="1" u="none" strike="noStrike" cap="none" dirty="0">
                <a:solidFill>
                  <a:schemeClr val="dk1"/>
                </a:solidFill>
                <a:effectLst/>
                <a:latin typeface="Arial"/>
                <a:ea typeface="Arial"/>
                <a:cs typeface="Arial"/>
                <a:sym typeface="Arial"/>
              </a:rPr>
              <a:t>Qu'est-ce qui doit être amélioré en termes de contenu et de techniques d'apprentissage ?</a:t>
            </a:r>
          </a:p>
          <a:p>
            <a:pPr>
              <a:buFont typeface="Arial" panose="020B0604020202020204" pitchFamily="34" charset="0"/>
              <a:buChar char="•"/>
            </a:pPr>
            <a:r>
              <a:rPr lang="en-GB" sz="1200" b="0" i="1" u="none" strike="noStrike" cap="none" dirty="0">
                <a:solidFill>
                  <a:schemeClr val="dk1"/>
                </a:solidFill>
                <a:effectLst/>
                <a:latin typeface="Arial"/>
                <a:ea typeface="Arial"/>
                <a:cs typeface="Arial"/>
                <a:sym typeface="Arial"/>
              </a:rPr>
              <a:t>Ce qu'ils souhaitent retenir pour la mise en œuvre de la formation</a:t>
            </a:r>
          </a:p>
          <a:p>
            <a:pPr>
              <a:buFont typeface="Arial" panose="020B0604020202020204" pitchFamily="34" charset="0"/>
              <a:buChar char="•"/>
            </a:pPr>
            <a:endParaRPr lang="en-GB" sz="1200" b="0" i="1" u="none" strike="noStrike" cap="none" dirty="0">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dirty="0">
                <a:solidFill>
                  <a:schemeClr val="dk1"/>
                </a:solidFill>
                <a:effectLst/>
                <a:latin typeface="Arial"/>
                <a:ea typeface="Arial"/>
                <a:cs typeface="Arial"/>
                <a:sym typeface="Arial"/>
              </a:rPr>
              <a:t>Demandez aux participants de partager leurs réflexions en plénière.</a:t>
            </a:r>
          </a:p>
          <a:p>
            <a:endParaRPr lang="en-NL"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935146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Aperçu des points clés de ce module</a:t>
            </a:r>
          </a:p>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37100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3554599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Cette diapositive présente un aperçu des principaux documents qui constituent la base du module 2.</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0565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1143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Notes du formateur :</a:t>
            </a:r>
          </a:p>
          <a:p>
            <a:pPr marL="1143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a:solidFill>
                <a:schemeClr val="dk1"/>
              </a:solidFill>
              <a:latin typeface="Roboto"/>
              <a:ea typeface="Roboto"/>
              <a:cs typeface="Roboto"/>
              <a:sym typeface="Roboto"/>
            </a:endParaRPr>
          </a:p>
          <a:p>
            <a:pPr marL="1143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a:solidFill>
                  <a:schemeClr val="dk1"/>
                </a:solidFill>
                <a:latin typeface="Roboto"/>
                <a:ea typeface="Roboto"/>
                <a:cs typeface="Roboto"/>
                <a:sym typeface="Roboto"/>
              </a:rPr>
              <a:t>Cette diapositive présente un résumé du contenu du </a:t>
            </a:r>
            <a:r>
              <a:rPr lang="en-GB" sz="1200" b="1">
                <a:solidFill>
                  <a:schemeClr val="dk1"/>
                </a:solidFill>
                <a:latin typeface="Roboto"/>
                <a:ea typeface="Roboto"/>
                <a:cs typeface="Roboto"/>
                <a:sym typeface="Roboto"/>
              </a:rPr>
              <a:t>module</a:t>
            </a:r>
            <a:r>
              <a:rPr lang="en-GB" b="1">
                <a:latin typeface="Roboto"/>
                <a:ea typeface="Roboto"/>
                <a:cs typeface="Roboto"/>
                <a:sym typeface="Roboto"/>
              </a:rPr>
              <a:t> 2.</a:t>
            </a:r>
            <a:endParaRPr lang="en-GB">
              <a:latin typeface="Roboto"/>
              <a:ea typeface="Roboto"/>
              <a:cs typeface="Roboto"/>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45043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Notes du formateur :</a:t>
            </a:r>
          </a:p>
          <a:p>
            <a:endParaRPr lang="en-US" sz="1200">
              <a:solidFill>
                <a:schemeClr val="dk1"/>
              </a:solidFill>
            </a:endParaRPr>
          </a:p>
          <a:p>
            <a:r>
              <a:rPr lang="en-US" sz="1200">
                <a:solidFill>
                  <a:schemeClr val="dk1"/>
                </a:solidFill>
              </a:rPr>
              <a:t>Cette section présente les raisons qui ont motivé la création de cette Masterclass.</a:t>
            </a:r>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770165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odul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5613176" y="2572721"/>
            <a:ext cx="6036280" cy="1652274"/>
          </a:xfrm>
        </p:spPr>
        <p:txBody>
          <a:bodyPr vert="horz" lIns="91440" tIns="45720" rIns="91440" bIns="45720" rtlCol="0" anchor="ctr">
            <a:normAutofit/>
          </a:bodyPr>
          <a:lstStyle>
            <a:lvl1pPr>
              <a:defRPr lang="en-US" sz="4000" b="0" dirty="0">
                <a:solidFill>
                  <a:schemeClr val="tx2"/>
                </a:solidFill>
              </a:defRPr>
            </a:lvl1pPr>
          </a:lstStyle>
          <a:p>
            <a:pPr lvl="0"/>
            <a:r>
              <a:rPr lang="en-US"/>
              <a:t>Click to edit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5613176" y="4408804"/>
            <a:ext cx="6036280" cy="705637"/>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
        <p:nvSpPr>
          <p:cNvPr id="11" name="Picture Placeholder 6">
            <a:extLst>
              <a:ext uri="{FF2B5EF4-FFF2-40B4-BE49-F238E27FC236}">
                <a16:creationId xmlns:a16="http://schemas.microsoft.com/office/drawing/2014/main" id="{1D6AB98B-BD95-F9FC-BB22-1A89B6EE3246}"/>
              </a:ext>
            </a:extLst>
          </p:cNvPr>
          <p:cNvSpPr>
            <a:spLocks noGrp="1"/>
          </p:cNvSpPr>
          <p:nvPr>
            <p:ph type="pic" sz="quarter" idx="13" hasCustomPrompt="1"/>
          </p:nvPr>
        </p:nvSpPr>
        <p:spPr>
          <a:xfrm>
            <a:off x="1" y="0"/>
            <a:ext cx="5191932" cy="5114441"/>
          </a:xfrm>
          <a:custGeom>
            <a:avLst/>
            <a:gdLst>
              <a:gd name="connsiteX0" fmla="*/ 0 w 6604503"/>
              <a:gd name="connsiteY0" fmla="*/ 0 h 6399152"/>
              <a:gd name="connsiteX1" fmla="*/ 6604503 w 6604503"/>
              <a:gd name="connsiteY1" fmla="*/ 0 h 6399152"/>
              <a:gd name="connsiteX2" fmla="*/ 6604503 w 6604503"/>
              <a:gd name="connsiteY2" fmla="*/ 5797156 h 6399152"/>
              <a:gd name="connsiteX3" fmla="*/ 6002507 w 6604503"/>
              <a:gd name="connsiteY3" fmla="*/ 6399152 h 6399152"/>
              <a:gd name="connsiteX4" fmla="*/ 0 w 6604503"/>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503" h="6399152">
                <a:moveTo>
                  <a:pt x="0" y="0"/>
                </a:moveTo>
                <a:lnTo>
                  <a:pt x="6604503" y="0"/>
                </a:lnTo>
                <a:lnTo>
                  <a:pt x="6604503" y="5797156"/>
                </a:lnTo>
                <a:cubicBezTo>
                  <a:pt x="6604503" y="6129629"/>
                  <a:pt x="6334980" y="6399152"/>
                  <a:pt x="6002507" y="6399152"/>
                </a:cubicBezTo>
                <a:lnTo>
                  <a:pt x="0" y="6399152"/>
                </a:lnTo>
                <a:close/>
              </a:path>
            </a:pathLst>
          </a:custGeom>
          <a:blipFill dpi="0" rotWithShape="1">
            <a:blip r:embed="rId2">
              <a:alphaModFix amt="75000"/>
            </a:blip>
            <a:srcRect/>
            <a:stretch>
              <a:fillRect/>
            </a:stretch>
          </a:blipFill>
        </p:spPr>
        <p:txBody>
          <a:bodyPr wrap="square">
            <a:noAutofit/>
          </a:bodyPr>
          <a:lstStyle>
            <a:lvl1pPr marL="0" indent="0">
              <a:buNone/>
              <a:defRPr/>
            </a:lvl1pPr>
          </a:lstStyle>
          <a:p>
            <a:r>
              <a:rPr lang="en-US"/>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effectLst/>
              </a:defRPr>
            </a:lvl1pPr>
          </a:lstStyle>
          <a:p>
            <a:fld id="{5B3B0F7F-6AD6-4AF0-8BB1-D49CE0F9F622}" type="datetime1">
              <a:rPr lang="en-US" smtClean="0"/>
              <a:t>3/16/2026</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
        <p:nvSpPr>
          <p:cNvPr id="9" name="Text Placeholder 8">
            <a:extLst>
              <a:ext uri="{FF2B5EF4-FFF2-40B4-BE49-F238E27FC236}">
                <a16:creationId xmlns:a16="http://schemas.microsoft.com/office/drawing/2014/main" id="{FC1D7552-2152-9032-FC06-0CC959B564D8}"/>
              </a:ext>
            </a:extLst>
          </p:cNvPr>
          <p:cNvSpPr>
            <a:spLocks noGrp="1"/>
          </p:cNvSpPr>
          <p:nvPr>
            <p:ph type="body" sz="quarter" idx="14" hasCustomPrompt="1"/>
          </p:nvPr>
        </p:nvSpPr>
        <p:spPr>
          <a:xfrm>
            <a:off x="5613176" y="1921790"/>
            <a:ext cx="3143366" cy="412183"/>
          </a:xfrm>
        </p:spPr>
        <p:txBody>
          <a:bodyPr anchor="b">
            <a:noAutofit/>
          </a:bodyPr>
          <a:lstStyle>
            <a:lvl1pPr marL="0" indent="0">
              <a:buNone/>
              <a:defRPr sz="2000"/>
            </a:lvl1pPr>
          </a:lstStyle>
          <a:p>
            <a:pPr lvl="0"/>
            <a:r>
              <a:rPr lang="en-GB"/>
              <a:t>MODULE NUMBER</a:t>
            </a:r>
          </a:p>
        </p:txBody>
      </p:sp>
    </p:spTree>
    <p:extLst>
      <p:ext uri="{BB962C8B-B14F-4D97-AF65-F5344CB8AC3E}">
        <p14:creationId xmlns:p14="http://schemas.microsoft.com/office/powerpoint/2010/main" val="188556461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_2">
    <p:bg>
      <p:bgPr>
        <a:gradFill>
          <a:gsLst>
            <a:gs pos="0">
              <a:srgbClr val="0A5FBA"/>
            </a:gs>
            <a:gs pos="29000">
              <a:srgbClr val="0A5FBA"/>
            </a:gs>
            <a:gs pos="66000">
              <a:srgbClr val="00B0CE"/>
            </a:gs>
          </a:gsLst>
          <a:lin ang="13500000" scaled="1"/>
        </a:gradFill>
        <a:effectLst/>
      </p:bgPr>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27BD538E-A5E4-7C65-A9B9-07DD3AEC5E0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3741468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1">
    <p:bg>
      <p:bgRef idx="1001">
        <a:schemeClr val="bg2"/>
      </p:bgRef>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374A2447-F4FA-FE5C-4DCA-E2F63F69057F}"/>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0701461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11"/>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27B3C97-AB5A-3122-EADE-69166D85A47A}"/>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9098451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2"/>
      </p:bgRef>
    </p:bg>
    <p:spTree>
      <p:nvGrpSpPr>
        <p:cNvPr id="1" name=""/>
        <p:cNvGrpSpPr/>
        <p:nvPr/>
      </p:nvGrpSpPr>
      <p:grpSpPr>
        <a:xfrm>
          <a:off x="0" y="0"/>
          <a:ext cx="0" cy="0"/>
          <a:chOff x="0" y="0"/>
          <a:chExt cx="0" cy="0"/>
        </a:xfrm>
      </p:grpSpPr>
      <p:sp>
        <p:nvSpPr>
          <p:cNvPr id="3" name="Google Shape;211;p5">
            <a:extLst>
              <a:ext uri="{FF2B5EF4-FFF2-40B4-BE49-F238E27FC236}">
                <a16:creationId xmlns:a16="http://schemas.microsoft.com/office/drawing/2014/main" id="{1E428696-D5BF-4543-E336-4306A94FB16D}"/>
              </a:ext>
            </a:extLst>
          </p:cNvPr>
          <p:cNvSpPr/>
          <p:nvPr userDrawn="1"/>
        </p:nvSpPr>
        <p:spPr>
          <a:xfrm>
            <a:off x="0" y="641888"/>
            <a:ext cx="12216829" cy="1332293"/>
          </a:xfrm>
          <a:custGeom>
            <a:avLst/>
            <a:gdLst/>
            <a:ahLst/>
            <a:cxnLst/>
            <a:rect l="l" t="t" r="r" b="b"/>
            <a:pathLst>
              <a:path w="24433657" h="2664587" extrusionOk="0">
                <a:moveTo>
                  <a:pt x="0" y="0"/>
                </a:moveTo>
                <a:lnTo>
                  <a:pt x="24433657" y="0"/>
                </a:lnTo>
                <a:lnTo>
                  <a:pt x="24433657" y="2664587"/>
                </a:lnTo>
                <a:lnTo>
                  <a:pt x="0" y="2664587"/>
                </a:lnTo>
                <a:close/>
              </a:path>
            </a:pathLst>
          </a:custGeom>
          <a:gradFill>
            <a:gsLst>
              <a:gs pos="0">
                <a:srgbClr val="0B5FBA">
                  <a:alpha val="80000"/>
                </a:srgbClr>
              </a:gs>
              <a:gs pos="100000">
                <a:srgbClr val="00D0AB"/>
              </a:gs>
            </a:gsLst>
            <a:lin ang="0" scaled="0"/>
          </a:gra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 name="Content Placeholder 12">
            <a:extLst>
              <a:ext uri="{FF2B5EF4-FFF2-40B4-BE49-F238E27FC236}">
                <a16:creationId xmlns:a16="http://schemas.microsoft.com/office/drawing/2014/main" id="{565DB808-7A91-ED5A-1106-9B7612CFBFBA}"/>
              </a:ext>
            </a:extLst>
          </p:cNvPr>
          <p:cNvSpPr>
            <a:spLocks noGrp="1"/>
          </p:cNvSpPr>
          <p:nvPr>
            <p:ph sz="quarter" idx="16" hasCustomPrompt="1"/>
          </p:nvPr>
        </p:nvSpPr>
        <p:spPr>
          <a:xfrm>
            <a:off x="549525" y="937153"/>
            <a:ext cx="12217400" cy="741762"/>
          </a:xfrm>
        </p:spPr>
        <p:txBody>
          <a:bodyPr>
            <a:normAutofit/>
          </a:bodyPr>
          <a:lstStyle>
            <a:lvl1pPr marL="0" indent="0">
              <a:buNone/>
              <a:defRPr sz="3600" b="0" i="0">
                <a:solidFill>
                  <a:schemeClr val="bg1"/>
                </a:solidFill>
                <a:latin typeface="Roboto Medium" panose="02000000000000000000" pitchFamily="2" charset="0"/>
                <a:ea typeface="Roboto Medium" panose="02000000000000000000" pitchFamily="2" charset="0"/>
              </a:defRPr>
            </a:lvl1pPr>
          </a:lstStyle>
          <a:p>
            <a:pPr lvl="0"/>
            <a:r>
              <a:rPr lang="en-GB" err="1"/>
              <a:t>Xx</a:t>
            </a:r>
            <a:r>
              <a:rPr lang="en-GB"/>
              <a:t> | Section name</a:t>
            </a:r>
          </a:p>
        </p:txBody>
      </p:sp>
      <p:sp>
        <p:nvSpPr>
          <p:cNvPr id="2" name="Slide Number Placeholder 5">
            <a:extLst>
              <a:ext uri="{FF2B5EF4-FFF2-40B4-BE49-F238E27FC236}">
                <a16:creationId xmlns:a16="http://schemas.microsoft.com/office/drawing/2014/main" id="{FCF95945-99E7-2D4A-986F-3E8B91E01AA0}"/>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84859423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urse overview">
    <p:bg>
      <p:bgRef idx="1001">
        <a:schemeClr val="bg2"/>
      </p:bgRef>
    </p:bg>
    <p:spTree>
      <p:nvGrpSpPr>
        <p:cNvPr id="1" name=""/>
        <p:cNvGrpSpPr/>
        <p:nvPr/>
      </p:nvGrpSpPr>
      <p:grpSpPr>
        <a:xfrm>
          <a:off x="0" y="0"/>
          <a:ext cx="0" cy="0"/>
          <a:chOff x="0" y="0"/>
          <a:chExt cx="0" cy="0"/>
        </a:xfrm>
      </p:grpSpPr>
      <p:sp>
        <p:nvSpPr>
          <p:cNvPr id="3" name="Google Shape;168;p6">
            <a:extLst>
              <a:ext uri="{FF2B5EF4-FFF2-40B4-BE49-F238E27FC236}">
                <a16:creationId xmlns:a16="http://schemas.microsoft.com/office/drawing/2014/main" id="{593680CA-F5E5-83BA-1909-4D499FF4B3FB}"/>
              </a:ext>
            </a:extLst>
          </p:cNvPr>
          <p:cNvSpPr txBox="1"/>
          <p:nvPr userDrawn="1"/>
        </p:nvSpPr>
        <p:spPr>
          <a:xfrm>
            <a:off x="0" y="679424"/>
            <a:ext cx="12192000"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0B5FBA"/>
                </a:solidFill>
                <a:effectLst/>
                <a:uLnTx/>
                <a:uFillTx/>
                <a:latin typeface="Roboto"/>
                <a:ea typeface="Roboto"/>
                <a:cs typeface="Roboto"/>
                <a:sym typeface="Roboto"/>
              </a:rPr>
              <a:t>Masterclass overview</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 name="Slide Number Placeholder 5">
            <a:extLst>
              <a:ext uri="{FF2B5EF4-FFF2-40B4-BE49-F238E27FC236}">
                <a16:creationId xmlns:a16="http://schemas.microsoft.com/office/drawing/2014/main" id="{46B4D870-9DFE-D539-5B03-DA43115B3011}"/>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1718687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Agenda">
    <p:bg>
      <p:bgPr>
        <a:solidFill>
          <a:srgbClr val="DBEFF9"/>
        </a:solidFill>
        <a:effectLst/>
      </p:bgPr>
    </p:bg>
    <p:spTree>
      <p:nvGrpSpPr>
        <p:cNvPr id="1" name=""/>
        <p:cNvGrpSpPr/>
        <p:nvPr/>
      </p:nvGrpSpPr>
      <p:grpSpPr>
        <a:xfrm>
          <a:off x="0" y="0"/>
          <a:ext cx="0" cy="0"/>
          <a:chOff x="0" y="0"/>
          <a:chExt cx="0" cy="0"/>
        </a:xfrm>
      </p:grpSpPr>
      <p:sp>
        <p:nvSpPr>
          <p:cNvPr id="10" name="Freeform: Shape 11">
            <a:extLst>
              <a:ext uri="{FF2B5EF4-FFF2-40B4-BE49-F238E27FC236}">
                <a16:creationId xmlns:a16="http://schemas.microsoft.com/office/drawing/2014/main" id="{F42EC37D-2B88-915B-F41A-EBA61986B4EC}"/>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13" name="TextBox 12">
            <a:extLst>
              <a:ext uri="{FF2B5EF4-FFF2-40B4-BE49-F238E27FC236}">
                <a16:creationId xmlns:a16="http://schemas.microsoft.com/office/drawing/2014/main" id="{9B7C41C5-FD40-EBFC-19B4-E00567487383}"/>
              </a:ext>
            </a:extLst>
          </p:cNvPr>
          <p:cNvSpPr txBox="1"/>
          <p:nvPr userDrawn="1"/>
        </p:nvSpPr>
        <p:spPr>
          <a:xfrm>
            <a:off x="433953" y="433953"/>
            <a:ext cx="4587498" cy="769441"/>
          </a:xfrm>
          <a:prstGeom prst="rect">
            <a:avLst/>
          </a:prstGeom>
          <a:noFill/>
        </p:spPr>
        <p:txBody>
          <a:bodyPr wrap="square" rtlCol="0">
            <a:spAutoFit/>
          </a:bodyPr>
          <a:lstStyle/>
          <a:p>
            <a:r>
              <a:rPr lang="en-GB" sz="4400" b="1" i="0">
                <a:solidFill>
                  <a:srgbClr val="0A5FBA"/>
                </a:solidFill>
                <a:latin typeface="Roboto Black" panose="02000000000000000000" pitchFamily="2" charset="0"/>
                <a:ea typeface="Roboto Black" panose="02000000000000000000" pitchFamily="2" charset="0"/>
              </a:rPr>
              <a:t>Today’s focus</a:t>
            </a:r>
          </a:p>
        </p:txBody>
      </p:sp>
      <p:sp>
        <p:nvSpPr>
          <p:cNvPr id="2" name="Slide Number Placeholder 5">
            <a:extLst>
              <a:ext uri="{FF2B5EF4-FFF2-40B4-BE49-F238E27FC236}">
                <a16:creationId xmlns:a16="http://schemas.microsoft.com/office/drawing/2014/main" id="{94114EBA-FFC5-2CCD-CE07-16C3EE6738C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2881095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oT Programme">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chemeClr val="bg1"/>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499623"/>
          </a:xfrm>
        </p:spPr>
        <p:txBody>
          <a:bodyPr>
            <a:normAutofit/>
          </a:bodyPr>
          <a:lstStyle>
            <a:lvl1pPr marL="0" indent="0">
              <a:buNone/>
              <a:defRPr sz="28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bg1"/>
                </a:solidFill>
              </a:defRPr>
            </a:lvl1pPr>
          </a:lstStyle>
          <a:p>
            <a:fld id="{CC057153-B650-4DEB-B370-79DDCFDCE934}" type="slidenum">
              <a:rPr lang="en-US" smtClean="0"/>
              <a:pPr/>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79000">
                <a:srgbClr val="00B0CE"/>
              </a:gs>
              <a:gs pos="4000">
                <a:srgbClr val="00D0AB"/>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1470638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 Sty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115157"/>
          </a:xfrm>
        </p:spPr>
        <p:txBody>
          <a:bodyPr>
            <a:normAutofit/>
          </a:bodyPr>
          <a:lstStyle>
            <a:lvl1pPr marL="0" indent="0">
              <a:buNone/>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5134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 Style 1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9" name="Picture Placeholder 8">
            <a:extLst>
              <a:ext uri="{FF2B5EF4-FFF2-40B4-BE49-F238E27FC236}">
                <a16:creationId xmlns:a16="http://schemas.microsoft.com/office/drawing/2014/main" id="{AE8935B8-95DF-8CC7-E999-5053FFC12ADA}"/>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360935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ontent Slide - Style 3">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6"/>
            <a:ext cx="10652760" cy="4190656"/>
          </a:xfrm>
        </p:spPr>
        <p:txBody>
          <a:bodyPr>
            <a:normAutofit/>
          </a:bodyPr>
          <a:lstStyle>
            <a:lvl1pPr marL="14288" indent="0">
              <a:buNone/>
              <a:tabLst/>
              <a:defRPr sz="2400">
                <a:solidFill>
                  <a:srgbClr val="0A5FBA"/>
                </a:solidFill>
              </a:defRPr>
            </a:lvl1pPr>
            <a:lvl2pPr>
              <a:defRPr sz="2000">
                <a:solidFill>
                  <a:srgbClr val="0A5FBA"/>
                </a:solidFill>
              </a:defRPr>
            </a:lvl2pPr>
            <a:lvl3pPr>
              <a:defRPr sz="1800">
                <a:solidFill>
                  <a:srgbClr val="0A5FBA"/>
                </a:solidFill>
              </a:defRPr>
            </a:lvl3pPr>
            <a:lvl4pPr>
              <a:defRPr sz="1800">
                <a:solidFill>
                  <a:srgbClr val="0A5FBA"/>
                </a:solidFill>
              </a:defRPr>
            </a:lvl4pPr>
            <a:lvl5pPr>
              <a:defRPr sz="18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39609919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userDrawn="1">
  <p:cSld name="Section break">
    <p:bg>
      <p:bgPr>
        <a:gradFill>
          <a:gsLst>
            <a:gs pos="0">
              <a:srgbClr val="0A5FBA"/>
            </a:gs>
            <a:gs pos="29000">
              <a:srgbClr val="0A5FBA"/>
            </a:gs>
            <a:gs pos="66000">
              <a:srgbClr val="00B0CE"/>
            </a:gs>
          </a:gsLst>
          <a:lin ang="13500000" scaled="1"/>
        </a:gradFill>
        <a:effectLst/>
      </p:bgPr>
    </p:bg>
    <p:spTree>
      <p:nvGrpSpPr>
        <p:cNvPr id="1" name="Shape 15"/>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371A385-3D8A-2C16-6BA9-4EA9B9A5597C}"/>
              </a:ext>
            </a:extLst>
          </p:cNvPr>
          <p:cNvSpPr>
            <a:spLocks noGrp="1"/>
          </p:cNvSpPr>
          <p:nvPr>
            <p:ph type="pic" sz="quarter" idx="10"/>
          </p:nvPr>
        </p:nvSpPr>
        <p:spPr>
          <a:xfrm>
            <a:off x="0" y="0"/>
            <a:ext cx="12192000" cy="6858000"/>
          </a:xfrm>
          <a:blipFill dpi="0" rotWithShape="1">
            <a:blip r:embed="rId2">
              <a:alphaModFix amt="63000"/>
            </a:blip>
            <a:srcRect/>
            <a:stretch>
              <a:fillRect/>
            </a:stretch>
          </a:blipFill>
        </p:spPr>
        <p:txBody>
          <a:bodyPr/>
          <a:lstStyle/>
          <a:p>
            <a:endParaRPr lang="en-GB"/>
          </a:p>
        </p:txBody>
      </p:sp>
      <p:sp>
        <p:nvSpPr>
          <p:cNvPr id="6" name="Text Placeholder 5">
            <a:extLst>
              <a:ext uri="{FF2B5EF4-FFF2-40B4-BE49-F238E27FC236}">
                <a16:creationId xmlns:a16="http://schemas.microsoft.com/office/drawing/2014/main" id="{AE94A69B-BA63-AD70-8C3A-34BDCE6345F3}"/>
              </a:ext>
            </a:extLst>
          </p:cNvPr>
          <p:cNvSpPr>
            <a:spLocks noGrp="1"/>
          </p:cNvSpPr>
          <p:nvPr>
            <p:ph type="body" sz="quarter" idx="11" hasCustomPrompt="1"/>
          </p:nvPr>
        </p:nvSpPr>
        <p:spPr>
          <a:xfrm>
            <a:off x="0" y="2362350"/>
            <a:ext cx="12192000" cy="1931964"/>
          </a:xfrm>
        </p:spPr>
        <p:txBody>
          <a:bodyPr anchor="ctr">
            <a:noAutofit/>
          </a:bodyPr>
          <a:lstStyle>
            <a:lvl1pPr marL="0" indent="0" algn="ctr">
              <a:buNone/>
              <a:defRPr sz="6600" b="1" i="0">
                <a:solidFill>
                  <a:schemeClr val="bg1"/>
                </a:solidFill>
                <a:latin typeface="Roboto" panose="02000000000000000000" pitchFamily="2" charset="0"/>
                <a:ea typeface="Roboto" panose="02000000000000000000" pitchFamily="2" charset="0"/>
              </a:defRPr>
            </a:lvl1pPr>
          </a:lstStyle>
          <a:p>
            <a:pPr lvl="0"/>
            <a:r>
              <a:rPr lang="en-GB"/>
              <a:t>Click to edit section break</a:t>
            </a:r>
          </a:p>
        </p:txBody>
      </p:sp>
      <p:sp>
        <p:nvSpPr>
          <p:cNvPr id="2" name="Slide Number Placeholder 5">
            <a:extLst>
              <a:ext uri="{FF2B5EF4-FFF2-40B4-BE49-F238E27FC236}">
                <a16:creationId xmlns:a16="http://schemas.microsoft.com/office/drawing/2014/main" id="{8C18EE53-485B-08E9-4FA8-09A3BCBA155E}"/>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ctr">
            <a:normAutofit/>
          </a:bodyPr>
          <a:lstStyle/>
          <a:p>
            <a:r>
              <a:rPr lang="en-US"/>
              <a:t>Cliquez pour modifier le style du titre principal</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Cliquez pour modifier les styles de texte principaux</a:t>
            </a:r>
          </a:p>
          <a:p>
            <a:pPr lvl="1"/>
            <a:r>
              <a:rPr lang="en-US"/>
              <a:t>Deuxième niveau</a:t>
            </a:r>
          </a:p>
          <a:p>
            <a:pPr lvl="2"/>
            <a:r>
              <a:rPr lang="en-US"/>
              <a:t>Troisième niveau</a:t>
            </a:r>
          </a:p>
          <a:p>
            <a:pPr lvl="3"/>
            <a:r>
              <a:rPr lang="en-US"/>
              <a:t>Quatrième niveau</a:t>
            </a:r>
          </a:p>
          <a:p>
            <a:pPr lvl="4"/>
            <a:r>
              <a:rPr lang="en-US"/>
              <a:t>Cinquième niveau</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1943274505"/>
      </p:ext>
    </p:extLst>
  </p:cSld>
  <p:clrMap bg1="lt1" tx1="dk1" bg2="lt2" tx2="dk2" accent1="accent1" accent2="accent2" accent3="accent3" accent4="accent4" accent5="accent5" accent6="accent6" hlink="hlink" folHlink="folHlink"/>
  <p:sldLayoutIdLst>
    <p:sldLayoutId id="2147483664" r:id="rId1"/>
    <p:sldLayoutId id="2147483671" r:id="rId2"/>
    <p:sldLayoutId id="2147483679" r:id="rId3"/>
    <p:sldLayoutId id="2147483680" r:id="rId4"/>
    <p:sldLayoutId id="2147483686" r:id="rId5"/>
    <p:sldLayoutId id="2147483662" r:id="rId6"/>
    <p:sldLayoutId id="2147483688" r:id="rId7"/>
    <p:sldLayoutId id="2147483687" r:id="rId8"/>
    <p:sldLayoutId id="2147483649" r:id="rId9"/>
    <p:sldLayoutId id="2147483683" r:id="rId10"/>
    <p:sldLayoutId id="2147483682" r:id="rId11"/>
    <p:sldLayoutId id="2147483690" r:id="rId12"/>
  </p:sldLayoutIdLst>
  <p:hf sldNum="0" hdr="0" ftr="0" dt="0"/>
  <p:txStyles>
    <p:title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hyperlink" Target="https://www.ipcc.ch/report/ar6/syr/downloads/report/IPCC_AR6_SYR_LongerReport.pdf"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hyperlink" Target="https://www.canva.com/design/DAGILuuQGWM/wVBVul7NU_nMCPV4FcWb8w/edit"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11.pn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34.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48.png"/><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12.xml"/><Relationship Id="rId5" Type="http://schemas.openxmlformats.org/officeDocument/2006/relationships/image" Target="../media/image48.png"/><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5" Type="http://schemas.openxmlformats.org/officeDocument/2006/relationships/image" Target="../media/image7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 Id="rId14" Type="http://schemas.openxmlformats.org/officeDocument/2006/relationships/image" Target="../media/image70.png"/></Relationships>
</file>

<file path=ppt/slides/_rels/slide47.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46.xml"/><Relationship Id="rId1" Type="http://schemas.openxmlformats.org/officeDocument/2006/relationships/slideLayout" Target="../slideLayouts/slideLayout12.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5" Type="http://schemas.openxmlformats.org/officeDocument/2006/relationships/image" Target="../media/image7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 Id="rId14" Type="http://schemas.openxmlformats.org/officeDocument/2006/relationships/image" Target="../media/image70.png"/></Relationships>
</file>

<file path=ppt/slides/_rels/slide4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7.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8.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9.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6.xml"/><Relationship Id="rId1" Type="http://schemas.openxmlformats.org/officeDocument/2006/relationships/video" Target="https://www.youtube.com/embed/OnlRWXVyCBM?feature=oembed" TargetMode="External"/><Relationship Id="rId4" Type="http://schemas.openxmlformats.org/officeDocument/2006/relationships/image" Target="../media/image76.jpeg"/></Relationships>
</file>

<file path=ppt/slides/_rels/slide5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55.xml"/><Relationship Id="rId1" Type="http://schemas.openxmlformats.org/officeDocument/2006/relationships/slideLayout" Target="../slideLayouts/slideLayout12.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57.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0.xml"/><Relationship Id="rId1" Type="http://schemas.openxmlformats.org/officeDocument/2006/relationships/slideLayout" Target="../slideLayouts/slideLayout6.xml"/><Relationship Id="rId5" Type="http://schemas.openxmlformats.org/officeDocument/2006/relationships/image" Target="../media/image11.png"/><Relationship Id="rId4" Type="http://schemas.microsoft.com/office/2007/relationships/hdphoto" Target="../media/hdphoto2.wdp"/></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1.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8.xml"/><Relationship Id="rId1" Type="http://schemas.openxmlformats.org/officeDocument/2006/relationships/slideLayout" Target="../slideLayouts/slideLayout11.xml"/><Relationship Id="rId6" Type="http://schemas.microsoft.com/office/2007/relationships/hdphoto" Target="../media/hdphoto4.wdp"/><Relationship Id="rId5" Type="http://schemas.openxmlformats.org/officeDocument/2006/relationships/image" Target="../media/image87.png"/><Relationship Id="rId4" Type="http://schemas.microsoft.com/office/2007/relationships/hdphoto" Target="../media/hdphoto3.wdp"/></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8" Type="http://schemas.openxmlformats.org/officeDocument/2006/relationships/hyperlink" Target="https://resilientcitiesnetwork.org/downloadable_resources/UR/Resilience-Point-of-View-Water.pdf" TargetMode="External"/><Relationship Id="rId3" Type="http://schemas.openxmlformats.org/officeDocument/2006/relationships/hyperlink" Target="https://economicsofwater.watercommission.org/" TargetMode="External"/><Relationship Id="rId7" Type="http://schemas.openxmlformats.org/officeDocument/2006/relationships/hyperlink" Target="https://www.c40knowledgehub.org/s/article/Urban-water-management-Creating-climate-resilient-cities?language=en_US" TargetMode="External"/><Relationship Id="rId2" Type="http://schemas.openxmlformats.org/officeDocument/2006/relationships/notesSlide" Target="../notesSlides/notesSlide70.xml"/><Relationship Id="rId1" Type="http://schemas.openxmlformats.org/officeDocument/2006/relationships/slideLayout" Target="../slideLayouts/slideLayout8.xml"/><Relationship Id="rId6" Type="http://schemas.openxmlformats.org/officeDocument/2006/relationships/hyperlink" Target="https://gca.org/wp-content/uploads/2022/07/02_WTW_14855_GCA_2021_Sect3_GENDER_v4.pdf" TargetMode="External"/><Relationship Id="rId5" Type="http://schemas.openxmlformats.org/officeDocument/2006/relationships/hyperlink" Target="https://siwi.org/publications/guide-to-climate-smart-and-water-wise-cities/" TargetMode="External"/><Relationship Id="rId4" Type="http://schemas.openxmlformats.org/officeDocument/2006/relationships/hyperlink" Target="https://www.ipcc.ch/report/ar6/syr/"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1">
          <a:extLst>
            <a:ext uri="{FF2B5EF4-FFF2-40B4-BE49-F238E27FC236}">
              <a16:creationId xmlns:a16="http://schemas.microsoft.com/office/drawing/2014/main" id="{F41D8DFB-4B33-EB48-4C36-12506952304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810929A-9D01-3BB9-74A3-AAC31010392A}"/>
              </a:ext>
            </a:extLst>
          </p:cNvPr>
          <p:cNvSpPr>
            <a:spLocks noGrp="1"/>
          </p:cNvSpPr>
          <p:nvPr>
            <p:ph type="ctrTitle"/>
          </p:nvPr>
        </p:nvSpPr>
        <p:spPr/>
        <p:txBody>
          <a:bodyPr>
            <a:normAutofit fontScale="90000"/>
          </a:bodyPr>
          <a:lstStyle/>
          <a:p>
            <a:r>
              <a:rPr lang="en-GB" kern="0" dirty="0" err="1">
                <a:solidFill>
                  <a:schemeClr val="tx1"/>
                </a:solidFill>
                <a:latin typeface="Roboto"/>
                <a:ea typeface="Roboto"/>
                <a:cs typeface="Roboto"/>
                <a:sym typeface="Roboto"/>
              </a:rPr>
              <a:t>Aléas</a:t>
            </a:r>
            <a:r>
              <a:rPr lang="en-GB" kern="0" dirty="0">
                <a:solidFill>
                  <a:schemeClr val="tx1"/>
                </a:solidFill>
                <a:latin typeface="Roboto"/>
                <a:ea typeface="Roboto"/>
                <a:cs typeface="Roboto"/>
                <a:sym typeface="Roboto"/>
              </a:rPr>
              <a:t> et </a:t>
            </a:r>
            <a:r>
              <a:rPr lang="en-GB" kern="0" dirty="0" err="1">
                <a:solidFill>
                  <a:schemeClr val="tx1"/>
                </a:solidFill>
                <a:latin typeface="Roboto"/>
                <a:ea typeface="Roboto"/>
                <a:cs typeface="Roboto"/>
                <a:sym typeface="Roboto"/>
              </a:rPr>
              <a:t>risques</a:t>
            </a:r>
            <a:r>
              <a:rPr lang="en-GB" kern="0" dirty="0">
                <a:solidFill>
                  <a:schemeClr val="tx1"/>
                </a:solidFill>
                <a:latin typeface="Roboto"/>
                <a:ea typeface="Roboto"/>
                <a:cs typeface="Roboto"/>
                <a:sym typeface="Roboto"/>
              </a:rPr>
              <a:t> </a:t>
            </a:r>
            <a:r>
              <a:rPr lang="en-GB" kern="0" dirty="0" err="1">
                <a:solidFill>
                  <a:schemeClr val="tx1"/>
                </a:solidFill>
                <a:latin typeface="Roboto"/>
                <a:ea typeface="Roboto"/>
                <a:cs typeface="Roboto"/>
                <a:sym typeface="Roboto"/>
              </a:rPr>
              <a:t>climatiques</a:t>
            </a:r>
            <a:r>
              <a:rPr lang="en-GB" kern="0" dirty="0">
                <a:solidFill>
                  <a:schemeClr val="tx1"/>
                </a:solidFill>
                <a:latin typeface="Roboto"/>
                <a:ea typeface="Roboto"/>
                <a:cs typeface="Roboto"/>
                <a:sym typeface="Roboto"/>
              </a:rPr>
              <a:t> et </a:t>
            </a:r>
            <a:r>
              <a:rPr lang="en-GB" kern="0" dirty="0" err="1">
                <a:solidFill>
                  <a:schemeClr val="tx1"/>
                </a:solidFill>
                <a:latin typeface="Roboto"/>
                <a:ea typeface="Roboto"/>
                <a:cs typeface="Roboto"/>
                <a:sym typeface="Roboto"/>
              </a:rPr>
              <a:t>rôle</a:t>
            </a:r>
            <a:r>
              <a:rPr lang="en-GB" kern="0" dirty="0">
                <a:solidFill>
                  <a:schemeClr val="tx1"/>
                </a:solidFill>
                <a:latin typeface="Roboto"/>
                <a:ea typeface="Roboto"/>
                <a:cs typeface="Roboto"/>
                <a:sym typeface="Roboto"/>
              </a:rPr>
              <a:t> de </a:t>
            </a:r>
            <a:r>
              <a:rPr lang="en-GB" kern="0" dirty="0" err="1">
                <a:solidFill>
                  <a:schemeClr val="tx1"/>
                </a:solidFill>
                <a:latin typeface="Roboto"/>
                <a:ea typeface="Roboto"/>
                <a:cs typeface="Roboto"/>
                <a:sym typeface="Roboto"/>
              </a:rPr>
              <a:t>l'inclusion</a:t>
            </a:r>
            <a:endParaRPr lang="en-GB" dirty="0">
              <a:solidFill>
                <a:schemeClr val="tx1"/>
              </a:solidFill>
            </a:endParaRPr>
          </a:p>
        </p:txBody>
      </p:sp>
      <p:pic>
        <p:nvPicPr>
          <p:cNvPr id="7" name="Picture Placeholder 6" descr="A beach with trees and water&#10;&#10;AI-generated content may be incorrect.">
            <a:extLst>
              <a:ext uri="{FF2B5EF4-FFF2-40B4-BE49-F238E27FC236}">
                <a16:creationId xmlns:a16="http://schemas.microsoft.com/office/drawing/2014/main" id="{9E266C88-2B48-8330-94E9-8861B596B646}"/>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79B4C097-424F-694E-3375-89BF409B5602}"/>
              </a:ext>
            </a:extLst>
          </p:cNvPr>
          <p:cNvSpPr>
            <a:spLocks noGrp="1"/>
          </p:cNvSpPr>
          <p:nvPr>
            <p:ph type="body" sz="quarter" idx="14"/>
          </p:nvPr>
        </p:nvSpPr>
        <p:spPr/>
        <p:txBody>
          <a:bodyPr/>
          <a:lstStyle/>
          <a:p>
            <a:r>
              <a:rPr lang="en-GB" dirty="0"/>
              <a:t>MODULE 2</a:t>
            </a:r>
          </a:p>
        </p:txBody>
      </p:sp>
      <p:sp>
        <p:nvSpPr>
          <p:cNvPr id="8" name="Google Shape;286;p10">
            <a:extLst>
              <a:ext uri="{FF2B5EF4-FFF2-40B4-BE49-F238E27FC236}">
                <a16:creationId xmlns:a16="http://schemas.microsoft.com/office/drawing/2014/main" id="{E8578470-E1B6-65BC-BF41-38880F47689B}"/>
              </a:ext>
            </a:extLst>
          </p:cNvPr>
          <p:cNvSpPr txBox="1"/>
          <p:nvPr/>
        </p:nvSpPr>
        <p:spPr>
          <a:xfrm>
            <a:off x="206884" y="4761622"/>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lang="en-US" sz="1199">
                <a:solidFill>
                  <a:srgbClr val="FFFFFF"/>
                </a:solidFill>
                <a:latin typeface="Roboto"/>
                <a:ea typeface="Roboto"/>
                <a:cs typeface="Roboto"/>
                <a:sym typeface="Roboto"/>
              </a:rPr>
              <a:t>Où est-elle partie cette fois-ci ?</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 name="Sous-titre 3">
            <a:extLst>
              <a:ext uri="{FF2B5EF4-FFF2-40B4-BE49-F238E27FC236}">
                <a16:creationId xmlns:a16="http://schemas.microsoft.com/office/drawing/2014/main" id="{EA99E972-73FD-8A77-A9A8-F1489571C325}"/>
              </a:ext>
            </a:extLst>
          </p:cNvPr>
          <p:cNvSpPr>
            <a:spLocks noGrp="1"/>
          </p:cNvSpPr>
          <p:nvPr>
            <p:ph type="subTitle" idx="1"/>
          </p:nvPr>
        </p:nvSpPr>
        <p:spPr/>
        <p:txBody>
          <a:bodyPr/>
          <a:lstStyle/>
          <a:p>
            <a:endParaRPr lang="fr-FR"/>
          </a:p>
        </p:txBody>
      </p:sp>
    </p:spTree>
    <p:extLst>
      <p:ext uri="{BB962C8B-B14F-4D97-AF65-F5344CB8AC3E}">
        <p14:creationId xmlns:p14="http://schemas.microsoft.com/office/powerpoint/2010/main" val="9445296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sp>
        <p:nvSpPr>
          <p:cNvPr id="981" name="Google Shape;981;p68"/>
          <p:cNvSpPr/>
          <p:nvPr/>
        </p:nvSpPr>
        <p:spPr>
          <a:xfrm>
            <a:off x="708257" y="0"/>
            <a:ext cx="38100" cy="6975088"/>
          </a:xfrm>
          <a:prstGeom prst="rect">
            <a:avLst/>
          </a:prstGeom>
          <a:solidFill>
            <a:srgbClr val="008BD7"/>
          </a:solidFill>
          <a:ln>
            <a:no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982" name="Google Shape;982;p68"/>
          <p:cNvSpPr txBox="1"/>
          <p:nvPr/>
        </p:nvSpPr>
        <p:spPr>
          <a:xfrm>
            <a:off x="881171" y="548806"/>
            <a:ext cx="5239669" cy="603242"/>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2800" b="1" dirty="0" err="1">
                <a:solidFill>
                  <a:schemeClr val="accent1"/>
                </a:solidFill>
                <a:latin typeface="Roboto"/>
                <a:ea typeface="Roboto"/>
                <a:cs typeface="Roboto"/>
                <a:sym typeface="Roboto"/>
              </a:rPr>
              <a:t>Exercice</a:t>
            </a:r>
            <a:r>
              <a:rPr lang="en-US" sz="2800" b="1" dirty="0">
                <a:solidFill>
                  <a:schemeClr val="accent1"/>
                </a:solidFill>
                <a:latin typeface="Roboto"/>
                <a:ea typeface="Roboto"/>
                <a:cs typeface="Roboto"/>
                <a:sym typeface="Roboto"/>
              </a:rPr>
              <a:t> </a:t>
            </a:r>
            <a:r>
              <a:rPr lang="en-US" sz="2800" b="1" dirty="0" err="1">
                <a:solidFill>
                  <a:schemeClr val="accent1"/>
                </a:solidFill>
                <a:latin typeface="Roboto"/>
                <a:ea typeface="Roboto"/>
                <a:cs typeface="Roboto"/>
                <a:sym typeface="Roboto"/>
              </a:rPr>
              <a:t>préalable</a:t>
            </a:r>
            <a:r>
              <a:rPr lang="en-US" sz="2800" b="1" dirty="0">
                <a:solidFill>
                  <a:schemeClr val="accent1"/>
                </a:solidFill>
                <a:latin typeface="Roboto"/>
                <a:ea typeface="Roboto"/>
                <a:cs typeface="Roboto"/>
                <a:sym typeface="Roboto"/>
              </a:rPr>
              <a:t> à la </a:t>
            </a:r>
            <a:r>
              <a:rPr lang="en-US" sz="2800" b="1" dirty="0" err="1">
                <a:solidFill>
                  <a:schemeClr val="accent1"/>
                </a:solidFill>
                <a:latin typeface="Roboto"/>
                <a:ea typeface="Roboto"/>
                <a:cs typeface="Roboto"/>
                <a:sym typeface="Roboto"/>
              </a:rPr>
              <a:t>révision</a:t>
            </a:r>
            <a:endParaRPr sz="800" dirty="0">
              <a:solidFill>
                <a:schemeClr val="accent1"/>
              </a:solidFill>
              <a:latin typeface="Arial"/>
              <a:ea typeface="Arial"/>
              <a:cs typeface="Arial"/>
              <a:sym typeface="Arial"/>
            </a:endParaRPr>
          </a:p>
        </p:txBody>
      </p:sp>
      <p:sp>
        <p:nvSpPr>
          <p:cNvPr id="983" name="Google Shape;983;p68"/>
          <p:cNvSpPr/>
          <p:nvPr/>
        </p:nvSpPr>
        <p:spPr>
          <a:xfrm>
            <a:off x="6096000" y="0"/>
            <a:ext cx="6071161" cy="6858000"/>
          </a:xfrm>
          <a:custGeom>
            <a:avLst/>
            <a:gdLst/>
            <a:ahLst/>
            <a:cxnLst/>
            <a:rect l="l" t="t" r="r" b="b"/>
            <a:pathLst>
              <a:path w="9106741" h="13643058" extrusionOk="0">
                <a:moveTo>
                  <a:pt x="0" y="0"/>
                </a:moveTo>
                <a:lnTo>
                  <a:pt x="9106741" y="0"/>
                </a:lnTo>
                <a:lnTo>
                  <a:pt x="9106741" y="13643058"/>
                </a:lnTo>
                <a:lnTo>
                  <a:pt x="0" y="13643058"/>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cxnSp>
        <p:nvCxnSpPr>
          <p:cNvPr id="985" name="Google Shape;985;p68"/>
          <p:cNvCxnSpPr/>
          <p:nvPr/>
        </p:nvCxnSpPr>
        <p:spPr>
          <a:xfrm rot="10800000" flipH="1">
            <a:off x="746696" y="2573722"/>
            <a:ext cx="886622" cy="7873"/>
          </a:xfrm>
          <a:prstGeom prst="straightConnector1">
            <a:avLst/>
          </a:prstGeom>
          <a:noFill/>
          <a:ln w="38100" cap="flat" cmpd="sng">
            <a:solidFill>
              <a:schemeClr val="accent1"/>
            </a:solidFill>
            <a:prstDash val="solid"/>
            <a:round/>
            <a:headEnd type="none" w="sm" len="sm"/>
            <a:tailEnd type="stealth" w="med" len="med"/>
          </a:ln>
        </p:spPr>
      </p:cxnSp>
      <p:cxnSp>
        <p:nvCxnSpPr>
          <p:cNvPr id="986" name="Google Shape;986;p68"/>
          <p:cNvCxnSpPr/>
          <p:nvPr/>
        </p:nvCxnSpPr>
        <p:spPr>
          <a:xfrm rot="10800000" flipH="1">
            <a:off x="746809" y="3825085"/>
            <a:ext cx="886622" cy="7873"/>
          </a:xfrm>
          <a:prstGeom prst="straightConnector1">
            <a:avLst/>
          </a:prstGeom>
          <a:noFill/>
          <a:ln w="38100" cap="flat" cmpd="sng">
            <a:solidFill>
              <a:schemeClr val="accent1"/>
            </a:solidFill>
            <a:prstDash val="solid"/>
            <a:round/>
            <a:headEnd type="none" w="sm" len="sm"/>
            <a:tailEnd type="stealth" w="med" len="med"/>
          </a:ln>
        </p:spPr>
      </p:cxnSp>
      <p:cxnSp>
        <p:nvCxnSpPr>
          <p:cNvPr id="987" name="Google Shape;987;p68"/>
          <p:cNvCxnSpPr/>
          <p:nvPr/>
        </p:nvCxnSpPr>
        <p:spPr>
          <a:xfrm rot="10800000" flipH="1">
            <a:off x="746922" y="5342735"/>
            <a:ext cx="886622" cy="7873"/>
          </a:xfrm>
          <a:prstGeom prst="straightConnector1">
            <a:avLst/>
          </a:prstGeom>
          <a:noFill/>
          <a:ln w="38100" cap="flat" cmpd="sng">
            <a:solidFill>
              <a:schemeClr val="accent1"/>
            </a:solidFill>
            <a:prstDash val="solid"/>
            <a:round/>
            <a:headEnd type="none" w="sm" len="sm"/>
            <a:tailEnd type="stealth" w="med" len="med"/>
          </a:ln>
        </p:spPr>
      </p:cxnSp>
      <p:sp>
        <p:nvSpPr>
          <p:cNvPr id="988" name="Google Shape;988;p68"/>
          <p:cNvSpPr txBox="1"/>
          <p:nvPr/>
        </p:nvSpPr>
        <p:spPr>
          <a:xfrm>
            <a:off x="881171" y="1218236"/>
            <a:ext cx="4477732" cy="297454"/>
          </a:xfrm>
          <a:prstGeom prst="rect">
            <a:avLst/>
          </a:prstGeom>
          <a:noFill/>
          <a:ln>
            <a:noFill/>
          </a:ln>
        </p:spPr>
        <p:txBody>
          <a:bodyPr spcFirstLastPara="1" wrap="square" lIns="0" tIns="0" rIns="0" bIns="0" anchor="t" anchorCtr="0">
            <a:spAutoFit/>
          </a:bodyPr>
          <a:lstStyle/>
          <a:p>
            <a:pPr>
              <a:buClr>
                <a:srgbClr val="000000"/>
              </a:buClr>
              <a:buSzPts val="2900"/>
            </a:pPr>
            <a:r>
              <a:rPr lang="en-US" sz="1933" dirty="0" err="1">
                <a:solidFill>
                  <a:schemeClr val="accent1"/>
                </a:solidFill>
                <a:latin typeface="Roboto"/>
                <a:ea typeface="Roboto"/>
                <a:cs typeface="Roboto"/>
                <a:sym typeface="Roboto"/>
              </a:rPr>
              <a:t>Eurêka</a:t>
            </a:r>
            <a:r>
              <a:rPr lang="en-US" sz="1933" dirty="0">
                <a:solidFill>
                  <a:schemeClr val="accent1"/>
                </a:solidFill>
                <a:latin typeface="Roboto"/>
                <a:ea typeface="Roboto"/>
                <a:cs typeface="Roboto"/>
                <a:sym typeface="Roboto"/>
              </a:rPr>
              <a:t> &amp; demander</a:t>
            </a:r>
            <a:endParaRPr sz="933" dirty="0">
              <a:solidFill>
                <a:schemeClr val="accent1"/>
              </a:solidFill>
              <a:latin typeface="Arial"/>
              <a:ea typeface="Arial"/>
              <a:cs typeface="Arial"/>
              <a:sym typeface="Arial"/>
            </a:endParaRPr>
          </a:p>
        </p:txBody>
      </p:sp>
      <p:sp>
        <p:nvSpPr>
          <p:cNvPr id="989" name="Google Shape;989;p68"/>
          <p:cNvSpPr txBox="1"/>
          <p:nvPr/>
        </p:nvSpPr>
        <p:spPr>
          <a:xfrm>
            <a:off x="1813640" y="5034958"/>
            <a:ext cx="4018800" cy="615553"/>
          </a:xfrm>
          <a:prstGeom prst="rect">
            <a:avLst/>
          </a:prstGeom>
          <a:noFill/>
          <a:ln>
            <a:noFill/>
          </a:ln>
        </p:spPr>
        <p:txBody>
          <a:bodyPr spcFirstLastPara="1" wrap="square" lIns="0" tIns="0" rIns="0" bIns="0" anchor="t" anchorCtr="0">
            <a:spAutoFit/>
          </a:bodyPr>
          <a:lstStyle/>
          <a:p>
            <a:pPr>
              <a:buSzPts val="2300"/>
            </a:pPr>
            <a:r>
              <a:rPr lang="en-US" sz="2000">
                <a:solidFill>
                  <a:schemeClr val="accent1"/>
                </a:solidFill>
                <a:latin typeface="Roboto"/>
                <a:ea typeface="Roboto"/>
                <a:cs typeface="Roboto"/>
                <a:sym typeface="Roboto"/>
              </a:rPr>
              <a:t>À la fin de ce module, nous les passerons en revue.</a:t>
            </a:r>
            <a:endParaRPr lang="en-US" sz="2000">
              <a:solidFill>
                <a:schemeClr val="accent1"/>
              </a:solidFill>
              <a:latin typeface="Arial"/>
              <a:ea typeface="Arial"/>
              <a:cs typeface="Arial"/>
              <a:sym typeface="Arial"/>
            </a:endParaRPr>
          </a:p>
        </p:txBody>
      </p:sp>
      <p:sp>
        <p:nvSpPr>
          <p:cNvPr id="990" name="Google Shape;990;p68"/>
          <p:cNvSpPr txBox="1"/>
          <p:nvPr/>
        </p:nvSpPr>
        <p:spPr>
          <a:xfrm>
            <a:off x="1813640" y="3567469"/>
            <a:ext cx="3531200" cy="615553"/>
          </a:xfrm>
          <a:prstGeom prst="rect">
            <a:avLst/>
          </a:prstGeom>
          <a:noFill/>
          <a:ln>
            <a:noFill/>
          </a:ln>
        </p:spPr>
        <p:txBody>
          <a:bodyPr spcFirstLastPara="1" wrap="square" lIns="0" tIns="0" rIns="0" bIns="0" anchor="t" anchorCtr="0">
            <a:spAutoFit/>
          </a:bodyPr>
          <a:lstStyle/>
          <a:p>
            <a:pPr>
              <a:buClr>
                <a:srgbClr val="000000"/>
              </a:buClr>
              <a:buSzPts val="2300"/>
            </a:pPr>
            <a:r>
              <a:rPr lang="en-US" sz="2000" dirty="0" err="1">
                <a:solidFill>
                  <a:schemeClr val="accent1"/>
                </a:solidFill>
                <a:latin typeface="Roboto"/>
                <a:ea typeface="Roboto"/>
                <a:cs typeface="Roboto"/>
                <a:sym typeface="Roboto"/>
              </a:rPr>
              <a:t>Notez</a:t>
            </a:r>
            <a:r>
              <a:rPr lang="en-US" sz="2000" dirty="0">
                <a:solidFill>
                  <a:schemeClr val="accent1"/>
                </a:solidFill>
                <a:latin typeface="Roboto"/>
                <a:ea typeface="Roboto"/>
                <a:cs typeface="Roboto"/>
                <a:sym typeface="Roboto"/>
              </a:rPr>
              <a:t> au </a:t>
            </a:r>
            <a:r>
              <a:rPr lang="en-US" sz="2000" dirty="0" err="1">
                <a:solidFill>
                  <a:schemeClr val="accent1"/>
                </a:solidFill>
                <a:latin typeface="Roboto"/>
                <a:ea typeface="Roboto"/>
                <a:cs typeface="Roboto"/>
                <a:sym typeface="Roboto"/>
              </a:rPr>
              <a:t>moins</a:t>
            </a:r>
            <a:r>
              <a:rPr lang="en-US" sz="2000" dirty="0">
                <a:solidFill>
                  <a:schemeClr val="accent1"/>
                </a:solidFill>
                <a:latin typeface="Roboto"/>
                <a:ea typeface="Roboto"/>
                <a:cs typeface="Roboto"/>
                <a:sym typeface="Roboto"/>
              </a:rPr>
              <a:t> </a:t>
            </a:r>
            <a:r>
              <a:rPr lang="en-US" sz="2000" dirty="0" err="1">
                <a:solidFill>
                  <a:schemeClr val="accent1"/>
                </a:solidFill>
                <a:latin typeface="Roboto"/>
                <a:ea typeface="Roboto"/>
                <a:cs typeface="Roboto"/>
                <a:sym typeface="Roboto"/>
              </a:rPr>
              <a:t>une</a:t>
            </a:r>
            <a:r>
              <a:rPr lang="en-US" sz="2000" dirty="0">
                <a:solidFill>
                  <a:schemeClr val="accent1"/>
                </a:solidFill>
                <a:latin typeface="Roboto"/>
                <a:ea typeface="Roboto"/>
                <a:cs typeface="Roboto"/>
                <a:sym typeface="Roboto"/>
              </a:rPr>
              <a:t> question que </a:t>
            </a:r>
            <a:r>
              <a:rPr lang="en-US" sz="2000" dirty="0" err="1">
                <a:solidFill>
                  <a:schemeClr val="accent1"/>
                </a:solidFill>
                <a:latin typeface="Roboto"/>
                <a:ea typeface="Roboto"/>
                <a:cs typeface="Roboto"/>
                <a:sym typeface="Roboto"/>
              </a:rPr>
              <a:t>vous</a:t>
            </a:r>
            <a:r>
              <a:rPr lang="en-US" sz="2000" dirty="0">
                <a:solidFill>
                  <a:schemeClr val="accent1"/>
                </a:solidFill>
                <a:latin typeface="Roboto"/>
                <a:ea typeface="Roboto"/>
                <a:cs typeface="Roboto"/>
                <a:sym typeface="Roboto"/>
              </a:rPr>
              <a:t> </a:t>
            </a:r>
            <a:r>
              <a:rPr lang="en-US" sz="2000" dirty="0" err="1">
                <a:solidFill>
                  <a:schemeClr val="accent1"/>
                </a:solidFill>
                <a:latin typeface="Roboto"/>
                <a:ea typeface="Roboto"/>
                <a:cs typeface="Roboto"/>
                <a:sym typeface="Roboto"/>
              </a:rPr>
              <a:t>aimeriez</a:t>
            </a:r>
            <a:r>
              <a:rPr lang="en-US" sz="2000" dirty="0">
                <a:solidFill>
                  <a:schemeClr val="accent1"/>
                </a:solidFill>
                <a:latin typeface="Roboto"/>
                <a:ea typeface="Roboto"/>
                <a:cs typeface="Roboto"/>
                <a:sym typeface="Roboto"/>
              </a:rPr>
              <a:t> poser.</a:t>
            </a:r>
            <a:endParaRPr lang="en-US" sz="2000" dirty="0">
              <a:solidFill>
                <a:schemeClr val="accent1"/>
              </a:solidFill>
              <a:latin typeface="Arial"/>
              <a:ea typeface="Arial"/>
              <a:cs typeface="Arial"/>
              <a:sym typeface="Arial"/>
            </a:endParaRPr>
          </a:p>
        </p:txBody>
      </p:sp>
      <p:sp>
        <p:nvSpPr>
          <p:cNvPr id="991" name="Google Shape;991;p68"/>
          <p:cNvSpPr txBox="1"/>
          <p:nvPr/>
        </p:nvSpPr>
        <p:spPr>
          <a:xfrm>
            <a:off x="1921718" y="2104395"/>
            <a:ext cx="3872622" cy="1231106"/>
          </a:xfrm>
          <a:prstGeom prst="rect">
            <a:avLst/>
          </a:prstGeom>
          <a:noFill/>
          <a:ln>
            <a:noFill/>
          </a:ln>
        </p:spPr>
        <p:txBody>
          <a:bodyPr spcFirstLastPara="1" wrap="square" lIns="0" tIns="0" rIns="0" bIns="0" anchor="t" anchorCtr="0">
            <a:spAutoFit/>
          </a:bodyPr>
          <a:lstStyle/>
          <a:p>
            <a:pPr>
              <a:buClr>
                <a:srgbClr val="000000"/>
              </a:buClr>
              <a:buSzPts val="2300"/>
            </a:pPr>
            <a:r>
              <a:rPr lang="en-US" sz="2000" dirty="0">
                <a:solidFill>
                  <a:schemeClr val="accent1"/>
                </a:solidFill>
                <a:latin typeface="Roboto"/>
                <a:ea typeface="Roboto"/>
                <a:cs typeface="Roboto"/>
                <a:sym typeface="Roboto"/>
              </a:rPr>
              <a:t>Au </a:t>
            </a:r>
            <a:r>
              <a:rPr lang="en-US" sz="2000" dirty="0" err="1">
                <a:solidFill>
                  <a:schemeClr val="accent1"/>
                </a:solidFill>
                <a:latin typeface="Roboto"/>
                <a:ea typeface="Roboto"/>
                <a:cs typeface="Roboto"/>
                <a:sym typeface="Roboto"/>
              </a:rPr>
              <a:t>cours</a:t>
            </a:r>
            <a:r>
              <a:rPr lang="en-US" sz="2000" dirty="0">
                <a:solidFill>
                  <a:schemeClr val="accent1"/>
                </a:solidFill>
                <a:latin typeface="Roboto"/>
                <a:ea typeface="Roboto"/>
                <a:cs typeface="Roboto"/>
                <a:sym typeface="Roboto"/>
              </a:rPr>
              <a:t> de la session </a:t>
            </a:r>
            <a:r>
              <a:rPr lang="en-US" sz="2000" dirty="0" err="1">
                <a:solidFill>
                  <a:schemeClr val="accent1"/>
                </a:solidFill>
                <a:latin typeface="Roboto"/>
                <a:ea typeface="Roboto"/>
                <a:cs typeface="Roboto"/>
                <a:sym typeface="Roboto"/>
              </a:rPr>
              <a:t>suivante</a:t>
            </a:r>
            <a:r>
              <a:rPr lang="en-US" sz="2000" dirty="0">
                <a:solidFill>
                  <a:schemeClr val="accent1"/>
                </a:solidFill>
                <a:latin typeface="Roboto"/>
                <a:ea typeface="Roboto"/>
                <a:cs typeface="Roboto"/>
                <a:sym typeface="Roboto"/>
              </a:rPr>
              <a:t>, </a:t>
            </a:r>
            <a:r>
              <a:rPr lang="en-US" sz="2000" dirty="0" err="1">
                <a:solidFill>
                  <a:schemeClr val="accent1"/>
                </a:solidFill>
                <a:latin typeface="Roboto"/>
                <a:ea typeface="Roboto"/>
                <a:cs typeface="Roboto"/>
                <a:sym typeface="Roboto"/>
              </a:rPr>
              <a:t>notez</a:t>
            </a:r>
            <a:r>
              <a:rPr lang="en-US" sz="2000" dirty="0">
                <a:solidFill>
                  <a:schemeClr val="accent1"/>
                </a:solidFill>
                <a:latin typeface="Roboto"/>
                <a:ea typeface="Roboto"/>
                <a:cs typeface="Roboto"/>
                <a:sym typeface="Roboto"/>
              </a:rPr>
              <a:t> au </a:t>
            </a:r>
            <a:r>
              <a:rPr lang="en-US" sz="2000" dirty="0" err="1">
                <a:solidFill>
                  <a:schemeClr val="accent1"/>
                </a:solidFill>
                <a:latin typeface="Roboto"/>
                <a:ea typeface="Roboto"/>
                <a:cs typeface="Roboto"/>
                <a:sym typeface="Roboto"/>
              </a:rPr>
              <a:t>moins</a:t>
            </a:r>
            <a:r>
              <a:rPr lang="en-US" sz="2000" dirty="0">
                <a:solidFill>
                  <a:schemeClr val="accent1"/>
                </a:solidFill>
                <a:latin typeface="Roboto"/>
                <a:ea typeface="Roboto"/>
                <a:cs typeface="Roboto"/>
                <a:sym typeface="Roboto"/>
              </a:rPr>
              <a:t> </a:t>
            </a:r>
            <a:r>
              <a:rPr lang="en-US" sz="2000" dirty="0" err="1">
                <a:solidFill>
                  <a:schemeClr val="accent1"/>
                </a:solidFill>
                <a:latin typeface="Roboto"/>
                <a:ea typeface="Roboto"/>
                <a:cs typeface="Roboto"/>
                <a:sym typeface="Roboto"/>
              </a:rPr>
              <a:t>une</a:t>
            </a:r>
            <a:r>
              <a:rPr lang="en-US" sz="2000" dirty="0">
                <a:solidFill>
                  <a:schemeClr val="accent1"/>
                </a:solidFill>
                <a:latin typeface="Roboto"/>
                <a:ea typeface="Roboto"/>
                <a:cs typeface="Roboto"/>
                <a:sym typeface="Roboto"/>
              </a:rPr>
              <a:t> chose qui </a:t>
            </a:r>
            <a:r>
              <a:rPr lang="en-US" sz="2000" b="1" dirty="0" err="1">
                <a:solidFill>
                  <a:schemeClr val="accent1"/>
                </a:solidFill>
                <a:latin typeface="Roboto"/>
                <a:ea typeface="Roboto"/>
                <a:cs typeface="Roboto"/>
                <a:sym typeface="Roboto"/>
              </a:rPr>
              <a:t>était</a:t>
            </a:r>
            <a:r>
              <a:rPr lang="en-US" sz="2000" b="1" dirty="0">
                <a:solidFill>
                  <a:schemeClr val="accent1"/>
                </a:solidFill>
                <a:latin typeface="Roboto"/>
                <a:ea typeface="Roboto"/>
                <a:cs typeface="Roboto"/>
                <a:sym typeface="Roboto"/>
              </a:rPr>
              <a:t> nouvelle pour </a:t>
            </a:r>
            <a:r>
              <a:rPr lang="en-US" sz="2000" b="1" dirty="0" err="1">
                <a:solidFill>
                  <a:schemeClr val="accent1"/>
                </a:solidFill>
                <a:latin typeface="Roboto"/>
                <a:ea typeface="Roboto"/>
                <a:cs typeface="Roboto"/>
                <a:sym typeface="Roboto"/>
              </a:rPr>
              <a:t>vous</a:t>
            </a:r>
            <a:r>
              <a:rPr lang="en-US" sz="2000" b="1" dirty="0">
                <a:solidFill>
                  <a:schemeClr val="accent1"/>
                </a:solidFill>
                <a:latin typeface="Roboto"/>
                <a:ea typeface="Roboto"/>
                <a:cs typeface="Roboto"/>
                <a:sym typeface="Roboto"/>
              </a:rPr>
              <a:t>, un moment « </a:t>
            </a:r>
            <a:r>
              <a:rPr lang="en-US" sz="2000" b="1" dirty="0" err="1">
                <a:solidFill>
                  <a:schemeClr val="accent1"/>
                </a:solidFill>
                <a:latin typeface="Roboto"/>
                <a:ea typeface="Roboto"/>
                <a:cs typeface="Roboto"/>
                <a:sym typeface="Roboto"/>
              </a:rPr>
              <a:t>Eurêka</a:t>
            </a:r>
            <a:r>
              <a:rPr lang="en-US" sz="2000" b="1" dirty="0">
                <a:solidFill>
                  <a:schemeClr val="accent1"/>
                </a:solidFill>
                <a:latin typeface="Roboto"/>
                <a:ea typeface="Roboto"/>
                <a:cs typeface="Roboto"/>
                <a:sym typeface="Roboto"/>
              </a:rPr>
              <a:t> ».</a:t>
            </a:r>
            <a:endParaRPr lang="en-US" sz="2000" b="1" dirty="0">
              <a:solidFill>
                <a:schemeClr val="accent1"/>
              </a:solidFill>
              <a:latin typeface="Arial"/>
              <a:ea typeface="Arial"/>
              <a:cs typeface="Arial"/>
              <a:sym typeface="Arial"/>
            </a:endParaRPr>
          </a:p>
        </p:txBody>
      </p:sp>
      <p:sp>
        <p:nvSpPr>
          <p:cNvPr id="992" name="Google Shape;992;p68"/>
          <p:cNvSpPr txBox="1"/>
          <p:nvPr/>
        </p:nvSpPr>
        <p:spPr>
          <a:xfrm rot="-5400000">
            <a:off x="9728418" y="4256961"/>
            <a:ext cx="4342430" cy="221471"/>
          </a:xfrm>
          <a:prstGeom prst="rect">
            <a:avLst/>
          </a:prstGeom>
          <a:noFill/>
          <a:ln>
            <a:noFill/>
          </a:ln>
        </p:spPr>
        <p:txBody>
          <a:bodyPr spcFirstLastPara="1" wrap="square" lIns="0" tIns="0" rIns="0" bIns="0" anchor="t" anchorCtr="0">
            <a:spAutoFit/>
          </a:bodyPr>
          <a:lstStyle/>
          <a:p>
            <a:pPr algn="just">
              <a:lnSpc>
                <a:spcPct val="119955"/>
              </a:lnSpc>
              <a:buClr>
                <a:srgbClr val="000000"/>
              </a:buClr>
              <a:buSzPts val="1799"/>
            </a:pPr>
            <a:r>
              <a:rPr lang="en-US" sz="1199">
                <a:solidFill>
                  <a:srgbClr val="FFFFFF"/>
                </a:solidFill>
                <a:latin typeface="Roboto"/>
                <a:ea typeface="Roboto"/>
                <a:cs typeface="Roboto"/>
                <a:sym typeface="Roboto"/>
              </a:rPr>
              <a:t>Nairobi ; photo de </a:t>
            </a:r>
            <a:r>
              <a:rPr lang="en-US" sz="1199" err="1">
                <a:solidFill>
                  <a:srgbClr val="FFFFFF"/>
                </a:solidFill>
                <a:latin typeface="Roboto"/>
                <a:ea typeface="Roboto"/>
                <a:cs typeface="Roboto"/>
                <a:sym typeface="Roboto"/>
              </a:rPr>
              <a:t>Nirian</a:t>
            </a:r>
            <a:r>
              <a:rPr lang="en-US" sz="1199">
                <a:solidFill>
                  <a:srgbClr val="FFFFFF"/>
                </a:solidFill>
                <a:latin typeface="Roboto"/>
                <a:ea typeface="Roboto"/>
                <a:cs typeface="Roboto"/>
                <a:sym typeface="Roboto"/>
              </a:rPr>
              <a:t>, Getty Images (sous licence via Canva)</a:t>
            </a:r>
            <a:endParaRPr sz="933">
              <a:solidFill>
                <a:srgbClr val="000000"/>
              </a:solidFill>
              <a:latin typeface="Arial"/>
              <a:ea typeface="Arial"/>
              <a:cs typeface="Arial"/>
              <a:sym typeface="Arial"/>
            </a:endParaRPr>
          </a:p>
        </p:txBody>
      </p:sp>
      <p:sp>
        <p:nvSpPr>
          <p:cNvPr id="993" name="Google Shape;993;p68"/>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ts val="1400"/>
            </a:pPr>
            <a:fld id="{AE359490-CD5A-415E-9F64-F5EC5CB28074}" type="slidenum">
              <a:rPr lang="en-NL" smtClean="0"/>
              <a:t>10</a:t>
            </a:fld>
            <a:endParaRPr/>
          </a:p>
        </p:txBody>
      </p:sp>
    </p:spTree>
    <p:extLst>
      <p:ext uri="{BB962C8B-B14F-4D97-AF65-F5344CB8AC3E}">
        <p14:creationId xmlns:p14="http://schemas.microsoft.com/office/powerpoint/2010/main" val="1751713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owing plant">
            <a:extLst>
              <a:ext uri="{FF2B5EF4-FFF2-40B4-BE49-F238E27FC236}">
                <a16:creationId xmlns:a16="http://schemas.microsoft.com/office/drawing/2014/main" id="{1EAED518-EA6B-3532-DF6D-F5DD63F108F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 y="10"/>
            <a:ext cx="12191980" cy="6857990"/>
          </a:xfrm>
          <a:prstGeom prst="rect">
            <a:avLst/>
          </a:prstGeom>
          <a:noFill/>
        </p:spPr>
      </p:pic>
      <p:sp>
        <p:nvSpPr>
          <p:cNvPr id="2" name="Title 1">
            <a:extLst>
              <a:ext uri="{FF2B5EF4-FFF2-40B4-BE49-F238E27FC236}">
                <a16:creationId xmlns:a16="http://schemas.microsoft.com/office/drawing/2014/main" id="{84F55BD2-0C65-7754-CC08-0C5DCDA19B87}"/>
              </a:ext>
            </a:extLst>
          </p:cNvPr>
          <p:cNvSpPr>
            <a:spLocks noGrp="1"/>
          </p:cNvSpPr>
          <p:nvPr>
            <p:ph type="body" sz="quarter" idx="11"/>
          </p:nvPr>
        </p:nvSpPr>
        <p:spPr>
          <a:xfrm>
            <a:off x="-20" y="2212449"/>
            <a:ext cx="12192000" cy="1931964"/>
          </a:xfrm>
        </p:spPr>
        <p:txBody>
          <a:bodyPr anchor="ctr">
            <a:normAutofit/>
          </a:bodyPr>
          <a:lstStyle/>
          <a:p>
            <a:r>
              <a:rPr lang="en-GB" sz="4800"/>
              <a:t>Le changement climatique est synonyme de changement hydrologique.</a:t>
            </a:r>
          </a:p>
        </p:txBody>
      </p:sp>
    </p:spTree>
    <p:extLst>
      <p:ext uri="{BB962C8B-B14F-4D97-AF65-F5344CB8AC3E}">
        <p14:creationId xmlns:p14="http://schemas.microsoft.com/office/powerpoint/2010/main" val="25879808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521"/>
        <p:cNvGrpSpPr/>
        <p:nvPr/>
      </p:nvGrpSpPr>
      <p:grpSpPr>
        <a:xfrm>
          <a:off x="0" y="0"/>
          <a:ext cx="0" cy="0"/>
          <a:chOff x="0" y="0"/>
          <a:chExt cx="0" cy="0"/>
        </a:xfrm>
      </p:grpSpPr>
      <p:grpSp>
        <p:nvGrpSpPr>
          <p:cNvPr id="525" name="Google Shape;525;p20"/>
          <p:cNvGrpSpPr/>
          <p:nvPr/>
        </p:nvGrpSpPr>
        <p:grpSpPr>
          <a:xfrm>
            <a:off x="881171" y="1697375"/>
            <a:ext cx="3837065" cy="4911789"/>
            <a:chOff x="0" y="-66675"/>
            <a:chExt cx="1710460" cy="2189543"/>
          </a:xfrm>
        </p:grpSpPr>
        <p:sp>
          <p:nvSpPr>
            <p:cNvPr id="526" name="Google Shape;526;p20"/>
            <p:cNvSpPr/>
            <p:nvPr/>
          </p:nvSpPr>
          <p:spPr>
            <a:xfrm>
              <a:off x="0" y="0"/>
              <a:ext cx="1710460" cy="2122868"/>
            </a:xfrm>
            <a:custGeom>
              <a:avLst/>
              <a:gdLst/>
              <a:ahLst/>
              <a:cxnLst/>
              <a:rect l="l" t="t" r="r" b="b"/>
              <a:pathLst>
                <a:path w="1710460" h="2122868" extrusionOk="0">
                  <a:moveTo>
                    <a:pt x="30938" y="0"/>
                  </a:moveTo>
                  <a:lnTo>
                    <a:pt x="1679522" y="0"/>
                  </a:lnTo>
                  <a:cubicBezTo>
                    <a:pt x="1687727" y="0"/>
                    <a:pt x="1695597" y="3259"/>
                    <a:pt x="1701398" y="9061"/>
                  </a:cubicBezTo>
                  <a:cubicBezTo>
                    <a:pt x="1707200" y="14863"/>
                    <a:pt x="1710460" y="22732"/>
                    <a:pt x="1710460" y="30938"/>
                  </a:cubicBezTo>
                  <a:lnTo>
                    <a:pt x="1710460" y="2091931"/>
                  </a:lnTo>
                  <a:cubicBezTo>
                    <a:pt x="1710460" y="2109017"/>
                    <a:pt x="1696608" y="2122868"/>
                    <a:pt x="1679522" y="2122868"/>
                  </a:cubicBezTo>
                  <a:lnTo>
                    <a:pt x="30938" y="2122868"/>
                  </a:lnTo>
                  <a:cubicBezTo>
                    <a:pt x="13851" y="2122868"/>
                    <a:pt x="0" y="2109017"/>
                    <a:pt x="0" y="2091931"/>
                  </a:cubicBezTo>
                  <a:lnTo>
                    <a:pt x="0" y="30938"/>
                  </a:lnTo>
                  <a:cubicBezTo>
                    <a:pt x="0" y="13851"/>
                    <a:pt x="13851" y="0"/>
                    <a:pt x="30938"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527" name="Google Shape;527;p20"/>
            <p:cNvSpPr txBox="1"/>
            <p:nvPr/>
          </p:nvSpPr>
          <p:spPr>
            <a:xfrm>
              <a:off x="0" y="-66675"/>
              <a:ext cx="1710460" cy="2189543"/>
            </a:xfrm>
            <a:prstGeom prst="rect">
              <a:avLst/>
            </a:prstGeom>
            <a:noFill/>
            <a:ln>
              <a:noFill/>
            </a:ln>
          </p:spPr>
          <p:txBody>
            <a:bodyPr spcFirstLastPara="1" wrap="square" lIns="33867" tIns="33867" rIns="33867" bIns="33867" anchor="ctr" anchorCtr="0">
              <a:noAutofit/>
            </a:bodyPr>
            <a:lstStyle/>
            <a:p>
              <a:pPr algn="ctr">
                <a:lnSpc>
                  <a:spcPct val="205611"/>
                </a:lnSpc>
                <a:buSzPts val="1800"/>
              </a:pPr>
              <a:endParaRPr sz="1200">
                <a:solidFill>
                  <a:schemeClr val="dk1"/>
                </a:solidFill>
                <a:latin typeface="Calibri"/>
                <a:ea typeface="Calibri"/>
                <a:cs typeface="Calibri"/>
                <a:sym typeface="Calibri"/>
              </a:endParaRPr>
            </a:p>
          </p:txBody>
        </p:sp>
      </p:grpSp>
      <p:grpSp>
        <p:nvGrpSpPr>
          <p:cNvPr id="528" name="Google Shape;528;p20"/>
          <p:cNvGrpSpPr/>
          <p:nvPr/>
        </p:nvGrpSpPr>
        <p:grpSpPr>
          <a:xfrm>
            <a:off x="4915085" y="1697374"/>
            <a:ext cx="6591115" cy="1584303"/>
            <a:chOff x="0" y="-66675"/>
            <a:chExt cx="2938141" cy="706239"/>
          </a:xfrm>
        </p:grpSpPr>
        <p:sp>
          <p:nvSpPr>
            <p:cNvPr id="529" name="Google Shape;529;p20"/>
            <p:cNvSpPr/>
            <p:nvPr/>
          </p:nvSpPr>
          <p:spPr>
            <a:xfrm>
              <a:off x="0" y="0"/>
              <a:ext cx="2938141" cy="639564"/>
            </a:xfrm>
            <a:custGeom>
              <a:avLst/>
              <a:gdLst/>
              <a:ahLst/>
              <a:cxnLst/>
              <a:rect l="l" t="t" r="r" b="b"/>
              <a:pathLst>
                <a:path w="2938141" h="639564" extrusionOk="0">
                  <a:moveTo>
                    <a:pt x="18011" y="0"/>
                  </a:moveTo>
                  <a:lnTo>
                    <a:pt x="2920130" y="0"/>
                  </a:lnTo>
                  <a:cubicBezTo>
                    <a:pt x="2924907" y="0"/>
                    <a:pt x="2929488" y="1898"/>
                    <a:pt x="2932866" y="5275"/>
                  </a:cubicBezTo>
                  <a:cubicBezTo>
                    <a:pt x="2936243" y="8653"/>
                    <a:pt x="2938141" y="13234"/>
                    <a:pt x="2938141" y="18011"/>
                  </a:cubicBezTo>
                  <a:lnTo>
                    <a:pt x="2938141" y="621554"/>
                  </a:lnTo>
                  <a:cubicBezTo>
                    <a:pt x="2938141" y="626330"/>
                    <a:pt x="2936243" y="630911"/>
                    <a:pt x="2932866" y="634289"/>
                  </a:cubicBezTo>
                  <a:cubicBezTo>
                    <a:pt x="2929488" y="637667"/>
                    <a:pt x="2924907" y="639564"/>
                    <a:pt x="2920130" y="639564"/>
                  </a:cubicBezTo>
                  <a:lnTo>
                    <a:pt x="18011" y="639564"/>
                  </a:lnTo>
                  <a:cubicBezTo>
                    <a:pt x="13234" y="639564"/>
                    <a:pt x="8653" y="637667"/>
                    <a:pt x="5275" y="634289"/>
                  </a:cubicBezTo>
                  <a:cubicBezTo>
                    <a:pt x="1898" y="630911"/>
                    <a:pt x="0" y="626330"/>
                    <a:pt x="0" y="621554"/>
                  </a:cubicBezTo>
                  <a:lnTo>
                    <a:pt x="0" y="18011"/>
                  </a:lnTo>
                  <a:cubicBezTo>
                    <a:pt x="0" y="13234"/>
                    <a:pt x="1898" y="8653"/>
                    <a:pt x="5275" y="5275"/>
                  </a:cubicBezTo>
                  <a:cubicBezTo>
                    <a:pt x="8653" y="1898"/>
                    <a:pt x="13234" y="0"/>
                    <a:pt x="18011"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530" name="Google Shape;530;p20"/>
            <p:cNvSpPr txBox="1"/>
            <p:nvPr/>
          </p:nvSpPr>
          <p:spPr>
            <a:xfrm>
              <a:off x="0" y="-66675"/>
              <a:ext cx="2938141" cy="706239"/>
            </a:xfrm>
            <a:prstGeom prst="rect">
              <a:avLst/>
            </a:prstGeom>
            <a:noFill/>
            <a:ln>
              <a:noFill/>
            </a:ln>
          </p:spPr>
          <p:txBody>
            <a:bodyPr spcFirstLastPara="1" wrap="square" lIns="33867" tIns="33867" rIns="33867" bIns="33867" anchor="ctr" anchorCtr="0">
              <a:noAutofit/>
            </a:bodyPr>
            <a:lstStyle/>
            <a:p>
              <a:pPr algn="ctr">
                <a:lnSpc>
                  <a:spcPct val="205611"/>
                </a:lnSpc>
                <a:buSzPts val="1800"/>
              </a:pPr>
              <a:endParaRPr sz="1200">
                <a:solidFill>
                  <a:schemeClr val="dk1"/>
                </a:solidFill>
                <a:latin typeface="Calibri"/>
                <a:ea typeface="Calibri"/>
                <a:cs typeface="Calibri"/>
                <a:sym typeface="Calibri"/>
              </a:endParaRPr>
            </a:p>
          </p:txBody>
        </p:sp>
      </p:grpSp>
      <p:sp>
        <p:nvSpPr>
          <p:cNvPr id="531" name="Google Shape;531;p20"/>
          <p:cNvSpPr/>
          <p:nvPr/>
        </p:nvSpPr>
        <p:spPr>
          <a:xfrm>
            <a:off x="4915085" y="3459756"/>
            <a:ext cx="6591115" cy="3149408"/>
          </a:xfrm>
          <a:custGeom>
            <a:avLst/>
            <a:gdLst/>
            <a:ahLst/>
            <a:cxnLst/>
            <a:rect l="l" t="t" r="r" b="b"/>
            <a:pathLst>
              <a:path w="9886672" h="4724112" extrusionOk="0">
                <a:moveTo>
                  <a:pt x="0" y="0"/>
                </a:moveTo>
                <a:lnTo>
                  <a:pt x="9886672" y="0"/>
                </a:lnTo>
                <a:lnTo>
                  <a:pt x="9886672" y="4724112"/>
                </a:lnTo>
                <a:lnTo>
                  <a:pt x="0" y="4724112"/>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t="-6748" r="-2690" b="-25413"/>
            </a:stretch>
          </a:blipFill>
          <a:ln w="28575" cap="rnd" cmpd="sng">
            <a:solidFill>
              <a:srgbClr val="0B5FBA"/>
            </a:solidFill>
            <a:prstDash val="dash"/>
            <a:round/>
            <a:headEnd type="none" w="sm" len="sm"/>
            <a:tailEnd type="none" w="sm" len="sm"/>
          </a:ln>
        </p:spPr>
        <p:txBody>
          <a:bodyPr spcFirstLastPara="1" wrap="square" lIns="60950" tIns="30467" rIns="60950" bIns="30467" anchor="t" anchorCtr="0">
            <a:noAutofit/>
          </a:bodyPr>
          <a:lstStyle/>
          <a:p>
            <a:pPr>
              <a:buSzPts val="1400"/>
            </a:pPr>
            <a:endParaRPr sz="933"/>
          </a:p>
        </p:txBody>
      </p:sp>
      <p:sp>
        <p:nvSpPr>
          <p:cNvPr id="532" name="Google Shape;532;p20"/>
          <p:cNvSpPr txBox="1"/>
          <p:nvPr/>
        </p:nvSpPr>
        <p:spPr>
          <a:xfrm>
            <a:off x="881171" y="845533"/>
            <a:ext cx="8685761" cy="647806"/>
          </a:xfrm>
          <a:prstGeom prst="rect">
            <a:avLst/>
          </a:prstGeom>
          <a:noFill/>
          <a:ln>
            <a:noFill/>
          </a:ln>
        </p:spPr>
        <p:txBody>
          <a:bodyPr spcFirstLastPara="1" wrap="square" lIns="0" tIns="0" rIns="0" bIns="0" anchor="t" anchorCtr="0">
            <a:spAutoFit/>
          </a:bodyPr>
          <a:lstStyle/>
          <a:p>
            <a:pPr>
              <a:lnSpc>
                <a:spcPct val="116994"/>
              </a:lnSpc>
              <a:buSzPts val="5396"/>
            </a:pPr>
            <a:r>
              <a:rPr lang="en-US" sz="3598" b="1" dirty="0" err="1">
                <a:solidFill>
                  <a:srgbClr val="0B5FBA"/>
                </a:solidFill>
                <a:latin typeface="Roboto"/>
                <a:ea typeface="Roboto"/>
                <a:cs typeface="Roboto"/>
                <a:sym typeface="Roboto"/>
              </a:rPr>
              <a:t>Qu'est-ce</a:t>
            </a:r>
            <a:r>
              <a:rPr lang="en-US" sz="3598" b="1" dirty="0">
                <a:solidFill>
                  <a:srgbClr val="0B5FBA"/>
                </a:solidFill>
                <a:latin typeface="Roboto"/>
                <a:ea typeface="Roboto"/>
                <a:cs typeface="Roboto"/>
                <a:sym typeface="Roboto"/>
              </a:rPr>
              <a:t> que le </a:t>
            </a:r>
            <a:r>
              <a:rPr lang="en-US" sz="3598" b="1" dirty="0" err="1">
                <a:solidFill>
                  <a:srgbClr val="0B5FBA"/>
                </a:solidFill>
                <a:latin typeface="Roboto"/>
                <a:ea typeface="Roboto"/>
                <a:cs typeface="Roboto"/>
                <a:sym typeface="Roboto"/>
              </a:rPr>
              <a:t>changement</a:t>
            </a:r>
            <a:r>
              <a:rPr lang="en-US" sz="3598" b="1" dirty="0">
                <a:solidFill>
                  <a:srgbClr val="0B5FBA"/>
                </a:solidFill>
                <a:latin typeface="Roboto"/>
                <a:ea typeface="Roboto"/>
                <a:cs typeface="Roboto"/>
                <a:sym typeface="Roboto"/>
              </a:rPr>
              <a:t> </a:t>
            </a:r>
            <a:r>
              <a:rPr lang="en-US" sz="3598" b="1" dirty="0" err="1">
                <a:solidFill>
                  <a:srgbClr val="0B5FBA"/>
                </a:solidFill>
                <a:latin typeface="Roboto"/>
                <a:ea typeface="Roboto"/>
                <a:cs typeface="Roboto"/>
                <a:sym typeface="Roboto"/>
              </a:rPr>
              <a:t>climatique</a:t>
            </a:r>
            <a:r>
              <a:rPr lang="en-US" sz="3598" b="1" dirty="0">
                <a:solidFill>
                  <a:srgbClr val="0B5FBA"/>
                </a:solidFill>
                <a:latin typeface="Roboto"/>
                <a:ea typeface="Roboto"/>
                <a:cs typeface="Roboto"/>
                <a:sym typeface="Roboto"/>
              </a:rPr>
              <a:t> ?</a:t>
            </a:r>
            <a:endParaRPr sz="933" dirty="0"/>
          </a:p>
        </p:txBody>
      </p:sp>
      <p:sp>
        <p:nvSpPr>
          <p:cNvPr id="533" name="Google Shape;533;p20"/>
          <p:cNvSpPr txBox="1"/>
          <p:nvPr/>
        </p:nvSpPr>
        <p:spPr>
          <a:xfrm>
            <a:off x="1001762" y="2092974"/>
            <a:ext cx="3388260" cy="3877985"/>
          </a:xfrm>
          <a:prstGeom prst="rect">
            <a:avLst/>
          </a:prstGeom>
          <a:noFill/>
          <a:ln>
            <a:noFill/>
          </a:ln>
        </p:spPr>
        <p:txBody>
          <a:bodyPr spcFirstLastPara="1" wrap="square" lIns="0" tIns="0" rIns="0" bIns="0" anchor="t" anchorCtr="0">
            <a:spAutoFit/>
          </a:bodyPr>
          <a:lstStyle/>
          <a:p>
            <a:pPr marL="330835" lvl="1" indent="-165100">
              <a:buClr>
                <a:srgbClr val="0B5FBA"/>
              </a:buClr>
              <a:buSzPts val="2299"/>
              <a:buFont typeface="Arial"/>
              <a:buChar char="•"/>
            </a:pPr>
            <a:r>
              <a:rPr lang="en-US" sz="1200" dirty="0">
                <a:solidFill>
                  <a:srgbClr val="0B5FBA"/>
                </a:solidFill>
                <a:latin typeface="Roboto"/>
                <a:ea typeface="Roboto"/>
                <a:cs typeface="Roboto"/>
                <a:sym typeface="Roboto"/>
              </a:rPr>
              <a:t>Les </a:t>
            </a:r>
            <a:r>
              <a:rPr lang="en-US" sz="1200" dirty="0" err="1">
                <a:solidFill>
                  <a:srgbClr val="0B5FBA"/>
                </a:solidFill>
                <a:latin typeface="Roboto"/>
                <a:ea typeface="Roboto"/>
                <a:cs typeface="Roboto"/>
                <a:sym typeface="Roboto"/>
              </a:rPr>
              <a:t>gaz</a:t>
            </a:r>
            <a:r>
              <a:rPr lang="en-US" sz="1200" dirty="0">
                <a:solidFill>
                  <a:srgbClr val="0B5FBA"/>
                </a:solidFill>
                <a:latin typeface="Roboto"/>
                <a:ea typeface="Roboto"/>
                <a:cs typeface="Roboto"/>
                <a:sym typeface="Roboto"/>
              </a:rPr>
              <a:t> à </a:t>
            </a:r>
            <a:r>
              <a:rPr lang="en-US" sz="1200" dirty="0" err="1">
                <a:solidFill>
                  <a:srgbClr val="0B5FBA"/>
                </a:solidFill>
                <a:latin typeface="Roboto"/>
                <a:ea typeface="Roboto"/>
                <a:cs typeface="Roboto"/>
                <a:sym typeface="Roboto"/>
              </a:rPr>
              <a:t>effet</a:t>
            </a:r>
            <a:r>
              <a:rPr lang="en-US" sz="1200" dirty="0">
                <a:solidFill>
                  <a:srgbClr val="0B5FBA"/>
                </a:solidFill>
                <a:latin typeface="Roboto"/>
                <a:ea typeface="Roboto"/>
                <a:cs typeface="Roboto"/>
                <a:sym typeface="Roboto"/>
              </a:rPr>
              <a:t> de serre (</a:t>
            </a:r>
            <a:r>
              <a:rPr lang="en-US" sz="1200" dirty="0" err="1">
                <a:solidFill>
                  <a:srgbClr val="0B5FBA"/>
                </a:solidFill>
                <a:latin typeface="Roboto"/>
                <a:ea typeface="Roboto"/>
                <a:cs typeface="Roboto"/>
                <a:sym typeface="Roboto"/>
              </a:rPr>
              <a:t>notamment</a:t>
            </a:r>
            <a:r>
              <a:rPr lang="en-US" sz="1200" dirty="0">
                <a:solidFill>
                  <a:srgbClr val="0B5FBA"/>
                </a:solidFill>
                <a:latin typeface="Roboto"/>
                <a:ea typeface="Roboto"/>
                <a:cs typeface="Roboto"/>
                <a:sym typeface="Roboto"/>
              </a:rPr>
              <a:t> le CO₂, le CH₄, le N₂O et le H₂O) </a:t>
            </a:r>
            <a:r>
              <a:rPr lang="en-US" sz="1200" dirty="0" err="1">
                <a:solidFill>
                  <a:srgbClr val="0B5FBA"/>
                </a:solidFill>
                <a:latin typeface="Roboto"/>
                <a:ea typeface="Roboto"/>
                <a:cs typeface="Roboto"/>
                <a:sym typeface="Roboto"/>
              </a:rPr>
              <a:t>piègent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l'énergie</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solaire</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réchauffant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ainsi</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l'atmosphère</a:t>
            </a:r>
            <a:r>
              <a:rPr lang="en-US" sz="1200" dirty="0">
                <a:solidFill>
                  <a:srgbClr val="0B5FBA"/>
                </a:solidFill>
                <a:latin typeface="Roboto"/>
                <a:ea typeface="Roboto"/>
                <a:cs typeface="Roboto"/>
                <a:sym typeface="Roboto"/>
              </a:rPr>
              <a:t>.</a:t>
            </a:r>
            <a:endParaRPr lang="en-US" sz="800" dirty="0"/>
          </a:p>
          <a:p>
            <a:pPr>
              <a:buSzPts val="2299"/>
            </a:pPr>
            <a:endParaRPr sz="1200" dirty="0">
              <a:solidFill>
                <a:srgbClr val="0B5FBA"/>
              </a:solidFill>
              <a:latin typeface="Roboto"/>
              <a:ea typeface="Roboto"/>
              <a:cs typeface="Roboto"/>
              <a:sym typeface="Roboto"/>
            </a:endParaRPr>
          </a:p>
          <a:p>
            <a:pPr marL="330835" lvl="1" indent="-165100">
              <a:buClr>
                <a:srgbClr val="0B5FBA"/>
              </a:buClr>
              <a:buSzPts val="2299"/>
              <a:buFont typeface="Arial"/>
              <a:buChar char="•"/>
            </a:pPr>
            <a:r>
              <a:rPr lang="en-US" sz="1200" dirty="0">
                <a:solidFill>
                  <a:srgbClr val="0B5FBA"/>
                </a:solidFill>
                <a:latin typeface="Roboto"/>
                <a:ea typeface="Roboto"/>
                <a:cs typeface="Roboto"/>
                <a:sym typeface="Roboto"/>
              </a:rPr>
              <a:t>Les </a:t>
            </a:r>
            <a:r>
              <a:rPr lang="en-US" sz="1200" dirty="0" err="1">
                <a:solidFill>
                  <a:srgbClr val="0B5FBA"/>
                </a:solidFill>
                <a:latin typeface="Roboto"/>
                <a:ea typeface="Roboto"/>
                <a:cs typeface="Roboto"/>
                <a:sym typeface="Roboto"/>
              </a:rPr>
              <a:t>activités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humaines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telles</a:t>
            </a:r>
            <a:r>
              <a:rPr lang="en-US" sz="1200" dirty="0">
                <a:solidFill>
                  <a:srgbClr val="0B5FBA"/>
                </a:solidFill>
                <a:latin typeface="Roboto"/>
                <a:ea typeface="Roboto"/>
                <a:cs typeface="Roboto"/>
                <a:sym typeface="Roboto"/>
              </a:rPr>
              <a:t> que les transports, la </a:t>
            </a:r>
            <a:r>
              <a:rPr lang="en-US" sz="1200" dirty="0" err="1">
                <a:solidFill>
                  <a:srgbClr val="0B5FBA"/>
                </a:solidFill>
                <a:latin typeface="Roboto"/>
                <a:ea typeface="Roboto"/>
                <a:cs typeface="Roboto"/>
                <a:sym typeface="Roboto"/>
              </a:rPr>
              <a:t>consommation</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d'énergie</a:t>
            </a:r>
            <a:r>
              <a:rPr lang="en-US" sz="1200" dirty="0">
                <a:solidFill>
                  <a:srgbClr val="0B5FBA"/>
                </a:solidFill>
                <a:latin typeface="Roboto"/>
                <a:ea typeface="Roboto"/>
                <a:cs typeface="Roboto"/>
                <a:sym typeface="Roboto"/>
              </a:rPr>
              <a:t> et les processus </a:t>
            </a:r>
            <a:r>
              <a:rPr lang="en-US" sz="1200" dirty="0" err="1">
                <a:solidFill>
                  <a:srgbClr val="0B5FBA"/>
                </a:solidFill>
                <a:latin typeface="Roboto"/>
                <a:ea typeface="Roboto"/>
                <a:cs typeface="Roboto"/>
                <a:sym typeface="Roboto"/>
              </a:rPr>
              <a:t>industriels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ont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augmenté</a:t>
            </a:r>
            <a:r>
              <a:rPr lang="en-US" sz="1200" dirty="0">
                <a:solidFill>
                  <a:srgbClr val="0B5FBA"/>
                </a:solidFill>
                <a:latin typeface="Roboto"/>
                <a:ea typeface="Roboto"/>
                <a:cs typeface="Roboto"/>
                <a:sym typeface="Roboto"/>
              </a:rPr>
              <a:t> la concentration de </a:t>
            </a:r>
            <a:r>
              <a:rPr lang="en-US" sz="1200" dirty="0" err="1">
                <a:solidFill>
                  <a:srgbClr val="0B5FBA"/>
                </a:solidFill>
                <a:latin typeface="Roboto"/>
                <a:ea typeface="Roboto"/>
                <a:cs typeface="Roboto"/>
                <a:sym typeface="Roboto"/>
              </a:rPr>
              <a:t>gaz</a:t>
            </a:r>
            <a:r>
              <a:rPr lang="en-US" sz="1200" dirty="0">
                <a:solidFill>
                  <a:srgbClr val="0B5FBA"/>
                </a:solidFill>
                <a:latin typeface="Roboto"/>
                <a:ea typeface="Roboto"/>
                <a:cs typeface="Roboto"/>
                <a:sym typeface="Roboto"/>
              </a:rPr>
              <a:t> à </a:t>
            </a:r>
            <a:r>
              <a:rPr lang="en-US" sz="1200" dirty="0" err="1">
                <a:solidFill>
                  <a:srgbClr val="0B5FBA"/>
                </a:solidFill>
                <a:latin typeface="Roboto"/>
                <a:ea typeface="Roboto"/>
                <a:cs typeface="Roboto"/>
                <a:sym typeface="Roboto"/>
              </a:rPr>
              <a:t>effet</a:t>
            </a:r>
            <a:r>
              <a:rPr lang="en-US" sz="1200" dirty="0">
                <a:solidFill>
                  <a:srgbClr val="0B5FBA"/>
                </a:solidFill>
                <a:latin typeface="Roboto"/>
                <a:ea typeface="Roboto"/>
                <a:cs typeface="Roboto"/>
                <a:sym typeface="Roboto"/>
              </a:rPr>
              <a:t> de serre, </a:t>
            </a:r>
            <a:r>
              <a:rPr lang="en-US" sz="1200" dirty="0" err="1">
                <a:solidFill>
                  <a:srgbClr val="0B5FBA"/>
                </a:solidFill>
                <a:latin typeface="Roboto"/>
                <a:ea typeface="Roboto"/>
                <a:cs typeface="Roboto"/>
                <a:sym typeface="Roboto"/>
              </a:rPr>
              <a:t>renforçant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ainsi</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l'effet</a:t>
            </a:r>
            <a:r>
              <a:rPr lang="en-US" sz="1200" dirty="0">
                <a:solidFill>
                  <a:srgbClr val="0B5FBA"/>
                </a:solidFill>
                <a:latin typeface="Roboto"/>
                <a:ea typeface="Roboto"/>
                <a:cs typeface="Roboto"/>
                <a:sym typeface="Roboto"/>
              </a:rPr>
              <a:t> de serre et </a:t>
            </a:r>
            <a:r>
              <a:rPr lang="en-US" sz="1200" dirty="0" err="1">
                <a:solidFill>
                  <a:srgbClr val="0B5FBA"/>
                </a:solidFill>
                <a:latin typeface="Roboto"/>
                <a:ea typeface="Roboto"/>
                <a:cs typeface="Roboto"/>
                <a:sym typeface="Roboto"/>
              </a:rPr>
              <a:t>provoquant</a:t>
            </a:r>
            <a:r>
              <a:rPr lang="en-US" sz="1200" dirty="0">
                <a:solidFill>
                  <a:srgbClr val="0B5FBA"/>
                </a:solidFill>
                <a:latin typeface="Roboto"/>
                <a:ea typeface="Roboto"/>
                <a:cs typeface="Roboto"/>
                <a:sym typeface="Roboto"/>
              </a:rPr>
              <a:t> le </a:t>
            </a:r>
            <a:r>
              <a:rPr lang="en-US" sz="1200" dirty="0" err="1">
                <a:solidFill>
                  <a:srgbClr val="0B5FBA"/>
                </a:solidFill>
                <a:latin typeface="Roboto"/>
                <a:ea typeface="Roboto"/>
                <a:cs typeface="Roboto"/>
                <a:sym typeface="Roboto"/>
              </a:rPr>
              <a:t>réchauffement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climatique</a:t>
            </a:r>
            <a:r>
              <a:rPr lang="en-US" sz="1200" dirty="0">
                <a:solidFill>
                  <a:srgbClr val="0B5FBA"/>
                </a:solidFill>
                <a:latin typeface="Roboto"/>
                <a:ea typeface="Roboto"/>
                <a:cs typeface="Roboto"/>
                <a:sym typeface="Roboto"/>
              </a:rPr>
              <a:t>.</a:t>
            </a:r>
            <a:endParaRPr lang="fr-FR" sz="800" dirty="0"/>
          </a:p>
          <a:p>
            <a:pPr>
              <a:buSzPts val="2299"/>
            </a:pPr>
            <a:endParaRPr sz="1200" dirty="0">
              <a:solidFill>
                <a:srgbClr val="0B5FBA"/>
              </a:solidFill>
              <a:latin typeface="Roboto"/>
              <a:ea typeface="Roboto"/>
              <a:cs typeface="Roboto"/>
              <a:sym typeface="Roboto"/>
            </a:endParaRPr>
          </a:p>
          <a:p>
            <a:pPr marL="330835" lvl="1" indent="-165100">
              <a:buClr>
                <a:srgbClr val="0B5FBA"/>
              </a:buClr>
              <a:buSzPts val="2299"/>
              <a:buFont typeface="Arial"/>
              <a:buChar char="•"/>
            </a:pPr>
            <a:r>
              <a:rPr lang="en-US" sz="1200" dirty="0">
                <a:solidFill>
                  <a:srgbClr val="0B5FBA"/>
                </a:solidFill>
                <a:latin typeface="Roboto"/>
                <a:ea typeface="Roboto"/>
                <a:cs typeface="Roboto"/>
                <a:sym typeface="Roboto"/>
              </a:rPr>
              <a:t>Cela </a:t>
            </a:r>
            <a:r>
              <a:rPr lang="en-US" sz="1200" dirty="0" err="1">
                <a:solidFill>
                  <a:srgbClr val="0B5FBA"/>
                </a:solidFill>
                <a:latin typeface="Roboto"/>
                <a:ea typeface="Roboto"/>
                <a:cs typeface="Roboto"/>
                <a:sym typeface="Roboto"/>
              </a:rPr>
              <a:t>entraîne</a:t>
            </a:r>
            <a:r>
              <a:rPr lang="en-US" sz="1200" dirty="0">
                <a:solidFill>
                  <a:srgbClr val="0B5FBA"/>
                </a:solidFill>
                <a:latin typeface="Roboto"/>
                <a:ea typeface="Roboto"/>
                <a:cs typeface="Roboto"/>
                <a:sym typeface="Roboto"/>
              </a:rPr>
              <a:t> un </a:t>
            </a:r>
            <a:r>
              <a:rPr lang="en-US" sz="1200" dirty="0" err="1">
                <a:solidFill>
                  <a:srgbClr val="0B5FBA"/>
                </a:solidFill>
                <a:latin typeface="Roboto"/>
                <a:ea typeface="Roboto"/>
                <a:cs typeface="Roboto"/>
                <a:sym typeface="Roboto"/>
              </a:rPr>
              <a:t>changement</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climatique</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c'est</a:t>
            </a:r>
            <a:r>
              <a:rPr lang="en-US" sz="1200" dirty="0">
                <a:solidFill>
                  <a:srgbClr val="0B5FBA"/>
                </a:solidFill>
                <a:latin typeface="Roboto"/>
                <a:ea typeface="Roboto"/>
                <a:cs typeface="Roboto"/>
                <a:sym typeface="Roboto"/>
              </a:rPr>
              <a:t>-à-dire </a:t>
            </a:r>
            <a:r>
              <a:rPr lang="en-US" sz="1200" dirty="0" err="1">
                <a:solidFill>
                  <a:srgbClr val="0B5FBA"/>
                </a:solidFill>
                <a:latin typeface="Roboto"/>
                <a:ea typeface="Roboto"/>
                <a:cs typeface="Roboto"/>
                <a:sym typeface="Roboto"/>
              </a:rPr>
              <a:t>une</a:t>
            </a:r>
            <a:r>
              <a:rPr lang="en-US" sz="1200" dirty="0">
                <a:solidFill>
                  <a:srgbClr val="0B5FBA"/>
                </a:solidFill>
                <a:latin typeface="Roboto"/>
                <a:ea typeface="Roboto"/>
                <a:cs typeface="Roboto"/>
                <a:sym typeface="Roboto"/>
              </a:rPr>
              <a:t> modification du </a:t>
            </a:r>
            <a:r>
              <a:rPr lang="en-US" sz="1200" dirty="0" err="1">
                <a:solidFill>
                  <a:srgbClr val="0B5FBA"/>
                </a:solidFill>
                <a:latin typeface="Roboto"/>
                <a:ea typeface="Roboto"/>
                <a:cs typeface="Roboto"/>
                <a:sym typeface="Roboto"/>
              </a:rPr>
              <a:t>climat</a:t>
            </a:r>
            <a:r>
              <a:rPr lang="en-US" sz="1200" dirty="0">
                <a:solidFill>
                  <a:srgbClr val="0B5FBA"/>
                </a:solidFill>
                <a:latin typeface="Roboto"/>
                <a:ea typeface="Roboto"/>
                <a:cs typeface="Roboto"/>
                <a:sym typeface="Roboto"/>
              </a:rPr>
              <a:t> à long </a:t>
            </a:r>
            <a:r>
              <a:rPr lang="en-US" sz="1200" dirty="0" err="1">
                <a:solidFill>
                  <a:srgbClr val="0B5FBA"/>
                </a:solidFill>
                <a:latin typeface="Roboto"/>
                <a:ea typeface="Roboto"/>
                <a:cs typeface="Roboto"/>
                <a:sym typeface="Roboto"/>
              </a:rPr>
              <a:t>terme</a:t>
            </a:r>
            <a:r>
              <a:rPr lang="en-US" sz="1200" dirty="0">
                <a:solidFill>
                  <a:srgbClr val="0B5FBA"/>
                </a:solidFill>
                <a:latin typeface="Roboto"/>
                <a:ea typeface="Roboto"/>
                <a:cs typeface="Roboto"/>
                <a:sym typeface="Roboto"/>
              </a:rPr>
              <a:t>.</a:t>
            </a:r>
            <a:endParaRPr lang="fr-FR" sz="800" dirty="0"/>
          </a:p>
          <a:p>
            <a:pPr>
              <a:buSzPts val="2299"/>
            </a:pPr>
            <a:endParaRPr sz="1200" dirty="0">
              <a:solidFill>
                <a:srgbClr val="0B5FBA"/>
              </a:solidFill>
              <a:latin typeface="Roboto"/>
              <a:ea typeface="Roboto"/>
              <a:cs typeface="Roboto"/>
              <a:sym typeface="Roboto"/>
            </a:endParaRPr>
          </a:p>
          <a:p>
            <a:pPr marL="330835" lvl="1" indent="-165100">
              <a:buClr>
                <a:srgbClr val="0B5FBA"/>
              </a:buClr>
              <a:buSzPts val="2299"/>
              <a:buFont typeface="Arial"/>
              <a:buChar char="•"/>
            </a:pPr>
            <a:r>
              <a:rPr lang="en-US" sz="1200" dirty="0">
                <a:solidFill>
                  <a:srgbClr val="0B5FBA"/>
                </a:solidFill>
                <a:latin typeface="Roboto"/>
                <a:ea typeface="Roboto"/>
                <a:cs typeface="Roboto"/>
                <a:sym typeface="Roboto"/>
              </a:rPr>
              <a:t>Les </a:t>
            </a:r>
            <a:r>
              <a:rPr lang="en-US" sz="1200" dirty="0" err="1">
                <a:solidFill>
                  <a:srgbClr val="0B5FBA"/>
                </a:solidFill>
                <a:latin typeface="Roboto"/>
                <a:ea typeface="Roboto"/>
                <a:cs typeface="Roboto"/>
                <a:sym typeface="Roboto"/>
              </a:rPr>
              <a:t>conséquences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comprennent</a:t>
            </a:r>
            <a:r>
              <a:rPr lang="en-US" sz="1200" dirty="0">
                <a:solidFill>
                  <a:srgbClr val="0B5FBA"/>
                </a:solidFill>
                <a:latin typeface="Roboto"/>
                <a:ea typeface="Roboto"/>
                <a:cs typeface="Roboto"/>
                <a:sym typeface="Roboto"/>
              </a:rPr>
              <a:t> des </a:t>
            </a:r>
            <a:r>
              <a:rPr lang="en-US" sz="1200" dirty="0" err="1">
                <a:solidFill>
                  <a:srgbClr val="0B5FBA"/>
                </a:solidFill>
                <a:latin typeface="Roboto"/>
                <a:ea typeface="Roboto"/>
                <a:cs typeface="Roboto"/>
                <a:sym typeface="Roboto"/>
              </a:rPr>
              <a:t>températures</a:t>
            </a:r>
            <a:r>
              <a:rPr lang="en-US" sz="1200" dirty="0">
                <a:solidFill>
                  <a:srgbClr val="0B5FBA"/>
                </a:solidFill>
                <a:latin typeface="Roboto"/>
                <a:ea typeface="Roboto"/>
                <a:cs typeface="Roboto"/>
                <a:sym typeface="Roboto"/>
              </a:rPr>
              <a:t> plus </a:t>
            </a:r>
            <a:r>
              <a:rPr lang="en-US" sz="1200" dirty="0" err="1">
                <a:solidFill>
                  <a:srgbClr val="0B5FBA"/>
                </a:solidFill>
                <a:latin typeface="Roboto"/>
                <a:ea typeface="Roboto"/>
                <a:cs typeface="Roboto"/>
                <a:sym typeface="Roboto"/>
              </a:rPr>
              <a:t>élevées</a:t>
            </a:r>
            <a:r>
              <a:rPr lang="en-US" sz="1200" dirty="0">
                <a:solidFill>
                  <a:srgbClr val="0B5FBA"/>
                </a:solidFill>
                <a:latin typeface="Roboto"/>
                <a:ea typeface="Roboto"/>
                <a:cs typeface="Roboto"/>
                <a:sym typeface="Roboto"/>
              </a:rPr>
              <a:t>, des </a:t>
            </a:r>
            <a:r>
              <a:rPr lang="en-US" sz="1200" dirty="0" err="1">
                <a:solidFill>
                  <a:srgbClr val="0B5FBA"/>
                </a:solidFill>
                <a:latin typeface="Roboto"/>
                <a:ea typeface="Roboto"/>
                <a:cs typeface="Roboto"/>
                <a:sym typeface="Roboto"/>
              </a:rPr>
              <a:t>tempêtes</a:t>
            </a:r>
            <a:r>
              <a:rPr lang="en-US" sz="1200" dirty="0">
                <a:solidFill>
                  <a:srgbClr val="0B5FBA"/>
                </a:solidFill>
                <a:latin typeface="Roboto"/>
                <a:ea typeface="Roboto"/>
                <a:cs typeface="Roboto"/>
                <a:sym typeface="Roboto"/>
              </a:rPr>
              <a:t> plus </a:t>
            </a:r>
            <a:r>
              <a:rPr lang="en-US" sz="1200" dirty="0" err="1">
                <a:solidFill>
                  <a:srgbClr val="0B5FBA"/>
                </a:solidFill>
                <a:latin typeface="Roboto"/>
                <a:ea typeface="Roboto"/>
                <a:cs typeface="Roboto"/>
                <a:sym typeface="Roboto"/>
              </a:rPr>
              <a:t>violentes</a:t>
            </a:r>
            <a:r>
              <a:rPr lang="en-US" sz="1200" dirty="0">
                <a:solidFill>
                  <a:srgbClr val="0B5FBA"/>
                </a:solidFill>
                <a:latin typeface="Roboto"/>
                <a:ea typeface="Roboto"/>
                <a:cs typeface="Roboto"/>
                <a:sym typeface="Roboto"/>
              </a:rPr>
              <a:t>, des </a:t>
            </a:r>
            <a:r>
              <a:rPr lang="en-US" sz="1200" dirty="0" err="1">
                <a:solidFill>
                  <a:srgbClr val="0B5FBA"/>
                </a:solidFill>
                <a:latin typeface="Roboto"/>
                <a:ea typeface="Roboto"/>
                <a:cs typeface="Roboto"/>
                <a:sym typeface="Roboto"/>
              </a:rPr>
              <a:t>précipitations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intenses</a:t>
            </a:r>
            <a:r>
              <a:rPr lang="en-US" sz="1200" dirty="0">
                <a:solidFill>
                  <a:srgbClr val="0B5FBA"/>
                </a:solidFill>
                <a:latin typeface="Roboto"/>
                <a:ea typeface="Roboto"/>
                <a:cs typeface="Roboto"/>
                <a:sym typeface="Roboto"/>
              </a:rPr>
              <a:t>, des </a:t>
            </a:r>
            <a:r>
              <a:rPr lang="en-US" sz="1200" dirty="0" err="1">
                <a:solidFill>
                  <a:srgbClr val="0B5FBA"/>
                </a:solidFill>
                <a:latin typeface="Roboto"/>
                <a:ea typeface="Roboto"/>
                <a:cs typeface="Roboto"/>
                <a:sym typeface="Roboto"/>
              </a:rPr>
              <a:t>sécheresses</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l'élévation</a:t>
            </a:r>
            <a:r>
              <a:rPr lang="en-US" sz="1200" dirty="0">
                <a:solidFill>
                  <a:srgbClr val="0B5FBA"/>
                </a:solidFill>
                <a:latin typeface="Roboto"/>
                <a:ea typeface="Roboto"/>
                <a:cs typeface="Roboto"/>
                <a:sym typeface="Roboto"/>
              </a:rPr>
              <a:t> du </a:t>
            </a:r>
            <a:r>
              <a:rPr lang="en-US" sz="1200" dirty="0" err="1">
                <a:solidFill>
                  <a:srgbClr val="0B5FBA"/>
                </a:solidFill>
                <a:latin typeface="Roboto"/>
                <a:ea typeface="Roboto"/>
                <a:cs typeface="Roboto"/>
                <a:sym typeface="Roboto"/>
              </a:rPr>
              <a:t>niveau</a:t>
            </a:r>
            <a:r>
              <a:rPr lang="en-US" sz="1200" dirty="0">
                <a:solidFill>
                  <a:srgbClr val="0B5FBA"/>
                </a:solidFill>
                <a:latin typeface="Roboto"/>
                <a:ea typeface="Roboto"/>
                <a:cs typeface="Roboto"/>
                <a:sym typeface="Roboto"/>
              </a:rPr>
              <a:t> de la </a:t>
            </a:r>
            <a:r>
              <a:rPr lang="en-US" sz="1200" dirty="0" err="1">
                <a:solidFill>
                  <a:srgbClr val="0B5FBA"/>
                </a:solidFill>
                <a:latin typeface="Roboto"/>
                <a:ea typeface="Roboto"/>
                <a:cs typeface="Roboto"/>
                <a:sym typeface="Roboto"/>
              </a:rPr>
              <a:t>mer</a:t>
            </a:r>
            <a:r>
              <a:rPr lang="en-US" sz="1200" dirty="0">
                <a:solidFill>
                  <a:srgbClr val="0B5FBA"/>
                </a:solidFill>
                <a:latin typeface="Roboto"/>
                <a:ea typeface="Roboto"/>
                <a:cs typeface="Roboto"/>
                <a:sym typeface="Roboto"/>
              </a:rPr>
              <a:t>, des </a:t>
            </a:r>
            <a:r>
              <a:rPr lang="en-US" sz="1200" dirty="0" err="1">
                <a:solidFill>
                  <a:srgbClr val="0B5FBA"/>
                </a:solidFill>
                <a:latin typeface="Roboto"/>
                <a:ea typeface="Roboto"/>
                <a:cs typeface="Roboto"/>
                <a:sym typeface="Roboto"/>
              </a:rPr>
              <a:t>inondations</a:t>
            </a:r>
            <a:r>
              <a:rPr lang="en-US" sz="1200" dirty="0">
                <a:solidFill>
                  <a:srgbClr val="0B5FBA"/>
                </a:solidFill>
                <a:latin typeface="Roboto"/>
                <a:ea typeface="Roboto"/>
                <a:cs typeface="Roboto"/>
                <a:sym typeface="Roboto"/>
              </a:rPr>
              <a:t> et des </a:t>
            </a:r>
            <a:r>
              <a:rPr lang="en-US" sz="1200" dirty="0" err="1">
                <a:solidFill>
                  <a:srgbClr val="0B5FBA"/>
                </a:solidFill>
                <a:latin typeface="Roboto"/>
                <a:ea typeface="Roboto"/>
                <a:cs typeface="Roboto"/>
                <a:sym typeface="Roboto"/>
              </a:rPr>
              <a:t>glissements</a:t>
            </a:r>
            <a:r>
              <a:rPr lang="en-US" sz="1200" dirty="0">
                <a:solidFill>
                  <a:srgbClr val="0B5FBA"/>
                </a:solidFill>
                <a:latin typeface="Roboto"/>
                <a:ea typeface="Roboto"/>
                <a:cs typeface="Roboto"/>
                <a:sym typeface="Roboto"/>
              </a:rPr>
              <a:t> de terrain </a:t>
            </a:r>
            <a:r>
              <a:rPr lang="en-US" sz="1200" dirty="0" err="1">
                <a:solidFill>
                  <a:srgbClr val="0B5FBA"/>
                </a:solidFill>
                <a:latin typeface="Roboto"/>
                <a:ea typeface="Roboto"/>
                <a:cs typeface="Roboto"/>
                <a:sym typeface="Roboto"/>
              </a:rPr>
              <a:t>ou</a:t>
            </a:r>
            <a:r>
              <a:rPr lang="en-US" sz="1200" dirty="0">
                <a:solidFill>
                  <a:srgbClr val="0B5FBA"/>
                </a:solidFill>
                <a:latin typeface="Roboto"/>
                <a:ea typeface="Roboto"/>
                <a:cs typeface="Roboto"/>
                <a:sym typeface="Roboto"/>
              </a:rPr>
              <a:t> </a:t>
            </a:r>
            <a:r>
              <a:rPr lang="en-US" sz="1200" dirty="0" err="1">
                <a:solidFill>
                  <a:srgbClr val="0B5FBA"/>
                </a:solidFill>
                <a:latin typeface="Roboto"/>
                <a:ea typeface="Roboto"/>
                <a:cs typeface="Roboto"/>
                <a:sym typeface="Roboto"/>
              </a:rPr>
              <a:t>coulées</a:t>
            </a:r>
            <a:r>
              <a:rPr lang="en-US" sz="1200" dirty="0">
                <a:solidFill>
                  <a:srgbClr val="0B5FBA"/>
                </a:solidFill>
                <a:latin typeface="Roboto"/>
                <a:ea typeface="Roboto"/>
                <a:cs typeface="Roboto"/>
                <a:sym typeface="Roboto"/>
              </a:rPr>
              <a:t> de </a:t>
            </a:r>
            <a:r>
              <a:rPr lang="en-US" sz="1200" dirty="0" err="1">
                <a:solidFill>
                  <a:srgbClr val="0B5FBA"/>
                </a:solidFill>
                <a:latin typeface="Roboto"/>
                <a:ea typeface="Roboto"/>
                <a:cs typeface="Roboto"/>
                <a:sym typeface="Roboto"/>
              </a:rPr>
              <a:t>boue</a:t>
            </a:r>
            <a:r>
              <a:rPr lang="en-US" sz="1200" dirty="0">
                <a:solidFill>
                  <a:srgbClr val="0B5FBA"/>
                </a:solidFill>
                <a:latin typeface="Roboto"/>
                <a:ea typeface="Roboto"/>
                <a:cs typeface="Roboto"/>
                <a:sym typeface="Roboto"/>
              </a:rPr>
              <a:t>.</a:t>
            </a:r>
            <a:endParaRPr lang="fr-FR" sz="800" dirty="0"/>
          </a:p>
        </p:txBody>
      </p:sp>
      <p:sp>
        <p:nvSpPr>
          <p:cNvPr id="535" name="Google Shape;535;p20"/>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12</a:t>
            </a:fld>
            <a:endParaRPr/>
          </a:p>
        </p:txBody>
      </p:sp>
      <p:pic>
        <p:nvPicPr>
          <p:cNvPr id="5" name="Picture 4" descr="A blue background with a magnifying glass and a magnifying glass&#10;&#10;AI-generated content may be incorrect.">
            <a:extLst>
              <a:ext uri="{FF2B5EF4-FFF2-40B4-BE49-F238E27FC236}">
                <a16:creationId xmlns:a16="http://schemas.microsoft.com/office/drawing/2014/main" id="{37E84626-8836-AA2E-EA9A-A53E28E4C4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91193"/>
            <a:ext cx="1152079" cy="2024274"/>
          </a:xfrm>
          <a:prstGeom prst="rect">
            <a:avLst/>
          </a:prstGeom>
        </p:spPr>
      </p:pic>
      <p:sp>
        <p:nvSpPr>
          <p:cNvPr id="534" name="Google Shape;534;p20"/>
          <p:cNvSpPr txBox="1"/>
          <p:nvPr/>
        </p:nvSpPr>
        <p:spPr>
          <a:xfrm>
            <a:off x="5174017" y="1930048"/>
            <a:ext cx="6178000" cy="1292662"/>
          </a:xfrm>
          <a:prstGeom prst="rect">
            <a:avLst/>
          </a:prstGeom>
          <a:noFill/>
          <a:ln>
            <a:noFill/>
          </a:ln>
        </p:spPr>
        <p:txBody>
          <a:bodyPr spcFirstLastPara="1" wrap="square" lIns="0" tIns="0" rIns="0" bIns="0" anchor="t" anchorCtr="0">
            <a:spAutoFit/>
          </a:bodyPr>
          <a:lstStyle/>
          <a:p>
            <a:pPr>
              <a:buSzPts val="2299"/>
            </a:pPr>
            <a:r>
              <a:rPr lang="en-US" dirty="0">
                <a:solidFill>
                  <a:srgbClr val="0B5FBA"/>
                </a:solidFill>
                <a:latin typeface="Roboto"/>
                <a:ea typeface="Roboto"/>
                <a:cs typeface="Roboto"/>
                <a:sym typeface="Roboto"/>
              </a:rPr>
              <a:t>Les zones </a:t>
            </a:r>
            <a:r>
              <a:rPr lang="en-US" dirty="0" err="1">
                <a:solidFill>
                  <a:srgbClr val="0B5FBA"/>
                </a:solidFill>
                <a:latin typeface="Roboto"/>
                <a:ea typeface="Roboto"/>
                <a:cs typeface="Roboto"/>
                <a:sym typeface="Roboto"/>
              </a:rPr>
              <a:t>urbaines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responsables</a:t>
            </a:r>
            <a:r>
              <a:rPr lang="en-US" dirty="0">
                <a:solidFill>
                  <a:srgbClr val="0B5FBA"/>
                </a:solidFill>
                <a:latin typeface="Roboto"/>
                <a:ea typeface="Roboto"/>
                <a:cs typeface="Roboto"/>
                <a:sym typeface="Roboto"/>
              </a:rPr>
              <a:t> de 70 % des </a:t>
            </a:r>
            <a:r>
              <a:rPr lang="en-US" dirty="0" err="1">
                <a:solidFill>
                  <a:srgbClr val="0B5FBA"/>
                </a:solidFill>
                <a:latin typeface="Roboto"/>
                <a:ea typeface="Roboto"/>
                <a:cs typeface="Roboto"/>
                <a:sym typeface="Roboto"/>
              </a:rPr>
              <a:t>émissions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mondiales</a:t>
            </a:r>
            <a:r>
              <a:rPr lang="en-US" dirty="0">
                <a:solidFill>
                  <a:srgbClr val="0B5FBA"/>
                </a:solidFill>
                <a:latin typeface="Roboto"/>
                <a:ea typeface="Roboto"/>
                <a:cs typeface="Roboto"/>
                <a:sym typeface="Roboto"/>
              </a:rPr>
              <a:t> de CO₂, et le </a:t>
            </a:r>
            <a:r>
              <a:rPr lang="en-US" dirty="0" err="1">
                <a:solidFill>
                  <a:srgbClr val="0B5FBA"/>
                </a:solidFill>
                <a:latin typeface="Roboto"/>
                <a:ea typeface="Roboto"/>
                <a:cs typeface="Roboto"/>
                <a:sym typeface="Roboto"/>
              </a:rPr>
              <a:t>changement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peut</a:t>
            </a:r>
            <a:r>
              <a:rPr lang="en-US" dirty="0">
                <a:solidFill>
                  <a:srgbClr val="0B5FBA"/>
                </a:solidFill>
                <a:latin typeface="Roboto"/>
                <a:ea typeface="Roboto"/>
                <a:cs typeface="Roboto"/>
                <a:sym typeface="Roboto"/>
              </a:rPr>
              <a:t> affecter les villes de </a:t>
            </a:r>
            <a:r>
              <a:rPr lang="en-US" dirty="0" err="1">
                <a:solidFill>
                  <a:srgbClr val="0B5FBA"/>
                </a:solidFill>
                <a:latin typeface="Roboto"/>
                <a:ea typeface="Roboto"/>
                <a:cs typeface="Roboto"/>
                <a:sym typeface="Roboto"/>
              </a:rPr>
              <a:t>nombreuses</a:t>
            </a:r>
            <a:r>
              <a:rPr lang="en-US" dirty="0">
                <a:solidFill>
                  <a:srgbClr val="0B5FBA"/>
                </a:solidFill>
                <a:latin typeface="Roboto"/>
                <a:ea typeface="Roboto"/>
                <a:cs typeface="Roboto"/>
                <a:sym typeface="Roboto"/>
              </a:rPr>
              <a:t> façons, </a:t>
            </a:r>
            <a:r>
              <a:rPr lang="en-US" dirty="0" err="1">
                <a:solidFill>
                  <a:srgbClr val="0B5FBA"/>
                </a:solidFill>
                <a:latin typeface="Roboto"/>
                <a:ea typeface="Roboto"/>
                <a:cs typeface="Roboto"/>
                <a:sym typeface="Roboto"/>
              </a:rPr>
              <a:t>notamment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endommageant</a:t>
            </a:r>
            <a:r>
              <a:rPr lang="en-US" dirty="0">
                <a:solidFill>
                  <a:srgbClr val="0B5FBA"/>
                </a:solidFill>
                <a:latin typeface="Roboto"/>
                <a:ea typeface="Roboto"/>
                <a:cs typeface="Roboto"/>
                <a:sym typeface="Roboto"/>
              </a:rPr>
              <a:t> les infrastructures,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provoquant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insécurité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alimentaire</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hydrique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affectant</a:t>
            </a:r>
            <a:r>
              <a:rPr lang="en-US" dirty="0">
                <a:solidFill>
                  <a:srgbClr val="0B5FBA"/>
                </a:solidFill>
                <a:latin typeface="Roboto"/>
                <a:ea typeface="Roboto"/>
                <a:cs typeface="Roboto"/>
                <a:sym typeface="Roboto"/>
              </a:rPr>
              <a:t> les moyens de </a:t>
            </a:r>
            <a:r>
              <a:rPr lang="en-US" dirty="0" err="1">
                <a:solidFill>
                  <a:srgbClr val="0B5FBA"/>
                </a:solidFill>
                <a:latin typeface="Roboto"/>
                <a:ea typeface="Roboto"/>
                <a:cs typeface="Roboto"/>
                <a:sym typeface="Roboto"/>
              </a:rPr>
              <a:t>subsistance</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augmentant</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pour la santé, la </a:t>
            </a:r>
            <a:r>
              <a:rPr lang="en-US" dirty="0" err="1">
                <a:solidFill>
                  <a:srgbClr val="0B5FBA"/>
                </a:solidFill>
                <a:latin typeface="Roboto"/>
                <a:ea typeface="Roboto"/>
                <a:cs typeface="Roboto"/>
                <a:sym typeface="Roboto"/>
              </a:rPr>
              <a:t>pauvreté</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déplacements</a:t>
            </a:r>
            <a:r>
              <a:rPr lang="en-US" dirty="0">
                <a:solidFill>
                  <a:srgbClr val="0B5FBA"/>
                </a:solidFill>
                <a:latin typeface="Roboto"/>
                <a:ea typeface="Roboto"/>
                <a:cs typeface="Roboto"/>
                <a:sym typeface="Roboto"/>
              </a:rPr>
              <a:t> de population et les </a:t>
            </a:r>
            <a:r>
              <a:rPr lang="en-US" dirty="0" err="1">
                <a:solidFill>
                  <a:srgbClr val="0B5FBA"/>
                </a:solidFill>
                <a:latin typeface="Roboto"/>
                <a:ea typeface="Roboto"/>
                <a:cs typeface="Roboto"/>
                <a:sym typeface="Roboto"/>
              </a:rPr>
              <a:t>inégalités</a:t>
            </a:r>
            <a:r>
              <a:rPr lang="en-US" dirty="0">
                <a:solidFill>
                  <a:srgbClr val="0B5FBA"/>
                </a:solidFill>
                <a:latin typeface="Roboto"/>
                <a:ea typeface="Roboto"/>
                <a:cs typeface="Roboto"/>
                <a:sym typeface="Roboto"/>
              </a:rPr>
              <a:t>.</a:t>
            </a:r>
            <a:endParaRPr sz="9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521">
          <a:extLst>
            <a:ext uri="{FF2B5EF4-FFF2-40B4-BE49-F238E27FC236}">
              <a16:creationId xmlns:a16="http://schemas.microsoft.com/office/drawing/2014/main" id="{AE7BCCAC-424E-9F5C-C9F7-8D81083B52CC}"/>
            </a:ext>
          </a:extLst>
        </p:cNvPr>
        <p:cNvGrpSpPr/>
        <p:nvPr/>
      </p:nvGrpSpPr>
      <p:grpSpPr>
        <a:xfrm>
          <a:off x="0" y="0"/>
          <a:ext cx="0" cy="0"/>
          <a:chOff x="0" y="0"/>
          <a:chExt cx="0" cy="0"/>
        </a:xfrm>
      </p:grpSpPr>
      <p:sp>
        <p:nvSpPr>
          <p:cNvPr id="532" name="Google Shape;532;p20">
            <a:extLst>
              <a:ext uri="{FF2B5EF4-FFF2-40B4-BE49-F238E27FC236}">
                <a16:creationId xmlns:a16="http://schemas.microsoft.com/office/drawing/2014/main" id="{2CCDCC6C-B0E4-155E-298F-5BDF55D2386E}"/>
              </a:ext>
            </a:extLst>
          </p:cNvPr>
          <p:cNvSpPr txBox="1"/>
          <p:nvPr/>
        </p:nvSpPr>
        <p:spPr>
          <a:xfrm>
            <a:off x="881171" y="845533"/>
            <a:ext cx="8685761" cy="647806"/>
          </a:xfrm>
          <a:prstGeom prst="rect">
            <a:avLst/>
          </a:prstGeom>
          <a:noFill/>
          <a:ln>
            <a:noFill/>
          </a:ln>
        </p:spPr>
        <p:txBody>
          <a:bodyPr spcFirstLastPara="1" wrap="square" lIns="0" tIns="0" rIns="0" bIns="0" anchor="t" anchorCtr="0">
            <a:spAutoFit/>
          </a:bodyPr>
          <a:lstStyle/>
          <a:p>
            <a:pPr>
              <a:lnSpc>
                <a:spcPct val="116994"/>
              </a:lnSpc>
              <a:buSzPts val="5396"/>
            </a:pPr>
            <a:r>
              <a:rPr lang="en-US" sz="3598" b="1">
                <a:solidFill>
                  <a:srgbClr val="0B5FBA"/>
                </a:solidFill>
                <a:latin typeface="Roboto"/>
                <a:ea typeface="Roboto"/>
                <a:cs typeface="Roboto"/>
                <a:sym typeface="Roboto"/>
              </a:rPr>
              <a:t>Quels gaz provoquent le changement climatique ?</a:t>
            </a:r>
            <a:endParaRPr sz="933"/>
          </a:p>
        </p:txBody>
      </p:sp>
      <p:sp>
        <p:nvSpPr>
          <p:cNvPr id="535" name="Google Shape;535;p20">
            <a:extLst>
              <a:ext uri="{FF2B5EF4-FFF2-40B4-BE49-F238E27FC236}">
                <a16:creationId xmlns:a16="http://schemas.microsoft.com/office/drawing/2014/main" id="{03E288ED-526E-9B6F-FA08-BC5EF572B362}"/>
              </a:ext>
            </a:extLst>
          </p:cNvPr>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13</a:t>
            </a:fld>
            <a:endParaRPr/>
          </a:p>
        </p:txBody>
      </p:sp>
      <p:pic>
        <p:nvPicPr>
          <p:cNvPr id="5" name="Picture 4" descr="A blue background with a magnifying glass and a magnifying glass&#10;&#10;AI-generated content may be incorrect.">
            <a:extLst>
              <a:ext uri="{FF2B5EF4-FFF2-40B4-BE49-F238E27FC236}">
                <a16:creationId xmlns:a16="http://schemas.microsoft.com/office/drawing/2014/main" id="{D8697A12-927A-2D33-CD17-6F87E6989F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graphicFrame>
        <p:nvGraphicFramePr>
          <p:cNvPr id="7" name="Table 6">
            <a:extLst>
              <a:ext uri="{FF2B5EF4-FFF2-40B4-BE49-F238E27FC236}">
                <a16:creationId xmlns:a16="http://schemas.microsoft.com/office/drawing/2014/main" id="{4C02FABF-7DC5-145F-687A-5EC66823CFBB}"/>
              </a:ext>
            </a:extLst>
          </p:cNvPr>
          <p:cNvGraphicFramePr>
            <a:graphicFrameLocks noGrp="1"/>
          </p:cNvGraphicFramePr>
          <p:nvPr>
            <p:extLst>
              <p:ext uri="{D42A27DB-BD31-4B8C-83A1-F6EECF244321}">
                <p14:modId xmlns:p14="http://schemas.microsoft.com/office/powerpoint/2010/main" val="2158379281"/>
              </p:ext>
            </p:extLst>
          </p:nvPr>
        </p:nvGraphicFramePr>
        <p:xfrm>
          <a:off x="114300" y="1603310"/>
          <a:ext cx="12077700" cy="5550259"/>
        </p:xfrm>
        <a:graphic>
          <a:graphicData uri="http://schemas.openxmlformats.org/drawingml/2006/table">
            <a:tbl>
              <a:tblPr firstRow="1" firstCol="1" bandRow="1">
                <a:tableStyleId>{5C22544A-7EE6-4342-B048-85BDC9FD1C3A}</a:tableStyleId>
              </a:tblPr>
              <a:tblGrid>
                <a:gridCol w="1676400">
                  <a:extLst>
                    <a:ext uri="{9D8B030D-6E8A-4147-A177-3AD203B41FA5}">
                      <a16:colId xmlns:a16="http://schemas.microsoft.com/office/drawing/2014/main" val="2125175211"/>
                    </a:ext>
                  </a:extLst>
                </a:gridCol>
                <a:gridCol w="2235200">
                  <a:extLst>
                    <a:ext uri="{9D8B030D-6E8A-4147-A177-3AD203B41FA5}">
                      <a16:colId xmlns:a16="http://schemas.microsoft.com/office/drawing/2014/main" val="1382717330"/>
                    </a:ext>
                  </a:extLst>
                </a:gridCol>
                <a:gridCol w="2463800">
                  <a:extLst>
                    <a:ext uri="{9D8B030D-6E8A-4147-A177-3AD203B41FA5}">
                      <a16:colId xmlns:a16="http://schemas.microsoft.com/office/drawing/2014/main" val="1991490477"/>
                    </a:ext>
                  </a:extLst>
                </a:gridCol>
                <a:gridCol w="2806700">
                  <a:extLst>
                    <a:ext uri="{9D8B030D-6E8A-4147-A177-3AD203B41FA5}">
                      <a16:colId xmlns:a16="http://schemas.microsoft.com/office/drawing/2014/main" val="362119593"/>
                    </a:ext>
                  </a:extLst>
                </a:gridCol>
                <a:gridCol w="2895600">
                  <a:extLst>
                    <a:ext uri="{9D8B030D-6E8A-4147-A177-3AD203B41FA5}">
                      <a16:colId xmlns:a16="http://schemas.microsoft.com/office/drawing/2014/main" val="693454513"/>
                    </a:ext>
                  </a:extLst>
                </a:gridCol>
              </a:tblGrid>
              <a:tr h="529449">
                <a:tc>
                  <a:txBody>
                    <a:bodyPr/>
                    <a:lstStyle/>
                    <a:p>
                      <a:pPr>
                        <a:lnSpc>
                          <a:spcPct val="100000"/>
                        </a:lnSpc>
                        <a:spcAft>
                          <a:spcPts val="0"/>
                        </a:spcAft>
                        <a:buNone/>
                      </a:pPr>
                      <a:r>
                        <a:rPr lang="en-NL" sz="1400">
                          <a:effectLst/>
                        </a:rPr>
                        <a:t>Gaz à effet de serre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Durée de vie dans l'atmosphère (durée du cycle)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GB" sz="1400">
                          <a:effectLst/>
                        </a:rPr>
                        <a:t>Potentiel de réchauffement global </a:t>
                      </a:r>
                      <a:r>
                        <a:rPr lang="en-NL" sz="1400">
                          <a:effectLst/>
                        </a:rPr>
                        <a:t>(PRG, CO₂ = 1)</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Contribution principale au processus de serre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Principales sources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130539056"/>
                  </a:ext>
                </a:extLst>
              </a:tr>
              <a:tr h="1307887">
                <a:tc>
                  <a:txBody>
                    <a:bodyPr/>
                    <a:lstStyle/>
                    <a:p>
                      <a:pPr>
                        <a:lnSpc>
                          <a:spcPct val="100000"/>
                        </a:lnSpc>
                        <a:spcAft>
                          <a:spcPts val="0"/>
                        </a:spcAft>
                        <a:buNone/>
                      </a:pPr>
                      <a:r>
                        <a:rPr lang="en-NL" sz="1400">
                          <a:effectLst/>
                        </a:rPr>
                        <a:t>Dioxyde de carbone (CO₂)</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100 à plus de 1 000 ans (une partie persiste pendant des millénaires)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 (20 ans) ; 1 (100 ans)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Réchauffement cumulatif à long terme ; établit la température mondiale de référence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Combustion de combustibles fossiles (énergie, transports, industrie) ; production de ciment ; déforestation et changement d'affectation des terres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077176592"/>
                  </a:ext>
                </a:extLst>
              </a:tr>
              <a:tr h="789545">
                <a:tc>
                  <a:txBody>
                    <a:bodyPr/>
                    <a:lstStyle/>
                    <a:p>
                      <a:pPr>
                        <a:lnSpc>
                          <a:spcPct val="100000"/>
                        </a:lnSpc>
                        <a:spcAft>
                          <a:spcPts val="0"/>
                        </a:spcAft>
                        <a:buNone/>
                      </a:pPr>
                      <a:r>
                        <a:rPr lang="en-NL" sz="1400">
                          <a:effectLst/>
                        </a:rPr>
                        <a:t>Méthane (CH₄)</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~12 ans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~80 (20 ans) ; ~28 (100 ans)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Fort réchauffement à court terme ; entraîne une hausse de la température à court terme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Élevage et culture du riz ; décharges et eaux usées ; extraction de pétrole, de gaz et de charbon</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911591844"/>
                  </a:ext>
                </a:extLst>
              </a:tr>
              <a:tr h="789545">
                <a:tc>
                  <a:txBody>
                    <a:bodyPr/>
                    <a:lstStyle/>
                    <a:p>
                      <a:pPr>
                        <a:lnSpc>
                          <a:spcPct val="100000"/>
                        </a:lnSpc>
                        <a:spcAft>
                          <a:spcPts val="0"/>
                        </a:spcAft>
                        <a:buNone/>
                      </a:pPr>
                      <a:r>
                        <a:rPr lang="en-NL" sz="1400">
                          <a:effectLst/>
                        </a:rPr>
                        <a:t>Protoxyde d'azote (N₂O)</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~120 ans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~280 (20 ans) ; ~265 (100 ans)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Réchauffement puissant et durable ; affecte également la couche d'ozone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Utilisation d'engrais et de fumier dans l'agriculture ; combustion de biomasse ; industrie chimique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181577505"/>
                  </a:ext>
                </a:extLst>
              </a:tr>
              <a:tr h="1048717">
                <a:tc>
                  <a:txBody>
                    <a:bodyPr/>
                    <a:lstStyle/>
                    <a:p>
                      <a:pPr>
                        <a:lnSpc>
                          <a:spcPct val="100000"/>
                        </a:lnSpc>
                        <a:spcAft>
                          <a:spcPts val="0"/>
                        </a:spcAft>
                        <a:buNone/>
                      </a:pPr>
                      <a:r>
                        <a:rPr lang="en-NL" sz="1400">
                          <a:effectLst/>
                        </a:rPr>
                        <a:t>Gaz fluorés (HFC, PFC, SF₆)</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 à 50+ ans (quelques milliers d'années)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~100 à &gt;10 000 (100 ans)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Impact extrêmement élevé sur le réchauffement par unité de masse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Réfrigération et climatisation ; mousses et isolation ; équipements électroniques et électriques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584441988"/>
                  </a:ext>
                </a:extLst>
              </a:tr>
              <a:tr h="789545">
                <a:tc>
                  <a:txBody>
                    <a:bodyPr/>
                    <a:lstStyle/>
                    <a:p>
                      <a:pPr>
                        <a:lnSpc>
                          <a:spcPct val="100000"/>
                        </a:lnSpc>
                        <a:spcAft>
                          <a:spcPts val="0"/>
                        </a:spcAft>
                        <a:buNone/>
                      </a:pPr>
                      <a:r>
                        <a:rPr lang="en-NL" sz="1400">
                          <a:effectLst/>
                        </a:rPr>
                        <a:t>Vapeur d'eau (H₂O)</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Jours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Non défini (rétroaction climatique)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Amplifie le réchauffement à mesure que les températures augmentent ; n'est pas un facteur direct</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Évaporation des océans, des lacs, des sols et de la végétation</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727142297"/>
                  </a:ext>
                </a:extLst>
              </a:tr>
            </a:tbl>
          </a:graphicData>
        </a:graphic>
      </p:graphicFrame>
    </p:spTree>
    <p:extLst>
      <p:ext uri="{BB962C8B-B14F-4D97-AF65-F5344CB8AC3E}">
        <p14:creationId xmlns:p14="http://schemas.microsoft.com/office/powerpoint/2010/main" val="17922819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1F1F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5BE4B-3D41-253B-88B5-13B2408019C6}"/>
              </a:ext>
            </a:extLst>
          </p:cNvPr>
          <p:cNvSpPr>
            <a:spLocks noGrp="1"/>
          </p:cNvSpPr>
          <p:nvPr>
            <p:ph type="title"/>
          </p:nvPr>
        </p:nvSpPr>
        <p:spPr>
          <a:xfrm>
            <a:off x="942411" y="1394085"/>
            <a:ext cx="3752205" cy="1056428"/>
          </a:xfrm>
        </p:spPr>
        <p:txBody>
          <a:bodyPr>
            <a:normAutofit fontScale="90000"/>
          </a:bodyPr>
          <a:lstStyle/>
          <a:p>
            <a:pPr>
              <a:lnSpc>
                <a:spcPct val="100000"/>
              </a:lnSpc>
            </a:pPr>
            <a:r>
              <a:rPr lang="en-GB">
                <a:cs typeface="Roboto Black"/>
              </a:rPr>
              <a:t>Changement climatique et incertitude</a:t>
            </a:r>
            <a:endParaRPr lang="en-US"/>
          </a:p>
          <a:p>
            <a:pPr>
              <a:lnSpc>
                <a:spcPct val="100000"/>
              </a:lnSpc>
            </a:pPr>
            <a:endParaRPr lang="en-GB">
              <a:cs typeface="Roboto Black"/>
            </a:endParaRPr>
          </a:p>
        </p:txBody>
      </p:sp>
      <p:pic>
        <p:nvPicPr>
          <p:cNvPr id="4" name="Content Placeholder 3">
            <a:extLst>
              <a:ext uri="{FF2B5EF4-FFF2-40B4-BE49-F238E27FC236}">
                <a16:creationId xmlns:a16="http://schemas.microsoft.com/office/drawing/2014/main" id="{D88E7528-3A65-16CF-52D3-73453AD045BB}"/>
              </a:ext>
            </a:extLst>
          </p:cNvPr>
          <p:cNvPicPr>
            <a:picLocks noGrp="1" noChangeAspect="1"/>
          </p:cNvPicPr>
          <p:nvPr>
            <p:ph idx="1"/>
          </p:nvPr>
        </p:nvPicPr>
        <p:blipFill>
          <a:blip r:embed="rId3"/>
          <a:stretch>
            <a:fillRect/>
          </a:stretch>
        </p:blipFill>
        <p:spPr>
          <a:xfrm>
            <a:off x="5044261" y="1394085"/>
            <a:ext cx="5328933" cy="3632444"/>
          </a:xfrm>
          <a:prstGeom prst="rect">
            <a:avLst/>
          </a:prstGeom>
        </p:spPr>
      </p:pic>
      <p:sp>
        <p:nvSpPr>
          <p:cNvPr id="5" name="TextBox 4">
            <a:extLst>
              <a:ext uri="{FF2B5EF4-FFF2-40B4-BE49-F238E27FC236}">
                <a16:creationId xmlns:a16="http://schemas.microsoft.com/office/drawing/2014/main" id="{9CFF3111-612C-C2FC-598C-CFAF56995778}"/>
              </a:ext>
            </a:extLst>
          </p:cNvPr>
          <p:cNvSpPr txBox="1"/>
          <p:nvPr/>
        </p:nvSpPr>
        <p:spPr>
          <a:xfrm>
            <a:off x="4871663" y="5217198"/>
            <a:ext cx="5940554"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latin typeface="Roboto" panose="02000000000000000000" pitchFamily="2" charset="0"/>
                <a:ea typeface="Roboto" panose="02000000000000000000" pitchFamily="2" charset="0"/>
              </a:rPr>
              <a:t>Figure 1.1 : </a:t>
            </a:r>
            <a:r>
              <a:rPr lang="en-GB">
                <a:latin typeface="Roboto" panose="02000000000000000000" pitchFamily="2" charset="0"/>
                <a:ea typeface="Roboto" panose="02000000000000000000" pitchFamily="2" charset="0"/>
              </a:rPr>
              <a:t>Évolution</a:t>
            </a:r>
            <a:r>
              <a:rPr lang="en-GB" dirty="0">
                <a:latin typeface="Roboto" panose="02000000000000000000" pitchFamily="2" charset="0"/>
                <a:ea typeface="Roboto" panose="02000000000000000000" pitchFamily="2" charset="0"/>
              </a:rPr>
              <a:t> de la </a:t>
            </a:r>
            <a:r>
              <a:rPr lang="en-GB" dirty="0" err="1">
                <a:latin typeface="Roboto" panose="02000000000000000000" pitchFamily="2" charset="0"/>
                <a:ea typeface="Roboto" panose="02000000000000000000" pitchFamily="2" charset="0"/>
              </a:rPr>
              <a:t>température</a:t>
            </a:r>
            <a:r>
              <a:rPr lang="en-GB" dirty="0">
                <a:latin typeface="Roboto" panose="02000000000000000000" pitchFamily="2" charset="0"/>
                <a:ea typeface="Roboto" panose="02000000000000000000" pitchFamily="2" charset="0"/>
              </a:rPr>
              <a:t> </a:t>
            </a:r>
            <a:r>
              <a:rPr lang="en-GB" dirty="0" err="1">
                <a:latin typeface="Roboto" panose="02000000000000000000" pitchFamily="2" charset="0"/>
                <a:ea typeface="Roboto" panose="02000000000000000000" pitchFamily="2" charset="0"/>
              </a:rPr>
              <a:t>mondiale</a:t>
            </a:r>
            <a:r>
              <a:rPr lang="en-GB" dirty="0">
                <a:latin typeface="Roboto" panose="02000000000000000000" pitchFamily="2" charset="0"/>
                <a:ea typeface="Roboto" panose="02000000000000000000" pitchFamily="2" charset="0"/>
              </a:rPr>
              <a:t> à la surface par rapport à la </a:t>
            </a:r>
            <a:r>
              <a:rPr lang="en-GB" dirty="0" err="1">
                <a:latin typeface="Roboto" panose="02000000000000000000" pitchFamily="2" charset="0"/>
                <a:ea typeface="Roboto" panose="02000000000000000000" pitchFamily="2" charset="0"/>
              </a:rPr>
              <a:t>période</a:t>
            </a:r>
            <a:r>
              <a:rPr lang="en-GB" dirty="0">
                <a:latin typeface="Roboto" panose="02000000000000000000" pitchFamily="2" charset="0"/>
                <a:ea typeface="Roboto" panose="02000000000000000000" pitchFamily="2" charset="0"/>
              </a:rPr>
              <a:t> 1850-1900. (GIEC AR6, 2023). Source : </a:t>
            </a:r>
            <a:r>
              <a:rPr lang="en-GB" dirty="0">
                <a:solidFill>
                  <a:srgbClr val="0A5FBA"/>
                </a:solidFill>
                <a:latin typeface="Roboto" panose="02000000000000000000" pitchFamily="2" charset="0"/>
                <a:ea typeface="Roboto" panose="02000000000000000000" pitchFamily="2" charset="0"/>
                <a:hlinkClick r:id="rId4">
                  <a:extLst>
                    <a:ext uri="{A12FA001-AC4F-418D-AE19-62706E023703}">
                      <ahyp:hlinkClr xmlns:ahyp="http://schemas.microsoft.com/office/drawing/2018/hyperlinkcolor" val="tx"/>
                    </a:ext>
                  </a:extLst>
                </a:hlinkClick>
              </a:rPr>
              <a:t>IPCC_AR6_SYR_LongerReport.pdf</a:t>
            </a:r>
            <a:endParaRPr lang="en-GB" dirty="0">
              <a:solidFill>
                <a:srgbClr val="0A5FBA"/>
              </a:solidFill>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BE5699B1-6FFF-C490-38CC-7545C1C62CE3}"/>
              </a:ext>
            </a:extLst>
          </p:cNvPr>
          <p:cNvSpPr txBox="1"/>
          <p:nvPr/>
        </p:nvSpPr>
        <p:spPr>
          <a:xfrm>
            <a:off x="942412" y="2450513"/>
            <a:ext cx="3924074" cy="217489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a:solidFill>
                  <a:srgbClr val="0B5FBA"/>
                </a:solidFill>
                <a:latin typeface="Roboto"/>
                <a:ea typeface="Roboto"/>
                <a:cs typeface="Roboto"/>
              </a:rPr>
              <a:t>L'incertitude liée au changement climatique provient de trois sources principales : </a:t>
            </a:r>
            <a:endParaRPr lang="en-US" sz="2000">
              <a:solidFill>
                <a:srgbClr val="0B5FBA"/>
              </a:solidFill>
              <a:latin typeface="Roboto"/>
              <a:ea typeface="Roboto"/>
              <a:cs typeface="Roboto"/>
            </a:endParaRPr>
          </a:p>
          <a:p>
            <a:endParaRPr lang="en-GB" sz="2000">
              <a:solidFill>
                <a:srgbClr val="0B5FBA"/>
              </a:solidFill>
              <a:latin typeface="Roboto"/>
              <a:ea typeface="Roboto"/>
              <a:cs typeface="Roboto"/>
            </a:endParaRPr>
          </a:p>
          <a:p>
            <a:pPr marL="285750" indent="-285750">
              <a:buChar char="•"/>
            </a:pPr>
            <a:r>
              <a:rPr lang="en-GB" sz="2000">
                <a:solidFill>
                  <a:srgbClr val="0B5FBA"/>
                </a:solidFill>
                <a:latin typeface="Roboto"/>
                <a:ea typeface="Roboto"/>
                <a:cs typeface="Roboto"/>
              </a:rPr>
              <a:t>Variabilité naturelle</a:t>
            </a:r>
            <a:endParaRPr lang="en-US" sz="2000">
              <a:solidFill>
                <a:srgbClr val="0B5FBA"/>
              </a:solidFill>
              <a:latin typeface="Roboto"/>
              <a:ea typeface="Roboto"/>
              <a:cs typeface="Roboto"/>
            </a:endParaRPr>
          </a:p>
          <a:p>
            <a:pPr marL="285750" indent="-285750">
              <a:buChar char="•"/>
            </a:pPr>
            <a:r>
              <a:rPr lang="en-GB" sz="2000">
                <a:solidFill>
                  <a:srgbClr val="0B5FBA"/>
                </a:solidFill>
                <a:latin typeface="Roboto"/>
                <a:ea typeface="Roboto"/>
                <a:cs typeface="Roboto"/>
              </a:rPr>
              <a:t>Limites de la modélisation</a:t>
            </a:r>
            <a:endParaRPr lang="en-US" sz="2000">
              <a:solidFill>
                <a:srgbClr val="0B5FBA"/>
              </a:solidFill>
              <a:latin typeface="Roboto"/>
              <a:ea typeface="Roboto"/>
              <a:cs typeface="Roboto"/>
            </a:endParaRPr>
          </a:p>
          <a:p>
            <a:pPr marL="285750" indent="-285750">
              <a:buChar char="•"/>
            </a:pPr>
            <a:r>
              <a:rPr lang="en-GB" sz="2000">
                <a:solidFill>
                  <a:srgbClr val="0B5FBA"/>
                </a:solidFill>
                <a:latin typeface="Roboto"/>
                <a:ea typeface="Roboto"/>
                <a:cs typeface="Roboto"/>
              </a:rPr>
              <a:t>Les activités humaines</a:t>
            </a:r>
            <a:endParaRPr lang="en-US" sz="2000">
              <a:solidFill>
                <a:srgbClr val="0B5FBA"/>
              </a:solidFill>
              <a:latin typeface="Roboto"/>
              <a:ea typeface="Roboto"/>
              <a:cs typeface="Roboto"/>
            </a:endParaRPr>
          </a:p>
          <a:p>
            <a:pPr algn="l"/>
            <a:endParaRPr lang="en-GB" sz="1533">
              <a:solidFill>
                <a:srgbClr val="0B5FBA"/>
              </a:solidFill>
              <a:latin typeface="Roboto"/>
              <a:ea typeface="Roboto"/>
              <a:cs typeface="Roboto"/>
            </a:endParaRPr>
          </a:p>
        </p:txBody>
      </p:sp>
      <p:pic>
        <p:nvPicPr>
          <p:cNvPr id="7" name="Picture 6" descr="A blue background with a magnifying glass and a magnifying glass&#10;&#10;AI-generated content may be incorrect.">
            <a:extLst>
              <a:ext uri="{FF2B5EF4-FFF2-40B4-BE49-F238E27FC236}">
                <a16:creationId xmlns:a16="http://schemas.microsoft.com/office/drawing/2014/main" id="{B25CB2BE-5023-7CA9-3BB8-52EF44FD72B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extLst>
      <p:ext uri="{BB962C8B-B14F-4D97-AF65-F5344CB8AC3E}">
        <p14:creationId xmlns:p14="http://schemas.microsoft.com/office/powerpoint/2010/main" val="4053422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A collage of a flooded area&#10;&#10;AI-generated content may be incorrect.">
            <a:extLst>
              <a:ext uri="{FF2B5EF4-FFF2-40B4-BE49-F238E27FC236}">
                <a16:creationId xmlns:a16="http://schemas.microsoft.com/office/drawing/2014/main" id="{BFA1FC8F-B6F1-AA3F-1099-78A97880EA52}"/>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p:spPr>
      </p:pic>
      <p:sp>
        <p:nvSpPr>
          <p:cNvPr id="2" name="Title 1">
            <a:extLst>
              <a:ext uri="{FF2B5EF4-FFF2-40B4-BE49-F238E27FC236}">
                <a16:creationId xmlns:a16="http://schemas.microsoft.com/office/drawing/2014/main" id="{FF9DDD2F-01AF-E3E7-2D45-A0FB70CDA759}"/>
              </a:ext>
            </a:extLst>
          </p:cNvPr>
          <p:cNvSpPr>
            <a:spLocks noGrp="1"/>
          </p:cNvSpPr>
          <p:nvPr>
            <p:ph type="title"/>
          </p:nvPr>
        </p:nvSpPr>
        <p:spPr>
          <a:xfrm>
            <a:off x="693171" y="4398567"/>
            <a:ext cx="5942091" cy="704537"/>
          </a:xfrm>
        </p:spPr>
        <p:txBody>
          <a:bodyPr>
            <a:noAutofit/>
          </a:bodyPr>
          <a:lstStyle/>
          <a:p>
            <a:r>
              <a:rPr lang="en-GB" sz="4000" b="1" dirty="0">
                <a:solidFill>
                  <a:schemeClr val="bg1"/>
                </a:solidFill>
                <a:effectLst>
                  <a:outerShdw blurRad="50800" dist="38100" dir="2700000" algn="tl" rotWithShape="0">
                    <a:prstClr val="black">
                      <a:alpha val="40000"/>
                    </a:prstClr>
                  </a:outerShdw>
                </a:effectLst>
              </a:rPr>
              <a:t>Les </a:t>
            </a:r>
            <a:r>
              <a:rPr lang="en-GB" sz="4000" b="1" dirty="0" err="1">
                <a:solidFill>
                  <a:schemeClr val="bg1"/>
                </a:solidFill>
                <a:effectLst>
                  <a:outerShdw blurRad="50800" dist="38100" dir="2700000" algn="tl" rotWithShape="0">
                    <a:prstClr val="black">
                      <a:alpha val="40000"/>
                    </a:prstClr>
                  </a:outerShdw>
                </a:effectLst>
              </a:rPr>
              <a:t>aléas</a:t>
            </a:r>
            <a:r>
              <a:rPr lang="en-GB" sz="4000" b="1" dirty="0">
                <a:solidFill>
                  <a:schemeClr val="bg1"/>
                </a:solidFill>
                <a:effectLst>
                  <a:outerShdw blurRad="50800" dist="38100" dir="2700000" algn="tl" rotWithShape="0">
                    <a:prstClr val="black">
                      <a:alpha val="40000"/>
                    </a:prstClr>
                  </a:outerShdw>
                </a:effectLst>
              </a:rPr>
              <a:t> </a:t>
            </a:r>
            <a:r>
              <a:rPr lang="en-GB" sz="4000" b="1" dirty="0" err="1">
                <a:solidFill>
                  <a:schemeClr val="bg1"/>
                </a:solidFill>
                <a:effectLst>
                  <a:outerShdw blurRad="50800" dist="38100" dir="2700000" algn="tl" rotWithShape="0">
                    <a:prstClr val="black">
                      <a:alpha val="40000"/>
                    </a:prstClr>
                  </a:outerShdw>
                </a:effectLst>
              </a:rPr>
              <a:t>climatiques</a:t>
            </a:r>
            <a:endParaRPr lang="en-GB" sz="4000" dirty="0">
              <a:solidFill>
                <a:schemeClr val="bg1"/>
              </a:solidFill>
              <a:effectLst>
                <a:outerShdw blurRad="50800" dist="38100" dir="2700000" algn="tl" rotWithShape="0">
                  <a:prstClr val="black">
                    <a:alpha val="40000"/>
                  </a:prstClr>
                </a:outerShdw>
              </a:effectLst>
            </a:endParaRPr>
          </a:p>
        </p:txBody>
      </p:sp>
      <p:sp>
        <p:nvSpPr>
          <p:cNvPr id="3" name="TextBox 2">
            <a:extLst>
              <a:ext uri="{FF2B5EF4-FFF2-40B4-BE49-F238E27FC236}">
                <a16:creationId xmlns:a16="http://schemas.microsoft.com/office/drawing/2014/main" id="{D2D34BDD-11E0-B783-3211-43179B27FF05}"/>
              </a:ext>
            </a:extLst>
          </p:cNvPr>
          <p:cNvSpPr txBox="1"/>
          <p:nvPr/>
        </p:nvSpPr>
        <p:spPr>
          <a:xfrm>
            <a:off x="693171" y="5103104"/>
            <a:ext cx="6222293" cy="1172116"/>
          </a:xfrm>
          <a:prstGeom prst="rect">
            <a:avLst/>
          </a:prstGeom>
          <a:noFill/>
        </p:spPr>
        <p:txBody>
          <a:bodyPr wrap="square" lIns="91440" tIns="45720" rIns="91440" bIns="45720" rtlCol="0" anchor="t">
            <a:spAutoFit/>
          </a:bodyPr>
          <a:lstStyle/>
          <a:p>
            <a:pPr>
              <a:lnSpc>
                <a:spcPct val="120000"/>
              </a:lnSpc>
              <a:spcBef>
                <a:spcPts val="1000"/>
              </a:spcBef>
            </a:pPr>
            <a:r>
              <a:rPr lang="en-GB" sz="2000" kern="1200">
                <a:solidFill>
                  <a:schemeClr val="bg1"/>
                </a:solidFill>
                <a:effectLst>
                  <a:outerShdw blurRad="50800" dist="38100" dir="2700000" algn="tl" rotWithShape="0">
                    <a:prstClr val="black">
                      <a:alpha val="40000"/>
                    </a:prstClr>
                  </a:outerShdw>
                </a:effectLst>
                <a:latin typeface="Roboto"/>
                <a:ea typeface="Roboto"/>
                <a:cs typeface="Roboto"/>
              </a:rPr>
              <a:t>sont des événements ou des conditions spécifiques qui constituent une menace pour la vie humaine, les écosystèmes ou les infrastructures en raison de phénomènes atmosphériques. </a:t>
            </a:r>
          </a:p>
        </p:txBody>
      </p:sp>
      <p:pic>
        <p:nvPicPr>
          <p:cNvPr id="4" name="Picture 3" descr="A blue background with a magnifying glass and a magnifying glass&#10;&#10;AI-generated content may be incorrect.">
            <a:extLst>
              <a:ext uri="{FF2B5EF4-FFF2-40B4-BE49-F238E27FC236}">
                <a16:creationId xmlns:a16="http://schemas.microsoft.com/office/drawing/2014/main" id="{8EC54EA2-D213-BBEB-A9E9-ACB9CCF84F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extLst>
      <p:ext uri="{BB962C8B-B14F-4D97-AF65-F5344CB8AC3E}">
        <p14:creationId xmlns:p14="http://schemas.microsoft.com/office/powerpoint/2010/main" val="5709828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FEC7D2F-A68F-CB42-CF33-6BC19EECA780}"/>
              </a:ext>
            </a:extLst>
          </p:cNvPr>
          <p:cNvSpPr/>
          <p:nvPr/>
        </p:nvSpPr>
        <p:spPr>
          <a:xfrm>
            <a:off x="0" y="4017363"/>
            <a:ext cx="12192000" cy="2983043"/>
          </a:xfrm>
          <a:prstGeom prst="rect">
            <a:avLst/>
          </a:prstGeom>
          <a:solidFill>
            <a:srgbClr val="0A5FBA"/>
          </a:solidFill>
          <a:ln>
            <a:solidFill>
              <a:srgbClr val="0A5F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DE469ABF-11E4-3AB2-3211-33EB87737BE8}"/>
              </a:ext>
            </a:extLst>
          </p:cNvPr>
          <p:cNvSpPr txBox="1"/>
          <p:nvPr/>
        </p:nvSpPr>
        <p:spPr>
          <a:xfrm>
            <a:off x="292307" y="211537"/>
            <a:ext cx="5393385" cy="1015663"/>
          </a:xfrm>
          <a:prstGeom prst="rect">
            <a:avLst/>
          </a:prstGeom>
          <a:noFill/>
        </p:spPr>
        <p:txBody>
          <a:bodyPr wrap="square">
            <a:spAutoFit/>
          </a:bodyPr>
          <a:lstStyle/>
          <a:p>
            <a:r>
              <a:rPr lang="en-GB" sz="2000" b="1" dirty="0">
                <a:solidFill>
                  <a:schemeClr val="accent1"/>
                </a:solidFill>
                <a:latin typeface="Roboto"/>
                <a:ea typeface="Roboto"/>
                <a:cs typeface="Roboto"/>
              </a:rPr>
              <a:t>Comment les </a:t>
            </a:r>
            <a:r>
              <a:rPr lang="en-GB" sz="2000" b="1" dirty="0" err="1">
                <a:solidFill>
                  <a:schemeClr val="accent1"/>
                </a:solidFill>
                <a:latin typeface="Roboto"/>
                <a:ea typeface="Roboto"/>
                <a:cs typeface="Roboto"/>
              </a:rPr>
              <a:t>risques</a:t>
            </a:r>
            <a:r>
              <a:rPr lang="en-GB" sz="2000" b="1" dirty="0">
                <a:solidFill>
                  <a:schemeClr val="accent1"/>
                </a:solidFill>
                <a:latin typeface="Roboto"/>
                <a:ea typeface="Roboto"/>
                <a:cs typeface="Roboto"/>
              </a:rPr>
              <a:t> </a:t>
            </a:r>
            <a:r>
              <a:rPr lang="en-GB" sz="2000" b="1" dirty="0" err="1">
                <a:solidFill>
                  <a:schemeClr val="accent1"/>
                </a:solidFill>
                <a:latin typeface="Roboto"/>
                <a:ea typeface="Roboto"/>
                <a:cs typeface="Roboto"/>
              </a:rPr>
              <a:t>climatiques</a:t>
            </a:r>
            <a:r>
              <a:rPr lang="en-GB" sz="2000" b="1" dirty="0">
                <a:solidFill>
                  <a:schemeClr val="accent1"/>
                </a:solidFill>
                <a:latin typeface="Roboto"/>
                <a:ea typeface="Roboto"/>
                <a:cs typeface="Roboto"/>
              </a:rPr>
              <a:t> </a:t>
            </a:r>
            <a:r>
              <a:rPr lang="en-GB" sz="2000" b="1" dirty="0" err="1">
                <a:solidFill>
                  <a:schemeClr val="accent1"/>
                </a:solidFill>
                <a:latin typeface="Roboto"/>
                <a:ea typeface="Roboto"/>
                <a:cs typeface="Roboto"/>
              </a:rPr>
              <a:t>affectent</a:t>
            </a:r>
            <a:r>
              <a:rPr lang="en-GB" sz="2000" b="1" dirty="0">
                <a:solidFill>
                  <a:schemeClr val="accent1"/>
                </a:solidFill>
                <a:latin typeface="Roboto"/>
                <a:ea typeface="Roboto"/>
                <a:cs typeface="Roboto"/>
              </a:rPr>
              <a:t> les services </a:t>
            </a:r>
            <a:r>
              <a:rPr lang="en-GB" sz="2000" b="1" dirty="0" err="1">
                <a:solidFill>
                  <a:schemeClr val="accent1"/>
                </a:solidFill>
                <a:latin typeface="Roboto"/>
                <a:ea typeface="Roboto"/>
                <a:cs typeface="Roboto"/>
              </a:rPr>
              <a:t>d'approvisionnement</a:t>
            </a:r>
            <a:r>
              <a:rPr lang="en-GB" sz="2000" b="1" dirty="0">
                <a:solidFill>
                  <a:schemeClr val="accent1"/>
                </a:solidFill>
                <a:latin typeface="Roboto"/>
                <a:ea typeface="Roboto"/>
                <a:cs typeface="Roboto"/>
              </a:rPr>
              <a:t> </a:t>
            </a:r>
            <a:r>
              <a:rPr lang="en-GB" sz="2000" b="1" dirty="0" err="1">
                <a:solidFill>
                  <a:schemeClr val="accent1"/>
                </a:solidFill>
                <a:latin typeface="Roboto"/>
                <a:ea typeface="Roboto"/>
                <a:cs typeface="Roboto"/>
              </a:rPr>
              <a:t>en</a:t>
            </a:r>
            <a:r>
              <a:rPr lang="en-GB" sz="2000" b="1" dirty="0">
                <a:solidFill>
                  <a:schemeClr val="accent1"/>
                </a:solidFill>
                <a:latin typeface="Roboto"/>
                <a:ea typeface="Roboto"/>
                <a:cs typeface="Roboto"/>
              </a:rPr>
              <a:t> eau durables </a:t>
            </a:r>
            <a:endParaRPr lang="en-GB" sz="2000" dirty="0">
              <a:solidFill>
                <a:schemeClr val="accent1"/>
              </a:solidFill>
            </a:endParaRPr>
          </a:p>
        </p:txBody>
      </p:sp>
      <p:pic>
        <p:nvPicPr>
          <p:cNvPr id="2" name="Picture 13">
            <a:extLst>
              <a:ext uri="{FF2B5EF4-FFF2-40B4-BE49-F238E27FC236}">
                <a16:creationId xmlns:a16="http://schemas.microsoft.com/office/drawing/2014/main" id="{8A2ECAE0-C58F-D236-190F-34C8E822B62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1730" y="898989"/>
            <a:ext cx="10848539" cy="6101417"/>
          </a:xfrm>
          <a:prstGeom prst="rect">
            <a:avLst/>
          </a:prstGeom>
          <a:noFill/>
          <a:ln>
            <a:noFill/>
          </a:ln>
        </p:spPr>
      </p:pic>
      <p:sp>
        <p:nvSpPr>
          <p:cNvPr id="8" name="TextBox 7">
            <a:extLst>
              <a:ext uri="{FF2B5EF4-FFF2-40B4-BE49-F238E27FC236}">
                <a16:creationId xmlns:a16="http://schemas.microsoft.com/office/drawing/2014/main" id="{B7EDA960-27EC-ED09-0DE8-F3A51FF5BE48}"/>
              </a:ext>
            </a:extLst>
          </p:cNvPr>
          <p:cNvSpPr txBox="1"/>
          <p:nvPr/>
        </p:nvSpPr>
        <p:spPr>
          <a:xfrm>
            <a:off x="0" y="6466755"/>
            <a:ext cx="3102964" cy="276999"/>
          </a:xfrm>
          <a:prstGeom prst="rect">
            <a:avLst/>
          </a:prstGeom>
          <a:noFill/>
        </p:spPr>
        <p:txBody>
          <a:bodyPr wrap="square" rtlCol="0">
            <a:spAutoFit/>
          </a:bodyPr>
          <a:lstStyle/>
          <a:p>
            <a:r>
              <a:rPr lang="en-GB" sz="1200" b="1" dirty="0" err="1">
                <a:solidFill>
                  <a:schemeClr val="bg1"/>
                </a:solidFill>
                <a:latin typeface="Roboto"/>
                <a:ea typeface="Roboto"/>
                <a:cs typeface="Roboto"/>
              </a:rPr>
              <a:t>Graphique</a:t>
            </a:r>
            <a:r>
              <a:rPr lang="en-GB" sz="1200" b="1" dirty="0">
                <a:solidFill>
                  <a:schemeClr val="bg1"/>
                </a:solidFill>
                <a:latin typeface="Roboto"/>
                <a:ea typeface="Roboto"/>
                <a:cs typeface="Roboto"/>
              </a:rPr>
              <a:t> </a:t>
            </a:r>
            <a:r>
              <a:rPr lang="en-GB" sz="1200" b="1" dirty="0" err="1">
                <a:solidFill>
                  <a:schemeClr val="bg1"/>
                </a:solidFill>
                <a:latin typeface="Roboto"/>
                <a:ea typeface="Roboto"/>
                <a:cs typeface="Roboto"/>
              </a:rPr>
              <a:t>adapté</a:t>
            </a:r>
            <a:r>
              <a:rPr lang="en-GB" sz="1200" b="1" dirty="0">
                <a:solidFill>
                  <a:schemeClr val="bg1"/>
                </a:solidFill>
                <a:latin typeface="Roboto"/>
                <a:ea typeface="Roboto"/>
                <a:cs typeface="Roboto"/>
              </a:rPr>
              <a:t> de Water For People</a:t>
            </a:r>
          </a:p>
        </p:txBody>
      </p:sp>
    </p:spTree>
    <p:extLst>
      <p:ext uri="{BB962C8B-B14F-4D97-AF65-F5344CB8AC3E}">
        <p14:creationId xmlns:p14="http://schemas.microsoft.com/office/powerpoint/2010/main" val="37958290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792"/>
        <p:cNvGrpSpPr/>
        <p:nvPr/>
      </p:nvGrpSpPr>
      <p:grpSpPr>
        <a:xfrm>
          <a:off x="0" y="0"/>
          <a:ext cx="0" cy="0"/>
          <a:chOff x="0" y="0"/>
          <a:chExt cx="0" cy="0"/>
        </a:xfrm>
      </p:grpSpPr>
      <p:sp>
        <p:nvSpPr>
          <p:cNvPr id="4" name="Google Shape;758;p31">
            <a:extLst>
              <a:ext uri="{FF2B5EF4-FFF2-40B4-BE49-F238E27FC236}">
                <a16:creationId xmlns:a16="http://schemas.microsoft.com/office/drawing/2014/main" id="{F92F0F20-95FE-F29B-BAA3-7CBFE73580D3}"/>
              </a:ext>
            </a:extLst>
          </p:cNvPr>
          <p:cNvSpPr txBox="1"/>
          <p:nvPr/>
        </p:nvSpPr>
        <p:spPr>
          <a:xfrm>
            <a:off x="896035" y="1123505"/>
            <a:ext cx="10625000" cy="499752"/>
          </a:xfrm>
          <a:prstGeom prst="rect">
            <a:avLst/>
          </a:prstGeom>
          <a:noFill/>
          <a:ln>
            <a:noFill/>
          </a:ln>
        </p:spPr>
        <p:txBody>
          <a:bodyPr spcFirstLastPara="1" wrap="square" lIns="0" tIns="0" rIns="0" bIns="0" anchor="t" anchorCtr="0">
            <a:spAutoFit/>
          </a:bodyPr>
          <a:lstStyle/>
          <a:p>
            <a:pPr>
              <a:lnSpc>
                <a:spcPct val="168000"/>
              </a:lnSpc>
              <a:buSzPts val="2900"/>
            </a:pPr>
            <a:r>
              <a:rPr lang="en-US" sz="1933" b="1">
                <a:solidFill>
                  <a:srgbClr val="0B5FBA"/>
                </a:solidFill>
                <a:latin typeface="Roboto"/>
                <a:ea typeface="Roboto"/>
                <a:cs typeface="Roboto"/>
                <a:sym typeface="Roboto"/>
              </a:rPr>
              <a:t>Inondations</a:t>
            </a:r>
            <a:endParaRPr sz="933"/>
          </a:p>
        </p:txBody>
      </p:sp>
      <p:sp>
        <p:nvSpPr>
          <p:cNvPr id="2" name="Oval 1">
            <a:extLst>
              <a:ext uri="{FF2B5EF4-FFF2-40B4-BE49-F238E27FC236}">
                <a16:creationId xmlns:a16="http://schemas.microsoft.com/office/drawing/2014/main" id="{DAA8A5A2-2D95-6BB3-7E7A-2BE263F7058A}"/>
              </a:ext>
            </a:extLst>
          </p:cNvPr>
          <p:cNvSpPr/>
          <p:nvPr/>
        </p:nvSpPr>
        <p:spPr>
          <a:xfrm>
            <a:off x="10658529" y="163516"/>
            <a:ext cx="1267458" cy="1267458"/>
          </a:xfrm>
          <a:prstGeom prst="ellipse">
            <a:avLst/>
          </a:prstGeom>
          <a:solidFill>
            <a:srgbClr val="06B0CE"/>
          </a:solidFill>
          <a:ln>
            <a:solidFill>
              <a:srgbClr val="06B0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4" name="Google Shape;794;p35"/>
          <p:cNvSpPr txBox="1"/>
          <p:nvPr/>
        </p:nvSpPr>
        <p:spPr>
          <a:xfrm>
            <a:off x="881171" y="532742"/>
            <a:ext cx="9057959" cy="764825"/>
          </a:xfrm>
          <a:prstGeom prst="rect">
            <a:avLst/>
          </a:prstGeom>
          <a:noFill/>
          <a:ln>
            <a:noFill/>
          </a:ln>
        </p:spPr>
        <p:txBody>
          <a:bodyPr spcFirstLastPara="1" wrap="square" lIns="0" tIns="0" rIns="0" bIns="0" anchor="t" anchorCtr="0">
            <a:spAutoFit/>
          </a:bodyPr>
          <a:lstStyle/>
          <a:p>
            <a:pPr>
              <a:lnSpc>
                <a:spcPct val="140407"/>
              </a:lnSpc>
              <a:buSzPts val="5395"/>
            </a:pPr>
            <a:r>
              <a:rPr lang="en-US" sz="3550" b="1" dirty="0" err="1">
                <a:solidFill>
                  <a:srgbClr val="0B5FBA"/>
                </a:solidFill>
                <a:latin typeface="Roboto"/>
                <a:ea typeface="Roboto"/>
                <a:cs typeface="Roboto"/>
                <a:sym typeface="Roboto"/>
              </a:rPr>
              <a:t>Aléas</a:t>
            </a:r>
            <a:r>
              <a:rPr lang="en-US" sz="3550" b="1" dirty="0">
                <a:solidFill>
                  <a:srgbClr val="0B5FBA"/>
                </a:solidFill>
                <a:latin typeface="Roboto"/>
                <a:ea typeface="Roboto"/>
                <a:cs typeface="Roboto"/>
                <a:sym typeface="Roboto"/>
              </a:rPr>
              <a:t> </a:t>
            </a:r>
            <a:r>
              <a:rPr lang="en-US" sz="3550" b="1" dirty="0" err="1">
                <a:solidFill>
                  <a:srgbClr val="0B5FBA"/>
                </a:solidFill>
                <a:latin typeface="Roboto"/>
                <a:ea typeface="Roboto"/>
                <a:cs typeface="Roboto"/>
                <a:sym typeface="Roboto"/>
              </a:rPr>
              <a:t>climatiques</a:t>
            </a:r>
            <a:endParaRPr lang="en-US" sz="3550" b="1" dirty="0">
              <a:solidFill>
                <a:srgbClr val="0B5FBA"/>
              </a:solidFill>
              <a:latin typeface="Roboto"/>
              <a:ea typeface="Roboto"/>
              <a:cs typeface="Roboto"/>
            </a:endParaRPr>
          </a:p>
        </p:txBody>
      </p:sp>
      <p:sp>
        <p:nvSpPr>
          <p:cNvPr id="798" name="Google Shape;798;p35"/>
          <p:cNvSpPr txBox="1"/>
          <p:nvPr/>
        </p:nvSpPr>
        <p:spPr>
          <a:xfrm>
            <a:off x="867103" y="1908871"/>
            <a:ext cx="3528048" cy="4544770"/>
          </a:xfrm>
          <a:prstGeom prst="rect">
            <a:avLst/>
          </a:prstGeom>
          <a:noFill/>
          <a:ln>
            <a:noFill/>
          </a:ln>
        </p:spPr>
        <p:txBody>
          <a:bodyPr spcFirstLastPara="1" wrap="square" lIns="0" tIns="0" rIns="0" bIns="0" anchor="t" anchorCtr="0">
            <a:spAutoFit/>
          </a:bodyPr>
          <a:lstStyle/>
          <a:p>
            <a:pPr>
              <a:buSzPts val="2299"/>
            </a:pPr>
            <a:r>
              <a:rPr lang="en-US" dirty="0">
                <a:solidFill>
                  <a:srgbClr val="0B5FBA"/>
                </a:solidFill>
                <a:latin typeface="Roboto"/>
                <a:ea typeface="Roboto"/>
                <a:cs typeface="Roboto"/>
                <a:sym typeface="Roboto"/>
              </a:rPr>
              <a:t>En </a:t>
            </a:r>
            <a:r>
              <a:rPr lang="en-US" dirty="0" err="1">
                <a:solidFill>
                  <a:srgbClr val="0B5FBA"/>
                </a:solidFill>
                <a:latin typeface="Roboto"/>
                <a:ea typeface="Roboto"/>
                <a:cs typeface="Roboto"/>
                <a:sym typeface="Roboto"/>
              </a:rPr>
              <a:t>mai</a:t>
            </a:r>
            <a:r>
              <a:rPr lang="en-US" dirty="0">
                <a:solidFill>
                  <a:srgbClr val="0B5FBA"/>
                </a:solidFill>
                <a:latin typeface="Roboto"/>
                <a:ea typeface="Roboto"/>
                <a:cs typeface="Roboto"/>
                <a:sym typeface="Roboto"/>
              </a:rPr>
              <a:t> 2024, les </a:t>
            </a:r>
            <a:r>
              <a:rPr lang="en-US" dirty="0" err="1">
                <a:solidFill>
                  <a:srgbClr val="0B5FBA"/>
                </a:solidFill>
                <a:latin typeface="Roboto"/>
                <a:ea typeface="Roboto"/>
                <a:cs typeface="Roboto"/>
                <a:sym typeface="Roboto"/>
              </a:rPr>
              <a:t>inondations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ont</a:t>
            </a:r>
            <a:r>
              <a:rPr lang="en-US" dirty="0">
                <a:solidFill>
                  <a:srgbClr val="0B5FBA"/>
                </a:solidFill>
                <a:latin typeface="Roboto"/>
                <a:ea typeface="Roboto"/>
                <a:cs typeface="Roboto"/>
                <a:sym typeface="Roboto"/>
              </a:rPr>
              <a:t> fait près de 300 morts au Kenya et </a:t>
            </a:r>
            <a:r>
              <a:rPr lang="en-US" dirty="0" err="1">
                <a:solidFill>
                  <a:srgbClr val="0B5FBA"/>
                </a:solidFill>
                <a:latin typeface="Roboto"/>
                <a:ea typeface="Roboto"/>
                <a:cs typeface="Roboto"/>
                <a:sym typeface="Roboto"/>
              </a:rPr>
              <a:t>déplacé</a:t>
            </a:r>
            <a:r>
              <a:rPr lang="en-US" dirty="0">
                <a:solidFill>
                  <a:srgbClr val="0B5FBA"/>
                </a:solidFill>
                <a:latin typeface="Roboto"/>
                <a:ea typeface="Roboto"/>
                <a:cs typeface="Roboto"/>
                <a:sym typeface="Roboto"/>
              </a:rPr>
              <a:t> 300 000 </a:t>
            </a:r>
            <a:r>
              <a:rPr lang="en-US" dirty="0" err="1">
                <a:solidFill>
                  <a:srgbClr val="0B5FBA"/>
                </a:solidFill>
                <a:latin typeface="Roboto"/>
                <a:ea typeface="Roboto"/>
                <a:cs typeface="Roboto"/>
                <a:sym typeface="Roboto"/>
              </a:rPr>
              <a:t>personnes</a:t>
            </a:r>
            <a:r>
              <a:rPr lang="en-US" b="1" dirty="0">
                <a:solidFill>
                  <a:srgbClr val="0B5FBA"/>
                </a:solidFill>
                <a:latin typeface="Roboto"/>
                <a:ea typeface="Roboto"/>
                <a:cs typeface="Roboto"/>
                <a:sym typeface="Roboto"/>
              </a:rPr>
              <a:t>.</a:t>
            </a:r>
            <a:endParaRPr sz="900" dirty="0"/>
          </a:p>
          <a:p>
            <a:pPr>
              <a:buSzPts val="2299"/>
            </a:pPr>
            <a:endParaRPr b="1" dirty="0">
              <a:solidFill>
                <a:srgbClr val="0B5FBA"/>
              </a:solidFill>
              <a:latin typeface="Roboto"/>
              <a:ea typeface="Roboto"/>
              <a:cs typeface="Roboto"/>
              <a:sym typeface="Roboto"/>
            </a:endParaRPr>
          </a:p>
          <a:p>
            <a:pPr>
              <a:buSzPts val="2299"/>
            </a:pPr>
            <a:r>
              <a:rPr lang="en-US" dirty="0">
                <a:solidFill>
                  <a:srgbClr val="0B5FBA"/>
                </a:solidFill>
                <a:latin typeface="Roboto"/>
                <a:ea typeface="Roboto"/>
                <a:cs typeface="Roboto"/>
                <a:sym typeface="Roboto"/>
              </a:rPr>
              <a:t>Les </a:t>
            </a:r>
            <a:r>
              <a:rPr lang="en-US" dirty="0" err="1">
                <a:solidFill>
                  <a:srgbClr val="0B5FBA"/>
                </a:solidFill>
                <a:latin typeface="Roboto"/>
                <a:ea typeface="Roboto"/>
                <a:cs typeface="Roboto"/>
                <a:sym typeface="Roboto"/>
              </a:rPr>
              <a:t>précipitations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extrêmes</a:t>
            </a:r>
            <a:r>
              <a:rPr lang="en-US" dirty="0">
                <a:solidFill>
                  <a:srgbClr val="0B5FBA"/>
                </a:solidFill>
                <a:latin typeface="Roboto"/>
                <a:ea typeface="Roboto"/>
                <a:cs typeface="Roboto"/>
                <a:sym typeface="Roboto"/>
              </a:rPr>
              <a:t> au Kenya </a:t>
            </a:r>
            <a:r>
              <a:rPr lang="en-US" dirty="0" err="1">
                <a:solidFill>
                  <a:srgbClr val="0B5FBA"/>
                </a:solidFill>
                <a:latin typeface="Roboto"/>
                <a:ea typeface="Roboto"/>
                <a:cs typeface="Roboto"/>
                <a:sym typeface="Roboto"/>
              </a:rPr>
              <a:t>devraient</a:t>
            </a:r>
            <a:r>
              <a:rPr lang="en-US" dirty="0">
                <a:solidFill>
                  <a:srgbClr val="0B5FBA"/>
                </a:solidFill>
                <a:latin typeface="Roboto"/>
                <a:ea typeface="Roboto"/>
                <a:cs typeface="Roboto"/>
                <a:sym typeface="Roboto"/>
              </a:rPr>
              <a:t> augmenter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fréquence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durée et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intensité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provoquant</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inondations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fluviales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côtières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soudaines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ainsi</a:t>
            </a:r>
            <a:r>
              <a:rPr lang="en-US" dirty="0">
                <a:solidFill>
                  <a:srgbClr val="0B5FBA"/>
                </a:solidFill>
                <a:latin typeface="Roboto"/>
                <a:ea typeface="Roboto"/>
                <a:cs typeface="Roboto"/>
                <a:sym typeface="Roboto"/>
              </a:rPr>
              <a:t> que des </a:t>
            </a:r>
            <a:r>
              <a:rPr lang="en-US" dirty="0" err="1">
                <a:solidFill>
                  <a:srgbClr val="0B5FBA"/>
                </a:solidFill>
                <a:latin typeface="Roboto"/>
                <a:ea typeface="Roboto"/>
                <a:cs typeface="Roboto"/>
                <a:sym typeface="Roboto"/>
              </a:rPr>
              <a:t>coulées</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boue</a:t>
            </a:r>
            <a:r>
              <a:rPr lang="en-US" dirty="0">
                <a:solidFill>
                  <a:srgbClr val="0B5FBA"/>
                </a:solidFill>
                <a:latin typeface="Roboto"/>
                <a:ea typeface="Roboto"/>
                <a:cs typeface="Roboto"/>
                <a:sym typeface="Roboto"/>
              </a:rPr>
              <a:t> et des </a:t>
            </a:r>
            <a:r>
              <a:rPr lang="en-US" dirty="0" err="1">
                <a:solidFill>
                  <a:srgbClr val="0B5FBA"/>
                </a:solidFill>
                <a:latin typeface="Roboto"/>
                <a:ea typeface="Roboto"/>
                <a:cs typeface="Roboto"/>
                <a:sym typeface="Roboto"/>
              </a:rPr>
              <a:t>glissements</a:t>
            </a:r>
            <a:r>
              <a:rPr lang="en-US" dirty="0">
                <a:solidFill>
                  <a:srgbClr val="0B5FBA"/>
                </a:solidFill>
                <a:latin typeface="Roboto"/>
                <a:ea typeface="Roboto"/>
                <a:cs typeface="Roboto"/>
                <a:sym typeface="Roboto"/>
              </a:rPr>
              <a:t> de terrain, </a:t>
            </a:r>
            <a:r>
              <a:rPr lang="en-US" dirty="0" err="1">
                <a:solidFill>
                  <a:srgbClr val="0B5FBA"/>
                </a:solidFill>
                <a:latin typeface="Roboto"/>
                <a:ea typeface="Roboto"/>
                <a:cs typeface="Roboto"/>
                <a:sym typeface="Roboto"/>
              </a:rPr>
              <a:t>exacerbant</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dans tout le pays.</a:t>
            </a:r>
            <a:endParaRPr sz="900" dirty="0"/>
          </a:p>
          <a:p>
            <a:pPr>
              <a:buSzPts val="2299"/>
            </a:pPr>
            <a:endParaRPr dirty="0">
              <a:solidFill>
                <a:srgbClr val="0B5FBA"/>
              </a:solidFill>
              <a:latin typeface="Roboto"/>
              <a:ea typeface="Roboto"/>
              <a:cs typeface="Roboto"/>
              <a:sym typeface="Roboto"/>
            </a:endParaRPr>
          </a:p>
          <a:p>
            <a:pPr>
              <a:buSzPts val="2299"/>
            </a:pPr>
            <a:r>
              <a:rPr lang="en-US" dirty="0" err="1">
                <a:solidFill>
                  <a:srgbClr val="0B5FBA"/>
                </a:solidFill>
                <a:latin typeface="Roboto"/>
                <a:ea typeface="Roboto"/>
                <a:cs typeface="Roboto"/>
                <a:sym typeface="Roboto"/>
              </a:rPr>
              <a:t>L'urbanisation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particulier dans les zones </a:t>
            </a:r>
            <a:r>
              <a:rPr lang="en-US" dirty="0" err="1">
                <a:solidFill>
                  <a:srgbClr val="0B5FBA"/>
                </a:solidFill>
                <a:latin typeface="Roboto"/>
                <a:ea typeface="Roboto"/>
                <a:cs typeface="Roboto"/>
                <a:sym typeface="Roboto"/>
              </a:rPr>
              <a:t>inondables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telles</a:t>
            </a:r>
            <a:r>
              <a:rPr lang="en-US" dirty="0">
                <a:solidFill>
                  <a:srgbClr val="0B5FBA"/>
                </a:solidFill>
                <a:latin typeface="Roboto"/>
                <a:ea typeface="Roboto"/>
                <a:cs typeface="Roboto"/>
                <a:sym typeface="Roboto"/>
              </a:rPr>
              <a:t> que les quartiers </a:t>
            </a:r>
            <a:r>
              <a:rPr lang="en-US" dirty="0" err="1">
                <a:solidFill>
                  <a:srgbClr val="0B5FBA"/>
                </a:solidFill>
                <a:latin typeface="Roboto"/>
                <a:ea typeface="Roboto"/>
                <a:cs typeface="Roboto"/>
                <a:sym typeface="Roboto"/>
              </a:rPr>
              <a:t>informels</a:t>
            </a:r>
            <a:r>
              <a:rPr lang="en-US" dirty="0">
                <a:solidFill>
                  <a:srgbClr val="0B5FBA"/>
                </a:solidFill>
                <a:latin typeface="Roboto"/>
                <a:ea typeface="Roboto"/>
                <a:cs typeface="Roboto"/>
                <a:sym typeface="Roboto"/>
              </a:rPr>
              <a:t> de Nairobi, </a:t>
            </a:r>
            <a:r>
              <a:rPr lang="en-US" dirty="0" err="1">
                <a:solidFill>
                  <a:srgbClr val="0B5FBA"/>
                </a:solidFill>
                <a:latin typeface="Roboto"/>
                <a:ea typeface="Roboto"/>
                <a:cs typeface="Roboto"/>
                <a:sym typeface="Roboto"/>
              </a:rPr>
              <a:t>amplifie</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d'inondation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raison de </a:t>
            </a:r>
            <a:r>
              <a:rPr lang="en-US" dirty="0" err="1">
                <a:solidFill>
                  <a:srgbClr val="0B5FBA"/>
                </a:solidFill>
                <a:latin typeface="Roboto"/>
                <a:ea typeface="Roboto"/>
                <a:cs typeface="Roboto"/>
                <a:sym typeface="Roboto"/>
              </a:rPr>
              <a:t>l'insuffisance</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systèmes</a:t>
            </a:r>
            <a:r>
              <a:rPr lang="en-US" dirty="0">
                <a:solidFill>
                  <a:srgbClr val="0B5FBA"/>
                </a:solidFill>
                <a:latin typeface="Roboto"/>
                <a:ea typeface="Roboto"/>
                <a:cs typeface="Roboto"/>
                <a:sym typeface="Roboto"/>
              </a:rPr>
              <a:t> de drainage, </a:t>
            </a:r>
            <a:r>
              <a:rPr lang="en-US" dirty="0" err="1">
                <a:solidFill>
                  <a:srgbClr val="0B5FBA"/>
                </a:solidFill>
                <a:latin typeface="Roboto"/>
                <a:ea typeface="Roboto"/>
                <a:cs typeface="Roboto"/>
                <a:sym typeface="Roboto"/>
              </a:rPr>
              <a:t>entraînant</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déplacements</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perte</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logements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vulnérabilité</a:t>
            </a:r>
            <a:r>
              <a:rPr lang="en-US" dirty="0">
                <a:solidFill>
                  <a:srgbClr val="0B5FBA"/>
                </a:solidFill>
                <a:latin typeface="Roboto"/>
                <a:ea typeface="Roboto"/>
                <a:cs typeface="Roboto"/>
                <a:sym typeface="Roboto"/>
              </a:rPr>
              <a:t> accrue pour les habitants </a:t>
            </a:r>
            <a:r>
              <a:rPr lang="en-US" dirty="0" err="1">
                <a:solidFill>
                  <a:srgbClr val="0B5FBA"/>
                </a:solidFill>
                <a:latin typeface="Roboto"/>
                <a:ea typeface="Roboto"/>
                <a:cs typeface="Roboto"/>
                <a:sym typeface="Roboto"/>
              </a:rPr>
              <a:t>ayant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faible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capacité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d'adaptation</a:t>
            </a:r>
            <a:r>
              <a:rPr lang="en-US" dirty="0">
                <a:solidFill>
                  <a:srgbClr val="0B5FBA"/>
                </a:solidFill>
                <a:latin typeface="Roboto"/>
                <a:ea typeface="Roboto"/>
                <a:cs typeface="Roboto"/>
                <a:sym typeface="Roboto"/>
              </a:rPr>
              <a:t>.</a:t>
            </a:r>
            <a:endParaRPr sz="900" dirty="0"/>
          </a:p>
          <a:p>
            <a:pPr>
              <a:buSzPts val="2299"/>
            </a:pPr>
            <a:endParaRPr dirty="0">
              <a:solidFill>
                <a:srgbClr val="0B5FBA"/>
              </a:solidFill>
              <a:latin typeface="Roboto"/>
              <a:ea typeface="Roboto"/>
              <a:cs typeface="Roboto"/>
              <a:sym typeface="Roboto"/>
            </a:endParaRPr>
          </a:p>
        </p:txBody>
      </p:sp>
      <p:sp>
        <p:nvSpPr>
          <p:cNvPr id="799" name="Google Shape;799;p35"/>
          <p:cNvSpPr/>
          <p:nvPr/>
        </p:nvSpPr>
        <p:spPr>
          <a:xfrm rot="54000">
            <a:off x="4922985" y="1759611"/>
            <a:ext cx="6967795" cy="4880452"/>
          </a:xfrm>
          <a:custGeom>
            <a:avLst/>
            <a:gdLst/>
            <a:ahLst/>
            <a:cxnLst/>
            <a:rect l="l" t="t" r="r" b="b"/>
            <a:pathLst>
              <a:path w="20292592" h="14020094" extrusionOk="0">
                <a:moveTo>
                  <a:pt x="521571" y="303588"/>
                </a:moveTo>
                <a:lnTo>
                  <a:pt x="19555579" y="4578"/>
                </a:lnTo>
                <a:cubicBezTo>
                  <a:pt x="19847000" y="0"/>
                  <a:pt x="20086953" y="232531"/>
                  <a:pt x="20091531" y="523950"/>
                </a:cubicBezTo>
                <a:lnTo>
                  <a:pt x="20290394" y="13182936"/>
                </a:lnTo>
                <a:cubicBezTo>
                  <a:pt x="20292593" y="13322879"/>
                  <a:pt x="20239108" y="13457966"/>
                  <a:pt x="20141707" y="13558476"/>
                </a:cubicBezTo>
                <a:cubicBezTo>
                  <a:pt x="20044306" y="13658986"/>
                  <a:pt x="19910966" y="13716687"/>
                  <a:pt x="19771021" y="13718886"/>
                </a:cubicBezTo>
                <a:lnTo>
                  <a:pt x="737013" y="14017896"/>
                </a:lnTo>
                <a:cubicBezTo>
                  <a:pt x="597068" y="14020094"/>
                  <a:pt x="461982" y="13966610"/>
                  <a:pt x="361472" y="13869209"/>
                </a:cubicBezTo>
                <a:cubicBezTo>
                  <a:pt x="260962" y="13771808"/>
                  <a:pt x="203260" y="13638468"/>
                  <a:pt x="201062" y="13498524"/>
                </a:cubicBezTo>
                <a:lnTo>
                  <a:pt x="2199" y="839539"/>
                </a:lnTo>
                <a:cubicBezTo>
                  <a:pt x="0" y="699594"/>
                  <a:pt x="53485" y="564508"/>
                  <a:pt x="150886" y="463998"/>
                </a:cubicBezTo>
                <a:cubicBezTo>
                  <a:pt x="248287" y="363488"/>
                  <a:pt x="381627" y="305787"/>
                  <a:pt x="521571" y="303588"/>
                </a:cubicBez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60950" rIns="60950" bIns="60950" anchor="ctr" anchorCtr="0">
            <a:noAutofit/>
          </a:bodyPr>
          <a:lstStyle/>
          <a:p>
            <a:pPr>
              <a:buSzPts val="1400"/>
            </a:pPr>
            <a:endParaRPr sz="933"/>
          </a:p>
        </p:txBody>
      </p:sp>
      <p:sp>
        <p:nvSpPr>
          <p:cNvPr id="800" name="Google Shape;800;p35"/>
          <p:cNvSpPr txBox="1"/>
          <p:nvPr/>
        </p:nvSpPr>
        <p:spPr>
          <a:xfrm rot="-5400000">
            <a:off x="9306232" y="4026280"/>
            <a:ext cx="4342430" cy="442942"/>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Quartier de Kwa </a:t>
            </a:r>
            <a:r>
              <a:rPr lang="en-US" sz="1199" err="1">
                <a:solidFill>
                  <a:srgbClr val="FFFFFF"/>
                </a:solidFill>
                <a:latin typeface="Roboto"/>
                <a:ea typeface="Roboto"/>
                <a:cs typeface="Roboto"/>
                <a:sym typeface="Roboto"/>
              </a:rPr>
              <a:t>Mang'eli</a:t>
            </a:r>
            <a:r>
              <a:rPr lang="en-US" sz="1199">
                <a:solidFill>
                  <a:srgbClr val="FFFFFF"/>
                </a:solidFill>
                <a:latin typeface="Roboto"/>
                <a:ea typeface="Roboto"/>
                <a:cs typeface="Roboto"/>
                <a:sym typeface="Roboto"/>
              </a:rPr>
              <a:t>, comté de Machakos</a:t>
            </a:r>
            <a:endParaRPr sz="933"/>
          </a:p>
          <a:p>
            <a:pPr algn="just">
              <a:lnSpc>
                <a:spcPct val="119955"/>
              </a:lnSpc>
              <a:buSzPts val="1799"/>
            </a:pPr>
            <a:r>
              <a:rPr lang="en-US" sz="1199">
                <a:solidFill>
                  <a:srgbClr val="FFFFFF"/>
                </a:solidFill>
                <a:latin typeface="Roboto"/>
                <a:ea typeface="Roboto"/>
                <a:cs typeface="Roboto"/>
                <a:sym typeface="Roboto"/>
              </a:rPr>
              <a:t>Photo de Thomas Mukoya</a:t>
            </a:r>
            <a:endParaRPr sz="933"/>
          </a:p>
        </p:txBody>
      </p:sp>
      <p:sp>
        <p:nvSpPr>
          <p:cNvPr id="802" name="Google Shape;802;p35"/>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17</a:t>
            </a:fld>
            <a:endParaRPr/>
          </a:p>
        </p:txBody>
      </p:sp>
      <p:pic>
        <p:nvPicPr>
          <p:cNvPr id="3" name="Google Shape;843;p36">
            <a:extLst>
              <a:ext uri="{FF2B5EF4-FFF2-40B4-BE49-F238E27FC236}">
                <a16:creationId xmlns:a16="http://schemas.microsoft.com/office/drawing/2014/main" id="{31A786C6-77D3-BDC0-1B10-6C58DC0EC8CC}"/>
              </a:ext>
            </a:extLst>
          </p:cNvPr>
          <p:cNvPicPr preferRelativeResize="0"/>
          <p:nvPr/>
        </p:nvPicPr>
        <p:blipFill rotWithShape="1">
          <a:blip r:embed="rId4">
            <a:alphaModFix/>
          </a:blip>
          <a:srcRect/>
          <a:stretch/>
        </p:blipFill>
        <p:spPr>
          <a:xfrm>
            <a:off x="10848354" y="477066"/>
            <a:ext cx="924950" cy="63948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753"/>
        <p:cNvGrpSpPr/>
        <p:nvPr/>
      </p:nvGrpSpPr>
      <p:grpSpPr>
        <a:xfrm>
          <a:off x="0" y="0"/>
          <a:ext cx="0" cy="0"/>
          <a:chOff x="0" y="0"/>
          <a:chExt cx="0" cy="0"/>
        </a:xfrm>
      </p:grpSpPr>
      <p:sp>
        <p:nvSpPr>
          <p:cNvPr id="756" name="Google Shape;756;p31"/>
          <p:cNvSpPr/>
          <p:nvPr/>
        </p:nvSpPr>
        <p:spPr>
          <a:xfrm>
            <a:off x="6193667" y="0"/>
            <a:ext cx="5997702" cy="6858000"/>
          </a:xfrm>
          <a:custGeom>
            <a:avLst/>
            <a:gdLst/>
            <a:ahLst/>
            <a:cxnLst/>
            <a:rect l="l" t="t" r="r" b="b"/>
            <a:pathLst>
              <a:path w="11995404" h="13716000" extrusionOk="0">
                <a:moveTo>
                  <a:pt x="0" y="0"/>
                </a:moveTo>
                <a:lnTo>
                  <a:pt x="11995404" y="0"/>
                </a:lnTo>
                <a:lnTo>
                  <a:pt x="11995404"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2" name="Oval 1">
            <a:extLst>
              <a:ext uri="{FF2B5EF4-FFF2-40B4-BE49-F238E27FC236}">
                <a16:creationId xmlns:a16="http://schemas.microsoft.com/office/drawing/2014/main" id="{CEFABBE8-4877-13F4-3B2D-846B2BC26342}"/>
              </a:ext>
            </a:extLst>
          </p:cNvPr>
          <p:cNvSpPr/>
          <p:nvPr/>
        </p:nvSpPr>
        <p:spPr>
          <a:xfrm>
            <a:off x="10658529" y="163516"/>
            <a:ext cx="1267458" cy="1267458"/>
          </a:xfrm>
          <a:prstGeom prst="ellipse">
            <a:avLst/>
          </a:prstGeom>
          <a:solidFill>
            <a:srgbClr val="06B0CE"/>
          </a:solidFill>
          <a:ln>
            <a:solidFill>
              <a:srgbClr val="06B0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5" name="Google Shape;755;p31"/>
          <p:cNvSpPr txBox="1"/>
          <p:nvPr/>
        </p:nvSpPr>
        <p:spPr>
          <a:xfrm>
            <a:off x="896035" y="1787789"/>
            <a:ext cx="5101516" cy="4308872"/>
          </a:xfrm>
          <a:prstGeom prst="rect">
            <a:avLst/>
          </a:prstGeom>
          <a:noFill/>
          <a:ln>
            <a:noFill/>
          </a:ln>
        </p:spPr>
        <p:txBody>
          <a:bodyPr spcFirstLastPara="1" wrap="square" lIns="0" tIns="0" rIns="0" bIns="0" anchor="t" anchorCtr="0">
            <a:spAutoFit/>
          </a:bodyPr>
          <a:lstStyle/>
          <a:p>
            <a:pPr>
              <a:buSzPts val="2300"/>
            </a:pPr>
            <a:r>
              <a:rPr lang="en-US" dirty="0">
                <a:solidFill>
                  <a:srgbClr val="0B5FBA"/>
                </a:solidFill>
                <a:latin typeface="Roboto"/>
                <a:ea typeface="Roboto"/>
                <a:cs typeface="Roboto"/>
                <a:sym typeface="Roboto"/>
              </a:rPr>
              <a:t>600 millions de </a:t>
            </a:r>
            <a:r>
              <a:rPr lang="en-US" dirty="0" err="1">
                <a:solidFill>
                  <a:srgbClr val="0B5FBA"/>
                </a:solidFill>
                <a:latin typeface="Roboto"/>
                <a:ea typeface="Roboto"/>
                <a:cs typeface="Roboto"/>
                <a:sym typeface="Roboto"/>
              </a:rPr>
              <a:t>personnes</a:t>
            </a:r>
            <a:r>
              <a:rPr lang="en-US" dirty="0">
                <a:solidFill>
                  <a:srgbClr val="0B5FBA"/>
                </a:solidFill>
                <a:latin typeface="Roboto"/>
                <a:ea typeface="Roboto"/>
                <a:cs typeface="Roboto"/>
                <a:sym typeface="Roboto"/>
              </a:rPr>
              <a:t> dans le monde </a:t>
            </a:r>
            <a:r>
              <a:rPr lang="en-US" dirty="0" err="1">
                <a:solidFill>
                  <a:srgbClr val="0B5FBA"/>
                </a:solidFill>
                <a:latin typeface="Roboto"/>
                <a:ea typeface="Roboto"/>
                <a:cs typeface="Roboto"/>
                <a:sym typeface="Roboto"/>
              </a:rPr>
              <a:t>vivent</a:t>
            </a:r>
            <a:r>
              <a:rPr lang="en-US" dirty="0">
                <a:solidFill>
                  <a:srgbClr val="0B5FBA"/>
                </a:solidFill>
                <a:latin typeface="Roboto"/>
                <a:ea typeface="Roboto"/>
                <a:cs typeface="Roboto"/>
                <a:sym typeface="Roboto"/>
              </a:rPr>
              <a:t> dans des zones </a:t>
            </a:r>
            <a:r>
              <a:rPr lang="en-US" dirty="0" err="1">
                <a:solidFill>
                  <a:srgbClr val="0B5FBA"/>
                </a:solidFill>
                <a:latin typeface="Roboto"/>
                <a:ea typeface="Roboto"/>
                <a:cs typeface="Roboto"/>
                <a:sym typeface="Roboto"/>
              </a:rPr>
              <a:t>côtières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situées</a:t>
            </a:r>
            <a:r>
              <a:rPr lang="en-US" dirty="0">
                <a:solidFill>
                  <a:srgbClr val="0B5FBA"/>
                </a:solidFill>
                <a:latin typeface="Roboto"/>
                <a:ea typeface="Roboto"/>
                <a:cs typeface="Roboto"/>
                <a:sym typeface="Roboto"/>
              </a:rPr>
              <a:t> à </a:t>
            </a:r>
            <a:r>
              <a:rPr lang="en-US" dirty="0" err="1">
                <a:solidFill>
                  <a:srgbClr val="0B5FBA"/>
                </a:solidFill>
                <a:latin typeface="Roboto"/>
                <a:ea typeface="Roboto"/>
                <a:cs typeface="Roboto"/>
                <a:sym typeface="Roboto"/>
              </a:rPr>
              <a:t>moins</a:t>
            </a:r>
            <a:r>
              <a:rPr lang="en-US" dirty="0">
                <a:solidFill>
                  <a:srgbClr val="0B5FBA"/>
                </a:solidFill>
                <a:latin typeface="Roboto"/>
                <a:ea typeface="Roboto"/>
                <a:cs typeface="Roboto"/>
                <a:sym typeface="Roboto"/>
              </a:rPr>
              <a:t> de 10 </a:t>
            </a:r>
            <a:r>
              <a:rPr lang="en-US" dirty="0" err="1">
                <a:solidFill>
                  <a:srgbClr val="0B5FBA"/>
                </a:solidFill>
                <a:latin typeface="Roboto"/>
                <a:ea typeface="Roboto"/>
                <a:cs typeface="Roboto"/>
                <a:sym typeface="Roboto"/>
              </a:rPr>
              <a:t>mètres</a:t>
            </a:r>
            <a:r>
              <a:rPr lang="en-US" dirty="0">
                <a:solidFill>
                  <a:srgbClr val="0B5FBA"/>
                </a:solidFill>
                <a:latin typeface="Roboto"/>
                <a:ea typeface="Roboto"/>
                <a:cs typeface="Roboto"/>
                <a:sym typeface="Roboto"/>
              </a:rPr>
              <a:t> au-dessus du </a:t>
            </a:r>
            <a:r>
              <a:rPr lang="en-US" dirty="0" err="1">
                <a:solidFill>
                  <a:srgbClr val="0B5FBA"/>
                </a:solidFill>
                <a:latin typeface="Roboto"/>
                <a:ea typeface="Roboto"/>
                <a:cs typeface="Roboto"/>
                <a:sym typeface="Roboto"/>
              </a:rPr>
              <a:t>niveau</a:t>
            </a:r>
            <a:r>
              <a:rPr lang="en-US" dirty="0">
                <a:solidFill>
                  <a:srgbClr val="0B5FBA"/>
                </a:solidFill>
                <a:latin typeface="Roboto"/>
                <a:ea typeface="Roboto"/>
                <a:cs typeface="Roboto"/>
                <a:sym typeface="Roboto"/>
              </a:rPr>
              <a:t> de la mer. Les villes </a:t>
            </a:r>
            <a:r>
              <a:rPr lang="en-US" dirty="0" err="1">
                <a:solidFill>
                  <a:srgbClr val="0B5FBA"/>
                </a:solidFill>
                <a:latin typeface="Roboto"/>
                <a:ea typeface="Roboto"/>
                <a:cs typeface="Roboto"/>
                <a:sym typeface="Roboto"/>
              </a:rPr>
              <a:t>côtières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particulièrement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aux </a:t>
            </a:r>
            <a:r>
              <a:rPr lang="en-US" dirty="0" err="1">
                <a:solidFill>
                  <a:srgbClr val="0B5FBA"/>
                </a:solidFill>
                <a:latin typeface="Roboto"/>
                <a:ea typeface="Roboto"/>
                <a:cs typeface="Roboto"/>
                <a:sym typeface="Roboto"/>
              </a:rPr>
              <a:t>tempêtes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tropicales</a:t>
            </a:r>
            <a:r>
              <a:rPr lang="en-US" dirty="0">
                <a:solidFill>
                  <a:srgbClr val="0B5FBA"/>
                </a:solidFill>
                <a:latin typeface="Roboto"/>
                <a:ea typeface="Roboto"/>
                <a:cs typeface="Roboto"/>
                <a:sym typeface="Roboto"/>
              </a:rPr>
              <a:t> et aux cyclones, </a:t>
            </a:r>
            <a:r>
              <a:rPr lang="en-US" dirty="0" err="1">
                <a:solidFill>
                  <a:srgbClr val="0B5FBA"/>
                </a:solidFill>
                <a:latin typeface="Roboto"/>
                <a:ea typeface="Roboto"/>
                <a:cs typeface="Roboto"/>
                <a:sym typeface="Roboto"/>
              </a:rPr>
              <a:t>dont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l'intensité</a:t>
            </a:r>
            <a:r>
              <a:rPr lang="en-US" dirty="0">
                <a:solidFill>
                  <a:srgbClr val="0B5FBA"/>
                </a:solidFill>
                <a:latin typeface="Roboto"/>
                <a:ea typeface="Roboto"/>
                <a:cs typeface="Roboto"/>
                <a:sym typeface="Roboto"/>
              </a:rPr>
              <a:t> et la </a:t>
            </a:r>
            <a:r>
              <a:rPr lang="en-US" dirty="0" err="1">
                <a:solidFill>
                  <a:srgbClr val="0B5FBA"/>
                </a:solidFill>
                <a:latin typeface="Roboto"/>
                <a:ea typeface="Roboto"/>
                <a:cs typeface="Roboto"/>
                <a:sym typeface="Roboto"/>
              </a:rPr>
              <a:t>fréquence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devraient</a:t>
            </a:r>
            <a:r>
              <a:rPr lang="en-US" dirty="0">
                <a:solidFill>
                  <a:srgbClr val="0B5FBA"/>
                </a:solidFill>
                <a:latin typeface="Roboto"/>
                <a:ea typeface="Roboto"/>
                <a:cs typeface="Roboto"/>
                <a:sym typeface="Roboto"/>
              </a:rPr>
              <a:t> augmenter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raison du </a:t>
            </a:r>
            <a:r>
              <a:rPr lang="en-US" dirty="0" err="1">
                <a:solidFill>
                  <a:srgbClr val="0B5FBA"/>
                </a:solidFill>
                <a:latin typeface="Roboto"/>
                <a:ea typeface="Roboto"/>
                <a:cs typeface="Roboto"/>
                <a:sym typeface="Roboto"/>
              </a:rPr>
              <a:t>changement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a:t>
            </a:r>
            <a:endParaRPr sz="900" dirty="0"/>
          </a:p>
          <a:p>
            <a:pPr>
              <a:buSzPts val="2300"/>
            </a:pPr>
            <a:endParaRPr dirty="0">
              <a:solidFill>
                <a:srgbClr val="0B5FBA"/>
              </a:solidFill>
              <a:latin typeface="Roboto"/>
              <a:ea typeface="Roboto"/>
              <a:cs typeface="Roboto"/>
              <a:sym typeface="Roboto"/>
            </a:endParaRPr>
          </a:p>
          <a:p>
            <a:pPr>
              <a:buSzPts val="2300"/>
            </a:pPr>
            <a:r>
              <a:rPr lang="en-US" dirty="0">
                <a:solidFill>
                  <a:srgbClr val="0B5FBA"/>
                </a:solidFill>
                <a:latin typeface="Roboto"/>
                <a:ea typeface="Roboto"/>
                <a:cs typeface="Roboto"/>
                <a:sym typeface="Roboto"/>
              </a:rPr>
              <a:t>Les </a:t>
            </a:r>
            <a:r>
              <a:rPr lang="en-US" dirty="0" err="1">
                <a:solidFill>
                  <a:srgbClr val="0B5FBA"/>
                </a:solidFill>
                <a:latin typeface="Roboto"/>
                <a:ea typeface="Roboto"/>
                <a:cs typeface="Roboto"/>
                <a:sym typeface="Roboto"/>
              </a:rPr>
              <a:t>tempêtes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tropicales</a:t>
            </a:r>
            <a:r>
              <a:rPr lang="en-US" dirty="0">
                <a:solidFill>
                  <a:srgbClr val="0B5FBA"/>
                </a:solidFill>
                <a:latin typeface="Roboto"/>
                <a:ea typeface="Roboto"/>
                <a:cs typeface="Roboto"/>
                <a:sym typeface="Roboto"/>
              </a:rPr>
              <a:t> et les cyclones </a:t>
            </a:r>
            <a:r>
              <a:rPr lang="en-US" dirty="0" err="1">
                <a:solidFill>
                  <a:srgbClr val="0B5FBA"/>
                </a:solidFill>
                <a:latin typeface="Roboto"/>
                <a:ea typeface="Roboto"/>
                <a:cs typeface="Roboto"/>
                <a:sym typeface="Roboto"/>
              </a:rPr>
              <a:t>peuvent</a:t>
            </a:r>
            <a:r>
              <a:rPr lang="en-US" dirty="0">
                <a:solidFill>
                  <a:srgbClr val="0B5FBA"/>
                </a:solidFill>
                <a:latin typeface="Roboto"/>
                <a:ea typeface="Roboto"/>
                <a:cs typeface="Roboto"/>
                <a:sym typeface="Roboto"/>
              </a:rPr>
              <a:t> causer des </a:t>
            </a:r>
            <a:r>
              <a:rPr lang="en-US" dirty="0" err="1">
                <a:solidFill>
                  <a:srgbClr val="0B5FBA"/>
                </a:solidFill>
                <a:latin typeface="Roboto"/>
                <a:ea typeface="Roboto"/>
                <a:cs typeface="Roboto"/>
                <a:sym typeface="Roboto"/>
              </a:rPr>
              <a:t>dommages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importants</a:t>
            </a:r>
            <a:r>
              <a:rPr lang="en-US" dirty="0">
                <a:solidFill>
                  <a:srgbClr val="0B5FBA"/>
                </a:solidFill>
                <a:latin typeface="Roboto"/>
                <a:ea typeface="Roboto"/>
                <a:cs typeface="Roboto"/>
                <a:sym typeface="Roboto"/>
              </a:rPr>
              <a:t> aux infrastructures </a:t>
            </a:r>
            <a:r>
              <a:rPr lang="en-US" dirty="0" err="1">
                <a:solidFill>
                  <a:srgbClr val="0B5FBA"/>
                </a:solidFill>
                <a:latin typeface="Roboto"/>
                <a:ea typeface="Roboto"/>
                <a:cs typeface="Roboto"/>
                <a:sym typeface="Roboto"/>
              </a:rPr>
              <a:t>urbaines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raison des vents </a:t>
            </a:r>
            <a:r>
              <a:rPr lang="en-US" dirty="0" err="1">
                <a:solidFill>
                  <a:srgbClr val="0B5FBA"/>
                </a:solidFill>
                <a:latin typeface="Roboto"/>
                <a:ea typeface="Roboto"/>
                <a:cs typeface="Roboto"/>
                <a:sym typeface="Roboto"/>
              </a:rPr>
              <a:t>violents</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précipitations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extrêmes</a:t>
            </a:r>
            <a:r>
              <a:rPr lang="en-US" dirty="0">
                <a:solidFill>
                  <a:srgbClr val="0B5FBA"/>
                </a:solidFill>
                <a:latin typeface="Roboto"/>
                <a:ea typeface="Roboto"/>
                <a:cs typeface="Roboto"/>
                <a:sym typeface="Roboto"/>
              </a:rPr>
              <a:t> et des ondes de </a:t>
            </a:r>
            <a:r>
              <a:rPr lang="en-US" dirty="0" err="1">
                <a:solidFill>
                  <a:srgbClr val="0B5FBA"/>
                </a:solidFill>
                <a:latin typeface="Roboto"/>
                <a:ea typeface="Roboto"/>
                <a:cs typeface="Roboto"/>
                <a:sym typeface="Roboto"/>
              </a:rPr>
              <a:t>tempête</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provoquent</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inondations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urbaines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détruisent</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bâtiments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autres</a:t>
            </a:r>
            <a:r>
              <a:rPr lang="en-US" dirty="0">
                <a:solidFill>
                  <a:srgbClr val="0B5FBA"/>
                </a:solidFill>
                <a:latin typeface="Roboto"/>
                <a:ea typeface="Roboto"/>
                <a:cs typeface="Roboto"/>
                <a:sym typeface="Roboto"/>
              </a:rPr>
              <a:t> structures. </a:t>
            </a:r>
            <a:endParaRPr sz="900" dirty="0"/>
          </a:p>
          <a:p>
            <a:pPr>
              <a:buSzPts val="2300"/>
            </a:pPr>
            <a:endParaRPr dirty="0">
              <a:solidFill>
                <a:srgbClr val="0B5FBA"/>
              </a:solidFill>
              <a:latin typeface="Roboto"/>
              <a:ea typeface="Roboto"/>
              <a:cs typeface="Roboto"/>
              <a:sym typeface="Roboto"/>
            </a:endParaRPr>
          </a:p>
          <a:p>
            <a:pPr>
              <a:buSzPts val="2300"/>
            </a:pPr>
            <a:r>
              <a:rPr lang="en-US" dirty="0">
                <a:solidFill>
                  <a:srgbClr val="0B5FBA"/>
                </a:solidFill>
                <a:latin typeface="Roboto"/>
                <a:ea typeface="Roboto"/>
                <a:cs typeface="Roboto"/>
                <a:sym typeface="Roboto"/>
              </a:rPr>
              <a:t>Les </a:t>
            </a:r>
            <a:r>
              <a:rPr lang="en-US" dirty="0" err="1">
                <a:solidFill>
                  <a:srgbClr val="0B5FBA"/>
                </a:solidFill>
                <a:latin typeface="Roboto"/>
                <a:ea typeface="Roboto"/>
                <a:cs typeface="Roboto"/>
                <a:sym typeface="Roboto"/>
              </a:rPr>
              <a:t>tempêtes</a:t>
            </a:r>
            <a:r>
              <a:rPr lang="en-US" dirty="0">
                <a:solidFill>
                  <a:srgbClr val="0B5FBA"/>
                </a:solidFill>
                <a:latin typeface="Roboto"/>
                <a:ea typeface="Roboto"/>
                <a:cs typeface="Roboto"/>
                <a:sym typeface="Roboto"/>
              </a:rPr>
              <a:t> et les cyclones </a:t>
            </a:r>
            <a:r>
              <a:rPr lang="en-US" dirty="0" err="1">
                <a:solidFill>
                  <a:srgbClr val="0B5FBA"/>
                </a:solidFill>
                <a:latin typeface="Roboto"/>
                <a:ea typeface="Roboto"/>
                <a:cs typeface="Roboto"/>
                <a:sym typeface="Roboto"/>
              </a:rPr>
              <a:t>peuvent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également</a:t>
            </a:r>
            <a:r>
              <a:rPr lang="en-US" dirty="0">
                <a:solidFill>
                  <a:srgbClr val="0B5FBA"/>
                </a:solidFill>
                <a:latin typeface="Roboto"/>
                <a:ea typeface="Roboto"/>
                <a:cs typeface="Roboto"/>
                <a:sym typeface="Roboto"/>
              </a:rPr>
              <a:t> causer des </a:t>
            </a:r>
            <a:r>
              <a:rPr lang="en-US" dirty="0" err="1">
                <a:solidFill>
                  <a:srgbClr val="0B5FBA"/>
                </a:solidFill>
                <a:latin typeface="Roboto"/>
                <a:ea typeface="Roboto"/>
                <a:cs typeface="Roboto"/>
                <a:sym typeface="Roboto"/>
              </a:rPr>
              <a:t>pertes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humaines</a:t>
            </a:r>
            <a:r>
              <a:rPr lang="en-US" dirty="0">
                <a:solidFill>
                  <a:srgbClr val="0B5FBA"/>
                </a:solidFill>
                <a:latin typeface="Roboto"/>
                <a:ea typeface="Roboto"/>
                <a:cs typeface="Roboto"/>
                <a:sym typeface="Roboto"/>
              </a:rPr>
              <a:t> et des </a:t>
            </a:r>
            <a:r>
              <a:rPr lang="en-US" dirty="0" err="1">
                <a:solidFill>
                  <a:srgbClr val="0B5FBA"/>
                </a:solidFill>
                <a:latin typeface="Roboto"/>
                <a:ea typeface="Roboto"/>
                <a:cs typeface="Roboto"/>
                <a:sym typeface="Roboto"/>
              </a:rPr>
              <a:t>blessures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ainsi</a:t>
            </a:r>
            <a:r>
              <a:rPr lang="en-US" dirty="0">
                <a:solidFill>
                  <a:srgbClr val="0B5FBA"/>
                </a:solidFill>
                <a:latin typeface="Roboto"/>
                <a:ea typeface="Roboto"/>
                <a:cs typeface="Roboto"/>
                <a:sym typeface="Roboto"/>
              </a:rPr>
              <a:t> que des </a:t>
            </a:r>
            <a:r>
              <a:rPr lang="en-US" dirty="0" err="1">
                <a:solidFill>
                  <a:srgbClr val="0B5FBA"/>
                </a:solidFill>
                <a:latin typeface="Roboto"/>
                <a:ea typeface="Roboto"/>
                <a:cs typeface="Roboto"/>
                <a:sym typeface="Roboto"/>
              </a:rPr>
              <a:t>coupures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d'électricité</a:t>
            </a:r>
            <a:r>
              <a:rPr lang="en-US" dirty="0">
                <a:solidFill>
                  <a:srgbClr val="0B5FBA"/>
                </a:solidFill>
                <a:latin typeface="Roboto"/>
                <a:ea typeface="Roboto"/>
                <a:cs typeface="Roboto"/>
                <a:sym typeface="Roboto"/>
              </a:rPr>
              <a:t> et des interruptions de service. </a:t>
            </a:r>
            <a:r>
              <a:rPr lang="en-US" dirty="0" err="1">
                <a:solidFill>
                  <a:srgbClr val="0B5FBA"/>
                </a:solidFill>
                <a:latin typeface="Roboto"/>
                <a:ea typeface="Roboto"/>
                <a:cs typeface="Roboto"/>
                <a:sym typeface="Roboto"/>
              </a:rPr>
              <a:t>Ils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peuvent</a:t>
            </a:r>
            <a:r>
              <a:rPr lang="en-US" dirty="0">
                <a:solidFill>
                  <a:srgbClr val="0B5FBA"/>
                </a:solidFill>
                <a:latin typeface="Roboto"/>
                <a:ea typeface="Roboto"/>
                <a:cs typeface="Roboto"/>
                <a:sym typeface="Roboto"/>
              </a:rPr>
              <a:t> causer des </a:t>
            </a:r>
            <a:r>
              <a:rPr lang="en-US" dirty="0" err="1">
                <a:solidFill>
                  <a:srgbClr val="0B5FBA"/>
                </a:solidFill>
                <a:latin typeface="Roboto"/>
                <a:ea typeface="Roboto"/>
                <a:cs typeface="Roboto"/>
                <a:sym typeface="Roboto"/>
              </a:rPr>
              <a:t>dommages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particuliers</a:t>
            </a:r>
            <a:r>
              <a:rPr lang="en-US" dirty="0">
                <a:solidFill>
                  <a:srgbClr val="0B5FBA"/>
                </a:solidFill>
                <a:latin typeface="Roboto"/>
                <a:ea typeface="Roboto"/>
                <a:cs typeface="Roboto"/>
                <a:sym typeface="Roboto"/>
              </a:rPr>
              <a:t> aux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vivant dans des quartiers </a:t>
            </a:r>
            <a:r>
              <a:rPr lang="en-US" dirty="0" err="1">
                <a:solidFill>
                  <a:srgbClr val="0B5FBA"/>
                </a:solidFill>
                <a:latin typeface="Roboto"/>
                <a:ea typeface="Roboto"/>
                <a:cs typeface="Roboto"/>
                <a:sym typeface="Roboto"/>
              </a:rPr>
              <a:t>informels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dans des </a:t>
            </a:r>
            <a:r>
              <a:rPr lang="en-US" dirty="0" err="1">
                <a:solidFill>
                  <a:srgbClr val="0B5FBA"/>
                </a:solidFill>
                <a:latin typeface="Roboto"/>
                <a:ea typeface="Roboto"/>
                <a:cs typeface="Roboto"/>
                <a:sym typeface="Roboto"/>
              </a:rPr>
              <a:t>logements</a:t>
            </a:r>
            <a:r>
              <a:rPr lang="en-US" dirty="0">
                <a:solidFill>
                  <a:srgbClr val="0B5FBA"/>
                </a:solidFill>
                <a:latin typeface="Roboto"/>
                <a:ea typeface="Roboto"/>
                <a:cs typeface="Roboto"/>
                <a:sym typeface="Roboto"/>
              </a:rPr>
              <a:t> qui ne </a:t>
            </a:r>
            <a:r>
              <a:rPr lang="en-US" dirty="0" err="1">
                <a:solidFill>
                  <a:srgbClr val="0B5FBA"/>
                </a:solidFill>
                <a:latin typeface="Roboto"/>
                <a:ea typeface="Roboto"/>
                <a:cs typeface="Roboto"/>
                <a:sym typeface="Roboto"/>
              </a:rPr>
              <a:t>résistent</a:t>
            </a:r>
            <a:r>
              <a:rPr lang="en-US" dirty="0">
                <a:solidFill>
                  <a:srgbClr val="0B5FBA"/>
                </a:solidFill>
                <a:latin typeface="Roboto"/>
                <a:ea typeface="Roboto"/>
                <a:cs typeface="Roboto"/>
                <a:sym typeface="Roboto"/>
              </a:rPr>
              <a:t> pas aux vents </a:t>
            </a:r>
            <a:r>
              <a:rPr lang="en-US" dirty="0" err="1">
                <a:solidFill>
                  <a:srgbClr val="0B5FBA"/>
                </a:solidFill>
                <a:latin typeface="Roboto"/>
                <a:ea typeface="Roboto"/>
                <a:cs typeface="Roboto"/>
                <a:sym typeface="Roboto"/>
              </a:rPr>
              <a:t>violents</a:t>
            </a:r>
            <a:r>
              <a:rPr lang="en-US" dirty="0">
                <a:solidFill>
                  <a:srgbClr val="0B5FBA"/>
                </a:solidFill>
                <a:latin typeface="Roboto"/>
                <a:ea typeface="Roboto"/>
                <a:cs typeface="Roboto"/>
                <a:sym typeface="Roboto"/>
              </a:rPr>
              <a:t> et qui ne </a:t>
            </a:r>
            <a:r>
              <a:rPr lang="en-US" dirty="0" err="1">
                <a:solidFill>
                  <a:srgbClr val="0B5FBA"/>
                </a:solidFill>
                <a:latin typeface="Roboto"/>
                <a:ea typeface="Roboto"/>
                <a:cs typeface="Roboto"/>
                <a:sym typeface="Roboto"/>
              </a:rPr>
              <a:t>disposent</a:t>
            </a:r>
            <a:r>
              <a:rPr lang="en-US" dirty="0">
                <a:solidFill>
                  <a:srgbClr val="0B5FBA"/>
                </a:solidFill>
                <a:latin typeface="Roboto"/>
                <a:ea typeface="Roboto"/>
                <a:cs typeface="Roboto"/>
                <a:sym typeface="Roboto"/>
              </a:rPr>
              <a:t> pas </a:t>
            </a:r>
            <a:r>
              <a:rPr lang="en-US" dirty="0" err="1">
                <a:solidFill>
                  <a:srgbClr val="0B5FBA"/>
                </a:solidFill>
                <a:latin typeface="Roboto"/>
                <a:ea typeface="Roboto"/>
                <a:cs typeface="Roboto"/>
                <a:sym typeface="Roboto"/>
              </a:rPr>
              <a:t>d'infrastructures</a:t>
            </a:r>
            <a:r>
              <a:rPr lang="en-US" dirty="0">
                <a:solidFill>
                  <a:srgbClr val="0B5FBA"/>
                </a:solidFill>
                <a:latin typeface="Roboto"/>
                <a:ea typeface="Roboto"/>
                <a:cs typeface="Roboto"/>
                <a:sym typeface="Roboto"/>
              </a:rPr>
              <a:t> de drainage </a:t>
            </a:r>
            <a:r>
              <a:rPr lang="en-US" dirty="0" err="1">
                <a:solidFill>
                  <a:srgbClr val="0B5FBA"/>
                </a:solidFill>
                <a:latin typeface="Roboto"/>
                <a:ea typeface="Roboto"/>
                <a:cs typeface="Roboto"/>
                <a:sym typeface="Roboto"/>
              </a:rPr>
              <a:t>appropriées</a:t>
            </a:r>
            <a:r>
              <a:rPr lang="en-US" dirty="0">
                <a:solidFill>
                  <a:srgbClr val="0B5FBA"/>
                </a:solidFill>
                <a:latin typeface="Roboto"/>
                <a:ea typeface="Roboto"/>
                <a:cs typeface="Roboto"/>
                <a:sym typeface="Roboto"/>
              </a:rPr>
              <a:t>.</a:t>
            </a:r>
            <a:endParaRPr sz="900" dirty="0"/>
          </a:p>
        </p:txBody>
      </p:sp>
      <p:sp>
        <p:nvSpPr>
          <p:cNvPr id="757" name="Google Shape;757;p31"/>
          <p:cNvSpPr txBox="1"/>
          <p:nvPr/>
        </p:nvSpPr>
        <p:spPr>
          <a:xfrm>
            <a:off x="881169" y="618650"/>
            <a:ext cx="4477600" cy="664284"/>
          </a:xfrm>
          <a:prstGeom prst="rect">
            <a:avLst/>
          </a:prstGeom>
          <a:noFill/>
          <a:ln>
            <a:noFill/>
          </a:ln>
        </p:spPr>
        <p:txBody>
          <a:bodyPr spcFirstLastPara="1" wrap="square" lIns="0" tIns="0" rIns="0" bIns="0" anchor="t" anchorCtr="0">
            <a:spAutoFit/>
          </a:bodyPr>
          <a:lstStyle/>
          <a:p>
            <a:pPr>
              <a:lnSpc>
                <a:spcPct val="120018"/>
              </a:lnSpc>
              <a:buSzPts val="5395"/>
            </a:pPr>
            <a:r>
              <a:rPr lang="en-US" sz="3597" b="1" dirty="0" err="1">
                <a:solidFill>
                  <a:srgbClr val="0B5FBA"/>
                </a:solidFill>
                <a:latin typeface="Roboto"/>
                <a:ea typeface="Roboto"/>
                <a:cs typeface="Roboto"/>
                <a:sym typeface="Roboto"/>
              </a:rPr>
              <a:t>Aléas</a:t>
            </a:r>
            <a:r>
              <a:rPr lang="en-US" sz="3597" b="1" dirty="0">
                <a:solidFill>
                  <a:srgbClr val="0B5FBA"/>
                </a:solidFill>
                <a:latin typeface="Roboto"/>
                <a:ea typeface="Roboto"/>
                <a:cs typeface="Roboto"/>
                <a:sym typeface="Roboto"/>
              </a:rPr>
              <a:t> </a:t>
            </a:r>
            <a:r>
              <a:rPr lang="en-US" sz="3597" b="1" dirty="0" err="1">
                <a:solidFill>
                  <a:srgbClr val="0B5FBA"/>
                </a:solidFill>
                <a:latin typeface="Roboto"/>
                <a:ea typeface="Roboto"/>
                <a:cs typeface="Roboto"/>
                <a:sym typeface="Roboto"/>
              </a:rPr>
              <a:t>climatiques</a:t>
            </a:r>
            <a:endParaRPr sz="933" dirty="0"/>
          </a:p>
        </p:txBody>
      </p:sp>
      <p:sp>
        <p:nvSpPr>
          <p:cNvPr id="758" name="Google Shape;758;p31"/>
          <p:cNvSpPr txBox="1"/>
          <p:nvPr/>
        </p:nvSpPr>
        <p:spPr>
          <a:xfrm>
            <a:off x="896035" y="1123505"/>
            <a:ext cx="10625000" cy="499752"/>
          </a:xfrm>
          <a:prstGeom prst="rect">
            <a:avLst/>
          </a:prstGeom>
          <a:noFill/>
          <a:ln>
            <a:noFill/>
          </a:ln>
        </p:spPr>
        <p:txBody>
          <a:bodyPr spcFirstLastPara="1" wrap="square" lIns="0" tIns="0" rIns="0" bIns="0" anchor="t" anchorCtr="0">
            <a:spAutoFit/>
          </a:bodyPr>
          <a:lstStyle/>
          <a:p>
            <a:pPr>
              <a:lnSpc>
                <a:spcPct val="168000"/>
              </a:lnSpc>
              <a:buSzPts val="2900"/>
            </a:pPr>
            <a:r>
              <a:rPr lang="en-US" sz="1933" b="1">
                <a:solidFill>
                  <a:srgbClr val="0B5FBA"/>
                </a:solidFill>
                <a:latin typeface="Roboto"/>
                <a:ea typeface="Roboto"/>
                <a:cs typeface="Roboto"/>
                <a:sym typeface="Roboto"/>
              </a:rPr>
              <a:t>Tempêtes et cyclones</a:t>
            </a:r>
            <a:endParaRPr sz="933"/>
          </a:p>
        </p:txBody>
      </p:sp>
      <p:sp>
        <p:nvSpPr>
          <p:cNvPr id="759" name="Google Shape;759;p31"/>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de </a:t>
            </a:r>
            <a:r>
              <a:rPr lang="en-US" sz="1199" u="sng">
                <a:solidFill>
                  <a:srgbClr val="FFFFFF"/>
                </a:solidFill>
                <a:latin typeface="Roboto"/>
                <a:ea typeface="Roboto"/>
                <a:cs typeface="Roboto"/>
                <a:sym typeface="Roboto"/>
                <a:hlinkClick r:id="rId4">
                  <a:extLst>
                    <a:ext uri="{A12FA001-AC4F-418D-AE19-62706E023703}">
                      <ahyp:hlinkClr xmlns:ahyp="http://schemas.microsoft.com/office/drawing/2018/hyperlinkcolor" val="tx"/>
                    </a:ext>
                  </a:extLst>
                </a:hlinkClick>
              </a:rPr>
              <a:t>mdesigner125</a:t>
            </a:r>
            <a:r>
              <a:rPr lang="en-US" sz="1199">
                <a:solidFill>
                  <a:srgbClr val="FFFFFF"/>
                </a:solidFill>
                <a:latin typeface="Roboto"/>
                <a:ea typeface="Roboto"/>
                <a:cs typeface="Roboto"/>
                <a:sym typeface="Roboto"/>
              </a:rPr>
              <a:t>, Getty Images (sous licence via Canva)</a:t>
            </a:r>
            <a:endParaRPr sz="933"/>
          </a:p>
        </p:txBody>
      </p:sp>
      <p:sp>
        <p:nvSpPr>
          <p:cNvPr id="761" name="Google Shape;761;p31"/>
          <p:cNvSpPr/>
          <p:nvPr/>
        </p:nvSpPr>
        <p:spPr>
          <a:xfrm>
            <a:off x="10957624" y="388125"/>
            <a:ext cx="669268" cy="818239"/>
          </a:xfrm>
          <a:custGeom>
            <a:avLst/>
            <a:gdLst/>
            <a:ahLst/>
            <a:cxnLst/>
            <a:rect l="l" t="t" r="r" b="b"/>
            <a:pathLst>
              <a:path w="938149" h="962787" extrusionOk="0">
                <a:moveTo>
                  <a:pt x="0" y="0"/>
                </a:moveTo>
                <a:lnTo>
                  <a:pt x="938149" y="0"/>
                </a:lnTo>
                <a:lnTo>
                  <a:pt x="938149" y="962787"/>
                </a:lnTo>
                <a:lnTo>
                  <a:pt x="0" y="962787"/>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l="-8446" r="-8445"/>
            </a:stretch>
          </a:blipFill>
          <a:ln>
            <a:noFill/>
          </a:ln>
        </p:spPr>
        <p:txBody>
          <a:bodyPr spcFirstLastPara="1" wrap="square" lIns="60950" tIns="30467" rIns="60950" bIns="30467" anchor="t" anchorCtr="0">
            <a:noAutofit/>
          </a:bodyPr>
          <a:lstStyle/>
          <a:p>
            <a:pPr>
              <a:buSzPts val="1400"/>
            </a:pPr>
            <a:endParaRPr sz="933"/>
          </a:p>
        </p:txBody>
      </p:sp>
      <p:sp>
        <p:nvSpPr>
          <p:cNvPr id="762" name="Google Shape;762;p31"/>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727"/>
        <p:cNvGrpSpPr/>
        <p:nvPr/>
      </p:nvGrpSpPr>
      <p:grpSpPr>
        <a:xfrm>
          <a:off x="0" y="0"/>
          <a:ext cx="0" cy="0"/>
          <a:chOff x="0" y="0"/>
          <a:chExt cx="0" cy="0"/>
        </a:xfrm>
      </p:grpSpPr>
      <p:sp>
        <p:nvSpPr>
          <p:cNvPr id="729" name="Google Shape;729;p29"/>
          <p:cNvSpPr txBox="1"/>
          <p:nvPr/>
        </p:nvSpPr>
        <p:spPr>
          <a:xfrm>
            <a:off x="410308" y="1719623"/>
            <a:ext cx="5588036" cy="4955203"/>
          </a:xfrm>
          <a:prstGeom prst="rect">
            <a:avLst/>
          </a:prstGeom>
          <a:noFill/>
          <a:ln>
            <a:noFill/>
          </a:ln>
        </p:spPr>
        <p:txBody>
          <a:bodyPr spcFirstLastPara="1" wrap="square" lIns="0" tIns="0" rIns="0" bIns="0" anchor="t" anchorCtr="0">
            <a:spAutoFit/>
          </a:bodyPr>
          <a:lstStyle/>
          <a:p>
            <a:pPr>
              <a:buSzPts val="2300"/>
            </a:pPr>
            <a:r>
              <a:rPr lang="en-US" dirty="0">
                <a:solidFill>
                  <a:srgbClr val="0B5FBA"/>
                </a:solidFill>
                <a:latin typeface="Roboto"/>
                <a:ea typeface="Roboto"/>
                <a:cs typeface="Roboto"/>
                <a:sym typeface="Roboto"/>
              </a:rPr>
              <a:t>Les perturbations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 du cycle de </a:t>
            </a:r>
            <a:r>
              <a:rPr lang="en-US" dirty="0" err="1">
                <a:solidFill>
                  <a:srgbClr val="0B5FBA"/>
                </a:solidFill>
                <a:latin typeface="Roboto"/>
                <a:ea typeface="Roboto"/>
                <a:cs typeface="Roboto"/>
                <a:sym typeface="Roboto"/>
              </a:rPr>
              <a:t>l'eau</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augmenteront</a:t>
            </a:r>
            <a:r>
              <a:rPr lang="en-US" dirty="0">
                <a:solidFill>
                  <a:srgbClr val="0B5FBA"/>
                </a:solidFill>
                <a:latin typeface="Roboto"/>
                <a:ea typeface="Roboto"/>
                <a:cs typeface="Roboto"/>
                <a:sym typeface="Roboto"/>
              </a:rPr>
              <a:t> le </a:t>
            </a:r>
            <a:r>
              <a:rPr lang="en-US" dirty="0" err="1">
                <a:solidFill>
                  <a:srgbClr val="0B5FBA"/>
                </a:solidFill>
                <a:latin typeface="Roboto"/>
                <a:ea typeface="Roboto"/>
                <a:cs typeface="Roboto"/>
                <a:sym typeface="Roboto"/>
              </a:rPr>
              <a:t>risque</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sécheresse</a:t>
            </a:r>
            <a:r>
              <a:rPr lang="en-US" dirty="0">
                <a:solidFill>
                  <a:srgbClr val="0B5FBA"/>
                </a:solidFill>
                <a:latin typeface="Roboto"/>
                <a:ea typeface="Roboto"/>
                <a:cs typeface="Roboto"/>
                <a:sym typeface="Roboto"/>
              </a:rPr>
              <a:t> dans de </a:t>
            </a:r>
            <a:r>
              <a:rPr lang="en-US" dirty="0" err="1">
                <a:solidFill>
                  <a:srgbClr val="0B5FBA"/>
                </a:solidFill>
                <a:latin typeface="Roboto"/>
                <a:ea typeface="Roboto"/>
                <a:cs typeface="Roboto"/>
                <a:sym typeface="Roboto"/>
              </a:rPr>
              <a:t>nombreuses</a:t>
            </a:r>
            <a:r>
              <a:rPr lang="en-US" dirty="0">
                <a:solidFill>
                  <a:srgbClr val="0B5FBA"/>
                </a:solidFill>
                <a:latin typeface="Roboto"/>
                <a:ea typeface="Roboto"/>
                <a:cs typeface="Roboto"/>
                <a:sym typeface="Roboto"/>
              </a:rPr>
              <a:t> villes. Une </a:t>
            </a:r>
            <a:r>
              <a:rPr lang="en-US" dirty="0" err="1">
                <a:solidFill>
                  <a:srgbClr val="0B5FBA"/>
                </a:solidFill>
                <a:latin typeface="Roboto"/>
                <a:ea typeface="Roboto"/>
                <a:cs typeface="Roboto"/>
                <a:sym typeface="Roboto"/>
              </a:rPr>
              <a:t>sécheresse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prolongée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entraînera</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sécheresses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météorologiques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tandis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qu'un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faible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approvisionnement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eau dans le réseau </a:t>
            </a:r>
            <a:r>
              <a:rPr lang="en-US" dirty="0" err="1">
                <a:solidFill>
                  <a:srgbClr val="0B5FBA"/>
                </a:solidFill>
                <a:latin typeface="Roboto"/>
                <a:ea typeface="Roboto"/>
                <a:cs typeface="Roboto"/>
                <a:sym typeface="Roboto"/>
              </a:rPr>
              <a:t>d'approvisionnement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eau </a:t>
            </a:r>
            <a:r>
              <a:rPr lang="en-US" dirty="0" err="1">
                <a:solidFill>
                  <a:srgbClr val="0B5FBA"/>
                </a:solidFill>
                <a:latin typeface="Roboto"/>
                <a:ea typeface="Roboto"/>
                <a:cs typeface="Roboto"/>
                <a:sym typeface="Roboto"/>
              </a:rPr>
              <a:t>conduira</a:t>
            </a:r>
            <a:r>
              <a:rPr lang="en-US" dirty="0">
                <a:solidFill>
                  <a:srgbClr val="0B5FBA"/>
                </a:solidFill>
                <a:latin typeface="Roboto"/>
                <a:ea typeface="Roboto"/>
                <a:cs typeface="Roboto"/>
                <a:sym typeface="Roboto"/>
              </a:rPr>
              <a:t> à des </a:t>
            </a:r>
            <a:r>
              <a:rPr lang="en-US" dirty="0" err="1">
                <a:solidFill>
                  <a:srgbClr val="0B5FBA"/>
                </a:solidFill>
                <a:latin typeface="Roboto"/>
                <a:ea typeface="Roboto"/>
                <a:cs typeface="Roboto"/>
                <a:sym typeface="Roboto"/>
              </a:rPr>
              <a:t>sécheresses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hydrologiques</a:t>
            </a:r>
            <a:r>
              <a:rPr lang="en-US" dirty="0">
                <a:solidFill>
                  <a:srgbClr val="0B5FBA"/>
                </a:solidFill>
                <a:latin typeface="Roboto"/>
                <a:ea typeface="Roboto"/>
                <a:cs typeface="Roboto"/>
                <a:sym typeface="Roboto"/>
              </a:rPr>
              <a:t>. </a:t>
            </a:r>
            <a:endParaRPr sz="900" dirty="0"/>
          </a:p>
          <a:p>
            <a:pPr>
              <a:buSzPts val="2300"/>
            </a:pPr>
            <a:endParaRPr dirty="0">
              <a:solidFill>
                <a:srgbClr val="0B5FBA"/>
              </a:solidFill>
              <a:latin typeface="Roboto"/>
              <a:ea typeface="Roboto"/>
              <a:cs typeface="Roboto"/>
              <a:sym typeface="Roboto"/>
            </a:endParaRPr>
          </a:p>
          <a:p>
            <a:pPr>
              <a:buSzPts val="2300"/>
            </a:pPr>
            <a:r>
              <a:rPr lang="en-US" dirty="0">
                <a:solidFill>
                  <a:srgbClr val="0B5FBA"/>
                </a:solidFill>
                <a:latin typeface="Roboto"/>
                <a:ea typeface="Roboto"/>
                <a:cs typeface="Roboto"/>
                <a:sym typeface="Roboto"/>
              </a:rPr>
              <a:t>La </a:t>
            </a:r>
            <a:r>
              <a:rPr lang="en-US" dirty="0" err="1">
                <a:solidFill>
                  <a:srgbClr val="0B5FBA"/>
                </a:solidFill>
                <a:latin typeface="Roboto"/>
                <a:ea typeface="Roboto"/>
                <a:cs typeface="Roboto"/>
                <a:sym typeface="Roboto"/>
              </a:rPr>
              <a:t>pénurie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d'eau</a:t>
            </a:r>
            <a:r>
              <a:rPr lang="en-US" dirty="0">
                <a:solidFill>
                  <a:srgbClr val="0B5FBA"/>
                </a:solidFill>
                <a:latin typeface="Roboto"/>
                <a:ea typeface="Roboto"/>
                <a:cs typeface="Roboto"/>
                <a:sym typeface="Roboto"/>
              </a:rPr>
              <a:t> accrue due aux </a:t>
            </a:r>
            <a:r>
              <a:rPr lang="en-US" dirty="0" err="1">
                <a:solidFill>
                  <a:srgbClr val="0B5FBA"/>
                </a:solidFill>
                <a:latin typeface="Roboto"/>
                <a:ea typeface="Roboto"/>
                <a:cs typeface="Roboto"/>
                <a:sym typeface="Roboto"/>
              </a:rPr>
              <a:t>sécheresses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intensifiera</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problèmes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d'approvisionnement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eau, </a:t>
            </a:r>
            <a:r>
              <a:rPr lang="en-US" dirty="0" err="1">
                <a:solidFill>
                  <a:srgbClr val="0B5FBA"/>
                </a:solidFill>
                <a:latin typeface="Roboto"/>
                <a:ea typeface="Roboto"/>
                <a:cs typeface="Roboto"/>
                <a:sym typeface="Roboto"/>
              </a:rPr>
              <a:t>compromettra</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qualité</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l'eau</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renforcera</a:t>
            </a:r>
            <a:r>
              <a:rPr lang="en-US" dirty="0">
                <a:solidFill>
                  <a:srgbClr val="0B5FBA"/>
                </a:solidFill>
                <a:latin typeface="Roboto"/>
                <a:ea typeface="Roboto"/>
                <a:cs typeface="Roboto"/>
                <a:sym typeface="Roboto"/>
              </a:rPr>
              <a:t> la concurrence pour les </a:t>
            </a:r>
            <a:r>
              <a:rPr lang="en-US" dirty="0" err="1">
                <a:solidFill>
                  <a:srgbClr val="0B5FBA"/>
                </a:solidFill>
                <a:latin typeface="Roboto"/>
                <a:ea typeface="Roboto"/>
                <a:cs typeface="Roboto"/>
                <a:sym typeface="Roboto"/>
              </a:rPr>
              <a:t>ressources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eau, </a:t>
            </a:r>
            <a:r>
              <a:rPr lang="en-US" dirty="0" err="1">
                <a:solidFill>
                  <a:srgbClr val="0B5FBA"/>
                </a:solidFill>
                <a:latin typeface="Roboto"/>
                <a:ea typeface="Roboto"/>
                <a:cs typeface="Roboto"/>
                <a:sym typeface="Roboto"/>
              </a:rPr>
              <a:t>ce</a:t>
            </a:r>
            <a:r>
              <a:rPr lang="en-US" dirty="0">
                <a:solidFill>
                  <a:srgbClr val="0B5FBA"/>
                </a:solidFill>
                <a:latin typeface="Roboto"/>
                <a:ea typeface="Roboto"/>
                <a:cs typeface="Roboto"/>
                <a:sym typeface="Roboto"/>
              </a:rPr>
              <a:t> qui aura un impact sur la </a:t>
            </a:r>
            <a:r>
              <a:rPr lang="en-US" dirty="0" err="1">
                <a:solidFill>
                  <a:srgbClr val="0B5FBA"/>
                </a:solidFill>
                <a:latin typeface="Roboto"/>
                <a:ea typeface="Roboto"/>
                <a:cs typeface="Roboto"/>
                <a:sym typeface="Roboto"/>
              </a:rPr>
              <a:t>consommation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d'eau</a:t>
            </a:r>
            <a:r>
              <a:rPr lang="en-US" dirty="0">
                <a:solidFill>
                  <a:srgbClr val="0B5FBA"/>
                </a:solidFill>
                <a:latin typeface="Roboto"/>
                <a:ea typeface="Roboto"/>
                <a:cs typeface="Roboto"/>
                <a:sym typeface="Roboto"/>
              </a:rPr>
              <a:t> des ménages et </a:t>
            </a:r>
            <a:r>
              <a:rPr lang="en-US" dirty="0" err="1">
                <a:solidFill>
                  <a:srgbClr val="0B5FBA"/>
                </a:solidFill>
                <a:latin typeface="Roboto"/>
                <a:ea typeface="Roboto"/>
                <a:cs typeface="Roboto"/>
                <a:sym typeface="Roboto"/>
              </a:rPr>
              <a:t>réduira</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disponibilité</a:t>
            </a:r>
            <a:r>
              <a:rPr lang="en-US" dirty="0">
                <a:solidFill>
                  <a:srgbClr val="0B5FBA"/>
                </a:solidFill>
                <a:latin typeface="Roboto"/>
                <a:ea typeface="Roboto"/>
                <a:cs typeface="Roboto"/>
                <a:sym typeface="Roboto"/>
              </a:rPr>
              <a:t> pour des </a:t>
            </a:r>
            <a:r>
              <a:rPr lang="en-US" dirty="0" err="1">
                <a:solidFill>
                  <a:srgbClr val="0B5FBA"/>
                </a:solidFill>
                <a:latin typeface="Roboto"/>
                <a:ea typeface="Roboto"/>
                <a:cs typeface="Roboto"/>
                <a:sym typeface="Roboto"/>
              </a:rPr>
              <a:t>secteurs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cruciaux</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tels</a:t>
            </a:r>
            <a:r>
              <a:rPr lang="en-US" dirty="0">
                <a:solidFill>
                  <a:srgbClr val="0B5FBA"/>
                </a:solidFill>
                <a:latin typeface="Roboto"/>
                <a:ea typeface="Roboto"/>
                <a:cs typeface="Roboto"/>
                <a:sym typeface="Roboto"/>
              </a:rPr>
              <a:t> que la production </a:t>
            </a:r>
            <a:r>
              <a:rPr lang="en-US" dirty="0" err="1">
                <a:solidFill>
                  <a:srgbClr val="0B5FBA"/>
                </a:solidFill>
                <a:latin typeface="Roboto"/>
                <a:ea typeface="Roboto"/>
                <a:cs typeface="Roboto"/>
                <a:sym typeface="Roboto"/>
              </a:rPr>
              <a:t>d'énergie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l'agriculture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l'industrie</a:t>
            </a:r>
            <a:r>
              <a:rPr lang="en-US" dirty="0">
                <a:solidFill>
                  <a:srgbClr val="0B5FBA"/>
                </a:solidFill>
                <a:latin typeface="Roboto"/>
                <a:ea typeface="Roboto"/>
                <a:cs typeface="Roboto"/>
                <a:sym typeface="Roboto"/>
              </a:rPr>
              <a:t> et les infrastructures </a:t>
            </a:r>
            <a:r>
              <a:rPr lang="en-US" dirty="0" err="1">
                <a:solidFill>
                  <a:srgbClr val="0B5FBA"/>
                </a:solidFill>
                <a:latin typeface="Roboto"/>
                <a:ea typeface="Roboto"/>
                <a:cs typeface="Roboto"/>
                <a:sym typeface="Roboto"/>
              </a:rPr>
              <a:t>d'assainissement</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sécheresses</a:t>
            </a:r>
            <a:r>
              <a:rPr lang="en-US" dirty="0">
                <a:solidFill>
                  <a:srgbClr val="0B5FBA"/>
                </a:solidFill>
                <a:latin typeface="Roboto"/>
                <a:ea typeface="Roboto"/>
                <a:cs typeface="Roboto"/>
                <a:sym typeface="Roboto"/>
              </a:rPr>
              <a:t> socio-</a:t>
            </a:r>
            <a:r>
              <a:rPr lang="en-US" dirty="0" err="1">
                <a:solidFill>
                  <a:srgbClr val="0B5FBA"/>
                </a:solidFill>
                <a:latin typeface="Roboto"/>
                <a:ea typeface="Roboto"/>
                <a:cs typeface="Roboto"/>
                <a:sym typeface="Roboto"/>
              </a:rPr>
              <a:t>économiques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affecteront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l'offre</a:t>
            </a:r>
            <a:r>
              <a:rPr lang="en-US" dirty="0">
                <a:solidFill>
                  <a:srgbClr val="0B5FBA"/>
                </a:solidFill>
                <a:latin typeface="Roboto"/>
                <a:ea typeface="Roboto"/>
                <a:cs typeface="Roboto"/>
                <a:sym typeface="Roboto"/>
              </a:rPr>
              <a:t> et la </a:t>
            </a:r>
            <a:r>
              <a:rPr lang="en-US" dirty="0" err="1">
                <a:solidFill>
                  <a:srgbClr val="0B5FBA"/>
                </a:solidFill>
                <a:latin typeface="Roboto"/>
                <a:ea typeface="Roboto"/>
                <a:cs typeface="Roboto"/>
                <a:sym typeface="Roboto"/>
              </a:rPr>
              <a:t>demande</a:t>
            </a:r>
            <a:r>
              <a:rPr lang="en-US" dirty="0">
                <a:solidFill>
                  <a:srgbClr val="0B5FBA"/>
                </a:solidFill>
                <a:latin typeface="Roboto"/>
                <a:ea typeface="Roboto"/>
                <a:cs typeface="Roboto"/>
                <a:sym typeface="Roboto"/>
              </a:rPr>
              <a:t> de divers </a:t>
            </a:r>
            <a:r>
              <a:rPr lang="en-US" dirty="0" err="1">
                <a:solidFill>
                  <a:srgbClr val="0B5FBA"/>
                </a:solidFill>
                <a:latin typeface="Roboto"/>
                <a:ea typeface="Roboto"/>
                <a:cs typeface="Roboto"/>
                <a:sym typeface="Roboto"/>
              </a:rPr>
              <a:t>produits</a:t>
            </a:r>
            <a:r>
              <a:rPr lang="en-US" dirty="0">
                <a:solidFill>
                  <a:srgbClr val="0B5FBA"/>
                </a:solidFill>
                <a:latin typeface="Roboto"/>
                <a:ea typeface="Roboto"/>
                <a:cs typeface="Roboto"/>
                <a:sym typeface="Roboto"/>
              </a:rPr>
              <a:t> de base, </a:t>
            </a:r>
            <a:r>
              <a:rPr lang="en-US" dirty="0" err="1">
                <a:solidFill>
                  <a:srgbClr val="0B5FBA"/>
                </a:solidFill>
                <a:latin typeface="Roboto"/>
                <a:ea typeface="Roboto"/>
                <a:cs typeface="Roboto"/>
                <a:sym typeface="Roboto"/>
              </a:rPr>
              <a:t>tandis</a:t>
            </a:r>
            <a:r>
              <a:rPr lang="en-US" dirty="0">
                <a:solidFill>
                  <a:srgbClr val="0B5FBA"/>
                </a:solidFill>
                <a:latin typeface="Roboto"/>
                <a:ea typeface="Roboto"/>
                <a:cs typeface="Roboto"/>
                <a:sym typeface="Roboto"/>
              </a:rPr>
              <a:t> que les </a:t>
            </a:r>
            <a:r>
              <a:rPr lang="en-US" dirty="0" err="1">
                <a:solidFill>
                  <a:srgbClr val="0B5FBA"/>
                </a:solidFill>
                <a:latin typeface="Roboto"/>
                <a:ea typeface="Roboto"/>
                <a:cs typeface="Roboto"/>
                <a:sym typeface="Roboto"/>
              </a:rPr>
              <a:t>sécheresses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agricoles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auront</a:t>
            </a:r>
            <a:r>
              <a:rPr lang="en-US" dirty="0">
                <a:solidFill>
                  <a:srgbClr val="0B5FBA"/>
                </a:solidFill>
                <a:latin typeface="Roboto"/>
                <a:ea typeface="Roboto"/>
                <a:cs typeface="Roboto"/>
                <a:sym typeface="Roboto"/>
              </a:rPr>
              <a:t> un impact sur les cultures. </a:t>
            </a:r>
            <a:endParaRPr sz="900" dirty="0"/>
          </a:p>
          <a:p>
            <a:pPr>
              <a:buSzPts val="2300"/>
            </a:pPr>
            <a:endParaRPr dirty="0">
              <a:solidFill>
                <a:srgbClr val="0B5FBA"/>
              </a:solidFill>
              <a:latin typeface="Roboto"/>
              <a:ea typeface="Roboto"/>
              <a:cs typeface="Roboto"/>
              <a:sym typeface="Roboto"/>
            </a:endParaRPr>
          </a:p>
          <a:p>
            <a:pPr>
              <a:buSzPts val="2300"/>
            </a:pPr>
            <a:r>
              <a:rPr lang="en-US" dirty="0">
                <a:solidFill>
                  <a:srgbClr val="0B5FBA"/>
                </a:solidFill>
                <a:latin typeface="Roboto"/>
                <a:ea typeface="Roboto"/>
                <a:cs typeface="Roboto"/>
                <a:sym typeface="Roboto"/>
              </a:rPr>
              <a:t>Les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tels</a:t>
            </a:r>
            <a:r>
              <a:rPr lang="en-US" dirty="0">
                <a:solidFill>
                  <a:srgbClr val="0B5FBA"/>
                </a:solidFill>
                <a:latin typeface="Roboto"/>
                <a:ea typeface="Roboto"/>
                <a:cs typeface="Roboto"/>
                <a:sym typeface="Roboto"/>
              </a:rPr>
              <a:t> que les femmes, les enfants et les </a:t>
            </a:r>
            <a:r>
              <a:rPr lang="en-US" dirty="0" err="1">
                <a:solidFill>
                  <a:srgbClr val="0B5FBA"/>
                </a:solidFill>
                <a:latin typeface="Roboto"/>
                <a:ea typeface="Roboto"/>
                <a:cs typeface="Roboto"/>
                <a:sym typeface="Roboto"/>
              </a:rPr>
              <a:t>personnes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âgées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particulier </a:t>
            </a:r>
            <a:r>
              <a:rPr lang="en-US" dirty="0" err="1">
                <a:solidFill>
                  <a:srgbClr val="0B5FBA"/>
                </a:solidFill>
                <a:latin typeface="Roboto"/>
                <a:ea typeface="Roboto"/>
                <a:cs typeface="Roboto"/>
                <a:sym typeface="Roboto"/>
              </a:rPr>
              <a:t>ceux</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vivent</a:t>
            </a:r>
            <a:r>
              <a:rPr lang="en-US" dirty="0">
                <a:solidFill>
                  <a:srgbClr val="0B5FBA"/>
                </a:solidFill>
                <a:latin typeface="Roboto"/>
                <a:ea typeface="Roboto"/>
                <a:cs typeface="Roboto"/>
                <a:sym typeface="Roboto"/>
              </a:rPr>
              <a:t> dans des quartiers </a:t>
            </a:r>
            <a:r>
              <a:rPr lang="en-US" dirty="0" err="1">
                <a:solidFill>
                  <a:srgbClr val="0B5FBA"/>
                </a:solidFill>
                <a:latin typeface="Roboto"/>
                <a:ea typeface="Roboto"/>
                <a:cs typeface="Roboto"/>
                <a:sym typeface="Roboto"/>
              </a:rPr>
              <a:t>informels</a:t>
            </a:r>
            <a:r>
              <a:rPr lang="en-US" dirty="0">
                <a:solidFill>
                  <a:srgbClr val="0B5FBA"/>
                </a:solidFill>
                <a:latin typeface="Roboto"/>
                <a:ea typeface="Roboto"/>
                <a:cs typeface="Roboto"/>
                <a:sym typeface="Roboto"/>
              </a:rPr>
              <a:t> sans infrastructure </a:t>
            </a:r>
            <a:r>
              <a:rPr lang="en-US" dirty="0" err="1">
                <a:solidFill>
                  <a:srgbClr val="0B5FBA"/>
                </a:solidFill>
                <a:latin typeface="Roboto"/>
                <a:ea typeface="Roboto"/>
                <a:cs typeface="Roboto"/>
                <a:sym typeface="Roboto"/>
              </a:rPr>
              <a:t>fiable</a:t>
            </a:r>
            <a:r>
              <a:rPr lang="en-US" dirty="0">
                <a:solidFill>
                  <a:srgbClr val="0B5FBA"/>
                </a:solidFill>
                <a:latin typeface="Roboto"/>
                <a:ea typeface="Roboto"/>
                <a:cs typeface="Roboto"/>
                <a:sym typeface="Roboto"/>
              </a:rPr>
              <a:t> de distribution </a:t>
            </a:r>
            <a:r>
              <a:rPr lang="en-US" dirty="0" err="1">
                <a:solidFill>
                  <a:srgbClr val="0B5FBA"/>
                </a:solidFill>
                <a:latin typeface="Roboto"/>
                <a:ea typeface="Roboto"/>
                <a:cs typeface="Roboto"/>
                <a:sym typeface="Roboto"/>
              </a:rPr>
              <a:t>d'eau</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seront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confrontés</a:t>
            </a:r>
            <a:r>
              <a:rPr lang="en-US" dirty="0">
                <a:solidFill>
                  <a:srgbClr val="0B5FBA"/>
                </a:solidFill>
                <a:latin typeface="Roboto"/>
                <a:ea typeface="Roboto"/>
                <a:cs typeface="Roboto"/>
                <a:sym typeface="Roboto"/>
              </a:rPr>
              <a:t> à des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accrus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raison de la </a:t>
            </a:r>
            <a:r>
              <a:rPr lang="en-US" dirty="0" err="1">
                <a:solidFill>
                  <a:srgbClr val="0B5FBA"/>
                </a:solidFill>
                <a:latin typeface="Roboto"/>
                <a:ea typeface="Roboto"/>
                <a:cs typeface="Roboto"/>
                <a:sym typeface="Roboto"/>
              </a:rPr>
              <a:t>fréquence</a:t>
            </a:r>
            <a:r>
              <a:rPr lang="en-US" dirty="0">
                <a:solidFill>
                  <a:srgbClr val="0B5FBA"/>
                </a:solidFill>
                <a:latin typeface="Roboto"/>
                <a:ea typeface="Roboto"/>
                <a:cs typeface="Roboto"/>
                <a:sym typeface="Roboto"/>
              </a:rPr>
              <a:t> accrue des </a:t>
            </a:r>
            <a:r>
              <a:rPr lang="en-US" dirty="0" err="1">
                <a:solidFill>
                  <a:srgbClr val="0B5FBA"/>
                </a:solidFill>
                <a:latin typeface="Roboto"/>
                <a:ea typeface="Roboto"/>
                <a:cs typeface="Roboto"/>
                <a:sym typeface="Roboto"/>
              </a:rPr>
              <a:t>sécheresses</a:t>
            </a:r>
            <a:r>
              <a:rPr lang="en-US" dirty="0">
                <a:solidFill>
                  <a:srgbClr val="0B5FBA"/>
                </a:solidFill>
                <a:latin typeface="Roboto"/>
                <a:ea typeface="Roboto"/>
                <a:cs typeface="Roboto"/>
                <a:sym typeface="Roboto"/>
              </a:rPr>
              <a:t>. Les femmes et les filles </a:t>
            </a:r>
            <a:r>
              <a:rPr lang="en-US" dirty="0" err="1">
                <a:solidFill>
                  <a:srgbClr val="0B5FBA"/>
                </a:solidFill>
                <a:latin typeface="Roboto"/>
                <a:ea typeface="Roboto"/>
                <a:cs typeface="Roboto"/>
                <a:sym typeface="Roboto"/>
              </a:rPr>
              <a:t>subissent</a:t>
            </a:r>
            <a:r>
              <a:rPr lang="en-US" dirty="0">
                <a:solidFill>
                  <a:srgbClr val="0B5FBA"/>
                </a:solidFill>
                <a:latin typeface="Roboto"/>
                <a:ea typeface="Roboto"/>
                <a:cs typeface="Roboto"/>
                <a:sym typeface="Roboto"/>
              </a:rPr>
              <a:t> de manière </a:t>
            </a:r>
            <a:r>
              <a:rPr lang="en-US" dirty="0" err="1">
                <a:solidFill>
                  <a:srgbClr val="0B5FBA"/>
                </a:solidFill>
                <a:latin typeface="Roboto"/>
                <a:ea typeface="Roboto"/>
                <a:cs typeface="Roboto"/>
                <a:sym typeface="Roboto"/>
              </a:rPr>
              <a:t>disproportionnée</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conséquences</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l'insécurité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hydrique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particulier dans les ménages à </a:t>
            </a:r>
            <a:r>
              <a:rPr lang="en-US" dirty="0" err="1">
                <a:solidFill>
                  <a:srgbClr val="0B5FBA"/>
                </a:solidFill>
                <a:latin typeface="Roboto"/>
                <a:ea typeface="Roboto"/>
                <a:cs typeface="Roboto"/>
                <a:sym typeface="Roboto"/>
              </a:rPr>
              <a:t>faibles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revenus</a:t>
            </a:r>
            <a:r>
              <a:rPr lang="en-US" dirty="0">
                <a:solidFill>
                  <a:srgbClr val="0B5FBA"/>
                </a:solidFill>
                <a:latin typeface="Roboto"/>
                <a:ea typeface="Roboto"/>
                <a:cs typeface="Roboto"/>
                <a:sym typeface="Roboto"/>
              </a:rPr>
              <a:t>.</a:t>
            </a:r>
            <a:endParaRPr sz="900" dirty="0"/>
          </a:p>
        </p:txBody>
      </p:sp>
      <p:sp>
        <p:nvSpPr>
          <p:cNvPr id="730" name="Google Shape;730;p29"/>
          <p:cNvSpPr/>
          <p:nvPr/>
        </p:nvSpPr>
        <p:spPr>
          <a:xfrm>
            <a:off x="6193668" y="1"/>
            <a:ext cx="5998333" cy="6857999"/>
          </a:xfrm>
          <a:custGeom>
            <a:avLst/>
            <a:gdLst/>
            <a:ahLst/>
            <a:cxnLst/>
            <a:rect l="l" t="t" r="r" b="b"/>
            <a:pathLst>
              <a:path w="8997499" h="10286999" extrusionOk="0">
                <a:moveTo>
                  <a:pt x="0" y="0"/>
                </a:moveTo>
                <a:lnTo>
                  <a:pt x="8997499" y="0"/>
                </a:lnTo>
                <a:lnTo>
                  <a:pt x="8997499" y="10286999"/>
                </a:lnTo>
                <a:lnTo>
                  <a:pt x="0" y="10286999"/>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733" name="Google Shape;733;p29"/>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de Yoda Adaman, Unsplash</a:t>
            </a:r>
            <a:endParaRPr sz="933"/>
          </a:p>
        </p:txBody>
      </p:sp>
      <p:sp>
        <p:nvSpPr>
          <p:cNvPr id="736" name="Google Shape;736;p29"/>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19</a:t>
            </a:fld>
            <a:endParaRPr/>
          </a:p>
        </p:txBody>
      </p:sp>
      <p:sp>
        <p:nvSpPr>
          <p:cNvPr id="2" name="Oval 1">
            <a:extLst>
              <a:ext uri="{FF2B5EF4-FFF2-40B4-BE49-F238E27FC236}">
                <a16:creationId xmlns:a16="http://schemas.microsoft.com/office/drawing/2014/main" id="{8A9E8121-7DEE-A1CA-D10D-C61A45631ED2}"/>
              </a:ext>
            </a:extLst>
          </p:cNvPr>
          <p:cNvSpPr/>
          <p:nvPr/>
        </p:nvSpPr>
        <p:spPr>
          <a:xfrm>
            <a:off x="10658529" y="163516"/>
            <a:ext cx="1267458" cy="1267458"/>
          </a:xfrm>
          <a:prstGeom prst="ellipse">
            <a:avLst/>
          </a:prstGeom>
          <a:solidFill>
            <a:srgbClr val="06B0CE"/>
          </a:solidFill>
          <a:ln>
            <a:solidFill>
              <a:srgbClr val="06B0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5" name="Google Shape;735;p29"/>
          <p:cNvSpPr/>
          <p:nvPr/>
        </p:nvSpPr>
        <p:spPr>
          <a:xfrm>
            <a:off x="11013747" y="517149"/>
            <a:ext cx="557022" cy="616505"/>
          </a:xfrm>
          <a:custGeom>
            <a:avLst/>
            <a:gdLst/>
            <a:ahLst/>
            <a:cxnLst/>
            <a:rect l="l" t="t" r="r" b="b"/>
            <a:pathLst>
              <a:path w="890778" h="985901" extrusionOk="0">
                <a:moveTo>
                  <a:pt x="0" y="0"/>
                </a:moveTo>
                <a:lnTo>
                  <a:pt x="890778" y="0"/>
                </a:lnTo>
                <a:lnTo>
                  <a:pt x="890778" y="985901"/>
                </a:lnTo>
                <a:lnTo>
                  <a:pt x="0" y="985901"/>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3" name="Google Shape;757;p31">
            <a:extLst>
              <a:ext uri="{FF2B5EF4-FFF2-40B4-BE49-F238E27FC236}">
                <a16:creationId xmlns:a16="http://schemas.microsoft.com/office/drawing/2014/main" id="{B26BF894-6718-A289-FC89-2348087C3104}"/>
              </a:ext>
            </a:extLst>
          </p:cNvPr>
          <p:cNvSpPr txBox="1"/>
          <p:nvPr/>
        </p:nvSpPr>
        <p:spPr>
          <a:xfrm>
            <a:off x="410308" y="675014"/>
            <a:ext cx="4477600" cy="664284"/>
          </a:xfrm>
          <a:prstGeom prst="rect">
            <a:avLst/>
          </a:prstGeom>
          <a:noFill/>
          <a:ln>
            <a:noFill/>
          </a:ln>
        </p:spPr>
        <p:txBody>
          <a:bodyPr spcFirstLastPara="1" wrap="square" lIns="0" tIns="0" rIns="0" bIns="0" anchor="t" anchorCtr="0">
            <a:spAutoFit/>
          </a:bodyPr>
          <a:lstStyle/>
          <a:p>
            <a:pPr>
              <a:lnSpc>
                <a:spcPct val="120018"/>
              </a:lnSpc>
              <a:buSzPts val="5395"/>
            </a:pPr>
            <a:r>
              <a:rPr lang="en-US" sz="3597" b="1" dirty="0" err="1">
                <a:solidFill>
                  <a:srgbClr val="0B5FBA"/>
                </a:solidFill>
                <a:latin typeface="Roboto"/>
                <a:ea typeface="Roboto"/>
                <a:cs typeface="Roboto"/>
                <a:sym typeface="Roboto"/>
              </a:rPr>
              <a:t>Aléas</a:t>
            </a:r>
            <a:r>
              <a:rPr lang="en-US" sz="3597" b="1" dirty="0">
                <a:solidFill>
                  <a:srgbClr val="0B5FBA"/>
                </a:solidFill>
                <a:latin typeface="Roboto"/>
                <a:ea typeface="Roboto"/>
                <a:cs typeface="Roboto"/>
                <a:sym typeface="Roboto"/>
              </a:rPr>
              <a:t> </a:t>
            </a:r>
            <a:r>
              <a:rPr lang="en-US" sz="3597" b="1" dirty="0" err="1">
                <a:solidFill>
                  <a:srgbClr val="0B5FBA"/>
                </a:solidFill>
                <a:latin typeface="Roboto"/>
                <a:ea typeface="Roboto"/>
                <a:cs typeface="Roboto"/>
                <a:sym typeface="Roboto"/>
              </a:rPr>
              <a:t>climatiques</a:t>
            </a:r>
            <a:endParaRPr sz="933" dirty="0"/>
          </a:p>
        </p:txBody>
      </p:sp>
      <p:sp>
        <p:nvSpPr>
          <p:cNvPr id="4" name="Google Shape;758;p31">
            <a:extLst>
              <a:ext uri="{FF2B5EF4-FFF2-40B4-BE49-F238E27FC236}">
                <a16:creationId xmlns:a16="http://schemas.microsoft.com/office/drawing/2014/main" id="{5BB13FF7-B127-6277-4495-E8EC43C8349D}"/>
              </a:ext>
            </a:extLst>
          </p:cNvPr>
          <p:cNvSpPr txBox="1"/>
          <p:nvPr/>
        </p:nvSpPr>
        <p:spPr>
          <a:xfrm>
            <a:off x="410308" y="1121385"/>
            <a:ext cx="10625000" cy="499752"/>
          </a:xfrm>
          <a:prstGeom prst="rect">
            <a:avLst/>
          </a:prstGeom>
          <a:noFill/>
          <a:ln>
            <a:noFill/>
          </a:ln>
        </p:spPr>
        <p:txBody>
          <a:bodyPr spcFirstLastPara="1" wrap="square" lIns="0" tIns="0" rIns="0" bIns="0" anchor="t" anchorCtr="0">
            <a:spAutoFit/>
          </a:bodyPr>
          <a:lstStyle/>
          <a:p>
            <a:pPr>
              <a:lnSpc>
                <a:spcPct val="168000"/>
              </a:lnSpc>
              <a:buSzPts val="2900"/>
            </a:pPr>
            <a:r>
              <a:rPr lang="en-US" sz="1933" b="1" dirty="0" err="1">
                <a:solidFill>
                  <a:srgbClr val="0B5FBA"/>
                </a:solidFill>
                <a:latin typeface="Roboto"/>
                <a:ea typeface="Roboto"/>
                <a:cs typeface="Roboto"/>
                <a:sym typeface="Roboto"/>
              </a:rPr>
              <a:t>Sécheresses</a:t>
            </a:r>
            <a:endParaRPr sz="933"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A2B6165-1246-55E3-ADE4-43382647564D}"/>
            </a:ext>
          </a:extLst>
        </p:cNvPr>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08EEC038-2462-29E2-7BCC-40D3E8AB88D2}"/>
              </a:ext>
            </a:extLst>
          </p:cNvPr>
          <p:cNvGraphicFramePr>
            <a:graphicFrameLocks/>
          </p:cNvGraphicFramePr>
          <p:nvPr>
            <p:extLst>
              <p:ext uri="{D42A27DB-BD31-4B8C-83A1-F6EECF244321}">
                <p14:modId xmlns:p14="http://schemas.microsoft.com/office/powerpoint/2010/main" val="1218501438"/>
              </p:ext>
              <p:ext uri="{E7BDC344-281C-4309-B0C6-D0EE65EED2A8}">
                <p202:designPr xmlns:p202="http://schemas.microsoft.com/office/powerpoint/2020/02/main">
                  <p202:designTagLst>
                    <p202:designTag name="ARCH:1:CLS" val="StackedSequentialRowTable"/>
                  </p202:designTagLst>
                </p202:designPr>
              </p:ext>
            </p:extLst>
          </p:nvPr>
        </p:nvGraphicFramePr>
        <p:xfrm>
          <a:off x="5418434" y="1184221"/>
          <a:ext cx="5281680" cy="4905715"/>
        </p:xfrm>
        <a:graphic>
          <a:graphicData uri="http://schemas.openxmlformats.org/drawingml/2006/table">
            <a:tbl>
              <a:tblPr firstRow="1" bandRow="1">
                <a:noFill/>
                <a:tableStyleId>{5C22544A-7EE6-4342-B048-85BDC9FD1C3A}</a:tableStyleId>
              </a:tblPr>
              <a:tblGrid>
                <a:gridCol w="1149593">
                  <a:extLst>
                    <a:ext uri="{9D8B030D-6E8A-4147-A177-3AD203B41FA5}">
                      <a16:colId xmlns:a16="http://schemas.microsoft.com/office/drawing/2014/main" val="1112987957"/>
                    </a:ext>
                  </a:extLst>
                </a:gridCol>
                <a:gridCol w="4132087">
                  <a:extLst>
                    <a:ext uri="{9D8B030D-6E8A-4147-A177-3AD203B41FA5}">
                      <a16:colId xmlns:a16="http://schemas.microsoft.com/office/drawing/2014/main" val="437448068"/>
                    </a:ext>
                  </a:extLst>
                </a:gridCol>
              </a:tblGrid>
              <a:tr h="431587">
                <a:tc>
                  <a:txBody>
                    <a:bodyPr/>
                    <a:lstStyle/>
                    <a:p>
                      <a:r>
                        <a:rPr lang="en-GB" sz="1400" b="1" cap="none" spc="0" dirty="0">
                          <a:solidFill>
                            <a:srgbClr val="0A5FBA"/>
                          </a:solidFill>
                        </a:rPr>
                        <a:t>01</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a:solidFill>
                            <a:schemeClr val="tx1"/>
                          </a:solidFill>
                        </a:rPr>
                        <a:t>Aperçu du Module 2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a:solidFill>
                            <a:schemeClr val="tx1"/>
                          </a:solidFill>
                        </a:rPr>
                        <a:t>y </a:t>
                      </a:r>
                      <a:r>
                        <a:rPr lang="en-GB" sz="1400" b="0" cap="none" spc="0" dirty="0" err="1">
                          <a:solidFill>
                            <a:schemeClr val="tx1"/>
                          </a:solidFill>
                        </a:rPr>
                        <a:t>compris</a:t>
                      </a:r>
                      <a:r>
                        <a:rPr lang="en-GB" sz="1400" b="0" cap="none" spc="0" dirty="0">
                          <a:solidFill>
                            <a:schemeClr val="tx1"/>
                          </a:solidFill>
                        </a:rPr>
                        <a:t> des </a:t>
                      </a:r>
                      <a:r>
                        <a:rPr lang="en-GB" sz="1400" b="0" cap="none" spc="0" dirty="0" err="1">
                          <a:solidFill>
                            <a:schemeClr val="tx1"/>
                          </a:solidFill>
                        </a:rPr>
                        <a:t>objectifs</a:t>
                      </a:r>
                      <a:r>
                        <a:rPr lang="en-GB" sz="1400" b="0" cap="none" spc="0" dirty="0">
                          <a:solidFill>
                            <a:schemeClr val="tx1"/>
                          </a:solidFill>
                        </a:rPr>
                        <a:t> </a:t>
                      </a:r>
                      <a:r>
                        <a:rPr lang="en-GB" sz="1400" b="0" cap="none" spc="0" dirty="0" err="1">
                          <a:solidFill>
                            <a:schemeClr val="tx1"/>
                          </a:solidFill>
                        </a:rPr>
                        <a:t>d'apprentissage</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extLst>
                  <a:ext uri="{0D108BD9-81ED-4DB2-BD59-A6C34878D82A}">
                    <a16:rowId xmlns:a16="http://schemas.microsoft.com/office/drawing/2014/main" val="3821755801"/>
                  </a:ext>
                </a:extLst>
              </a:tr>
              <a:tr h="581027">
                <a:tc>
                  <a:txBody>
                    <a:bodyPr/>
                    <a:lstStyle/>
                    <a:p>
                      <a:r>
                        <a:rPr lang="en-GB" sz="1400" b="1" cap="none" spc="0">
                          <a:solidFill>
                            <a:srgbClr val="0A5FBA"/>
                          </a:solidFill>
                        </a:rPr>
                        <a:t>02</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err="1">
                          <a:solidFill>
                            <a:schemeClr val="tx1"/>
                          </a:solidFill>
                        </a:rPr>
                        <a:t>Pourquoi</a:t>
                      </a:r>
                      <a:r>
                        <a:rPr lang="en-GB" sz="1400" b="0" cap="none" spc="0" dirty="0">
                          <a:solidFill>
                            <a:schemeClr val="tx1"/>
                          </a:solidFill>
                        </a:rPr>
                        <a:t> </a:t>
                      </a:r>
                      <a:r>
                        <a:rPr lang="en-GB" sz="1400" b="0" cap="none" spc="0" dirty="0" err="1">
                          <a:solidFill>
                            <a:schemeClr val="tx1"/>
                          </a:solidFill>
                        </a:rPr>
                        <a:t>cette</a:t>
                      </a:r>
                      <a:r>
                        <a:rPr lang="en-GB" sz="1400" b="0" cap="none" spc="0" dirty="0">
                          <a:solidFill>
                            <a:schemeClr val="tx1"/>
                          </a:solidFill>
                        </a:rPr>
                        <a:t> question </a:t>
                      </a:r>
                      <a:r>
                        <a:rPr lang="en-GB" sz="1400" b="0" cap="none" spc="0" dirty="0" err="1">
                          <a:solidFill>
                            <a:schemeClr val="tx1"/>
                          </a:solidFill>
                        </a:rPr>
                        <a:t>est-elle</a:t>
                      </a:r>
                      <a:r>
                        <a:rPr lang="en-GB" sz="1400" b="0" cap="none" spc="0" dirty="0">
                          <a:solidFill>
                            <a:schemeClr val="tx1"/>
                          </a:solidFill>
                        </a:rPr>
                        <a:t> </a:t>
                      </a:r>
                      <a:r>
                        <a:rPr lang="en-GB" sz="1400" b="0" cap="none" spc="0" dirty="0" err="1">
                          <a:solidFill>
                            <a:schemeClr val="tx1"/>
                          </a:solidFill>
                        </a:rPr>
                        <a:t>importante</a:t>
                      </a:r>
                      <a:r>
                        <a:rPr lang="en-GB" sz="1400" b="0" cap="none" spc="0" dirty="0">
                          <a:solidFill>
                            <a:schemeClr val="tx1"/>
                          </a:solidFill>
                        </a:rPr>
                        <a:t> ?</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1482478753"/>
                  </a:ext>
                </a:extLst>
              </a:tr>
              <a:tr h="581027">
                <a:tc>
                  <a:txBody>
                    <a:bodyPr/>
                    <a:lstStyle/>
                    <a:p>
                      <a:r>
                        <a:rPr lang="en-GB" sz="1400" b="1" cap="none" spc="0">
                          <a:solidFill>
                            <a:schemeClr val="accent1"/>
                          </a:solidFill>
                        </a:rPr>
                        <a:t>03</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Services d'approvisionnement en eau résilients au changement climatique</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93423163"/>
                  </a:ext>
                </a:extLst>
              </a:tr>
              <a:tr h="581027">
                <a:tc>
                  <a:txBody>
                    <a:bodyPr/>
                    <a:lstStyle/>
                    <a:p>
                      <a:r>
                        <a:rPr lang="en-GB" sz="1400" b="1" cap="none" spc="0">
                          <a:solidFill>
                            <a:schemeClr val="accent1"/>
                          </a:solidFill>
                        </a:rPr>
                        <a:t>04</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err="1">
                          <a:solidFill>
                            <a:schemeClr val="tx1"/>
                          </a:solidFill>
                        </a:rPr>
                        <a:t>Aléas</a:t>
                      </a:r>
                      <a:r>
                        <a:rPr lang="en-GB" sz="1400" b="0" cap="none" spc="0" dirty="0">
                          <a:solidFill>
                            <a:schemeClr val="tx1"/>
                          </a:solidFill>
                        </a:rPr>
                        <a:t> </a:t>
                      </a:r>
                      <a:r>
                        <a:rPr lang="en-GB" sz="1400" b="0" cap="none" spc="0" dirty="0" err="1">
                          <a:solidFill>
                            <a:schemeClr val="tx1"/>
                          </a:solidFill>
                        </a:rPr>
                        <a:t>climatiques</a:t>
                      </a:r>
                      <a:r>
                        <a:rPr lang="en-GB" sz="1400" b="0" cap="none" spc="0" dirty="0">
                          <a:solidFill>
                            <a:schemeClr val="tx1"/>
                          </a:solidFill>
                        </a:rPr>
                        <a:t>, </a:t>
                      </a:r>
                      <a:r>
                        <a:rPr lang="en-GB" sz="1400" b="0" cap="none" spc="0" dirty="0" err="1">
                          <a:solidFill>
                            <a:schemeClr val="tx1"/>
                          </a:solidFill>
                        </a:rPr>
                        <a:t>risques</a:t>
                      </a:r>
                      <a:r>
                        <a:rPr lang="en-GB" sz="1400" b="0" cap="none" spc="0" dirty="0">
                          <a:solidFill>
                            <a:schemeClr val="tx1"/>
                          </a:solidFill>
                        </a:rPr>
                        <a:t> </a:t>
                      </a:r>
                      <a:r>
                        <a:rPr lang="en-GB" sz="1400" b="0" cap="none" spc="0" dirty="0" err="1">
                          <a:solidFill>
                            <a:schemeClr val="tx1"/>
                          </a:solidFill>
                        </a:rPr>
                        <a:t>climatiques</a:t>
                      </a:r>
                      <a:r>
                        <a:rPr lang="en-GB" sz="1400" b="0" cap="none" spc="0" dirty="0">
                          <a:solidFill>
                            <a:schemeClr val="tx1"/>
                          </a:solidFill>
                        </a:rPr>
                        <a:t>, exposition et </a:t>
                      </a:r>
                      <a:r>
                        <a:rPr lang="en-GB" sz="1400" b="0" cap="none" spc="0" dirty="0" err="1">
                          <a:solidFill>
                            <a:schemeClr val="tx1"/>
                          </a:solidFill>
                        </a:rPr>
                        <a:t>vulnérabilité</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2944718996"/>
                  </a:ext>
                </a:extLst>
              </a:tr>
              <a:tr h="581027">
                <a:tc>
                  <a:txBody>
                    <a:bodyPr/>
                    <a:lstStyle/>
                    <a:p>
                      <a:endParaRPr lang="en-GB" sz="1400" b="1" cap="none" spc="0">
                        <a:solidFill>
                          <a:schemeClr val="accent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rgbClr val="0A5FBA"/>
                          </a:solidFill>
                        </a:rPr>
                        <a:t>Déjeuner</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4538633"/>
                  </a:ext>
                </a:extLst>
              </a:tr>
              <a:tr h="5810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chemeClr val="accent1"/>
                          </a:solidFill>
                        </a:rPr>
                        <a:t>05</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Services d'approvisionnement en eau inclusifs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9958463"/>
                  </a:ext>
                </a:extLst>
              </a:tr>
              <a:tr h="5810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chemeClr val="accent1"/>
                          </a:solidFill>
                        </a:rPr>
                        <a:t>06</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Approches adaptatives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7540894"/>
                  </a:ext>
                </a:extLst>
              </a:tr>
              <a:tr h="581027">
                <a:tc>
                  <a:txBody>
                    <a:bodyPr/>
                    <a:lstStyle/>
                    <a:p>
                      <a:r>
                        <a:rPr lang="en-GB" sz="1400" b="1" cap="none" spc="0">
                          <a:solidFill>
                            <a:schemeClr val="accent1"/>
                          </a:solidFill>
                        </a:rPr>
                        <a:t>07</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dirty="0">
                          <a:solidFill>
                            <a:schemeClr val="tx1"/>
                          </a:solidFill>
                        </a:rPr>
                        <a:t>Quiz et </a:t>
                      </a:r>
                      <a:r>
                        <a:rPr lang="en-GB" sz="1400" b="0" cap="none" spc="0" dirty="0" err="1">
                          <a:solidFill>
                            <a:schemeClr val="tx1"/>
                          </a:solidFill>
                        </a:rPr>
                        <a:t>réflexion</a:t>
                      </a:r>
                      <a:r>
                        <a:rPr lang="en-GB" sz="1400" b="0" cap="none" spc="0" dirty="0">
                          <a:solidFill>
                            <a:schemeClr val="tx1"/>
                          </a:solidFill>
                        </a:rPr>
                        <a:t> de fin de </a:t>
                      </a:r>
                      <a:r>
                        <a:rPr lang="en-GB" sz="1400" b="0" cap="none" spc="0" dirty="0" err="1">
                          <a:solidFill>
                            <a:schemeClr val="tx1"/>
                          </a:solidFill>
                        </a:rPr>
                        <a:t>journée</a:t>
                      </a:r>
                      <a:endParaRPr lang="en-GB" sz="1400" b="0" cap="none" spc="0" dirty="0">
                        <a:solidFill>
                          <a:schemeClr val="tx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5350495"/>
                  </a:ext>
                </a:extLst>
              </a:tr>
            </a:tbl>
          </a:graphicData>
        </a:graphic>
      </p:graphicFrame>
      <p:sp>
        <p:nvSpPr>
          <p:cNvPr id="2" name="ZoneTexte 1">
            <a:extLst>
              <a:ext uri="{FF2B5EF4-FFF2-40B4-BE49-F238E27FC236}">
                <a16:creationId xmlns:a16="http://schemas.microsoft.com/office/drawing/2014/main" id="{3DCCB34B-0862-DC4A-A817-67588E294CD4}"/>
              </a:ext>
            </a:extLst>
          </p:cNvPr>
          <p:cNvSpPr txBox="1"/>
          <p:nvPr/>
        </p:nvSpPr>
        <p:spPr>
          <a:xfrm>
            <a:off x="304800" y="438128"/>
            <a:ext cx="6096000" cy="769441"/>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4400" b="1" i="0" u="none" strike="noStrike" cap="none" normalizeH="0" baseline="0" dirty="0">
                <a:ln>
                  <a:noFill/>
                </a:ln>
                <a:solidFill>
                  <a:srgbClr val="0A5FBA"/>
                </a:solidFill>
                <a:effectLst/>
                <a:latin typeface="Arial" panose="020B0604020202020204" pitchFamily="34" charset="0"/>
              </a:rPr>
              <a:t>Contenu du jour</a:t>
            </a:r>
          </a:p>
        </p:txBody>
      </p:sp>
    </p:spTree>
    <p:extLst>
      <p:ext uri="{BB962C8B-B14F-4D97-AF65-F5344CB8AC3E}">
        <p14:creationId xmlns:p14="http://schemas.microsoft.com/office/powerpoint/2010/main" val="29417516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6CB13-70FC-25FC-D417-DBC6E4B1F1DC}"/>
              </a:ext>
            </a:extLst>
          </p:cNvPr>
          <p:cNvSpPr>
            <a:spLocks noGrp="1"/>
          </p:cNvSpPr>
          <p:nvPr>
            <p:ph type="title"/>
          </p:nvPr>
        </p:nvSpPr>
        <p:spPr>
          <a:xfrm>
            <a:off x="1743697" y="994766"/>
            <a:ext cx="2284556" cy="969264"/>
          </a:xfrm>
        </p:spPr>
        <p:txBody>
          <a:bodyPr>
            <a:normAutofit fontScale="90000"/>
          </a:bodyPr>
          <a:lstStyle/>
          <a:p>
            <a:pPr algn="ctr"/>
            <a:r>
              <a:rPr lang="en-GB" dirty="0" err="1"/>
              <a:t>Aléas</a:t>
            </a:r>
            <a:r>
              <a:rPr lang="en-GB" dirty="0"/>
              <a:t> </a:t>
            </a:r>
            <a:r>
              <a:rPr lang="en-GB" dirty="0" err="1"/>
              <a:t>climatiques</a:t>
            </a:r>
            <a:endParaRPr lang="en-GB" dirty="0"/>
          </a:p>
        </p:txBody>
      </p:sp>
      <p:sp>
        <p:nvSpPr>
          <p:cNvPr id="3" name="Content Placeholder 2">
            <a:extLst>
              <a:ext uri="{FF2B5EF4-FFF2-40B4-BE49-F238E27FC236}">
                <a16:creationId xmlns:a16="http://schemas.microsoft.com/office/drawing/2014/main" id="{DEDAFC2D-C9BA-D1A5-94B8-88087DF26543}"/>
              </a:ext>
            </a:extLst>
          </p:cNvPr>
          <p:cNvSpPr>
            <a:spLocks noGrp="1"/>
          </p:cNvSpPr>
          <p:nvPr>
            <p:ph idx="1"/>
          </p:nvPr>
        </p:nvSpPr>
        <p:spPr>
          <a:xfrm>
            <a:off x="907611" y="2389192"/>
            <a:ext cx="4163151" cy="4190656"/>
          </a:xfrm>
        </p:spPr>
        <p:txBody>
          <a:bodyPr/>
          <a:lstStyle/>
          <a:p>
            <a:pPr algn="ctr"/>
            <a:r>
              <a:rPr lang="en-GB" dirty="0"/>
              <a:t>Le </a:t>
            </a:r>
            <a:r>
              <a:rPr lang="en-GB" dirty="0" err="1"/>
              <a:t>changement</a:t>
            </a:r>
            <a:r>
              <a:rPr lang="en-GB" dirty="0"/>
              <a:t> </a:t>
            </a:r>
            <a:r>
              <a:rPr lang="en-GB" dirty="0" err="1"/>
              <a:t>climatique</a:t>
            </a:r>
            <a:r>
              <a:rPr lang="en-GB" dirty="0"/>
              <a:t> </a:t>
            </a:r>
            <a:r>
              <a:rPr lang="en-GB" dirty="0" err="1"/>
              <a:t>engendre</a:t>
            </a:r>
            <a:r>
              <a:rPr lang="en-GB" dirty="0"/>
              <a:t> de nouveaux </a:t>
            </a:r>
            <a:r>
              <a:rPr lang="en-GB" dirty="0" err="1"/>
              <a:t>défis</a:t>
            </a:r>
            <a:r>
              <a:rPr lang="en-GB" dirty="0"/>
              <a:t>, </a:t>
            </a:r>
            <a:r>
              <a:rPr lang="en-GB" dirty="0" err="1"/>
              <a:t>appelés</a:t>
            </a:r>
            <a:r>
              <a:rPr lang="en-GB" dirty="0"/>
              <a:t> </a:t>
            </a:r>
            <a:r>
              <a:rPr lang="en-GB" dirty="0" err="1"/>
              <a:t>aléas</a:t>
            </a:r>
            <a:r>
              <a:rPr lang="en-GB" dirty="0"/>
              <a:t> </a:t>
            </a:r>
            <a:r>
              <a:rPr lang="en-GB" dirty="0" err="1"/>
              <a:t>climatiques</a:t>
            </a:r>
            <a:r>
              <a:rPr lang="en-GB" dirty="0"/>
              <a:t>, </a:t>
            </a:r>
            <a:r>
              <a:rPr lang="en-GB" dirty="0" err="1"/>
              <a:t>tels</a:t>
            </a:r>
            <a:r>
              <a:rPr lang="en-GB" dirty="0"/>
              <a:t> que les canicules, les </a:t>
            </a:r>
            <a:r>
              <a:rPr lang="en-GB" dirty="0" err="1"/>
              <a:t>inondations</a:t>
            </a:r>
            <a:r>
              <a:rPr lang="en-GB" dirty="0"/>
              <a:t> et les </a:t>
            </a:r>
            <a:r>
              <a:rPr lang="en-GB" dirty="0" err="1"/>
              <a:t>sécheresses</a:t>
            </a:r>
            <a:r>
              <a:rPr lang="en-GB" dirty="0"/>
              <a:t>. </a:t>
            </a:r>
          </a:p>
        </p:txBody>
      </p:sp>
      <p:sp>
        <p:nvSpPr>
          <p:cNvPr id="4" name="Title 1">
            <a:extLst>
              <a:ext uri="{FF2B5EF4-FFF2-40B4-BE49-F238E27FC236}">
                <a16:creationId xmlns:a16="http://schemas.microsoft.com/office/drawing/2014/main" id="{C760A3CE-E62C-CF18-9485-34618AD5ADAD}"/>
              </a:ext>
            </a:extLst>
          </p:cNvPr>
          <p:cNvSpPr txBox="1">
            <a:spLocks/>
          </p:cNvSpPr>
          <p:nvPr/>
        </p:nvSpPr>
        <p:spPr>
          <a:xfrm>
            <a:off x="6911741" y="994766"/>
            <a:ext cx="2284556" cy="9692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0" i="0" kern="1200" cap="none" baseline="0">
                <a:solidFill>
                  <a:srgbClr val="0A5FBA"/>
                </a:solidFill>
                <a:latin typeface="Roboto Black" panose="02000000000000000000" pitchFamily="2" charset="0"/>
                <a:ea typeface="Roboto Black" panose="02000000000000000000" pitchFamily="2" charset="0"/>
                <a:cs typeface="+mj-cs"/>
              </a:defRPr>
            </a:lvl1pPr>
          </a:lstStyle>
          <a:p>
            <a:pPr algn="ctr">
              <a:buClrTx/>
              <a:buFontTx/>
            </a:pPr>
            <a:r>
              <a:rPr lang="en-GB" dirty="0"/>
              <a:t>Risque </a:t>
            </a:r>
            <a:r>
              <a:rPr lang="en-GB" dirty="0" err="1"/>
              <a:t>climatique</a:t>
            </a:r>
            <a:endParaRPr lang="en-GB" dirty="0"/>
          </a:p>
        </p:txBody>
      </p:sp>
      <p:sp>
        <p:nvSpPr>
          <p:cNvPr id="5" name="Content Placeholder 2">
            <a:extLst>
              <a:ext uri="{FF2B5EF4-FFF2-40B4-BE49-F238E27FC236}">
                <a16:creationId xmlns:a16="http://schemas.microsoft.com/office/drawing/2014/main" id="{41CF972B-FD4E-F2EF-E66F-E65B021CDA8D}"/>
              </a:ext>
            </a:extLst>
          </p:cNvPr>
          <p:cNvSpPr txBox="1">
            <a:spLocks/>
          </p:cNvSpPr>
          <p:nvPr/>
        </p:nvSpPr>
        <p:spPr>
          <a:xfrm>
            <a:off x="5851678" y="2358378"/>
            <a:ext cx="4624137" cy="4190656"/>
          </a:xfrm>
          <a:prstGeom prst="rect">
            <a:avLst/>
          </a:prstGeom>
        </p:spPr>
        <p:txBody>
          <a:bodyPr vert="horz" lIns="91440" tIns="45720" rIns="91440" bIns="45720" rtlCol="0">
            <a:normAutofit/>
          </a:bodyPr>
          <a:lstStyle>
            <a:lvl1pPr marL="14288" indent="0" algn="l" defTabSz="914400" rtl="0" eaLnBrk="1" latinLnBrk="0" hangingPunct="1">
              <a:lnSpc>
                <a:spcPct val="120000"/>
              </a:lnSpc>
              <a:spcBef>
                <a:spcPts val="1000"/>
              </a:spcBef>
              <a:buFont typeface="Arial" panose="020B0604020202020204" pitchFamily="34" charset="0"/>
              <a:buNone/>
              <a:tabLst/>
              <a:defRPr sz="2400" kern="1200">
                <a:solidFill>
                  <a:srgbClr val="0A5FBA"/>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rgbClr val="0A5FBA"/>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ClrTx/>
            </a:pPr>
            <a:r>
              <a:rPr lang="en-GB" dirty="0" err="1"/>
              <a:t>Potentiel</a:t>
            </a:r>
            <a:r>
              <a:rPr lang="en-GB" dirty="0"/>
              <a:t> de </a:t>
            </a:r>
            <a:r>
              <a:rPr lang="en-GB" dirty="0" err="1"/>
              <a:t>conséquences</a:t>
            </a:r>
            <a:r>
              <a:rPr lang="en-GB" dirty="0"/>
              <a:t> </a:t>
            </a:r>
            <a:r>
              <a:rPr lang="en-GB" dirty="0" err="1"/>
              <a:t>négatives</a:t>
            </a:r>
            <a:r>
              <a:rPr lang="en-GB" dirty="0"/>
              <a:t> pour les </a:t>
            </a:r>
            <a:r>
              <a:rPr lang="en-GB" dirty="0" err="1"/>
              <a:t>personnes</a:t>
            </a:r>
            <a:r>
              <a:rPr lang="en-GB" dirty="0"/>
              <a:t> et la nature. Les </a:t>
            </a:r>
            <a:r>
              <a:rPr lang="en-GB" dirty="0" err="1"/>
              <a:t>risques</a:t>
            </a:r>
            <a:r>
              <a:rPr lang="en-GB" dirty="0"/>
              <a:t> </a:t>
            </a:r>
            <a:r>
              <a:rPr lang="en-GB" dirty="0" err="1"/>
              <a:t>surviennent</a:t>
            </a:r>
            <a:r>
              <a:rPr lang="en-GB" dirty="0"/>
              <a:t> </a:t>
            </a:r>
            <a:r>
              <a:rPr lang="en-GB" dirty="0" err="1"/>
              <a:t>lorsque</a:t>
            </a:r>
            <a:r>
              <a:rPr lang="en-GB" dirty="0"/>
              <a:t> les </a:t>
            </a:r>
            <a:r>
              <a:rPr lang="en-GB" dirty="0" err="1"/>
              <a:t>aléas</a:t>
            </a:r>
            <a:r>
              <a:rPr lang="en-GB" dirty="0"/>
              <a:t> </a:t>
            </a:r>
            <a:r>
              <a:rPr lang="en-GB" dirty="0" err="1"/>
              <a:t>climatiques</a:t>
            </a:r>
            <a:r>
              <a:rPr lang="en-GB" dirty="0"/>
              <a:t> </a:t>
            </a:r>
            <a:r>
              <a:rPr lang="en-GB" dirty="0" err="1"/>
              <a:t>affectent</a:t>
            </a:r>
            <a:r>
              <a:rPr lang="en-GB" dirty="0"/>
              <a:t> des </a:t>
            </a:r>
            <a:r>
              <a:rPr lang="en-GB" dirty="0" err="1"/>
              <a:t>communautés</a:t>
            </a:r>
            <a:r>
              <a:rPr lang="en-GB" dirty="0"/>
              <a:t> </a:t>
            </a:r>
            <a:r>
              <a:rPr lang="en-GB" dirty="0" err="1"/>
              <a:t>ou</a:t>
            </a:r>
            <a:r>
              <a:rPr lang="en-GB" dirty="0"/>
              <a:t> des </a:t>
            </a:r>
            <a:r>
              <a:rPr lang="en-GB" dirty="0" err="1"/>
              <a:t>systèmes</a:t>
            </a:r>
            <a:r>
              <a:rPr lang="en-GB" dirty="0"/>
              <a:t> exposés et </a:t>
            </a:r>
            <a:r>
              <a:rPr lang="en-GB" dirty="0" err="1"/>
              <a:t>vulnérables</a:t>
            </a:r>
            <a:r>
              <a:rPr lang="en-GB" dirty="0"/>
              <a:t>.</a:t>
            </a:r>
          </a:p>
        </p:txBody>
      </p:sp>
    </p:spTree>
    <p:extLst>
      <p:ext uri="{BB962C8B-B14F-4D97-AF65-F5344CB8AC3E}">
        <p14:creationId xmlns:p14="http://schemas.microsoft.com/office/powerpoint/2010/main" val="14847647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20265-66FB-A199-E87B-EA0FC54029F4}"/>
              </a:ext>
            </a:extLst>
          </p:cNvPr>
          <p:cNvSpPr>
            <a:spLocks noGrp="1"/>
          </p:cNvSpPr>
          <p:nvPr>
            <p:ph type="title"/>
          </p:nvPr>
        </p:nvSpPr>
        <p:spPr>
          <a:xfrm>
            <a:off x="530129" y="860496"/>
            <a:ext cx="10652760" cy="969264"/>
          </a:xfrm>
        </p:spPr>
        <p:txBody>
          <a:bodyPr>
            <a:normAutofit/>
          </a:bodyPr>
          <a:lstStyle/>
          <a:p>
            <a:r>
              <a:rPr lang="en-GB" sz="4400">
                <a:solidFill>
                  <a:schemeClr val="bg1"/>
                </a:solidFill>
                <a:effectLst>
                  <a:outerShdw blurRad="50800" dist="38100" dir="2700000" algn="tl" rotWithShape="0">
                    <a:prstClr val="black">
                      <a:alpha val="40000"/>
                    </a:prstClr>
                  </a:outerShdw>
                </a:effectLst>
                <a:latin typeface="Roboto Black"/>
                <a:ea typeface="Roboto Black"/>
                <a:cs typeface="Roboto Black"/>
              </a:rPr>
              <a:t>Impact climatique</a:t>
            </a:r>
            <a:endParaRPr lang="en-GB" sz="4400">
              <a:solidFill>
                <a:schemeClr val="bg1"/>
              </a:solidFill>
              <a:effectLst>
                <a:outerShdw blurRad="50800" dist="38100" dir="2700000" algn="tl" rotWithShape="0">
                  <a:prstClr val="black">
                    <a:alpha val="40000"/>
                  </a:prstClr>
                </a:outerShdw>
              </a:effectLst>
            </a:endParaRPr>
          </a:p>
        </p:txBody>
      </p:sp>
      <p:sp>
        <p:nvSpPr>
          <p:cNvPr id="3" name="Content Placeholder 2">
            <a:extLst>
              <a:ext uri="{FF2B5EF4-FFF2-40B4-BE49-F238E27FC236}">
                <a16:creationId xmlns:a16="http://schemas.microsoft.com/office/drawing/2014/main" id="{DDECE732-1065-42BF-7865-F9000CE5452E}"/>
              </a:ext>
            </a:extLst>
          </p:cNvPr>
          <p:cNvSpPr>
            <a:spLocks noGrp="1"/>
          </p:cNvSpPr>
          <p:nvPr>
            <p:ph idx="1"/>
          </p:nvPr>
        </p:nvSpPr>
        <p:spPr>
          <a:xfrm>
            <a:off x="530129" y="1834397"/>
            <a:ext cx="5825702" cy="1398776"/>
          </a:xfrm>
        </p:spPr>
        <p:txBody>
          <a:bodyPr>
            <a:normAutofit fontScale="85000" lnSpcReduction="10000"/>
          </a:bodyPr>
          <a:lstStyle/>
          <a:p>
            <a:r>
              <a:rPr lang="en-GB" sz="2400" dirty="0" err="1">
                <a:solidFill>
                  <a:schemeClr val="bg1"/>
                </a:solidFill>
                <a:effectLst>
                  <a:outerShdw blurRad="50800" dist="38100" dir="2700000" algn="tl" rotWithShape="0">
                    <a:prstClr val="black">
                      <a:alpha val="40000"/>
                    </a:prstClr>
                  </a:outerShdw>
                </a:effectLst>
              </a:rPr>
              <a:t>Effets</a:t>
            </a:r>
            <a:r>
              <a:rPr lang="en-GB" sz="2400" dirty="0">
                <a:solidFill>
                  <a:schemeClr val="bg1"/>
                </a:solidFill>
                <a:effectLst>
                  <a:outerShdw blurRad="50800" dist="38100" dir="2700000" algn="tl" rotWithShape="0">
                    <a:prstClr val="black">
                      <a:alpha val="40000"/>
                    </a:prstClr>
                  </a:outerShdw>
                </a:effectLst>
              </a:rPr>
              <a:t> </a:t>
            </a:r>
            <a:r>
              <a:rPr lang="en-GB" sz="2400" dirty="0" err="1">
                <a:solidFill>
                  <a:schemeClr val="bg1"/>
                </a:solidFill>
                <a:effectLst>
                  <a:outerShdw blurRad="50800" dist="38100" dir="2700000" algn="tl" rotWithShape="0">
                    <a:prstClr val="black">
                      <a:alpha val="40000"/>
                    </a:prstClr>
                  </a:outerShdw>
                </a:effectLst>
              </a:rPr>
              <a:t>ou</a:t>
            </a:r>
            <a:r>
              <a:rPr lang="en-GB" sz="2400" dirty="0">
                <a:solidFill>
                  <a:schemeClr val="bg1"/>
                </a:solidFill>
                <a:effectLst>
                  <a:outerShdw blurRad="50800" dist="38100" dir="2700000" algn="tl" rotWithShape="0">
                    <a:prstClr val="black">
                      <a:alpha val="40000"/>
                    </a:prstClr>
                  </a:outerShdw>
                </a:effectLst>
              </a:rPr>
              <a:t> </a:t>
            </a:r>
            <a:r>
              <a:rPr lang="en-GB" sz="2400" dirty="0" err="1">
                <a:solidFill>
                  <a:schemeClr val="bg1"/>
                </a:solidFill>
                <a:effectLst>
                  <a:outerShdw blurRad="50800" dist="38100" dir="2700000" algn="tl" rotWithShape="0">
                    <a:prstClr val="black">
                      <a:alpha val="40000"/>
                    </a:prstClr>
                  </a:outerShdw>
                </a:effectLst>
              </a:rPr>
              <a:t>conséquences</a:t>
            </a:r>
            <a:r>
              <a:rPr lang="en-GB" sz="2400" dirty="0">
                <a:solidFill>
                  <a:schemeClr val="bg1"/>
                </a:solidFill>
                <a:effectLst>
                  <a:outerShdw blurRad="50800" dist="38100" dir="2700000" algn="tl" rotWithShape="0">
                    <a:prstClr val="black">
                      <a:alpha val="40000"/>
                    </a:prstClr>
                  </a:outerShdw>
                </a:effectLst>
              </a:rPr>
              <a:t> du </a:t>
            </a:r>
            <a:r>
              <a:rPr lang="en-GB" sz="2400" dirty="0" err="1">
                <a:solidFill>
                  <a:schemeClr val="bg1"/>
                </a:solidFill>
                <a:effectLst>
                  <a:outerShdw blurRad="50800" dist="38100" dir="2700000" algn="tl" rotWithShape="0">
                    <a:prstClr val="black">
                      <a:alpha val="40000"/>
                    </a:prstClr>
                  </a:outerShdw>
                </a:effectLst>
              </a:rPr>
              <a:t>changement</a:t>
            </a:r>
            <a:r>
              <a:rPr lang="en-GB" sz="2400" dirty="0">
                <a:solidFill>
                  <a:schemeClr val="bg1"/>
                </a:solidFill>
                <a:effectLst>
                  <a:outerShdw blurRad="50800" dist="38100" dir="2700000" algn="tl" rotWithShape="0">
                    <a:prstClr val="black">
                      <a:alpha val="40000"/>
                    </a:prstClr>
                  </a:outerShdw>
                </a:effectLst>
              </a:rPr>
              <a:t> </a:t>
            </a:r>
            <a:r>
              <a:rPr lang="en-GB" sz="2400" dirty="0" err="1">
                <a:solidFill>
                  <a:schemeClr val="bg1"/>
                </a:solidFill>
                <a:effectLst>
                  <a:outerShdw blurRad="50800" dist="38100" dir="2700000" algn="tl" rotWithShape="0">
                    <a:prstClr val="black">
                      <a:alpha val="40000"/>
                    </a:prstClr>
                  </a:outerShdw>
                </a:effectLst>
              </a:rPr>
              <a:t>climatique</a:t>
            </a:r>
            <a:r>
              <a:rPr lang="en-GB" sz="2400" dirty="0">
                <a:solidFill>
                  <a:schemeClr val="bg1"/>
                </a:solidFill>
                <a:effectLst>
                  <a:outerShdw blurRad="50800" dist="38100" dir="2700000" algn="tl" rotWithShape="0">
                    <a:prstClr val="black">
                      <a:alpha val="40000"/>
                    </a:prstClr>
                  </a:outerShdw>
                </a:effectLst>
              </a:rPr>
              <a:t> sur divers aspects de </a:t>
            </a:r>
            <a:r>
              <a:rPr lang="en-GB" sz="2400" dirty="0" err="1">
                <a:solidFill>
                  <a:schemeClr val="bg1"/>
                </a:solidFill>
                <a:effectLst>
                  <a:outerShdw blurRad="50800" dist="38100" dir="2700000" algn="tl" rotWithShape="0">
                    <a:prstClr val="black">
                      <a:alpha val="40000"/>
                    </a:prstClr>
                  </a:outerShdw>
                </a:effectLst>
              </a:rPr>
              <a:t>l'environnement</a:t>
            </a:r>
            <a:r>
              <a:rPr lang="en-GB" sz="2400" dirty="0">
                <a:solidFill>
                  <a:schemeClr val="bg1"/>
                </a:solidFill>
                <a:effectLst>
                  <a:outerShdw blurRad="50800" dist="38100" dir="2700000" algn="tl" rotWithShape="0">
                    <a:prstClr val="black">
                      <a:alpha val="40000"/>
                    </a:prstClr>
                  </a:outerShdw>
                </a:effectLst>
              </a:rPr>
              <a:t>, de la société et de </a:t>
            </a:r>
            <a:r>
              <a:rPr lang="en-GB" sz="2400" dirty="0" err="1">
                <a:solidFill>
                  <a:schemeClr val="bg1"/>
                </a:solidFill>
                <a:effectLst>
                  <a:outerShdw blurRad="50800" dist="38100" dir="2700000" algn="tl" rotWithShape="0">
                    <a:prstClr val="black">
                      <a:alpha val="40000"/>
                    </a:prstClr>
                  </a:outerShdw>
                </a:effectLst>
              </a:rPr>
              <a:t>l'économie</a:t>
            </a:r>
            <a:r>
              <a:rPr lang="en-GB" sz="2400" dirty="0">
                <a:solidFill>
                  <a:schemeClr val="bg1"/>
                </a:solidFill>
                <a:effectLst>
                  <a:outerShdw blurRad="50800" dist="38100" dir="2700000" algn="tl" rotWithShape="0">
                    <a:prstClr val="black">
                      <a:alpha val="40000"/>
                    </a:prstClr>
                  </a:outerShdw>
                </a:effectLst>
              </a:rPr>
              <a:t>.</a:t>
            </a:r>
          </a:p>
        </p:txBody>
      </p:sp>
      <p:sp>
        <p:nvSpPr>
          <p:cNvPr id="4" name="TextBox 3">
            <a:extLst>
              <a:ext uri="{FF2B5EF4-FFF2-40B4-BE49-F238E27FC236}">
                <a16:creationId xmlns:a16="http://schemas.microsoft.com/office/drawing/2014/main" id="{418E4430-CEB9-0071-A510-4766E88D4057}"/>
              </a:ext>
            </a:extLst>
          </p:cNvPr>
          <p:cNvSpPr txBox="1"/>
          <p:nvPr/>
        </p:nvSpPr>
        <p:spPr>
          <a:xfrm>
            <a:off x="8694294" y="5448290"/>
            <a:ext cx="2996377" cy="369332"/>
          </a:xfrm>
          <a:prstGeom prst="rect">
            <a:avLst/>
          </a:prstGeom>
          <a:noFill/>
        </p:spPr>
        <p:txBody>
          <a:bodyPr wrap="square" rtlCol="0">
            <a:spAutoFit/>
          </a:bodyPr>
          <a:lstStyle/>
          <a:p>
            <a:pPr algn="r"/>
            <a:r>
              <a:rPr lang="en-GB" sz="1800" i="1">
                <a:solidFill>
                  <a:schemeClr val="bg1"/>
                </a:solidFill>
                <a:latin typeface="Roboto" panose="02000000000000000000" pitchFamily="2" charset="0"/>
                <a:ea typeface="Roboto" panose="02000000000000000000" pitchFamily="2" charset="0"/>
              </a:rPr>
              <a:t>Inondations au Bangladesh.</a:t>
            </a:r>
            <a:endParaRPr lang="en-GB" sz="1800">
              <a:solidFill>
                <a:schemeClr val="bg1"/>
              </a:solidFill>
              <a:latin typeface="Roboto" panose="02000000000000000000" pitchFamily="2" charset="0"/>
              <a:ea typeface="Roboto" panose="02000000000000000000" pitchFamily="2" charset="0"/>
            </a:endParaRPr>
          </a:p>
        </p:txBody>
      </p:sp>
      <p:pic>
        <p:nvPicPr>
          <p:cNvPr id="5" name="Picture 4" descr="A blue background with a magnifying glass and a magnifying glass&#10;&#10;AI-generated content may be incorrect.">
            <a:extLst>
              <a:ext uri="{FF2B5EF4-FFF2-40B4-BE49-F238E27FC236}">
                <a16:creationId xmlns:a16="http://schemas.microsoft.com/office/drawing/2014/main" id="{8221A025-A656-FD40-B21B-A630FA7761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extLst>
      <p:ext uri="{BB962C8B-B14F-4D97-AF65-F5344CB8AC3E}">
        <p14:creationId xmlns:p14="http://schemas.microsoft.com/office/powerpoint/2010/main" val="20332857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6B0CE"/>
        </a:solidFill>
        <a:effectLst/>
      </p:bgPr>
    </p:bg>
    <p:spTree>
      <p:nvGrpSpPr>
        <p:cNvPr id="1" name="Shape 806"/>
        <p:cNvGrpSpPr/>
        <p:nvPr/>
      </p:nvGrpSpPr>
      <p:grpSpPr>
        <a:xfrm>
          <a:off x="0" y="0"/>
          <a:ext cx="0" cy="0"/>
          <a:chOff x="0" y="0"/>
          <a:chExt cx="0" cy="0"/>
        </a:xfrm>
      </p:grpSpPr>
      <p:sp>
        <p:nvSpPr>
          <p:cNvPr id="810" name="Google Shape;810;p36"/>
          <p:cNvSpPr/>
          <p:nvPr/>
        </p:nvSpPr>
        <p:spPr>
          <a:xfrm>
            <a:off x="8754055" y="1367711"/>
            <a:ext cx="664210" cy="661670"/>
          </a:xfrm>
          <a:custGeom>
            <a:avLst/>
            <a:gdLst/>
            <a:ahLst/>
            <a:cxnLst/>
            <a:rect l="l" t="t" r="r" b="b"/>
            <a:pathLst>
              <a:path w="1328420" h="1323340" extrusionOk="0">
                <a:moveTo>
                  <a:pt x="0" y="0"/>
                </a:moveTo>
                <a:lnTo>
                  <a:pt x="1328420" y="0"/>
                </a:lnTo>
                <a:lnTo>
                  <a:pt x="1328420" y="1323340"/>
                </a:lnTo>
                <a:lnTo>
                  <a:pt x="0" y="132334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l="-598" r="-590"/>
            </a:stretch>
          </a:blipFill>
          <a:ln>
            <a:noFill/>
          </a:ln>
        </p:spPr>
        <p:txBody>
          <a:bodyPr spcFirstLastPara="1" wrap="square" lIns="60950" tIns="30467" rIns="60950" bIns="30467" anchor="t" anchorCtr="0">
            <a:noAutofit/>
          </a:bodyPr>
          <a:lstStyle/>
          <a:p>
            <a:pPr>
              <a:buSzPts val="1400"/>
            </a:pPr>
            <a:endParaRPr sz="933"/>
          </a:p>
        </p:txBody>
      </p:sp>
      <p:sp>
        <p:nvSpPr>
          <p:cNvPr id="811" name="Google Shape;811;p36"/>
          <p:cNvSpPr txBox="1"/>
          <p:nvPr/>
        </p:nvSpPr>
        <p:spPr>
          <a:xfrm>
            <a:off x="8400518" y="2096917"/>
            <a:ext cx="1371400" cy="292516"/>
          </a:xfrm>
          <a:prstGeom prst="rect">
            <a:avLst/>
          </a:prstGeom>
          <a:noFill/>
          <a:ln>
            <a:noFill/>
          </a:ln>
        </p:spPr>
        <p:txBody>
          <a:bodyPr spcFirstLastPara="1" wrap="square" lIns="0" tIns="0" rIns="0" bIns="0" anchor="t" anchorCtr="0">
            <a:spAutoFit/>
          </a:bodyPr>
          <a:lstStyle/>
          <a:p>
            <a:pPr algn="ctr">
              <a:lnSpc>
                <a:spcPct val="150000"/>
              </a:lnSpc>
              <a:buSzPts val="1900"/>
            </a:pPr>
            <a:r>
              <a:rPr lang="en-US" sz="1267">
                <a:solidFill>
                  <a:srgbClr val="FFFFFF"/>
                </a:solidFill>
                <a:latin typeface="Roboto"/>
                <a:ea typeface="Roboto"/>
                <a:cs typeface="Roboto"/>
                <a:sym typeface="Roboto"/>
              </a:rPr>
              <a:t>Vagues de chaleur</a:t>
            </a:r>
            <a:endParaRPr sz="933"/>
          </a:p>
        </p:txBody>
      </p:sp>
      <p:sp>
        <p:nvSpPr>
          <p:cNvPr id="812" name="Google Shape;812;p36"/>
          <p:cNvSpPr/>
          <p:nvPr/>
        </p:nvSpPr>
        <p:spPr>
          <a:xfrm>
            <a:off x="7764270" y="2860301"/>
            <a:ext cx="738251" cy="738314"/>
          </a:xfrm>
          <a:custGeom>
            <a:avLst/>
            <a:gdLst/>
            <a:ahLst/>
            <a:cxnLst/>
            <a:rect l="l" t="t" r="r" b="b"/>
            <a:pathLst>
              <a:path w="1476502" h="1476629" extrusionOk="0">
                <a:moveTo>
                  <a:pt x="0" y="0"/>
                </a:moveTo>
                <a:lnTo>
                  <a:pt x="1476502" y="0"/>
                </a:lnTo>
                <a:lnTo>
                  <a:pt x="1476502" y="1476629"/>
                </a:lnTo>
                <a:lnTo>
                  <a:pt x="0" y="1476629"/>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13" name="Google Shape;813;p36"/>
          <p:cNvSpPr/>
          <p:nvPr/>
        </p:nvSpPr>
        <p:spPr>
          <a:xfrm>
            <a:off x="9577699" y="2917201"/>
            <a:ext cx="711136" cy="624459"/>
          </a:xfrm>
          <a:custGeom>
            <a:avLst/>
            <a:gdLst/>
            <a:ahLst/>
            <a:cxnLst/>
            <a:rect l="l" t="t" r="r" b="b"/>
            <a:pathLst>
              <a:path w="1422273" h="1248918" extrusionOk="0">
                <a:moveTo>
                  <a:pt x="0" y="0"/>
                </a:moveTo>
                <a:lnTo>
                  <a:pt x="1422273" y="0"/>
                </a:lnTo>
                <a:lnTo>
                  <a:pt x="1422273" y="1248918"/>
                </a:lnTo>
                <a:lnTo>
                  <a:pt x="0" y="1248918"/>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15" name="Google Shape;815;p36"/>
          <p:cNvSpPr txBox="1"/>
          <p:nvPr/>
        </p:nvSpPr>
        <p:spPr>
          <a:xfrm>
            <a:off x="7498580" y="3706892"/>
            <a:ext cx="1371200" cy="292516"/>
          </a:xfrm>
          <a:prstGeom prst="rect">
            <a:avLst/>
          </a:prstGeom>
          <a:noFill/>
          <a:ln>
            <a:noFill/>
          </a:ln>
        </p:spPr>
        <p:txBody>
          <a:bodyPr spcFirstLastPara="1" wrap="square" lIns="0" tIns="0" rIns="0" bIns="0" anchor="t" anchorCtr="0">
            <a:spAutoFit/>
          </a:bodyPr>
          <a:lstStyle/>
          <a:p>
            <a:pPr algn="ctr">
              <a:lnSpc>
                <a:spcPct val="150000"/>
              </a:lnSpc>
              <a:buSzPts val="1900"/>
            </a:pPr>
            <a:r>
              <a:rPr lang="en-US" sz="1267">
                <a:solidFill>
                  <a:srgbClr val="FFFFFF"/>
                </a:solidFill>
                <a:latin typeface="Roboto"/>
                <a:ea typeface="Roboto"/>
                <a:cs typeface="Roboto"/>
                <a:sym typeface="Roboto"/>
              </a:rPr>
              <a:t>Sécheresse</a:t>
            </a:r>
            <a:endParaRPr sz="933"/>
          </a:p>
        </p:txBody>
      </p:sp>
      <p:sp>
        <p:nvSpPr>
          <p:cNvPr id="817" name="Google Shape;817;p36"/>
          <p:cNvSpPr txBox="1"/>
          <p:nvPr/>
        </p:nvSpPr>
        <p:spPr>
          <a:xfrm>
            <a:off x="9298263" y="3615317"/>
            <a:ext cx="1371200" cy="233975"/>
          </a:xfrm>
          <a:prstGeom prst="rect">
            <a:avLst/>
          </a:prstGeom>
          <a:noFill/>
          <a:ln>
            <a:noFill/>
          </a:ln>
        </p:spPr>
        <p:txBody>
          <a:bodyPr spcFirstLastPara="1" wrap="square" lIns="0" tIns="0" rIns="0" bIns="0" anchor="t" anchorCtr="0">
            <a:spAutoFit/>
          </a:bodyPr>
          <a:lstStyle/>
          <a:p>
            <a:pPr algn="ctr">
              <a:lnSpc>
                <a:spcPct val="120000"/>
              </a:lnSpc>
              <a:buSzPts val="1900"/>
            </a:pPr>
            <a:r>
              <a:rPr lang="en-US" sz="1267">
                <a:solidFill>
                  <a:srgbClr val="FFFFFF"/>
                </a:solidFill>
                <a:latin typeface="Roboto"/>
                <a:ea typeface="Roboto"/>
                <a:cs typeface="Roboto"/>
                <a:sym typeface="Roboto"/>
              </a:rPr>
              <a:t>Tempêtes et cyclones</a:t>
            </a:r>
            <a:endParaRPr sz="933"/>
          </a:p>
        </p:txBody>
      </p:sp>
      <p:sp>
        <p:nvSpPr>
          <p:cNvPr id="818" name="Google Shape;818;p36"/>
          <p:cNvSpPr txBox="1"/>
          <p:nvPr/>
        </p:nvSpPr>
        <p:spPr>
          <a:xfrm>
            <a:off x="10117239" y="5295010"/>
            <a:ext cx="1371200" cy="292516"/>
          </a:xfrm>
          <a:prstGeom prst="rect">
            <a:avLst/>
          </a:prstGeom>
          <a:noFill/>
          <a:ln>
            <a:noFill/>
          </a:ln>
        </p:spPr>
        <p:txBody>
          <a:bodyPr spcFirstLastPara="1" wrap="square" lIns="0" tIns="0" rIns="0" bIns="0" anchor="t" anchorCtr="0">
            <a:spAutoFit/>
          </a:bodyPr>
          <a:lstStyle/>
          <a:p>
            <a:pPr algn="ctr">
              <a:lnSpc>
                <a:spcPct val="150000"/>
              </a:lnSpc>
              <a:buSzPts val="1900"/>
            </a:pPr>
            <a:r>
              <a:rPr lang="en-US" sz="1267">
                <a:solidFill>
                  <a:srgbClr val="FFFFFF"/>
                </a:solidFill>
                <a:latin typeface="Roboto"/>
                <a:ea typeface="Roboto"/>
                <a:cs typeface="Roboto"/>
                <a:sym typeface="Roboto"/>
              </a:rPr>
              <a:t>Glissements de terrain</a:t>
            </a:r>
            <a:endParaRPr sz="933"/>
          </a:p>
        </p:txBody>
      </p:sp>
      <p:sp>
        <p:nvSpPr>
          <p:cNvPr id="819" name="Google Shape;819;p36"/>
          <p:cNvSpPr/>
          <p:nvPr/>
        </p:nvSpPr>
        <p:spPr>
          <a:xfrm>
            <a:off x="10462692" y="4538165"/>
            <a:ext cx="643445" cy="672910"/>
          </a:xfrm>
          <a:custGeom>
            <a:avLst/>
            <a:gdLst/>
            <a:ahLst/>
            <a:cxnLst/>
            <a:rect l="l" t="t" r="r" b="b"/>
            <a:pathLst>
              <a:path w="1286891" h="1345819" extrusionOk="0">
                <a:moveTo>
                  <a:pt x="0" y="0"/>
                </a:moveTo>
                <a:lnTo>
                  <a:pt x="1286891" y="0"/>
                </a:lnTo>
                <a:lnTo>
                  <a:pt x="1286891" y="1345819"/>
                </a:lnTo>
                <a:lnTo>
                  <a:pt x="0" y="1345819"/>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21" name="Google Shape;821;p36"/>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a:buSzPts val="1400"/>
            </a:pPr>
            <a:endParaRPr sz="933">
              <a:solidFill>
                <a:schemeClr val="accent1"/>
              </a:solidFill>
            </a:endParaRPr>
          </a:p>
        </p:txBody>
      </p:sp>
      <p:cxnSp>
        <p:nvCxnSpPr>
          <p:cNvPr id="822" name="Google Shape;822;p36"/>
          <p:cNvCxnSpPr/>
          <p:nvPr/>
        </p:nvCxnSpPr>
        <p:spPr>
          <a:xfrm rot="10800000" flipH="1">
            <a:off x="746470" y="4527337"/>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823" name="Google Shape;823;p36"/>
          <p:cNvCxnSpPr/>
          <p:nvPr/>
        </p:nvCxnSpPr>
        <p:spPr>
          <a:xfrm rot="10800000" flipH="1">
            <a:off x="746809" y="3702509"/>
            <a:ext cx="886622" cy="7873"/>
          </a:xfrm>
          <a:prstGeom prst="straightConnector1">
            <a:avLst/>
          </a:prstGeom>
          <a:noFill/>
          <a:ln w="38100" cap="flat" cmpd="sng">
            <a:solidFill>
              <a:schemeClr val="bg1"/>
            </a:solidFill>
            <a:prstDash val="solid"/>
            <a:round/>
            <a:headEnd type="none" w="sm" len="sm"/>
            <a:tailEnd type="stealth" w="med" len="med"/>
          </a:ln>
        </p:spPr>
      </p:cxnSp>
      <p:sp>
        <p:nvSpPr>
          <p:cNvPr id="824" name="Google Shape;824;p36"/>
          <p:cNvSpPr/>
          <p:nvPr/>
        </p:nvSpPr>
        <p:spPr>
          <a:xfrm rot="-5400000">
            <a:off x="8088390" y="986297"/>
            <a:ext cx="1971745" cy="1705560"/>
          </a:xfrm>
          <a:custGeom>
            <a:avLst/>
            <a:gdLst/>
            <a:ahLst/>
            <a:cxnLst/>
            <a:rect l="l" t="t" r="r" b="b"/>
            <a:pathLst>
              <a:path w="2957618" h="2558340" extrusionOk="0">
                <a:moveTo>
                  <a:pt x="0" y="0"/>
                </a:moveTo>
                <a:lnTo>
                  <a:pt x="2957619" y="0"/>
                </a:lnTo>
                <a:lnTo>
                  <a:pt x="2957619"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26" name="Google Shape;826;p36"/>
          <p:cNvSpPr/>
          <p:nvPr/>
        </p:nvSpPr>
        <p:spPr>
          <a:xfrm rot="-5400000">
            <a:off x="7144433" y="2529609"/>
            <a:ext cx="1971745" cy="1705560"/>
          </a:xfrm>
          <a:custGeom>
            <a:avLst/>
            <a:gdLst/>
            <a:ahLst/>
            <a:cxnLst/>
            <a:rect l="l" t="t" r="r" b="b"/>
            <a:pathLst>
              <a:path w="2957618" h="2558340" extrusionOk="0">
                <a:moveTo>
                  <a:pt x="0" y="0"/>
                </a:moveTo>
                <a:lnTo>
                  <a:pt x="2957619" y="0"/>
                </a:lnTo>
                <a:lnTo>
                  <a:pt x="2957619"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27" name="Google Shape;827;p36"/>
          <p:cNvSpPr/>
          <p:nvPr/>
        </p:nvSpPr>
        <p:spPr>
          <a:xfrm rot="-5400000">
            <a:off x="8986768" y="2560047"/>
            <a:ext cx="1971745" cy="1705560"/>
          </a:xfrm>
          <a:custGeom>
            <a:avLst/>
            <a:gdLst/>
            <a:ahLst/>
            <a:cxnLst/>
            <a:rect l="l" t="t" r="r" b="b"/>
            <a:pathLst>
              <a:path w="2957618" h="2558340" extrusionOk="0">
                <a:moveTo>
                  <a:pt x="0" y="0"/>
                </a:moveTo>
                <a:lnTo>
                  <a:pt x="2957618" y="0"/>
                </a:lnTo>
                <a:lnTo>
                  <a:pt x="2957618"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28" name="Google Shape;828;p36"/>
          <p:cNvSpPr/>
          <p:nvPr/>
        </p:nvSpPr>
        <p:spPr>
          <a:xfrm rot="-5400000">
            <a:off x="9845265" y="4168766"/>
            <a:ext cx="1971745" cy="1705560"/>
          </a:xfrm>
          <a:custGeom>
            <a:avLst/>
            <a:gdLst/>
            <a:ahLst/>
            <a:cxnLst/>
            <a:rect l="l" t="t" r="r" b="b"/>
            <a:pathLst>
              <a:path w="2957618" h="2558340" extrusionOk="0">
                <a:moveTo>
                  <a:pt x="0" y="0"/>
                </a:moveTo>
                <a:lnTo>
                  <a:pt x="2957619" y="0"/>
                </a:lnTo>
                <a:lnTo>
                  <a:pt x="2957619"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29" name="Google Shape;829;p36"/>
          <p:cNvSpPr/>
          <p:nvPr/>
        </p:nvSpPr>
        <p:spPr>
          <a:xfrm rot="-5400000">
            <a:off x="9933338" y="1004913"/>
            <a:ext cx="1971745" cy="1705560"/>
          </a:xfrm>
          <a:custGeom>
            <a:avLst/>
            <a:gdLst/>
            <a:ahLst/>
            <a:cxnLst/>
            <a:rect l="l" t="t" r="r" b="b"/>
            <a:pathLst>
              <a:path w="2957618" h="2558340" extrusionOk="0">
                <a:moveTo>
                  <a:pt x="0" y="0"/>
                </a:moveTo>
                <a:lnTo>
                  <a:pt x="2957618" y="0"/>
                </a:lnTo>
                <a:lnTo>
                  <a:pt x="2957618"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30" name="Google Shape;830;p36"/>
          <p:cNvSpPr txBox="1"/>
          <p:nvPr/>
        </p:nvSpPr>
        <p:spPr>
          <a:xfrm>
            <a:off x="10209033" y="2093743"/>
            <a:ext cx="1371200" cy="292516"/>
          </a:xfrm>
          <a:prstGeom prst="rect">
            <a:avLst/>
          </a:prstGeom>
          <a:noFill/>
          <a:ln>
            <a:noFill/>
          </a:ln>
        </p:spPr>
        <p:txBody>
          <a:bodyPr spcFirstLastPara="1" wrap="square" lIns="0" tIns="0" rIns="0" bIns="0" anchor="t" anchorCtr="0">
            <a:spAutoFit/>
          </a:bodyPr>
          <a:lstStyle/>
          <a:p>
            <a:pPr algn="ctr">
              <a:lnSpc>
                <a:spcPct val="150000"/>
              </a:lnSpc>
              <a:buSzPts val="1900"/>
            </a:pPr>
            <a:r>
              <a:rPr lang="en-US" sz="1267">
                <a:solidFill>
                  <a:srgbClr val="FFFFFF"/>
                </a:solidFill>
                <a:latin typeface="Roboto"/>
                <a:ea typeface="Roboto"/>
                <a:cs typeface="Roboto"/>
                <a:sym typeface="Roboto"/>
              </a:rPr>
              <a:t>Inondations</a:t>
            </a:r>
            <a:endParaRPr sz="933"/>
          </a:p>
        </p:txBody>
      </p:sp>
      <p:sp>
        <p:nvSpPr>
          <p:cNvPr id="831" name="Google Shape;831;p36"/>
          <p:cNvSpPr txBox="1"/>
          <p:nvPr/>
        </p:nvSpPr>
        <p:spPr>
          <a:xfrm>
            <a:off x="6505671" y="5128979"/>
            <a:ext cx="1371200" cy="233975"/>
          </a:xfrm>
          <a:prstGeom prst="rect">
            <a:avLst/>
          </a:prstGeom>
          <a:noFill/>
          <a:ln>
            <a:noFill/>
          </a:ln>
        </p:spPr>
        <p:txBody>
          <a:bodyPr spcFirstLastPara="1" wrap="square" lIns="0" tIns="0" rIns="0" bIns="0" anchor="t" anchorCtr="0">
            <a:spAutoFit/>
          </a:bodyPr>
          <a:lstStyle/>
          <a:p>
            <a:pPr algn="ctr">
              <a:lnSpc>
                <a:spcPct val="120000"/>
              </a:lnSpc>
              <a:buSzPts val="1900"/>
            </a:pPr>
            <a:r>
              <a:rPr lang="en-US" sz="1267">
                <a:solidFill>
                  <a:srgbClr val="FFFFFF"/>
                </a:solidFill>
                <a:latin typeface="Roboto"/>
                <a:ea typeface="Roboto"/>
                <a:cs typeface="Roboto"/>
                <a:sym typeface="Roboto"/>
              </a:rPr>
              <a:t>Précipitations extrêmes</a:t>
            </a:r>
            <a:endParaRPr sz="933"/>
          </a:p>
        </p:txBody>
      </p:sp>
      <p:sp>
        <p:nvSpPr>
          <p:cNvPr id="832" name="Google Shape;832;p36"/>
          <p:cNvSpPr txBox="1"/>
          <p:nvPr/>
        </p:nvSpPr>
        <p:spPr>
          <a:xfrm>
            <a:off x="819585" y="722569"/>
            <a:ext cx="7461185" cy="603242"/>
          </a:xfrm>
          <a:prstGeom prst="rect">
            <a:avLst/>
          </a:prstGeom>
          <a:noFill/>
          <a:ln>
            <a:noFill/>
          </a:ln>
        </p:spPr>
        <p:txBody>
          <a:bodyPr spcFirstLastPara="1" wrap="square" lIns="0" tIns="0" rIns="0" bIns="0" anchor="t" anchorCtr="0">
            <a:spAutoFit/>
          </a:bodyPr>
          <a:lstStyle/>
          <a:p>
            <a:pPr>
              <a:lnSpc>
                <a:spcPct val="140407"/>
              </a:lnSpc>
              <a:buSzPts val="5395"/>
            </a:pPr>
            <a:r>
              <a:rPr lang="en-US" sz="2800" b="1" dirty="0" err="1">
                <a:solidFill>
                  <a:schemeClr val="bg1"/>
                </a:solidFill>
                <a:latin typeface="Roboto"/>
                <a:ea typeface="Roboto"/>
                <a:cs typeface="Roboto"/>
                <a:sym typeface="Roboto"/>
              </a:rPr>
              <a:t>Exercice</a:t>
            </a:r>
            <a:r>
              <a:rPr lang="en-US" sz="2800" b="1" dirty="0">
                <a:solidFill>
                  <a:schemeClr val="bg1"/>
                </a:solidFill>
                <a:latin typeface="Roboto"/>
                <a:ea typeface="Roboto"/>
                <a:cs typeface="Roboto"/>
                <a:sym typeface="Roboto"/>
              </a:rPr>
              <a:t> de </a:t>
            </a:r>
            <a:r>
              <a:rPr lang="en-US" sz="2800" b="1" dirty="0" err="1">
                <a:solidFill>
                  <a:schemeClr val="bg1"/>
                </a:solidFill>
                <a:latin typeface="Roboto"/>
                <a:ea typeface="Roboto"/>
                <a:cs typeface="Roboto"/>
                <a:sym typeface="Roboto"/>
              </a:rPr>
              <a:t>révision</a:t>
            </a:r>
            <a:r>
              <a:rPr lang="en-US" sz="2800" b="1" dirty="0">
                <a:solidFill>
                  <a:schemeClr val="bg1"/>
                </a:solidFill>
                <a:latin typeface="Roboto"/>
                <a:ea typeface="Roboto"/>
                <a:cs typeface="Roboto"/>
                <a:sym typeface="Roboto"/>
              </a:rPr>
              <a:t> : </a:t>
            </a:r>
            <a:r>
              <a:rPr lang="en-US" sz="2800" b="1" dirty="0" err="1">
                <a:solidFill>
                  <a:schemeClr val="bg1"/>
                </a:solidFill>
                <a:latin typeface="Roboto"/>
                <a:ea typeface="Roboto"/>
                <a:cs typeface="Roboto"/>
                <a:sym typeface="Roboto"/>
              </a:rPr>
              <a:t>Aléas</a:t>
            </a:r>
            <a:r>
              <a:rPr lang="en-US" sz="2800" b="1" dirty="0">
                <a:solidFill>
                  <a:schemeClr val="bg1"/>
                </a:solidFill>
                <a:latin typeface="Roboto"/>
                <a:ea typeface="Roboto"/>
                <a:cs typeface="Roboto"/>
                <a:sym typeface="Roboto"/>
              </a:rPr>
              <a:t> </a:t>
            </a:r>
            <a:r>
              <a:rPr lang="en-US" sz="2800" b="1" dirty="0" err="1">
                <a:solidFill>
                  <a:schemeClr val="bg1"/>
                </a:solidFill>
                <a:latin typeface="Roboto"/>
                <a:ea typeface="Roboto"/>
                <a:cs typeface="Roboto"/>
                <a:sym typeface="Roboto"/>
              </a:rPr>
              <a:t>climatiques</a:t>
            </a:r>
            <a:endParaRPr sz="800" dirty="0">
              <a:solidFill>
                <a:schemeClr val="bg1"/>
              </a:solidFill>
            </a:endParaRPr>
          </a:p>
        </p:txBody>
      </p:sp>
      <p:sp>
        <p:nvSpPr>
          <p:cNvPr id="833" name="Google Shape;833;p36"/>
          <p:cNvSpPr txBox="1"/>
          <p:nvPr/>
        </p:nvSpPr>
        <p:spPr>
          <a:xfrm>
            <a:off x="883131" y="2131806"/>
            <a:ext cx="4477800" cy="594906"/>
          </a:xfrm>
          <a:prstGeom prst="rect">
            <a:avLst/>
          </a:prstGeom>
          <a:noFill/>
          <a:ln>
            <a:noFill/>
          </a:ln>
        </p:spPr>
        <p:txBody>
          <a:bodyPr spcFirstLastPara="1" wrap="square" lIns="0" tIns="0" rIns="0" bIns="0" anchor="t" anchorCtr="0">
            <a:spAutoFit/>
          </a:bodyPr>
          <a:lstStyle/>
          <a:p>
            <a:pPr>
              <a:buSzPts val="2900"/>
            </a:pPr>
            <a:r>
              <a:rPr lang="en-US" sz="1933" dirty="0" err="1">
                <a:solidFill>
                  <a:schemeClr val="bg1"/>
                </a:solidFill>
                <a:latin typeface="Roboto"/>
                <a:ea typeface="Roboto"/>
                <a:cs typeface="Roboto"/>
                <a:sym typeface="Roboto"/>
              </a:rPr>
              <a:t>Testez</a:t>
            </a:r>
            <a:r>
              <a:rPr lang="en-US" sz="1933" dirty="0">
                <a:solidFill>
                  <a:schemeClr val="bg1"/>
                </a:solidFill>
                <a:latin typeface="Roboto"/>
                <a:ea typeface="Roboto"/>
                <a:cs typeface="Roboto"/>
                <a:sym typeface="Roboto"/>
              </a:rPr>
              <a:t> </a:t>
            </a:r>
            <a:r>
              <a:rPr lang="en-US" sz="1933" dirty="0" err="1">
                <a:solidFill>
                  <a:schemeClr val="bg1"/>
                </a:solidFill>
                <a:latin typeface="Roboto"/>
                <a:ea typeface="Roboto"/>
                <a:cs typeface="Roboto"/>
                <a:sym typeface="Roboto"/>
              </a:rPr>
              <a:t>vos</a:t>
            </a:r>
            <a:r>
              <a:rPr lang="en-US" sz="1933" dirty="0">
                <a:solidFill>
                  <a:schemeClr val="bg1"/>
                </a:solidFill>
                <a:latin typeface="Roboto"/>
                <a:ea typeface="Roboto"/>
                <a:cs typeface="Roboto"/>
                <a:sym typeface="Roboto"/>
              </a:rPr>
              <a:t> </a:t>
            </a:r>
            <a:r>
              <a:rPr lang="en-US" sz="1933" dirty="0" err="1">
                <a:solidFill>
                  <a:schemeClr val="bg1"/>
                </a:solidFill>
                <a:latin typeface="Roboto"/>
                <a:ea typeface="Roboto"/>
                <a:cs typeface="Roboto"/>
                <a:sym typeface="Roboto"/>
              </a:rPr>
              <a:t>connaissances</a:t>
            </a:r>
            <a:r>
              <a:rPr lang="en-US" sz="1933" dirty="0">
                <a:solidFill>
                  <a:schemeClr val="bg1"/>
                </a:solidFill>
                <a:latin typeface="Roboto"/>
                <a:ea typeface="Roboto"/>
                <a:cs typeface="Roboto"/>
                <a:sym typeface="Roboto"/>
              </a:rPr>
              <a:t> </a:t>
            </a:r>
            <a:r>
              <a:rPr lang="en-US" sz="1933" dirty="0" err="1">
                <a:solidFill>
                  <a:schemeClr val="bg1"/>
                </a:solidFill>
                <a:latin typeface="Roboto"/>
                <a:ea typeface="Roboto"/>
                <a:cs typeface="Roboto"/>
                <a:sym typeface="Roboto"/>
              </a:rPr>
              <a:t>en</a:t>
            </a:r>
            <a:r>
              <a:rPr lang="en-US" sz="1933" dirty="0">
                <a:solidFill>
                  <a:schemeClr val="bg1"/>
                </a:solidFill>
                <a:latin typeface="Roboto"/>
                <a:ea typeface="Roboto"/>
                <a:cs typeface="Roboto"/>
                <a:sym typeface="Roboto"/>
              </a:rPr>
              <a:t> </a:t>
            </a:r>
            <a:r>
              <a:rPr lang="en-US" sz="1933" dirty="0" err="1">
                <a:solidFill>
                  <a:schemeClr val="bg1"/>
                </a:solidFill>
                <a:latin typeface="Roboto"/>
                <a:ea typeface="Roboto"/>
                <a:cs typeface="Roboto"/>
                <a:sym typeface="Roboto"/>
              </a:rPr>
              <a:t>répondant</a:t>
            </a:r>
            <a:r>
              <a:rPr lang="en-US" sz="1933" dirty="0">
                <a:solidFill>
                  <a:schemeClr val="bg1"/>
                </a:solidFill>
                <a:latin typeface="Roboto"/>
                <a:ea typeface="Roboto"/>
                <a:cs typeface="Roboto"/>
                <a:sym typeface="Roboto"/>
              </a:rPr>
              <a:t> aux questions </a:t>
            </a:r>
            <a:r>
              <a:rPr lang="en-US" sz="1933" dirty="0" err="1">
                <a:solidFill>
                  <a:schemeClr val="bg1"/>
                </a:solidFill>
                <a:latin typeface="Roboto"/>
                <a:ea typeface="Roboto"/>
                <a:cs typeface="Roboto"/>
                <a:sym typeface="Roboto"/>
              </a:rPr>
              <a:t>suivantes</a:t>
            </a:r>
            <a:r>
              <a:rPr lang="en-US" sz="1933" dirty="0">
                <a:solidFill>
                  <a:schemeClr val="bg1"/>
                </a:solidFill>
                <a:latin typeface="Roboto"/>
                <a:ea typeface="Roboto"/>
                <a:cs typeface="Roboto"/>
                <a:sym typeface="Roboto"/>
              </a:rPr>
              <a:t> : </a:t>
            </a:r>
            <a:endParaRPr sz="933" dirty="0">
              <a:solidFill>
                <a:schemeClr val="bg1"/>
              </a:solidFill>
            </a:endParaRPr>
          </a:p>
        </p:txBody>
      </p:sp>
      <p:sp>
        <p:nvSpPr>
          <p:cNvPr id="835" name="Google Shape;835;p36"/>
          <p:cNvSpPr txBox="1"/>
          <p:nvPr/>
        </p:nvSpPr>
        <p:spPr>
          <a:xfrm>
            <a:off x="1813640" y="3658912"/>
            <a:ext cx="3531200" cy="471796"/>
          </a:xfrm>
          <a:prstGeom prst="rect">
            <a:avLst/>
          </a:prstGeom>
          <a:noFill/>
          <a:ln>
            <a:noFill/>
          </a:ln>
        </p:spPr>
        <p:txBody>
          <a:bodyPr spcFirstLastPara="1" wrap="square" lIns="0" tIns="0" rIns="0" bIns="0" anchor="t" anchorCtr="0">
            <a:spAutoFit/>
          </a:bodyPr>
          <a:lstStyle/>
          <a:p>
            <a:pPr>
              <a:buSzPts val="2300"/>
            </a:pPr>
            <a:r>
              <a:rPr lang="en-US" sz="1533" dirty="0">
                <a:solidFill>
                  <a:schemeClr val="bg1"/>
                </a:solidFill>
                <a:latin typeface="Roboto"/>
                <a:ea typeface="Roboto"/>
                <a:cs typeface="Roboto"/>
                <a:sym typeface="Roboto"/>
              </a:rPr>
              <a:t>Comment le </a:t>
            </a:r>
            <a:r>
              <a:rPr lang="en-US" sz="1533" dirty="0" err="1">
                <a:solidFill>
                  <a:schemeClr val="bg1"/>
                </a:solidFill>
                <a:latin typeface="Roboto"/>
                <a:ea typeface="Roboto"/>
                <a:cs typeface="Roboto"/>
                <a:sym typeface="Roboto"/>
              </a:rPr>
              <a:t>changement</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climatique</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crée</a:t>
            </a:r>
            <a:r>
              <a:rPr lang="en-US" sz="1533" dirty="0">
                <a:solidFill>
                  <a:schemeClr val="bg1"/>
                </a:solidFill>
                <a:latin typeface="Roboto"/>
                <a:ea typeface="Roboto"/>
                <a:cs typeface="Roboto"/>
                <a:sym typeface="Roboto"/>
              </a:rPr>
              <a:t>-t-il de nouveaux </a:t>
            </a:r>
            <a:r>
              <a:rPr lang="en-US" sz="1533" dirty="0" err="1">
                <a:solidFill>
                  <a:schemeClr val="bg1"/>
                </a:solidFill>
                <a:latin typeface="Roboto"/>
                <a:ea typeface="Roboto"/>
                <a:cs typeface="Roboto"/>
                <a:sym typeface="Roboto"/>
              </a:rPr>
              <a:t>risques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ou</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aggrave</a:t>
            </a:r>
            <a:r>
              <a:rPr lang="en-US" sz="1533" dirty="0">
                <a:solidFill>
                  <a:schemeClr val="bg1"/>
                </a:solidFill>
                <a:latin typeface="Roboto"/>
                <a:ea typeface="Roboto"/>
                <a:cs typeface="Roboto"/>
                <a:sym typeface="Roboto"/>
              </a:rPr>
              <a:t>-t-il les </a:t>
            </a:r>
            <a:r>
              <a:rPr lang="en-US" sz="1533" dirty="0" err="1">
                <a:solidFill>
                  <a:schemeClr val="bg1"/>
                </a:solidFill>
                <a:latin typeface="Roboto"/>
                <a:ea typeface="Roboto"/>
                <a:cs typeface="Roboto"/>
                <a:sym typeface="Roboto"/>
              </a:rPr>
              <a:t>risques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existants</a:t>
            </a:r>
            <a:r>
              <a:rPr lang="en-US" sz="1533" dirty="0">
                <a:solidFill>
                  <a:schemeClr val="bg1"/>
                </a:solidFill>
                <a:latin typeface="Roboto"/>
                <a:ea typeface="Roboto"/>
                <a:cs typeface="Roboto"/>
                <a:sym typeface="Roboto"/>
              </a:rPr>
              <a:t> ? </a:t>
            </a:r>
            <a:endParaRPr sz="933" dirty="0">
              <a:solidFill>
                <a:schemeClr val="bg1"/>
              </a:solidFill>
            </a:endParaRPr>
          </a:p>
        </p:txBody>
      </p:sp>
      <p:sp>
        <p:nvSpPr>
          <p:cNvPr id="836" name="Google Shape;836;p36"/>
          <p:cNvSpPr txBox="1"/>
          <p:nvPr/>
        </p:nvSpPr>
        <p:spPr>
          <a:xfrm>
            <a:off x="1794365" y="4444570"/>
            <a:ext cx="2853600" cy="471796"/>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Quels sont les principaux risques dans votre contexte ? </a:t>
            </a:r>
            <a:endParaRPr sz="933">
              <a:solidFill>
                <a:schemeClr val="bg1"/>
              </a:solidFill>
            </a:endParaRPr>
          </a:p>
        </p:txBody>
      </p:sp>
      <p:sp>
        <p:nvSpPr>
          <p:cNvPr id="837" name="Google Shape;837;p36"/>
          <p:cNvSpPr txBox="1"/>
          <p:nvPr/>
        </p:nvSpPr>
        <p:spPr>
          <a:xfrm>
            <a:off x="874204" y="5535623"/>
            <a:ext cx="4463600" cy="471796"/>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Conservez vos réponses sur papier ou dans un document afin de pouvoir vous y référer ultérieurement. </a:t>
            </a:r>
            <a:endParaRPr sz="933">
              <a:solidFill>
                <a:schemeClr val="bg1"/>
              </a:solidFill>
            </a:endParaRPr>
          </a:p>
        </p:txBody>
      </p:sp>
      <p:sp>
        <p:nvSpPr>
          <p:cNvPr id="838" name="Google Shape;838;p36"/>
          <p:cNvSpPr/>
          <p:nvPr/>
        </p:nvSpPr>
        <p:spPr>
          <a:xfrm rot="-5400000">
            <a:off x="6182947" y="4070496"/>
            <a:ext cx="1971745" cy="1705560"/>
          </a:xfrm>
          <a:custGeom>
            <a:avLst/>
            <a:gdLst/>
            <a:ahLst/>
            <a:cxnLst/>
            <a:rect l="l" t="t" r="r" b="b"/>
            <a:pathLst>
              <a:path w="2957618" h="2558340" extrusionOk="0">
                <a:moveTo>
                  <a:pt x="0" y="0"/>
                </a:moveTo>
                <a:lnTo>
                  <a:pt x="2957618" y="0"/>
                </a:lnTo>
                <a:lnTo>
                  <a:pt x="2957618"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40" name="Google Shape;840;p36"/>
          <p:cNvSpPr/>
          <p:nvPr/>
        </p:nvSpPr>
        <p:spPr>
          <a:xfrm rot="-5400000">
            <a:off x="8023882" y="4115077"/>
            <a:ext cx="1971745" cy="1705560"/>
          </a:xfrm>
          <a:custGeom>
            <a:avLst/>
            <a:gdLst/>
            <a:ahLst/>
            <a:cxnLst/>
            <a:rect l="l" t="t" r="r" b="b"/>
            <a:pathLst>
              <a:path w="2957618" h="2558340" extrusionOk="0">
                <a:moveTo>
                  <a:pt x="0" y="0"/>
                </a:moveTo>
                <a:lnTo>
                  <a:pt x="2957618" y="0"/>
                </a:lnTo>
                <a:lnTo>
                  <a:pt x="2957618"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841" name="Google Shape;841;p36"/>
          <p:cNvSpPr/>
          <p:nvPr/>
        </p:nvSpPr>
        <p:spPr>
          <a:xfrm>
            <a:off x="8611805" y="4211733"/>
            <a:ext cx="924941" cy="624332"/>
          </a:xfrm>
          <a:custGeom>
            <a:avLst/>
            <a:gdLst/>
            <a:ahLst/>
            <a:cxnLst/>
            <a:rect l="l" t="t" r="r" b="b"/>
            <a:pathLst>
              <a:path w="1849882" h="1248664" extrusionOk="0">
                <a:moveTo>
                  <a:pt x="0" y="0"/>
                </a:moveTo>
                <a:lnTo>
                  <a:pt x="1849882" y="0"/>
                </a:lnTo>
                <a:lnTo>
                  <a:pt x="1849882" y="1248664"/>
                </a:lnTo>
                <a:lnTo>
                  <a:pt x="0" y="1248664"/>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pic>
        <p:nvPicPr>
          <p:cNvPr id="842" name="Google Shape;842;p36"/>
          <p:cNvPicPr preferRelativeResize="0"/>
          <p:nvPr/>
        </p:nvPicPr>
        <p:blipFill rotWithShape="1">
          <a:blip r:embed="rId9">
            <a:alphaModFix/>
          </a:blip>
          <a:srcRect/>
          <a:stretch/>
        </p:blipFill>
        <p:spPr>
          <a:xfrm>
            <a:off x="6818574" y="4475786"/>
            <a:ext cx="738250" cy="545663"/>
          </a:xfrm>
          <a:prstGeom prst="rect">
            <a:avLst/>
          </a:prstGeom>
          <a:noFill/>
          <a:ln>
            <a:noFill/>
          </a:ln>
        </p:spPr>
      </p:pic>
      <p:pic>
        <p:nvPicPr>
          <p:cNvPr id="843" name="Google Shape;843;p36"/>
          <p:cNvPicPr preferRelativeResize="0"/>
          <p:nvPr/>
        </p:nvPicPr>
        <p:blipFill rotWithShape="1">
          <a:blip r:embed="rId10">
            <a:alphaModFix/>
          </a:blip>
          <a:srcRect/>
          <a:stretch/>
        </p:blipFill>
        <p:spPr>
          <a:xfrm>
            <a:off x="10482958" y="1360495"/>
            <a:ext cx="924950" cy="639481"/>
          </a:xfrm>
          <a:prstGeom prst="rect">
            <a:avLst/>
          </a:prstGeom>
          <a:solidFill>
            <a:srgbClr val="0A5FBA"/>
          </a:solidFill>
          <a:ln>
            <a:noFill/>
          </a:ln>
        </p:spPr>
      </p:pic>
      <p:sp>
        <p:nvSpPr>
          <p:cNvPr id="844" name="Google Shape;844;p36"/>
          <p:cNvSpPr txBox="1"/>
          <p:nvPr/>
        </p:nvSpPr>
        <p:spPr>
          <a:xfrm>
            <a:off x="8324155" y="4965958"/>
            <a:ext cx="1371200" cy="467949"/>
          </a:xfrm>
          <a:prstGeom prst="rect">
            <a:avLst/>
          </a:prstGeom>
          <a:noFill/>
          <a:ln>
            <a:noFill/>
          </a:ln>
        </p:spPr>
        <p:txBody>
          <a:bodyPr spcFirstLastPara="1" wrap="square" lIns="0" tIns="0" rIns="0" bIns="0" anchor="t" anchorCtr="0">
            <a:spAutoFit/>
          </a:bodyPr>
          <a:lstStyle/>
          <a:p>
            <a:pPr algn="ctr">
              <a:lnSpc>
                <a:spcPct val="120000"/>
              </a:lnSpc>
              <a:buSzPts val="1900"/>
            </a:pPr>
            <a:r>
              <a:rPr lang="en-US" sz="1267" dirty="0" err="1">
                <a:solidFill>
                  <a:srgbClr val="FFFFFF"/>
                </a:solidFill>
                <a:latin typeface="Roboto"/>
                <a:ea typeface="Roboto"/>
                <a:cs typeface="Roboto"/>
                <a:sym typeface="Roboto"/>
              </a:rPr>
              <a:t>Élévation</a:t>
            </a:r>
            <a:r>
              <a:rPr lang="en-US" sz="1267" dirty="0">
                <a:solidFill>
                  <a:srgbClr val="FFFFFF"/>
                </a:solidFill>
                <a:latin typeface="Roboto"/>
                <a:ea typeface="Roboto"/>
                <a:cs typeface="Roboto"/>
                <a:sym typeface="Roboto"/>
              </a:rPr>
              <a:t> du </a:t>
            </a:r>
            <a:r>
              <a:rPr lang="en-US" sz="1267" dirty="0" err="1">
                <a:solidFill>
                  <a:srgbClr val="FFFFFF"/>
                </a:solidFill>
                <a:latin typeface="Roboto"/>
                <a:ea typeface="Roboto"/>
                <a:cs typeface="Roboto"/>
                <a:sym typeface="Roboto"/>
              </a:rPr>
              <a:t>niveau</a:t>
            </a:r>
            <a:r>
              <a:rPr lang="en-US" sz="1267" dirty="0">
                <a:solidFill>
                  <a:srgbClr val="FFFFFF"/>
                </a:solidFill>
                <a:latin typeface="Roboto"/>
                <a:ea typeface="Roboto"/>
                <a:cs typeface="Roboto"/>
                <a:sym typeface="Roboto"/>
              </a:rPr>
              <a:t> de la </a:t>
            </a:r>
            <a:r>
              <a:rPr lang="en-US" sz="1267" dirty="0" err="1">
                <a:solidFill>
                  <a:srgbClr val="FFFFFF"/>
                </a:solidFill>
                <a:latin typeface="Roboto"/>
                <a:ea typeface="Roboto"/>
                <a:cs typeface="Roboto"/>
                <a:sym typeface="Roboto"/>
              </a:rPr>
              <a:t>mer</a:t>
            </a:r>
            <a:r>
              <a:rPr lang="en-US" sz="1267" dirty="0">
                <a:solidFill>
                  <a:srgbClr val="FFFFFF"/>
                </a:solidFill>
                <a:latin typeface="Roboto"/>
                <a:ea typeface="Roboto"/>
                <a:cs typeface="Roboto"/>
                <a:sym typeface="Roboto"/>
              </a:rPr>
              <a:t> et </a:t>
            </a:r>
            <a:r>
              <a:rPr lang="en-US" sz="1267" dirty="0" err="1">
                <a:solidFill>
                  <a:srgbClr val="FFFFFF"/>
                </a:solidFill>
                <a:latin typeface="Roboto"/>
                <a:ea typeface="Roboto"/>
                <a:cs typeface="Roboto"/>
                <a:sym typeface="Roboto"/>
              </a:rPr>
              <a:t>inondations</a:t>
            </a:r>
            <a:r>
              <a:rPr lang="en-US" sz="1267" dirty="0">
                <a:solidFill>
                  <a:srgbClr val="FFFFFF"/>
                </a:solidFill>
                <a:latin typeface="Roboto"/>
                <a:ea typeface="Roboto"/>
                <a:cs typeface="Roboto"/>
                <a:sym typeface="Roboto"/>
              </a:rPr>
              <a:t> </a:t>
            </a:r>
            <a:r>
              <a:rPr lang="en-US" sz="1267" dirty="0" err="1">
                <a:solidFill>
                  <a:srgbClr val="FFFFFF"/>
                </a:solidFill>
                <a:latin typeface="Roboto"/>
                <a:ea typeface="Roboto"/>
                <a:cs typeface="Roboto"/>
                <a:sym typeface="Roboto"/>
              </a:rPr>
              <a:t>côtières</a:t>
            </a:r>
            <a:endParaRPr sz="933" dirty="0"/>
          </a:p>
        </p:txBody>
      </p:sp>
      <p:sp>
        <p:nvSpPr>
          <p:cNvPr id="845" name="Google Shape;845;p36"/>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1E0FA2-A497-60A4-BBC6-EE615D0D2B80}"/>
              </a:ext>
            </a:extLst>
          </p:cNvPr>
          <p:cNvSpPr>
            <a:spLocks noGrp="1"/>
          </p:cNvSpPr>
          <p:nvPr>
            <p:ph sz="quarter" idx="16"/>
          </p:nvPr>
        </p:nvSpPr>
        <p:spPr/>
        <p:txBody>
          <a:bodyPr>
            <a:normAutofit fontScale="70000" lnSpcReduction="20000"/>
          </a:bodyPr>
          <a:lstStyle/>
          <a:p>
            <a:r>
              <a:rPr lang="en-GB"/>
              <a:t>03 | Services d'approvisionnement en eau résilients au changement climatique</a:t>
            </a:r>
          </a:p>
        </p:txBody>
      </p:sp>
    </p:spTree>
    <p:extLst>
      <p:ext uri="{BB962C8B-B14F-4D97-AF65-F5344CB8AC3E}">
        <p14:creationId xmlns:p14="http://schemas.microsoft.com/office/powerpoint/2010/main" val="3031698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5C625-98FE-11BA-7E62-709EEC779345}"/>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96D34263-570D-ED08-9047-54330602BDF6}"/>
              </a:ext>
            </a:extLst>
          </p:cNvPr>
          <p:cNvSpPr/>
          <p:nvPr/>
        </p:nvSpPr>
        <p:spPr>
          <a:xfrm>
            <a:off x="0" y="4017363"/>
            <a:ext cx="12192000" cy="2983043"/>
          </a:xfrm>
          <a:prstGeom prst="rect">
            <a:avLst/>
          </a:prstGeom>
          <a:solidFill>
            <a:srgbClr val="0A5FBA"/>
          </a:solidFill>
          <a:ln>
            <a:solidFill>
              <a:srgbClr val="0A5F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descr="A diagram of a diagram&#10;&#10;AI-generated content may be incorrect.">
            <a:extLst>
              <a:ext uri="{FF2B5EF4-FFF2-40B4-BE49-F238E27FC236}">
                <a16:creationId xmlns:a16="http://schemas.microsoft.com/office/drawing/2014/main" id="{8F3A77BE-5D99-88F4-FFD1-6E76ECCBD8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587" y="830997"/>
            <a:ext cx="10714671" cy="6027003"/>
          </a:xfrm>
          <a:prstGeom prst="rect">
            <a:avLst/>
          </a:prstGeom>
        </p:spPr>
      </p:pic>
      <p:sp>
        <p:nvSpPr>
          <p:cNvPr id="8" name="TextBox 7">
            <a:extLst>
              <a:ext uri="{FF2B5EF4-FFF2-40B4-BE49-F238E27FC236}">
                <a16:creationId xmlns:a16="http://schemas.microsoft.com/office/drawing/2014/main" id="{0D27453D-74BF-FE15-765E-953A9BF93E51}"/>
              </a:ext>
            </a:extLst>
          </p:cNvPr>
          <p:cNvSpPr txBox="1"/>
          <p:nvPr/>
        </p:nvSpPr>
        <p:spPr>
          <a:xfrm>
            <a:off x="0" y="6466755"/>
            <a:ext cx="3102964" cy="276999"/>
          </a:xfrm>
          <a:prstGeom prst="rect">
            <a:avLst/>
          </a:prstGeom>
          <a:noFill/>
        </p:spPr>
        <p:txBody>
          <a:bodyPr wrap="square" rtlCol="0">
            <a:spAutoFit/>
          </a:bodyPr>
          <a:lstStyle/>
          <a:p>
            <a:r>
              <a:rPr lang="en-GB" sz="1200" b="1">
                <a:solidFill>
                  <a:schemeClr val="bg1"/>
                </a:solidFill>
                <a:latin typeface="Roboto"/>
                <a:ea typeface="Roboto"/>
                <a:cs typeface="Roboto"/>
              </a:rPr>
              <a:t>Graphique adapté de Water For People</a:t>
            </a:r>
          </a:p>
        </p:txBody>
      </p:sp>
      <p:sp>
        <p:nvSpPr>
          <p:cNvPr id="7" name="TextBox 6">
            <a:extLst>
              <a:ext uri="{FF2B5EF4-FFF2-40B4-BE49-F238E27FC236}">
                <a16:creationId xmlns:a16="http://schemas.microsoft.com/office/drawing/2014/main" id="{86B66819-F88B-0A5B-2540-7800A4D971A3}"/>
              </a:ext>
            </a:extLst>
          </p:cNvPr>
          <p:cNvSpPr txBox="1"/>
          <p:nvPr/>
        </p:nvSpPr>
        <p:spPr>
          <a:xfrm>
            <a:off x="292307" y="211537"/>
            <a:ext cx="11051951" cy="523220"/>
          </a:xfrm>
          <a:prstGeom prst="rect">
            <a:avLst/>
          </a:prstGeom>
          <a:noFill/>
        </p:spPr>
        <p:txBody>
          <a:bodyPr wrap="square">
            <a:spAutoFit/>
          </a:bodyPr>
          <a:lstStyle/>
          <a:p>
            <a:r>
              <a:rPr lang="en-GB" sz="2800" b="1" dirty="0">
                <a:solidFill>
                  <a:schemeClr val="accent1"/>
                </a:solidFill>
                <a:latin typeface="Roboto"/>
                <a:ea typeface="Roboto"/>
                <a:cs typeface="Roboto"/>
              </a:rPr>
              <a:t>Quels </a:t>
            </a:r>
            <a:r>
              <a:rPr lang="en-GB" sz="2800" b="1" dirty="0" err="1">
                <a:solidFill>
                  <a:schemeClr val="accent1"/>
                </a:solidFill>
                <a:latin typeface="Roboto"/>
                <a:ea typeface="Roboto"/>
                <a:cs typeface="Roboto"/>
              </a:rPr>
              <a:t>sont</a:t>
            </a:r>
            <a:r>
              <a:rPr lang="en-GB" sz="2800" b="1" dirty="0">
                <a:solidFill>
                  <a:schemeClr val="accent1"/>
                </a:solidFill>
                <a:latin typeface="Roboto"/>
                <a:ea typeface="Roboto"/>
                <a:cs typeface="Roboto"/>
              </a:rPr>
              <a:t> les services </a:t>
            </a:r>
            <a:r>
              <a:rPr lang="en-GB" sz="2800" b="1" dirty="0" err="1">
                <a:solidFill>
                  <a:schemeClr val="accent1"/>
                </a:solidFill>
                <a:latin typeface="Roboto"/>
                <a:ea typeface="Roboto"/>
                <a:cs typeface="Roboto"/>
              </a:rPr>
              <a:t>d'approvisionnement</a:t>
            </a:r>
            <a:r>
              <a:rPr lang="en-GB" sz="2800" b="1" dirty="0">
                <a:solidFill>
                  <a:schemeClr val="accent1"/>
                </a:solidFill>
                <a:latin typeface="Roboto"/>
                <a:ea typeface="Roboto"/>
                <a:cs typeface="Roboto"/>
              </a:rPr>
              <a:t> </a:t>
            </a:r>
            <a:r>
              <a:rPr lang="en-GB" sz="2800" b="1" dirty="0" err="1">
                <a:solidFill>
                  <a:schemeClr val="accent1"/>
                </a:solidFill>
                <a:latin typeface="Roboto"/>
                <a:ea typeface="Roboto"/>
                <a:cs typeface="Roboto"/>
              </a:rPr>
              <a:t>en</a:t>
            </a:r>
            <a:r>
              <a:rPr lang="en-GB" sz="2800" b="1" dirty="0">
                <a:solidFill>
                  <a:schemeClr val="accent1"/>
                </a:solidFill>
                <a:latin typeface="Roboto"/>
                <a:ea typeface="Roboto"/>
                <a:cs typeface="Roboto"/>
              </a:rPr>
              <a:t> eau </a:t>
            </a:r>
            <a:r>
              <a:rPr lang="en-GB" sz="2800" b="1" dirty="0" err="1">
                <a:solidFill>
                  <a:schemeClr val="accent1"/>
                </a:solidFill>
                <a:latin typeface="Roboto"/>
                <a:ea typeface="Roboto"/>
                <a:cs typeface="Roboto"/>
              </a:rPr>
              <a:t>disponibles</a:t>
            </a:r>
            <a:r>
              <a:rPr lang="en-GB" sz="2800" b="1">
                <a:solidFill>
                  <a:schemeClr val="accent1"/>
                </a:solidFill>
                <a:latin typeface="Roboto"/>
                <a:ea typeface="Roboto"/>
                <a:cs typeface="Roboto"/>
              </a:rPr>
              <a:t> </a:t>
            </a:r>
            <a:endParaRPr lang="en-GB" sz="2800">
              <a:solidFill>
                <a:schemeClr val="accent1"/>
              </a:solidFill>
            </a:endParaRPr>
          </a:p>
        </p:txBody>
      </p:sp>
      <p:sp>
        <p:nvSpPr>
          <p:cNvPr id="2" name="Rectangle 1">
            <a:extLst>
              <a:ext uri="{FF2B5EF4-FFF2-40B4-BE49-F238E27FC236}">
                <a16:creationId xmlns:a16="http://schemas.microsoft.com/office/drawing/2014/main" id="{0108E31A-591E-17D4-0BC5-022310F5597B}"/>
              </a:ext>
            </a:extLst>
          </p:cNvPr>
          <p:cNvSpPr/>
          <p:nvPr/>
        </p:nvSpPr>
        <p:spPr>
          <a:xfrm>
            <a:off x="292307" y="1231900"/>
            <a:ext cx="4241593" cy="25288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3" name="Rectangle 2">
            <a:extLst>
              <a:ext uri="{FF2B5EF4-FFF2-40B4-BE49-F238E27FC236}">
                <a16:creationId xmlns:a16="http://schemas.microsoft.com/office/drawing/2014/main" id="{81AB2CEB-0363-E8E5-A46F-FC1C57BB6226}"/>
              </a:ext>
            </a:extLst>
          </p:cNvPr>
          <p:cNvSpPr/>
          <p:nvPr/>
        </p:nvSpPr>
        <p:spPr>
          <a:xfrm>
            <a:off x="7439945" y="1159775"/>
            <a:ext cx="4241593" cy="25288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 name="Rectangle 3">
            <a:extLst>
              <a:ext uri="{FF2B5EF4-FFF2-40B4-BE49-F238E27FC236}">
                <a16:creationId xmlns:a16="http://schemas.microsoft.com/office/drawing/2014/main" id="{7DB15163-78D4-3011-D27D-4578F84D5165}"/>
              </a:ext>
            </a:extLst>
          </p:cNvPr>
          <p:cNvSpPr/>
          <p:nvPr/>
        </p:nvSpPr>
        <p:spPr>
          <a:xfrm>
            <a:off x="4752056" y="830997"/>
            <a:ext cx="3314597" cy="18057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Tree>
    <p:extLst>
      <p:ext uri="{BB962C8B-B14F-4D97-AF65-F5344CB8AC3E}">
        <p14:creationId xmlns:p14="http://schemas.microsoft.com/office/powerpoint/2010/main" val="13211821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38178-835F-6097-F7DC-AE61B22B4615}"/>
              </a:ext>
            </a:extLst>
          </p:cNvPr>
          <p:cNvSpPr>
            <a:spLocks noGrp="1"/>
          </p:cNvSpPr>
          <p:nvPr>
            <p:ph type="title"/>
          </p:nvPr>
        </p:nvSpPr>
        <p:spPr>
          <a:xfrm>
            <a:off x="391720" y="304375"/>
            <a:ext cx="11408558" cy="969264"/>
          </a:xfrm>
        </p:spPr>
        <p:txBody>
          <a:bodyPr/>
          <a:lstStyle/>
          <a:p>
            <a:r>
              <a:rPr lang="en-GB"/>
              <a:t>Que signifie « résilience climatique » pour les services liés à l'eau ?</a:t>
            </a:r>
          </a:p>
        </p:txBody>
      </p:sp>
      <p:pic>
        <p:nvPicPr>
          <p:cNvPr id="4" name="Picture 3">
            <a:extLst>
              <a:ext uri="{FF2B5EF4-FFF2-40B4-BE49-F238E27FC236}">
                <a16:creationId xmlns:a16="http://schemas.microsoft.com/office/drawing/2014/main" id="{B7528137-55CA-CF79-5F97-72FE085C9F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69883" y="826810"/>
            <a:ext cx="9252231" cy="5204380"/>
          </a:xfrm>
          <a:prstGeom prst="rect">
            <a:avLst/>
          </a:prstGeom>
        </p:spPr>
      </p:pic>
    </p:spTree>
    <p:extLst>
      <p:ext uri="{BB962C8B-B14F-4D97-AF65-F5344CB8AC3E}">
        <p14:creationId xmlns:p14="http://schemas.microsoft.com/office/powerpoint/2010/main" val="1066481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BEBA8EAE-BF5A-486C-A8C5-ECC9F3942E4B}">
                <a14:imgProps xmlns:a14="http://schemas.microsoft.com/office/drawing/2010/main">
                  <a14:imgLayer r:embed="rId4">
                    <a14:imgEffect>
                      <a14:sharpenSoften amount="9000"/>
                    </a14:imgEffect>
                    <a14:imgEffect>
                      <a14:brightnessContrast bright="-36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CA707-99D5-E7F5-48EF-EA75401AF9D5}"/>
              </a:ext>
            </a:extLst>
          </p:cNvPr>
          <p:cNvSpPr>
            <a:spLocks noGrp="1"/>
          </p:cNvSpPr>
          <p:nvPr>
            <p:ph type="title"/>
          </p:nvPr>
        </p:nvSpPr>
        <p:spPr>
          <a:xfrm>
            <a:off x="488951" y="698722"/>
            <a:ext cx="10652760" cy="969264"/>
          </a:xfrm>
        </p:spPr>
        <p:txBody>
          <a:bodyPr>
            <a:normAutofit/>
          </a:bodyPr>
          <a:lstStyle/>
          <a:p>
            <a:r>
              <a:rPr lang="en-GB" sz="4000">
                <a:solidFill>
                  <a:schemeClr val="bg1"/>
                </a:solidFill>
                <a:effectLst>
                  <a:outerShdw blurRad="50800" dist="38100" dir="2700000" algn="tl" rotWithShape="0">
                    <a:prstClr val="black">
                      <a:alpha val="40000"/>
                    </a:prstClr>
                  </a:outerShdw>
                </a:effectLst>
              </a:rPr>
              <a:t>Un système résilient...</a:t>
            </a:r>
          </a:p>
        </p:txBody>
      </p:sp>
      <p:sp>
        <p:nvSpPr>
          <p:cNvPr id="4" name="Content Placeholder 3">
            <a:extLst>
              <a:ext uri="{FF2B5EF4-FFF2-40B4-BE49-F238E27FC236}">
                <a16:creationId xmlns:a16="http://schemas.microsoft.com/office/drawing/2014/main" id="{8E89621F-DA3E-5685-50B9-69CCBEBDA0B7}"/>
              </a:ext>
            </a:extLst>
          </p:cNvPr>
          <p:cNvSpPr>
            <a:spLocks noGrp="1"/>
          </p:cNvSpPr>
          <p:nvPr>
            <p:ph idx="1"/>
          </p:nvPr>
        </p:nvSpPr>
        <p:spPr>
          <a:xfrm>
            <a:off x="5187528" y="1855446"/>
            <a:ext cx="5653076" cy="3612551"/>
          </a:xfrm>
        </p:spPr>
        <p:txBody>
          <a:bodyPr>
            <a:normAutofit fontScale="77500" lnSpcReduction="20000"/>
          </a:bodyPr>
          <a:lstStyle/>
          <a:p>
            <a:r>
              <a:rPr lang="en-GB">
                <a:solidFill>
                  <a:schemeClr val="bg1"/>
                </a:solidFill>
                <a:effectLst>
                  <a:outerShdw blurRad="50800" dist="38100" dir="2700000" algn="tl" rotWithShape="0">
                    <a:prstClr val="black">
                      <a:alpha val="40000"/>
                    </a:prstClr>
                  </a:outerShdw>
                </a:effectLst>
              </a:rPr>
              <a:t>Les principales caractéristiques d'un système résilient sont les suivantes :</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Redondance</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Flexibilité et adaptabilité</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Infrastructure robuste</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Efficacité</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Solutions fondées sur la nature</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Implication communautaire</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Gestion fondée sur les données</a:t>
            </a:r>
          </a:p>
        </p:txBody>
      </p:sp>
      <p:sp>
        <p:nvSpPr>
          <p:cNvPr id="3" name="TextBox 2">
            <a:extLst>
              <a:ext uri="{FF2B5EF4-FFF2-40B4-BE49-F238E27FC236}">
                <a16:creationId xmlns:a16="http://schemas.microsoft.com/office/drawing/2014/main" id="{F9238E8D-3650-4E5C-EDA2-383F6C3F24EA}"/>
              </a:ext>
            </a:extLst>
          </p:cNvPr>
          <p:cNvSpPr txBox="1"/>
          <p:nvPr/>
        </p:nvSpPr>
        <p:spPr>
          <a:xfrm>
            <a:off x="488951" y="1821341"/>
            <a:ext cx="4149389" cy="1200329"/>
          </a:xfrm>
          <a:prstGeom prst="rect">
            <a:avLst/>
          </a:prstGeom>
          <a:noFill/>
        </p:spPr>
        <p:txBody>
          <a:bodyPr wrap="square" rtlCol="0">
            <a:spAutoFit/>
          </a:bodyPr>
          <a:lstStyle/>
          <a:p>
            <a:r>
              <a:rPr lang="en-GB" sz="2400">
                <a:solidFill>
                  <a:schemeClr val="bg1"/>
                </a:solidFill>
                <a:effectLst>
                  <a:outerShdw blurRad="50800" dist="38100" dir="2700000" algn="tl" rotWithShape="0">
                    <a:prstClr val="black">
                      <a:alpha val="40000"/>
                    </a:prstClr>
                  </a:outerShdw>
                </a:effectLst>
              </a:rPr>
              <a:t>capable </a:t>
            </a:r>
            <a:r>
              <a:rPr lang="en-GB" sz="2400" b="1">
                <a:solidFill>
                  <a:schemeClr val="bg1"/>
                </a:solidFill>
                <a:effectLst>
                  <a:outerShdw blurRad="50800" dist="38100" dir="2700000" algn="tl" rotWithShape="0">
                    <a:prstClr val="black">
                      <a:alpha val="40000"/>
                    </a:prstClr>
                  </a:outerShdw>
                </a:effectLst>
              </a:rPr>
              <a:t>de résister, de s'adapter et de se remettre </a:t>
            </a:r>
            <a:r>
              <a:rPr lang="en-GB" sz="2400">
                <a:solidFill>
                  <a:schemeClr val="bg1"/>
                </a:solidFill>
                <a:effectLst>
                  <a:outerShdw blurRad="50800" dist="38100" dir="2700000" algn="tl" rotWithShape="0">
                    <a:prstClr val="black">
                      <a:alpha val="40000"/>
                    </a:prstClr>
                  </a:outerShdw>
                </a:effectLst>
              </a:rPr>
              <a:t>des chocs et des contraintes liés au climat.</a:t>
            </a:r>
          </a:p>
        </p:txBody>
      </p:sp>
      <p:pic>
        <p:nvPicPr>
          <p:cNvPr id="5" name="Picture 4" descr="A blue background with a magnifying glass and a magnifying glass&#10;&#10;AI-generated content may be incorrect.">
            <a:extLst>
              <a:ext uri="{FF2B5EF4-FFF2-40B4-BE49-F238E27FC236}">
                <a16:creationId xmlns:a16="http://schemas.microsoft.com/office/drawing/2014/main" id="{57B96BBA-8D7D-AC5E-28BA-410345754E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extLst>
      <p:ext uri="{BB962C8B-B14F-4D97-AF65-F5344CB8AC3E}">
        <p14:creationId xmlns:p14="http://schemas.microsoft.com/office/powerpoint/2010/main" val="28827062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2">
            <a:extLst>
              <a:ext uri="{FF2B5EF4-FFF2-40B4-BE49-F238E27FC236}">
                <a16:creationId xmlns:a16="http://schemas.microsoft.com/office/drawing/2014/main" id="{E44F78A9-59F7-35C9-CF30-4AEEEFE06505}"/>
              </a:ext>
            </a:extLst>
          </p:cNvPr>
          <p:cNvCxnSpPr>
            <a:cxnSpLocks/>
          </p:cNvCxnSpPr>
          <p:nvPr/>
        </p:nvCxnSpPr>
        <p:spPr>
          <a:xfrm>
            <a:off x="1133621" y="1423235"/>
            <a:ext cx="0" cy="480321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6">
            <a:extLst>
              <a:ext uri="{FF2B5EF4-FFF2-40B4-BE49-F238E27FC236}">
                <a16:creationId xmlns:a16="http://schemas.microsoft.com/office/drawing/2014/main" id="{4F31C26B-2039-81EC-756F-25DF33E3B3FA}"/>
              </a:ext>
            </a:extLst>
          </p:cNvPr>
          <p:cNvSpPr txBox="1"/>
          <p:nvPr/>
        </p:nvSpPr>
        <p:spPr>
          <a:xfrm>
            <a:off x="1332914" y="407350"/>
            <a:ext cx="4845148" cy="307777"/>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FR" b="1" dirty="0"/>
              <a:t>Six réponses aux chocs et changements climatiques</a:t>
            </a:r>
            <a:endParaRPr lang="en-NL" b="1" dirty="0"/>
          </a:p>
        </p:txBody>
      </p:sp>
      <p:sp>
        <p:nvSpPr>
          <p:cNvPr id="21" name="TextBox 4">
            <a:extLst>
              <a:ext uri="{FF2B5EF4-FFF2-40B4-BE49-F238E27FC236}">
                <a16:creationId xmlns:a16="http://schemas.microsoft.com/office/drawing/2014/main" id="{338264EA-AD13-72C7-95AF-97B837551924}"/>
              </a:ext>
            </a:extLst>
          </p:cNvPr>
          <p:cNvSpPr txBox="1"/>
          <p:nvPr/>
        </p:nvSpPr>
        <p:spPr>
          <a:xfrm>
            <a:off x="296008" y="878450"/>
            <a:ext cx="1447800" cy="523220"/>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a:t>Force du </a:t>
            </a:r>
            <a:r>
              <a:rPr lang="en-GB" dirty="0" err="1"/>
              <a:t>système</a:t>
            </a:r>
            <a:endParaRPr lang="en-NL" dirty="0"/>
          </a:p>
        </p:txBody>
      </p:sp>
      <p:sp>
        <p:nvSpPr>
          <p:cNvPr id="22" name="TextBox 9">
            <a:extLst>
              <a:ext uri="{FF2B5EF4-FFF2-40B4-BE49-F238E27FC236}">
                <a16:creationId xmlns:a16="http://schemas.microsoft.com/office/drawing/2014/main" id="{E4004A5E-1F5F-319E-B21C-26D2381D83FC}"/>
              </a:ext>
            </a:extLst>
          </p:cNvPr>
          <p:cNvSpPr txBox="1"/>
          <p:nvPr/>
        </p:nvSpPr>
        <p:spPr>
          <a:xfrm>
            <a:off x="378069" y="1524781"/>
            <a:ext cx="1447800" cy="307777"/>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a:t>Fort</a:t>
            </a:r>
            <a:endParaRPr lang="en-NL" dirty="0"/>
          </a:p>
        </p:txBody>
      </p:sp>
      <p:sp>
        <p:nvSpPr>
          <p:cNvPr id="23" name="TextBox 10">
            <a:extLst>
              <a:ext uri="{FF2B5EF4-FFF2-40B4-BE49-F238E27FC236}">
                <a16:creationId xmlns:a16="http://schemas.microsoft.com/office/drawing/2014/main" id="{4004BB7F-56C2-5F89-1867-9368F62F69FB}"/>
              </a:ext>
            </a:extLst>
          </p:cNvPr>
          <p:cNvSpPr txBox="1"/>
          <p:nvPr/>
        </p:nvSpPr>
        <p:spPr>
          <a:xfrm>
            <a:off x="294272" y="5809181"/>
            <a:ext cx="1447800" cy="307777"/>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err="1"/>
              <a:t>Faible</a:t>
            </a:r>
            <a:endParaRPr lang="en-NL" dirty="0"/>
          </a:p>
        </p:txBody>
      </p:sp>
      <p:sp>
        <p:nvSpPr>
          <p:cNvPr id="24" name="Rectangle: Rounded Corners 50">
            <a:extLst>
              <a:ext uri="{FF2B5EF4-FFF2-40B4-BE49-F238E27FC236}">
                <a16:creationId xmlns:a16="http://schemas.microsoft.com/office/drawing/2014/main" id="{3BC0E163-3578-1D67-2B37-52332E8E9641}"/>
              </a:ext>
            </a:extLst>
          </p:cNvPr>
          <p:cNvSpPr/>
          <p:nvPr/>
        </p:nvSpPr>
        <p:spPr>
          <a:xfrm>
            <a:off x="1592024" y="878450"/>
            <a:ext cx="3925762" cy="1371191"/>
          </a:xfrm>
          <a:prstGeom prst="roundRect">
            <a:avLst/>
          </a:prstGeom>
          <a:noFill/>
          <a:ln w="15875" cap="rnd">
            <a:no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1600" dirty="0">
                <a:solidFill>
                  <a:srgbClr val="FF0000"/>
                </a:solidFill>
              </a:rPr>
              <a:t>Le système WASH, avec ses sources d'eau, ses approvisionnements, sa gestion et ses acteurs,   rencontre ici des difficultés importantes</a:t>
            </a:r>
            <a:endParaRPr lang="en-NL" sz="1600" dirty="0">
              <a:solidFill>
                <a:srgbClr val="FF0000"/>
              </a:solidFill>
            </a:endParaRPr>
          </a:p>
        </p:txBody>
      </p:sp>
      <p:sp>
        <p:nvSpPr>
          <p:cNvPr id="25" name="Lightning Bolt 41">
            <a:extLst>
              <a:ext uri="{FF2B5EF4-FFF2-40B4-BE49-F238E27FC236}">
                <a16:creationId xmlns:a16="http://schemas.microsoft.com/office/drawing/2014/main" id="{99B052FD-8345-E8E6-9B5F-DE35AA93B0A5}"/>
              </a:ext>
            </a:extLst>
          </p:cNvPr>
          <p:cNvSpPr/>
          <p:nvPr/>
        </p:nvSpPr>
        <p:spPr>
          <a:xfrm rot="20488913" flipH="1">
            <a:off x="3533850" y="2202349"/>
            <a:ext cx="536486" cy="1268206"/>
          </a:xfrm>
          <a:prstGeom prst="lightningBol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NL"/>
          </a:p>
        </p:txBody>
      </p:sp>
      <p:cxnSp>
        <p:nvCxnSpPr>
          <p:cNvPr id="26" name="Straight Connector 14">
            <a:extLst>
              <a:ext uri="{FF2B5EF4-FFF2-40B4-BE49-F238E27FC236}">
                <a16:creationId xmlns:a16="http://schemas.microsoft.com/office/drawing/2014/main" id="{8382A477-1DF6-8CAE-4078-C5657351A101}"/>
              </a:ext>
            </a:extLst>
          </p:cNvPr>
          <p:cNvCxnSpPr>
            <a:cxnSpLocks/>
          </p:cNvCxnSpPr>
          <p:nvPr/>
        </p:nvCxnSpPr>
        <p:spPr>
          <a:xfrm flipH="1">
            <a:off x="1148108" y="6232372"/>
            <a:ext cx="1341120" cy="0"/>
          </a:xfrm>
          <a:prstGeom prst="line">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30">
            <a:extLst>
              <a:ext uri="{FF2B5EF4-FFF2-40B4-BE49-F238E27FC236}">
                <a16:creationId xmlns:a16="http://schemas.microsoft.com/office/drawing/2014/main" id="{82675309-9E1B-7A9E-12A3-CD02E9C1CF5A}"/>
              </a:ext>
            </a:extLst>
          </p:cNvPr>
          <p:cNvCxnSpPr>
            <a:cxnSpLocks/>
          </p:cNvCxnSpPr>
          <p:nvPr/>
        </p:nvCxnSpPr>
        <p:spPr>
          <a:xfrm flipH="1">
            <a:off x="2526450" y="6232372"/>
            <a:ext cx="1341120" cy="0"/>
          </a:xfrm>
          <a:prstGeom prst="line">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31">
            <a:extLst>
              <a:ext uri="{FF2B5EF4-FFF2-40B4-BE49-F238E27FC236}">
                <a16:creationId xmlns:a16="http://schemas.microsoft.com/office/drawing/2014/main" id="{43CA4334-B5A5-DE54-11B3-6CDC81734CFC}"/>
              </a:ext>
            </a:extLst>
          </p:cNvPr>
          <p:cNvCxnSpPr>
            <a:cxnSpLocks/>
          </p:cNvCxnSpPr>
          <p:nvPr/>
        </p:nvCxnSpPr>
        <p:spPr>
          <a:xfrm flipH="1">
            <a:off x="3879968" y="6232372"/>
            <a:ext cx="1341120" cy="0"/>
          </a:xfrm>
          <a:prstGeom prst="line">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32">
            <a:extLst>
              <a:ext uri="{FF2B5EF4-FFF2-40B4-BE49-F238E27FC236}">
                <a16:creationId xmlns:a16="http://schemas.microsoft.com/office/drawing/2014/main" id="{4BF2A974-C365-4FC1-2D0D-4CEA2264E666}"/>
              </a:ext>
            </a:extLst>
          </p:cNvPr>
          <p:cNvCxnSpPr>
            <a:cxnSpLocks/>
          </p:cNvCxnSpPr>
          <p:nvPr/>
        </p:nvCxnSpPr>
        <p:spPr>
          <a:xfrm flipH="1">
            <a:off x="5221088" y="6239734"/>
            <a:ext cx="2743170" cy="0"/>
          </a:xfrm>
          <a:prstGeom prst="line">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TextBox 34">
            <a:extLst>
              <a:ext uri="{FF2B5EF4-FFF2-40B4-BE49-F238E27FC236}">
                <a16:creationId xmlns:a16="http://schemas.microsoft.com/office/drawing/2014/main" id="{99BCA0F7-082D-F882-3E64-4FB4703BD157}"/>
              </a:ext>
            </a:extLst>
          </p:cNvPr>
          <p:cNvSpPr txBox="1"/>
          <p:nvPr/>
        </p:nvSpPr>
        <p:spPr>
          <a:xfrm>
            <a:off x="1346953" y="6280794"/>
            <a:ext cx="1447800" cy="307777"/>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err="1"/>
              <a:t>Prévention</a:t>
            </a:r>
            <a:endParaRPr lang="en-NL" dirty="0"/>
          </a:p>
        </p:txBody>
      </p:sp>
      <p:sp>
        <p:nvSpPr>
          <p:cNvPr id="31" name="TextBox 38">
            <a:extLst>
              <a:ext uri="{FF2B5EF4-FFF2-40B4-BE49-F238E27FC236}">
                <a16:creationId xmlns:a16="http://schemas.microsoft.com/office/drawing/2014/main" id="{67756460-7B23-E243-A1FE-EFAEA2C5A973}"/>
              </a:ext>
            </a:extLst>
          </p:cNvPr>
          <p:cNvSpPr txBox="1"/>
          <p:nvPr/>
        </p:nvSpPr>
        <p:spPr>
          <a:xfrm>
            <a:off x="2542778" y="6310457"/>
            <a:ext cx="1447800" cy="307777"/>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err="1"/>
              <a:t>Préparation</a:t>
            </a:r>
            <a:endParaRPr lang="en-NL" dirty="0"/>
          </a:p>
        </p:txBody>
      </p:sp>
      <p:sp>
        <p:nvSpPr>
          <p:cNvPr id="32" name="TextBox 39">
            <a:extLst>
              <a:ext uri="{FF2B5EF4-FFF2-40B4-BE49-F238E27FC236}">
                <a16:creationId xmlns:a16="http://schemas.microsoft.com/office/drawing/2014/main" id="{84567D4C-4863-1B36-2CA0-730198D57271}"/>
              </a:ext>
            </a:extLst>
          </p:cNvPr>
          <p:cNvSpPr txBox="1"/>
          <p:nvPr/>
        </p:nvSpPr>
        <p:spPr>
          <a:xfrm>
            <a:off x="4069986" y="6301153"/>
            <a:ext cx="1447800" cy="307777"/>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err="1"/>
              <a:t>Réponse</a:t>
            </a:r>
            <a:endParaRPr lang="en-NL" dirty="0"/>
          </a:p>
        </p:txBody>
      </p:sp>
      <p:sp>
        <p:nvSpPr>
          <p:cNvPr id="33" name="TextBox 42">
            <a:extLst>
              <a:ext uri="{FF2B5EF4-FFF2-40B4-BE49-F238E27FC236}">
                <a16:creationId xmlns:a16="http://schemas.microsoft.com/office/drawing/2014/main" id="{204313C9-301E-9A9A-C1C6-FEAE0B464645}"/>
              </a:ext>
            </a:extLst>
          </p:cNvPr>
          <p:cNvSpPr txBox="1"/>
          <p:nvPr/>
        </p:nvSpPr>
        <p:spPr>
          <a:xfrm>
            <a:off x="5974108" y="6280794"/>
            <a:ext cx="1447800" cy="307777"/>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err="1"/>
              <a:t>Rétablissement</a:t>
            </a:r>
            <a:endParaRPr lang="en-NL" dirty="0"/>
          </a:p>
        </p:txBody>
      </p:sp>
      <p:cxnSp>
        <p:nvCxnSpPr>
          <p:cNvPr id="34" name="Straight Arrow Connector 3">
            <a:extLst>
              <a:ext uri="{FF2B5EF4-FFF2-40B4-BE49-F238E27FC236}">
                <a16:creationId xmlns:a16="http://schemas.microsoft.com/office/drawing/2014/main" id="{D3818226-2A1E-D539-2147-5712464C53C6}"/>
              </a:ext>
            </a:extLst>
          </p:cNvPr>
          <p:cNvCxnSpPr>
            <a:cxnSpLocks/>
          </p:cNvCxnSpPr>
          <p:nvPr/>
        </p:nvCxnSpPr>
        <p:spPr>
          <a:xfrm flipV="1">
            <a:off x="2418890" y="3686906"/>
            <a:ext cx="0" cy="1127526"/>
          </a:xfrm>
          <a:prstGeom prst="straightConnector1">
            <a:avLst/>
          </a:prstGeom>
          <a:ln w="25400">
            <a:solidFill>
              <a:srgbClr val="FF00FF"/>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5">
            <a:extLst>
              <a:ext uri="{FF2B5EF4-FFF2-40B4-BE49-F238E27FC236}">
                <a16:creationId xmlns:a16="http://schemas.microsoft.com/office/drawing/2014/main" id="{064B4C54-B606-A033-2151-83D1F8524F63}"/>
              </a:ext>
            </a:extLst>
          </p:cNvPr>
          <p:cNvSpPr txBox="1"/>
          <p:nvPr/>
        </p:nvSpPr>
        <p:spPr>
          <a:xfrm>
            <a:off x="1655962" y="4749462"/>
            <a:ext cx="1525856" cy="746903"/>
          </a:xfrm>
          <a:prstGeom prst="rect">
            <a:avLst/>
          </a:prstGeom>
          <a:noFill/>
          <a:ln w="15875" cap="rnd">
            <a:no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defPPr marR="0" lvl="0" algn="l" rtl="0">
              <a:lnSpc>
                <a:spcPct val="100000"/>
              </a:lnSpc>
              <a:spcBef>
                <a:spcPts val="0"/>
              </a:spcBef>
              <a:spcAft>
                <a:spcPts val="0"/>
              </a:spcAft>
              <a:defRPr lang="en-NL"/>
            </a:defPPr>
            <a:lvl1pPr marR="0" lvl="0" algn="ctr" rtl="0">
              <a:lnSpc>
                <a:spcPct val="100000"/>
              </a:lnSpc>
              <a:spcBef>
                <a:spcPts val="1200"/>
              </a:spcBef>
              <a:spcAft>
                <a:spcPts val="1200"/>
              </a:spcAft>
              <a:buClr>
                <a:srgbClr val="000000"/>
              </a:buClr>
              <a:buFont typeface="Arial"/>
              <a:defRPr sz="1600" b="0" i="0" u="none" strike="noStrike" cap="none">
                <a:solidFill>
                  <a:schemeClr val="accent4">
                    <a:lumMod val="50000"/>
                  </a:schemeClr>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pt-BR" dirty="0">
                <a:solidFill>
                  <a:srgbClr val="FF00FF"/>
                </a:solidFill>
              </a:rPr>
              <a:t>Anticipatory adaptation</a:t>
            </a:r>
            <a:endParaRPr lang="en-NL" dirty="0">
              <a:solidFill>
                <a:srgbClr val="FF00FF"/>
              </a:solidFill>
            </a:endParaRPr>
          </a:p>
        </p:txBody>
      </p:sp>
      <p:sp>
        <p:nvSpPr>
          <p:cNvPr id="39" name="Freeform: Shape 35">
            <a:extLst>
              <a:ext uri="{FF2B5EF4-FFF2-40B4-BE49-F238E27FC236}">
                <a16:creationId xmlns:a16="http://schemas.microsoft.com/office/drawing/2014/main" id="{D6659081-59AF-8FC3-A9DF-74CD51AF0FDA}"/>
              </a:ext>
            </a:extLst>
          </p:cNvPr>
          <p:cNvSpPr/>
          <p:nvPr/>
        </p:nvSpPr>
        <p:spPr>
          <a:xfrm>
            <a:off x="3778587" y="3509444"/>
            <a:ext cx="4084260" cy="635362"/>
          </a:xfrm>
          <a:custGeom>
            <a:avLst/>
            <a:gdLst>
              <a:gd name="csX0" fmla="*/ 0 w 4084260"/>
              <a:gd name="csY0" fmla="*/ 183264 h 635362"/>
              <a:gd name="csX1" fmla="*/ 579062 w 4084260"/>
              <a:gd name="csY1" fmla="*/ 635314 h 635362"/>
              <a:gd name="csX2" fmla="*/ 1906682 w 4084260"/>
              <a:gd name="csY2" fmla="*/ 243665 h 635362"/>
              <a:gd name="csX3" fmla="*/ 4084260 w 4084260"/>
              <a:gd name="csY3" fmla="*/ 2060 h 635362"/>
            </a:gdLst>
            <a:ahLst/>
            <a:cxnLst>
              <a:cxn ang="0">
                <a:pos x="csX0" y="csY0"/>
              </a:cxn>
              <a:cxn ang="0">
                <a:pos x="csX1" y="csY1"/>
              </a:cxn>
              <a:cxn ang="0">
                <a:pos x="csX2" y="csY2"/>
              </a:cxn>
              <a:cxn ang="0">
                <a:pos x="csX3" y="csY3"/>
              </a:cxn>
            </a:cxnLst>
            <a:rect l="l" t="t" r="r" b="b"/>
            <a:pathLst>
              <a:path w="4084260" h="635362" extrusionOk="0">
                <a:moveTo>
                  <a:pt x="0" y="183264"/>
                </a:moveTo>
                <a:cubicBezTo>
                  <a:pt x="232404" y="599683"/>
                  <a:pt x="127617" y="588482"/>
                  <a:pt x="579062" y="635314"/>
                </a:cubicBezTo>
                <a:cubicBezTo>
                  <a:pt x="659105" y="653412"/>
                  <a:pt x="1088835" y="296983"/>
                  <a:pt x="1906682" y="243665"/>
                </a:cubicBezTo>
                <a:cubicBezTo>
                  <a:pt x="2305279" y="234009"/>
                  <a:pt x="3912852" y="2827"/>
                  <a:pt x="4084260" y="2060"/>
                </a:cubicBezTo>
              </a:path>
            </a:pathLst>
          </a:custGeom>
          <a:noFill/>
          <a:ln w="38100" cap="rnd">
            <a:solidFill>
              <a:schemeClr val="accent4">
                <a:lumMod val="50000"/>
              </a:schemeClr>
            </a:solidFill>
            <a:prstDash val="solid"/>
            <a:miter lim="800000"/>
            <a:tailEnd type="triangle"/>
            <a:extLst>
              <a:ext uri="{C807C97D-BFC1-408E-A445-0C87EB9F89A2}">
                <ask:lineSketchStyleProps xmlns:ask="http://schemas.microsoft.com/office/drawing/2018/sketchyshapes" sd="3939551906">
                  <a:custGeom>
                    <a:avLst/>
                    <a:gdLst>
                      <a:gd name="connsiteX0" fmla="*/ 11608 w 4095868"/>
                      <a:gd name="connsiteY0" fmla="*/ 184492 h 636542"/>
                      <a:gd name="connsiteX1" fmla="*/ 590670 w 4095868"/>
                      <a:gd name="connsiteY1" fmla="*/ 636542 h 636542"/>
                      <a:gd name="connsiteX2" fmla="*/ 1918290 w 4095868"/>
                      <a:gd name="connsiteY2" fmla="*/ 244893 h 636542"/>
                      <a:gd name="connsiteX3" fmla="*/ 4095868 w 4095868"/>
                      <a:gd name="connsiteY3" fmla="*/ 3288 h 636542"/>
                      <a:gd name="connsiteX0" fmla="*/ 0 w 4084260"/>
                      <a:gd name="connsiteY0" fmla="*/ 183264 h 635362"/>
                      <a:gd name="connsiteX1" fmla="*/ 579062 w 4084260"/>
                      <a:gd name="connsiteY1" fmla="*/ 635314 h 635362"/>
                      <a:gd name="connsiteX2" fmla="*/ 1906682 w 4084260"/>
                      <a:gd name="connsiteY2" fmla="*/ 243665 h 635362"/>
                      <a:gd name="connsiteX3" fmla="*/ 4084260 w 4084260"/>
                      <a:gd name="connsiteY3" fmla="*/ 2060 h 635362"/>
                    </a:gdLst>
                    <a:ahLst/>
                    <a:cxnLst>
                      <a:cxn ang="0">
                        <a:pos x="connsiteX0" y="connsiteY0"/>
                      </a:cxn>
                      <a:cxn ang="0">
                        <a:pos x="connsiteX1" y="connsiteY1"/>
                      </a:cxn>
                      <a:cxn ang="0">
                        <a:pos x="connsiteX2" y="connsiteY2"/>
                      </a:cxn>
                      <a:cxn ang="0">
                        <a:pos x="connsiteX3" y="connsiteY3"/>
                      </a:cxn>
                    </a:cxnLst>
                    <a:rect l="l" t="t" r="r" b="b"/>
                    <a:pathLst>
                      <a:path w="4084260" h="635362" extrusionOk="0">
                        <a:moveTo>
                          <a:pt x="0" y="183264"/>
                        </a:moveTo>
                        <a:cubicBezTo>
                          <a:pt x="235518" y="587133"/>
                          <a:pt x="136811" y="585048"/>
                          <a:pt x="579062" y="635314"/>
                        </a:cubicBezTo>
                        <a:cubicBezTo>
                          <a:pt x="685340" y="639568"/>
                          <a:pt x="1124558" y="363458"/>
                          <a:pt x="1906682" y="243665"/>
                        </a:cubicBezTo>
                        <a:cubicBezTo>
                          <a:pt x="2320336" y="232477"/>
                          <a:pt x="3879354" y="-25503"/>
                          <a:pt x="4084260" y="2060"/>
                        </a:cubicBez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NL"/>
          </a:p>
        </p:txBody>
      </p:sp>
      <p:sp>
        <p:nvSpPr>
          <p:cNvPr id="40" name="Freeform: Shape 37">
            <a:extLst>
              <a:ext uri="{FF2B5EF4-FFF2-40B4-BE49-F238E27FC236}">
                <a16:creationId xmlns:a16="http://schemas.microsoft.com/office/drawing/2014/main" id="{F3641A9E-4F9C-C051-B858-09CD4827F649}"/>
              </a:ext>
            </a:extLst>
          </p:cNvPr>
          <p:cNvSpPr/>
          <p:nvPr/>
        </p:nvSpPr>
        <p:spPr>
          <a:xfrm>
            <a:off x="2429698" y="1666618"/>
            <a:ext cx="5466080" cy="1879600"/>
          </a:xfrm>
          <a:custGeom>
            <a:avLst/>
            <a:gdLst>
              <a:gd name="connsiteX0" fmla="*/ 0 w 5466080"/>
              <a:gd name="connsiteY0" fmla="*/ 1879600 h 1879600"/>
              <a:gd name="connsiteX1" fmla="*/ 5466080 w 5466080"/>
              <a:gd name="connsiteY1" fmla="*/ 0 h 1879600"/>
            </a:gdLst>
            <a:ahLst/>
            <a:cxnLst>
              <a:cxn ang="0">
                <a:pos x="connsiteX0" y="connsiteY0"/>
              </a:cxn>
              <a:cxn ang="0">
                <a:pos x="connsiteX1" y="connsiteY1"/>
              </a:cxn>
            </a:cxnLst>
            <a:rect l="l" t="t" r="r" b="b"/>
            <a:pathLst>
              <a:path w="5466080" h="1879600">
                <a:moveTo>
                  <a:pt x="0" y="1879600"/>
                </a:moveTo>
                <a:lnTo>
                  <a:pt x="5466080" y="0"/>
                </a:lnTo>
              </a:path>
            </a:pathLst>
          </a:custGeom>
          <a:noFill/>
          <a:ln w="38100" cap="rnd">
            <a:solidFill>
              <a:srgbClr val="FF00FF"/>
            </a:solidFill>
            <a:prstDash val="solid"/>
            <a:miter lim="800000"/>
            <a:tailEnd type="triangle"/>
            <a:extLst>
              <a:ext uri="{C807C97D-BFC1-408E-A445-0C87EB9F89A2}">
                <ask:lineSketchStyleProps xmlns:ask="http://schemas.microsoft.com/office/drawing/2018/sketchyshapes" sd="1558296732">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NL">
              <a:solidFill>
                <a:srgbClr val="FF00FF"/>
              </a:solidFill>
            </a:endParaRPr>
          </a:p>
        </p:txBody>
      </p:sp>
      <p:sp>
        <p:nvSpPr>
          <p:cNvPr id="41" name="Freeform: Shape 8">
            <a:extLst>
              <a:ext uri="{FF2B5EF4-FFF2-40B4-BE49-F238E27FC236}">
                <a16:creationId xmlns:a16="http://schemas.microsoft.com/office/drawing/2014/main" id="{F97E6AF9-1FF7-6AFF-BCBC-B5AE28C9C1DC}"/>
              </a:ext>
            </a:extLst>
          </p:cNvPr>
          <p:cNvSpPr/>
          <p:nvPr/>
        </p:nvSpPr>
        <p:spPr>
          <a:xfrm>
            <a:off x="1582620" y="3532952"/>
            <a:ext cx="6400800" cy="96894"/>
          </a:xfrm>
          <a:custGeom>
            <a:avLst/>
            <a:gdLst>
              <a:gd name="csX0" fmla="*/ 0 w 6400800"/>
              <a:gd name="csY0" fmla="*/ 64723 h 96894"/>
              <a:gd name="csX1" fmla="*/ 1666240 w 6400800"/>
              <a:gd name="csY1" fmla="*/ 34243 h 96894"/>
              <a:gd name="csX2" fmla="*/ 2153920 w 6400800"/>
              <a:gd name="csY2" fmla="*/ 64723 h 96894"/>
              <a:gd name="csX3" fmla="*/ 2915920 w 6400800"/>
              <a:gd name="csY3" fmla="*/ 54563 h 96894"/>
              <a:gd name="csX4" fmla="*/ 4338320 w 6400800"/>
              <a:gd name="csY4" fmla="*/ 3763 h 96894"/>
              <a:gd name="csX5" fmla="*/ 6400800 w 6400800"/>
              <a:gd name="csY5" fmla="*/ 3763 h 96894"/>
              <a:gd name="csX6" fmla="*/ 6400800 w 6400800"/>
              <a:gd name="csY6" fmla="*/ 3763 h 9689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6400800" h="96894" extrusionOk="0">
                <a:moveTo>
                  <a:pt x="0" y="64723"/>
                </a:moveTo>
                <a:cubicBezTo>
                  <a:pt x="556309" y="-20182"/>
                  <a:pt x="1223566" y="44697"/>
                  <a:pt x="1666240" y="34243"/>
                </a:cubicBezTo>
                <a:cubicBezTo>
                  <a:pt x="2083497" y="66473"/>
                  <a:pt x="1913279" y="62365"/>
                  <a:pt x="2153920" y="64723"/>
                </a:cubicBezTo>
                <a:cubicBezTo>
                  <a:pt x="2314662" y="114534"/>
                  <a:pt x="2546682" y="122988"/>
                  <a:pt x="2915920" y="54563"/>
                </a:cubicBezTo>
                <a:cubicBezTo>
                  <a:pt x="3150745" y="-45701"/>
                  <a:pt x="3871814" y="66847"/>
                  <a:pt x="4338320" y="3763"/>
                </a:cubicBezTo>
                <a:cubicBezTo>
                  <a:pt x="4919135" y="-4704"/>
                  <a:pt x="6400800" y="3761"/>
                  <a:pt x="6400800" y="3763"/>
                </a:cubicBezTo>
                <a:lnTo>
                  <a:pt x="6400800" y="3763"/>
                </a:lnTo>
              </a:path>
            </a:pathLst>
          </a:custGeom>
          <a:noFill/>
          <a:ln w="38100" cap="rnd">
            <a:prstDash val="dash"/>
            <a:miter lim="800000"/>
            <a:tailEnd type="triangle"/>
            <a:extLst>
              <a:ext uri="{C807C97D-BFC1-408E-A445-0C87EB9F89A2}">
                <ask:lineSketchStyleProps xmlns:ask="http://schemas.microsoft.com/office/drawing/2018/sketchyshapes" sd="1219033472">
                  <a:custGeom>
                    <a:avLst/>
                    <a:gdLst>
                      <a:gd name="connsiteX0" fmla="*/ 0 w 6400800"/>
                      <a:gd name="connsiteY0" fmla="*/ 64723 h 186723"/>
                      <a:gd name="connsiteX1" fmla="*/ 1666240 w 6400800"/>
                      <a:gd name="connsiteY1" fmla="*/ 34243 h 186723"/>
                      <a:gd name="connsiteX2" fmla="*/ 2164080 w 6400800"/>
                      <a:gd name="connsiteY2" fmla="*/ 186643 h 186723"/>
                      <a:gd name="connsiteX3" fmla="*/ 2915920 w 6400800"/>
                      <a:gd name="connsiteY3" fmla="*/ 54563 h 186723"/>
                      <a:gd name="connsiteX4" fmla="*/ 4338320 w 6400800"/>
                      <a:gd name="connsiteY4" fmla="*/ 3763 h 186723"/>
                      <a:gd name="connsiteX5" fmla="*/ 6400800 w 6400800"/>
                      <a:gd name="connsiteY5" fmla="*/ 3763 h 186723"/>
                      <a:gd name="connsiteX6" fmla="*/ 6400800 w 6400800"/>
                      <a:gd name="connsiteY6" fmla="*/ 3763 h 186723"/>
                      <a:gd name="connsiteX0" fmla="*/ 0 w 6400800"/>
                      <a:gd name="connsiteY0" fmla="*/ 64723 h 96894"/>
                      <a:gd name="connsiteX1" fmla="*/ 1666240 w 6400800"/>
                      <a:gd name="connsiteY1" fmla="*/ 34243 h 96894"/>
                      <a:gd name="connsiteX2" fmla="*/ 2153920 w 6400800"/>
                      <a:gd name="connsiteY2" fmla="*/ 64723 h 96894"/>
                      <a:gd name="connsiteX3" fmla="*/ 2915920 w 6400800"/>
                      <a:gd name="connsiteY3" fmla="*/ 54563 h 96894"/>
                      <a:gd name="connsiteX4" fmla="*/ 4338320 w 6400800"/>
                      <a:gd name="connsiteY4" fmla="*/ 3763 h 96894"/>
                      <a:gd name="connsiteX5" fmla="*/ 6400800 w 6400800"/>
                      <a:gd name="connsiteY5" fmla="*/ 3763 h 96894"/>
                      <a:gd name="connsiteX6" fmla="*/ 6400800 w 6400800"/>
                      <a:gd name="connsiteY6" fmla="*/ 3763 h 9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0800" h="96894" extrusionOk="0">
                        <a:moveTo>
                          <a:pt x="0" y="64723"/>
                        </a:moveTo>
                        <a:cubicBezTo>
                          <a:pt x="596082" y="4351"/>
                          <a:pt x="1279953" y="23534"/>
                          <a:pt x="1666240" y="34243"/>
                        </a:cubicBezTo>
                        <a:cubicBezTo>
                          <a:pt x="2052676" y="59985"/>
                          <a:pt x="1921599" y="62100"/>
                          <a:pt x="2153920" y="64723"/>
                        </a:cubicBezTo>
                        <a:cubicBezTo>
                          <a:pt x="2326384" y="103086"/>
                          <a:pt x="2548032" y="115525"/>
                          <a:pt x="2915920" y="54563"/>
                        </a:cubicBezTo>
                        <a:cubicBezTo>
                          <a:pt x="3201098" y="-18152"/>
                          <a:pt x="3782362" y="24106"/>
                          <a:pt x="4338320" y="3763"/>
                        </a:cubicBezTo>
                        <a:cubicBezTo>
                          <a:pt x="4919134" y="-4704"/>
                          <a:pt x="6400800" y="3762"/>
                          <a:pt x="6400800" y="3763"/>
                        </a:cubicBezTo>
                        <a:lnTo>
                          <a:pt x="6400800" y="3763"/>
                        </a:ln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NL"/>
          </a:p>
        </p:txBody>
      </p:sp>
      <p:sp>
        <p:nvSpPr>
          <p:cNvPr id="42" name="Freeform: Shape 40">
            <a:extLst>
              <a:ext uri="{FF2B5EF4-FFF2-40B4-BE49-F238E27FC236}">
                <a16:creationId xmlns:a16="http://schemas.microsoft.com/office/drawing/2014/main" id="{B346D699-FC96-EED7-3CF0-18BFC01D4611}"/>
              </a:ext>
            </a:extLst>
          </p:cNvPr>
          <p:cNvSpPr/>
          <p:nvPr/>
        </p:nvSpPr>
        <p:spPr>
          <a:xfrm>
            <a:off x="3826341" y="362409"/>
            <a:ext cx="3994060" cy="3836479"/>
          </a:xfrm>
          <a:custGeom>
            <a:avLst/>
            <a:gdLst>
              <a:gd name="csX0" fmla="*/ 0 w 3994060"/>
              <a:gd name="csY0" fmla="*/ 3180080 h 3836479"/>
              <a:gd name="csX1" fmla="*/ 310973 w 3994060"/>
              <a:gd name="csY1" fmla="*/ 3738880 h 3836479"/>
              <a:gd name="csX2" fmla="*/ 1535429 w 3994060"/>
              <a:gd name="csY2" fmla="*/ 1412240 h 3836479"/>
              <a:gd name="csX3" fmla="*/ 2711296 w 3994060"/>
              <a:gd name="csY3" fmla="*/ 243840 h 3836479"/>
              <a:gd name="csX4" fmla="*/ 3994060 w 3994060"/>
              <a:gd name="csY4" fmla="*/ 0 h 3836479"/>
              <a:gd name="csX5" fmla="*/ 3994060 w 3994060"/>
              <a:gd name="csY5" fmla="*/ 0 h 3836479"/>
            </a:gdLst>
            <a:ahLst/>
            <a:cxnLst>
              <a:cxn ang="0">
                <a:pos x="csX0" y="csY0"/>
              </a:cxn>
              <a:cxn ang="0">
                <a:pos x="csX1" y="csY1"/>
              </a:cxn>
              <a:cxn ang="0">
                <a:pos x="csX2" y="csY2"/>
              </a:cxn>
              <a:cxn ang="0">
                <a:pos x="csX3" y="csY3"/>
              </a:cxn>
              <a:cxn ang="0">
                <a:pos x="csX4" y="csY4"/>
              </a:cxn>
              <a:cxn ang="0">
                <a:pos x="csX5" y="csY5"/>
              </a:cxn>
            </a:cxnLst>
            <a:rect l="l" t="t" r="r" b="b"/>
            <a:pathLst>
              <a:path w="3994060" h="3836479" extrusionOk="0">
                <a:moveTo>
                  <a:pt x="0" y="3180080"/>
                </a:moveTo>
                <a:cubicBezTo>
                  <a:pt x="16613" y="3690093"/>
                  <a:pt x="18907" y="3975408"/>
                  <a:pt x="310973" y="3738880"/>
                </a:cubicBezTo>
                <a:cubicBezTo>
                  <a:pt x="554984" y="3512158"/>
                  <a:pt x="1311237" y="2005179"/>
                  <a:pt x="1535429" y="1412240"/>
                </a:cubicBezTo>
                <a:cubicBezTo>
                  <a:pt x="1832936" y="806928"/>
                  <a:pt x="2404390" y="432442"/>
                  <a:pt x="2711296" y="243840"/>
                </a:cubicBezTo>
                <a:cubicBezTo>
                  <a:pt x="3121067" y="8467"/>
                  <a:pt x="3994060" y="1"/>
                  <a:pt x="3994060" y="0"/>
                </a:cubicBezTo>
                <a:lnTo>
                  <a:pt x="3994060" y="0"/>
                </a:lnTo>
              </a:path>
            </a:pathLst>
          </a:custGeom>
          <a:noFill/>
          <a:ln w="38100" cap="rnd">
            <a:solidFill>
              <a:srgbClr val="00B050"/>
            </a:solidFill>
            <a:prstDash val="solid"/>
            <a:miter lim="800000"/>
            <a:tailEnd type="triangle"/>
            <a:extLst>
              <a:ext uri="{C807C97D-BFC1-408E-A445-0C87EB9F89A2}">
                <ask:lineSketchStyleProps xmlns:ask="http://schemas.microsoft.com/office/drawing/2018/sketchyshapes" sd="4254404985">
                  <a:custGeom>
                    <a:avLst/>
                    <a:gdLst>
                      <a:gd name="connsiteX0" fmla="*/ 0 w 4175760"/>
                      <a:gd name="connsiteY0" fmla="*/ 3180080 h 3836479"/>
                      <a:gd name="connsiteX1" fmla="*/ 325120 w 4175760"/>
                      <a:gd name="connsiteY1" fmla="*/ 3738880 h 3836479"/>
                      <a:gd name="connsiteX2" fmla="*/ 1605280 w 4175760"/>
                      <a:gd name="connsiteY2" fmla="*/ 1412240 h 3836479"/>
                      <a:gd name="connsiteX3" fmla="*/ 2834640 w 4175760"/>
                      <a:gd name="connsiteY3" fmla="*/ 243840 h 3836479"/>
                      <a:gd name="connsiteX4" fmla="*/ 4175760 w 4175760"/>
                      <a:gd name="connsiteY4" fmla="*/ 0 h 3836479"/>
                      <a:gd name="connsiteX5" fmla="*/ 4175760 w 4175760"/>
                      <a:gd name="connsiteY5" fmla="*/ 0 h 383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5760" h="3836479">
                        <a:moveTo>
                          <a:pt x="0" y="3180080"/>
                        </a:moveTo>
                        <a:cubicBezTo>
                          <a:pt x="28786" y="3606800"/>
                          <a:pt x="57573" y="4033520"/>
                          <a:pt x="325120" y="3738880"/>
                        </a:cubicBezTo>
                        <a:cubicBezTo>
                          <a:pt x="592667" y="3444240"/>
                          <a:pt x="1187027" y="1994747"/>
                          <a:pt x="1605280" y="1412240"/>
                        </a:cubicBezTo>
                        <a:cubicBezTo>
                          <a:pt x="2023533" y="829733"/>
                          <a:pt x="2406227" y="479213"/>
                          <a:pt x="2834640" y="243840"/>
                        </a:cubicBezTo>
                        <a:cubicBezTo>
                          <a:pt x="3263053" y="8467"/>
                          <a:pt x="4175760" y="0"/>
                          <a:pt x="4175760" y="0"/>
                        </a:cubicBezTo>
                        <a:lnTo>
                          <a:pt x="4175760" y="0"/>
                        </a:ln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NL"/>
          </a:p>
        </p:txBody>
      </p:sp>
      <p:sp>
        <p:nvSpPr>
          <p:cNvPr id="44" name="Rectangle: Rounded Corners 16">
            <a:extLst>
              <a:ext uri="{FF2B5EF4-FFF2-40B4-BE49-F238E27FC236}">
                <a16:creationId xmlns:a16="http://schemas.microsoft.com/office/drawing/2014/main" id="{8A5D37A0-1018-9B2E-4E77-AA3941AE27B0}"/>
              </a:ext>
            </a:extLst>
          </p:cNvPr>
          <p:cNvSpPr/>
          <p:nvPr/>
        </p:nvSpPr>
        <p:spPr>
          <a:xfrm>
            <a:off x="7971163" y="5737209"/>
            <a:ext cx="4318000" cy="826361"/>
          </a:xfrm>
          <a:prstGeom prst="roundRect">
            <a:avLst/>
          </a:prstGeom>
          <a:solidFill>
            <a:schemeClr val="bg1"/>
          </a:solidFill>
          <a:ln w="15875" cap="rnd">
            <a:solidFill>
              <a:srgbClr val="7030A0">
                <a:alpha val="96000"/>
              </a:srgbClr>
            </a:solid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1200"/>
              </a:spcBef>
              <a:spcAft>
                <a:spcPts val="1200"/>
              </a:spcAft>
            </a:pPr>
            <a:r>
              <a:rPr lang="fr-FR" sz="1600" b="1" dirty="0">
                <a:solidFill>
                  <a:srgbClr val="7030A0"/>
                </a:solidFill>
              </a:rPr>
              <a:t>Effondrement : </a:t>
            </a:r>
            <a:r>
              <a:rPr lang="fr-FR" sz="1600" dirty="0">
                <a:solidFill>
                  <a:srgbClr val="7030A0"/>
                </a:solidFill>
              </a:rPr>
              <a:t>après un choc, le système s'effondre.</a:t>
            </a:r>
            <a:endParaRPr lang="en-NL" sz="1600" dirty="0">
              <a:solidFill>
                <a:srgbClr val="7030A0"/>
              </a:solidFill>
            </a:endParaRPr>
          </a:p>
        </p:txBody>
      </p:sp>
      <p:sp>
        <p:nvSpPr>
          <p:cNvPr id="45" name="Rectangle: Rounded Corners 17">
            <a:extLst>
              <a:ext uri="{FF2B5EF4-FFF2-40B4-BE49-F238E27FC236}">
                <a16:creationId xmlns:a16="http://schemas.microsoft.com/office/drawing/2014/main" id="{EBC6AE42-5EEF-5715-7A0E-CB18FFF8EEAE}"/>
              </a:ext>
            </a:extLst>
          </p:cNvPr>
          <p:cNvSpPr/>
          <p:nvPr/>
        </p:nvSpPr>
        <p:spPr>
          <a:xfrm>
            <a:off x="7971163" y="2353517"/>
            <a:ext cx="4185920" cy="1098776"/>
          </a:xfrm>
          <a:prstGeom prst="roundRect">
            <a:avLst/>
          </a:prstGeom>
          <a:noFill/>
          <a:ln w="15875" cap="rnd">
            <a:solidFill>
              <a:schemeClr val="tx1">
                <a:alpha val="96000"/>
              </a:schemeClr>
            </a:solidFill>
            <a:prstDash val="dash"/>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1200"/>
              </a:spcBef>
              <a:spcAft>
                <a:spcPts val="1200"/>
              </a:spcAft>
            </a:pPr>
            <a:r>
              <a:rPr lang="fr-FR" sz="1600" b="1" dirty="0"/>
              <a:t>Robustesse : </a:t>
            </a:r>
            <a:r>
              <a:rPr lang="fr-FR" sz="1600" dirty="0"/>
              <a:t>le système absorbe l'adversité. Il se maintient et revient à son état antérieur (absorption).</a:t>
            </a:r>
            <a:endParaRPr lang="en-NL" sz="1600" dirty="0">
              <a:solidFill>
                <a:srgbClr val="7030A0"/>
              </a:solidFill>
            </a:endParaRPr>
          </a:p>
        </p:txBody>
      </p:sp>
      <p:sp>
        <p:nvSpPr>
          <p:cNvPr id="46" name="Freeform: Shape 21">
            <a:extLst>
              <a:ext uri="{FF2B5EF4-FFF2-40B4-BE49-F238E27FC236}">
                <a16:creationId xmlns:a16="http://schemas.microsoft.com/office/drawing/2014/main" id="{03A869AD-57B7-D7F0-4F59-791C7D77503E}"/>
              </a:ext>
            </a:extLst>
          </p:cNvPr>
          <p:cNvSpPr/>
          <p:nvPr/>
        </p:nvSpPr>
        <p:spPr>
          <a:xfrm>
            <a:off x="3778587" y="3262737"/>
            <a:ext cx="4185920" cy="1764138"/>
          </a:xfrm>
          <a:custGeom>
            <a:avLst/>
            <a:gdLst>
              <a:gd name="csX0" fmla="*/ 0 w 4185920"/>
              <a:gd name="csY0" fmla="*/ 298785 h 1764138"/>
              <a:gd name="csX1" fmla="*/ 300527 w 4185920"/>
              <a:gd name="csY1" fmla="*/ 838652 h 1764138"/>
              <a:gd name="csX2" fmla="*/ 933782 w 4185920"/>
              <a:gd name="csY2" fmla="*/ 1307 h 1764138"/>
              <a:gd name="csX3" fmla="*/ 1910496 w 4185920"/>
              <a:gd name="csY3" fmla="*/ 1070023 h 1764138"/>
              <a:gd name="csX4" fmla="*/ 4185920 w 4185920"/>
              <a:gd name="csY4" fmla="*/ 1764138 h 1764138"/>
            </a:gdLst>
            <a:ahLst/>
            <a:cxnLst>
              <a:cxn ang="0">
                <a:pos x="csX0" y="csY0"/>
              </a:cxn>
              <a:cxn ang="0">
                <a:pos x="csX1" y="csY1"/>
              </a:cxn>
              <a:cxn ang="0">
                <a:pos x="csX2" y="csY2"/>
              </a:cxn>
              <a:cxn ang="0">
                <a:pos x="csX3" y="csY3"/>
              </a:cxn>
              <a:cxn ang="0">
                <a:pos x="csX4" y="csY4"/>
              </a:cxn>
            </a:cxnLst>
            <a:rect l="l" t="t" r="r" b="b"/>
            <a:pathLst>
              <a:path w="4185920" h="1764138" extrusionOk="0">
                <a:moveTo>
                  <a:pt x="0" y="298785"/>
                </a:moveTo>
                <a:cubicBezTo>
                  <a:pt x="59025" y="573088"/>
                  <a:pt x="118970" y="919416"/>
                  <a:pt x="300527" y="838652"/>
                </a:cubicBezTo>
                <a:cubicBezTo>
                  <a:pt x="481344" y="802040"/>
                  <a:pt x="674436" y="-10017"/>
                  <a:pt x="933782" y="1307"/>
                </a:cubicBezTo>
                <a:cubicBezTo>
                  <a:pt x="1282582" y="154265"/>
                  <a:pt x="1331766" y="692376"/>
                  <a:pt x="1910496" y="1070023"/>
                </a:cubicBezTo>
                <a:cubicBezTo>
                  <a:pt x="2525396" y="1322570"/>
                  <a:pt x="3666283" y="1630995"/>
                  <a:pt x="4185920" y="1764138"/>
                </a:cubicBezTo>
              </a:path>
            </a:pathLst>
          </a:custGeom>
          <a:noFill/>
          <a:ln w="38100" cap="rnd">
            <a:solidFill>
              <a:srgbClr val="00B0F0"/>
            </a:solidFill>
            <a:prstDash val="solid"/>
            <a:miter lim="800000"/>
            <a:tailEnd type="triangle"/>
            <a:extLst>
              <a:ext uri="{C807C97D-BFC1-408E-A445-0C87EB9F89A2}">
                <ask:lineSketchStyleProps xmlns:ask="http://schemas.microsoft.com/office/drawing/2018/sketchyshapes" sd="4195192271">
                  <a:custGeom>
                    <a:avLst/>
                    <a:gdLst>
                      <a:gd name="connsiteX0" fmla="*/ 0 w 3962400"/>
                      <a:gd name="connsiteY0" fmla="*/ 275526 h 1626806"/>
                      <a:gd name="connsiteX1" fmla="*/ 284480 w 3962400"/>
                      <a:gd name="connsiteY1" fmla="*/ 773366 h 1626806"/>
                      <a:gd name="connsiteX2" fmla="*/ 883920 w 3962400"/>
                      <a:gd name="connsiteY2" fmla="*/ 1206 h 1626806"/>
                      <a:gd name="connsiteX3" fmla="*/ 1808480 w 3962400"/>
                      <a:gd name="connsiteY3" fmla="*/ 986726 h 1626806"/>
                      <a:gd name="connsiteX4" fmla="*/ 3962400 w 3962400"/>
                      <a:gd name="connsiteY4" fmla="*/ 1626806 h 1626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2400" h="1626806">
                        <a:moveTo>
                          <a:pt x="0" y="275526"/>
                        </a:moveTo>
                        <a:cubicBezTo>
                          <a:pt x="68580" y="547306"/>
                          <a:pt x="137160" y="819086"/>
                          <a:pt x="284480" y="773366"/>
                        </a:cubicBezTo>
                        <a:cubicBezTo>
                          <a:pt x="431800" y="727646"/>
                          <a:pt x="629920" y="-34354"/>
                          <a:pt x="883920" y="1206"/>
                        </a:cubicBezTo>
                        <a:cubicBezTo>
                          <a:pt x="1137920" y="36766"/>
                          <a:pt x="1295400" y="715793"/>
                          <a:pt x="1808480" y="986726"/>
                        </a:cubicBezTo>
                        <a:cubicBezTo>
                          <a:pt x="2321560" y="1257659"/>
                          <a:pt x="3449320" y="1501499"/>
                          <a:pt x="3962400" y="1626806"/>
                        </a:cubicBez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NL"/>
          </a:p>
        </p:txBody>
      </p:sp>
      <p:sp>
        <p:nvSpPr>
          <p:cNvPr id="47" name="Rectangle: Rounded Corners 22">
            <a:extLst>
              <a:ext uri="{FF2B5EF4-FFF2-40B4-BE49-F238E27FC236}">
                <a16:creationId xmlns:a16="http://schemas.microsoft.com/office/drawing/2014/main" id="{3B232570-F9D8-33CB-4233-E88D4FE80DE6}"/>
              </a:ext>
            </a:extLst>
          </p:cNvPr>
          <p:cNvSpPr/>
          <p:nvPr/>
        </p:nvSpPr>
        <p:spPr>
          <a:xfrm>
            <a:off x="7971163" y="4514071"/>
            <a:ext cx="4185920" cy="1098776"/>
          </a:xfrm>
          <a:prstGeom prst="roundRect">
            <a:avLst/>
          </a:prstGeom>
          <a:noFill/>
          <a:ln w="15875" cap="rnd">
            <a:solidFill>
              <a:srgbClr val="00B0F0">
                <a:alpha val="96000"/>
              </a:srgbClr>
            </a:solid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1200"/>
              </a:spcBef>
              <a:spcAft>
                <a:spcPts val="1200"/>
              </a:spcAft>
            </a:pPr>
            <a:r>
              <a:rPr lang="fr-FR" sz="1600" b="1" dirty="0">
                <a:solidFill>
                  <a:srgbClr val="00B0F0"/>
                </a:solidFill>
              </a:rPr>
              <a:t>Solution temporaire : </a:t>
            </a:r>
            <a:r>
              <a:rPr lang="fr-FR" sz="1600" dirty="0">
                <a:solidFill>
                  <a:srgbClr val="00B0F0"/>
                </a:solidFill>
              </a:rPr>
              <a:t>le système change et se réoriente temporairement, mais cette solution est à court terme et non viable.</a:t>
            </a:r>
            <a:endParaRPr lang="en-NL" sz="1600" dirty="0">
              <a:solidFill>
                <a:srgbClr val="00B0F0"/>
              </a:solidFill>
            </a:endParaRPr>
          </a:p>
        </p:txBody>
      </p:sp>
      <p:sp>
        <p:nvSpPr>
          <p:cNvPr id="48" name="Rectangle: Rounded Corners 23">
            <a:extLst>
              <a:ext uri="{FF2B5EF4-FFF2-40B4-BE49-F238E27FC236}">
                <a16:creationId xmlns:a16="http://schemas.microsoft.com/office/drawing/2014/main" id="{421AC68A-6F98-73A2-A890-3C5E5A8A7E98}"/>
              </a:ext>
            </a:extLst>
          </p:cNvPr>
          <p:cNvSpPr/>
          <p:nvPr/>
        </p:nvSpPr>
        <p:spPr>
          <a:xfrm>
            <a:off x="7971163" y="3582043"/>
            <a:ext cx="4185920" cy="724206"/>
          </a:xfrm>
          <a:prstGeom prst="roundRect">
            <a:avLst/>
          </a:prstGeom>
          <a:noFill/>
          <a:ln w="15875" cap="rnd">
            <a:solidFill>
              <a:schemeClr val="accent4">
                <a:lumMod val="50000"/>
                <a:alpha val="96000"/>
              </a:schemeClr>
            </a:solid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1200"/>
              </a:spcBef>
              <a:spcAft>
                <a:spcPts val="1200"/>
              </a:spcAft>
            </a:pPr>
            <a:r>
              <a:rPr lang="fr-FR" sz="1300" b="1" dirty="0">
                <a:solidFill>
                  <a:schemeClr val="accent4">
                    <a:lumMod val="50000"/>
                  </a:schemeClr>
                </a:solidFill>
              </a:rPr>
              <a:t>Récupération : </a:t>
            </a:r>
            <a:r>
              <a:rPr lang="fr-FR" sz="1300" dirty="0">
                <a:solidFill>
                  <a:schemeClr val="accent4">
                    <a:lumMod val="50000"/>
                  </a:schemeClr>
                </a:solidFill>
              </a:rPr>
              <a:t>après un choc, le système revient à son état précédent ; « rebond » (absorption)</a:t>
            </a:r>
            <a:endParaRPr lang="en-NL" sz="1300" dirty="0">
              <a:solidFill>
                <a:schemeClr val="accent4">
                  <a:lumMod val="50000"/>
                </a:schemeClr>
              </a:solidFill>
            </a:endParaRPr>
          </a:p>
        </p:txBody>
      </p:sp>
      <p:sp>
        <p:nvSpPr>
          <p:cNvPr id="49" name="Rectangle: Rounded Corners 26">
            <a:extLst>
              <a:ext uri="{FF2B5EF4-FFF2-40B4-BE49-F238E27FC236}">
                <a16:creationId xmlns:a16="http://schemas.microsoft.com/office/drawing/2014/main" id="{F5B310B0-DAF9-194F-EBCD-E0CB97142BC6}"/>
              </a:ext>
            </a:extLst>
          </p:cNvPr>
          <p:cNvSpPr/>
          <p:nvPr/>
        </p:nvSpPr>
        <p:spPr>
          <a:xfrm>
            <a:off x="7971163" y="1146543"/>
            <a:ext cx="4185920" cy="996621"/>
          </a:xfrm>
          <a:prstGeom prst="roundRect">
            <a:avLst/>
          </a:prstGeom>
          <a:noFill/>
          <a:ln w="15875" cap="rnd">
            <a:solidFill>
              <a:srgbClr val="FF00FF">
                <a:alpha val="96000"/>
              </a:srgbClr>
            </a:solid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1200"/>
              </a:spcBef>
              <a:spcAft>
                <a:spcPts val="1200"/>
              </a:spcAft>
            </a:pPr>
            <a:r>
              <a:rPr lang="fr-FR" b="1" dirty="0">
                <a:solidFill>
                  <a:srgbClr val="FF00FF"/>
                </a:solidFill>
              </a:rPr>
              <a:t>Adaptation : </a:t>
            </a:r>
            <a:r>
              <a:rPr lang="fr-FR" dirty="0">
                <a:solidFill>
                  <a:srgbClr val="FF00FF"/>
                </a:solidFill>
              </a:rPr>
              <a:t>le système évolue progressivement. Peut se produire avant un événement indésirable (adaptation/anticipation).</a:t>
            </a:r>
            <a:endParaRPr lang="en-NL" dirty="0">
              <a:solidFill>
                <a:srgbClr val="FF00FF"/>
              </a:solidFill>
            </a:endParaRPr>
          </a:p>
        </p:txBody>
      </p:sp>
      <p:sp>
        <p:nvSpPr>
          <p:cNvPr id="50" name="Rectangle: Rounded Corners 36">
            <a:extLst>
              <a:ext uri="{FF2B5EF4-FFF2-40B4-BE49-F238E27FC236}">
                <a16:creationId xmlns:a16="http://schemas.microsoft.com/office/drawing/2014/main" id="{703FB4AE-F983-CB84-3EB4-A57C4FC99AF5}"/>
              </a:ext>
            </a:extLst>
          </p:cNvPr>
          <p:cNvSpPr/>
          <p:nvPr/>
        </p:nvSpPr>
        <p:spPr>
          <a:xfrm>
            <a:off x="7971163" y="0"/>
            <a:ext cx="4185920" cy="1098776"/>
          </a:xfrm>
          <a:prstGeom prst="roundRect">
            <a:avLst/>
          </a:prstGeom>
          <a:noFill/>
          <a:ln w="15875" cap="rnd">
            <a:solidFill>
              <a:srgbClr val="00B050">
                <a:alpha val="96000"/>
              </a:srgbClr>
            </a:solid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1200"/>
              </a:spcBef>
              <a:spcAft>
                <a:spcPts val="1200"/>
              </a:spcAft>
            </a:pPr>
            <a:r>
              <a:rPr lang="fr-FR" sz="1600" b="1" dirty="0">
                <a:solidFill>
                  <a:srgbClr val="00B050"/>
                </a:solidFill>
              </a:rPr>
              <a:t>Réorientation</a:t>
            </a:r>
            <a:r>
              <a:rPr lang="fr-FR" sz="1600" dirty="0">
                <a:solidFill>
                  <a:srgbClr val="00B050"/>
                </a:solidFill>
              </a:rPr>
              <a:t> : après un choc, le système WASH se réoriente rapidement ; « reconstruire en mieux » (Se transformer)</a:t>
            </a:r>
            <a:endParaRPr lang="en-NL" sz="1600" dirty="0">
              <a:solidFill>
                <a:srgbClr val="00B050"/>
              </a:solidFill>
            </a:endParaRPr>
          </a:p>
        </p:txBody>
      </p:sp>
      <p:sp>
        <p:nvSpPr>
          <p:cNvPr id="51" name="Freeform: Shape 12">
            <a:extLst>
              <a:ext uri="{FF2B5EF4-FFF2-40B4-BE49-F238E27FC236}">
                <a16:creationId xmlns:a16="http://schemas.microsoft.com/office/drawing/2014/main" id="{07668107-10B7-9DD1-64F4-D6F9F6E4C7E8}"/>
              </a:ext>
            </a:extLst>
          </p:cNvPr>
          <p:cNvSpPr/>
          <p:nvPr/>
        </p:nvSpPr>
        <p:spPr>
          <a:xfrm>
            <a:off x="3771210" y="3629846"/>
            <a:ext cx="4185920" cy="2459426"/>
          </a:xfrm>
          <a:custGeom>
            <a:avLst/>
            <a:gdLst>
              <a:gd name="csX0" fmla="*/ 0 w 4185920"/>
              <a:gd name="csY0" fmla="*/ 0 h 2459426"/>
              <a:gd name="csX1" fmla="*/ 1445701 w 4185920"/>
              <a:gd name="csY1" fmla="*/ 2121760 h 2459426"/>
              <a:gd name="csX2" fmla="*/ 4185920 w 4185920"/>
              <a:gd name="csY2" fmla="*/ 2453655 h 2459426"/>
              <a:gd name="csX3" fmla="*/ 4185920 w 4185920"/>
              <a:gd name="csY3" fmla="*/ 2453655 h 2459426"/>
            </a:gdLst>
            <a:ahLst/>
            <a:cxnLst>
              <a:cxn ang="0">
                <a:pos x="csX0" y="csY0"/>
              </a:cxn>
              <a:cxn ang="0">
                <a:pos x="csX1" y="csY1"/>
              </a:cxn>
              <a:cxn ang="0">
                <a:pos x="csX2" y="csY2"/>
              </a:cxn>
              <a:cxn ang="0">
                <a:pos x="csX3" y="csY3"/>
              </a:cxn>
            </a:cxnLst>
            <a:rect l="l" t="t" r="r" b="b"/>
            <a:pathLst>
              <a:path w="4185920" h="2459426" extrusionOk="0">
                <a:moveTo>
                  <a:pt x="0" y="0"/>
                </a:moveTo>
                <a:cubicBezTo>
                  <a:pt x="417626" y="855961"/>
                  <a:pt x="754391" y="1757160"/>
                  <a:pt x="1445701" y="2121760"/>
                </a:cubicBezTo>
                <a:cubicBezTo>
                  <a:pt x="2143355" y="2530701"/>
                  <a:pt x="4185920" y="2453655"/>
                  <a:pt x="4185920" y="2453655"/>
                </a:cubicBezTo>
                <a:lnTo>
                  <a:pt x="4185920" y="2453655"/>
                </a:lnTo>
              </a:path>
            </a:pathLst>
          </a:custGeom>
          <a:noFill/>
          <a:ln w="38100" cap="rnd">
            <a:solidFill>
              <a:srgbClr val="7030A0"/>
            </a:solidFill>
            <a:prstDash val="solid"/>
            <a:miter lim="800000"/>
            <a:tailEnd type="triangle"/>
            <a:extLst>
              <a:ext uri="{C807C97D-BFC1-408E-A445-0C87EB9F89A2}">
                <ask:lineSketchStyleProps xmlns:ask="http://schemas.microsoft.com/office/drawing/2018/sketchyshapes" sd="2277949675">
                  <a:custGeom>
                    <a:avLst/>
                    <a:gdLst>
                      <a:gd name="connsiteX0" fmla="*/ 0 w 4500880"/>
                      <a:gd name="connsiteY0" fmla="*/ 0 h 2108066"/>
                      <a:gd name="connsiteX1" fmla="*/ 1554480 w 4500880"/>
                      <a:gd name="connsiteY1" fmla="*/ 1818640 h 2108066"/>
                      <a:gd name="connsiteX2" fmla="*/ 4500880 w 4500880"/>
                      <a:gd name="connsiteY2" fmla="*/ 2103120 h 2108066"/>
                      <a:gd name="connsiteX3" fmla="*/ 4500880 w 4500880"/>
                      <a:gd name="connsiteY3" fmla="*/ 2103120 h 2108066"/>
                    </a:gdLst>
                    <a:ahLst/>
                    <a:cxnLst>
                      <a:cxn ang="0">
                        <a:pos x="connsiteX0" y="connsiteY0"/>
                      </a:cxn>
                      <a:cxn ang="0">
                        <a:pos x="connsiteX1" y="connsiteY1"/>
                      </a:cxn>
                      <a:cxn ang="0">
                        <a:pos x="connsiteX2" y="connsiteY2"/>
                      </a:cxn>
                      <a:cxn ang="0">
                        <a:pos x="connsiteX3" y="connsiteY3"/>
                      </a:cxn>
                    </a:cxnLst>
                    <a:rect l="l" t="t" r="r" b="b"/>
                    <a:pathLst>
                      <a:path w="4500880" h="2108066">
                        <a:moveTo>
                          <a:pt x="0" y="0"/>
                        </a:moveTo>
                        <a:cubicBezTo>
                          <a:pt x="402166" y="734060"/>
                          <a:pt x="804333" y="1468120"/>
                          <a:pt x="1554480" y="1818640"/>
                        </a:cubicBezTo>
                        <a:cubicBezTo>
                          <a:pt x="2304627" y="2169160"/>
                          <a:pt x="4500880" y="2103120"/>
                          <a:pt x="4500880" y="2103120"/>
                        </a:cubicBezTo>
                        <a:lnTo>
                          <a:pt x="4500880" y="2103120"/>
                        </a:ln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NL"/>
          </a:p>
        </p:txBody>
      </p:sp>
      <p:cxnSp>
        <p:nvCxnSpPr>
          <p:cNvPr id="54" name="Connecteur droit avec flèche 53">
            <a:extLst>
              <a:ext uri="{FF2B5EF4-FFF2-40B4-BE49-F238E27FC236}">
                <a16:creationId xmlns:a16="http://schemas.microsoft.com/office/drawing/2014/main" id="{01BDEB61-B895-243B-3958-92836DD3B9F1}"/>
              </a:ext>
            </a:extLst>
          </p:cNvPr>
          <p:cNvCxnSpPr>
            <a:endCxn id="41" idx="2"/>
          </p:cNvCxnSpPr>
          <p:nvPr/>
        </p:nvCxnSpPr>
        <p:spPr>
          <a:xfrm>
            <a:off x="1121898" y="3581399"/>
            <a:ext cx="2614642" cy="1627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20">
            <a:extLst>
              <a:ext uri="{FF2B5EF4-FFF2-40B4-BE49-F238E27FC236}">
                <a16:creationId xmlns:a16="http://schemas.microsoft.com/office/drawing/2014/main" id="{8C5E26D9-38C5-AFE6-F42F-8536930660B7}"/>
              </a:ext>
            </a:extLst>
          </p:cNvPr>
          <p:cNvSpPr txBox="1"/>
          <p:nvPr/>
        </p:nvSpPr>
        <p:spPr>
          <a:xfrm>
            <a:off x="3714498" y="6531642"/>
            <a:ext cx="1447800" cy="307777"/>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a:t>Temps</a:t>
            </a:r>
            <a:endParaRPr lang="en-NL" dirty="0"/>
          </a:p>
        </p:txBody>
      </p:sp>
    </p:spTree>
    <p:extLst>
      <p:ext uri="{BB962C8B-B14F-4D97-AF65-F5344CB8AC3E}">
        <p14:creationId xmlns:p14="http://schemas.microsoft.com/office/powerpoint/2010/main" val="20543211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36913-9D06-8DB2-68CE-10537E3C3D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92FD22-DA15-9877-7ADD-B8CB39D386DF}"/>
              </a:ext>
            </a:extLst>
          </p:cNvPr>
          <p:cNvSpPr>
            <a:spLocks noGrp="1"/>
          </p:cNvSpPr>
          <p:nvPr>
            <p:ph type="title"/>
          </p:nvPr>
        </p:nvSpPr>
        <p:spPr>
          <a:xfrm>
            <a:off x="658369" y="758537"/>
            <a:ext cx="3960524" cy="4336608"/>
          </a:xfrm>
        </p:spPr>
        <p:txBody>
          <a:bodyPr>
            <a:normAutofit/>
          </a:bodyPr>
          <a:lstStyle/>
          <a:p>
            <a:r>
              <a:rPr lang="en-GB" sz="3000" dirty="0"/>
              <a:t>La </a:t>
            </a:r>
            <a:r>
              <a:rPr lang="en-GB" sz="3000" dirty="0" err="1"/>
              <a:t>résilience</a:t>
            </a:r>
            <a:r>
              <a:rPr lang="en-GB" sz="3000" dirty="0"/>
              <a:t> </a:t>
            </a:r>
            <a:r>
              <a:rPr lang="en-GB" sz="3000" dirty="0" err="1"/>
              <a:t>est</a:t>
            </a:r>
            <a:r>
              <a:rPr lang="en-GB" sz="3000" dirty="0"/>
              <a:t> un cycle sans fin.</a:t>
            </a:r>
            <a:br>
              <a:rPr lang="en-GB" sz="3000" dirty="0"/>
            </a:br>
            <a:br>
              <a:rPr lang="en-GB" sz="3000" dirty="0"/>
            </a:br>
            <a:br>
              <a:rPr lang="en-GB" sz="3000" dirty="0"/>
            </a:br>
            <a:r>
              <a:rPr lang="en-GB" sz="3000" dirty="0"/>
              <a:t>Il </a:t>
            </a:r>
            <a:r>
              <a:rPr lang="en-GB" sz="3000" dirty="0" err="1"/>
              <a:t>s'agit</a:t>
            </a:r>
            <a:r>
              <a:rPr lang="en-GB" sz="3000" dirty="0"/>
              <a:t> d'un processus </a:t>
            </a:r>
            <a:r>
              <a:rPr lang="en-GB" sz="3000" dirty="0" err="1"/>
              <a:t>graduel</a:t>
            </a:r>
            <a:r>
              <a:rPr lang="en-GB" sz="3000" dirty="0"/>
              <a:t> et non </a:t>
            </a:r>
            <a:r>
              <a:rPr lang="en-GB" sz="3000" dirty="0" err="1"/>
              <a:t>d'une</a:t>
            </a:r>
            <a:r>
              <a:rPr lang="en-GB" sz="3000" dirty="0"/>
              <a:t> solution </a:t>
            </a:r>
            <a:r>
              <a:rPr lang="en-GB" sz="3000" dirty="0" err="1"/>
              <a:t>rapide</a:t>
            </a:r>
            <a:r>
              <a:rPr lang="en-GB" sz="3000" dirty="0"/>
              <a:t> </a:t>
            </a:r>
            <a:r>
              <a:rPr lang="en-GB" sz="3000" dirty="0" err="1"/>
              <a:t>ou</a:t>
            </a:r>
            <a:r>
              <a:rPr lang="en-GB" sz="3000" dirty="0"/>
              <a:t> </a:t>
            </a:r>
            <a:r>
              <a:rPr lang="en-GB" sz="3000" dirty="0" err="1"/>
              <a:t>d'une</a:t>
            </a:r>
            <a:r>
              <a:rPr lang="en-GB" sz="3000" dirty="0"/>
              <a:t> action </a:t>
            </a:r>
            <a:r>
              <a:rPr lang="en-GB" sz="3000" dirty="0" err="1"/>
              <a:t>ponctuelle</a:t>
            </a:r>
            <a:r>
              <a:rPr lang="en-GB" sz="3000" dirty="0"/>
              <a:t>.</a:t>
            </a:r>
          </a:p>
        </p:txBody>
      </p:sp>
      <p:graphicFrame>
        <p:nvGraphicFramePr>
          <p:cNvPr id="4" name="Diagram 3">
            <a:extLst>
              <a:ext uri="{FF2B5EF4-FFF2-40B4-BE49-F238E27FC236}">
                <a16:creationId xmlns:a16="http://schemas.microsoft.com/office/drawing/2014/main" id="{1C34C70B-37BE-914F-28A8-37866544B8DD}"/>
              </a:ext>
            </a:extLst>
          </p:cNvPr>
          <p:cNvGraphicFramePr/>
          <p:nvPr/>
        </p:nvGraphicFramePr>
        <p:xfrm>
          <a:off x="3314701" y="426027"/>
          <a:ext cx="8405967" cy="52821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44CA5DAE-5D1C-3737-0EFF-A43317E4348D}"/>
              </a:ext>
            </a:extLst>
          </p:cNvPr>
          <p:cNvSpPr txBox="1"/>
          <p:nvPr/>
        </p:nvSpPr>
        <p:spPr>
          <a:xfrm>
            <a:off x="8491134" y="4190537"/>
            <a:ext cx="1849581" cy="400110"/>
          </a:xfrm>
          <a:prstGeom prst="rect">
            <a:avLst/>
          </a:prstGeom>
          <a:noFill/>
        </p:spPr>
        <p:txBody>
          <a:bodyPr wrap="square" rtlCol="0">
            <a:spAutoFit/>
          </a:bodyPr>
          <a:lstStyle/>
          <a:p>
            <a:r>
              <a:rPr lang="en-GB" sz="2000" b="1">
                <a:latin typeface="Roboto" panose="02000000000000000000" pitchFamily="2" charset="0"/>
                <a:ea typeface="Roboto" panose="02000000000000000000" pitchFamily="2" charset="0"/>
              </a:rPr>
              <a:t>CHOC</a:t>
            </a:r>
          </a:p>
        </p:txBody>
      </p:sp>
      <p:pic>
        <p:nvPicPr>
          <p:cNvPr id="8" name="Graphic 7" descr="Lightning bolt with solid fill">
            <a:extLst>
              <a:ext uri="{FF2B5EF4-FFF2-40B4-BE49-F238E27FC236}">
                <a16:creationId xmlns:a16="http://schemas.microsoft.com/office/drawing/2014/main" id="{2BABF56D-F81B-9ABA-97AF-DD20606485D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339448" y="4190537"/>
            <a:ext cx="606623" cy="606623"/>
          </a:xfrm>
          <a:prstGeom prst="rect">
            <a:avLst/>
          </a:prstGeom>
        </p:spPr>
      </p:pic>
      <p:pic>
        <p:nvPicPr>
          <p:cNvPr id="3" name="Graphic 2" descr="Lightning bolt with solid fill">
            <a:extLst>
              <a:ext uri="{FF2B5EF4-FFF2-40B4-BE49-F238E27FC236}">
                <a16:creationId xmlns:a16="http://schemas.microsoft.com/office/drawing/2014/main" id="{CE31A0CF-9C1C-9DCE-645D-B20A6CEF2CE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642759" y="4190537"/>
            <a:ext cx="606623" cy="606623"/>
          </a:xfrm>
          <a:prstGeom prst="rect">
            <a:avLst/>
          </a:prstGeom>
        </p:spPr>
      </p:pic>
    </p:spTree>
    <p:extLst>
      <p:ext uri="{BB962C8B-B14F-4D97-AF65-F5344CB8AC3E}">
        <p14:creationId xmlns:p14="http://schemas.microsoft.com/office/powerpoint/2010/main" val="8233547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B23B2-B9A8-177A-8232-DFA87DE1AF21}"/>
              </a:ext>
            </a:extLst>
          </p:cNvPr>
          <p:cNvSpPr>
            <a:spLocks noGrp="1"/>
          </p:cNvSpPr>
          <p:nvPr>
            <p:ph type="title"/>
          </p:nvPr>
        </p:nvSpPr>
        <p:spPr>
          <a:xfrm>
            <a:off x="619773" y="402157"/>
            <a:ext cx="10652760" cy="969264"/>
          </a:xfrm>
        </p:spPr>
        <p:txBody>
          <a:bodyPr>
            <a:normAutofit/>
          </a:bodyPr>
          <a:lstStyle/>
          <a:p>
            <a:r>
              <a:rPr lang="en-GB"/>
              <a:t>Les avantages</a:t>
            </a:r>
          </a:p>
        </p:txBody>
      </p:sp>
      <p:sp>
        <p:nvSpPr>
          <p:cNvPr id="3" name="Content Placeholder 2">
            <a:extLst>
              <a:ext uri="{FF2B5EF4-FFF2-40B4-BE49-F238E27FC236}">
                <a16:creationId xmlns:a16="http://schemas.microsoft.com/office/drawing/2014/main" id="{57ED52F3-3601-4F9B-7C9B-A68412753A0F}"/>
              </a:ext>
            </a:extLst>
          </p:cNvPr>
          <p:cNvSpPr>
            <a:spLocks noGrp="1"/>
          </p:cNvSpPr>
          <p:nvPr>
            <p:ph idx="1"/>
          </p:nvPr>
        </p:nvSpPr>
        <p:spPr>
          <a:xfrm>
            <a:off x="619773" y="1371421"/>
            <a:ext cx="7085171" cy="1341799"/>
          </a:xfrm>
        </p:spPr>
        <p:txBody>
          <a:bodyPr>
            <a:normAutofit fontScale="92500" lnSpcReduction="20000"/>
          </a:bodyPr>
          <a:lstStyle/>
          <a:p>
            <a:r>
              <a:rPr lang="en-GB" sz="2200"/>
              <a:t>Des systèmes d'approvisionnement en eau et d'assainissement résilients peuvent renforcer la capacité des ménages, des communautés et des économies à résister aux impacts climatiques plus larges :</a:t>
            </a:r>
            <a:endParaRPr lang="en-GB">
              <a:sym typeface="Arial"/>
            </a:endParaRPr>
          </a:p>
          <a:p>
            <a:endParaRPr lang="en-GB">
              <a:sym typeface="Arial"/>
            </a:endParaRPr>
          </a:p>
          <a:p>
            <a:endParaRPr lang="en-GB">
              <a:sym typeface="Arial"/>
            </a:endParaRPr>
          </a:p>
          <a:p>
            <a:endParaRPr lang="en-GB"/>
          </a:p>
          <a:p>
            <a:endParaRPr lang="en-GB"/>
          </a:p>
          <a:p>
            <a:endParaRPr lang="en-GB"/>
          </a:p>
        </p:txBody>
      </p:sp>
      <p:sp>
        <p:nvSpPr>
          <p:cNvPr id="4" name="TextBox 3">
            <a:extLst>
              <a:ext uri="{FF2B5EF4-FFF2-40B4-BE49-F238E27FC236}">
                <a16:creationId xmlns:a16="http://schemas.microsoft.com/office/drawing/2014/main" id="{77C4E4B3-FB24-A0C2-69E1-03CDAADE185B}"/>
              </a:ext>
            </a:extLst>
          </p:cNvPr>
          <p:cNvSpPr txBox="1"/>
          <p:nvPr/>
        </p:nvSpPr>
        <p:spPr>
          <a:xfrm>
            <a:off x="619773" y="2929286"/>
            <a:ext cx="10353027" cy="2651367"/>
          </a:xfrm>
          <a:prstGeom prst="rect">
            <a:avLst/>
          </a:prstGeom>
          <a:noFill/>
        </p:spPr>
        <p:txBody>
          <a:bodyPr wrap="square" numCol="2" rtlCol="0">
            <a:spAutoFit/>
          </a:bodyPr>
          <a:lstStyle/>
          <a:p>
            <a:pPr marL="342900" indent="-342900">
              <a:spcAft>
                <a:spcPts val="1200"/>
              </a:spcAft>
              <a:buFont typeface="Arial" panose="020B0604020202020204" pitchFamily="34" charset="0"/>
              <a:buChar char="•"/>
            </a:pPr>
            <a:r>
              <a:rPr lang="en-GB" sz="2000"/>
              <a:t>Soutien pendant les déplacements et les migrations</a:t>
            </a:r>
          </a:p>
          <a:p>
            <a:pPr marL="342900" indent="-342900">
              <a:spcAft>
                <a:spcPts val="1200"/>
              </a:spcAft>
              <a:buFont typeface="Arial" panose="020B0604020202020204" pitchFamily="34" charset="0"/>
              <a:buChar char="•"/>
            </a:pPr>
            <a:r>
              <a:rPr lang="en-GB" sz="2000"/>
              <a:t>Stabilité économique et protection des moyens de subsistance</a:t>
            </a:r>
          </a:p>
          <a:p>
            <a:pPr marL="342900" indent="-342900">
              <a:spcAft>
                <a:spcPts val="1200"/>
              </a:spcAft>
              <a:buFont typeface="Arial" panose="020B0604020202020204" pitchFamily="34" charset="0"/>
              <a:buChar char="•"/>
            </a:pPr>
            <a:r>
              <a:rPr lang="en-GB" sz="2000"/>
              <a:t>Résilience sociale et communautaire</a:t>
            </a:r>
          </a:p>
          <a:p>
            <a:pPr marL="342900" indent="-342900">
              <a:spcAft>
                <a:spcPts val="1200"/>
              </a:spcAft>
              <a:buFont typeface="Arial" panose="020B0604020202020204" pitchFamily="34" charset="0"/>
              <a:buChar char="•"/>
            </a:pPr>
            <a:r>
              <a:rPr lang="en-GB" sz="2000"/>
              <a:t>Réduction des risques systémiques</a:t>
            </a:r>
          </a:p>
          <a:p>
            <a:pPr marL="342900" indent="-342900">
              <a:spcAft>
                <a:spcPts val="1200"/>
              </a:spcAft>
              <a:buFont typeface="Arial" panose="020B0604020202020204" pitchFamily="34" charset="0"/>
              <a:buChar char="•"/>
            </a:pPr>
            <a:r>
              <a:rPr lang="en-GB" sz="2000"/>
              <a:t>Réduction des coûts</a:t>
            </a:r>
          </a:p>
          <a:p>
            <a:pPr marL="342900" indent="-342900">
              <a:spcAft>
                <a:spcPts val="1200"/>
              </a:spcAft>
              <a:buFont typeface="Arial" panose="020B0604020202020204" pitchFamily="34" charset="0"/>
              <a:buChar char="•"/>
            </a:pPr>
            <a:r>
              <a:rPr lang="en-GB" sz="2000"/>
              <a:t>Protection contre les chaleurs extrêmes</a:t>
            </a:r>
          </a:p>
          <a:p>
            <a:pPr marL="342900" indent="-342900">
              <a:spcAft>
                <a:spcPts val="1200"/>
              </a:spcAft>
              <a:buFont typeface="Arial" panose="020B0604020202020204" pitchFamily="34" charset="0"/>
              <a:buChar char="•"/>
            </a:pPr>
            <a:r>
              <a:rPr lang="en-GB" sz="2000"/>
              <a:t>Réduction des inégalités sociales/injustices</a:t>
            </a:r>
          </a:p>
          <a:p>
            <a:pPr>
              <a:spcAft>
                <a:spcPts val="1200"/>
              </a:spcAft>
            </a:pPr>
            <a:endParaRPr lang="en-GB" sz="2000"/>
          </a:p>
        </p:txBody>
      </p:sp>
    </p:spTree>
    <p:extLst>
      <p:ext uri="{BB962C8B-B14F-4D97-AF65-F5344CB8AC3E}">
        <p14:creationId xmlns:p14="http://schemas.microsoft.com/office/powerpoint/2010/main" val="24093891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a:extLst>
            <a:ext uri="{FF2B5EF4-FFF2-40B4-BE49-F238E27FC236}">
              <a16:creationId xmlns:a16="http://schemas.microsoft.com/office/drawing/2014/main" id="{D1FD2BFF-9C6F-6A72-BFE0-77E9BA395FF4}"/>
            </a:ext>
          </a:extLst>
        </p:cNvPr>
        <p:cNvGrpSpPr/>
        <p:nvPr/>
      </p:nvGrpSpPr>
      <p:grpSpPr>
        <a:xfrm>
          <a:off x="0" y="0"/>
          <a:ext cx="0" cy="0"/>
          <a:chOff x="0" y="0"/>
          <a:chExt cx="0" cy="0"/>
        </a:xfrm>
      </p:grpSpPr>
      <p:sp>
        <p:nvSpPr>
          <p:cNvPr id="113" name="Google Shape;113;g30954ad01f5_0_1">
            <a:extLst>
              <a:ext uri="{FF2B5EF4-FFF2-40B4-BE49-F238E27FC236}">
                <a16:creationId xmlns:a16="http://schemas.microsoft.com/office/drawing/2014/main" id="{3D00BB41-391A-9AAB-46E5-9FF6FD7D648F}"/>
              </a:ext>
            </a:extLst>
          </p:cNvPr>
          <p:cNvSpPr txBox="1"/>
          <p:nvPr/>
        </p:nvSpPr>
        <p:spPr>
          <a:xfrm>
            <a:off x="1" y="794726"/>
            <a:ext cx="12191999"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374"/>
              </a:lnSpc>
              <a:spcBef>
                <a:spcPts val="0"/>
              </a:spcBef>
              <a:spcAft>
                <a:spcPts val="0"/>
              </a:spcAft>
              <a:buClr>
                <a:srgbClr val="000000"/>
              </a:buClr>
              <a:buSzTx/>
              <a:buFont typeface="Arial"/>
              <a:buNone/>
              <a:tabLst/>
              <a:defRPr/>
            </a:pPr>
            <a:r>
              <a:rPr kumimoji="0" lang="en-US" sz="4000" b="1" i="0" u="none" strike="noStrike" kern="0" cap="none" spc="0" normalizeH="0" baseline="0" noProof="0">
                <a:ln>
                  <a:noFill/>
                </a:ln>
                <a:solidFill>
                  <a:schemeClr val="bg1"/>
                </a:solidFill>
                <a:effectLst/>
                <a:uLnTx/>
                <a:uFillTx/>
                <a:latin typeface="Roboto"/>
                <a:ea typeface="Roboto"/>
                <a:cs typeface="Roboto"/>
                <a:sym typeface="Roboto"/>
              </a:rPr>
              <a:t>Remerciements</a:t>
            </a:r>
            <a:endParaRPr kumimoji="0" sz="4000" b="0" i="0" u="none" strike="noStrike" kern="0" cap="none" spc="0" normalizeH="0" baseline="0" noProof="0">
              <a:ln>
                <a:noFill/>
              </a:ln>
              <a:solidFill>
                <a:schemeClr val="bg1"/>
              </a:solidFill>
              <a:effectLst/>
              <a:uLnTx/>
              <a:uFillTx/>
              <a:latin typeface="Arial"/>
              <a:ea typeface="Arial"/>
              <a:cs typeface="Arial"/>
              <a:sym typeface="Arial"/>
            </a:endParaRPr>
          </a:p>
        </p:txBody>
      </p:sp>
      <p:sp>
        <p:nvSpPr>
          <p:cNvPr id="114" name="Google Shape;114;g30954ad01f5_0_1">
            <a:extLst>
              <a:ext uri="{FF2B5EF4-FFF2-40B4-BE49-F238E27FC236}">
                <a16:creationId xmlns:a16="http://schemas.microsoft.com/office/drawing/2014/main" id="{1631A57C-9AF5-4CF5-23C7-4F0383915C6B}"/>
              </a:ext>
            </a:extLst>
          </p:cNvPr>
          <p:cNvSpPr txBox="1"/>
          <p:nvPr/>
        </p:nvSpPr>
        <p:spPr>
          <a:xfrm>
            <a:off x="1526435" y="2197894"/>
            <a:ext cx="9139129" cy="12311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Nous tenons à remercier les partenaires et bailleurs de fonds suivants qui ont participé à la conception et à la mise en œuvre de la </a:t>
            </a:r>
            <a:r>
              <a:rPr kumimoji="0" lang="en-GB"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Masterclass sur les services d'approvisionnement en eau résilients au changement climatique </a:t>
            </a: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a:t>
            </a:r>
            <a:endParaRPr kumimoji="0" sz="105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Les modules ont été développés avec</a:t>
            </a:r>
            <a:endParaRPr kumimoji="0"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sym typeface="Arial"/>
            </a:endParaRPr>
          </a:p>
        </p:txBody>
      </p:sp>
      <p:sp>
        <p:nvSpPr>
          <p:cNvPr id="115" name="Google Shape;115;g30954ad01f5_0_1">
            <a:extLst>
              <a:ext uri="{FF2B5EF4-FFF2-40B4-BE49-F238E27FC236}">
                <a16:creationId xmlns:a16="http://schemas.microsoft.com/office/drawing/2014/main" id="{DD1873AB-B418-8967-704D-A15743EEF03A}"/>
              </a:ext>
            </a:extLst>
          </p:cNvPr>
          <p:cNvSpPr txBox="1">
            <a:spLocks noGrp="1"/>
          </p:cNvSpPr>
          <p:nvPr>
            <p:ph type="sldNum" idx="4"/>
          </p:nvPr>
        </p:nvSpPr>
        <p:spPr>
          <a:xfrm>
            <a:off x="-934720" y="6414685"/>
            <a:ext cx="1422300" cy="243300"/>
          </a:xfrm>
          <a:prstGeom prst="rect">
            <a:avLst/>
          </a:prstGeom>
          <a:noFill/>
          <a:ln>
            <a:noFill/>
          </a:ln>
        </p:spPr>
        <p:txBody>
          <a:bodyPr spcFirstLastPara="1" wrap="square" lIns="60950" tIns="30450" rIns="60950" bIns="3045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t>3</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pic>
        <p:nvPicPr>
          <p:cNvPr id="6" name="Picture 5" descr="A white text on a black background&#10;&#10;AI-generated content may be incorrect.">
            <a:extLst>
              <a:ext uri="{FF2B5EF4-FFF2-40B4-BE49-F238E27FC236}">
                <a16:creationId xmlns:a16="http://schemas.microsoft.com/office/drawing/2014/main" id="{0EDA01B7-717B-48B9-D5B5-C021C1658B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2250" y="4133911"/>
            <a:ext cx="4318000" cy="1270289"/>
          </a:xfrm>
          <a:prstGeom prst="rect">
            <a:avLst/>
          </a:prstGeom>
        </p:spPr>
      </p:pic>
      <p:pic>
        <p:nvPicPr>
          <p:cNvPr id="8" name="Picture 7" descr="A white logo with white text&#10;&#10;AI-generated content may be incorrect.">
            <a:extLst>
              <a:ext uri="{FF2B5EF4-FFF2-40B4-BE49-F238E27FC236}">
                <a16:creationId xmlns:a16="http://schemas.microsoft.com/office/drawing/2014/main" id="{2DF175AA-9F05-798E-D4AC-9B5E55F47D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25879" y="3993979"/>
            <a:ext cx="3626283" cy="1410221"/>
          </a:xfrm>
          <a:prstGeom prst="rect">
            <a:avLst/>
          </a:prstGeom>
        </p:spPr>
      </p:pic>
    </p:spTree>
    <p:extLst>
      <p:ext uri="{BB962C8B-B14F-4D97-AF65-F5344CB8AC3E}">
        <p14:creationId xmlns:p14="http://schemas.microsoft.com/office/powerpoint/2010/main" val="31190189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26515C4-2337-9501-958E-12588352766D}"/>
              </a:ext>
            </a:extLst>
          </p:cNvPr>
          <p:cNvSpPr>
            <a:spLocks noGrp="1"/>
          </p:cNvSpPr>
          <p:nvPr>
            <p:ph sz="quarter" idx="16"/>
          </p:nvPr>
        </p:nvSpPr>
        <p:spPr/>
        <p:txBody>
          <a:bodyPr/>
          <a:lstStyle/>
          <a:p>
            <a:r>
              <a:rPr lang="en-GB"/>
              <a:t>Atténuation et adaptation au changement climatique</a:t>
            </a:r>
          </a:p>
        </p:txBody>
      </p:sp>
    </p:spTree>
    <p:extLst>
      <p:ext uri="{BB962C8B-B14F-4D97-AF65-F5344CB8AC3E}">
        <p14:creationId xmlns:p14="http://schemas.microsoft.com/office/powerpoint/2010/main" val="8035996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1" name="Google Shape;541;p21"/>
          <p:cNvSpPr txBox="1"/>
          <p:nvPr/>
        </p:nvSpPr>
        <p:spPr>
          <a:xfrm>
            <a:off x="593074" y="492166"/>
            <a:ext cx="8685761"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Atténuation et adaptation</a:t>
            </a:r>
            <a:endParaRPr sz="933"/>
          </a:p>
        </p:txBody>
      </p:sp>
      <p:sp>
        <p:nvSpPr>
          <p:cNvPr id="542" name="Google Shape;542;p21"/>
          <p:cNvSpPr/>
          <p:nvPr/>
        </p:nvSpPr>
        <p:spPr>
          <a:xfrm>
            <a:off x="9278834" y="0"/>
            <a:ext cx="2913165" cy="6858000"/>
          </a:xfrm>
          <a:custGeom>
            <a:avLst/>
            <a:gdLst/>
            <a:ahLst/>
            <a:cxnLst/>
            <a:rect l="l" t="t" r="r" b="b"/>
            <a:pathLst>
              <a:path w="6361176" h="13716000" extrusionOk="0">
                <a:moveTo>
                  <a:pt x="6252718" y="13716000"/>
                </a:moveTo>
                <a:lnTo>
                  <a:pt x="108458" y="13716000"/>
                </a:lnTo>
                <a:cubicBezTo>
                  <a:pt x="48768" y="13716000"/>
                  <a:pt x="0" y="13667360"/>
                  <a:pt x="0" y="13607542"/>
                </a:cubicBezTo>
                <a:lnTo>
                  <a:pt x="0" y="108458"/>
                </a:lnTo>
                <a:cubicBezTo>
                  <a:pt x="0" y="48641"/>
                  <a:pt x="48641" y="0"/>
                  <a:pt x="108458" y="0"/>
                </a:cubicBezTo>
                <a:lnTo>
                  <a:pt x="6252718" y="0"/>
                </a:lnTo>
                <a:cubicBezTo>
                  <a:pt x="6312408" y="0"/>
                  <a:pt x="6361176" y="48641"/>
                  <a:pt x="6361176" y="108458"/>
                </a:cubicBezTo>
                <a:lnTo>
                  <a:pt x="6361176" y="13607542"/>
                </a:lnTo>
                <a:cubicBezTo>
                  <a:pt x="6361176" y="13667231"/>
                  <a:pt x="6312535" y="13716000"/>
                  <a:pt x="6252718" y="13716000"/>
                </a:cubicBezTo>
                <a:close/>
              </a:path>
            </a:pathLst>
          </a:custGeom>
          <a:solidFill>
            <a:srgbClr val="0A5FBA"/>
          </a:solidFill>
          <a:ln>
            <a:noFill/>
          </a:ln>
        </p:spPr>
        <p:txBody>
          <a:bodyPr spcFirstLastPara="1" wrap="square" lIns="60950" tIns="60950" rIns="60950" bIns="60950" anchor="ctr" anchorCtr="0">
            <a:noAutofit/>
          </a:bodyPr>
          <a:lstStyle/>
          <a:p>
            <a:pPr>
              <a:buSzPts val="1400"/>
            </a:pPr>
            <a:endParaRPr sz="933"/>
          </a:p>
        </p:txBody>
      </p:sp>
      <p:sp>
        <p:nvSpPr>
          <p:cNvPr id="544" name="Google Shape;544;p21"/>
          <p:cNvSpPr/>
          <p:nvPr/>
        </p:nvSpPr>
        <p:spPr>
          <a:xfrm>
            <a:off x="10541901" y="548806"/>
            <a:ext cx="387033" cy="544767"/>
          </a:xfrm>
          <a:custGeom>
            <a:avLst/>
            <a:gdLst/>
            <a:ahLst/>
            <a:cxnLst/>
            <a:rect l="l" t="t" r="r" b="b"/>
            <a:pathLst>
              <a:path w="774065" h="1089533" extrusionOk="0">
                <a:moveTo>
                  <a:pt x="0" y="0"/>
                </a:moveTo>
                <a:lnTo>
                  <a:pt x="774065" y="0"/>
                </a:lnTo>
                <a:lnTo>
                  <a:pt x="774065" y="1089533"/>
                </a:lnTo>
                <a:lnTo>
                  <a:pt x="0" y="1089533"/>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lgn="ctr">
              <a:buSzPts val="1400"/>
            </a:pPr>
            <a:endParaRPr sz="933"/>
          </a:p>
        </p:txBody>
      </p:sp>
      <p:sp>
        <p:nvSpPr>
          <p:cNvPr id="545" name="Google Shape;545;p21"/>
          <p:cNvSpPr/>
          <p:nvPr/>
        </p:nvSpPr>
        <p:spPr>
          <a:xfrm>
            <a:off x="10348544" y="3138805"/>
            <a:ext cx="580390" cy="580390"/>
          </a:xfrm>
          <a:custGeom>
            <a:avLst/>
            <a:gdLst/>
            <a:ahLst/>
            <a:cxnLst/>
            <a:rect l="l" t="t" r="r" b="b"/>
            <a:pathLst>
              <a:path w="1160780" h="1160780" extrusionOk="0">
                <a:moveTo>
                  <a:pt x="0" y="0"/>
                </a:moveTo>
                <a:lnTo>
                  <a:pt x="1160780" y="0"/>
                </a:lnTo>
                <a:lnTo>
                  <a:pt x="1160780" y="1160780"/>
                </a:lnTo>
                <a:lnTo>
                  <a:pt x="0" y="116078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lgn="ctr">
              <a:buSzPts val="1400"/>
            </a:pPr>
            <a:endParaRPr sz="933"/>
          </a:p>
        </p:txBody>
      </p:sp>
      <p:sp>
        <p:nvSpPr>
          <p:cNvPr id="546" name="Google Shape;546;p21"/>
          <p:cNvSpPr txBox="1"/>
          <p:nvPr/>
        </p:nvSpPr>
        <p:spPr>
          <a:xfrm>
            <a:off x="9513947" y="1304491"/>
            <a:ext cx="2426800" cy="1292662"/>
          </a:xfrm>
          <a:prstGeom prst="rect">
            <a:avLst/>
          </a:prstGeom>
          <a:noFill/>
          <a:ln>
            <a:noFill/>
          </a:ln>
        </p:spPr>
        <p:txBody>
          <a:bodyPr spcFirstLastPara="1" wrap="square" lIns="0" tIns="0" rIns="0" bIns="0" anchor="t" anchorCtr="0">
            <a:spAutoFit/>
          </a:bodyPr>
          <a:lstStyle/>
          <a:p>
            <a:pPr algn="ctr">
              <a:buSzPts val="2299"/>
            </a:pPr>
            <a:r>
              <a:rPr lang="en-US" b="1" dirty="0" err="1">
                <a:solidFill>
                  <a:srgbClr val="FFFFFF"/>
                </a:solidFill>
                <a:latin typeface="Roboto"/>
                <a:ea typeface="Roboto"/>
                <a:cs typeface="Roboto"/>
                <a:sym typeface="Roboto"/>
              </a:rPr>
              <a:t>L'atténuation</a:t>
            </a:r>
            <a:r>
              <a:rPr lang="en-US" b="1"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consiste</a:t>
            </a:r>
            <a:r>
              <a:rPr lang="en-US" dirty="0">
                <a:solidFill>
                  <a:srgbClr val="FFFFFF"/>
                </a:solidFill>
                <a:latin typeface="Roboto"/>
                <a:ea typeface="Roboto"/>
                <a:cs typeface="Roboto"/>
                <a:sym typeface="Roboto"/>
              </a:rPr>
              <a:t> à </a:t>
            </a:r>
            <a:r>
              <a:rPr lang="en-US" dirty="0" err="1">
                <a:solidFill>
                  <a:srgbClr val="FFFFFF"/>
                </a:solidFill>
                <a:latin typeface="Roboto"/>
                <a:ea typeface="Roboto"/>
                <a:cs typeface="Roboto"/>
                <a:sym typeface="Roboto"/>
              </a:rPr>
              <a:t>réduire</a:t>
            </a:r>
            <a:r>
              <a:rPr lang="en-US" dirty="0">
                <a:solidFill>
                  <a:srgbClr val="FFFFFF"/>
                </a:solidFill>
                <a:latin typeface="Roboto"/>
                <a:ea typeface="Roboto"/>
                <a:cs typeface="Roboto"/>
                <a:sym typeface="Roboto"/>
              </a:rPr>
              <a:t> les </a:t>
            </a:r>
            <a:r>
              <a:rPr lang="en-US" dirty="0" err="1">
                <a:solidFill>
                  <a:srgbClr val="FFFFFF"/>
                </a:solidFill>
                <a:latin typeface="Roboto"/>
                <a:ea typeface="Roboto"/>
                <a:cs typeface="Roboto"/>
                <a:sym typeface="Roboto"/>
              </a:rPr>
              <a:t>émissions</a:t>
            </a:r>
            <a:r>
              <a:rPr lang="en-US" dirty="0">
                <a:solidFill>
                  <a:srgbClr val="FFFFFF"/>
                </a:solidFill>
                <a:latin typeface="Roboto"/>
                <a:ea typeface="Roboto"/>
                <a:cs typeface="Roboto"/>
                <a:sym typeface="Roboto"/>
              </a:rPr>
              <a:t> de </a:t>
            </a:r>
            <a:r>
              <a:rPr lang="en-US" dirty="0" err="1">
                <a:solidFill>
                  <a:srgbClr val="FFFFFF"/>
                </a:solidFill>
                <a:latin typeface="Roboto"/>
                <a:ea typeface="Roboto"/>
                <a:cs typeface="Roboto"/>
                <a:sym typeface="Roboto"/>
              </a:rPr>
              <a:t>gaz</a:t>
            </a:r>
            <a:r>
              <a:rPr lang="en-US" dirty="0">
                <a:solidFill>
                  <a:srgbClr val="FFFFFF"/>
                </a:solidFill>
                <a:latin typeface="Roboto"/>
                <a:ea typeface="Roboto"/>
                <a:cs typeface="Roboto"/>
                <a:sym typeface="Roboto"/>
              </a:rPr>
              <a:t> à </a:t>
            </a:r>
            <a:r>
              <a:rPr lang="en-US" dirty="0" err="1">
                <a:solidFill>
                  <a:srgbClr val="FFFFFF"/>
                </a:solidFill>
                <a:latin typeface="Roboto"/>
                <a:ea typeface="Roboto"/>
                <a:cs typeface="Roboto"/>
                <a:sym typeface="Roboto"/>
              </a:rPr>
              <a:t>effet</a:t>
            </a:r>
            <a:r>
              <a:rPr lang="en-US" dirty="0">
                <a:solidFill>
                  <a:srgbClr val="FFFFFF"/>
                </a:solidFill>
                <a:latin typeface="Roboto"/>
                <a:ea typeface="Roboto"/>
                <a:cs typeface="Roboto"/>
                <a:sym typeface="Roboto"/>
              </a:rPr>
              <a:t> de serre </a:t>
            </a:r>
            <a:r>
              <a:rPr lang="en-US" dirty="0" err="1">
                <a:solidFill>
                  <a:srgbClr val="FFFFFF"/>
                </a:solidFill>
                <a:latin typeface="Roboto"/>
                <a:ea typeface="Roboto"/>
                <a:cs typeface="Roboto"/>
                <a:sym typeface="Roboto"/>
              </a:rPr>
              <a:t>responsables</a:t>
            </a:r>
            <a:r>
              <a:rPr lang="en-US" dirty="0">
                <a:solidFill>
                  <a:srgbClr val="FFFFFF"/>
                </a:solidFill>
                <a:latin typeface="Roboto"/>
                <a:ea typeface="Roboto"/>
                <a:cs typeface="Roboto"/>
                <a:sym typeface="Roboto"/>
              </a:rPr>
              <a:t> du </a:t>
            </a:r>
            <a:r>
              <a:rPr lang="en-US" dirty="0" err="1">
                <a:solidFill>
                  <a:srgbClr val="FFFFFF"/>
                </a:solidFill>
                <a:latin typeface="Roboto"/>
                <a:ea typeface="Roboto"/>
                <a:cs typeface="Roboto"/>
                <a:sym typeface="Roboto"/>
              </a:rPr>
              <a:t>changement</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climatique</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c'est</a:t>
            </a:r>
            <a:r>
              <a:rPr lang="en-US" dirty="0">
                <a:solidFill>
                  <a:srgbClr val="FFFFFF"/>
                </a:solidFill>
                <a:latin typeface="Roboto"/>
                <a:ea typeface="Roboto"/>
                <a:cs typeface="Roboto"/>
                <a:sym typeface="Roboto"/>
              </a:rPr>
              <a:t>-à-dire </a:t>
            </a:r>
            <a:r>
              <a:rPr lang="en-US" b="1" dirty="0">
                <a:solidFill>
                  <a:srgbClr val="FFFFFF"/>
                </a:solidFill>
                <a:latin typeface="Roboto"/>
                <a:ea typeface="Roboto"/>
                <a:cs typeface="Roboto"/>
                <a:sym typeface="Roboto"/>
              </a:rPr>
              <a:t>à </a:t>
            </a:r>
            <a:r>
              <a:rPr lang="en-US" b="1" dirty="0" err="1">
                <a:solidFill>
                  <a:srgbClr val="FFFFFF"/>
                </a:solidFill>
                <a:latin typeface="Roboto"/>
                <a:ea typeface="Roboto"/>
                <a:cs typeface="Roboto"/>
                <a:sym typeface="Roboto"/>
              </a:rPr>
              <a:t>s'attaquer</a:t>
            </a:r>
            <a:r>
              <a:rPr lang="en-US" b="1" dirty="0">
                <a:solidFill>
                  <a:srgbClr val="FFFFFF"/>
                </a:solidFill>
                <a:latin typeface="Roboto"/>
                <a:ea typeface="Roboto"/>
                <a:cs typeface="Roboto"/>
                <a:sym typeface="Roboto"/>
              </a:rPr>
              <a:t> à la cause du </a:t>
            </a:r>
            <a:r>
              <a:rPr lang="en-US" b="1" dirty="0" err="1">
                <a:solidFill>
                  <a:srgbClr val="FFFFFF"/>
                </a:solidFill>
                <a:latin typeface="Roboto"/>
                <a:ea typeface="Roboto"/>
                <a:cs typeface="Roboto"/>
                <a:sym typeface="Roboto"/>
              </a:rPr>
              <a:t>changement</a:t>
            </a:r>
            <a:r>
              <a:rPr lang="en-US" b="1" dirty="0">
                <a:solidFill>
                  <a:srgbClr val="FFFFFF"/>
                </a:solidFill>
                <a:latin typeface="Roboto"/>
                <a:ea typeface="Roboto"/>
                <a:cs typeface="Roboto"/>
                <a:sym typeface="Roboto"/>
              </a:rPr>
              <a:t> </a:t>
            </a:r>
            <a:r>
              <a:rPr lang="en-US" b="1" dirty="0" err="1">
                <a:solidFill>
                  <a:srgbClr val="FFFFFF"/>
                </a:solidFill>
                <a:latin typeface="Roboto"/>
                <a:ea typeface="Roboto"/>
                <a:cs typeface="Roboto"/>
                <a:sym typeface="Roboto"/>
              </a:rPr>
              <a:t>climatique</a:t>
            </a:r>
            <a:r>
              <a:rPr lang="en-US" b="1" dirty="0">
                <a:solidFill>
                  <a:srgbClr val="FFFFFF"/>
                </a:solidFill>
                <a:latin typeface="Roboto"/>
                <a:ea typeface="Roboto"/>
                <a:cs typeface="Roboto"/>
                <a:sym typeface="Roboto"/>
              </a:rPr>
              <a:t>.</a:t>
            </a:r>
            <a:endParaRPr sz="900" dirty="0"/>
          </a:p>
        </p:txBody>
      </p:sp>
      <p:sp>
        <p:nvSpPr>
          <p:cNvPr id="547" name="Google Shape;547;p21"/>
          <p:cNvSpPr txBox="1"/>
          <p:nvPr/>
        </p:nvSpPr>
        <p:spPr>
          <a:xfrm>
            <a:off x="9449090" y="3897400"/>
            <a:ext cx="2426800" cy="2903039"/>
          </a:xfrm>
          <a:prstGeom prst="rect">
            <a:avLst/>
          </a:prstGeom>
          <a:noFill/>
          <a:ln>
            <a:noFill/>
          </a:ln>
        </p:spPr>
        <p:txBody>
          <a:bodyPr spcFirstLastPara="1" wrap="square" lIns="0" tIns="0" rIns="0" bIns="0" anchor="t" anchorCtr="0">
            <a:spAutoFit/>
          </a:bodyPr>
          <a:lstStyle/>
          <a:p>
            <a:pPr algn="ctr">
              <a:buSzPts val="2299"/>
            </a:pPr>
            <a:r>
              <a:rPr lang="en-US" b="1" dirty="0" err="1">
                <a:solidFill>
                  <a:srgbClr val="FFFFFF"/>
                </a:solidFill>
                <a:latin typeface="Roboto"/>
                <a:ea typeface="Roboto"/>
                <a:cs typeface="Roboto"/>
                <a:sym typeface="Roboto"/>
              </a:rPr>
              <a:t>L'adaptation</a:t>
            </a:r>
            <a:r>
              <a:rPr lang="en-US" b="1"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consiste</a:t>
            </a:r>
            <a:r>
              <a:rPr lang="en-US" dirty="0">
                <a:solidFill>
                  <a:srgbClr val="FFFFFF"/>
                </a:solidFill>
                <a:latin typeface="Roboto"/>
                <a:ea typeface="Roboto"/>
                <a:cs typeface="Roboto"/>
                <a:sym typeface="Roboto"/>
              </a:rPr>
              <a:t> à </a:t>
            </a:r>
            <a:r>
              <a:rPr lang="en-US" dirty="0" err="1">
                <a:solidFill>
                  <a:srgbClr val="FFFFFF"/>
                </a:solidFill>
                <a:latin typeface="Roboto"/>
                <a:ea typeface="Roboto"/>
                <a:cs typeface="Roboto"/>
                <a:sym typeface="Roboto"/>
              </a:rPr>
              <a:t>s'adapter</a:t>
            </a:r>
            <a:r>
              <a:rPr lang="en-US" dirty="0">
                <a:solidFill>
                  <a:srgbClr val="FFFFFF"/>
                </a:solidFill>
                <a:latin typeface="Roboto"/>
                <a:ea typeface="Roboto"/>
                <a:cs typeface="Roboto"/>
                <a:sym typeface="Roboto"/>
              </a:rPr>
              <a:t> au </a:t>
            </a:r>
            <a:r>
              <a:rPr lang="en-US" dirty="0" err="1">
                <a:solidFill>
                  <a:srgbClr val="FFFFFF"/>
                </a:solidFill>
                <a:latin typeface="Roboto"/>
                <a:ea typeface="Roboto"/>
                <a:cs typeface="Roboto"/>
                <a:sym typeface="Roboto"/>
              </a:rPr>
              <a:t>changement</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climatique</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réel</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ou</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prévu</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afin</a:t>
            </a:r>
            <a:r>
              <a:rPr lang="en-US" dirty="0">
                <a:solidFill>
                  <a:srgbClr val="FFFFFF"/>
                </a:solidFill>
                <a:latin typeface="Roboto"/>
                <a:ea typeface="Roboto"/>
                <a:cs typeface="Roboto"/>
                <a:sym typeface="Roboto"/>
              </a:rPr>
              <a:t> de </a:t>
            </a:r>
            <a:r>
              <a:rPr lang="en-US" dirty="0" err="1">
                <a:solidFill>
                  <a:srgbClr val="FFFFFF"/>
                </a:solidFill>
                <a:latin typeface="Roboto"/>
                <a:ea typeface="Roboto"/>
                <a:cs typeface="Roboto"/>
                <a:sym typeface="Roboto"/>
              </a:rPr>
              <a:t>minimiser</a:t>
            </a:r>
            <a:r>
              <a:rPr lang="en-US" dirty="0">
                <a:solidFill>
                  <a:srgbClr val="FFFFFF"/>
                </a:solidFill>
                <a:latin typeface="Roboto"/>
                <a:ea typeface="Roboto"/>
                <a:cs typeface="Roboto"/>
                <a:sym typeface="Roboto"/>
              </a:rPr>
              <a:t> les </a:t>
            </a:r>
            <a:r>
              <a:rPr lang="en-US" dirty="0" err="1">
                <a:solidFill>
                  <a:srgbClr val="FFFFFF"/>
                </a:solidFill>
                <a:latin typeface="Roboto"/>
                <a:ea typeface="Roboto"/>
                <a:cs typeface="Roboto"/>
                <a:sym typeface="Roboto"/>
              </a:rPr>
              <a:t>dommages</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ou</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d'exploiter</a:t>
            </a:r>
            <a:r>
              <a:rPr lang="en-US" dirty="0">
                <a:solidFill>
                  <a:srgbClr val="FFFFFF"/>
                </a:solidFill>
                <a:latin typeface="Roboto"/>
                <a:ea typeface="Roboto"/>
                <a:cs typeface="Roboto"/>
                <a:sym typeface="Roboto"/>
              </a:rPr>
              <a:t> les </a:t>
            </a:r>
            <a:r>
              <a:rPr lang="en-US" dirty="0" err="1">
                <a:solidFill>
                  <a:srgbClr val="FFFFFF"/>
                </a:solidFill>
                <a:latin typeface="Roboto"/>
                <a:ea typeface="Roboto"/>
                <a:cs typeface="Roboto"/>
                <a:sym typeface="Roboto"/>
              </a:rPr>
              <a:t>opportunités</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bénéfiques</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c'est</a:t>
            </a:r>
            <a:r>
              <a:rPr lang="en-US" dirty="0">
                <a:solidFill>
                  <a:srgbClr val="FFFFFF"/>
                </a:solidFill>
                <a:latin typeface="Roboto"/>
                <a:ea typeface="Roboto"/>
                <a:cs typeface="Roboto"/>
                <a:sym typeface="Roboto"/>
              </a:rPr>
              <a:t>-à-dire </a:t>
            </a:r>
            <a:r>
              <a:rPr lang="en-US" b="1" dirty="0">
                <a:solidFill>
                  <a:srgbClr val="FFFFFF"/>
                </a:solidFill>
                <a:latin typeface="Roboto"/>
                <a:ea typeface="Roboto"/>
                <a:cs typeface="Roboto"/>
                <a:sym typeface="Roboto"/>
              </a:rPr>
              <a:t>à </a:t>
            </a:r>
            <a:r>
              <a:rPr lang="en-US" b="1" dirty="0" err="1">
                <a:solidFill>
                  <a:srgbClr val="FFFFFF"/>
                </a:solidFill>
                <a:latin typeface="Roboto"/>
                <a:ea typeface="Roboto"/>
                <a:cs typeface="Roboto"/>
                <a:sym typeface="Roboto"/>
              </a:rPr>
              <a:t>s'adapter</a:t>
            </a:r>
            <a:r>
              <a:rPr lang="en-US" b="1" dirty="0">
                <a:solidFill>
                  <a:srgbClr val="FFFFFF"/>
                </a:solidFill>
                <a:latin typeface="Roboto"/>
                <a:ea typeface="Roboto"/>
                <a:cs typeface="Roboto"/>
                <a:sym typeface="Roboto"/>
              </a:rPr>
              <a:t> aux </a:t>
            </a:r>
            <a:r>
              <a:rPr lang="en-US" b="1" dirty="0" err="1">
                <a:solidFill>
                  <a:srgbClr val="FFFFFF"/>
                </a:solidFill>
                <a:latin typeface="Roboto"/>
                <a:ea typeface="Roboto"/>
                <a:cs typeface="Roboto"/>
                <a:sym typeface="Roboto"/>
              </a:rPr>
              <a:t>effets</a:t>
            </a:r>
            <a:r>
              <a:rPr lang="en-US" b="1" dirty="0">
                <a:solidFill>
                  <a:srgbClr val="FFFFFF"/>
                </a:solidFill>
                <a:latin typeface="Roboto"/>
                <a:ea typeface="Roboto"/>
                <a:cs typeface="Roboto"/>
                <a:sym typeface="Roboto"/>
              </a:rPr>
              <a:t> du </a:t>
            </a:r>
            <a:r>
              <a:rPr lang="en-US" b="1" dirty="0" err="1">
                <a:solidFill>
                  <a:srgbClr val="FFFFFF"/>
                </a:solidFill>
                <a:latin typeface="Roboto"/>
                <a:ea typeface="Roboto"/>
                <a:cs typeface="Roboto"/>
                <a:sym typeface="Roboto"/>
              </a:rPr>
              <a:t>changement</a:t>
            </a:r>
            <a:r>
              <a:rPr lang="en-US" b="1" dirty="0">
                <a:solidFill>
                  <a:srgbClr val="FFFFFF"/>
                </a:solidFill>
                <a:latin typeface="Roboto"/>
                <a:ea typeface="Roboto"/>
                <a:cs typeface="Roboto"/>
                <a:sym typeface="Roboto"/>
              </a:rPr>
              <a:t> </a:t>
            </a:r>
            <a:r>
              <a:rPr lang="en-US" b="1" dirty="0" err="1">
                <a:solidFill>
                  <a:srgbClr val="FFFFFF"/>
                </a:solidFill>
                <a:latin typeface="Roboto"/>
                <a:ea typeface="Roboto"/>
                <a:cs typeface="Roboto"/>
                <a:sym typeface="Roboto"/>
              </a:rPr>
              <a:t>climatique</a:t>
            </a:r>
            <a:r>
              <a:rPr lang="en-US" b="1" dirty="0">
                <a:solidFill>
                  <a:srgbClr val="FFFFFF"/>
                </a:solidFill>
                <a:latin typeface="Roboto"/>
                <a:ea typeface="Roboto"/>
                <a:cs typeface="Roboto"/>
                <a:sym typeface="Roboto"/>
              </a:rPr>
              <a:t>.</a:t>
            </a:r>
            <a:endParaRPr sz="900" dirty="0"/>
          </a:p>
          <a:p>
            <a:pPr algn="ctr">
              <a:buSzPts val="2299"/>
            </a:pPr>
            <a:endParaRPr b="1" dirty="0">
              <a:solidFill>
                <a:srgbClr val="FFFFFF"/>
              </a:solidFill>
              <a:latin typeface="Roboto"/>
              <a:ea typeface="Roboto"/>
              <a:cs typeface="Roboto"/>
              <a:sym typeface="Roboto"/>
            </a:endParaRPr>
          </a:p>
          <a:p>
            <a:pPr algn="ctr">
              <a:buSzPts val="2299"/>
            </a:pPr>
            <a:r>
              <a:rPr lang="en-US" dirty="0" err="1">
                <a:solidFill>
                  <a:srgbClr val="FFFFFF"/>
                </a:solidFill>
                <a:latin typeface="Roboto"/>
                <a:ea typeface="Roboto"/>
                <a:cs typeface="Roboto"/>
                <a:sym typeface="Roboto"/>
              </a:rPr>
              <a:t>Ces</a:t>
            </a:r>
            <a:r>
              <a:rPr lang="en-US" dirty="0">
                <a:solidFill>
                  <a:srgbClr val="FFFFFF"/>
                </a:solidFill>
                <a:latin typeface="Roboto"/>
                <a:ea typeface="Roboto"/>
                <a:cs typeface="Roboto"/>
                <a:sym typeface="Roboto"/>
              </a:rPr>
              <a:t> deux </a:t>
            </a:r>
            <a:r>
              <a:rPr lang="en-US" dirty="0" err="1">
                <a:solidFill>
                  <a:srgbClr val="FFFFFF"/>
                </a:solidFill>
                <a:latin typeface="Roboto"/>
                <a:ea typeface="Roboto"/>
                <a:cs typeface="Roboto"/>
                <a:sym typeface="Roboto"/>
              </a:rPr>
              <a:t>mesures</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doivent</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répondre</a:t>
            </a:r>
            <a:r>
              <a:rPr lang="en-US" dirty="0">
                <a:solidFill>
                  <a:srgbClr val="FFFFFF"/>
                </a:solidFill>
                <a:latin typeface="Roboto"/>
                <a:ea typeface="Roboto"/>
                <a:cs typeface="Roboto"/>
                <a:sym typeface="Roboto"/>
              </a:rPr>
              <a:t> aux </a:t>
            </a:r>
            <a:r>
              <a:rPr lang="en-US" dirty="0" err="1">
                <a:solidFill>
                  <a:srgbClr val="FFFFFF"/>
                </a:solidFill>
                <a:latin typeface="Roboto"/>
                <a:ea typeface="Roboto"/>
                <a:cs typeface="Roboto"/>
                <a:sym typeface="Roboto"/>
              </a:rPr>
              <a:t>problèmes</a:t>
            </a:r>
            <a:r>
              <a:rPr lang="en-US" dirty="0">
                <a:solidFill>
                  <a:srgbClr val="FFFFFF"/>
                </a:solidFill>
                <a:latin typeface="Roboto"/>
                <a:ea typeface="Roboto"/>
                <a:cs typeface="Roboto"/>
                <a:sym typeface="Roboto"/>
              </a:rPr>
              <a:t> </a:t>
            </a:r>
            <a:r>
              <a:rPr lang="en-US" dirty="0" err="1">
                <a:solidFill>
                  <a:srgbClr val="FFFFFF"/>
                </a:solidFill>
                <a:latin typeface="Roboto"/>
                <a:ea typeface="Roboto"/>
                <a:cs typeface="Roboto"/>
                <a:sym typeface="Roboto"/>
              </a:rPr>
              <a:t>d'</a:t>
            </a:r>
            <a:r>
              <a:rPr lang="en-US" b="1" dirty="0" err="1">
                <a:solidFill>
                  <a:srgbClr val="FFFFFF"/>
                </a:solidFill>
                <a:latin typeface="Roboto"/>
                <a:ea typeface="Roboto"/>
                <a:cs typeface="Roboto"/>
                <a:sym typeface="Roboto"/>
              </a:rPr>
              <a:t>inégalité</a:t>
            </a:r>
            <a:r>
              <a:rPr lang="en-US" b="1" dirty="0">
                <a:solidFill>
                  <a:srgbClr val="FFFFFF"/>
                </a:solidFill>
                <a:latin typeface="Roboto"/>
                <a:ea typeface="Roboto"/>
                <a:cs typeface="Roboto"/>
                <a:sym typeface="Roboto"/>
              </a:rPr>
              <a:t>, </a:t>
            </a:r>
            <a:r>
              <a:rPr lang="en-US" b="1" dirty="0" err="1">
                <a:solidFill>
                  <a:srgbClr val="FFFFFF"/>
                </a:solidFill>
                <a:latin typeface="Roboto"/>
                <a:ea typeface="Roboto"/>
                <a:cs typeface="Roboto"/>
                <a:sym typeface="Roboto"/>
              </a:rPr>
              <a:t>d'exclusion</a:t>
            </a:r>
            <a:r>
              <a:rPr lang="en-US" b="1" dirty="0">
                <a:solidFill>
                  <a:srgbClr val="FFFFFF"/>
                </a:solidFill>
                <a:latin typeface="Roboto"/>
                <a:ea typeface="Roboto"/>
                <a:cs typeface="Roboto"/>
                <a:sym typeface="Roboto"/>
              </a:rPr>
              <a:t> </a:t>
            </a:r>
            <a:r>
              <a:rPr lang="en-US" b="1" dirty="0" err="1">
                <a:solidFill>
                  <a:srgbClr val="FFFFFF"/>
                </a:solidFill>
                <a:latin typeface="Roboto"/>
                <a:ea typeface="Roboto"/>
                <a:cs typeface="Roboto"/>
                <a:sym typeface="Roboto"/>
              </a:rPr>
              <a:t>sociale</a:t>
            </a:r>
            <a:r>
              <a:rPr lang="en-US" b="1" dirty="0">
                <a:solidFill>
                  <a:srgbClr val="FFFFFF"/>
                </a:solidFill>
                <a:latin typeface="Roboto"/>
                <a:ea typeface="Roboto"/>
                <a:cs typeface="Roboto"/>
                <a:sym typeface="Roboto"/>
              </a:rPr>
              <a:t> </a:t>
            </a:r>
            <a:r>
              <a:rPr lang="en-US" dirty="0">
                <a:solidFill>
                  <a:srgbClr val="FFFFFF"/>
                </a:solidFill>
                <a:latin typeface="Roboto"/>
                <a:ea typeface="Roboto"/>
                <a:cs typeface="Roboto"/>
                <a:sym typeface="Roboto"/>
              </a:rPr>
              <a:t>et </a:t>
            </a:r>
            <a:r>
              <a:rPr lang="en-US" b="1" dirty="0" err="1">
                <a:solidFill>
                  <a:srgbClr val="FFFFFF"/>
                </a:solidFill>
                <a:latin typeface="Roboto"/>
                <a:ea typeface="Roboto"/>
                <a:cs typeface="Roboto"/>
                <a:sym typeface="Roboto"/>
              </a:rPr>
              <a:t>d'injustice</a:t>
            </a:r>
            <a:r>
              <a:rPr lang="en-US" b="1" dirty="0">
                <a:solidFill>
                  <a:srgbClr val="FFFFFF"/>
                </a:solidFill>
                <a:latin typeface="Roboto"/>
                <a:ea typeface="Roboto"/>
                <a:cs typeface="Roboto"/>
                <a:sym typeface="Roboto"/>
              </a:rPr>
              <a:t>.</a:t>
            </a:r>
            <a:endParaRPr sz="900" dirty="0"/>
          </a:p>
        </p:txBody>
      </p:sp>
      <p:sp>
        <p:nvSpPr>
          <p:cNvPr id="548" name="Google Shape;548;p21"/>
          <p:cNvSpPr txBox="1">
            <a:spLocks noGrp="1"/>
          </p:cNvSpPr>
          <p:nvPr>
            <p:ph type="sldNum" idx="4294967295"/>
          </p:nvPr>
        </p:nvSpPr>
        <p:spPr>
          <a:xfrm>
            <a:off x="0" y="962183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31</a:t>
            </a:fld>
            <a:endParaRPr/>
          </a:p>
        </p:txBody>
      </p:sp>
      <p:pic>
        <p:nvPicPr>
          <p:cNvPr id="2" name="Picture 15">
            <a:extLst>
              <a:ext uri="{FF2B5EF4-FFF2-40B4-BE49-F238E27FC236}">
                <a16:creationId xmlns:a16="http://schemas.microsoft.com/office/drawing/2014/main" id="{44961E19-8656-FB65-15B4-3C9F3401C17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1622" y="1706011"/>
            <a:ext cx="8451103" cy="432773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6E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5C46A9-52DB-A56D-A53F-F2BB45A2A1AF}"/>
              </a:ext>
            </a:extLst>
          </p:cNvPr>
          <p:cNvPicPr>
            <a:picLocks noChangeAspect="1"/>
          </p:cNvPicPr>
          <p:nvPr/>
        </p:nvPicPr>
        <p:blipFill>
          <a:blip r:embed="rId3"/>
          <a:stretch>
            <a:fillRect/>
          </a:stretch>
        </p:blipFill>
        <p:spPr>
          <a:xfrm>
            <a:off x="2670747" y="7495"/>
            <a:ext cx="6850505" cy="6850505"/>
          </a:xfrm>
          <a:prstGeom prst="rect">
            <a:avLst/>
          </a:prstGeom>
        </p:spPr>
      </p:pic>
      <p:sp>
        <p:nvSpPr>
          <p:cNvPr id="2" name="Title 1">
            <a:extLst>
              <a:ext uri="{FF2B5EF4-FFF2-40B4-BE49-F238E27FC236}">
                <a16:creationId xmlns:a16="http://schemas.microsoft.com/office/drawing/2014/main" id="{B4AD1F2F-FF79-DC42-6ECC-CC645F3EEBC5}"/>
              </a:ext>
            </a:extLst>
          </p:cNvPr>
          <p:cNvSpPr>
            <a:spLocks noGrp="1"/>
          </p:cNvSpPr>
          <p:nvPr>
            <p:ph type="title" idx="4294967295"/>
          </p:nvPr>
        </p:nvSpPr>
        <p:spPr>
          <a:xfrm>
            <a:off x="164893" y="179232"/>
            <a:ext cx="2053652" cy="1094932"/>
          </a:xfrm>
        </p:spPr>
        <p:txBody>
          <a:bodyPr/>
          <a:lstStyle/>
          <a:p>
            <a:r>
              <a:rPr lang="en-GB">
                <a:solidFill>
                  <a:schemeClr val="tx2"/>
                </a:solidFill>
              </a:rPr>
              <a:t>Un exemple :</a:t>
            </a:r>
          </a:p>
        </p:txBody>
      </p:sp>
    </p:spTree>
    <p:extLst>
      <p:ext uri="{BB962C8B-B14F-4D97-AF65-F5344CB8AC3E}">
        <p14:creationId xmlns:p14="http://schemas.microsoft.com/office/powerpoint/2010/main" val="41275052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D3847-FF4F-40ED-B4B2-0004FE43B2E9}"/>
              </a:ext>
            </a:extLst>
          </p:cNvPr>
          <p:cNvSpPr>
            <a:spLocks noGrp="1"/>
          </p:cNvSpPr>
          <p:nvPr>
            <p:ph type="title"/>
          </p:nvPr>
        </p:nvSpPr>
        <p:spPr>
          <a:xfrm>
            <a:off x="2697777" y="703343"/>
            <a:ext cx="7612302" cy="969264"/>
          </a:xfrm>
        </p:spPr>
        <p:txBody>
          <a:bodyPr/>
          <a:lstStyle/>
          <a:p>
            <a:r>
              <a:rPr lang="en-GB"/>
              <a:t>Trois objectifs de l'adaptation au changement climatique :</a:t>
            </a:r>
          </a:p>
        </p:txBody>
      </p:sp>
      <p:sp>
        <p:nvSpPr>
          <p:cNvPr id="4" name="Content Placeholder 3">
            <a:extLst>
              <a:ext uri="{FF2B5EF4-FFF2-40B4-BE49-F238E27FC236}">
                <a16:creationId xmlns:a16="http://schemas.microsoft.com/office/drawing/2014/main" id="{1802C5EB-7D48-A9F3-FDE5-1C50E66B6A42}"/>
              </a:ext>
            </a:extLst>
          </p:cNvPr>
          <p:cNvSpPr>
            <a:spLocks noGrp="1"/>
          </p:cNvSpPr>
          <p:nvPr>
            <p:ph idx="1"/>
          </p:nvPr>
        </p:nvSpPr>
        <p:spPr>
          <a:xfrm>
            <a:off x="3573848" y="1759200"/>
            <a:ext cx="6169759" cy="2793860"/>
          </a:xfrm>
        </p:spPr>
        <p:txBody>
          <a:bodyPr>
            <a:normAutofit fontScale="77500" lnSpcReduction="20000"/>
          </a:bodyPr>
          <a:lstStyle/>
          <a:p>
            <a:pPr marL="0">
              <a:lnSpc>
                <a:spcPct val="270000"/>
              </a:lnSpc>
            </a:pPr>
            <a:r>
              <a:rPr lang="en-GB" dirty="0">
                <a:solidFill>
                  <a:srgbClr val="0A5FBA"/>
                </a:solidFill>
              </a:rPr>
              <a:t>Des infrastructures </a:t>
            </a:r>
            <a:r>
              <a:rPr lang="en-GB" dirty="0" err="1">
                <a:solidFill>
                  <a:srgbClr val="0A5FBA"/>
                </a:solidFill>
              </a:rPr>
              <a:t>robustes</a:t>
            </a:r>
            <a:endParaRPr lang="en-GB" dirty="0">
              <a:solidFill>
                <a:srgbClr val="0A5FBA"/>
              </a:solidFill>
            </a:endParaRPr>
          </a:p>
          <a:p>
            <a:pPr marL="0">
              <a:lnSpc>
                <a:spcPct val="270000"/>
              </a:lnSpc>
            </a:pPr>
            <a:r>
              <a:rPr lang="en-GB" dirty="0">
                <a:solidFill>
                  <a:srgbClr val="0A5FBA"/>
                </a:solidFill>
              </a:rPr>
              <a:t>Des services </a:t>
            </a:r>
            <a:r>
              <a:rPr lang="en-GB" dirty="0" err="1">
                <a:solidFill>
                  <a:srgbClr val="0A5FBA"/>
                </a:solidFill>
              </a:rPr>
              <a:t>justes</a:t>
            </a:r>
            <a:r>
              <a:rPr lang="en-GB" dirty="0">
                <a:solidFill>
                  <a:srgbClr val="0A5FBA"/>
                </a:solidFill>
              </a:rPr>
              <a:t>, </a:t>
            </a:r>
            <a:r>
              <a:rPr lang="en-GB" dirty="0" err="1">
                <a:solidFill>
                  <a:srgbClr val="0A5FBA"/>
                </a:solidFill>
              </a:rPr>
              <a:t>équitables</a:t>
            </a:r>
            <a:r>
              <a:rPr lang="en-GB" dirty="0">
                <a:solidFill>
                  <a:srgbClr val="0A5FBA"/>
                </a:solidFill>
              </a:rPr>
              <a:t> et </a:t>
            </a:r>
            <a:r>
              <a:rPr lang="en-GB" dirty="0" err="1">
                <a:solidFill>
                  <a:srgbClr val="0A5FBA"/>
                </a:solidFill>
              </a:rPr>
              <a:t>dynamiques</a:t>
            </a:r>
            <a:endParaRPr lang="en-GB" dirty="0">
              <a:solidFill>
                <a:srgbClr val="0A5FBA"/>
              </a:solidFill>
            </a:endParaRPr>
          </a:p>
          <a:p>
            <a:pPr marL="0">
              <a:lnSpc>
                <a:spcPct val="270000"/>
              </a:lnSpc>
            </a:pPr>
            <a:r>
              <a:rPr lang="en-GB" dirty="0">
                <a:solidFill>
                  <a:srgbClr val="0A5FBA"/>
                </a:solidFill>
              </a:rPr>
              <a:t>Des </a:t>
            </a:r>
            <a:r>
              <a:rPr lang="en-GB" dirty="0" err="1">
                <a:solidFill>
                  <a:srgbClr val="0A5FBA"/>
                </a:solidFill>
              </a:rPr>
              <a:t>écosystèmes</a:t>
            </a:r>
            <a:r>
              <a:rPr lang="en-GB" dirty="0">
                <a:solidFill>
                  <a:srgbClr val="0A5FBA"/>
                </a:solidFill>
              </a:rPr>
              <a:t> </a:t>
            </a:r>
            <a:r>
              <a:rPr lang="en-GB" dirty="0" err="1">
                <a:solidFill>
                  <a:srgbClr val="0A5FBA"/>
                </a:solidFill>
              </a:rPr>
              <a:t>d'eau</a:t>
            </a:r>
            <a:r>
              <a:rPr lang="en-GB" dirty="0">
                <a:solidFill>
                  <a:srgbClr val="0A5FBA"/>
                </a:solidFill>
              </a:rPr>
              <a:t> </a:t>
            </a:r>
            <a:r>
              <a:rPr lang="en-GB" dirty="0" err="1">
                <a:solidFill>
                  <a:srgbClr val="0A5FBA"/>
                </a:solidFill>
              </a:rPr>
              <a:t>douce</a:t>
            </a:r>
            <a:r>
              <a:rPr lang="en-GB" dirty="0">
                <a:solidFill>
                  <a:srgbClr val="0A5FBA"/>
                </a:solidFill>
              </a:rPr>
              <a:t> plus sains</a:t>
            </a:r>
          </a:p>
        </p:txBody>
      </p:sp>
      <p:pic>
        <p:nvPicPr>
          <p:cNvPr id="5" name="Picture 4" descr="A green circle with arrows and a check mark&#10;&#10;AI-generated content may be incorrect.">
            <a:extLst>
              <a:ext uri="{FF2B5EF4-FFF2-40B4-BE49-F238E27FC236}">
                <a16:creationId xmlns:a16="http://schemas.microsoft.com/office/drawing/2014/main" id="{343E890F-C456-F38B-47AE-E1CEEC47D2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97777" y="2881711"/>
            <a:ext cx="793388" cy="793388"/>
          </a:xfrm>
          <a:prstGeom prst="rect">
            <a:avLst/>
          </a:prstGeom>
        </p:spPr>
      </p:pic>
      <p:pic>
        <p:nvPicPr>
          <p:cNvPr id="7" name="Picture 6" descr="A blue circle with a white outline of a planet in a drop of water&#10;&#10;AI-generated content may be incorrect.">
            <a:extLst>
              <a:ext uri="{FF2B5EF4-FFF2-40B4-BE49-F238E27FC236}">
                <a16:creationId xmlns:a16="http://schemas.microsoft.com/office/drawing/2014/main" id="{0C7BE933-BD34-F88C-CF01-CC326A39DF8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97777" y="1909100"/>
            <a:ext cx="793388" cy="793388"/>
          </a:xfrm>
          <a:prstGeom prst="rect">
            <a:avLst/>
          </a:prstGeom>
        </p:spPr>
      </p:pic>
      <p:pic>
        <p:nvPicPr>
          <p:cNvPr id="9" name="Picture 8" descr="A blue circle with a white line on it&#10;&#10;AI-generated content may be incorrect.">
            <a:extLst>
              <a:ext uri="{FF2B5EF4-FFF2-40B4-BE49-F238E27FC236}">
                <a16:creationId xmlns:a16="http://schemas.microsoft.com/office/drawing/2014/main" id="{5429E4DB-D0A5-C7C6-1B7F-67FC7FE315A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97777" y="3914282"/>
            <a:ext cx="793389" cy="793389"/>
          </a:xfrm>
          <a:prstGeom prst="rect">
            <a:avLst/>
          </a:prstGeom>
        </p:spPr>
      </p:pic>
    </p:spTree>
    <p:extLst>
      <p:ext uri="{BB962C8B-B14F-4D97-AF65-F5344CB8AC3E}">
        <p14:creationId xmlns:p14="http://schemas.microsoft.com/office/powerpoint/2010/main" val="27749904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19F552-A28E-1F2B-17B9-D953E545F072}"/>
              </a:ext>
            </a:extLst>
          </p:cNvPr>
          <p:cNvSpPr txBox="1"/>
          <p:nvPr/>
        </p:nvSpPr>
        <p:spPr>
          <a:xfrm>
            <a:off x="378931" y="503346"/>
            <a:ext cx="7730837" cy="584775"/>
          </a:xfrm>
          <a:prstGeom prst="rect">
            <a:avLst/>
          </a:prstGeom>
          <a:noFill/>
        </p:spPr>
        <p:txBody>
          <a:bodyPr wrap="square" rtlCol="0">
            <a:spAutoFit/>
          </a:bodyPr>
          <a:lstStyle/>
          <a:p>
            <a:r>
              <a:rPr lang="en-GB" sz="3200" kern="1200">
                <a:solidFill>
                  <a:srgbClr val="0A5FBA"/>
                </a:solidFill>
                <a:latin typeface="Roboto Black" panose="02000000000000000000" pitchFamily="2" charset="0"/>
                <a:ea typeface="Roboto Black" panose="02000000000000000000" pitchFamily="2" charset="0"/>
                <a:cs typeface="+mj-cs"/>
              </a:rPr>
              <a:t>Suivi et contrôle de l'adaptation</a:t>
            </a:r>
          </a:p>
        </p:txBody>
      </p:sp>
      <p:pic>
        <p:nvPicPr>
          <p:cNvPr id="5" name="Picture 4" descr="A blue and green diagram with text&#10;&#10;AI-generated content may be incorrect.">
            <a:extLst>
              <a:ext uri="{FF2B5EF4-FFF2-40B4-BE49-F238E27FC236}">
                <a16:creationId xmlns:a16="http://schemas.microsoft.com/office/drawing/2014/main" id="{15C18CF5-5EE3-5DFF-3DC9-E20941503B4A}"/>
              </a:ext>
            </a:extLst>
          </p:cNvPr>
          <p:cNvPicPr>
            <a:picLocks noChangeAspect="1"/>
          </p:cNvPicPr>
          <p:nvPr/>
        </p:nvPicPr>
        <p:blipFill>
          <a:blip r:embed="rId3"/>
          <a:stretch>
            <a:fillRect/>
          </a:stretch>
        </p:blipFill>
        <p:spPr>
          <a:xfrm>
            <a:off x="378931" y="1566480"/>
            <a:ext cx="7244731" cy="4075161"/>
          </a:xfrm>
          <a:prstGeom prst="rect">
            <a:avLst/>
          </a:prstGeom>
        </p:spPr>
      </p:pic>
      <p:sp>
        <p:nvSpPr>
          <p:cNvPr id="6" name="TextBox 5">
            <a:extLst>
              <a:ext uri="{FF2B5EF4-FFF2-40B4-BE49-F238E27FC236}">
                <a16:creationId xmlns:a16="http://schemas.microsoft.com/office/drawing/2014/main" id="{FC0A60B3-206E-8F94-8DCA-DD325C9041E1}"/>
              </a:ext>
            </a:extLst>
          </p:cNvPr>
          <p:cNvSpPr txBox="1"/>
          <p:nvPr/>
        </p:nvSpPr>
        <p:spPr>
          <a:xfrm>
            <a:off x="672085" y="5462102"/>
            <a:ext cx="5913912" cy="307777"/>
          </a:xfrm>
          <a:prstGeom prst="rect">
            <a:avLst/>
          </a:prstGeom>
          <a:noFill/>
        </p:spPr>
        <p:txBody>
          <a:bodyPr wrap="square" rtlCol="0">
            <a:spAutoFit/>
          </a:bodyPr>
          <a:lstStyle/>
          <a:p>
            <a:r>
              <a:rPr lang="en-GB" b="1" kern="1200">
                <a:solidFill>
                  <a:srgbClr val="0A5FBA"/>
                </a:solidFill>
                <a:latin typeface="Roboto Black" panose="02000000000000000000" pitchFamily="2" charset="0"/>
                <a:ea typeface="Roboto Black" panose="02000000000000000000" pitchFamily="2" charset="0"/>
                <a:cs typeface="+mj-cs"/>
              </a:rPr>
              <a:t>Figure : La transition de l'infrastructure à la résilience</a:t>
            </a:r>
          </a:p>
        </p:txBody>
      </p:sp>
      <p:sp>
        <p:nvSpPr>
          <p:cNvPr id="7" name="TextBox 6">
            <a:extLst>
              <a:ext uri="{FF2B5EF4-FFF2-40B4-BE49-F238E27FC236}">
                <a16:creationId xmlns:a16="http://schemas.microsoft.com/office/drawing/2014/main" id="{CDA0F5DA-4E9C-9445-BBCD-20A460177465}"/>
              </a:ext>
            </a:extLst>
          </p:cNvPr>
          <p:cNvSpPr txBox="1"/>
          <p:nvPr/>
        </p:nvSpPr>
        <p:spPr>
          <a:xfrm>
            <a:off x="7760004" y="582313"/>
            <a:ext cx="4158572" cy="6309420"/>
          </a:xfrm>
          <a:prstGeom prst="rect">
            <a:avLst/>
          </a:prstGeom>
          <a:noFill/>
        </p:spPr>
        <p:txBody>
          <a:bodyPr wrap="square" rtlCol="0">
            <a:spAutoFit/>
          </a:bodyPr>
          <a:lstStyle/>
          <a:p>
            <a:r>
              <a:rPr lang="en-GB" sz="1800" b="1" kern="1200" dirty="0">
                <a:solidFill>
                  <a:srgbClr val="0A5FBA"/>
                </a:solidFill>
                <a:latin typeface="Roboto" panose="02000000000000000000" pitchFamily="2" charset="0"/>
                <a:ea typeface="Roboto" panose="02000000000000000000" pitchFamily="2" charset="0"/>
                <a:cs typeface="+mj-cs"/>
              </a:rPr>
              <a:t>10 </a:t>
            </a:r>
            <a:r>
              <a:rPr lang="en-GB" sz="1800" b="1" kern="1200" dirty="0" err="1">
                <a:solidFill>
                  <a:srgbClr val="0A5FBA"/>
                </a:solidFill>
                <a:latin typeface="Roboto" panose="02000000000000000000" pitchFamily="2" charset="0"/>
                <a:ea typeface="Roboto" panose="02000000000000000000" pitchFamily="2" charset="0"/>
                <a:cs typeface="+mj-cs"/>
              </a:rPr>
              <a:t>indicateurs</a:t>
            </a:r>
            <a:r>
              <a:rPr lang="en-GB" sz="1800" b="1" kern="1200" dirty="0">
                <a:solidFill>
                  <a:srgbClr val="0A5FBA"/>
                </a:solidFill>
                <a:latin typeface="Roboto" panose="02000000000000000000" pitchFamily="2" charset="0"/>
                <a:ea typeface="Roboto" panose="02000000000000000000" pitchFamily="2" charset="0"/>
                <a:cs typeface="+mj-cs"/>
              </a:rPr>
              <a:t> </a:t>
            </a:r>
            <a:r>
              <a:rPr lang="en-GB" sz="1800" b="1" kern="1200" dirty="0" err="1">
                <a:solidFill>
                  <a:srgbClr val="0A5FBA"/>
                </a:solidFill>
                <a:latin typeface="Roboto" panose="02000000000000000000" pitchFamily="2" charset="0"/>
                <a:ea typeface="Roboto" panose="02000000000000000000" pitchFamily="2" charset="0"/>
                <a:cs typeface="+mj-cs"/>
              </a:rPr>
              <a:t>visent</a:t>
            </a:r>
            <a:r>
              <a:rPr lang="en-GB" sz="1800" b="1" kern="1200" dirty="0">
                <a:solidFill>
                  <a:srgbClr val="0A5FBA"/>
                </a:solidFill>
                <a:latin typeface="Roboto" panose="02000000000000000000" pitchFamily="2" charset="0"/>
                <a:ea typeface="Roboto" panose="02000000000000000000" pitchFamily="2" charset="0"/>
                <a:cs typeface="+mj-cs"/>
              </a:rPr>
              <a:t> à </a:t>
            </a:r>
            <a:r>
              <a:rPr lang="en-GB" sz="1800" b="1" kern="1200" dirty="0" err="1">
                <a:solidFill>
                  <a:srgbClr val="0A5FBA"/>
                </a:solidFill>
                <a:latin typeface="Roboto" panose="02000000000000000000" pitchFamily="2" charset="0"/>
                <a:ea typeface="Roboto" panose="02000000000000000000" pitchFamily="2" charset="0"/>
                <a:cs typeface="+mj-cs"/>
              </a:rPr>
              <a:t>mesurer</a:t>
            </a:r>
            <a:r>
              <a:rPr lang="en-GB" sz="1800" b="1" kern="1200" dirty="0">
                <a:solidFill>
                  <a:srgbClr val="0A5FBA"/>
                </a:solidFill>
                <a:latin typeface="Roboto" panose="02000000000000000000" pitchFamily="2" charset="0"/>
                <a:ea typeface="Roboto" panose="02000000000000000000" pitchFamily="2" charset="0"/>
                <a:cs typeface="+mj-cs"/>
              </a:rPr>
              <a:t> </a:t>
            </a:r>
            <a:r>
              <a:rPr lang="en-GB" sz="1800" b="1" kern="1200" dirty="0" err="1">
                <a:solidFill>
                  <a:srgbClr val="0A5FBA"/>
                </a:solidFill>
                <a:latin typeface="Roboto" panose="02000000000000000000" pitchFamily="2" charset="0"/>
                <a:ea typeface="Roboto" panose="02000000000000000000" pitchFamily="2" charset="0"/>
                <a:cs typeface="+mj-cs"/>
              </a:rPr>
              <a:t>l'objectif</a:t>
            </a:r>
            <a:r>
              <a:rPr lang="en-GB" sz="1800" b="1" kern="1200" dirty="0">
                <a:solidFill>
                  <a:srgbClr val="0A5FBA"/>
                </a:solidFill>
                <a:latin typeface="Roboto" panose="02000000000000000000" pitchFamily="2" charset="0"/>
                <a:ea typeface="Roboto" panose="02000000000000000000" pitchFamily="2" charset="0"/>
                <a:cs typeface="+mj-cs"/>
              </a:rPr>
              <a:t> </a:t>
            </a:r>
            <a:r>
              <a:rPr lang="en-GB" sz="1800" b="1" kern="1200" dirty="0" err="1">
                <a:solidFill>
                  <a:srgbClr val="0A5FBA"/>
                </a:solidFill>
                <a:latin typeface="Roboto" panose="02000000000000000000" pitchFamily="2" charset="0"/>
                <a:ea typeface="Roboto" panose="02000000000000000000" pitchFamily="2" charset="0"/>
                <a:cs typeface="+mj-cs"/>
              </a:rPr>
              <a:t>mondial</a:t>
            </a:r>
            <a:r>
              <a:rPr lang="en-GB" sz="1800" b="1" kern="1200" dirty="0">
                <a:solidFill>
                  <a:srgbClr val="0A5FBA"/>
                </a:solidFill>
                <a:latin typeface="Roboto" panose="02000000000000000000" pitchFamily="2" charset="0"/>
                <a:ea typeface="Roboto" panose="02000000000000000000" pitchFamily="2" charset="0"/>
                <a:cs typeface="+mj-cs"/>
              </a:rPr>
              <a:t> </a:t>
            </a:r>
            <a:r>
              <a:rPr lang="en-GB" sz="1800" b="1" kern="1200" dirty="0" err="1">
                <a:solidFill>
                  <a:srgbClr val="0A5FBA"/>
                </a:solidFill>
                <a:latin typeface="Roboto" panose="02000000000000000000" pitchFamily="2" charset="0"/>
                <a:ea typeface="Roboto" panose="02000000000000000000" pitchFamily="2" charset="0"/>
                <a:cs typeface="+mj-cs"/>
              </a:rPr>
              <a:t>en</a:t>
            </a:r>
            <a:r>
              <a:rPr lang="en-GB" sz="1800" b="1" kern="1200" dirty="0">
                <a:solidFill>
                  <a:srgbClr val="0A5FBA"/>
                </a:solidFill>
                <a:latin typeface="Roboto" panose="02000000000000000000" pitchFamily="2" charset="0"/>
                <a:ea typeface="Roboto" panose="02000000000000000000" pitchFamily="2" charset="0"/>
                <a:cs typeface="+mj-cs"/>
              </a:rPr>
              <a:t> matière </a:t>
            </a:r>
            <a:r>
              <a:rPr lang="en-GB" sz="1800" b="1" kern="1200" dirty="0" err="1">
                <a:solidFill>
                  <a:srgbClr val="0A5FBA"/>
                </a:solidFill>
                <a:latin typeface="Roboto" panose="02000000000000000000" pitchFamily="2" charset="0"/>
                <a:ea typeface="Roboto" panose="02000000000000000000" pitchFamily="2" charset="0"/>
                <a:cs typeface="+mj-cs"/>
              </a:rPr>
              <a:t>d'adaptation</a:t>
            </a:r>
            <a:r>
              <a:rPr lang="en-GB" sz="1800" b="1" kern="1200" dirty="0">
                <a:solidFill>
                  <a:srgbClr val="0A5FBA"/>
                </a:solidFill>
                <a:latin typeface="Roboto" panose="02000000000000000000" pitchFamily="2" charset="0"/>
                <a:ea typeface="Roboto" panose="02000000000000000000" pitchFamily="2" charset="0"/>
                <a:cs typeface="+mj-cs"/>
              </a:rPr>
              <a:t> :</a:t>
            </a:r>
          </a:p>
          <a:p>
            <a:endParaRPr lang="en-GB" sz="1800" kern="1200" dirty="0">
              <a:solidFill>
                <a:srgbClr val="0A5FBA"/>
              </a:solidFill>
              <a:latin typeface="Roboto" panose="02000000000000000000" pitchFamily="2" charset="0"/>
              <a:ea typeface="Roboto" panose="02000000000000000000" pitchFamily="2" charset="0"/>
              <a:cs typeface="+mj-cs"/>
            </a:endParaRPr>
          </a:p>
          <a:p>
            <a:pPr marL="342900" indent="-342900">
              <a:buFont typeface="+mj-lt"/>
              <a:buAutoNum type="arabicPeriod"/>
            </a:pPr>
            <a:r>
              <a:rPr lang="en-GB" sz="1600" dirty="0" err="1">
                <a:latin typeface="Roboto" panose="02000000000000000000" pitchFamily="2" charset="0"/>
                <a:ea typeface="Roboto" panose="02000000000000000000" pitchFamily="2" charset="0"/>
              </a:rPr>
              <a:t>Niveau</a:t>
            </a:r>
            <a:r>
              <a:rPr lang="en-GB" sz="1600" dirty="0">
                <a:latin typeface="Roboto" panose="02000000000000000000" pitchFamily="2" charset="0"/>
                <a:ea typeface="Roboto" panose="02000000000000000000" pitchFamily="2" charset="0"/>
              </a:rPr>
              <a:t> de stress </a:t>
            </a:r>
            <a:r>
              <a:rPr lang="en-GB" sz="1600" dirty="0" err="1">
                <a:latin typeface="Roboto" panose="02000000000000000000" pitchFamily="2" charset="0"/>
                <a:ea typeface="Roboto" panose="02000000000000000000" pitchFamily="2" charset="0"/>
              </a:rPr>
              <a:t>hydrique</a:t>
            </a:r>
            <a:endParaRPr lang="en-GB" sz="1600" dirty="0">
              <a:latin typeface="Roboto" panose="02000000000000000000" pitchFamily="2" charset="0"/>
              <a:ea typeface="Roboto" panose="02000000000000000000" pitchFamily="2" charset="0"/>
            </a:endParaRPr>
          </a:p>
          <a:p>
            <a:pPr marL="342900" indent="-342900">
              <a:buFont typeface="+mj-lt"/>
              <a:buAutoNum type="arabicPeriod"/>
            </a:pPr>
            <a:r>
              <a:rPr lang="en-GB" sz="1600" dirty="0" err="1">
                <a:latin typeface="Roboto" panose="02000000000000000000" pitchFamily="2" charset="0"/>
                <a:ea typeface="Roboto" panose="02000000000000000000" pitchFamily="2" charset="0"/>
              </a:rPr>
              <a:t>Efficacité</a:t>
            </a:r>
            <a:r>
              <a:rPr lang="en-GB" sz="1600" dirty="0">
                <a:latin typeface="Roboto" panose="02000000000000000000" pitchFamily="2" charset="0"/>
                <a:ea typeface="Roboto" panose="02000000000000000000" pitchFamily="2" charset="0"/>
              </a:rPr>
              <a:t> de </a:t>
            </a:r>
            <a:r>
              <a:rPr lang="en-GB" sz="1600" dirty="0" err="1">
                <a:latin typeface="Roboto" panose="02000000000000000000" pitchFamily="2" charset="0"/>
                <a:ea typeface="Roboto" panose="02000000000000000000" pitchFamily="2" charset="0"/>
              </a:rPr>
              <a:t>l'utilisation</a:t>
            </a:r>
            <a:r>
              <a:rPr lang="en-GB" sz="1600" dirty="0">
                <a:latin typeface="Roboto" panose="02000000000000000000" pitchFamily="2" charset="0"/>
                <a:ea typeface="Roboto" panose="02000000000000000000" pitchFamily="2" charset="0"/>
              </a:rPr>
              <a:t> de </a:t>
            </a:r>
            <a:r>
              <a:rPr lang="en-GB" sz="1600" dirty="0" err="1">
                <a:latin typeface="Roboto" panose="02000000000000000000" pitchFamily="2" charset="0"/>
                <a:ea typeface="Roboto" panose="02000000000000000000" pitchFamily="2" charset="0"/>
              </a:rPr>
              <a:t>l'eau</a:t>
            </a:r>
            <a:endParaRPr lang="en-GB" sz="1600" dirty="0">
              <a:latin typeface="Roboto" panose="02000000000000000000" pitchFamily="2" charset="0"/>
              <a:ea typeface="Roboto" panose="02000000000000000000" pitchFamily="2" charset="0"/>
            </a:endParaRPr>
          </a:p>
          <a:p>
            <a:pPr marL="342900" indent="-342900">
              <a:buFont typeface="+mj-lt"/>
              <a:buAutoNum type="arabicPeriod"/>
            </a:pPr>
            <a:r>
              <a:rPr lang="en-GB" sz="1600" dirty="0" err="1">
                <a:latin typeface="Roboto" panose="02000000000000000000" pitchFamily="2" charset="0"/>
                <a:ea typeface="Roboto" panose="02000000000000000000" pitchFamily="2" charset="0"/>
              </a:rPr>
              <a:t>Accès</a:t>
            </a:r>
            <a:r>
              <a:rPr lang="en-GB" sz="1600" dirty="0">
                <a:latin typeface="Roboto" panose="02000000000000000000" pitchFamily="2" charset="0"/>
                <a:ea typeface="Roboto" panose="02000000000000000000" pitchFamily="2" charset="0"/>
              </a:rPr>
              <a:t> à des services </a:t>
            </a:r>
            <a:r>
              <a:rPr lang="en-GB" sz="1600" dirty="0" err="1">
                <a:latin typeface="Roboto" panose="02000000000000000000" pitchFamily="2" charset="0"/>
                <a:ea typeface="Roboto" panose="02000000000000000000" pitchFamily="2" charset="0"/>
              </a:rPr>
              <a:t>d'approvisionnement</a:t>
            </a:r>
            <a:r>
              <a:rPr lang="en-GB" sz="1600" dirty="0">
                <a:latin typeface="Roboto" panose="02000000000000000000" pitchFamily="2" charset="0"/>
                <a:ea typeface="Roboto" panose="02000000000000000000" pitchFamily="2" charset="0"/>
              </a:rPr>
              <a:t> </a:t>
            </a:r>
            <a:r>
              <a:rPr lang="en-GB" sz="1600" dirty="0" err="1">
                <a:latin typeface="Roboto" panose="02000000000000000000" pitchFamily="2" charset="0"/>
                <a:ea typeface="Roboto" panose="02000000000000000000" pitchFamily="2" charset="0"/>
              </a:rPr>
              <a:t>en</a:t>
            </a:r>
            <a:r>
              <a:rPr lang="en-GB" sz="1600" dirty="0">
                <a:latin typeface="Roboto" panose="02000000000000000000" pitchFamily="2" charset="0"/>
                <a:ea typeface="Roboto" panose="02000000000000000000" pitchFamily="2" charset="0"/>
              </a:rPr>
              <a:t> eau et </a:t>
            </a:r>
            <a:r>
              <a:rPr lang="en-GB" sz="1600" dirty="0" err="1">
                <a:latin typeface="Roboto" panose="02000000000000000000" pitchFamily="2" charset="0"/>
                <a:ea typeface="Roboto" panose="02000000000000000000" pitchFamily="2" charset="0"/>
              </a:rPr>
              <a:t>d'assainissement</a:t>
            </a:r>
            <a:r>
              <a:rPr lang="en-GB" sz="1600" dirty="0">
                <a:latin typeface="Roboto" panose="02000000000000000000" pitchFamily="2" charset="0"/>
                <a:ea typeface="Roboto" panose="02000000000000000000" pitchFamily="2" charset="0"/>
              </a:rPr>
              <a:t> </a:t>
            </a:r>
            <a:r>
              <a:rPr lang="en-GB" sz="1600" dirty="0" err="1">
                <a:latin typeface="Roboto" panose="02000000000000000000" pitchFamily="2" charset="0"/>
                <a:ea typeface="Roboto" panose="02000000000000000000" pitchFamily="2" charset="0"/>
              </a:rPr>
              <a:t>résilients</a:t>
            </a:r>
            <a:r>
              <a:rPr lang="en-GB" sz="1600" dirty="0">
                <a:latin typeface="Roboto" panose="02000000000000000000" pitchFamily="2" charset="0"/>
                <a:ea typeface="Roboto" panose="02000000000000000000" pitchFamily="2" charset="0"/>
              </a:rPr>
              <a:t> au </a:t>
            </a:r>
            <a:r>
              <a:rPr lang="en-GB" sz="1600" dirty="0" err="1">
                <a:latin typeface="Roboto" panose="02000000000000000000" pitchFamily="2" charset="0"/>
                <a:ea typeface="Roboto" panose="02000000000000000000" pitchFamily="2" charset="0"/>
              </a:rPr>
              <a:t>changement</a:t>
            </a:r>
            <a:r>
              <a:rPr lang="en-GB" sz="1600" dirty="0">
                <a:latin typeface="Roboto" panose="02000000000000000000" pitchFamily="2" charset="0"/>
                <a:ea typeface="Roboto" panose="02000000000000000000" pitchFamily="2" charset="0"/>
              </a:rPr>
              <a:t> </a:t>
            </a:r>
            <a:r>
              <a:rPr lang="en-GB" sz="1600" dirty="0" err="1">
                <a:latin typeface="Roboto" panose="02000000000000000000" pitchFamily="2" charset="0"/>
                <a:ea typeface="Roboto" panose="02000000000000000000" pitchFamily="2" charset="0"/>
              </a:rPr>
              <a:t>climatique</a:t>
            </a:r>
            <a:endParaRPr lang="en-GB" sz="1600" dirty="0">
              <a:latin typeface="Roboto" panose="02000000000000000000" pitchFamily="2" charset="0"/>
              <a:ea typeface="Roboto" panose="02000000000000000000" pitchFamily="2" charset="0"/>
            </a:endParaRPr>
          </a:p>
          <a:p>
            <a:pPr marL="342900" indent="-342900">
              <a:buFont typeface="+mj-lt"/>
              <a:buAutoNum type="arabicPeriod"/>
            </a:pPr>
            <a:r>
              <a:rPr lang="en-GB" sz="1600" dirty="0">
                <a:latin typeface="Roboto" panose="02000000000000000000" pitchFamily="2" charset="0"/>
                <a:ea typeface="Roboto" panose="02000000000000000000" pitchFamily="2" charset="0"/>
              </a:rPr>
              <a:t>Gestion </a:t>
            </a:r>
            <a:r>
              <a:rPr lang="en-GB" sz="1600" dirty="0" err="1">
                <a:latin typeface="Roboto" panose="02000000000000000000" pitchFamily="2" charset="0"/>
                <a:ea typeface="Roboto" panose="02000000000000000000" pitchFamily="2" charset="0"/>
              </a:rPr>
              <a:t>intégrée</a:t>
            </a:r>
            <a:r>
              <a:rPr lang="en-GB" sz="1600" dirty="0">
                <a:latin typeface="Roboto" panose="02000000000000000000" pitchFamily="2" charset="0"/>
                <a:ea typeface="Roboto" panose="02000000000000000000" pitchFamily="2" charset="0"/>
              </a:rPr>
              <a:t> des </a:t>
            </a:r>
            <a:r>
              <a:rPr lang="en-GB" sz="1600" dirty="0" err="1">
                <a:latin typeface="Roboto" panose="02000000000000000000" pitchFamily="2" charset="0"/>
                <a:ea typeface="Roboto" panose="02000000000000000000" pitchFamily="2" charset="0"/>
              </a:rPr>
              <a:t>ressources</a:t>
            </a:r>
            <a:r>
              <a:rPr lang="en-GB" sz="1600" dirty="0">
                <a:latin typeface="Roboto" panose="02000000000000000000" pitchFamily="2" charset="0"/>
                <a:ea typeface="Roboto" panose="02000000000000000000" pitchFamily="2" charset="0"/>
              </a:rPr>
              <a:t> </a:t>
            </a:r>
            <a:r>
              <a:rPr lang="en-GB" sz="1600" dirty="0" err="1">
                <a:latin typeface="Roboto" panose="02000000000000000000" pitchFamily="2" charset="0"/>
                <a:ea typeface="Roboto" panose="02000000000000000000" pitchFamily="2" charset="0"/>
              </a:rPr>
              <a:t>en</a:t>
            </a:r>
            <a:r>
              <a:rPr lang="en-GB" sz="1600" dirty="0">
                <a:latin typeface="Roboto" panose="02000000000000000000" pitchFamily="2" charset="0"/>
                <a:ea typeface="Roboto" panose="02000000000000000000" pitchFamily="2" charset="0"/>
              </a:rPr>
              <a:t> eau</a:t>
            </a:r>
          </a:p>
          <a:p>
            <a:pPr marL="342900" indent="-342900">
              <a:buFont typeface="+mj-lt"/>
              <a:buAutoNum type="arabicPeriod"/>
            </a:pPr>
            <a:r>
              <a:rPr lang="en-GB" sz="1600" dirty="0" err="1">
                <a:latin typeface="Roboto" panose="02000000000000000000" pitchFamily="2" charset="0"/>
                <a:ea typeface="Roboto" panose="02000000000000000000" pitchFamily="2" charset="0"/>
              </a:rPr>
              <a:t>Qualité</a:t>
            </a:r>
            <a:r>
              <a:rPr lang="en-GB" sz="1600" dirty="0">
                <a:latin typeface="Roboto" panose="02000000000000000000" pitchFamily="2" charset="0"/>
                <a:ea typeface="Roboto" panose="02000000000000000000" pitchFamily="2" charset="0"/>
              </a:rPr>
              <a:t> de </a:t>
            </a:r>
            <a:r>
              <a:rPr lang="en-GB" sz="1600" dirty="0" err="1">
                <a:latin typeface="Roboto" panose="02000000000000000000" pitchFamily="2" charset="0"/>
                <a:ea typeface="Roboto" panose="02000000000000000000" pitchFamily="2" charset="0"/>
              </a:rPr>
              <a:t>l'eau</a:t>
            </a:r>
            <a:r>
              <a:rPr lang="en-GB" sz="1600" dirty="0">
                <a:latin typeface="Roboto" panose="02000000000000000000" pitchFamily="2" charset="0"/>
                <a:ea typeface="Roboto" panose="02000000000000000000" pitchFamily="2" charset="0"/>
              </a:rPr>
              <a:t> </a:t>
            </a:r>
            <a:r>
              <a:rPr lang="en-GB" sz="1600" dirty="0" err="1">
                <a:latin typeface="Roboto" panose="02000000000000000000" pitchFamily="2" charset="0"/>
                <a:ea typeface="Roboto" panose="02000000000000000000" pitchFamily="2" charset="0"/>
              </a:rPr>
              <a:t>ambiante</a:t>
            </a:r>
            <a:endParaRPr lang="en-GB" sz="1600" dirty="0">
              <a:latin typeface="Roboto" panose="02000000000000000000" pitchFamily="2" charset="0"/>
              <a:ea typeface="Roboto" panose="02000000000000000000" pitchFamily="2" charset="0"/>
            </a:endParaRPr>
          </a:p>
          <a:p>
            <a:pPr marL="342900" indent="-342900">
              <a:buFont typeface="+mj-lt"/>
              <a:buAutoNum type="arabicPeriod"/>
            </a:pPr>
            <a:r>
              <a:rPr lang="en-GB" sz="1600" dirty="0">
                <a:latin typeface="Roboto" panose="02000000000000000000" pitchFamily="2" charset="0"/>
                <a:ea typeface="Roboto" panose="02000000000000000000" pitchFamily="2" charset="0"/>
              </a:rPr>
              <a:t>Couverture des </a:t>
            </a:r>
            <a:r>
              <a:rPr lang="en-GB" sz="1600" dirty="0" err="1">
                <a:latin typeface="Roboto" panose="02000000000000000000" pitchFamily="2" charset="0"/>
                <a:ea typeface="Roboto" panose="02000000000000000000" pitchFamily="2" charset="0"/>
              </a:rPr>
              <a:t>systèmes</a:t>
            </a:r>
            <a:r>
              <a:rPr lang="en-GB" sz="1600" dirty="0">
                <a:latin typeface="Roboto" panose="02000000000000000000" pitchFamily="2" charset="0"/>
                <a:ea typeface="Roboto" panose="02000000000000000000" pitchFamily="2" charset="0"/>
              </a:rPr>
              <a:t> </a:t>
            </a:r>
            <a:r>
              <a:rPr lang="en-GB" sz="1600" dirty="0" err="1">
                <a:latin typeface="Roboto" panose="02000000000000000000" pitchFamily="2" charset="0"/>
                <a:ea typeface="Roboto" panose="02000000000000000000" pitchFamily="2" charset="0"/>
              </a:rPr>
              <a:t>d'alerte</a:t>
            </a:r>
            <a:r>
              <a:rPr lang="en-GB" sz="1600" dirty="0">
                <a:latin typeface="Roboto" panose="02000000000000000000" pitchFamily="2" charset="0"/>
                <a:ea typeface="Roboto" panose="02000000000000000000" pitchFamily="2" charset="0"/>
              </a:rPr>
              <a:t> </a:t>
            </a:r>
            <a:r>
              <a:rPr lang="en-GB" sz="1600" dirty="0" err="1">
                <a:latin typeface="Roboto" panose="02000000000000000000" pitchFamily="2" charset="0"/>
                <a:ea typeface="Roboto" panose="02000000000000000000" pitchFamily="2" charset="0"/>
              </a:rPr>
              <a:t>précoce</a:t>
            </a:r>
            <a:r>
              <a:rPr lang="en-GB" sz="1600" dirty="0">
                <a:latin typeface="Roboto" panose="02000000000000000000" pitchFamily="2" charset="0"/>
                <a:ea typeface="Roboto" panose="02000000000000000000" pitchFamily="2" charset="0"/>
              </a:rPr>
              <a:t> pour les </a:t>
            </a:r>
            <a:r>
              <a:rPr lang="en-GB" sz="1600" dirty="0" err="1">
                <a:latin typeface="Roboto" panose="02000000000000000000" pitchFamily="2" charset="0"/>
                <a:ea typeface="Roboto" panose="02000000000000000000" pitchFamily="2" charset="0"/>
              </a:rPr>
              <a:t>risques</a:t>
            </a:r>
            <a:r>
              <a:rPr lang="en-GB" sz="1600" dirty="0">
                <a:latin typeface="Roboto" panose="02000000000000000000" pitchFamily="2" charset="0"/>
                <a:ea typeface="Roboto" panose="02000000000000000000" pitchFamily="2" charset="0"/>
              </a:rPr>
              <a:t> </a:t>
            </a:r>
            <a:r>
              <a:rPr lang="en-GB" sz="1600" dirty="0" err="1">
                <a:latin typeface="Roboto" panose="02000000000000000000" pitchFamily="2" charset="0"/>
                <a:ea typeface="Roboto" panose="02000000000000000000" pitchFamily="2" charset="0"/>
              </a:rPr>
              <a:t>liés</a:t>
            </a:r>
            <a:r>
              <a:rPr lang="en-GB" sz="1600" dirty="0">
                <a:latin typeface="Roboto" panose="02000000000000000000" pitchFamily="2" charset="0"/>
                <a:ea typeface="Roboto" panose="02000000000000000000" pitchFamily="2" charset="0"/>
              </a:rPr>
              <a:t> à </a:t>
            </a:r>
            <a:r>
              <a:rPr lang="en-GB" sz="1600" dirty="0" err="1">
                <a:latin typeface="Roboto" panose="02000000000000000000" pitchFamily="2" charset="0"/>
                <a:ea typeface="Roboto" panose="02000000000000000000" pitchFamily="2" charset="0"/>
              </a:rPr>
              <a:t>l'eau</a:t>
            </a:r>
            <a:endParaRPr lang="en-GB" sz="1600" dirty="0">
              <a:latin typeface="Roboto" panose="02000000000000000000" pitchFamily="2" charset="0"/>
              <a:ea typeface="Roboto" panose="02000000000000000000" pitchFamily="2" charset="0"/>
            </a:endParaRPr>
          </a:p>
          <a:p>
            <a:pPr marL="342900" indent="-342900">
              <a:buFont typeface="+mj-lt"/>
              <a:buAutoNum type="arabicPeriod"/>
            </a:pPr>
            <a:r>
              <a:rPr lang="en-GB" sz="1600" dirty="0">
                <a:latin typeface="Roboto" panose="02000000000000000000" pitchFamily="2" charset="0"/>
                <a:ea typeface="Roboto" panose="02000000000000000000" pitchFamily="2" charset="0"/>
              </a:rPr>
              <a:t>Investissements dans des infrastructures </a:t>
            </a:r>
            <a:r>
              <a:rPr lang="en-GB" sz="1600" dirty="0" err="1">
                <a:latin typeface="Roboto" panose="02000000000000000000" pitchFamily="2" charset="0"/>
                <a:ea typeface="Roboto" panose="02000000000000000000" pitchFamily="2" charset="0"/>
              </a:rPr>
              <a:t>hydrauliques</a:t>
            </a:r>
            <a:r>
              <a:rPr lang="en-GB" sz="1600" dirty="0">
                <a:latin typeface="Roboto" panose="02000000000000000000" pitchFamily="2" charset="0"/>
                <a:ea typeface="Roboto" panose="02000000000000000000" pitchFamily="2" charset="0"/>
              </a:rPr>
              <a:t> </a:t>
            </a:r>
            <a:r>
              <a:rPr lang="en-GB" sz="1600" dirty="0" err="1">
                <a:latin typeface="Roboto" panose="02000000000000000000" pitchFamily="2" charset="0"/>
                <a:ea typeface="Roboto" panose="02000000000000000000" pitchFamily="2" charset="0"/>
              </a:rPr>
              <a:t>résilientes</a:t>
            </a:r>
            <a:r>
              <a:rPr lang="en-GB" sz="1600" dirty="0">
                <a:latin typeface="Roboto" panose="02000000000000000000" pitchFamily="2" charset="0"/>
                <a:ea typeface="Roboto" panose="02000000000000000000" pitchFamily="2" charset="0"/>
              </a:rPr>
              <a:t> au </a:t>
            </a:r>
            <a:r>
              <a:rPr lang="en-GB" sz="1600" dirty="0" err="1">
                <a:latin typeface="Roboto" panose="02000000000000000000" pitchFamily="2" charset="0"/>
                <a:ea typeface="Roboto" panose="02000000000000000000" pitchFamily="2" charset="0"/>
              </a:rPr>
              <a:t>climat</a:t>
            </a:r>
            <a:endParaRPr lang="en-GB" sz="1600" dirty="0">
              <a:latin typeface="Roboto" panose="02000000000000000000" pitchFamily="2" charset="0"/>
              <a:ea typeface="Roboto" panose="02000000000000000000" pitchFamily="2" charset="0"/>
            </a:endParaRPr>
          </a:p>
          <a:p>
            <a:pPr marL="342900" indent="-342900">
              <a:buFont typeface="+mj-lt"/>
              <a:buAutoNum type="arabicPeriod"/>
            </a:pPr>
            <a:r>
              <a:rPr lang="en-GB" sz="1600" dirty="0">
                <a:latin typeface="Roboto" panose="02000000000000000000" pitchFamily="2" charset="0"/>
                <a:ea typeface="Roboto" panose="02000000000000000000" pitchFamily="2" charset="0"/>
              </a:rPr>
              <a:t>Surveillance de la </a:t>
            </a:r>
            <a:r>
              <a:rPr lang="en-GB" sz="1600" dirty="0" err="1">
                <a:latin typeface="Roboto" panose="02000000000000000000" pitchFamily="2" charset="0"/>
                <a:ea typeface="Roboto" panose="02000000000000000000" pitchFamily="2" charset="0"/>
              </a:rPr>
              <a:t>cryosphère</a:t>
            </a:r>
            <a:r>
              <a:rPr lang="en-GB" sz="1600" dirty="0">
                <a:latin typeface="Roboto" panose="02000000000000000000" pitchFamily="2" charset="0"/>
                <a:ea typeface="Roboto" panose="02000000000000000000" pitchFamily="2" charset="0"/>
              </a:rPr>
              <a:t> et des glaciers</a:t>
            </a:r>
          </a:p>
          <a:p>
            <a:pPr marL="342900" indent="-342900">
              <a:buFont typeface="+mj-lt"/>
              <a:buAutoNum type="arabicPeriod"/>
            </a:pPr>
            <a:r>
              <a:rPr lang="en-GB" sz="1600" dirty="0" err="1">
                <a:latin typeface="Roboto" panose="02000000000000000000" pitchFamily="2" charset="0"/>
                <a:ea typeface="Roboto" panose="02000000000000000000" pitchFamily="2" charset="0"/>
              </a:rPr>
              <a:t>Gouvernance</a:t>
            </a:r>
            <a:r>
              <a:rPr lang="en-GB" sz="1600" dirty="0">
                <a:latin typeface="Roboto" panose="02000000000000000000" pitchFamily="2" charset="0"/>
                <a:ea typeface="Roboto" panose="02000000000000000000" pitchFamily="2" charset="0"/>
              </a:rPr>
              <a:t> de </a:t>
            </a:r>
            <a:r>
              <a:rPr lang="en-GB" sz="1600" dirty="0" err="1">
                <a:latin typeface="Roboto" panose="02000000000000000000" pitchFamily="2" charset="0"/>
                <a:ea typeface="Roboto" panose="02000000000000000000" pitchFamily="2" charset="0"/>
              </a:rPr>
              <a:t>l'eau</a:t>
            </a:r>
            <a:r>
              <a:rPr lang="en-GB" sz="1600" dirty="0">
                <a:latin typeface="Roboto" panose="02000000000000000000" pitchFamily="2" charset="0"/>
                <a:ea typeface="Roboto" panose="02000000000000000000" pitchFamily="2" charset="0"/>
              </a:rPr>
              <a:t> et </a:t>
            </a:r>
            <a:r>
              <a:rPr lang="en-GB" sz="1600" dirty="0" err="1">
                <a:latin typeface="Roboto" panose="02000000000000000000" pitchFamily="2" charset="0"/>
                <a:ea typeface="Roboto" panose="02000000000000000000" pitchFamily="2" charset="0"/>
              </a:rPr>
              <a:t>capacités</a:t>
            </a:r>
            <a:r>
              <a:rPr lang="en-GB" sz="1600" dirty="0">
                <a:latin typeface="Roboto" panose="02000000000000000000" pitchFamily="2" charset="0"/>
                <a:ea typeface="Roboto" panose="02000000000000000000" pitchFamily="2" charset="0"/>
              </a:rPr>
              <a:t> </a:t>
            </a:r>
            <a:r>
              <a:rPr lang="en-GB" sz="1600" dirty="0" err="1">
                <a:latin typeface="Roboto" panose="02000000000000000000" pitchFamily="2" charset="0"/>
                <a:ea typeface="Roboto" panose="02000000000000000000" pitchFamily="2" charset="0"/>
              </a:rPr>
              <a:t>institutionnelles</a:t>
            </a:r>
            <a:endParaRPr lang="en-GB" sz="1600" dirty="0">
              <a:latin typeface="Roboto" panose="02000000000000000000" pitchFamily="2" charset="0"/>
              <a:ea typeface="Roboto" panose="02000000000000000000" pitchFamily="2" charset="0"/>
            </a:endParaRPr>
          </a:p>
          <a:p>
            <a:pPr marL="342900" indent="-342900">
              <a:buFont typeface="+mj-lt"/>
              <a:buAutoNum type="arabicPeriod"/>
            </a:pPr>
            <a:r>
              <a:rPr lang="en-GB" sz="1600" dirty="0" err="1">
                <a:latin typeface="Roboto" panose="02000000000000000000" pitchFamily="2" charset="0"/>
                <a:ea typeface="Roboto" panose="02000000000000000000" pitchFamily="2" charset="0"/>
              </a:rPr>
              <a:t>Cartographie</a:t>
            </a:r>
            <a:r>
              <a:rPr lang="en-GB" sz="1600" dirty="0">
                <a:latin typeface="Roboto" panose="02000000000000000000" pitchFamily="2" charset="0"/>
                <a:ea typeface="Roboto" panose="02000000000000000000" pitchFamily="2" charset="0"/>
              </a:rPr>
              <a:t> de </a:t>
            </a:r>
            <a:r>
              <a:rPr lang="en-GB" sz="1600" dirty="0" err="1">
                <a:latin typeface="Roboto" panose="02000000000000000000" pitchFamily="2" charset="0"/>
                <a:ea typeface="Roboto" panose="02000000000000000000" pitchFamily="2" charset="0"/>
              </a:rPr>
              <a:t>l'exposition</a:t>
            </a:r>
            <a:r>
              <a:rPr lang="en-GB" sz="1600" dirty="0">
                <a:latin typeface="Roboto" panose="02000000000000000000" pitchFamily="2" charset="0"/>
                <a:ea typeface="Roboto" panose="02000000000000000000" pitchFamily="2" charset="0"/>
              </a:rPr>
              <a:t> et de la </a:t>
            </a:r>
            <a:r>
              <a:rPr lang="en-GB" sz="1600" dirty="0" err="1">
                <a:latin typeface="Roboto" panose="02000000000000000000" pitchFamily="2" charset="0"/>
                <a:ea typeface="Roboto" panose="02000000000000000000" pitchFamily="2" charset="0"/>
              </a:rPr>
              <a:t>vulnérabilité</a:t>
            </a:r>
            <a:endParaRPr lang="en-GB" sz="1600" dirty="0">
              <a:latin typeface="Roboto" panose="02000000000000000000" pitchFamily="2" charset="0"/>
              <a:ea typeface="Roboto" panose="02000000000000000000" pitchFamily="2" charset="0"/>
            </a:endParaRPr>
          </a:p>
          <a:p>
            <a:endParaRPr lang="en-GB" dirty="0"/>
          </a:p>
          <a:p>
            <a:endParaRPr lang="en-GB" b="1" kern="1200" dirty="0">
              <a:solidFill>
                <a:srgbClr val="0A5FBA"/>
              </a:solidFill>
              <a:latin typeface="Roboto Black" panose="02000000000000000000" pitchFamily="2" charset="0"/>
              <a:ea typeface="Roboto Black" panose="02000000000000000000" pitchFamily="2" charset="0"/>
              <a:cs typeface="+mj-cs"/>
            </a:endParaRPr>
          </a:p>
        </p:txBody>
      </p:sp>
    </p:spTree>
    <p:extLst>
      <p:ext uri="{BB962C8B-B14F-4D97-AF65-F5344CB8AC3E}">
        <p14:creationId xmlns:p14="http://schemas.microsoft.com/office/powerpoint/2010/main" val="3809757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C40CD-EFE2-5B5C-16EA-FDC510CAC9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44A448-20DD-70FB-A451-35196F2D505B}"/>
              </a:ext>
            </a:extLst>
          </p:cNvPr>
          <p:cNvSpPr>
            <a:spLocks noGrp="1"/>
          </p:cNvSpPr>
          <p:nvPr>
            <p:ph type="title"/>
          </p:nvPr>
        </p:nvSpPr>
        <p:spPr>
          <a:xfrm>
            <a:off x="1149296" y="643228"/>
            <a:ext cx="10652760" cy="969264"/>
          </a:xfrm>
        </p:spPr>
        <p:txBody>
          <a:bodyPr anchor="ctr">
            <a:normAutofit/>
          </a:bodyPr>
          <a:lstStyle/>
          <a:p>
            <a:r>
              <a:rPr lang="en-GB"/>
              <a:t>Quiz : S'agit-il d'atténuation, d'adaptation ou des deux ?</a:t>
            </a:r>
          </a:p>
        </p:txBody>
      </p:sp>
      <p:sp>
        <p:nvSpPr>
          <p:cNvPr id="4" name="TextBox 3">
            <a:extLst>
              <a:ext uri="{FF2B5EF4-FFF2-40B4-BE49-F238E27FC236}">
                <a16:creationId xmlns:a16="http://schemas.microsoft.com/office/drawing/2014/main" id="{EF4740FB-CEF6-19FA-5D69-66ED77C43108}"/>
              </a:ext>
            </a:extLst>
          </p:cNvPr>
          <p:cNvSpPr txBox="1"/>
          <p:nvPr/>
        </p:nvSpPr>
        <p:spPr>
          <a:xfrm>
            <a:off x="5639823" y="3031635"/>
            <a:ext cx="914400" cy="914400"/>
          </a:xfrm>
          <a:prstGeom prst="rect">
            <a:avLst/>
          </a:prstGeom>
          <a:noFill/>
        </p:spPr>
        <p:txBody>
          <a:bodyPr wrap="square" rtlCol="0">
            <a:spAutoFit/>
          </a:bodyPr>
          <a:lstStyle/>
          <a:p>
            <a:endParaRPr lang="fr-FR"/>
          </a:p>
        </p:txBody>
      </p:sp>
      <p:sp>
        <p:nvSpPr>
          <p:cNvPr id="5" name="TextBox 4">
            <a:extLst>
              <a:ext uri="{FF2B5EF4-FFF2-40B4-BE49-F238E27FC236}">
                <a16:creationId xmlns:a16="http://schemas.microsoft.com/office/drawing/2014/main" id="{366C300B-73BF-285E-38DD-D73322635970}"/>
              </a:ext>
            </a:extLst>
          </p:cNvPr>
          <p:cNvSpPr txBox="1"/>
          <p:nvPr/>
        </p:nvSpPr>
        <p:spPr>
          <a:xfrm>
            <a:off x="5639823" y="3007087"/>
            <a:ext cx="914400" cy="914400"/>
          </a:xfrm>
          <a:prstGeom prst="rect">
            <a:avLst/>
          </a:prstGeom>
          <a:noFill/>
        </p:spPr>
        <p:txBody>
          <a:bodyPr wrap="square" rtlCol="0">
            <a:spAutoFit/>
          </a:bodyPr>
          <a:lstStyle/>
          <a:p>
            <a:endParaRPr lang="fr-FR"/>
          </a:p>
        </p:txBody>
      </p:sp>
      <p:sp>
        <p:nvSpPr>
          <p:cNvPr id="8" name="TextBox 7">
            <a:extLst>
              <a:ext uri="{FF2B5EF4-FFF2-40B4-BE49-F238E27FC236}">
                <a16:creationId xmlns:a16="http://schemas.microsoft.com/office/drawing/2014/main" id="{6F69094C-85D5-8BE0-B55D-515AA1EFA65D}"/>
              </a:ext>
            </a:extLst>
          </p:cNvPr>
          <p:cNvSpPr txBox="1"/>
          <p:nvPr/>
        </p:nvSpPr>
        <p:spPr>
          <a:xfrm>
            <a:off x="1259576" y="1599344"/>
            <a:ext cx="9924239" cy="707886"/>
          </a:xfrm>
          <a:prstGeom prst="rect">
            <a:avLst/>
          </a:prstGeom>
          <a:noFill/>
        </p:spPr>
        <p:txBody>
          <a:bodyPr wrap="square" rtlCol="0">
            <a:spAutoFit/>
          </a:bodyPr>
          <a:lstStyle/>
          <a:p>
            <a:r>
              <a:rPr lang="en-US" sz="2000" kern="1200" dirty="0">
                <a:solidFill>
                  <a:schemeClr val="bg1"/>
                </a:solidFill>
                <a:latin typeface="Roboto" panose="02000000000000000000" pitchFamily="2" charset="0"/>
                <a:ea typeface="Roboto" panose="02000000000000000000" pitchFamily="2" charset="0"/>
                <a:cs typeface="+mn-cs"/>
              </a:rPr>
              <a:t>1. </a:t>
            </a:r>
            <a:r>
              <a:rPr lang="en-US" sz="2000" kern="1200" dirty="0" err="1">
                <a:solidFill>
                  <a:schemeClr val="bg1"/>
                </a:solidFill>
                <a:latin typeface="Roboto" panose="02000000000000000000" pitchFamily="2" charset="0"/>
                <a:ea typeface="Roboto" panose="02000000000000000000" pitchFamily="2" charset="0"/>
                <a:cs typeface="+mn-cs"/>
              </a:rPr>
              <a:t>Améliorer</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l'efficacité</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énergétique</a:t>
            </a:r>
            <a:r>
              <a:rPr lang="en-US" sz="2000" kern="1200" dirty="0">
                <a:solidFill>
                  <a:schemeClr val="bg1"/>
                </a:solidFill>
                <a:latin typeface="Roboto" panose="02000000000000000000" pitchFamily="2" charset="0"/>
                <a:ea typeface="Roboto" panose="02000000000000000000" pitchFamily="2" charset="0"/>
                <a:cs typeface="+mn-cs"/>
              </a:rPr>
              <a:t> et passer des combustibles </a:t>
            </a:r>
            <a:r>
              <a:rPr lang="en-US" sz="2000" kern="1200" dirty="0" err="1">
                <a:solidFill>
                  <a:schemeClr val="bg1"/>
                </a:solidFill>
                <a:latin typeface="Roboto" panose="02000000000000000000" pitchFamily="2" charset="0"/>
                <a:ea typeface="Roboto" panose="02000000000000000000" pitchFamily="2" charset="0"/>
                <a:cs typeface="+mn-cs"/>
              </a:rPr>
              <a:t>fossiles</a:t>
            </a:r>
            <a:r>
              <a:rPr lang="en-US" sz="2000" kern="1200" dirty="0">
                <a:solidFill>
                  <a:schemeClr val="bg1"/>
                </a:solidFill>
                <a:latin typeface="Roboto" panose="02000000000000000000" pitchFamily="2" charset="0"/>
                <a:ea typeface="Roboto" panose="02000000000000000000" pitchFamily="2" charset="0"/>
                <a:cs typeface="+mn-cs"/>
              </a:rPr>
              <a:t> à </a:t>
            </a:r>
            <a:r>
              <a:rPr lang="en-US" sz="2000" kern="1200" dirty="0" err="1">
                <a:solidFill>
                  <a:schemeClr val="bg1"/>
                </a:solidFill>
                <a:latin typeface="Roboto" panose="02000000000000000000" pitchFamily="2" charset="0"/>
                <a:ea typeface="Roboto" panose="02000000000000000000" pitchFamily="2" charset="0"/>
                <a:cs typeface="+mn-cs"/>
              </a:rPr>
              <a:t>l'énergie</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solaire</a:t>
            </a:r>
            <a:r>
              <a:rPr lang="en-US" sz="2000" kern="1200" dirty="0">
                <a:solidFill>
                  <a:schemeClr val="bg1"/>
                </a:solidFill>
                <a:latin typeface="Roboto" panose="02000000000000000000" pitchFamily="2" charset="0"/>
                <a:ea typeface="Roboto" panose="02000000000000000000" pitchFamily="2" charset="0"/>
                <a:cs typeface="+mn-cs"/>
              </a:rPr>
              <a:t> pour le </a:t>
            </a:r>
            <a:r>
              <a:rPr lang="en-US" sz="2000" kern="1200" dirty="0" err="1">
                <a:solidFill>
                  <a:schemeClr val="bg1"/>
                </a:solidFill>
                <a:latin typeface="Roboto" panose="02000000000000000000" pitchFamily="2" charset="0"/>
                <a:ea typeface="Roboto" panose="02000000000000000000" pitchFamily="2" charset="0"/>
                <a:cs typeface="+mn-cs"/>
              </a:rPr>
              <a:t>pompage</a:t>
            </a:r>
            <a:r>
              <a:rPr lang="en-US" sz="2000" kern="1200" dirty="0">
                <a:solidFill>
                  <a:schemeClr val="bg1"/>
                </a:solidFill>
                <a:latin typeface="Roboto" panose="02000000000000000000" pitchFamily="2" charset="0"/>
                <a:ea typeface="Roboto" panose="02000000000000000000" pitchFamily="2" charset="0"/>
                <a:cs typeface="+mn-cs"/>
              </a:rPr>
              <a:t>. </a:t>
            </a:r>
          </a:p>
        </p:txBody>
      </p:sp>
      <p:sp>
        <p:nvSpPr>
          <p:cNvPr id="12" name="TextBox 11">
            <a:extLst>
              <a:ext uri="{FF2B5EF4-FFF2-40B4-BE49-F238E27FC236}">
                <a16:creationId xmlns:a16="http://schemas.microsoft.com/office/drawing/2014/main" id="{F71BF7AD-9957-AF66-F397-9FB1D3B24842}"/>
              </a:ext>
            </a:extLst>
          </p:cNvPr>
          <p:cNvSpPr txBox="1"/>
          <p:nvPr/>
        </p:nvSpPr>
        <p:spPr>
          <a:xfrm>
            <a:off x="1259575" y="2417484"/>
            <a:ext cx="9924240" cy="400110"/>
          </a:xfrm>
          <a:prstGeom prst="rect">
            <a:avLst/>
          </a:prstGeom>
          <a:noFill/>
        </p:spPr>
        <p:txBody>
          <a:bodyPr wrap="square" rtlCol="0">
            <a:spAutoFit/>
          </a:bodyPr>
          <a:lstStyle/>
          <a:p>
            <a:r>
              <a:rPr lang="en-US" sz="2000" kern="1200" dirty="0">
                <a:solidFill>
                  <a:schemeClr val="bg1"/>
                </a:solidFill>
                <a:latin typeface="Roboto" panose="02000000000000000000" pitchFamily="2" charset="0"/>
                <a:ea typeface="Roboto" panose="02000000000000000000" pitchFamily="2" charset="0"/>
                <a:cs typeface="+mn-cs"/>
              </a:rPr>
              <a:t>2. </a:t>
            </a:r>
            <a:r>
              <a:rPr lang="en-US" sz="2000" kern="1200" dirty="0" err="1">
                <a:solidFill>
                  <a:schemeClr val="bg1"/>
                </a:solidFill>
                <a:latin typeface="Roboto" panose="02000000000000000000" pitchFamily="2" charset="0"/>
                <a:ea typeface="Roboto" panose="02000000000000000000" pitchFamily="2" charset="0"/>
                <a:cs typeface="+mn-cs"/>
              </a:rPr>
              <a:t>Surélever</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une</a:t>
            </a:r>
            <a:r>
              <a:rPr lang="en-US" sz="2000" kern="1200" dirty="0">
                <a:solidFill>
                  <a:schemeClr val="bg1"/>
                </a:solidFill>
                <a:latin typeface="Roboto" panose="02000000000000000000" pitchFamily="2" charset="0"/>
                <a:ea typeface="Roboto" panose="02000000000000000000" pitchFamily="2" charset="0"/>
                <a:cs typeface="+mn-cs"/>
              </a:rPr>
              <a:t> plate-</a:t>
            </a:r>
            <a:r>
              <a:rPr lang="en-US" sz="2000" kern="1200" dirty="0" err="1">
                <a:solidFill>
                  <a:schemeClr val="bg1"/>
                </a:solidFill>
                <a:latin typeface="Roboto" panose="02000000000000000000" pitchFamily="2" charset="0"/>
                <a:ea typeface="Roboto" panose="02000000000000000000" pitchFamily="2" charset="0"/>
                <a:cs typeface="+mn-cs"/>
              </a:rPr>
              <a:t>forme</a:t>
            </a:r>
            <a:r>
              <a:rPr lang="en-US" sz="2000" kern="1200" dirty="0">
                <a:solidFill>
                  <a:schemeClr val="bg1"/>
                </a:solidFill>
                <a:latin typeface="Roboto" panose="02000000000000000000" pitchFamily="2" charset="0"/>
                <a:ea typeface="Roboto" panose="02000000000000000000" pitchFamily="2" charset="0"/>
                <a:cs typeface="+mn-cs"/>
              </a:rPr>
              <a:t> de </a:t>
            </a:r>
            <a:r>
              <a:rPr lang="en-US" sz="2000" kern="1200" dirty="0" err="1">
                <a:solidFill>
                  <a:schemeClr val="bg1"/>
                </a:solidFill>
                <a:latin typeface="Roboto" panose="02000000000000000000" pitchFamily="2" charset="0"/>
                <a:ea typeface="Roboto" panose="02000000000000000000" pitchFamily="2" charset="0"/>
                <a:cs typeface="+mn-cs"/>
              </a:rPr>
              <a:t>puits</a:t>
            </a:r>
            <a:r>
              <a:rPr lang="en-US" sz="2000" kern="1200" dirty="0">
                <a:solidFill>
                  <a:schemeClr val="bg1"/>
                </a:solidFill>
                <a:latin typeface="Roboto" panose="02000000000000000000" pitchFamily="2" charset="0"/>
                <a:ea typeface="Roboto" panose="02000000000000000000" pitchFamily="2" charset="0"/>
                <a:cs typeface="+mn-cs"/>
              </a:rPr>
              <a:t> pour </a:t>
            </a:r>
            <a:r>
              <a:rPr lang="en-US" sz="2000" kern="1200" dirty="0" err="1">
                <a:solidFill>
                  <a:schemeClr val="bg1"/>
                </a:solidFill>
                <a:latin typeface="Roboto" panose="02000000000000000000" pitchFamily="2" charset="0"/>
                <a:ea typeface="Roboto" panose="02000000000000000000" pitchFamily="2" charset="0"/>
                <a:cs typeface="+mn-cs"/>
              </a:rPr>
              <a:t>permettre</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l'accès</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en</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cas</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d'inondation</a:t>
            </a:r>
            <a:r>
              <a:rPr lang="en-US" sz="2000" kern="1200" dirty="0">
                <a:solidFill>
                  <a:schemeClr val="bg1"/>
                </a:solidFill>
                <a:latin typeface="Roboto" panose="02000000000000000000" pitchFamily="2" charset="0"/>
                <a:ea typeface="Roboto" panose="02000000000000000000" pitchFamily="2" charset="0"/>
                <a:cs typeface="+mn-cs"/>
              </a:rPr>
              <a:t>. </a:t>
            </a:r>
          </a:p>
        </p:txBody>
      </p:sp>
      <p:sp>
        <p:nvSpPr>
          <p:cNvPr id="14" name="TextBox 13">
            <a:extLst>
              <a:ext uri="{FF2B5EF4-FFF2-40B4-BE49-F238E27FC236}">
                <a16:creationId xmlns:a16="http://schemas.microsoft.com/office/drawing/2014/main" id="{6F7B631B-4E5B-B3BC-DCF0-BC6A1D89FA1A}"/>
              </a:ext>
            </a:extLst>
          </p:cNvPr>
          <p:cNvSpPr txBox="1"/>
          <p:nvPr/>
        </p:nvSpPr>
        <p:spPr>
          <a:xfrm>
            <a:off x="1259574" y="2966199"/>
            <a:ext cx="10346272" cy="1015663"/>
          </a:xfrm>
          <a:prstGeom prst="rect">
            <a:avLst/>
          </a:prstGeom>
          <a:noFill/>
        </p:spPr>
        <p:txBody>
          <a:bodyPr wrap="square" rtlCol="0">
            <a:spAutoFit/>
          </a:bodyPr>
          <a:lstStyle/>
          <a:p>
            <a:r>
              <a:rPr lang="en-US" sz="2000" kern="1200" dirty="0">
                <a:solidFill>
                  <a:schemeClr val="bg1"/>
                </a:solidFill>
                <a:latin typeface="Roboto" panose="02000000000000000000" pitchFamily="2" charset="0"/>
                <a:ea typeface="Roboto" panose="02000000000000000000" pitchFamily="2" charset="0"/>
                <a:cs typeface="+mn-cs"/>
              </a:rPr>
              <a:t>3. </a:t>
            </a:r>
            <a:r>
              <a:rPr lang="en-US" sz="2000" kern="1200" dirty="0" err="1">
                <a:solidFill>
                  <a:schemeClr val="bg1"/>
                </a:solidFill>
                <a:latin typeface="Roboto" panose="02000000000000000000" pitchFamily="2" charset="0"/>
                <a:ea typeface="Roboto" panose="02000000000000000000" pitchFamily="2" charset="0"/>
                <a:cs typeface="+mn-cs"/>
              </a:rPr>
              <a:t>Réduire</a:t>
            </a:r>
            <a:r>
              <a:rPr lang="en-US" sz="2000" kern="1200" dirty="0">
                <a:solidFill>
                  <a:schemeClr val="bg1"/>
                </a:solidFill>
                <a:latin typeface="Roboto" panose="02000000000000000000" pitchFamily="2" charset="0"/>
                <a:ea typeface="Roboto" panose="02000000000000000000" pitchFamily="2" charset="0"/>
                <a:cs typeface="+mn-cs"/>
              </a:rPr>
              <a:t> la durée de stockage des </a:t>
            </a:r>
            <a:r>
              <a:rPr lang="en-US" sz="2000" kern="1200" dirty="0" err="1">
                <a:solidFill>
                  <a:schemeClr val="bg1"/>
                </a:solidFill>
                <a:latin typeface="Roboto" panose="02000000000000000000" pitchFamily="2" charset="0"/>
                <a:ea typeface="Roboto" panose="02000000000000000000" pitchFamily="2" charset="0"/>
                <a:cs typeface="+mn-cs"/>
              </a:rPr>
              <a:t>déchets</a:t>
            </a:r>
            <a:r>
              <a:rPr lang="en-US" sz="2000" kern="1200" dirty="0">
                <a:solidFill>
                  <a:schemeClr val="bg1"/>
                </a:solidFill>
                <a:latin typeface="Roboto" panose="02000000000000000000" pitchFamily="2" charset="0"/>
                <a:ea typeface="Roboto" panose="02000000000000000000" pitchFamily="2" charset="0"/>
                <a:cs typeface="+mn-cs"/>
              </a:rPr>
              <a:t> non </a:t>
            </a:r>
            <a:r>
              <a:rPr lang="en-US" sz="2000" kern="1200" dirty="0" err="1">
                <a:solidFill>
                  <a:schemeClr val="bg1"/>
                </a:solidFill>
                <a:latin typeface="Roboto" panose="02000000000000000000" pitchFamily="2" charset="0"/>
                <a:ea typeface="Roboto" panose="02000000000000000000" pitchFamily="2" charset="0"/>
                <a:cs typeface="+mn-cs"/>
              </a:rPr>
              <a:t>traités</a:t>
            </a:r>
            <a:r>
              <a:rPr lang="en-US" sz="2000" kern="1200" dirty="0">
                <a:solidFill>
                  <a:schemeClr val="bg1"/>
                </a:solidFill>
                <a:latin typeface="Roboto" panose="02000000000000000000" pitchFamily="2" charset="0"/>
                <a:ea typeface="Roboto" panose="02000000000000000000" pitchFamily="2" charset="0"/>
                <a:cs typeface="+mn-cs"/>
              </a:rPr>
              <a:t> et </a:t>
            </a:r>
            <a:r>
              <a:rPr lang="en-US" sz="2000" kern="1200" dirty="0" err="1">
                <a:solidFill>
                  <a:schemeClr val="bg1"/>
                </a:solidFill>
                <a:latin typeface="Roboto" panose="02000000000000000000" pitchFamily="2" charset="0"/>
                <a:ea typeface="Roboto" panose="02000000000000000000" pitchFamily="2" charset="0"/>
                <a:cs typeface="+mn-cs"/>
              </a:rPr>
              <a:t>moderniser</a:t>
            </a:r>
            <a:r>
              <a:rPr lang="en-US" sz="2000" kern="1200" dirty="0">
                <a:solidFill>
                  <a:schemeClr val="bg1"/>
                </a:solidFill>
                <a:latin typeface="Roboto" panose="02000000000000000000" pitchFamily="2" charset="0"/>
                <a:ea typeface="Roboto" panose="02000000000000000000" pitchFamily="2" charset="0"/>
                <a:cs typeface="+mn-cs"/>
              </a:rPr>
              <a:t> les stations </a:t>
            </a:r>
            <a:r>
              <a:rPr lang="en-US" sz="2000" kern="1200" dirty="0" err="1">
                <a:solidFill>
                  <a:schemeClr val="bg1"/>
                </a:solidFill>
                <a:latin typeface="Roboto" panose="02000000000000000000" pitchFamily="2" charset="0"/>
                <a:ea typeface="Roboto" panose="02000000000000000000" pitchFamily="2" charset="0"/>
                <a:cs typeface="+mn-cs"/>
              </a:rPr>
              <a:t>d'épuration</a:t>
            </a:r>
            <a:r>
              <a:rPr lang="en-US" sz="2000" kern="1200" dirty="0">
                <a:solidFill>
                  <a:schemeClr val="bg1"/>
                </a:solidFill>
                <a:latin typeface="Roboto" panose="02000000000000000000" pitchFamily="2" charset="0"/>
                <a:ea typeface="Roboto" panose="02000000000000000000" pitchFamily="2" charset="0"/>
                <a:cs typeface="+mn-cs"/>
              </a:rPr>
              <a:t> avec des </a:t>
            </a:r>
            <a:r>
              <a:rPr lang="en-US" sz="2000" kern="1200" dirty="0" err="1">
                <a:solidFill>
                  <a:schemeClr val="bg1"/>
                </a:solidFill>
                <a:latin typeface="Roboto" panose="02000000000000000000" pitchFamily="2" charset="0"/>
                <a:ea typeface="Roboto" panose="02000000000000000000" pitchFamily="2" charset="0"/>
                <a:cs typeface="+mn-cs"/>
              </a:rPr>
              <a:t>systèmes</a:t>
            </a:r>
            <a:r>
              <a:rPr lang="en-US" sz="2000" kern="1200" dirty="0">
                <a:solidFill>
                  <a:schemeClr val="bg1"/>
                </a:solidFill>
                <a:latin typeface="Roboto" panose="02000000000000000000" pitchFamily="2" charset="0"/>
                <a:ea typeface="Roboto" panose="02000000000000000000" pitchFamily="2" charset="0"/>
                <a:cs typeface="+mn-cs"/>
              </a:rPr>
              <a:t> de capture du </a:t>
            </a:r>
            <a:r>
              <a:rPr lang="en-US" sz="2000" kern="1200" dirty="0" err="1">
                <a:solidFill>
                  <a:schemeClr val="bg1"/>
                </a:solidFill>
                <a:latin typeface="Roboto" panose="02000000000000000000" pitchFamily="2" charset="0"/>
                <a:ea typeface="Roboto" panose="02000000000000000000" pitchFamily="2" charset="0"/>
                <a:cs typeface="+mn-cs"/>
              </a:rPr>
              <a:t>carbone</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afin</a:t>
            </a:r>
            <a:r>
              <a:rPr lang="en-US" sz="2000" kern="1200" dirty="0">
                <a:solidFill>
                  <a:schemeClr val="bg1"/>
                </a:solidFill>
                <a:latin typeface="Roboto" panose="02000000000000000000" pitchFamily="2" charset="0"/>
                <a:ea typeface="Roboto" panose="02000000000000000000" pitchFamily="2" charset="0"/>
                <a:cs typeface="+mn-cs"/>
              </a:rPr>
              <a:t> de </a:t>
            </a:r>
            <a:r>
              <a:rPr lang="en-US" sz="2000" kern="1200" dirty="0" err="1">
                <a:solidFill>
                  <a:schemeClr val="bg1"/>
                </a:solidFill>
                <a:latin typeface="Roboto" panose="02000000000000000000" pitchFamily="2" charset="0"/>
                <a:ea typeface="Roboto" panose="02000000000000000000" pitchFamily="2" charset="0"/>
                <a:cs typeface="+mn-cs"/>
              </a:rPr>
              <a:t>réduire</a:t>
            </a:r>
            <a:r>
              <a:rPr lang="en-US" sz="2000" kern="1200" dirty="0">
                <a:solidFill>
                  <a:schemeClr val="bg1"/>
                </a:solidFill>
                <a:latin typeface="Roboto" panose="02000000000000000000" pitchFamily="2" charset="0"/>
                <a:ea typeface="Roboto" panose="02000000000000000000" pitchFamily="2" charset="0"/>
                <a:cs typeface="+mn-cs"/>
              </a:rPr>
              <a:t> les </a:t>
            </a:r>
            <a:r>
              <a:rPr lang="en-US" sz="2000" kern="1200" dirty="0" err="1">
                <a:solidFill>
                  <a:schemeClr val="bg1"/>
                </a:solidFill>
                <a:latin typeface="Roboto" panose="02000000000000000000" pitchFamily="2" charset="0"/>
                <a:ea typeface="Roboto" panose="02000000000000000000" pitchFamily="2" charset="0"/>
                <a:cs typeface="+mn-cs"/>
              </a:rPr>
              <a:t>émissions</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provenant</a:t>
            </a:r>
            <a:r>
              <a:rPr lang="en-US" sz="2000" kern="1200" dirty="0">
                <a:solidFill>
                  <a:schemeClr val="bg1"/>
                </a:solidFill>
                <a:latin typeface="Roboto" panose="02000000000000000000" pitchFamily="2" charset="0"/>
                <a:ea typeface="Roboto" panose="02000000000000000000" pitchFamily="2" charset="0"/>
                <a:cs typeface="+mn-cs"/>
              </a:rPr>
              <a:t> des services </a:t>
            </a:r>
            <a:r>
              <a:rPr lang="en-US" sz="2000" kern="1200" dirty="0" err="1">
                <a:solidFill>
                  <a:schemeClr val="bg1"/>
                </a:solidFill>
                <a:latin typeface="Roboto" panose="02000000000000000000" pitchFamily="2" charset="0"/>
                <a:ea typeface="Roboto" panose="02000000000000000000" pitchFamily="2" charset="0"/>
                <a:cs typeface="+mn-cs"/>
              </a:rPr>
              <a:t>d'assainissement</a:t>
            </a:r>
            <a:r>
              <a:rPr lang="en-US" sz="2000" kern="1200" dirty="0">
                <a:solidFill>
                  <a:schemeClr val="bg1"/>
                </a:solidFill>
                <a:latin typeface="Roboto" panose="02000000000000000000" pitchFamily="2" charset="0"/>
                <a:ea typeface="Roboto" panose="02000000000000000000" pitchFamily="2" charset="0"/>
                <a:cs typeface="+mn-cs"/>
              </a:rPr>
              <a:t>.</a:t>
            </a:r>
          </a:p>
        </p:txBody>
      </p:sp>
      <p:sp>
        <p:nvSpPr>
          <p:cNvPr id="16" name="TextBox 15">
            <a:extLst>
              <a:ext uri="{FF2B5EF4-FFF2-40B4-BE49-F238E27FC236}">
                <a16:creationId xmlns:a16="http://schemas.microsoft.com/office/drawing/2014/main" id="{A26D79D6-24D6-9683-483B-F5B89513133A}"/>
              </a:ext>
            </a:extLst>
          </p:cNvPr>
          <p:cNvSpPr txBox="1"/>
          <p:nvPr/>
        </p:nvSpPr>
        <p:spPr>
          <a:xfrm>
            <a:off x="1259574" y="4087928"/>
            <a:ext cx="9924241" cy="707886"/>
          </a:xfrm>
          <a:prstGeom prst="rect">
            <a:avLst/>
          </a:prstGeom>
          <a:noFill/>
        </p:spPr>
        <p:txBody>
          <a:bodyPr wrap="square" lIns="91440" tIns="45720" rIns="91440" bIns="45720" rtlCol="0" anchor="t">
            <a:spAutoFit/>
          </a:bodyPr>
          <a:lstStyle/>
          <a:p>
            <a:r>
              <a:rPr lang="en-US" sz="2000" kern="1200" dirty="0">
                <a:solidFill>
                  <a:schemeClr val="bg1"/>
                </a:solidFill>
                <a:latin typeface="Roboto"/>
                <a:ea typeface="Roboto"/>
                <a:cs typeface="Roboto"/>
              </a:rPr>
              <a:t>4. Planter des plantes et des </a:t>
            </a:r>
            <a:r>
              <a:rPr lang="en-US" sz="2000" kern="1200" dirty="0" err="1">
                <a:solidFill>
                  <a:schemeClr val="bg1"/>
                </a:solidFill>
                <a:latin typeface="Roboto"/>
                <a:ea typeface="Roboto"/>
                <a:cs typeface="Roboto"/>
              </a:rPr>
              <a:t>arbres</a:t>
            </a:r>
            <a:r>
              <a:rPr lang="en-US" sz="2000" kern="1200" dirty="0">
                <a:solidFill>
                  <a:schemeClr val="bg1"/>
                </a:solidFill>
                <a:latin typeface="Roboto"/>
                <a:ea typeface="Roboto"/>
                <a:cs typeface="Roboto"/>
              </a:rPr>
              <a:t> </a:t>
            </a:r>
            <a:r>
              <a:rPr lang="en-US" sz="2000" kern="1200" dirty="0" err="1">
                <a:solidFill>
                  <a:schemeClr val="bg1"/>
                </a:solidFill>
                <a:latin typeface="Roboto"/>
                <a:ea typeface="Roboto"/>
                <a:cs typeface="Roboto"/>
              </a:rPr>
              <a:t>indigènes</a:t>
            </a:r>
            <a:r>
              <a:rPr lang="en-US" sz="2000" kern="1200" dirty="0">
                <a:solidFill>
                  <a:schemeClr val="bg1"/>
                </a:solidFill>
                <a:latin typeface="Roboto"/>
                <a:ea typeface="Roboto"/>
                <a:cs typeface="Roboto"/>
              </a:rPr>
              <a:t> dans le </a:t>
            </a:r>
            <a:r>
              <a:rPr lang="en-US" sz="2000" kern="1200" dirty="0" err="1">
                <a:solidFill>
                  <a:schemeClr val="bg1"/>
                </a:solidFill>
                <a:latin typeface="Roboto"/>
                <a:ea typeface="Roboto"/>
                <a:cs typeface="Roboto"/>
              </a:rPr>
              <a:t>bassin</a:t>
            </a:r>
            <a:r>
              <a:rPr lang="en-US" sz="2000" kern="1200" dirty="0">
                <a:solidFill>
                  <a:schemeClr val="bg1"/>
                </a:solidFill>
                <a:latin typeface="Roboto"/>
                <a:ea typeface="Roboto"/>
                <a:cs typeface="Roboto"/>
              </a:rPr>
              <a:t> versant de la zone source </a:t>
            </a:r>
            <a:r>
              <a:rPr lang="en-US" sz="2000" kern="1200" dirty="0" err="1">
                <a:solidFill>
                  <a:schemeClr val="bg1"/>
                </a:solidFill>
                <a:latin typeface="Roboto"/>
                <a:ea typeface="Roboto"/>
                <a:cs typeface="Roboto"/>
              </a:rPr>
              <a:t>afin</a:t>
            </a:r>
            <a:r>
              <a:rPr lang="en-US" sz="2000" kern="1200" dirty="0">
                <a:solidFill>
                  <a:schemeClr val="bg1"/>
                </a:solidFill>
                <a:latin typeface="Roboto"/>
                <a:ea typeface="Roboto"/>
                <a:cs typeface="Roboto"/>
              </a:rPr>
              <a:t> </a:t>
            </a:r>
            <a:r>
              <a:rPr lang="en-US" sz="2000" kern="1200" dirty="0" err="1">
                <a:solidFill>
                  <a:schemeClr val="bg1"/>
                </a:solidFill>
                <a:latin typeface="Roboto"/>
                <a:ea typeface="Roboto"/>
                <a:cs typeface="Roboto"/>
              </a:rPr>
              <a:t>d'améliorer</a:t>
            </a:r>
            <a:r>
              <a:rPr lang="en-US" sz="2000" kern="1200" dirty="0">
                <a:solidFill>
                  <a:schemeClr val="bg1"/>
                </a:solidFill>
                <a:latin typeface="Roboto"/>
                <a:ea typeface="Roboto"/>
                <a:cs typeface="Roboto"/>
              </a:rPr>
              <a:t> </a:t>
            </a:r>
            <a:r>
              <a:rPr lang="en-US" sz="2000" kern="1200" dirty="0" err="1">
                <a:solidFill>
                  <a:schemeClr val="bg1"/>
                </a:solidFill>
                <a:latin typeface="Roboto"/>
                <a:ea typeface="Roboto"/>
                <a:cs typeface="Roboto"/>
              </a:rPr>
              <a:t>l'infiltration</a:t>
            </a:r>
            <a:r>
              <a:rPr lang="en-US" sz="2000" kern="1200" dirty="0">
                <a:solidFill>
                  <a:schemeClr val="bg1"/>
                </a:solidFill>
                <a:latin typeface="Roboto"/>
                <a:ea typeface="Roboto"/>
                <a:cs typeface="Roboto"/>
              </a:rPr>
              <a:t> et de </a:t>
            </a:r>
            <a:r>
              <a:rPr lang="en-US" sz="2000" kern="1200" dirty="0" err="1">
                <a:solidFill>
                  <a:schemeClr val="bg1"/>
                </a:solidFill>
                <a:latin typeface="Roboto"/>
                <a:ea typeface="Roboto"/>
                <a:cs typeface="Roboto"/>
              </a:rPr>
              <a:t>réduire</a:t>
            </a:r>
            <a:r>
              <a:rPr lang="en-US" sz="2000" kern="1200" dirty="0">
                <a:solidFill>
                  <a:schemeClr val="bg1"/>
                </a:solidFill>
                <a:latin typeface="Roboto"/>
                <a:ea typeface="Roboto"/>
                <a:cs typeface="Roboto"/>
              </a:rPr>
              <a:t> le </a:t>
            </a:r>
            <a:r>
              <a:rPr lang="en-US" sz="2000" kern="1200" dirty="0" err="1">
                <a:solidFill>
                  <a:schemeClr val="bg1"/>
                </a:solidFill>
                <a:latin typeface="Roboto"/>
                <a:ea typeface="Roboto"/>
                <a:cs typeface="Roboto"/>
              </a:rPr>
              <a:t>ruissellement</a:t>
            </a:r>
            <a:r>
              <a:rPr lang="en-US" sz="2000" kern="1200" dirty="0">
                <a:solidFill>
                  <a:schemeClr val="bg1"/>
                </a:solidFill>
                <a:latin typeface="Roboto"/>
                <a:ea typeface="Roboto"/>
                <a:cs typeface="Roboto"/>
              </a:rPr>
              <a:t>.</a:t>
            </a:r>
          </a:p>
        </p:txBody>
      </p:sp>
      <p:sp>
        <p:nvSpPr>
          <p:cNvPr id="18" name="TextBox 17">
            <a:extLst>
              <a:ext uri="{FF2B5EF4-FFF2-40B4-BE49-F238E27FC236}">
                <a16:creationId xmlns:a16="http://schemas.microsoft.com/office/drawing/2014/main" id="{B00C8BC9-A431-F705-596B-666E8A031771}"/>
              </a:ext>
            </a:extLst>
          </p:cNvPr>
          <p:cNvSpPr txBox="1"/>
          <p:nvPr/>
        </p:nvSpPr>
        <p:spPr>
          <a:xfrm>
            <a:off x="1259574" y="4893136"/>
            <a:ext cx="10123534" cy="1015663"/>
          </a:xfrm>
          <a:prstGeom prst="rect">
            <a:avLst/>
          </a:prstGeom>
          <a:noFill/>
        </p:spPr>
        <p:txBody>
          <a:bodyPr wrap="square" rtlCol="0">
            <a:spAutoFit/>
          </a:bodyPr>
          <a:lstStyle/>
          <a:p>
            <a:r>
              <a:rPr lang="en-US" sz="2000" kern="1200" dirty="0">
                <a:solidFill>
                  <a:schemeClr val="bg1"/>
                </a:solidFill>
                <a:latin typeface="Roboto" panose="02000000000000000000" pitchFamily="2" charset="0"/>
                <a:ea typeface="Roboto" panose="02000000000000000000" pitchFamily="2" charset="0"/>
                <a:cs typeface="+mn-cs"/>
              </a:rPr>
              <a:t>5. Augmenter la </a:t>
            </a:r>
            <a:r>
              <a:rPr lang="en-US" sz="2000" kern="1200" dirty="0" err="1">
                <a:solidFill>
                  <a:schemeClr val="bg1"/>
                </a:solidFill>
                <a:latin typeface="Roboto" panose="02000000000000000000" pitchFamily="2" charset="0"/>
                <a:ea typeface="Roboto" panose="02000000000000000000" pitchFamily="2" charset="0"/>
                <a:cs typeface="+mn-cs"/>
              </a:rPr>
              <a:t>disponibilité</a:t>
            </a:r>
            <a:r>
              <a:rPr lang="en-US" sz="2000" kern="1200" dirty="0">
                <a:solidFill>
                  <a:schemeClr val="bg1"/>
                </a:solidFill>
                <a:latin typeface="Roboto" panose="02000000000000000000" pitchFamily="2" charset="0"/>
                <a:ea typeface="Roboto" panose="02000000000000000000" pitchFamily="2" charset="0"/>
                <a:cs typeface="+mn-cs"/>
              </a:rPr>
              <a:t> du matériel et des </a:t>
            </a:r>
            <a:r>
              <a:rPr lang="en-US" sz="2000" kern="1200" dirty="0" err="1">
                <a:solidFill>
                  <a:schemeClr val="bg1"/>
                </a:solidFill>
                <a:latin typeface="Roboto" panose="02000000000000000000" pitchFamily="2" charset="0"/>
                <a:ea typeface="Roboto" panose="02000000000000000000" pitchFamily="2" charset="0"/>
                <a:cs typeface="+mn-cs"/>
              </a:rPr>
              <a:t>autres</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matériaux</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susceptibles</a:t>
            </a:r>
            <a:r>
              <a:rPr lang="en-US" sz="2000" kern="1200" dirty="0">
                <a:solidFill>
                  <a:schemeClr val="bg1"/>
                </a:solidFill>
                <a:latin typeface="Roboto" panose="02000000000000000000" pitchFamily="2" charset="0"/>
                <a:ea typeface="Roboto" panose="02000000000000000000" pitchFamily="2" charset="0"/>
                <a:cs typeface="+mn-cs"/>
              </a:rPr>
              <a:t> d'être </a:t>
            </a:r>
            <a:r>
              <a:rPr lang="en-US" sz="2000" kern="1200" dirty="0" err="1">
                <a:solidFill>
                  <a:schemeClr val="bg1"/>
                </a:solidFill>
                <a:latin typeface="Roboto" panose="02000000000000000000" pitchFamily="2" charset="0"/>
                <a:ea typeface="Roboto" panose="02000000000000000000" pitchFamily="2" charset="0"/>
                <a:cs typeface="+mn-cs"/>
              </a:rPr>
              <a:t>endommagés</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en</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cas</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d'événements</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météorologiques</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extrêmes</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liés</a:t>
            </a:r>
            <a:r>
              <a:rPr lang="en-US" sz="2000" kern="1200" dirty="0">
                <a:solidFill>
                  <a:schemeClr val="bg1"/>
                </a:solidFill>
                <a:latin typeface="Roboto" panose="02000000000000000000" pitchFamily="2" charset="0"/>
                <a:ea typeface="Roboto" panose="02000000000000000000" pitchFamily="2" charset="0"/>
                <a:cs typeface="+mn-cs"/>
              </a:rPr>
              <a:t> au </a:t>
            </a:r>
            <a:r>
              <a:rPr lang="en-US" sz="2000" kern="1200" dirty="0" err="1">
                <a:solidFill>
                  <a:schemeClr val="bg1"/>
                </a:solidFill>
                <a:latin typeface="Roboto" panose="02000000000000000000" pitchFamily="2" charset="0"/>
                <a:ea typeface="Roboto" panose="02000000000000000000" pitchFamily="2" charset="0"/>
                <a:cs typeface="+mn-cs"/>
              </a:rPr>
              <a:t>changement</a:t>
            </a:r>
            <a:r>
              <a:rPr lang="en-US" sz="2000" kern="1200" dirty="0">
                <a:solidFill>
                  <a:schemeClr val="bg1"/>
                </a:solidFill>
                <a:latin typeface="Roboto" panose="02000000000000000000" pitchFamily="2" charset="0"/>
                <a:ea typeface="Roboto" panose="02000000000000000000" pitchFamily="2" charset="0"/>
                <a:cs typeface="+mn-cs"/>
              </a:rPr>
              <a:t> </a:t>
            </a:r>
            <a:r>
              <a:rPr lang="en-US" sz="2000" kern="1200" dirty="0" err="1">
                <a:solidFill>
                  <a:schemeClr val="bg1"/>
                </a:solidFill>
                <a:latin typeface="Roboto" panose="02000000000000000000" pitchFamily="2" charset="0"/>
                <a:ea typeface="Roboto" panose="02000000000000000000" pitchFamily="2" charset="0"/>
                <a:cs typeface="+mn-cs"/>
              </a:rPr>
              <a:t>climatique</a:t>
            </a:r>
            <a:r>
              <a:rPr lang="en-US" sz="2000" kern="1200" dirty="0">
                <a:solidFill>
                  <a:schemeClr val="bg1"/>
                </a:solidFill>
                <a:latin typeface="Roboto" panose="02000000000000000000" pitchFamily="2" charset="0"/>
                <a:ea typeface="Roboto" panose="02000000000000000000" pitchFamily="2" charset="0"/>
                <a:cs typeface="+mn-cs"/>
              </a:rPr>
              <a:t>.</a:t>
            </a:r>
          </a:p>
        </p:txBody>
      </p:sp>
    </p:spTree>
    <p:extLst>
      <p:ext uri="{BB962C8B-B14F-4D97-AF65-F5344CB8AC3E}">
        <p14:creationId xmlns:p14="http://schemas.microsoft.com/office/powerpoint/2010/main" val="2362626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P spid="16"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6B0CE"/>
        </a:solidFill>
        <a:effectLst/>
      </p:bgPr>
    </p:bg>
    <p:spTree>
      <p:nvGrpSpPr>
        <p:cNvPr id="1" name="Shape 980">
          <a:extLst>
            <a:ext uri="{FF2B5EF4-FFF2-40B4-BE49-F238E27FC236}">
              <a16:creationId xmlns:a16="http://schemas.microsoft.com/office/drawing/2014/main" id="{4A271F4D-6779-CB76-7376-680F26D866F2}"/>
            </a:ext>
          </a:extLst>
        </p:cNvPr>
        <p:cNvGrpSpPr/>
        <p:nvPr/>
      </p:nvGrpSpPr>
      <p:grpSpPr>
        <a:xfrm>
          <a:off x="0" y="0"/>
          <a:ext cx="0" cy="0"/>
          <a:chOff x="0" y="0"/>
          <a:chExt cx="0" cy="0"/>
        </a:xfrm>
      </p:grpSpPr>
      <p:sp>
        <p:nvSpPr>
          <p:cNvPr id="981" name="Google Shape;981;p68">
            <a:extLst>
              <a:ext uri="{FF2B5EF4-FFF2-40B4-BE49-F238E27FC236}">
                <a16:creationId xmlns:a16="http://schemas.microsoft.com/office/drawing/2014/main" id="{47D06E2D-5B89-CADF-879C-C8D15CAA18AF}"/>
              </a:ext>
            </a:extLst>
          </p:cNvPr>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982" name="Google Shape;982;p68">
            <a:extLst>
              <a:ext uri="{FF2B5EF4-FFF2-40B4-BE49-F238E27FC236}">
                <a16:creationId xmlns:a16="http://schemas.microsoft.com/office/drawing/2014/main" id="{FB4445FC-3CCD-B878-346F-500510DD94E3}"/>
              </a:ext>
            </a:extLst>
          </p:cNvPr>
          <p:cNvSpPr txBox="1"/>
          <p:nvPr/>
        </p:nvSpPr>
        <p:spPr>
          <a:xfrm>
            <a:off x="881171" y="1410554"/>
            <a:ext cx="5239669"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a:solidFill>
                  <a:schemeClr val="bg1"/>
                </a:solidFill>
                <a:latin typeface="Roboto"/>
                <a:ea typeface="Roboto"/>
                <a:cs typeface="Roboto"/>
                <a:sym typeface="Roboto"/>
              </a:rPr>
              <a:t>Exercice de révision</a:t>
            </a:r>
            <a:endParaRPr sz="933">
              <a:solidFill>
                <a:schemeClr val="bg1"/>
              </a:solidFill>
              <a:latin typeface="Arial"/>
              <a:ea typeface="Arial"/>
              <a:cs typeface="Arial"/>
              <a:sym typeface="Arial"/>
            </a:endParaRPr>
          </a:p>
        </p:txBody>
      </p:sp>
      <p:sp>
        <p:nvSpPr>
          <p:cNvPr id="983" name="Google Shape;983;p68">
            <a:extLst>
              <a:ext uri="{FF2B5EF4-FFF2-40B4-BE49-F238E27FC236}">
                <a16:creationId xmlns:a16="http://schemas.microsoft.com/office/drawing/2014/main" id="{598B7059-35A1-C092-1134-25C7C10A5180}"/>
              </a:ext>
            </a:extLst>
          </p:cNvPr>
          <p:cNvSpPr/>
          <p:nvPr/>
        </p:nvSpPr>
        <p:spPr>
          <a:xfrm>
            <a:off x="6120840" y="0"/>
            <a:ext cx="6071161" cy="6858000"/>
          </a:xfrm>
          <a:custGeom>
            <a:avLst/>
            <a:gdLst/>
            <a:ahLst/>
            <a:cxnLst/>
            <a:rect l="l" t="t" r="r" b="b"/>
            <a:pathLst>
              <a:path w="9106741" h="13643058" extrusionOk="0">
                <a:moveTo>
                  <a:pt x="0" y="0"/>
                </a:moveTo>
                <a:lnTo>
                  <a:pt x="9106741" y="0"/>
                </a:lnTo>
                <a:lnTo>
                  <a:pt x="9106741" y="13643058"/>
                </a:lnTo>
                <a:lnTo>
                  <a:pt x="0" y="13643058"/>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cxnSp>
        <p:nvCxnSpPr>
          <p:cNvPr id="985" name="Google Shape;985;p68">
            <a:extLst>
              <a:ext uri="{FF2B5EF4-FFF2-40B4-BE49-F238E27FC236}">
                <a16:creationId xmlns:a16="http://schemas.microsoft.com/office/drawing/2014/main" id="{511CBD0A-EEBC-3568-ECEB-75391E537AEB}"/>
              </a:ext>
            </a:extLst>
          </p:cNvPr>
          <p:cNvCxnSpPr/>
          <p:nvPr/>
        </p:nvCxnSpPr>
        <p:spPr>
          <a:xfrm rot="10800000" flipH="1">
            <a:off x="746696" y="3657025"/>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986" name="Google Shape;986;p68">
            <a:extLst>
              <a:ext uri="{FF2B5EF4-FFF2-40B4-BE49-F238E27FC236}">
                <a16:creationId xmlns:a16="http://schemas.microsoft.com/office/drawing/2014/main" id="{FDE1D5AA-CF2C-7ED0-335C-C30B48C20C2D}"/>
              </a:ext>
            </a:extLst>
          </p:cNvPr>
          <p:cNvCxnSpPr/>
          <p:nvPr/>
        </p:nvCxnSpPr>
        <p:spPr>
          <a:xfrm rot="10800000" flipH="1">
            <a:off x="746809" y="4908388"/>
            <a:ext cx="886622" cy="7873"/>
          </a:xfrm>
          <a:prstGeom prst="straightConnector1">
            <a:avLst/>
          </a:prstGeom>
          <a:noFill/>
          <a:ln w="38100" cap="flat" cmpd="sng">
            <a:solidFill>
              <a:schemeClr val="bg1"/>
            </a:solidFill>
            <a:prstDash val="solid"/>
            <a:round/>
            <a:headEnd type="none" w="sm" len="sm"/>
            <a:tailEnd type="stealth" w="med" len="med"/>
          </a:ln>
        </p:spPr>
      </p:cxnSp>
      <p:sp>
        <p:nvSpPr>
          <p:cNvPr id="988" name="Google Shape;988;p68">
            <a:extLst>
              <a:ext uri="{FF2B5EF4-FFF2-40B4-BE49-F238E27FC236}">
                <a16:creationId xmlns:a16="http://schemas.microsoft.com/office/drawing/2014/main" id="{EB06A389-E216-BF38-4416-0009022E0AFF}"/>
              </a:ext>
            </a:extLst>
          </p:cNvPr>
          <p:cNvSpPr txBox="1"/>
          <p:nvPr/>
        </p:nvSpPr>
        <p:spPr>
          <a:xfrm>
            <a:off x="867102" y="2247000"/>
            <a:ext cx="4477732" cy="297454"/>
          </a:xfrm>
          <a:prstGeom prst="rect">
            <a:avLst/>
          </a:prstGeom>
          <a:noFill/>
          <a:ln>
            <a:noFill/>
          </a:ln>
        </p:spPr>
        <p:txBody>
          <a:bodyPr spcFirstLastPara="1" wrap="square" lIns="0" tIns="0" rIns="0" bIns="0" anchor="t" anchorCtr="0">
            <a:spAutoFit/>
          </a:bodyPr>
          <a:lstStyle/>
          <a:p>
            <a:pPr>
              <a:buClr>
                <a:srgbClr val="000000"/>
              </a:buClr>
              <a:buSzPts val="2900"/>
            </a:pPr>
            <a:r>
              <a:rPr lang="en-US" sz="1933" dirty="0" err="1">
                <a:solidFill>
                  <a:schemeClr val="bg1"/>
                </a:solidFill>
                <a:latin typeface="Roboto"/>
                <a:ea typeface="Roboto"/>
                <a:cs typeface="Roboto"/>
                <a:sym typeface="Roboto"/>
              </a:rPr>
              <a:t>Eurêka</a:t>
            </a:r>
            <a:r>
              <a:rPr lang="en-US" sz="1933" dirty="0">
                <a:solidFill>
                  <a:schemeClr val="bg1"/>
                </a:solidFill>
                <a:latin typeface="Roboto"/>
                <a:ea typeface="Roboto"/>
                <a:cs typeface="Roboto"/>
                <a:sym typeface="Roboto"/>
              </a:rPr>
              <a:t> &amp; demander</a:t>
            </a:r>
          </a:p>
        </p:txBody>
      </p:sp>
      <p:sp>
        <p:nvSpPr>
          <p:cNvPr id="990" name="Google Shape;990;p68">
            <a:extLst>
              <a:ext uri="{FF2B5EF4-FFF2-40B4-BE49-F238E27FC236}">
                <a16:creationId xmlns:a16="http://schemas.microsoft.com/office/drawing/2014/main" id="{C8997DDC-1058-0C96-4B7F-A4D9DA43820D}"/>
              </a:ext>
            </a:extLst>
          </p:cNvPr>
          <p:cNvSpPr txBox="1"/>
          <p:nvPr/>
        </p:nvSpPr>
        <p:spPr>
          <a:xfrm>
            <a:off x="1813640" y="4708352"/>
            <a:ext cx="3531200" cy="471796"/>
          </a:xfrm>
          <a:prstGeom prst="rect">
            <a:avLst/>
          </a:prstGeom>
          <a:noFill/>
          <a:ln>
            <a:noFill/>
          </a:ln>
        </p:spPr>
        <p:txBody>
          <a:bodyPr spcFirstLastPara="1" wrap="square" lIns="0" tIns="0" rIns="0" bIns="0" anchor="t" anchorCtr="0">
            <a:spAutoFit/>
          </a:bodyPr>
          <a:lstStyle/>
          <a:p>
            <a:pPr>
              <a:buClr>
                <a:srgbClr val="000000"/>
              </a:buClr>
              <a:buSzPts val="2300"/>
            </a:pPr>
            <a:r>
              <a:rPr lang="en-US" sz="1533" dirty="0">
                <a:solidFill>
                  <a:schemeClr val="bg1"/>
                </a:solidFill>
                <a:latin typeface="Roboto"/>
                <a:ea typeface="Roboto"/>
                <a:cs typeface="Roboto"/>
                <a:sym typeface="Roboto"/>
              </a:rPr>
              <a:t>Deuxième </a:t>
            </a:r>
            <a:r>
              <a:rPr lang="en-US" sz="1533" dirty="0" err="1">
                <a:solidFill>
                  <a:schemeClr val="bg1"/>
                </a:solidFill>
                <a:latin typeface="Roboto"/>
                <a:ea typeface="Roboto"/>
                <a:cs typeface="Roboto"/>
                <a:sym typeface="Roboto"/>
              </a:rPr>
              <a:t>partie</a:t>
            </a:r>
            <a:r>
              <a:rPr lang="en-US" sz="1533" dirty="0">
                <a:solidFill>
                  <a:schemeClr val="bg1"/>
                </a:solidFill>
                <a:latin typeface="Roboto"/>
                <a:ea typeface="Roboto"/>
                <a:cs typeface="Roboto"/>
                <a:sym typeface="Roboto"/>
              </a:rPr>
              <a:t> : lever la main </a:t>
            </a:r>
            <a:r>
              <a:rPr lang="en-US" sz="1533" dirty="0" err="1">
                <a:solidFill>
                  <a:schemeClr val="bg1"/>
                </a:solidFill>
                <a:latin typeface="Roboto"/>
                <a:ea typeface="Roboto"/>
                <a:cs typeface="Roboto"/>
                <a:sym typeface="Roboto"/>
              </a:rPr>
              <a:t>si</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vous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avez</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une</a:t>
            </a:r>
            <a:r>
              <a:rPr lang="en-US" sz="1533" dirty="0">
                <a:solidFill>
                  <a:schemeClr val="bg1"/>
                </a:solidFill>
                <a:latin typeface="Roboto"/>
                <a:ea typeface="Roboto"/>
                <a:cs typeface="Roboto"/>
                <a:sym typeface="Roboto"/>
              </a:rPr>
              <a:t> question</a:t>
            </a:r>
            <a:endParaRPr sz="933" dirty="0">
              <a:solidFill>
                <a:schemeClr val="bg1"/>
              </a:solidFill>
              <a:latin typeface="Arial"/>
              <a:ea typeface="Arial"/>
              <a:cs typeface="Arial"/>
              <a:sym typeface="Arial"/>
            </a:endParaRPr>
          </a:p>
        </p:txBody>
      </p:sp>
      <p:sp>
        <p:nvSpPr>
          <p:cNvPr id="991" name="Google Shape;991;p68">
            <a:extLst>
              <a:ext uri="{FF2B5EF4-FFF2-40B4-BE49-F238E27FC236}">
                <a16:creationId xmlns:a16="http://schemas.microsoft.com/office/drawing/2014/main" id="{DD64C541-3E24-2FFB-95D3-AD71E952C0B0}"/>
              </a:ext>
            </a:extLst>
          </p:cNvPr>
          <p:cNvSpPr txBox="1"/>
          <p:nvPr/>
        </p:nvSpPr>
        <p:spPr>
          <a:xfrm>
            <a:off x="1813640" y="3429000"/>
            <a:ext cx="3531200" cy="471796"/>
          </a:xfrm>
          <a:prstGeom prst="rect">
            <a:avLst/>
          </a:prstGeom>
          <a:noFill/>
          <a:ln>
            <a:noFill/>
          </a:ln>
        </p:spPr>
        <p:txBody>
          <a:bodyPr spcFirstLastPara="1" wrap="square" lIns="0" tIns="0" rIns="0" bIns="0" anchor="t" anchorCtr="0">
            <a:spAutoFit/>
          </a:bodyPr>
          <a:lstStyle/>
          <a:p>
            <a:pPr>
              <a:buClr>
                <a:srgbClr val="000000"/>
              </a:buClr>
              <a:buSzPts val="2300"/>
            </a:pPr>
            <a:r>
              <a:rPr lang="en-GB" sz="1533" dirty="0" err="1">
                <a:solidFill>
                  <a:schemeClr val="bg1"/>
                </a:solidFill>
                <a:latin typeface="Roboto"/>
                <a:ea typeface="Roboto"/>
                <a:cs typeface="Roboto"/>
                <a:sym typeface="Roboto"/>
              </a:rPr>
              <a:t>Levez</a:t>
            </a:r>
            <a:r>
              <a:rPr lang="en-GB" sz="1533" dirty="0">
                <a:solidFill>
                  <a:schemeClr val="bg1"/>
                </a:solidFill>
                <a:latin typeface="Roboto"/>
                <a:ea typeface="Roboto"/>
                <a:cs typeface="Roboto"/>
                <a:sym typeface="Roboto"/>
              </a:rPr>
              <a:t> la main </a:t>
            </a:r>
            <a:r>
              <a:rPr lang="en-GB" sz="1533" dirty="0" err="1">
                <a:solidFill>
                  <a:schemeClr val="bg1"/>
                </a:solidFill>
                <a:latin typeface="Roboto"/>
                <a:ea typeface="Roboto"/>
                <a:cs typeface="Roboto"/>
                <a:sym typeface="Roboto"/>
              </a:rPr>
              <a:t>si</a:t>
            </a:r>
            <a:r>
              <a:rPr lang="en-GB" sz="1533" dirty="0">
                <a:solidFill>
                  <a:schemeClr val="bg1"/>
                </a:solidFill>
                <a:latin typeface="Roboto"/>
                <a:ea typeface="Roboto"/>
                <a:cs typeface="Roboto"/>
                <a:sym typeface="Roboto"/>
              </a:rPr>
              <a:t> </a:t>
            </a:r>
            <a:r>
              <a:rPr lang="en-GB" sz="1533" dirty="0" err="1">
                <a:solidFill>
                  <a:schemeClr val="bg1"/>
                </a:solidFill>
                <a:latin typeface="Roboto"/>
                <a:ea typeface="Roboto"/>
                <a:cs typeface="Roboto"/>
                <a:sym typeface="Roboto"/>
              </a:rPr>
              <a:t>vous</a:t>
            </a:r>
            <a:r>
              <a:rPr lang="en-GB" sz="1533" dirty="0">
                <a:solidFill>
                  <a:schemeClr val="bg1"/>
                </a:solidFill>
                <a:latin typeface="Roboto"/>
                <a:ea typeface="Roboto"/>
                <a:cs typeface="Roboto"/>
                <a:sym typeface="Roboto"/>
              </a:rPr>
              <a:t> </a:t>
            </a:r>
            <a:r>
              <a:rPr lang="en-GB" sz="1533" dirty="0" err="1">
                <a:solidFill>
                  <a:schemeClr val="bg1"/>
                </a:solidFill>
                <a:latin typeface="Roboto"/>
                <a:ea typeface="Roboto"/>
                <a:cs typeface="Roboto"/>
                <a:sym typeface="Roboto"/>
              </a:rPr>
              <a:t>souhaitez</a:t>
            </a:r>
            <a:r>
              <a:rPr lang="en-GB" sz="1533" dirty="0">
                <a:solidFill>
                  <a:schemeClr val="bg1"/>
                </a:solidFill>
                <a:latin typeface="Roboto"/>
                <a:ea typeface="Roboto"/>
                <a:cs typeface="Roboto"/>
                <a:sym typeface="Roboto"/>
              </a:rPr>
              <a:t> </a:t>
            </a:r>
            <a:r>
              <a:rPr lang="en-GB" sz="1533" dirty="0" err="1">
                <a:solidFill>
                  <a:schemeClr val="bg1"/>
                </a:solidFill>
                <a:latin typeface="Roboto"/>
                <a:ea typeface="Roboto"/>
                <a:cs typeface="Roboto"/>
                <a:sym typeface="Roboto"/>
              </a:rPr>
              <a:t>partager</a:t>
            </a:r>
            <a:r>
              <a:rPr lang="en-GB" sz="1533" dirty="0">
                <a:solidFill>
                  <a:schemeClr val="bg1"/>
                </a:solidFill>
                <a:latin typeface="Roboto"/>
                <a:ea typeface="Roboto"/>
                <a:cs typeface="Roboto"/>
                <a:sym typeface="Roboto"/>
              </a:rPr>
              <a:t> un moment « </a:t>
            </a:r>
            <a:r>
              <a:rPr lang="en-GB" sz="1533" dirty="0" err="1">
                <a:solidFill>
                  <a:schemeClr val="bg1"/>
                </a:solidFill>
                <a:latin typeface="Roboto"/>
                <a:ea typeface="Roboto"/>
                <a:cs typeface="Roboto"/>
                <a:sym typeface="Roboto"/>
              </a:rPr>
              <a:t>Eurêka</a:t>
            </a:r>
            <a:r>
              <a:rPr lang="en-GB" sz="1533" dirty="0">
                <a:solidFill>
                  <a:schemeClr val="bg1"/>
                </a:solidFill>
                <a:latin typeface="Roboto"/>
                <a:ea typeface="Roboto"/>
                <a:cs typeface="Roboto"/>
                <a:sym typeface="Roboto"/>
              </a:rPr>
              <a:t> ».</a:t>
            </a:r>
            <a:endParaRPr sz="933" b="1" dirty="0">
              <a:solidFill>
                <a:schemeClr val="bg1"/>
              </a:solidFill>
              <a:latin typeface="Arial"/>
              <a:ea typeface="Arial"/>
              <a:cs typeface="Arial"/>
              <a:sym typeface="Arial"/>
            </a:endParaRPr>
          </a:p>
        </p:txBody>
      </p:sp>
      <p:sp>
        <p:nvSpPr>
          <p:cNvPr id="992" name="Google Shape;992;p68">
            <a:extLst>
              <a:ext uri="{FF2B5EF4-FFF2-40B4-BE49-F238E27FC236}">
                <a16:creationId xmlns:a16="http://schemas.microsoft.com/office/drawing/2014/main" id="{C5E08080-6F5F-81C1-EFB9-1ED76086B388}"/>
              </a:ext>
            </a:extLst>
          </p:cNvPr>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algn="just">
              <a:lnSpc>
                <a:spcPct val="119955"/>
              </a:lnSpc>
              <a:buClr>
                <a:srgbClr val="000000"/>
              </a:buClr>
              <a:buSzPts val="1799"/>
            </a:pPr>
            <a:r>
              <a:rPr lang="en-US" sz="1199">
                <a:solidFill>
                  <a:srgbClr val="FFFFFF"/>
                </a:solidFill>
                <a:latin typeface="Roboto"/>
                <a:ea typeface="Roboto"/>
                <a:cs typeface="Roboto"/>
                <a:sym typeface="Roboto"/>
              </a:rPr>
              <a:t>Nairobi ; photo de Nirian, Getty Images (sous licence via Canva)</a:t>
            </a:r>
            <a:endParaRPr sz="933">
              <a:solidFill>
                <a:srgbClr val="000000"/>
              </a:solidFill>
              <a:latin typeface="Arial"/>
              <a:ea typeface="Arial"/>
              <a:cs typeface="Arial"/>
              <a:sym typeface="Arial"/>
            </a:endParaRPr>
          </a:p>
        </p:txBody>
      </p:sp>
      <p:sp>
        <p:nvSpPr>
          <p:cNvPr id="993" name="Google Shape;993;p68">
            <a:extLst>
              <a:ext uri="{FF2B5EF4-FFF2-40B4-BE49-F238E27FC236}">
                <a16:creationId xmlns:a16="http://schemas.microsoft.com/office/drawing/2014/main" id="{6376893A-92CF-226A-8445-1930A83A1A84}"/>
              </a:ext>
            </a:extLst>
          </p:cNvPr>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ts val="1400"/>
            </a:pPr>
            <a:fld id="{AE359490-CD5A-415E-9F64-F5EC5CB28074}" type="slidenum">
              <a:rPr lang="en-NL" smtClean="0"/>
              <a:t>36</a:t>
            </a:fld>
            <a:endParaRPr/>
          </a:p>
        </p:txBody>
      </p:sp>
    </p:spTree>
    <p:extLst>
      <p:ext uri="{BB962C8B-B14F-4D97-AF65-F5344CB8AC3E}">
        <p14:creationId xmlns:p14="http://schemas.microsoft.com/office/powerpoint/2010/main" val="13426239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6453924-D6DA-177D-28CE-47C862EDD8A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B0EEEF-4B0C-ADAB-4AB9-CE227B71F715}"/>
              </a:ext>
            </a:extLst>
          </p:cNvPr>
          <p:cNvSpPr>
            <a:spLocks noGrp="1"/>
          </p:cNvSpPr>
          <p:nvPr>
            <p:ph sz="quarter" idx="16"/>
          </p:nvPr>
        </p:nvSpPr>
        <p:spPr>
          <a:xfrm>
            <a:off x="549525" y="937153"/>
            <a:ext cx="11017041" cy="741762"/>
          </a:xfrm>
        </p:spPr>
        <p:txBody>
          <a:bodyPr>
            <a:normAutofit fontScale="85000" lnSpcReduction="10000"/>
          </a:bodyPr>
          <a:lstStyle/>
          <a:p>
            <a:r>
              <a:rPr lang="en-GB" dirty="0"/>
              <a:t>04 | </a:t>
            </a:r>
            <a:r>
              <a:rPr lang="fr-FR" dirty="0"/>
              <a:t>Aléas et risques climatiques, exposition et vulnérabilité</a:t>
            </a:r>
          </a:p>
        </p:txBody>
      </p:sp>
      <p:sp>
        <p:nvSpPr>
          <p:cNvPr id="4" name="Google Shape;1007;p47">
            <a:extLst>
              <a:ext uri="{FF2B5EF4-FFF2-40B4-BE49-F238E27FC236}">
                <a16:creationId xmlns:a16="http://schemas.microsoft.com/office/drawing/2014/main" id="{125DA59F-1757-474C-C76F-7B518D057147}"/>
              </a:ext>
            </a:extLst>
          </p:cNvPr>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de Kuntal Biwas, </a:t>
            </a:r>
            <a:r>
              <a:rPr lang="en-US" sz="1199" err="1">
                <a:solidFill>
                  <a:srgbClr val="FFFFFF"/>
                </a:solidFill>
                <a:latin typeface="Roboto"/>
                <a:ea typeface="Roboto"/>
                <a:cs typeface="Roboto"/>
                <a:sym typeface="Roboto"/>
              </a:rPr>
              <a:t>Pexels</a:t>
            </a:r>
            <a:endParaRPr sz="933"/>
          </a:p>
        </p:txBody>
      </p:sp>
    </p:spTree>
    <p:extLst>
      <p:ext uri="{BB962C8B-B14F-4D97-AF65-F5344CB8AC3E}">
        <p14:creationId xmlns:p14="http://schemas.microsoft.com/office/powerpoint/2010/main" val="1658708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7" name="Google Shape;467;p48"/>
          <p:cNvSpPr txBox="1"/>
          <p:nvPr/>
        </p:nvSpPr>
        <p:spPr>
          <a:xfrm>
            <a:off x="448056" y="491574"/>
            <a:ext cx="3224534" cy="1231106"/>
          </a:xfrm>
          <a:prstGeom prst="rect">
            <a:avLst/>
          </a:prstGeom>
          <a:noFill/>
          <a:ln>
            <a:noFill/>
          </a:ln>
        </p:spPr>
        <p:txBody>
          <a:bodyPr spcFirstLastPara="1" wrap="square" lIns="0" tIns="0" rIns="0" bIns="0" anchor="t" anchorCtr="0">
            <a:spAutoFit/>
          </a:bodyPr>
          <a:lstStyle/>
          <a:p>
            <a:pPr>
              <a:buSzPts val="5395"/>
            </a:pPr>
            <a:r>
              <a:rPr lang="en-US" sz="4000" b="1">
                <a:solidFill>
                  <a:srgbClr val="0B5FBA"/>
                </a:solidFill>
                <a:latin typeface="Roboto"/>
                <a:ea typeface="Roboto"/>
                <a:cs typeface="Roboto"/>
                <a:sym typeface="Roboto"/>
              </a:rPr>
              <a:t>Qu'est-ce que le risque climatique ?</a:t>
            </a:r>
            <a:endParaRPr sz="1050"/>
          </a:p>
        </p:txBody>
      </p:sp>
      <p:sp>
        <p:nvSpPr>
          <p:cNvPr id="482" name="Google Shape;482;p48"/>
          <p:cNvSpPr/>
          <p:nvPr/>
        </p:nvSpPr>
        <p:spPr>
          <a:xfrm>
            <a:off x="2710549" y="2099379"/>
            <a:ext cx="4320000" cy="4320000"/>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483" name="Google Shape;483;p48"/>
          <p:cNvSpPr/>
          <p:nvPr/>
        </p:nvSpPr>
        <p:spPr>
          <a:xfrm>
            <a:off x="5288125" y="2099379"/>
            <a:ext cx="4320000" cy="4320000"/>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484" name="Google Shape;484;p48"/>
          <p:cNvSpPr/>
          <p:nvPr/>
        </p:nvSpPr>
        <p:spPr>
          <a:xfrm>
            <a:off x="3877450" y="196314"/>
            <a:ext cx="4320000" cy="4320000"/>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screen">
              <a:alphaModFix amt="5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485" name="Google Shape;485;p48"/>
          <p:cNvSpPr txBox="1"/>
          <p:nvPr/>
        </p:nvSpPr>
        <p:spPr>
          <a:xfrm>
            <a:off x="4340800" y="1657291"/>
            <a:ext cx="3510400" cy="307777"/>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600" b="1">
                <a:solidFill>
                  <a:schemeClr val="bg1"/>
                </a:solidFill>
                <a:latin typeface="Roboto"/>
                <a:ea typeface="Roboto"/>
                <a:cs typeface="Roboto"/>
                <a:sym typeface="Roboto"/>
              </a:rPr>
              <a:t>Vulnérabilité</a:t>
            </a:r>
            <a:endParaRPr sz="1600">
              <a:solidFill>
                <a:schemeClr val="bg1"/>
              </a:solidFill>
            </a:endParaRPr>
          </a:p>
        </p:txBody>
      </p:sp>
      <p:sp>
        <p:nvSpPr>
          <p:cNvPr id="486" name="Google Shape;486;p48"/>
          <p:cNvSpPr txBox="1"/>
          <p:nvPr/>
        </p:nvSpPr>
        <p:spPr>
          <a:xfrm>
            <a:off x="6125415" y="4375268"/>
            <a:ext cx="3510400" cy="307777"/>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600" b="1">
                <a:solidFill>
                  <a:schemeClr val="bg1"/>
                </a:solidFill>
                <a:latin typeface="Roboto"/>
                <a:ea typeface="Roboto"/>
                <a:cs typeface="Roboto"/>
                <a:sym typeface="Roboto"/>
              </a:rPr>
              <a:t>Exposition</a:t>
            </a:r>
            <a:endParaRPr sz="1600">
              <a:solidFill>
                <a:schemeClr val="bg1"/>
              </a:solidFill>
            </a:endParaRPr>
          </a:p>
        </p:txBody>
      </p:sp>
      <p:sp>
        <p:nvSpPr>
          <p:cNvPr id="487" name="Google Shape;487;p48"/>
          <p:cNvSpPr txBox="1"/>
          <p:nvPr/>
        </p:nvSpPr>
        <p:spPr>
          <a:xfrm>
            <a:off x="2527050" y="4436343"/>
            <a:ext cx="3510400" cy="307777"/>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600" b="1" dirty="0" err="1">
                <a:solidFill>
                  <a:schemeClr val="bg1"/>
                </a:solidFill>
                <a:latin typeface="Roboto"/>
                <a:ea typeface="Roboto"/>
                <a:cs typeface="Roboto"/>
                <a:sym typeface="Roboto"/>
              </a:rPr>
              <a:t>Aléa</a:t>
            </a:r>
            <a:endParaRPr sz="1600" dirty="0">
              <a:solidFill>
                <a:schemeClr val="bg1"/>
              </a:solidFill>
            </a:endParaRPr>
          </a:p>
        </p:txBody>
      </p:sp>
      <p:sp>
        <p:nvSpPr>
          <p:cNvPr id="488" name="Google Shape;488;p48"/>
          <p:cNvSpPr txBox="1"/>
          <p:nvPr/>
        </p:nvSpPr>
        <p:spPr>
          <a:xfrm>
            <a:off x="4370215" y="3397533"/>
            <a:ext cx="3510400" cy="615553"/>
          </a:xfrm>
          <a:prstGeom prst="rect">
            <a:avLst/>
          </a:prstGeom>
          <a:noFill/>
          <a:ln>
            <a:noFill/>
          </a:ln>
        </p:spPr>
        <p:txBody>
          <a:bodyPr spcFirstLastPara="1" wrap="square" lIns="0" tIns="0" rIns="0" bIns="0" anchor="t" anchorCtr="0">
            <a:spAutoFit/>
          </a:bodyPr>
          <a:lstStyle/>
          <a:p>
            <a:pPr algn="ctr">
              <a:lnSpc>
                <a:spcPct val="125012"/>
              </a:lnSpc>
              <a:buSzPts val="1967"/>
            </a:pPr>
            <a:r>
              <a:rPr lang="en-US" sz="3200" b="1">
                <a:solidFill>
                  <a:schemeClr val="bg1"/>
                </a:solidFill>
                <a:latin typeface="Roboto"/>
                <a:ea typeface="Roboto"/>
                <a:cs typeface="Roboto"/>
                <a:sym typeface="Roboto"/>
              </a:rPr>
              <a:t>Risque</a:t>
            </a:r>
            <a:endParaRPr sz="3200">
              <a:solidFill>
                <a:schemeClr val="bg1"/>
              </a:solidFill>
            </a:endParaRPr>
          </a:p>
        </p:txBody>
      </p:sp>
      <p:sp>
        <p:nvSpPr>
          <p:cNvPr id="490" name="Google Shape;490;p48"/>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38</a:t>
            </a:fld>
            <a:endParaRPr/>
          </a:p>
        </p:txBody>
      </p:sp>
      <p:sp>
        <p:nvSpPr>
          <p:cNvPr id="2" name="TextBox 1">
            <a:extLst>
              <a:ext uri="{FF2B5EF4-FFF2-40B4-BE49-F238E27FC236}">
                <a16:creationId xmlns:a16="http://schemas.microsoft.com/office/drawing/2014/main" id="{FDE4EDF3-9E81-6DBE-1D78-EC6868B0CFC9}"/>
              </a:ext>
            </a:extLst>
          </p:cNvPr>
          <p:cNvSpPr txBox="1"/>
          <p:nvPr/>
        </p:nvSpPr>
        <p:spPr>
          <a:xfrm>
            <a:off x="324086" y="5588382"/>
            <a:ext cx="2979938" cy="1077218"/>
          </a:xfrm>
          <a:prstGeom prst="rect">
            <a:avLst/>
          </a:prstGeom>
          <a:noFill/>
        </p:spPr>
        <p:txBody>
          <a:bodyPr wrap="square" rtlCol="0">
            <a:spAutoFit/>
          </a:bodyPr>
          <a:lstStyle/>
          <a:p>
            <a:r>
              <a:rPr lang="en-GB" sz="1600" b="1" dirty="0">
                <a:solidFill>
                  <a:srgbClr val="0B5FBA"/>
                </a:solidFill>
                <a:latin typeface="Roboto"/>
                <a:ea typeface="Roboto"/>
                <a:cs typeface="Roboto"/>
              </a:rPr>
              <a:t>Figure : Le </a:t>
            </a:r>
            <a:r>
              <a:rPr lang="en-GB" sz="1600" b="1" dirty="0" err="1">
                <a:solidFill>
                  <a:srgbClr val="0B5FBA"/>
                </a:solidFill>
                <a:latin typeface="Roboto"/>
                <a:ea typeface="Roboto"/>
                <a:cs typeface="Roboto"/>
              </a:rPr>
              <a:t>risque</a:t>
            </a:r>
            <a:r>
              <a:rPr lang="en-GB" sz="1600" b="1" dirty="0">
                <a:solidFill>
                  <a:srgbClr val="0B5FBA"/>
                </a:solidFill>
                <a:latin typeface="Roboto"/>
                <a:ea typeface="Roboto"/>
                <a:cs typeface="Roboto"/>
              </a:rPr>
              <a:t> </a:t>
            </a:r>
            <a:r>
              <a:rPr lang="en-GB" sz="1600" b="1" dirty="0" err="1">
                <a:solidFill>
                  <a:srgbClr val="0B5FBA"/>
                </a:solidFill>
                <a:latin typeface="Roboto"/>
                <a:ea typeface="Roboto"/>
                <a:cs typeface="Roboto"/>
              </a:rPr>
              <a:t>climatique</a:t>
            </a:r>
            <a:r>
              <a:rPr lang="en-GB" sz="1600" b="1" dirty="0">
                <a:solidFill>
                  <a:srgbClr val="0B5FBA"/>
                </a:solidFill>
                <a:latin typeface="Roboto"/>
                <a:ea typeface="Roboto"/>
                <a:cs typeface="Roboto"/>
              </a:rPr>
              <a:t> </a:t>
            </a:r>
            <a:r>
              <a:rPr lang="en-GB" sz="1600" b="1" dirty="0" err="1">
                <a:solidFill>
                  <a:srgbClr val="0B5FBA"/>
                </a:solidFill>
                <a:latin typeface="Roboto"/>
                <a:ea typeface="Roboto"/>
                <a:cs typeface="Roboto"/>
              </a:rPr>
              <a:t>résulte</a:t>
            </a:r>
            <a:r>
              <a:rPr lang="en-GB" sz="1600" b="1" dirty="0">
                <a:solidFill>
                  <a:srgbClr val="0B5FBA"/>
                </a:solidFill>
                <a:latin typeface="Roboto"/>
                <a:ea typeface="Roboto"/>
                <a:cs typeface="Roboto"/>
              </a:rPr>
              <a:t> de </a:t>
            </a:r>
            <a:r>
              <a:rPr lang="en-GB" sz="1600" b="1" dirty="0" err="1">
                <a:solidFill>
                  <a:srgbClr val="0B5FBA"/>
                </a:solidFill>
                <a:latin typeface="Roboto"/>
                <a:ea typeface="Roboto"/>
                <a:cs typeface="Roboto"/>
              </a:rPr>
              <a:t>l'interaction</a:t>
            </a:r>
            <a:r>
              <a:rPr lang="en-GB" sz="1600" b="1" dirty="0">
                <a:solidFill>
                  <a:srgbClr val="0B5FBA"/>
                </a:solidFill>
                <a:latin typeface="Roboto"/>
                <a:ea typeface="Roboto"/>
                <a:cs typeface="Roboto"/>
              </a:rPr>
              <a:t> entre </a:t>
            </a:r>
            <a:r>
              <a:rPr lang="en-GB" sz="1600" b="1" dirty="0" err="1">
                <a:solidFill>
                  <a:srgbClr val="0B5FBA"/>
                </a:solidFill>
                <a:latin typeface="Roboto"/>
                <a:ea typeface="Roboto"/>
                <a:cs typeface="Roboto"/>
              </a:rPr>
              <a:t>l’aléa</a:t>
            </a:r>
            <a:r>
              <a:rPr lang="en-GB" sz="1600" b="1" dirty="0">
                <a:solidFill>
                  <a:srgbClr val="0B5FBA"/>
                </a:solidFill>
                <a:latin typeface="Roboto"/>
                <a:ea typeface="Roboto"/>
                <a:cs typeface="Roboto"/>
              </a:rPr>
              <a:t>, la </a:t>
            </a:r>
            <a:r>
              <a:rPr lang="en-GB" sz="1600" b="1" dirty="0" err="1">
                <a:solidFill>
                  <a:srgbClr val="0B5FBA"/>
                </a:solidFill>
                <a:latin typeface="Roboto"/>
                <a:ea typeface="Roboto"/>
                <a:cs typeface="Roboto"/>
              </a:rPr>
              <a:t>vulnérabilité</a:t>
            </a:r>
            <a:r>
              <a:rPr lang="en-GB" sz="1600" b="1" dirty="0">
                <a:solidFill>
                  <a:srgbClr val="0B5FBA"/>
                </a:solidFill>
                <a:latin typeface="Roboto"/>
                <a:ea typeface="Roboto"/>
                <a:cs typeface="Roboto"/>
              </a:rPr>
              <a:t> et </a:t>
            </a:r>
            <a:r>
              <a:rPr lang="en-GB" sz="1600" b="1" dirty="0" err="1">
                <a:solidFill>
                  <a:srgbClr val="0B5FBA"/>
                </a:solidFill>
                <a:latin typeface="Roboto"/>
                <a:ea typeface="Roboto"/>
                <a:cs typeface="Roboto"/>
              </a:rPr>
              <a:t>l'exposition</a:t>
            </a:r>
            <a:r>
              <a:rPr lang="en-GB" sz="1600" b="1" dirty="0">
                <a:solidFill>
                  <a:srgbClr val="0B5FBA"/>
                </a:solidFill>
                <a:latin typeface="Roboto"/>
                <a:ea typeface="Roboto"/>
                <a:cs typeface="Roboto"/>
              </a:rPr>
              <a:t>.</a:t>
            </a:r>
          </a:p>
        </p:txBody>
      </p:sp>
      <p:pic>
        <p:nvPicPr>
          <p:cNvPr id="3" name="Picture 2" descr="A blue background with a magnifying glass and a magnifying glass&#10;&#10;AI-generated content may be incorrect.">
            <a:extLst>
              <a:ext uri="{FF2B5EF4-FFF2-40B4-BE49-F238E27FC236}">
                <a16:creationId xmlns:a16="http://schemas.microsoft.com/office/drawing/2014/main" id="{FC42A074-441B-FD1E-A084-77FA1FAD5B8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E5666-4007-7D86-1933-E92A46B6CED7}"/>
              </a:ext>
            </a:extLst>
          </p:cNvPr>
          <p:cNvSpPr>
            <a:spLocks noGrp="1"/>
          </p:cNvSpPr>
          <p:nvPr>
            <p:ph type="title"/>
          </p:nvPr>
        </p:nvSpPr>
        <p:spPr>
          <a:xfrm>
            <a:off x="1157696" y="1524651"/>
            <a:ext cx="10652760" cy="969264"/>
          </a:xfrm>
        </p:spPr>
        <p:txBody>
          <a:bodyPr/>
          <a:lstStyle/>
          <a:p>
            <a:r>
              <a:rPr lang="en-GB"/>
              <a:t>Évaluation des risques climatiques</a:t>
            </a:r>
          </a:p>
        </p:txBody>
      </p:sp>
      <p:sp>
        <p:nvSpPr>
          <p:cNvPr id="3" name="Google Shape;489;p48">
            <a:extLst>
              <a:ext uri="{FF2B5EF4-FFF2-40B4-BE49-F238E27FC236}">
                <a16:creationId xmlns:a16="http://schemas.microsoft.com/office/drawing/2014/main" id="{24B97D6D-1F0E-ABB9-6606-B03BC9432CF3}"/>
              </a:ext>
            </a:extLst>
          </p:cNvPr>
          <p:cNvSpPr txBox="1"/>
          <p:nvPr/>
        </p:nvSpPr>
        <p:spPr>
          <a:xfrm>
            <a:off x="769620" y="3429000"/>
            <a:ext cx="9741236" cy="430887"/>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299"/>
              <a:buFont typeface="Arial"/>
              <a:buNone/>
            </a:pPr>
            <a:r>
              <a:rPr lang="en-GB" sz="2800" b="1" i="0" u="none" strike="noStrike" cap="none" dirty="0">
                <a:solidFill>
                  <a:srgbClr val="0B5FBA"/>
                </a:solidFill>
                <a:latin typeface="Roboto"/>
                <a:ea typeface="Roboto"/>
                <a:cs typeface="Roboto"/>
                <a:sym typeface="Roboto"/>
              </a:rPr>
              <a:t>Risque </a:t>
            </a:r>
            <a:r>
              <a:rPr lang="en-GB" sz="2800" b="0" i="0" u="none" strike="noStrike" cap="none" dirty="0">
                <a:solidFill>
                  <a:srgbClr val="0B5FBA"/>
                </a:solidFill>
                <a:latin typeface="Roboto"/>
                <a:ea typeface="Roboto"/>
                <a:cs typeface="Roboto"/>
                <a:sym typeface="Roboto"/>
              </a:rPr>
              <a:t>= </a:t>
            </a:r>
            <a:r>
              <a:rPr lang="en-GB" sz="2800" dirty="0" err="1">
                <a:solidFill>
                  <a:srgbClr val="0B5FBA"/>
                </a:solidFill>
                <a:latin typeface="Roboto"/>
                <a:ea typeface="Roboto"/>
                <a:cs typeface="Roboto"/>
                <a:sym typeface="Roboto"/>
              </a:rPr>
              <a:t>aléa</a:t>
            </a:r>
            <a:r>
              <a:rPr lang="en-GB" sz="2800" b="0" i="0" u="none" strike="noStrike" cap="none" dirty="0">
                <a:solidFill>
                  <a:srgbClr val="0B5FBA"/>
                </a:solidFill>
                <a:latin typeface="Roboto"/>
                <a:ea typeface="Roboto"/>
                <a:cs typeface="Roboto"/>
                <a:sym typeface="Roboto"/>
              </a:rPr>
              <a:t> x exposition x </a:t>
            </a:r>
            <a:r>
              <a:rPr lang="en-GB" sz="2800" b="0" i="0" u="none" strike="noStrike" cap="none" dirty="0" err="1">
                <a:solidFill>
                  <a:srgbClr val="0B5FBA"/>
                </a:solidFill>
                <a:latin typeface="Roboto"/>
                <a:ea typeface="Roboto"/>
                <a:cs typeface="Roboto"/>
                <a:sym typeface="Roboto"/>
              </a:rPr>
              <a:t>vulnérabilité</a:t>
            </a:r>
            <a:endParaRPr lang="en-GB" sz="2800" b="0" i="0" u="none" strike="noStrike" cap="none" dirty="0">
              <a:solidFill>
                <a:srgbClr val="000000"/>
              </a:solidFill>
              <a:latin typeface="Arial"/>
              <a:ea typeface="Arial"/>
              <a:cs typeface="Arial"/>
              <a:sym typeface="Arial"/>
            </a:endParaRPr>
          </a:p>
        </p:txBody>
      </p:sp>
      <p:pic>
        <p:nvPicPr>
          <p:cNvPr id="4" name="Picture 3" descr="A blue background with a magnifying glass and a magnifying glass&#10;&#10;AI-generated content may be incorrect.">
            <a:extLst>
              <a:ext uri="{FF2B5EF4-FFF2-40B4-BE49-F238E27FC236}">
                <a16:creationId xmlns:a16="http://schemas.microsoft.com/office/drawing/2014/main" id="{769A8601-C49A-175F-F309-0B9512A891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50970" y="-6524"/>
            <a:ext cx="1152079" cy="2024274"/>
          </a:xfrm>
          <a:prstGeom prst="rect">
            <a:avLst/>
          </a:prstGeom>
        </p:spPr>
      </p:pic>
    </p:spTree>
    <p:extLst>
      <p:ext uri="{BB962C8B-B14F-4D97-AF65-F5344CB8AC3E}">
        <p14:creationId xmlns:p14="http://schemas.microsoft.com/office/powerpoint/2010/main" val="3840724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F7BD837-73C7-13AF-CA59-469E32355A0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AF61A7-B38E-6994-5B93-BA6D7DF7F402}"/>
              </a:ext>
            </a:extLst>
          </p:cNvPr>
          <p:cNvSpPr>
            <a:spLocks noGrp="1"/>
          </p:cNvSpPr>
          <p:nvPr>
            <p:ph sz="quarter" idx="16"/>
          </p:nvPr>
        </p:nvSpPr>
        <p:spPr/>
        <p:txBody>
          <a:bodyPr vert="horz" lIns="91440" tIns="45720" rIns="91440" bIns="45720" rtlCol="0" anchor="t">
            <a:normAutofit/>
          </a:bodyPr>
          <a:lstStyle/>
          <a:p>
            <a:r>
              <a:rPr lang="en-GB" dirty="0">
                <a:latin typeface="Roboto Medium"/>
                <a:ea typeface="Roboto Medium"/>
                <a:cs typeface="Roboto Medium"/>
              </a:rPr>
              <a:t>Aperçu du Module 2</a:t>
            </a:r>
          </a:p>
        </p:txBody>
      </p:sp>
      <p:sp>
        <p:nvSpPr>
          <p:cNvPr id="3" name="Google Shape;286;p10">
            <a:extLst>
              <a:ext uri="{FF2B5EF4-FFF2-40B4-BE49-F238E27FC236}">
                <a16:creationId xmlns:a16="http://schemas.microsoft.com/office/drawing/2014/main" id="{FECBCD32-75BE-F690-33B2-73B06C61EEA9}"/>
              </a:ext>
            </a:extLst>
          </p:cNvPr>
          <p:cNvSpPr txBox="1"/>
          <p:nvPr/>
        </p:nvSpPr>
        <p:spPr>
          <a:xfrm rot="16200000">
            <a:off x="-1921719" y="427904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Crédit image : IRC</a:t>
            </a:r>
            <a:endParaRPr kumimoji="0" sz="933" b="0" i="0" u="none" strike="noStrike" kern="0" cap="none" spc="0" normalizeH="0" baseline="0" noProof="0" dirty="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939301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6B0CE"/>
        </a:solidFill>
        <a:effectLst/>
      </p:bgPr>
    </p:bg>
    <p:spTree>
      <p:nvGrpSpPr>
        <p:cNvPr id="1" name="Shape 398"/>
        <p:cNvGrpSpPr/>
        <p:nvPr/>
      </p:nvGrpSpPr>
      <p:grpSpPr>
        <a:xfrm>
          <a:off x="0" y="0"/>
          <a:ext cx="0" cy="0"/>
          <a:chOff x="0" y="0"/>
          <a:chExt cx="0" cy="0"/>
        </a:xfrm>
      </p:grpSpPr>
      <p:cxnSp>
        <p:nvCxnSpPr>
          <p:cNvPr id="399" name="Google Shape;399;p13"/>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sp>
        <p:nvSpPr>
          <p:cNvPr id="400" name="Google Shape;400;p13"/>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cxnSp>
        <p:nvCxnSpPr>
          <p:cNvPr id="401" name="Google Shape;401;p13"/>
          <p:cNvCxnSpPr/>
          <p:nvPr/>
        </p:nvCxnSpPr>
        <p:spPr>
          <a:xfrm rot="10800000" flipH="1">
            <a:off x="746470" y="5286240"/>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402" name="Google Shape;402;p13"/>
          <p:cNvCxnSpPr/>
          <p:nvPr/>
        </p:nvCxnSpPr>
        <p:spPr>
          <a:xfrm rot="10800000" flipH="1">
            <a:off x="746809" y="3867794"/>
            <a:ext cx="886622" cy="7873"/>
          </a:xfrm>
          <a:prstGeom prst="straightConnector1">
            <a:avLst/>
          </a:prstGeom>
          <a:noFill/>
          <a:ln w="38100" cap="flat" cmpd="sng">
            <a:solidFill>
              <a:schemeClr val="bg1"/>
            </a:solidFill>
            <a:prstDash val="solid"/>
            <a:round/>
            <a:headEnd type="none" w="sm" len="sm"/>
            <a:tailEnd type="stealth" w="med" len="med"/>
          </a:ln>
        </p:spPr>
      </p:cxnSp>
      <p:grpSp>
        <p:nvGrpSpPr>
          <p:cNvPr id="406" name="Google Shape;406;p13"/>
          <p:cNvGrpSpPr/>
          <p:nvPr/>
        </p:nvGrpSpPr>
        <p:grpSpPr>
          <a:xfrm>
            <a:off x="6457784" y="922499"/>
            <a:ext cx="896951" cy="896951"/>
            <a:chOff x="0" y="0"/>
            <a:chExt cx="812800" cy="812800"/>
          </a:xfrm>
        </p:grpSpPr>
        <p:sp>
          <p:nvSpPr>
            <p:cNvPr id="407" name="Google Shape;407;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08" name="Google Shape;408;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Clr>
                  <a:srgbClr val="000000"/>
                </a:buClr>
                <a:buSzPts val="1800"/>
              </a:pPr>
              <a:endParaRPr sz="1200">
                <a:solidFill>
                  <a:schemeClr val="dk1"/>
                </a:solidFill>
                <a:latin typeface="Calibri"/>
                <a:ea typeface="Calibri"/>
                <a:cs typeface="Calibri"/>
                <a:sym typeface="Calibri"/>
              </a:endParaRPr>
            </a:p>
          </p:txBody>
        </p:sp>
      </p:grpSp>
      <p:grpSp>
        <p:nvGrpSpPr>
          <p:cNvPr id="409" name="Google Shape;409;p13"/>
          <p:cNvGrpSpPr/>
          <p:nvPr/>
        </p:nvGrpSpPr>
        <p:grpSpPr>
          <a:xfrm>
            <a:off x="6457784" y="2283001"/>
            <a:ext cx="896951" cy="896951"/>
            <a:chOff x="0" y="0"/>
            <a:chExt cx="812800" cy="812800"/>
          </a:xfrm>
        </p:grpSpPr>
        <p:sp>
          <p:nvSpPr>
            <p:cNvPr id="410" name="Google Shape;410;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11" name="Google Shape;411;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Clr>
                  <a:srgbClr val="000000"/>
                </a:buClr>
                <a:buSzPts val="1800"/>
              </a:pPr>
              <a:endParaRPr sz="1200">
                <a:solidFill>
                  <a:schemeClr val="dk1"/>
                </a:solidFill>
                <a:latin typeface="Calibri"/>
                <a:ea typeface="Calibri"/>
                <a:cs typeface="Calibri"/>
                <a:sym typeface="Calibri"/>
              </a:endParaRPr>
            </a:p>
          </p:txBody>
        </p:sp>
      </p:grpSp>
      <p:grpSp>
        <p:nvGrpSpPr>
          <p:cNvPr id="412" name="Google Shape;412;p13"/>
          <p:cNvGrpSpPr/>
          <p:nvPr/>
        </p:nvGrpSpPr>
        <p:grpSpPr>
          <a:xfrm>
            <a:off x="6457784" y="3643502"/>
            <a:ext cx="896951" cy="896951"/>
            <a:chOff x="0" y="0"/>
            <a:chExt cx="812800" cy="812800"/>
          </a:xfrm>
        </p:grpSpPr>
        <p:sp>
          <p:nvSpPr>
            <p:cNvPr id="413" name="Google Shape;413;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14" name="Google Shape;414;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Clr>
                  <a:srgbClr val="000000"/>
                </a:buClr>
                <a:buSzPts val="1800"/>
              </a:pPr>
              <a:endParaRPr sz="1200">
                <a:solidFill>
                  <a:schemeClr val="dk1"/>
                </a:solidFill>
                <a:latin typeface="Calibri"/>
                <a:ea typeface="Calibri"/>
                <a:cs typeface="Calibri"/>
                <a:sym typeface="Calibri"/>
              </a:endParaRPr>
            </a:p>
          </p:txBody>
        </p:sp>
      </p:grpSp>
      <p:grpSp>
        <p:nvGrpSpPr>
          <p:cNvPr id="415" name="Google Shape;415;p13"/>
          <p:cNvGrpSpPr/>
          <p:nvPr/>
        </p:nvGrpSpPr>
        <p:grpSpPr>
          <a:xfrm>
            <a:off x="6471330" y="5092904"/>
            <a:ext cx="896951" cy="896951"/>
            <a:chOff x="0" y="0"/>
            <a:chExt cx="812800" cy="812800"/>
          </a:xfrm>
        </p:grpSpPr>
        <p:sp>
          <p:nvSpPr>
            <p:cNvPr id="416" name="Google Shape;416;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17" name="Google Shape;417;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Clr>
                  <a:srgbClr val="000000"/>
                </a:buClr>
                <a:buSzPts val="1800"/>
              </a:pPr>
              <a:endParaRPr sz="1200">
                <a:solidFill>
                  <a:schemeClr val="dk1"/>
                </a:solidFill>
                <a:latin typeface="Calibri"/>
                <a:ea typeface="Calibri"/>
                <a:cs typeface="Calibri"/>
                <a:sym typeface="Calibri"/>
              </a:endParaRPr>
            </a:p>
          </p:txBody>
        </p:sp>
      </p:grpSp>
      <p:grpSp>
        <p:nvGrpSpPr>
          <p:cNvPr id="418" name="Google Shape;418;p13"/>
          <p:cNvGrpSpPr/>
          <p:nvPr/>
        </p:nvGrpSpPr>
        <p:grpSpPr>
          <a:xfrm>
            <a:off x="9162307" y="922499"/>
            <a:ext cx="896951" cy="896951"/>
            <a:chOff x="0" y="0"/>
            <a:chExt cx="812800" cy="812800"/>
          </a:xfrm>
        </p:grpSpPr>
        <p:sp>
          <p:nvSpPr>
            <p:cNvPr id="419" name="Google Shape;419;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20" name="Google Shape;420;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Clr>
                  <a:srgbClr val="000000"/>
                </a:buClr>
                <a:buSzPts val="1800"/>
              </a:pPr>
              <a:endParaRPr sz="1200">
                <a:solidFill>
                  <a:schemeClr val="dk1"/>
                </a:solidFill>
                <a:latin typeface="Calibri"/>
                <a:ea typeface="Calibri"/>
                <a:cs typeface="Calibri"/>
                <a:sym typeface="Calibri"/>
              </a:endParaRPr>
            </a:p>
          </p:txBody>
        </p:sp>
      </p:grpSp>
      <p:grpSp>
        <p:nvGrpSpPr>
          <p:cNvPr id="421" name="Google Shape;421;p13"/>
          <p:cNvGrpSpPr/>
          <p:nvPr/>
        </p:nvGrpSpPr>
        <p:grpSpPr>
          <a:xfrm>
            <a:off x="9162307" y="2283001"/>
            <a:ext cx="896951" cy="896951"/>
            <a:chOff x="0" y="0"/>
            <a:chExt cx="812800" cy="812800"/>
          </a:xfrm>
        </p:grpSpPr>
        <p:sp>
          <p:nvSpPr>
            <p:cNvPr id="422" name="Google Shape;422;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23" name="Google Shape;423;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Clr>
                  <a:srgbClr val="000000"/>
                </a:buClr>
                <a:buSzPts val="1800"/>
              </a:pPr>
              <a:endParaRPr sz="1200">
                <a:solidFill>
                  <a:schemeClr val="dk1"/>
                </a:solidFill>
                <a:latin typeface="Calibri"/>
                <a:ea typeface="Calibri"/>
                <a:cs typeface="Calibri"/>
                <a:sym typeface="Calibri"/>
              </a:endParaRPr>
            </a:p>
          </p:txBody>
        </p:sp>
      </p:grpSp>
      <p:grpSp>
        <p:nvGrpSpPr>
          <p:cNvPr id="424" name="Google Shape;424;p13"/>
          <p:cNvGrpSpPr/>
          <p:nvPr/>
        </p:nvGrpSpPr>
        <p:grpSpPr>
          <a:xfrm>
            <a:off x="9162307" y="3643502"/>
            <a:ext cx="896951" cy="896951"/>
            <a:chOff x="0" y="0"/>
            <a:chExt cx="812800" cy="812800"/>
          </a:xfrm>
        </p:grpSpPr>
        <p:sp>
          <p:nvSpPr>
            <p:cNvPr id="425" name="Google Shape;425;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26" name="Google Shape;426;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Clr>
                  <a:srgbClr val="000000"/>
                </a:buClr>
                <a:buSzPts val="1800"/>
              </a:pPr>
              <a:endParaRPr sz="1200">
                <a:solidFill>
                  <a:schemeClr val="dk1"/>
                </a:solidFill>
                <a:latin typeface="Calibri"/>
                <a:ea typeface="Calibri"/>
                <a:cs typeface="Calibri"/>
                <a:sym typeface="Calibri"/>
              </a:endParaRPr>
            </a:p>
          </p:txBody>
        </p:sp>
      </p:grpSp>
      <p:grpSp>
        <p:nvGrpSpPr>
          <p:cNvPr id="427" name="Google Shape;427;p13"/>
          <p:cNvGrpSpPr/>
          <p:nvPr/>
        </p:nvGrpSpPr>
        <p:grpSpPr>
          <a:xfrm>
            <a:off x="9175853" y="5092904"/>
            <a:ext cx="896951" cy="896951"/>
            <a:chOff x="0" y="0"/>
            <a:chExt cx="812800" cy="812800"/>
          </a:xfrm>
        </p:grpSpPr>
        <p:sp>
          <p:nvSpPr>
            <p:cNvPr id="428" name="Google Shape;428;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29" name="Google Shape;429;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Clr>
                  <a:srgbClr val="000000"/>
                </a:buClr>
                <a:buSzPts val="1800"/>
              </a:pPr>
              <a:endParaRPr sz="1200">
                <a:solidFill>
                  <a:schemeClr val="dk1"/>
                </a:solidFill>
                <a:latin typeface="Calibri"/>
                <a:ea typeface="Calibri"/>
                <a:cs typeface="Calibri"/>
                <a:sym typeface="Calibri"/>
              </a:endParaRPr>
            </a:p>
          </p:txBody>
        </p:sp>
      </p:grpSp>
      <p:sp>
        <p:nvSpPr>
          <p:cNvPr id="430" name="Google Shape;430;p13"/>
          <p:cNvSpPr/>
          <p:nvPr/>
        </p:nvSpPr>
        <p:spPr>
          <a:xfrm>
            <a:off x="6590518" y="1056375"/>
            <a:ext cx="617347" cy="550228"/>
          </a:xfrm>
          <a:custGeom>
            <a:avLst/>
            <a:gdLst/>
            <a:ahLst/>
            <a:cxnLst/>
            <a:rect l="l" t="t" r="r" b="b"/>
            <a:pathLst>
              <a:path w="1234694" h="1100455" extrusionOk="0">
                <a:moveTo>
                  <a:pt x="0" y="0"/>
                </a:moveTo>
                <a:lnTo>
                  <a:pt x="1234694" y="0"/>
                </a:lnTo>
                <a:lnTo>
                  <a:pt x="1234694" y="1100455"/>
                </a:lnTo>
                <a:lnTo>
                  <a:pt x="0" y="1100455"/>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31" name="Google Shape;431;p13"/>
          <p:cNvSpPr/>
          <p:nvPr/>
        </p:nvSpPr>
        <p:spPr>
          <a:xfrm>
            <a:off x="6561758" y="2411106"/>
            <a:ext cx="716117" cy="657901"/>
          </a:xfrm>
          <a:custGeom>
            <a:avLst/>
            <a:gdLst/>
            <a:ahLst/>
            <a:cxnLst/>
            <a:rect l="l" t="t" r="r" b="b"/>
            <a:pathLst>
              <a:path w="1329436" h="1221359" extrusionOk="0">
                <a:moveTo>
                  <a:pt x="0" y="0"/>
                </a:moveTo>
                <a:lnTo>
                  <a:pt x="1329436" y="0"/>
                </a:lnTo>
                <a:lnTo>
                  <a:pt x="1329436" y="1221359"/>
                </a:lnTo>
                <a:lnTo>
                  <a:pt x="0" y="1221359"/>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32" name="Google Shape;432;p13"/>
          <p:cNvSpPr/>
          <p:nvPr/>
        </p:nvSpPr>
        <p:spPr>
          <a:xfrm>
            <a:off x="6615392" y="5215253"/>
            <a:ext cx="618346" cy="616027"/>
          </a:xfrm>
          <a:custGeom>
            <a:avLst/>
            <a:gdLst/>
            <a:ahLst/>
            <a:cxnLst/>
            <a:rect l="l" t="t" r="r" b="b"/>
            <a:pathLst>
              <a:path w="927519" h="924040" extrusionOk="0">
                <a:moveTo>
                  <a:pt x="0" y="0"/>
                </a:moveTo>
                <a:lnTo>
                  <a:pt x="927519" y="0"/>
                </a:lnTo>
                <a:lnTo>
                  <a:pt x="927519" y="924040"/>
                </a:lnTo>
                <a:lnTo>
                  <a:pt x="0" y="924040"/>
                </a:lnTo>
                <a:lnTo>
                  <a:pt x="0" y="0"/>
                </a:lnTo>
                <a:close/>
              </a:path>
            </a:pathLst>
          </a:custGeom>
          <a:blipFill rotWithShape="1">
            <a:blip r:embed="rId5">
              <a:alphaModFix/>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33" name="Google Shape;433;p13"/>
          <p:cNvSpPr/>
          <p:nvPr/>
        </p:nvSpPr>
        <p:spPr>
          <a:xfrm>
            <a:off x="6574458" y="3757885"/>
            <a:ext cx="610249" cy="680892"/>
          </a:xfrm>
          <a:custGeom>
            <a:avLst/>
            <a:gdLst/>
            <a:ahLst/>
            <a:cxnLst/>
            <a:rect l="l" t="t" r="r" b="b"/>
            <a:pathLst>
              <a:path w="915374" h="1021338" extrusionOk="0">
                <a:moveTo>
                  <a:pt x="0" y="0"/>
                </a:moveTo>
                <a:lnTo>
                  <a:pt x="915374" y="0"/>
                </a:lnTo>
                <a:lnTo>
                  <a:pt x="915374" y="1021338"/>
                </a:lnTo>
                <a:lnTo>
                  <a:pt x="0" y="1021338"/>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34" name="Google Shape;434;p13"/>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a:solidFill>
                  <a:schemeClr val="bg1"/>
                </a:solidFill>
                <a:latin typeface="Roboto"/>
                <a:ea typeface="Roboto"/>
                <a:cs typeface="Roboto"/>
                <a:sym typeface="Roboto"/>
              </a:rPr>
              <a:t>Exercice de révision</a:t>
            </a:r>
            <a:endParaRPr sz="933">
              <a:solidFill>
                <a:schemeClr val="bg1"/>
              </a:solidFill>
              <a:latin typeface="Arial"/>
              <a:ea typeface="Arial"/>
              <a:cs typeface="Arial"/>
              <a:sym typeface="Arial"/>
            </a:endParaRPr>
          </a:p>
        </p:txBody>
      </p:sp>
      <p:sp>
        <p:nvSpPr>
          <p:cNvPr id="435" name="Google Shape;435;p13"/>
          <p:cNvSpPr txBox="1"/>
          <p:nvPr/>
        </p:nvSpPr>
        <p:spPr>
          <a:xfrm>
            <a:off x="7501631" y="5415317"/>
            <a:ext cx="1660675" cy="283091"/>
          </a:xfrm>
          <a:prstGeom prst="rect">
            <a:avLst/>
          </a:prstGeom>
          <a:noFill/>
          <a:ln>
            <a:noFill/>
          </a:ln>
        </p:spPr>
        <p:txBody>
          <a:bodyPr spcFirstLastPara="1" wrap="square" lIns="0" tIns="0" rIns="0" bIns="0" anchor="t" anchorCtr="0">
            <a:spAutoFit/>
          </a:bodyPr>
          <a:lstStyle/>
          <a:p>
            <a:pPr>
              <a:lnSpc>
                <a:spcPct val="120008"/>
              </a:lnSpc>
              <a:buClr>
                <a:srgbClr val="000000"/>
              </a:buClr>
              <a:buSzPts val="2299"/>
            </a:pPr>
            <a:r>
              <a:rPr lang="en-US" sz="1533">
                <a:solidFill>
                  <a:srgbClr val="FFFFFF"/>
                </a:solidFill>
                <a:latin typeface="Roboto"/>
                <a:ea typeface="Roboto"/>
                <a:cs typeface="Roboto"/>
                <a:sym typeface="Roboto"/>
              </a:rPr>
              <a:t>Exposition</a:t>
            </a:r>
            <a:endParaRPr sz="933">
              <a:solidFill>
                <a:srgbClr val="000000"/>
              </a:solidFill>
              <a:latin typeface="Arial"/>
              <a:ea typeface="Arial"/>
              <a:cs typeface="Arial"/>
              <a:sym typeface="Arial"/>
            </a:endParaRPr>
          </a:p>
        </p:txBody>
      </p:sp>
      <p:sp>
        <p:nvSpPr>
          <p:cNvPr id="437" name="Google Shape;437;p13"/>
          <p:cNvSpPr/>
          <p:nvPr/>
        </p:nvSpPr>
        <p:spPr>
          <a:xfrm>
            <a:off x="9374221" y="1083161"/>
            <a:ext cx="552323" cy="550228"/>
          </a:xfrm>
          <a:custGeom>
            <a:avLst/>
            <a:gdLst/>
            <a:ahLst/>
            <a:cxnLst/>
            <a:rect l="l" t="t" r="r" b="b"/>
            <a:pathLst>
              <a:path w="1104646" h="1100455" extrusionOk="0">
                <a:moveTo>
                  <a:pt x="0" y="0"/>
                </a:moveTo>
                <a:lnTo>
                  <a:pt x="1104646" y="0"/>
                </a:lnTo>
                <a:lnTo>
                  <a:pt x="1104646" y="1100455"/>
                </a:lnTo>
                <a:lnTo>
                  <a:pt x="0" y="1100455"/>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t="-182" b="-182"/>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38" name="Google Shape;438;p13"/>
          <p:cNvSpPr/>
          <p:nvPr/>
        </p:nvSpPr>
        <p:spPr>
          <a:xfrm>
            <a:off x="9301031" y="2504264"/>
            <a:ext cx="619506" cy="471614"/>
          </a:xfrm>
          <a:custGeom>
            <a:avLst/>
            <a:gdLst/>
            <a:ahLst/>
            <a:cxnLst/>
            <a:rect l="l" t="t" r="r" b="b"/>
            <a:pathLst>
              <a:path w="1239012" h="943229" extrusionOk="0">
                <a:moveTo>
                  <a:pt x="0" y="0"/>
                </a:moveTo>
                <a:lnTo>
                  <a:pt x="1239012" y="0"/>
                </a:lnTo>
                <a:lnTo>
                  <a:pt x="1239012" y="943229"/>
                </a:lnTo>
                <a:lnTo>
                  <a:pt x="0" y="943229"/>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t="-38" b="-31"/>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39" name="Google Shape;439;p13"/>
          <p:cNvSpPr/>
          <p:nvPr/>
        </p:nvSpPr>
        <p:spPr>
          <a:xfrm>
            <a:off x="9360005" y="5281053"/>
            <a:ext cx="566483" cy="550228"/>
          </a:xfrm>
          <a:custGeom>
            <a:avLst/>
            <a:gdLst/>
            <a:ahLst/>
            <a:cxnLst/>
            <a:rect l="l" t="t" r="r" b="b"/>
            <a:pathLst>
              <a:path w="1132967" h="1100455" extrusionOk="0">
                <a:moveTo>
                  <a:pt x="0" y="0"/>
                </a:moveTo>
                <a:lnTo>
                  <a:pt x="1132967" y="0"/>
                </a:lnTo>
                <a:lnTo>
                  <a:pt x="1132967" y="1100455"/>
                </a:lnTo>
                <a:lnTo>
                  <a:pt x="0" y="1100455"/>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40" name="Google Shape;440;p13"/>
          <p:cNvSpPr/>
          <p:nvPr/>
        </p:nvSpPr>
        <p:spPr>
          <a:xfrm>
            <a:off x="9398409" y="3781742"/>
            <a:ext cx="528110" cy="607023"/>
          </a:xfrm>
          <a:custGeom>
            <a:avLst/>
            <a:gdLst/>
            <a:ahLst/>
            <a:cxnLst/>
            <a:rect l="l" t="t" r="r" b="b"/>
            <a:pathLst>
              <a:path w="792165" h="910534" extrusionOk="0">
                <a:moveTo>
                  <a:pt x="0" y="0"/>
                </a:moveTo>
                <a:lnTo>
                  <a:pt x="792164" y="0"/>
                </a:lnTo>
                <a:lnTo>
                  <a:pt x="792164" y="910534"/>
                </a:lnTo>
                <a:lnTo>
                  <a:pt x="0" y="910534"/>
                </a:lnTo>
                <a:lnTo>
                  <a:pt x="0" y="0"/>
                </a:lnTo>
                <a:close/>
              </a:path>
            </a:pathLst>
          </a:custGeom>
          <a:blipFill rotWithShape="1">
            <a:blip r:embed="rId10"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Clr>
                <a:srgbClr val="000000"/>
              </a:buClr>
              <a:buSzPts val="1400"/>
            </a:pPr>
            <a:endParaRPr sz="933">
              <a:solidFill>
                <a:srgbClr val="000000"/>
              </a:solidFill>
              <a:latin typeface="Arial"/>
              <a:ea typeface="Arial"/>
              <a:cs typeface="Arial"/>
              <a:sym typeface="Arial"/>
            </a:endParaRPr>
          </a:p>
        </p:txBody>
      </p:sp>
      <p:sp>
        <p:nvSpPr>
          <p:cNvPr id="441" name="Google Shape;441;p13"/>
          <p:cNvSpPr txBox="1"/>
          <p:nvPr/>
        </p:nvSpPr>
        <p:spPr>
          <a:xfrm>
            <a:off x="867102" y="1295312"/>
            <a:ext cx="4477732" cy="297454"/>
          </a:xfrm>
          <a:prstGeom prst="rect">
            <a:avLst/>
          </a:prstGeom>
          <a:noFill/>
          <a:ln>
            <a:noFill/>
          </a:ln>
        </p:spPr>
        <p:txBody>
          <a:bodyPr spcFirstLastPara="1" wrap="square" lIns="0" tIns="0" rIns="0" bIns="0" anchor="t" anchorCtr="0">
            <a:spAutoFit/>
          </a:bodyPr>
          <a:lstStyle/>
          <a:p>
            <a:pPr>
              <a:buClr>
                <a:srgbClr val="000000"/>
              </a:buClr>
              <a:buSzPts val="2900"/>
            </a:pPr>
            <a:r>
              <a:rPr lang="en-US" sz="1933">
                <a:solidFill>
                  <a:schemeClr val="bg1"/>
                </a:solidFill>
                <a:latin typeface="Roboto"/>
                <a:ea typeface="Roboto"/>
                <a:cs typeface="Roboto"/>
                <a:sym typeface="Roboto"/>
              </a:rPr>
              <a:t>Définition Bingo</a:t>
            </a:r>
            <a:endParaRPr sz="933">
              <a:solidFill>
                <a:schemeClr val="bg1"/>
              </a:solidFill>
              <a:latin typeface="Arial"/>
              <a:ea typeface="Arial"/>
              <a:cs typeface="Arial"/>
              <a:sym typeface="Arial"/>
            </a:endParaRPr>
          </a:p>
        </p:txBody>
      </p:sp>
      <p:sp>
        <p:nvSpPr>
          <p:cNvPr id="442" name="Google Shape;442;p13"/>
          <p:cNvSpPr txBox="1"/>
          <p:nvPr/>
        </p:nvSpPr>
        <p:spPr>
          <a:xfrm>
            <a:off x="1871373" y="2238750"/>
            <a:ext cx="2853600" cy="471796"/>
          </a:xfrm>
          <a:prstGeom prst="rect">
            <a:avLst/>
          </a:prstGeom>
          <a:noFill/>
          <a:ln>
            <a:noFill/>
          </a:ln>
        </p:spPr>
        <p:txBody>
          <a:bodyPr spcFirstLastPara="1" wrap="square" lIns="0" tIns="0" rIns="0" bIns="0" anchor="t" anchorCtr="0">
            <a:spAutoFit/>
          </a:bodyPr>
          <a:lstStyle/>
          <a:p>
            <a:pPr>
              <a:buClr>
                <a:srgbClr val="000000"/>
              </a:buClr>
              <a:buSzPts val="2300"/>
            </a:pPr>
            <a:r>
              <a:rPr lang="en-US" sz="1533" dirty="0" err="1">
                <a:solidFill>
                  <a:schemeClr val="bg1"/>
                </a:solidFill>
                <a:latin typeface="Roboto"/>
                <a:ea typeface="Roboto"/>
                <a:cs typeface="Roboto"/>
                <a:sym typeface="Roboto"/>
              </a:rPr>
              <a:t>Notez</a:t>
            </a:r>
            <a:r>
              <a:rPr lang="en-US" sz="1533" dirty="0">
                <a:solidFill>
                  <a:schemeClr val="bg1"/>
                </a:solidFill>
                <a:latin typeface="Roboto"/>
                <a:ea typeface="Roboto"/>
                <a:cs typeface="Roboto"/>
                <a:sym typeface="Roboto"/>
              </a:rPr>
              <a:t> trois mots </a:t>
            </a:r>
            <a:r>
              <a:rPr lang="en-US" sz="1533" dirty="0" err="1">
                <a:solidFill>
                  <a:schemeClr val="bg1"/>
                </a:solidFill>
                <a:latin typeface="Roboto"/>
                <a:ea typeface="Roboto"/>
                <a:cs typeface="Roboto"/>
                <a:sym typeface="Roboto"/>
              </a:rPr>
              <a:t>parmi</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ceux</a:t>
            </a:r>
            <a:r>
              <a:rPr lang="en-US" sz="1533" dirty="0">
                <a:solidFill>
                  <a:schemeClr val="bg1"/>
                </a:solidFill>
                <a:latin typeface="Roboto"/>
                <a:ea typeface="Roboto"/>
                <a:cs typeface="Roboto"/>
                <a:sym typeface="Roboto"/>
              </a:rPr>
              <a:t> qui </a:t>
            </a:r>
            <a:r>
              <a:rPr lang="en-US" sz="1533" dirty="0" err="1">
                <a:solidFill>
                  <a:schemeClr val="bg1"/>
                </a:solidFill>
                <a:latin typeface="Roboto"/>
                <a:ea typeface="Roboto"/>
                <a:cs typeface="Roboto"/>
                <a:sym typeface="Roboto"/>
              </a:rPr>
              <a:t>apparaissent</a:t>
            </a:r>
            <a:r>
              <a:rPr lang="en-US" sz="1533" dirty="0">
                <a:solidFill>
                  <a:schemeClr val="bg1"/>
                </a:solidFill>
                <a:latin typeface="Roboto"/>
                <a:ea typeface="Roboto"/>
                <a:cs typeface="Roboto"/>
                <a:sym typeface="Roboto"/>
              </a:rPr>
              <a:t> à </a:t>
            </a:r>
            <a:r>
              <a:rPr lang="en-US" sz="1533" dirty="0" err="1">
                <a:solidFill>
                  <a:schemeClr val="bg1"/>
                </a:solidFill>
                <a:latin typeface="Roboto"/>
                <a:ea typeface="Roboto"/>
                <a:cs typeface="Roboto"/>
                <a:sym typeface="Roboto"/>
              </a:rPr>
              <a:t>l'écran</a:t>
            </a:r>
            <a:r>
              <a:rPr lang="en-US" sz="1533" dirty="0">
                <a:solidFill>
                  <a:schemeClr val="bg1"/>
                </a:solidFill>
                <a:latin typeface="Roboto"/>
                <a:ea typeface="Roboto"/>
                <a:cs typeface="Roboto"/>
                <a:sym typeface="Roboto"/>
              </a:rPr>
              <a:t>.</a:t>
            </a:r>
            <a:endParaRPr sz="933" dirty="0">
              <a:solidFill>
                <a:schemeClr val="bg1"/>
              </a:solidFill>
              <a:latin typeface="Arial"/>
              <a:ea typeface="Arial"/>
              <a:cs typeface="Arial"/>
              <a:sym typeface="Arial"/>
            </a:endParaRPr>
          </a:p>
        </p:txBody>
      </p:sp>
      <p:sp>
        <p:nvSpPr>
          <p:cNvPr id="443" name="Google Shape;443;p13"/>
          <p:cNvSpPr txBox="1"/>
          <p:nvPr/>
        </p:nvSpPr>
        <p:spPr>
          <a:xfrm>
            <a:off x="1871373" y="3513947"/>
            <a:ext cx="3531194" cy="707694"/>
          </a:xfrm>
          <a:prstGeom prst="rect">
            <a:avLst/>
          </a:prstGeom>
          <a:noFill/>
          <a:ln>
            <a:noFill/>
          </a:ln>
        </p:spPr>
        <p:txBody>
          <a:bodyPr spcFirstLastPara="1" wrap="square" lIns="0" tIns="0" rIns="0" bIns="0" anchor="t" anchorCtr="0">
            <a:spAutoFit/>
          </a:bodyPr>
          <a:lstStyle/>
          <a:p>
            <a:pPr>
              <a:buClr>
                <a:srgbClr val="000000"/>
              </a:buClr>
              <a:buSzPts val="2300"/>
            </a:pPr>
            <a:r>
              <a:rPr lang="en-US" sz="1533" dirty="0">
                <a:solidFill>
                  <a:schemeClr val="bg1"/>
                </a:solidFill>
                <a:latin typeface="Roboto"/>
                <a:ea typeface="Roboto"/>
                <a:cs typeface="Roboto"/>
                <a:sym typeface="Roboto"/>
              </a:rPr>
              <a:t>Les </a:t>
            </a:r>
            <a:r>
              <a:rPr lang="en-US" sz="1533" dirty="0" err="1">
                <a:solidFill>
                  <a:schemeClr val="bg1"/>
                </a:solidFill>
                <a:latin typeface="Roboto"/>
                <a:ea typeface="Roboto"/>
                <a:cs typeface="Roboto"/>
                <a:sym typeface="Roboto"/>
              </a:rPr>
              <a:t>définitions</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seront</a:t>
            </a:r>
            <a:r>
              <a:rPr lang="en-US" sz="1533" dirty="0">
                <a:solidFill>
                  <a:schemeClr val="bg1"/>
                </a:solidFill>
                <a:latin typeface="Roboto"/>
                <a:ea typeface="Roboto"/>
                <a:cs typeface="Roboto"/>
                <a:sym typeface="Roboto"/>
              </a:rPr>
              <a:t> lues à haute voix. Si </a:t>
            </a:r>
            <a:r>
              <a:rPr lang="en-US" sz="1533" dirty="0" err="1">
                <a:solidFill>
                  <a:schemeClr val="bg1"/>
                </a:solidFill>
                <a:latin typeface="Roboto"/>
                <a:ea typeface="Roboto"/>
                <a:cs typeface="Roboto"/>
                <a:sym typeface="Roboto"/>
              </a:rPr>
              <a:t>une</a:t>
            </a:r>
            <a:r>
              <a:rPr lang="en-US" sz="1533" dirty="0">
                <a:solidFill>
                  <a:schemeClr val="bg1"/>
                </a:solidFill>
                <a:latin typeface="Roboto"/>
                <a:ea typeface="Roboto"/>
                <a:cs typeface="Roboto"/>
                <a:sym typeface="Roboto"/>
              </a:rPr>
              <a:t> </a:t>
            </a:r>
            <a:r>
              <a:rPr lang="en-US" sz="1533" dirty="0" err="1">
                <a:solidFill>
                  <a:schemeClr val="bg1"/>
                </a:solidFill>
                <a:latin typeface="Roboto"/>
                <a:ea typeface="Roboto"/>
                <a:cs typeface="Roboto"/>
                <a:sym typeface="Roboto"/>
              </a:rPr>
              <a:t>définition</a:t>
            </a:r>
            <a:r>
              <a:rPr lang="en-US" sz="1533" dirty="0">
                <a:solidFill>
                  <a:schemeClr val="bg1"/>
                </a:solidFill>
                <a:latin typeface="Roboto"/>
                <a:ea typeface="Roboto"/>
                <a:cs typeface="Roboto"/>
                <a:sym typeface="Roboto"/>
              </a:rPr>
              <a:t> correspond à </a:t>
            </a:r>
            <a:r>
              <a:rPr lang="en-US" sz="1533" dirty="0" err="1">
                <a:solidFill>
                  <a:schemeClr val="bg1"/>
                </a:solidFill>
                <a:latin typeface="Roboto"/>
                <a:ea typeface="Roboto"/>
                <a:cs typeface="Roboto"/>
                <a:sym typeface="Roboto"/>
              </a:rPr>
              <a:t>votre</a:t>
            </a:r>
            <a:r>
              <a:rPr lang="en-US" sz="1533" dirty="0">
                <a:solidFill>
                  <a:schemeClr val="bg1"/>
                </a:solidFill>
                <a:latin typeface="Roboto"/>
                <a:ea typeface="Roboto"/>
                <a:cs typeface="Roboto"/>
                <a:sym typeface="Roboto"/>
              </a:rPr>
              <a:t> mot, vous </a:t>
            </a:r>
            <a:r>
              <a:rPr lang="en-US" sz="1533" dirty="0" err="1">
                <a:solidFill>
                  <a:schemeClr val="bg1"/>
                </a:solidFill>
                <a:latin typeface="Roboto"/>
                <a:ea typeface="Roboto"/>
                <a:cs typeface="Roboto"/>
                <a:sym typeface="Roboto"/>
              </a:rPr>
              <a:t>pouvez</a:t>
            </a:r>
            <a:r>
              <a:rPr lang="en-US" sz="1533" dirty="0">
                <a:solidFill>
                  <a:schemeClr val="bg1"/>
                </a:solidFill>
                <a:latin typeface="Roboto"/>
                <a:ea typeface="Roboto"/>
                <a:cs typeface="Roboto"/>
                <a:sym typeface="Roboto"/>
              </a:rPr>
              <a:t> le </a:t>
            </a:r>
            <a:r>
              <a:rPr lang="en-US" sz="1533" dirty="0" err="1">
                <a:solidFill>
                  <a:schemeClr val="bg1"/>
                </a:solidFill>
                <a:latin typeface="Roboto"/>
                <a:ea typeface="Roboto"/>
                <a:cs typeface="Roboto"/>
                <a:sym typeface="Roboto"/>
              </a:rPr>
              <a:t>cocher</a:t>
            </a:r>
            <a:r>
              <a:rPr lang="en-US" sz="1533" dirty="0">
                <a:solidFill>
                  <a:schemeClr val="bg1"/>
                </a:solidFill>
                <a:latin typeface="Roboto"/>
                <a:ea typeface="Roboto"/>
                <a:cs typeface="Roboto"/>
                <a:sym typeface="Roboto"/>
              </a:rPr>
              <a:t>.</a:t>
            </a:r>
            <a:endParaRPr sz="933" dirty="0">
              <a:solidFill>
                <a:schemeClr val="bg1"/>
              </a:solidFill>
              <a:latin typeface="Arial"/>
              <a:ea typeface="Arial"/>
              <a:cs typeface="Arial"/>
              <a:sym typeface="Arial"/>
            </a:endParaRPr>
          </a:p>
        </p:txBody>
      </p:sp>
      <p:sp>
        <p:nvSpPr>
          <p:cNvPr id="444" name="Google Shape;444;p13"/>
          <p:cNvSpPr txBox="1"/>
          <p:nvPr/>
        </p:nvSpPr>
        <p:spPr>
          <a:xfrm>
            <a:off x="1871373" y="4936329"/>
            <a:ext cx="2853600" cy="707694"/>
          </a:xfrm>
          <a:prstGeom prst="rect">
            <a:avLst/>
          </a:prstGeom>
          <a:noFill/>
          <a:ln>
            <a:noFill/>
          </a:ln>
        </p:spPr>
        <p:txBody>
          <a:bodyPr spcFirstLastPara="1" wrap="square" lIns="0" tIns="0" rIns="0" bIns="0" anchor="t" anchorCtr="0">
            <a:spAutoFit/>
          </a:bodyPr>
          <a:lstStyle/>
          <a:p>
            <a:pPr>
              <a:buClr>
                <a:srgbClr val="000000"/>
              </a:buClr>
              <a:buSzPts val="2300"/>
            </a:pPr>
            <a:r>
              <a:rPr lang="en-US" sz="1533">
                <a:solidFill>
                  <a:schemeClr val="bg1"/>
                </a:solidFill>
                <a:latin typeface="Roboto"/>
                <a:ea typeface="Roboto"/>
                <a:cs typeface="Roboto"/>
                <a:sym typeface="Roboto"/>
              </a:rPr>
              <a:t>La première personne à avoir coché ses trois mots est déclarée gagnante. </a:t>
            </a:r>
            <a:endParaRPr sz="933">
              <a:solidFill>
                <a:schemeClr val="bg1"/>
              </a:solidFill>
              <a:latin typeface="Arial"/>
              <a:ea typeface="Arial"/>
              <a:cs typeface="Arial"/>
              <a:sym typeface="Arial"/>
            </a:endParaRPr>
          </a:p>
        </p:txBody>
      </p:sp>
      <p:sp>
        <p:nvSpPr>
          <p:cNvPr id="445" name="Google Shape;445;p13"/>
          <p:cNvSpPr txBox="1"/>
          <p:nvPr/>
        </p:nvSpPr>
        <p:spPr>
          <a:xfrm>
            <a:off x="7501631" y="1274339"/>
            <a:ext cx="1660675" cy="283091"/>
          </a:xfrm>
          <a:prstGeom prst="rect">
            <a:avLst/>
          </a:prstGeom>
          <a:noFill/>
          <a:ln>
            <a:noFill/>
          </a:ln>
        </p:spPr>
        <p:txBody>
          <a:bodyPr spcFirstLastPara="1" wrap="square" lIns="0" tIns="0" rIns="0" bIns="0" anchor="t" anchorCtr="0">
            <a:spAutoFit/>
          </a:bodyPr>
          <a:lstStyle/>
          <a:p>
            <a:pPr>
              <a:lnSpc>
                <a:spcPct val="120008"/>
              </a:lnSpc>
              <a:buClr>
                <a:srgbClr val="000000"/>
              </a:buClr>
              <a:buSzPts val="2299"/>
            </a:pPr>
            <a:r>
              <a:rPr lang="en-US" sz="1533" dirty="0" err="1">
                <a:solidFill>
                  <a:srgbClr val="FFFFFF"/>
                </a:solidFill>
                <a:latin typeface="Roboto"/>
                <a:ea typeface="Roboto"/>
                <a:cs typeface="Roboto"/>
                <a:sym typeface="Roboto"/>
              </a:rPr>
              <a:t>Aléa</a:t>
            </a:r>
            <a:r>
              <a:rPr lang="en-US" sz="1533" dirty="0">
                <a:solidFill>
                  <a:srgbClr val="FFFFFF"/>
                </a:solidFill>
                <a:latin typeface="Roboto"/>
                <a:ea typeface="Roboto"/>
                <a:cs typeface="Roboto"/>
                <a:sym typeface="Roboto"/>
              </a:rPr>
              <a:t> </a:t>
            </a:r>
            <a:r>
              <a:rPr lang="en-US" sz="1533" dirty="0" err="1">
                <a:solidFill>
                  <a:srgbClr val="FFFFFF"/>
                </a:solidFill>
                <a:latin typeface="Roboto"/>
                <a:ea typeface="Roboto"/>
                <a:cs typeface="Roboto"/>
                <a:sym typeface="Roboto"/>
              </a:rPr>
              <a:t>climatique</a:t>
            </a:r>
            <a:endParaRPr sz="933" dirty="0">
              <a:solidFill>
                <a:srgbClr val="000000"/>
              </a:solidFill>
              <a:latin typeface="Arial"/>
              <a:ea typeface="Arial"/>
              <a:cs typeface="Arial"/>
              <a:sym typeface="Arial"/>
            </a:endParaRPr>
          </a:p>
        </p:txBody>
      </p:sp>
      <p:sp>
        <p:nvSpPr>
          <p:cNvPr id="446" name="Google Shape;446;p13"/>
          <p:cNvSpPr txBox="1"/>
          <p:nvPr/>
        </p:nvSpPr>
        <p:spPr>
          <a:xfrm>
            <a:off x="7501631" y="2579495"/>
            <a:ext cx="1660675" cy="283091"/>
          </a:xfrm>
          <a:prstGeom prst="rect">
            <a:avLst/>
          </a:prstGeom>
          <a:noFill/>
          <a:ln>
            <a:noFill/>
          </a:ln>
        </p:spPr>
        <p:txBody>
          <a:bodyPr spcFirstLastPara="1" wrap="square" lIns="0" tIns="0" rIns="0" bIns="0" anchor="t" anchorCtr="0">
            <a:spAutoFit/>
          </a:bodyPr>
          <a:lstStyle/>
          <a:p>
            <a:pPr>
              <a:lnSpc>
                <a:spcPct val="120008"/>
              </a:lnSpc>
              <a:buClr>
                <a:srgbClr val="000000"/>
              </a:buClr>
              <a:buSzPts val="2299"/>
            </a:pPr>
            <a:r>
              <a:rPr lang="en-US" sz="1533">
                <a:solidFill>
                  <a:srgbClr val="FFFFFF"/>
                </a:solidFill>
                <a:latin typeface="Roboto"/>
                <a:ea typeface="Roboto"/>
                <a:cs typeface="Roboto"/>
                <a:sym typeface="Roboto"/>
              </a:rPr>
              <a:t>Risque climatique</a:t>
            </a:r>
            <a:endParaRPr sz="933">
              <a:solidFill>
                <a:srgbClr val="000000"/>
              </a:solidFill>
              <a:latin typeface="Arial"/>
              <a:ea typeface="Arial"/>
              <a:cs typeface="Arial"/>
              <a:sym typeface="Arial"/>
            </a:endParaRPr>
          </a:p>
        </p:txBody>
      </p:sp>
      <p:sp>
        <p:nvSpPr>
          <p:cNvPr id="447" name="Google Shape;447;p13"/>
          <p:cNvSpPr txBox="1"/>
          <p:nvPr/>
        </p:nvSpPr>
        <p:spPr>
          <a:xfrm>
            <a:off x="7501631" y="3984028"/>
            <a:ext cx="1660675" cy="283091"/>
          </a:xfrm>
          <a:prstGeom prst="rect">
            <a:avLst/>
          </a:prstGeom>
          <a:noFill/>
          <a:ln>
            <a:noFill/>
          </a:ln>
        </p:spPr>
        <p:txBody>
          <a:bodyPr spcFirstLastPara="1" wrap="square" lIns="0" tIns="0" rIns="0" bIns="0" anchor="t" anchorCtr="0">
            <a:spAutoFit/>
          </a:bodyPr>
          <a:lstStyle/>
          <a:p>
            <a:pPr>
              <a:lnSpc>
                <a:spcPct val="120008"/>
              </a:lnSpc>
              <a:buClr>
                <a:srgbClr val="000000"/>
              </a:buClr>
              <a:buSzPts val="2299"/>
            </a:pPr>
            <a:r>
              <a:rPr lang="en-US" sz="1533">
                <a:solidFill>
                  <a:srgbClr val="FFFFFF"/>
                </a:solidFill>
                <a:latin typeface="Roboto"/>
                <a:ea typeface="Roboto"/>
                <a:cs typeface="Roboto"/>
                <a:sym typeface="Roboto"/>
              </a:rPr>
              <a:t>Vulnérabilité</a:t>
            </a:r>
            <a:endParaRPr sz="933">
              <a:solidFill>
                <a:srgbClr val="000000"/>
              </a:solidFill>
              <a:latin typeface="Arial"/>
              <a:ea typeface="Arial"/>
              <a:cs typeface="Arial"/>
              <a:sym typeface="Arial"/>
            </a:endParaRPr>
          </a:p>
        </p:txBody>
      </p:sp>
      <p:sp>
        <p:nvSpPr>
          <p:cNvPr id="448" name="Google Shape;448;p13"/>
          <p:cNvSpPr txBox="1"/>
          <p:nvPr/>
        </p:nvSpPr>
        <p:spPr>
          <a:xfrm>
            <a:off x="10206155" y="1274339"/>
            <a:ext cx="1660675" cy="283091"/>
          </a:xfrm>
          <a:prstGeom prst="rect">
            <a:avLst/>
          </a:prstGeom>
          <a:noFill/>
          <a:ln>
            <a:noFill/>
          </a:ln>
        </p:spPr>
        <p:txBody>
          <a:bodyPr spcFirstLastPara="1" wrap="square" lIns="0" tIns="0" rIns="0" bIns="0" anchor="t" anchorCtr="0">
            <a:spAutoFit/>
          </a:bodyPr>
          <a:lstStyle/>
          <a:p>
            <a:pPr>
              <a:lnSpc>
                <a:spcPct val="120008"/>
              </a:lnSpc>
              <a:buClr>
                <a:srgbClr val="000000"/>
              </a:buClr>
              <a:buSzPts val="2299"/>
            </a:pPr>
            <a:r>
              <a:rPr lang="en-US" sz="1533">
                <a:solidFill>
                  <a:srgbClr val="FFFFFF"/>
                </a:solidFill>
                <a:latin typeface="Roboto"/>
                <a:ea typeface="Roboto"/>
                <a:cs typeface="Roboto"/>
                <a:sym typeface="Roboto"/>
              </a:rPr>
              <a:t>Évaluation des risques</a:t>
            </a:r>
            <a:endParaRPr sz="933">
              <a:solidFill>
                <a:srgbClr val="000000"/>
              </a:solidFill>
              <a:latin typeface="Arial"/>
              <a:ea typeface="Arial"/>
              <a:cs typeface="Arial"/>
              <a:sym typeface="Arial"/>
            </a:endParaRPr>
          </a:p>
        </p:txBody>
      </p:sp>
      <p:sp>
        <p:nvSpPr>
          <p:cNvPr id="449" name="Google Shape;449;p13"/>
          <p:cNvSpPr txBox="1"/>
          <p:nvPr/>
        </p:nvSpPr>
        <p:spPr>
          <a:xfrm>
            <a:off x="10206155" y="2579495"/>
            <a:ext cx="1660675" cy="283091"/>
          </a:xfrm>
          <a:prstGeom prst="rect">
            <a:avLst/>
          </a:prstGeom>
          <a:noFill/>
          <a:ln>
            <a:noFill/>
          </a:ln>
        </p:spPr>
        <p:txBody>
          <a:bodyPr spcFirstLastPara="1" wrap="square" lIns="0" tIns="0" rIns="0" bIns="0" anchor="t" anchorCtr="0">
            <a:spAutoFit/>
          </a:bodyPr>
          <a:lstStyle/>
          <a:p>
            <a:pPr>
              <a:lnSpc>
                <a:spcPct val="120008"/>
              </a:lnSpc>
              <a:buClr>
                <a:srgbClr val="000000"/>
              </a:buClr>
              <a:buSzPts val="2299"/>
            </a:pPr>
            <a:r>
              <a:rPr lang="en-US" sz="1533">
                <a:solidFill>
                  <a:srgbClr val="FFFFFF"/>
                </a:solidFill>
                <a:latin typeface="Roboto"/>
                <a:ea typeface="Roboto"/>
                <a:cs typeface="Roboto"/>
                <a:sym typeface="Roboto"/>
              </a:rPr>
              <a:t>Impact climatique</a:t>
            </a:r>
            <a:endParaRPr sz="933">
              <a:solidFill>
                <a:srgbClr val="000000"/>
              </a:solidFill>
              <a:latin typeface="Arial"/>
              <a:ea typeface="Arial"/>
              <a:cs typeface="Arial"/>
              <a:sym typeface="Arial"/>
            </a:endParaRPr>
          </a:p>
        </p:txBody>
      </p:sp>
      <p:sp>
        <p:nvSpPr>
          <p:cNvPr id="450" name="Google Shape;450;p13"/>
          <p:cNvSpPr txBox="1"/>
          <p:nvPr/>
        </p:nvSpPr>
        <p:spPr>
          <a:xfrm>
            <a:off x="10206155" y="3984028"/>
            <a:ext cx="1660675" cy="283091"/>
          </a:xfrm>
          <a:prstGeom prst="rect">
            <a:avLst/>
          </a:prstGeom>
          <a:noFill/>
          <a:ln>
            <a:noFill/>
          </a:ln>
        </p:spPr>
        <p:txBody>
          <a:bodyPr spcFirstLastPara="1" wrap="square" lIns="0" tIns="0" rIns="0" bIns="0" anchor="t" anchorCtr="0">
            <a:spAutoFit/>
          </a:bodyPr>
          <a:lstStyle/>
          <a:p>
            <a:pPr>
              <a:lnSpc>
                <a:spcPct val="120008"/>
              </a:lnSpc>
              <a:buClr>
                <a:srgbClr val="000000"/>
              </a:buClr>
              <a:buSzPts val="2299"/>
            </a:pPr>
            <a:r>
              <a:rPr lang="en-US" sz="1533">
                <a:solidFill>
                  <a:srgbClr val="FFFFFF"/>
                </a:solidFill>
                <a:latin typeface="Roboto"/>
                <a:ea typeface="Roboto"/>
                <a:cs typeface="Roboto"/>
                <a:sym typeface="Roboto"/>
              </a:rPr>
              <a:t>Résilience</a:t>
            </a:r>
            <a:endParaRPr sz="933">
              <a:solidFill>
                <a:srgbClr val="000000"/>
              </a:solidFill>
              <a:latin typeface="Arial"/>
              <a:ea typeface="Arial"/>
              <a:cs typeface="Arial"/>
              <a:sym typeface="Arial"/>
            </a:endParaRPr>
          </a:p>
        </p:txBody>
      </p:sp>
      <p:sp>
        <p:nvSpPr>
          <p:cNvPr id="451" name="Google Shape;451;p13"/>
          <p:cNvSpPr txBox="1"/>
          <p:nvPr/>
        </p:nvSpPr>
        <p:spPr>
          <a:xfrm>
            <a:off x="10206155" y="5415317"/>
            <a:ext cx="1660675" cy="283091"/>
          </a:xfrm>
          <a:prstGeom prst="rect">
            <a:avLst/>
          </a:prstGeom>
          <a:noFill/>
          <a:ln>
            <a:noFill/>
          </a:ln>
        </p:spPr>
        <p:txBody>
          <a:bodyPr spcFirstLastPara="1" wrap="square" lIns="0" tIns="0" rIns="0" bIns="0" anchor="t" anchorCtr="0">
            <a:spAutoFit/>
          </a:bodyPr>
          <a:lstStyle/>
          <a:p>
            <a:pPr>
              <a:lnSpc>
                <a:spcPct val="120008"/>
              </a:lnSpc>
              <a:buClr>
                <a:srgbClr val="000000"/>
              </a:buClr>
              <a:buSzPts val="2299"/>
            </a:pPr>
            <a:r>
              <a:rPr lang="en-US" sz="1533">
                <a:solidFill>
                  <a:srgbClr val="FFFFFF"/>
                </a:solidFill>
                <a:latin typeface="Roboto"/>
                <a:ea typeface="Roboto"/>
                <a:cs typeface="Roboto"/>
                <a:sym typeface="Roboto"/>
              </a:rPr>
              <a:t>Scénario climatique</a:t>
            </a:r>
            <a:endParaRPr sz="933">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3C9D8A5-86DA-6790-BAE8-B0E8D7C9C805}"/>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C88AC08-35D8-58C4-277F-4236F5F4D8BD}"/>
              </a:ext>
            </a:extLst>
          </p:cNvPr>
          <p:cNvSpPr>
            <a:spLocks noGrp="1"/>
          </p:cNvSpPr>
          <p:nvPr>
            <p:ph sz="quarter" idx="16"/>
          </p:nvPr>
        </p:nvSpPr>
        <p:spPr/>
        <p:txBody>
          <a:bodyPr/>
          <a:lstStyle/>
          <a:p>
            <a:r>
              <a:rPr lang="en-GB"/>
              <a:t>DÉJEUNER</a:t>
            </a:r>
          </a:p>
        </p:txBody>
      </p:sp>
    </p:spTree>
    <p:extLst>
      <p:ext uri="{BB962C8B-B14F-4D97-AF65-F5344CB8AC3E}">
        <p14:creationId xmlns:p14="http://schemas.microsoft.com/office/powerpoint/2010/main" val="28987501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6BF4B44-D0AC-4F2B-FB85-0DF1DE27755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885D15-8348-1A02-E360-8BF4115CBCC7}"/>
              </a:ext>
            </a:extLst>
          </p:cNvPr>
          <p:cNvSpPr>
            <a:spLocks noGrp="1"/>
          </p:cNvSpPr>
          <p:nvPr>
            <p:ph sz="quarter" idx="16"/>
          </p:nvPr>
        </p:nvSpPr>
        <p:spPr>
          <a:xfrm>
            <a:off x="549525" y="937153"/>
            <a:ext cx="11017041" cy="741762"/>
          </a:xfrm>
        </p:spPr>
        <p:txBody>
          <a:bodyPr>
            <a:normAutofit/>
          </a:bodyPr>
          <a:lstStyle/>
          <a:p>
            <a:r>
              <a:rPr lang="en-GB"/>
              <a:t>05| Services d'approvisionnement en eau inclusifs</a:t>
            </a:r>
          </a:p>
        </p:txBody>
      </p:sp>
      <p:sp>
        <p:nvSpPr>
          <p:cNvPr id="3" name="Google Shape;1007;p47">
            <a:extLst>
              <a:ext uri="{FF2B5EF4-FFF2-40B4-BE49-F238E27FC236}">
                <a16:creationId xmlns:a16="http://schemas.microsoft.com/office/drawing/2014/main" id="{DF5ED782-10A5-CBEB-12B3-13A83B2A3ADF}"/>
              </a:ext>
            </a:extLst>
          </p:cNvPr>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Crédit image : IRC</a:t>
            </a:r>
            <a:endParaRPr sz="933"/>
          </a:p>
        </p:txBody>
      </p:sp>
    </p:spTree>
    <p:extLst>
      <p:ext uri="{BB962C8B-B14F-4D97-AF65-F5344CB8AC3E}">
        <p14:creationId xmlns:p14="http://schemas.microsoft.com/office/powerpoint/2010/main" val="21059721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6B0CE"/>
        </a:solidFill>
        <a:effectLst/>
      </p:bgPr>
    </p:bg>
    <p:spTree>
      <p:nvGrpSpPr>
        <p:cNvPr id="1" name="Shape 398">
          <a:extLst>
            <a:ext uri="{FF2B5EF4-FFF2-40B4-BE49-F238E27FC236}">
              <a16:creationId xmlns:a16="http://schemas.microsoft.com/office/drawing/2014/main" id="{28DA388D-A786-A5A8-E669-C3231F166A2E}"/>
            </a:ext>
          </a:extLst>
        </p:cNvPr>
        <p:cNvGrpSpPr/>
        <p:nvPr/>
      </p:nvGrpSpPr>
      <p:grpSpPr>
        <a:xfrm>
          <a:off x="0" y="0"/>
          <a:ext cx="0" cy="0"/>
          <a:chOff x="0" y="0"/>
          <a:chExt cx="0" cy="0"/>
        </a:xfrm>
      </p:grpSpPr>
      <p:cxnSp>
        <p:nvCxnSpPr>
          <p:cNvPr id="399" name="Google Shape;399;p13">
            <a:extLst>
              <a:ext uri="{FF2B5EF4-FFF2-40B4-BE49-F238E27FC236}">
                <a16:creationId xmlns:a16="http://schemas.microsoft.com/office/drawing/2014/main" id="{34A20420-5A4A-DD40-526E-AA19DC881288}"/>
              </a:ext>
            </a:extLst>
          </p:cNvPr>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sp>
        <p:nvSpPr>
          <p:cNvPr id="400" name="Google Shape;400;p13">
            <a:extLst>
              <a:ext uri="{FF2B5EF4-FFF2-40B4-BE49-F238E27FC236}">
                <a16:creationId xmlns:a16="http://schemas.microsoft.com/office/drawing/2014/main" id="{D7A621A2-8B3E-9266-4A9B-390D68AA858F}"/>
              </a:ext>
            </a:extLst>
          </p:cNvPr>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a:buClr>
                <a:srgbClr val="000000"/>
              </a:buClr>
              <a:buSzPts val="1400"/>
            </a:pPr>
            <a:endParaRPr sz="933">
              <a:solidFill>
                <a:srgbClr val="000000"/>
              </a:solidFill>
              <a:latin typeface="Arial"/>
              <a:ea typeface="Arial"/>
              <a:cs typeface="Arial"/>
              <a:sym typeface="Arial"/>
            </a:endParaRPr>
          </a:p>
        </p:txBody>
      </p:sp>
      <p:cxnSp>
        <p:nvCxnSpPr>
          <p:cNvPr id="401" name="Google Shape;401;p13">
            <a:extLst>
              <a:ext uri="{FF2B5EF4-FFF2-40B4-BE49-F238E27FC236}">
                <a16:creationId xmlns:a16="http://schemas.microsoft.com/office/drawing/2014/main" id="{2D503472-C8CD-E90A-2208-9764FD26859E}"/>
              </a:ext>
            </a:extLst>
          </p:cNvPr>
          <p:cNvCxnSpPr/>
          <p:nvPr/>
        </p:nvCxnSpPr>
        <p:spPr>
          <a:xfrm rot="10800000" flipH="1">
            <a:off x="746470" y="5286240"/>
            <a:ext cx="886622" cy="7873"/>
          </a:xfrm>
          <a:prstGeom prst="straightConnector1">
            <a:avLst/>
          </a:prstGeom>
          <a:noFill/>
          <a:ln w="38100" cap="flat" cmpd="sng">
            <a:solidFill>
              <a:srgbClr val="00B0CE"/>
            </a:solidFill>
            <a:prstDash val="solid"/>
            <a:round/>
            <a:headEnd type="none" w="sm" len="sm"/>
            <a:tailEnd type="stealth" w="med" len="med"/>
          </a:ln>
        </p:spPr>
      </p:cxnSp>
      <p:cxnSp>
        <p:nvCxnSpPr>
          <p:cNvPr id="402" name="Google Shape;402;p13">
            <a:extLst>
              <a:ext uri="{FF2B5EF4-FFF2-40B4-BE49-F238E27FC236}">
                <a16:creationId xmlns:a16="http://schemas.microsoft.com/office/drawing/2014/main" id="{7400F625-E83C-3CF7-C3FC-DF4A2AEEF40A}"/>
              </a:ext>
            </a:extLst>
          </p:cNvPr>
          <p:cNvCxnSpPr/>
          <p:nvPr/>
        </p:nvCxnSpPr>
        <p:spPr>
          <a:xfrm rot="10800000" flipH="1">
            <a:off x="746809" y="3767520"/>
            <a:ext cx="886622" cy="7873"/>
          </a:xfrm>
          <a:prstGeom prst="straightConnector1">
            <a:avLst/>
          </a:prstGeom>
          <a:noFill/>
          <a:ln w="38100" cap="flat" cmpd="sng">
            <a:solidFill>
              <a:srgbClr val="00B0CE"/>
            </a:solidFill>
            <a:prstDash val="solid"/>
            <a:round/>
            <a:headEnd type="none" w="sm" len="sm"/>
            <a:tailEnd type="stealth" w="med" len="med"/>
          </a:ln>
        </p:spPr>
      </p:cxnSp>
      <p:sp>
        <p:nvSpPr>
          <p:cNvPr id="434" name="Google Shape;434;p13">
            <a:extLst>
              <a:ext uri="{FF2B5EF4-FFF2-40B4-BE49-F238E27FC236}">
                <a16:creationId xmlns:a16="http://schemas.microsoft.com/office/drawing/2014/main" id="{C4A73C5B-00B2-3EE4-06CD-984D94DC0A5F}"/>
              </a:ext>
            </a:extLst>
          </p:cNvPr>
          <p:cNvSpPr txBox="1"/>
          <p:nvPr/>
        </p:nvSpPr>
        <p:spPr>
          <a:xfrm>
            <a:off x="6488323" y="610296"/>
            <a:ext cx="4981153" cy="774956"/>
          </a:xfrm>
          <a:prstGeom prst="rect">
            <a:avLst/>
          </a:prstGeom>
          <a:noFill/>
          <a:ln>
            <a:noFill/>
          </a:ln>
        </p:spPr>
        <p:txBody>
          <a:bodyPr spcFirstLastPara="1" wrap="square" lIns="0" tIns="0" rIns="0" bIns="0" anchor="t" anchorCtr="0">
            <a:spAutoFit/>
          </a:bodyPr>
          <a:lstStyle/>
          <a:p>
            <a:pPr>
              <a:lnSpc>
                <a:spcPct val="140407"/>
              </a:lnSpc>
              <a:buClr>
                <a:srgbClr val="000000"/>
              </a:buClr>
              <a:buSzPts val="5395"/>
            </a:pPr>
            <a:r>
              <a:rPr lang="en-US" sz="3597" b="1" dirty="0" err="1">
                <a:solidFill>
                  <a:schemeClr val="bg1"/>
                </a:solidFill>
                <a:latin typeface="Roboto"/>
                <a:ea typeface="Roboto"/>
                <a:cs typeface="Roboto"/>
                <a:sym typeface="Roboto"/>
              </a:rPr>
              <a:t>Dynamiseur</a:t>
            </a:r>
            <a:endParaRPr sz="933" dirty="0">
              <a:solidFill>
                <a:schemeClr val="bg1"/>
              </a:solidFill>
              <a:latin typeface="Arial"/>
              <a:ea typeface="Arial"/>
              <a:cs typeface="Arial"/>
              <a:sym typeface="Arial"/>
            </a:endParaRPr>
          </a:p>
        </p:txBody>
      </p:sp>
      <p:sp>
        <p:nvSpPr>
          <p:cNvPr id="441" name="Google Shape;441;p13">
            <a:extLst>
              <a:ext uri="{FF2B5EF4-FFF2-40B4-BE49-F238E27FC236}">
                <a16:creationId xmlns:a16="http://schemas.microsoft.com/office/drawing/2014/main" id="{45220D06-96E5-D039-C81F-A057D3688106}"/>
              </a:ext>
            </a:extLst>
          </p:cNvPr>
          <p:cNvSpPr txBox="1"/>
          <p:nvPr/>
        </p:nvSpPr>
        <p:spPr>
          <a:xfrm>
            <a:off x="1866846" y="2308493"/>
            <a:ext cx="4477732" cy="297454"/>
          </a:xfrm>
          <a:prstGeom prst="rect">
            <a:avLst/>
          </a:prstGeom>
          <a:noFill/>
          <a:ln>
            <a:noFill/>
          </a:ln>
        </p:spPr>
        <p:txBody>
          <a:bodyPr spcFirstLastPara="1" wrap="square" lIns="0" tIns="0" rIns="0" bIns="0" anchor="t" anchorCtr="0">
            <a:spAutoFit/>
          </a:bodyPr>
          <a:lstStyle/>
          <a:p>
            <a:pPr>
              <a:buClr>
                <a:srgbClr val="000000"/>
              </a:buClr>
              <a:buSzPts val="2900"/>
            </a:pPr>
            <a:r>
              <a:rPr lang="en-US" sz="1933">
                <a:solidFill>
                  <a:schemeClr val="bg1"/>
                </a:solidFill>
                <a:latin typeface="Roboto"/>
                <a:ea typeface="Roboto"/>
                <a:sym typeface="Roboto"/>
              </a:rPr>
              <a:t>Levez-vous et formez un cercle.</a:t>
            </a:r>
            <a:endParaRPr lang="en-US" sz="933">
              <a:solidFill>
                <a:schemeClr val="bg1"/>
              </a:solidFill>
              <a:latin typeface="Arial"/>
              <a:ea typeface="Arial"/>
              <a:cs typeface="Arial"/>
              <a:sym typeface="Arial"/>
            </a:endParaRPr>
          </a:p>
        </p:txBody>
      </p:sp>
      <p:cxnSp>
        <p:nvCxnSpPr>
          <p:cNvPr id="2" name="Google Shape;399;p13">
            <a:extLst>
              <a:ext uri="{FF2B5EF4-FFF2-40B4-BE49-F238E27FC236}">
                <a16:creationId xmlns:a16="http://schemas.microsoft.com/office/drawing/2014/main" id="{65D58A45-1986-954F-546C-85088E44A66D}"/>
              </a:ext>
            </a:extLst>
          </p:cNvPr>
          <p:cNvCxnSpPr/>
          <p:nvPr/>
        </p:nvCxnSpPr>
        <p:spPr>
          <a:xfrm rot="10800000" flipH="1">
            <a:off x="708257" y="3421127"/>
            <a:ext cx="886622" cy="7873"/>
          </a:xfrm>
          <a:prstGeom prst="straightConnector1">
            <a:avLst/>
          </a:prstGeom>
          <a:noFill/>
          <a:ln w="38100" cap="flat" cmpd="sng">
            <a:solidFill>
              <a:schemeClr val="bg1"/>
            </a:solidFill>
            <a:prstDash val="solid"/>
            <a:round/>
            <a:headEnd type="none" w="sm" len="sm"/>
            <a:tailEnd type="stealth" w="med" len="med"/>
          </a:ln>
        </p:spPr>
      </p:cxnSp>
      <p:sp>
        <p:nvSpPr>
          <p:cNvPr id="3" name="Google Shape;441;p13">
            <a:extLst>
              <a:ext uri="{FF2B5EF4-FFF2-40B4-BE49-F238E27FC236}">
                <a16:creationId xmlns:a16="http://schemas.microsoft.com/office/drawing/2014/main" id="{B3C7F001-1796-2480-19F7-945147FA6FB6}"/>
              </a:ext>
            </a:extLst>
          </p:cNvPr>
          <p:cNvSpPr txBox="1"/>
          <p:nvPr/>
        </p:nvSpPr>
        <p:spPr>
          <a:xfrm>
            <a:off x="1828407" y="3280273"/>
            <a:ext cx="9655336" cy="1487267"/>
          </a:xfrm>
          <a:prstGeom prst="rect">
            <a:avLst/>
          </a:prstGeom>
          <a:noFill/>
          <a:ln>
            <a:noFill/>
          </a:ln>
        </p:spPr>
        <p:txBody>
          <a:bodyPr spcFirstLastPara="1" wrap="square" lIns="0" tIns="0" rIns="0" bIns="0" anchor="t" anchorCtr="0">
            <a:spAutoFit/>
          </a:bodyPr>
          <a:lstStyle/>
          <a:p>
            <a:pPr>
              <a:buClr>
                <a:srgbClr val="000000"/>
              </a:buClr>
              <a:buSzPts val="2900"/>
            </a:pPr>
            <a:r>
              <a:rPr lang="en-GB" sz="1933" dirty="0" err="1">
                <a:solidFill>
                  <a:schemeClr val="bg1"/>
                </a:solidFill>
                <a:latin typeface="Roboto"/>
                <a:ea typeface="Roboto"/>
                <a:sym typeface="Roboto"/>
              </a:rPr>
              <a:t>Règles</a:t>
            </a:r>
            <a:r>
              <a:rPr lang="en-GB" sz="1933" dirty="0">
                <a:solidFill>
                  <a:schemeClr val="bg1"/>
                </a:solidFill>
                <a:latin typeface="Roboto"/>
                <a:ea typeface="Roboto"/>
                <a:sym typeface="Roboto"/>
              </a:rPr>
              <a:t> :</a:t>
            </a:r>
          </a:p>
          <a:p>
            <a:pPr>
              <a:buClr>
                <a:srgbClr val="000000"/>
              </a:buClr>
              <a:buSzPts val="2900"/>
            </a:pPr>
            <a:r>
              <a:rPr lang="en-GB" sz="1933" dirty="0" err="1">
                <a:solidFill>
                  <a:schemeClr val="bg1"/>
                </a:solidFill>
                <a:latin typeface="Roboto"/>
                <a:ea typeface="Roboto"/>
                <a:sym typeface="Roboto"/>
              </a:rPr>
              <a:t>Chaque</a:t>
            </a:r>
            <a:r>
              <a:rPr lang="en-GB" sz="1933" dirty="0">
                <a:solidFill>
                  <a:schemeClr val="bg1"/>
                </a:solidFill>
                <a:latin typeface="Roboto"/>
                <a:ea typeface="Roboto"/>
                <a:sym typeface="Roboto"/>
              </a:rPr>
              <a:t> </a:t>
            </a:r>
            <a:r>
              <a:rPr lang="en-GB" sz="1933" dirty="0" err="1">
                <a:solidFill>
                  <a:schemeClr val="bg1"/>
                </a:solidFill>
                <a:latin typeface="Roboto"/>
                <a:ea typeface="Roboto"/>
                <a:sym typeface="Roboto"/>
              </a:rPr>
              <a:t>personne</a:t>
            </a:r>
            <a:r>
              <a:rPr lang="en-GB" sz="1933" dirty="0">
                <a:solidFill>
                  <a:schemeClr val="bg1"/>
                </a:solidFill>
                <a:latin typeface="Roboto"/>
                <a:ea typeface="Roboto"/>
                <a:sym typeface="Roboto"/>
              </a:rPr>
              <a:t> </a:t>
            </a:r>
            <a:r>
              <a:rPr lang="en-GB" sz="1933" dirty="0" err="1">
                <a:solidFill>
                  <a:schemeClr val="bg1"/>
                </a:solidFill>
                <a:latin typeface="Roboto"/>
                <a:ea typeface="Roboto"/>
                <a:sym typeface="Roboto"/>
              </a:rPr>
              <a:t>dit</a:t>
            </a:r>
            <a:r>
              <a:rPr lang="en-GB" sz="1933" dirty="0">
                <a:solidFill>
                  <a:schemeClr val="bg1"/>
                </a:solidFill>
                <a:latin typeface="Roboto"/>
                <a:ea typeface="Roboto"/>
                <a:sym typeface="Roboto"/>
              </a:rPr>
              <a:t> le chiffre </a:t>
            </a:r>
            <a:r>
              <a:rPr lang="en-GB" sz="1933" dirty="0" err="1">
                <a:solidFill>
                  <a:schemeClr val="bg1"/>
                </a:solidFill>
                <a:latin typeface="Roboto"/>
                <a:ea typeface="Roboto"/>
                <a:sym typeface="Roboto"/>
              </a:rPr>
              <a:t>suivant</a:t>
            </a:r>
            <a:r>
              <a:rPr lang="en-GB" sz="1933" dirty="0">
                <a:solidFill>
                  <a:schemeClr val="bg1"/>
                </a:solidFill>
                <a:latin typeface="Roboto"/>
                <a:ea typeface="Roboto"/>
                <a:sym typeface="Roboto"/>
              </a:rPr>
              <a:t> dans </a:t>
            </a:r>
            <a:r>
              <a:rPr lang="en-GB" sz="1933" dirty="0" err="1">
                <a:solidFill>
                  <a:schemeClr val="bg1"/>
                </a:solidFill>
                <a:latin typeface="Roboto"/>
                <a:ea typeface="Roboto"/>
                <a:sym typeface="Roboto"/>
              </a:rPr>
              <a:t>l'ordre</a:t>
            </a:r>
            <a:r>
              <a:rPr lang="en-GB" sz="1933" dirty="0">
                <a:solidFill>
                  <a:schemeClr val="bg1"/>
                </a:solidFill>
                <a:latin typeface="Roboto"/>
                <a:ea typeface="Roboto"/>
                <a:sym typeface="Roboto"/>
              </a:rPr>
              <a:t> (1, 2, 3, 4…).</a:t>
            </a:r>
          </a:p>
          <a:p>
            <a:pPr>
              <a:buClr>
                <a:srgbClr val="000000"/>
              </a:buClr>
              <a:buSzPts val="2900"/>
            </a:pPr>
            <a:r>
              <a:rPr lang="en-GB" sz="1933" dirty="0">
                <a:solidFill>
                  <a:schemeClr val="bg1"/>
                </a:solidFill>
                <a:latin typeface="Roboto"/>
                <a:ea typeface="Roboto"/>
                <a:sym typeface="Roboto"/>
              </a:rPr>
              <a:t>MAIS, </a:t>
            </a:r>
            <a:r>
              <a:rPr lang="en-GB" sz="1933" dirty="0" err="1">
                <a:solidFill>
                  <a:schemeClr val="bg1"/>
                </a:solidFill>
                <a:latin typeface="Roboto"/>
                <a:ea typeface="Roboto"/>
                <a:sym typeface="Roboto"/>
              </a:rPr>
              <a:t>chaque</a:t>
            </a:r>
            <a:r>
              <a:rPr lang="en-GB" sz="1933" dirty="0">
                <a:solidFill>
                  <a:schemeClr val="bg1"/>
                </a:solidFill>
                <a:latin typeface="Roboto"/>
                <a:ea typeface="Roboto"/>
                <a:sym typeface="Roboto"/>
              </a:rPr>
              <a:t> </a:t>
            </a:r>
            <a:r>
              <a:rPr lang="en-GB" sz="1933" dirty="0" err="1">
                <a:solidFill>
                  <a:schemeClr val="bg1"/>
                </a:solidFill>
                <a:latin typeface="Roboto"/>
                <a:ea typeface="Roboto"/>
                <a:sym typeface="Roboto"/>
              </a:rPr>
              <a:t>fois</a:t>
            </a:r>
            <a:r>
              <a:rPr lang="en-GB" sz="1933" dirty="0">
                <a:solidFill>
                  <a:schemeClr val="bg1"/>
                </a:solidFill>
                <a:latin typeface="Roboto"/>
                <a:ea typeface="Roboto"/>
                <a:sym typeface="Roboto"/>
              </a:rPr>
              <a:t> </a:t>
            </a:r>
            <a:r>
              <a:rPr lang="en-GB" sz="1933" dirty="0" err="1">
                <a:solidFill>
                  <a:schemeClr val="bg1"/>
                </a:solidFill>
                <a:latin typeface="Roboto"/>
                <a:ea typeface="Roboto"/>
                <a:sym typeface="Roboto"/>
              </a:rPr>
              <a:t>qu'un</a:t>
            </a:r>
            <a:r>
              <a:rPr lang="en-GB" sz="1933" dirty="0">
                <a:solidFill>
                  <a:schemeClr val="bg1"/>
                </a:solidFill>
                <a:latin typeface="Roboto"/>
                <a:ea typeface="Roboto"/>
                <a:sym typeface="Roboto"/>
              </a:rPr>
              <a:t> </a:t>
            </a:r>
            <a:r>
              <a:rPr lang="en-GB" sz="1933" dirty="0" err="1">
                <a:solidFill>
                  <a:schemeClr val="bg1"/>
                </a:solidFill>
                <a:latin typeface="Roboto"/>
                <a:ea typeface="Roboto"/>
                <a:sym typeface="Roboto"/>
              </a:rPr>
              <a:t>nombre</a:t>
            </a:r>
            <a:r>
              <a:rPr lang="en-GB" sz="1933" dirty="0">
                <a:solidFill>
                  <a:schemeClr val="bg1"/>
                </a:solidFill>
                <a:latin typeface="Roboto"/>
                <a:ea typeface="Roboto"/>
                <a:sym typeface="Roboto"/>
              </a:rPr>
              <a:t> </a:t>
            </a:r>
            <a:r>
              <a:rPr lang="en-GB" sz="1933" dirty="0" err="1">
                <a:solidFill>
                  <a:schemeClr val="bg1"/>
                </a:solidFill>
                <a:latin typeface="Roboto"/>
                <a:ea typeface="Roboto"/>
                <a:sym typeface="Roboto"/>
              </a:rPr>
              <a:t>est</a:t>
            </a:r>
            <a:r>
              <a:rPr lang="en-GB" sz="1933" dirty="0">
                <a:solidFill>
                  <a:schemeClr val="bg1"/>
                </a:solidFill>
                <a:latin typeface="Roboto"/>
                <a:ea typeface="Roboto"/>
                <a:sym typeface="Roboto"/>
              </a:rPr>
              <a:t> un multiple de 3 (</a:t>
            </a:r>
            <a:r>
              <a:rPr lang="en-GB" sz="1933" dirty="0" err="1">
                <a:solidFill>
                  <a:schemeClr val="bg1"/>
                </a:solidFill>
                <a:latin typeface="Roboto"/>
                <a:ea typeface="Roboto"/>
                <a:sym typeface="Roboto"/>
              </a:rPr>
              <a:t>comme</a:t>
            </a:r>
            <a:r>
              <a:rPr lang="en-GB" sz="1933" dirty="0">
                <a:solidFill>
                  <a:schemeClr val="bg1"/>
                </a:solidFill>
                <a:latin typeface="Roboto"/>
                <a:ea typeface="Roboto"/>
                <a:sym typeface="Roboto"/>
              </a:rPr>
              <a:t> 3, 6, 9, 12...), la </a:t>
            </a:r>
            <a:r>
              <a:rPr lang="en-GB" sz="1933" dirty="0" err="1">
                <a:solidFill>
                  <a:schemeClr val="bg1"/>
                </a:solidFill>
                <a:latin typeface="Roboto"/>
                <a:ea typeface="Roboto"/>
                <a:sym typeface="Roboto"/>
              </a:rPr>
              <a:t>personne</a:t>
            </a:r>
            <a:r>
              <a:rPr lang="en-GB" sz="1933" dirty="0">
                <a:solidFill>
                  <a:schemeClr val="bg1"/>
                </a:solidFill>
                <a:latin typeface="Roboto"/>
                <a:ea typeface="Roboto"/>
                <a:sym typeface="Roboto"/>
              </a:rPr>
              <a:t> doit </a:t>
            </a:r>
            <a:r>
              <a:rPr lang="en-GB" sz="1933" dirty="0" err="1">
                <a:solidFill>
                  <a:schemeClr val="bg1"/>
                </a:solidFill>
                <a:latin typeface="Roboto"/>
                <a:ea typeface="Roboto"/>
                <a:sym typeface="Roboto"/>
              </a:rPr>
              <a:t>applaudir</a:t>
            </a:r>
            <a:r>
              <a:rPr lang="en-GB" sz="1933" dirty="0">
                <a:solidFill>
                  <a:schemeClr val="bg1"/>
                </a:solidFill>
                <a:latin typeface="Roboto"/>
                <a:ea typeface="Roboto"/>
                <a:sym typeface="Roboto"/>
              </a:rPr>
              <a:t> au lieu de dire le </a:t>
            </a:r>
            <a:r>
              <a:rPr lang="en-GB" sz="1933" dirty="0" err="1">
                <a:solidFill>
                  <a:schemeClr val="bg1"/>
                </a:solidFill>
                <a:latin typeface="Roboto"/>
                <a:ea typeface="Roboto"/>
                <a:sym typeface="Roboto"/>
              </a:rPr>
              <a:t>nombre</a:t>
            </a:r>
            <a:r>
              <a:rPr lang="en-GB" sz="1933" dirty="0">
                <a:solidFill>
                  <a:schemeClr val="bg1"/>
                </a:solidFill>
                <a:latin typeface="Roboto"/>
                <a:ea typeface="Roboto"/>
                <a:sym typeface="Roboto"/>
              </a:rPr>
              <a:t>. Cela </a:t>
            </a:r>
            <a:r>
              <a:rPr lang="en-GB" sz="1933" dirty="0" err="1">
                <a:solidFill>
                  <a:schemeClr val="bg1"/>
                </a:solidFill>
                <a:latin typeface="Roboto"/>
                <a:ea typeface="Roboto"/>
                <a:sym typeface="Roboto"/>
              </a:rPr>
              <a:t>inclut</a:t>
            </a:r>
            <a:r>
              <a:rPr lang="en-GB" sz="1933" dirty="0">
                <a:solidFill>
                  <a:schemeClr val="bg1"/>
                </a:solidFill>
                <a:latin typeface="Roboto"/>
                <a:ea typeface="Roboto"/>
                <a:sym typeface="Roboto"/>
              </a:rPr>
              <a:t> </a:t>
            </a:r>
            <a:r>
              <a:rPr lang="en-GB" sz="1933" dirty="0" err="1">
                <a:solidFill>
                  <a:schemeClr val="bg1"/>
                </a:solidFill>
                <a:latin typeface="Roboto"/>
                <a:ea typeface="Roboto"/>
                <a:sym typeface="Roboto"/>
              </a:rPr>
              <a:t>également</a:t>
            </a:r>
            <a:r>
              <a:rPr lang="en-GB" sz="1933" b="1" dirty="0">
                <a:solidFill>
                  <a:schemeClr val="bg1"/>
                </a:solidFill>
                <a:latin typeface="Roboto"/>
                <a:ea typeface="Roboto"/>
                <a:sym typeface="Roboto"/>
              </a:rPr>
              <a:t> 13 </a:t>
            </a:r>
            <a:r>
              <a:rPr lang="en-GB" sz="1933" dirty="0">
                <a:solidFill>
                  <a:schemeClr val="bg1"/>
                </a:solidFill>
                <a:latin typeface="Roboto"/>
                <a:ea typeface="Roboto"/>
                <a:sym typeface="Roboto"/>
              </a:rPr>
              <a:t>et</a:t>
            </a:r>
            <a:r>
              <a:rPr lang="en-GB" sz="1933" b="1" dirty="0">
                <a:solidFill>
                  <a:schemeClr val="bg1"/>
                </a:solidFill>
                <a:latin typeface="Roboto"/>
                <a:ea typeface="Roboto"/>
                <a:sym typeface="Roboto"/>
              </a:rPr>
              <a:t> 23</a:t>
            </a:r>
            <a:r>
              <a:rPr lang="en-GB" sz="1933" dirty="0">
                <a:solidFill>
                  <a:schemeClr val="bg1"/>
                </a:solidFill>
                <a:latin typeface="Roboto"/>
                <a:ea typeface="Roboto"/>
                <a:sym typeface="Roboto"/>
              </a:rPr>
              <a:t>.</a:t>
            </a:r>
          </a:p>
          <a:p>
            <a:pPr>
              <a:buClr>
                <a:srgbClr val="000000"/>
              </a:buClr>
              <a:buSzPts val="2900"/>
            </a:pPr>
            <a:r>
              <a:rPr lang="en-GB" sz="1933" dirty="0">
                <a:solidFill>
                  <a:schemeClr val="bg1"/>
                </a:solidFill>
                <a:latin typeface="Roboto"/>
                <a:ea typeface="Roboto"/>
                <a:sym typeface="Roboto"/>
              </a:rPr>
              <a:t>Il </a:t>
            </a:r>
            <a:r>
              <a:rPr lang="en-GB" sz="1933" dirty="0" err="1">
                <a:solidFill>
                  <a:schemeClr val="bg1"/>
                </a:solidFill>
                <a:latin typeface="Roboto"/>
                <a:ea typeface="Roboto"/>
                <a:sym typeface="Roboto"/>
              </a:rPr>
              <a:t>est</a:t>
            </a:r>
            <a:r>
              <a:rPr lang="en-GB" sz="1933" dirty="0">
                <a:solidFill>
                  <a:schemeClr val="bg1"/>
                </a:solidFill>
                <a:latin typeface="Roboto"/>
                <a:ea typeface="Roboto"/>
                <a:sym typeface="Roboto"/>
              </a:rPr>
              <a:t> </a:t>
            </a:r>
            <a:r>
              <a:rPr lang="en-GB" sz="1933" dirty="0" err="1">
                <a:solidFill>
                  <a:schemeClr val="bg1"/>
                </a:solidFill>
                <a:latin typeface="Roboto"/>
                <a:ea typeface="Roboto"/>
                <a:sym typeface="Roboto"/>
              </a:rPr>
              <a:t>interdit</a:t>
            </a:r>
            <a:r>
              <a:rPr lang="en-GB" sz="1933" dirty="0">
                <a:solidFill>
                  <a:schemeClr val="bg1"/>
                </a:solidFill>
                <a:latin typeface="Roboto"/>
                <a:ea typeface="Roboto"/>
                <a:sym typeface="Roboto"/>
              </a:rPr>
              <a:t> de </a:t>
            </a:r>
            <a:r>
              <a:rPr lang="en-GB" sz="1933" dirty="0" err="1">
                <a:solidFill>
                  <a:schemeClr val="bg1"/>
                </a:solidFill>
                <a:latin typeface="Roboto"/>
                <a:ea typeface="Roboto"/>
                <a:sym typeface="Roboto"/>
              </a:rPr>
              <a:t>parler</a:t>
            </a:r>
            <a:r>
              <a:rPr lang="en-GB" sz="1933" dirty="0">
                <a:solidFill>
                  <a:schemeClr val="bg1"/>
                </a:solidFill>
                <a:latin typeface="Roboto"/>
                <a:ea typeface="Roboto"/>
                <a:sym typeface="Roboto"/>
              </a:rPr>
              <a:t> sur les multiples de 3, </a:t>
            </a:r>
            <a:r>
              <a:rPr lang="en-GB" sz="1933" dirty="0" err="1">
                <a:solidFill>
                  <a:schemeClr val="bg1"/>
                </a:solidFill>
                <a:latin typeface="Roboto"/>
                <a:ea typeface="Roboto"/>
                <a:sym typeface="Roboto"/>
              </a:rPr>
              <a:t>seulement</a:t>
            </a:r>
            <a:r>
              <a:rPr lang="en-GB" sz="1933" dirty="0">
                <a:solidFill>
                  <a:schemeClr val="bg1"/>
                </a:solidFill>
                <a:latin typeface="Roboto"/>
                <a:ea typeface="Roboto"/>
                <a:sym typeface="Roboto"/>
              </a:rPr>
              <a:t> un seul </a:t>
            </a:r>
            <a:r>
              <a:rPr lang="en-GB" sz="1933" dirty="0" err="1">
                <a:solidFill>
                  <a:schemeClr val="bg1"/>
                </a:solidFill>
                <a:latin typeface="Roboto"/>
                <a:ea typeface="Roboto"/>
                <a:sym typeface="Roboto"/>
              </a:rPr>
              <a:t>applaudissement</a:t>
            </a:r>
            <a:r>
              <a:rPr lang="en-GB" sz="1933" dirty="0">
                <a:solidFill>
                  <a:schemeClr val="bg1"/>
                </a:solidFill>
                <a:latin typeface="Roboto"/>
                <a:ea typeface="Roboto"/>
                <a:sym typeface="Roboto"/>
              </a:rPr>
              <a:t>.</a:t>
            </a:r>
          </a:p>
        </p:txBody>
      </p:sp>
    </p:spTree>
    <p:extLst>
      <p:ext uri="{BB962C8B-B14F-4D97-AF65-F5344CB8AC3E}">
        <p14:creationId xmlns:p14="http://schemas.microsoft.com/office/powerpoint/2010/main" val="20359437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465">
          <a:extLst>
            <a:ext uri="{FF2B5EF4-FFF2-40B4-BE49-F238E27FC236}">
              <a16:creationId xmlns:a16="http://schemas.microsoft.com/office/drawing/2014/main" id="{D1A5328C-C002-71ED-B3F6-695AE9F5CAB7}"/>
            </a:ext>
          </a:extLst>
        </p:cNvPr>
        <p:cNvGrpSpPr/>
        <p:nvPr/>
      </p:nvGrpSpPr>
      <p:grpSpPr>
        <a:xfrm>
          <a:off x="0" y="0"/>
          <a:ext cx="0" cy="0"/>
          <a:chOff x="0" y="0"/>
          <a:chExt cx="0" cy="0"/>
        </a:xfrm>
      </p:grpSpPr>
      <p:sp>
        <p:nvSpPr>
          <p:cNvPr id="467" name="Google Shape;467;p48">
            <a:extLst>
              <a:ext uri="{FF2B5EF4-FFF2-40B4-BE49-F238E27FC236}">
                <a16:creationId xmlns:a16="http://schemas.microsoft.com/office/drawing/2014/main" id="{9FBB518D-BFB6-55EA-4FD0-39777520FA06}"/>
              </a:ext>
            </a:extLst>
          </p:cNvPr>
          <p:cNvSpPr txBox="1"/>
          <p:nvPr/>
        </p:nvSpPr>
        <p:spPr>
          <a:xfrm>
            <a:off x="1891109" y="479282"/>
            <a:ext cx="8685800" cy="774956"/>
          </a:xfrm>
          <a:prstGeom prst="rect">
            <a:avLst/>
          </a:prstGeom>
          <a:noFill/>
          <a:ln>
            <a:noFill/>
          </a:ln>
        </p:spPr>
        <p:txBody>
          <a:bodyPr spcFirstLastPara="1" wrap="square" lIns="0" tIns="0" rIns="0" bIns="0" anchor="t" anchorCtr="0">
            <a:spAutoFit/>
          </a:bodyPr>
          <a:lstStyle/>
          <a:p>
            <a:pPr algn="ctr">
              <a:lnSpc>
                <a:spcPct val="140407"/>
              </a:lnSpc>
              <a:buSzPts val="5395"/>
            </a:pPr>
            <a:r>
              <a:rPr lang="en-US" sz="3597" b="1">
                <a:solidFill>
                  <a:schemeClr val="bg1"/>
                </a:solidFill>
                <a:latin typeface="Roboto"/>
                <a:ea typeface="Roboto"/>
                <a:cs typeface="Roboto"/>
                <a:sym typeface="Roboto"/>
              </a:rPr>
              <a:t>Évaluation de la vulnérabilité</a:t>
            </a:r>
            <a:endParaRPr sz="933">
              <a:solidFill>
                <a:schemeClr val="bg1"/>
              </a:solidFill>
            </a:endParaRPr>
          </a:p>
        </p:txBody>
      </p:sp>
      <p:sp>
        <p:nvSpPr>
          <p:cNvPr id="482" name="Google Shape;482;p48">
            <a:extLst>
              <a:ext uri="{FF2B5EF4-FFF2-40B4-BE49-F238E27FC236}">
                <a16:creationId xmlns:a16="http://schemas.microsoft.com/office/drawing/2014/main" id="{25FAFE7E-0CCB-4FBE-45CB-4C950DC246B6}"/>
              </a:ext>
            </a:extLst>
          </p:cNvPr>
          <p:cNvSpPr/>
          <p:nvPr/>
        </p:nvSpPr>
        <p:spPr>
          <a:xfrm>
            <a:off x="4186990" y="3201983"/>
            <a:ext cx="2535508" cy="240177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483" name="Google Shape;483;p48">
            <a:extLst>
              <a:ext uri="{FF2B5EF4-FFF2-40B4-BE49-F238E27FC236}">
                <a16:creationId xmlns:a16="http://schemas.microsoft.com/office/drawing/2014/main" id="{B29E3F3C-0C09-E8DA-1D9D-29AC8BF0A045}"/>
              </a:ext>
            </a:extLst>
          </p:cNvPr>
          <p:cNvSpPr/>
          <p:nvPr/>
        </p:nvSpPr>
        <p:spPr>
          <a:xfrm>
            <a:off x="5229944" y="3201983"/>
            <a:ext cx="2535508" cy="2401779"/>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484" name="Google Shape;484;p48">
            <a:extLst>
              <a:ext uri="{FF2B5EF4-FFF2-40B4-BE49-F238E27FC236}">
                <a16:creationId xmlns:a16="http://schemas.microsoft.com/office/drawing/2014/main" id="{EDE55446-36BB-9B53-06B6-73DB20A6A5B5}"/>
              </a:ext>
            </a:extLst>
          </p:cNvPr>
          <p:cNvSpPr/>
          <p:nvPr/>
        </p:nvSpPr>
        <p:spPr>
          <a:xfrm>
            <a:off x="4708440" y="1860222"/>
            <a:ext cx="2535508" cy="249175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screen">
              <a:alphaModFix amt="50000"/>
              <a:extLst>
                <a:ext uri="{28A0092B-C50C-407E-A947-70E740481C1C}">
                  <a14:useLocalDpi xmlns:a14="http://schemas.microsoft.com/office/drawing/2010/main"/>
                </a:ext>
              </a:extLst>
            </a:blip>
            <a:stretch>
              <a:fillRect/>
            </a:stretch>
          </a:blipFill>
          <a:ln w="57150">
            <a:solidFill>
              <a:schemeClr val="bg1"/>
            </a:solidFill>
          </a:ln>
        </p:spPr>
        <p:txBody>
          <a:bodyPr spcFirstLastPara="1" wrap="square" lIns="60950" tIns="30467" rIns="60950" bIns="30467" anchor="t" anchorCtr="0">
            <a:noAutofit/>
          </a:bodyPr>
          <a:lstStyle/>
          <a:p>
            <a:pPr>
              <a:buSzPts val="1400"/>
            </a:pPr>
            <a:endParaRPr sz="933"/>
          </a:p>
        </p:txBody>
      </p:sp>
      <p:sp>
        <p:nvSpPr>
          <p:cNvPr id="485" name="Google Shape;485;p48">
            <a:extLst>
              <a:ext uri="{FF2B5EF4-FFF2-40B4-BE49-F238E27FC236}">
                <a16:creationId xmlns:a16="http://schemas.microsoft.com/office/drawing/2014/main" id="{02046F0B-6F42-6AA4-593B-B3ABCCBC7FB7}"/>
              </a:ext>
            </a:extLst>
          </p:cNvPr>
          <p:cNvSpPr txBox="1"/>
          <p:nvPr/>
        </p:nvSpPr>
        <p:spPr>
          <a:xfrm>
            <a:off x="4956840" y="2567960"/>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Vulnérabilité</a:t>
            </a:r>
            <a:endParaRPr sz="933">
              <a:solidFill>
                <a:schemeClr val="bg1"/>
              </a:solidFill>
            </a:endParaRPr>
          </a:p>
        </p:txBody>
      </p:sp>
      <p:sp>
        <p:nvSpPr>
          <p:cNvPr id="486" name="Google Shape;486;p48">
            <a:extLst>
              <a:ext uri="{FF2B5EF4-FFF2-40B4-BE49-F238E27FC236}">
                <a16:creationId xmlns:a16="http://schemas.microsoft.com/office/drawing/2014/main" id="{1D38C222-B2B9-2DD1-51FF-10EDBB0C5136}"/>
              </a:ext>
            </a:extLst>
          </p:cNvPr>
          <p:cNvSpPr txBox="1"/>
          <p:nvPr/>
        </p:nvSpPr>
        <p:spPr>
          <a:xfrm>
            <a:off x="5599629" y="4776928"/>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Exposition</a:t>
            </a:r>
            <a:endParaRPr sz="933">
              <a:solidFill>
                <a:schemeClr val="bg1"/>
              </a:solidFill>
            </a:endParaRPr>
          </a:p>
        </p:txBody>
      </p:sp>
      <p:sp>
        <p:nvSpPr>
          <p:cNvPr id="487" name="Google Shape;487;p48">
            <a:extLst>
              <a:ext uri="{FF2B5EF4-FFF2-40B4-BE49-F238E27FC236}">
                <a16:creationId xmlns:a16="http://schemas.microsoft.com/office/drawing/2014/main" id="{C97836F2-A945-32D4-8342-EBEC0725080F}"/>
              </a:ext>
            </a:extLst>
          </p:cNvPr>
          <p:cNvSpPr txBox="1"/>
          <p:nvPr/>
        </p:nvSpPr>
        <p:spPr>
          <a:xfrm>
            <a:off x="3829478" y="4776927"/>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dirty="0" err="1">
                <a:solidFill>
                  <a:schemeClr val="bg1"/>
                </a:solidFill>
                <a:latin typeface="Roboto"/>
                <a:ea typeface="Roboto"/>
                <a:cs typeface="Roboto"/>
                <a:sym typeface="Roboto"/>
              </a:rPr>
              <a:t>Aléa</a:t>
            </a:r>
            <a:endParaRPr sz="933" dirty="0">
              <a:solidFill>
                <a:schemeClr val="bg1"/>
              </a:solidFill>
            </a:endParaRPr>
          </a:p>
        </p:txBody>
      </p:sp>
      <p:sp>
        <p:nvSpPr>
          <p:cNvPr id="488" name="Google Shape;488;p48">
            <a:extLst>
              <a:ext uri="{FF2B5EF4-FFF2-40B4-BE49-F238E27FC236}">
                <a16:creationId xmlns:a16="http://schemas.microsoft.com/office/drawing/2014/main" id="{AF7C482E-A2AC-D066-37CD-1465F8C437EB}"/>
              </a:ext>
            </a:extLst>
          </p:cNvPr>
          <p:cNvSpPr txBox="1"/>
          <p:nvPr/>
        </p:nvSpPr>
        <p:spPr>
          <a:xfrm>
            <a:off x="4925819" y="3800942"/>
            <a:ext cx="2038709" cy="252185"/>
          </a:xfrm>
          <a:prstGeom prst="rect">
            <a:avLst/>
          </a:prstGeom>
          <a:noFill/>
          <a:ln>
            <a:noFill/>
          </a:ln>
        </p:spPr>
        <p:txBody>
          <a:bodyPr spcFirstLastPara="1" wrap="square" lIns="0" tIns="0" rIns="0" bIns="0" anchor="t" anchorCtr="0">
            <a:spAutoFit/>
          </a:bodyPr>
          <a:lstStyle/>
          <a:p>
            <a:pPr algn="ctr">
              <a:lnSpc>
                <a:spcPct val="125012"/>
              </a:lnSpc>
              <a:buSzPts val="1967"/>
            </a:pPr>
            <a:r>
              <a:rPr lang="en-US" sz="1311" b="1">
                <a:solidFill>
                  <a:schemeClr val="bg1"/>
                </a:solidFill>
                <a:latin typeface="Roboto"/>
                <a:ea typeface="Roboto"/>
                <a:cs typeface="Roboto"/>
                <a:sym typeface="Roboto"/>
              </a:rPr>
              <a:t>Risque</a:t>
            </a:r>
            <a:endParaRPr sz="933">
              <a:solidFill>
                <a:schemeClr val="bg1"/>
              </a:solidFill>
            </a:endParaRPr>
          </a:p>
        </p:txBody>
      </p:sp>
      <p:sp>
        <p:nvSpPr>
          <p:cNvPr id="490" name="Google Shape;490;p48">
            <a:extLst>
              <a:ext uri="{FF2B5EF4-FFF2-40B4-BE49-F238E27FC236}">
                <a16:creationId xmlns:a16="http://schemas.microsoft.com/office/drawing/2014/main" id="{DC385CD8-E54D-0951-4257-2FA41FCC8032}"/>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44</a:t>
            </a:fld>
            <a:endParaRPr/>
          </a:p>
        </p:txBody>
      </p:sp>
      <p:cxnSp>
        <p:nvCxnSpPr>
          <p:cNvPr id="3" name="Straight Arrow Connector 2">
            <a:extLst>
              <a:ext uri="{FF2B5EF4-FFF2-40B4-BE49-F238E27FC236}">
                <a16:creationId xmlns:a16="http://schemas.microsoft.com/office/drawing/2014/main" id="{870C8C74-FE32-FB80-BF9B-E0087E65397B}"/>
              </a:ext>
            </a:extLst>
          </p:cNvPr>
          <p:cNvCxnSpPr/>
          <p:nvPr/>
        </p:nvCxnSpPr>
        <p:spPr>
          <a:xfrm flipH="1">
            <a:off x="7448353" y="2112113"/>
            <a:ext cx="1161535" cy="569534"/>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10D9CA2-5216-5D9C-B218-FCF07BF36821}"/>
              </a:ext>
            </a:extLst>
          </p:cNvPr>
          <p:cNvSpPr txBox="1"/>
          <p:nvPr/>
        </p:nvSpPr>
        <p:spPr>
          <a:xfrm>
            <a:off x="1985491" y="5985598"/>
            <a:ext cx="7981406" cy="276999"/>
          </a:xfrm>
          <a:prstGeom prst="rect">
            <a:avLst/>
          </a:prstGeom>
          <a:noFill/>
        </p:spPr>
        <p:txBody>
          <a:bodyPr wrap="square" rtlCol="0">
            <a:spAutoFit/>
          </a:bodyPr>
          <a:lstStyle/>
          <a:p>
            <a:pPr algn="ctr"/>
            <a:r>
              <a:rPr lang="en-GB" sz="1200" b="1" dirty="0">
                <a:solidFill>
                  <a:schemeClr val="bg1"/>
                </a:solidFill>
                <a:latin typeface="Roboto"/>
                <a:ea typeface="Roboto"/>
                <a:cs typeface="Roboto"/>
              </a:rPr>
              <a:t>Figure : Le </a:t>
            </a:r>
            <a:r>
              <a:rPr lang="en-GB" sz="1200" b="1" dirty="0" err="1">
                <a:solidFill>
                  <a:schemeClr val="bg1"/>
                </a:solidFill>
                <a:latin typeface="Roboto"/>
                <a:ea typeface="Roboto"/>
                <a:cs typeface="Roboto"/>
              </a:rPr>
              <a:t>risque</a:t>
            </a:r>
            <a:r>
              <a:rPr lang="en-GB" sz="1200" b="1" dirty="0">
                <a:solidFill>
                  <a:schemeClr val="bg1"/>
                </a:solidFill>
                <a:latin typeface="Roboto"/>
                <a:ea typeface="Roboto"/>
                <a:cs typeface="Roboto"/>
              </a:rPr>
              <a:t> </a:t>
            </a:r>
            <a:r>
              <a:rPr lang="en-GB" sz="1200" b="1" dirty="0" err="1">
                <a:solidFill>
                  <a:schemeClr val="bg1"/>
                </a:solidFill>
                <a:latin typeface="Roboto"/>
                <a:ea typeface="Roboto"/>
                <a:cs typeface="Roboto"/>
              </a:rPr>
              <a:t>climatique</a:t>
            </a:r>
            <a:r>
              <a:rPr lang="en-GB" sz="1200" b="1" dirty="0">
                <a:solidFill>
                  <a:schemeClr val="bg1"/>
                </a:solidFill>
                <a:latin typeface="Roboto"/>
                <a:ea typeface="Roboto"/>
                <a:cs typeface="Roboto"/>
              </a:rPr>
              <a:t> </a:t>
            </a:r>
            <a:r>
              <a:rPr lang="en-GB" sz="1200" b="1" dirty="0" err="1">
                <a:solidFill>
                  <a:schemeClr val="bg1"/>
                </a:solidFill>
                <a:latin typeface="Roboto"/>
                <a:ea typeface="Roboto"/>
                <a:cs typeface="Roboto"/>
              </a:rPr>
              <a:t>résulte</a:t>
            </a:r>
            <a:r>
              <a:rPr lang="en-GB" sz="1200" b="1" dirty="0">
                <a:solidFill>
                  <a:schemeClr val="bg1"/>
                </a:solidFill>
                <a:latin typeface="Roboto"/>
                <a:ea typeface="Roboto"/>
                <a:cs typeface="Roboto"/>
              </a:rPr>
              <a:t> de </a:t>
            </a:r>
            <a:r>
              <a:rPr lang="en-GB" sz="1200" b="1" dirty="0" err="1">
                <a:solidFill>
                  <a:schemeClr val="bg1"/>
                </a:solidFill>
                <a:latin typeface="Roboto"/>
                <a:ea typeface="Roboto"/>
                <a:cs typeface="Roboto"/>
              </a:rPr>
              <a:t>l'interaction</a:t>
            </a:r>
            <a:r>
              <a:rPr lang="en-GB" sz="1200" b="1" dirty="0">
                <a:solidFill>
                  <a:schemeClr val="bg1"/>
                </a:solidFill>
                <a:latin typeface="Roboto"/>
                <a:ea typeface="Roboto"/>
                <a:cs typeface="Roboto"/>
              </a:rPr>
              <a:t> entre </a:t>
            </a:r>
            <a:r>
              <a:rPr lang="en-GB" sz="1200" b="1" dirty="0" err="1">
                <a:solidFill>
                  <a:schemeClr val="bg1"/>
                </a:solidFill>
                <a:latin typeface="Roboto"/>
                <a:ea typeface="Roboto"/>
                <a:cs typeface="Roboto"/>
              </a:rPr>
              <a:t>l’aléa</a:t>
            </a:r>
            <a:r>
              <a:rPr lang="en-GB" sz="1200" b="1" dirty="0">
                <a:solidFill>
                  <a:schemeClr val="bg1"/>
                </a:solidFill>
                <a:latin typeface="Roboto"/>
                <a:ea typeface="Roboto"/>
                <a:cs typeface="Roboto"/>
              </a:rPr>
              <a:t>, la </a:t>
            </a:r>
            <a:r>
              <a:rPr lang="en-GB" sz="1200" b="1" dirty="0" err="1">
                <a:solidFill>
                  <a:schemeClr val="bg1"/>
                </a:solidFill>
                <a:latin typeface="Roboto"/>
                <a:ea typeface="Roboto"/>
                <a:cs typeface="Roboto"/>
              </a:rPr>
              <a:t>vulnérabilité</a:t>
            </a:r>
            <a:r>
              <a:rPr lang="en-GB" sz="1200" b="1" dirty="0">
                <a:solidFill>
                  <a:schemeClr val="bg1"/>
                </a:solidFill>
                <a:latin typeface="Roboto"/>
                <a:ea typeface="Roboto"/>
                <a:cs typeface="Roboto"/>
              </a:rPr>
              <a:t> et </a:t>
            </a:r>
            <a:r>
              <a:rPr lang="en-GB" sz="1200" b="1" dirty="0" err="1">
                <a:solidFill>
                  <a:schemeClr val="bg1"/>
                </a:solidFill>
                <a:latin typeface="Roboto"/>
                <a:ea typeface="Roboto"/>
                <a:cs typeface="Roboto"/>
              </a:rPr>
              <a:t>l'exposition</a:t>
            </a:r>
            <a:r>
              <a:rPr lang="en-GB" sz="1200" b="1" dirty="0">
                <a:solidFill>
                  <a:schemeClr val="bg1"/>
                </a:solidFill>
                <a:latin typeface="Roboto"/>
                <a:ea typeface="Roboto"/>
                <a:cs typeface="Roboto"/>
              </a:rPr>
              <a:t>.</a:t>
            </a:r>
          </a:p>
        </p:txBody>
      </p:sp>
    </p:spTree>
    <p:extLst>
      <p:ext uri="{BB962C8B-B14F-4D97-AF65-F5344CB8AC3E}">
        <p14:creationId xmlns:p14="http://schemas.microsoft.com/office/powerpoint/2010/main" val="8404961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0DC840C-29F3-A8A8-7B30-E2AC0F5BADBC}"/>
              </a:ext>
            </a:extLst>
          </p:cNvPr>
          <p:cNvSpPr>
            <a:spLocks noGrp="1"/>
          </p:cNvSpPr>
          <p:nvPr>
            <p:ph type="title"/>
          </p:nvPr>
        </p:nvSpPr>
        <p:spPr>
          <a:xfrm>
            <a:off x="651837" y="427155"/>
            <a:ext cx="10652760" cy="969264"/>
          </a:xfrm>
        </p:spPr>
        <p:txBody>
          <a:bodyPr/>
          <a:lstStyle/>
          <a:p>
            <a:r>
              <a:rPr lang="en-GB" b="1" i="1"/>
              <a:t>Social : vulnérabilité accrue de certains groupes</a:t>
            </a:r>
            <a:endParaRPr lang="en-GB"/>
          </a:p>
        </p:txBody>
      </p:sp>
      <p:sp>
        <p:nvSpPr>
          <p:cNvPr id="5" name="Content Placeholder 4">
            <a:extLst>
              <a:ext uri="{FF2B5EF4-FFF2-40B4-BE49-F238E27FC236}">
                <a16:creationId xmlns:a16="http://schemas.microsoft.com/office/drawing/2014/main" id="{C5FCFE38-50A5-55DB-1A3C-8D6677815AC9}"/>
              </a:ext>
            </a:extLst>
          </p:cNvPr>
          <p:cNvSpPr>
            <a:spLocks noGrp="1"/>
          </p:cNvSpPr>
          <p:nvPr>
            <p:ph idx="1"/>
          </p:nvPr>
        </p:nvSpPr>
        <p:spPr>
          <a:xfrm>
            <a:off x="651837" y="1507984"/>
            <a:ext cx="10652760" cy="4115157"/>
          </a:xfrm>
        </p:spPr>
        <p:txBody>
          <a:bodyPr>
            <a:normAutofit fontScale="92500" lnSpcReduction="20000"/>
          </a:bodyPr>
          <a:lstStyle/>
          <a:p>
            <a:r>
              <a:rPr lang="en-GB" dirty="0"/>
              <a:t>Tout le monde </a:t>
            </a:r>
            <a:r>
              <a:rPr lang="en-GB" dirty="0" err="1"/>
              <a:t>est</a:t>
            </a:r>
            <a:r>
              <a:rPr lang="en-GB" dirty="0"/>
              <a:t> touché par le </a:t>
            </a:r>
            <a:r>
              <a:rPr lang="en-GB" dirty="0" err="1"/>
              <a:t>changement</a:t>
            </a:r>
            <a:r>
              <a:rPr lang="en-GB" dirty="0"/>
              <a:t> </a:t>
            </a:r>
            <a:r>
              <a:rPr lang="en-GB" dirty="0" err="1"/>
              <a:t>climatique</a:t>
            </a:r>
            <a:r>
              <a:rPr lang="en-GB" dirty="0"/>
              <a:t>, </a:t>
            </a:r>
            <a:r>
              <a:rPr lang="en-GB" dirty="0" err="1"/>
              <a:t>mais</a:t>
            </a:r>
            <a:r>
              <a:rPr lang="en-GB" dirty="0"/>
              <a:t> </a:t>
            </a:r>
            <a:r>
              <a:rPr lang="en-GB" dirty="0" err="1"/>
              <a:t>certains</a:t>
            </a:r>
            <a:r>
              <a:rPr lang="en-GB" dirty="0"/>
              <a:t> </a:t>
            </a:r>
            <a:r>
              <a:rPr lang="en-GB" dirty="0" err="1"/>
              <a:t>groupes</a:t>
            </a:r>
            <a:r>
              <a:rPr lang="en-GB" dirty="0"/>
              <a:t> </a:t>
            </a:r>
            <a:r>
              <a:rPr lang="en-GB" dirty="0" err="1"/>
              <a:t>sont</a:t>
            </a:r>
            <a:r>
              <a:rPr lang="en-GB" dirty="0"/>
              <a:t> plus </a:t>
            </a:r>
            <a:r>
              <a:rPr lang="en-GB" dirty="0" err="1"/>
              <a:t>vulnérables</a:t>
            </a:r>
            <a:r>
              <a:rPr lang="en-GB" dirty="0"/>
              <a:t> :</a:t>
            </a:r>
          </a:p>
          <a:p>
            <a:pPr marL="357188" indent="-342900">
              <a:buFont typeface="Arial" panose="020B0604020202020204" pitchFamily="34" charset="0"/>
              <a:buChar char="•"/>
            </a:pPr>
            <a:r>
              <a:rPr lang="en-GB" dirty="0"/>
              <a:t>Les femmes et les filles</a:t>
            </a:r>
          </a:p>
          <a:p>
            <a:pPr marL="357188" indent="-342900">
              <a:buFont typeface="Arial" panose="020B0604020202020204" pitchFamily="34" charset="0"/>
              <a:buChar char="•"/>
            </a:pPr>
            <a:r>
              <a:rPr lang="en-GB" dirty="0"/>
              <a:t>Les jeunes</a:t>
            </a:r>
          </a:p>
          <a:p>
            <a:pPr marL="357188" indent="-342900">
              <a:buFont typeface="Arial" panose="020B0604020202020204" pitchFamily="34" charset="0"/>
              <a:buChar char="•"/>
            </a:pPr>
            <a:r>
              <a:rPr lang="en-GB" dirty="0"/>
              <a:t>Les </a:t>
            </a:r>
            <a:r>
              <a:rPr lang="en-GB" dirty="0" err="1"/>
              <a:t>peuples</a:t>
            </a:r>
            <a:r>
              <a:rPr lang="en-GB" dirty="0"/>
              <a:t> </a:t>
            </a:r>
            <a:r>
              <a:rPr lang="en-GB" dirty="0" err="1"/>
              <a:t>autochtones</a:t>
            </a:r>
            <a:endParaRPr lang="en-GB" dirty="0"/>
          </a:p>
          <a:p>
            <a:pPr marL="357188" indent="-342900">
              <a:buFont typeface="Arial" panose="020B0604020202020204" pitchFamily="34" charset="0"/>
              <a:buChar char="•"/>
            </a:pPr>
            <a:r>
              <a:rPr lang="en-GB" dirty="0"/>
              <a:t>Les </a:t>
            </a:r>
            <a:r>
              <a:rPr lang="en-GB" dirty="0" err="1"/>
              <a:t>personnes</a:t>
            </a:r>
            <a:r>
              <a:rPr lang="en-GB" dirty="0"/>
              <a:t> </a:t>
            </a:r>
            <a:r>
              <a:rPr lang="en-GB" dirty="0" err="1"/>
              <a:t>handicapées</a:t>
            </a:r>
            <a:endParaRPr lang="en-GB" dirty="0"/>
          </a:p>
          <a:p>
            <a:pPr marL="357188" indent="-342900">
              <a:buFont typeface="Arial" panose="020B0604020202020204" pitchFamily="34" charset="0"/>
              <a:buChar char="•"/>
            </a:pPr>
            <a:r>
              <a:rPr lang="en-GB" dirty="0"/>
              <a:t>Les </a:t>
            </a:r>
            <a:r>
              <a:rPr lang="en-GB" dirty="0" err="1"/>
              <a:t>personnes</a:t>
            </a:r>
            <a:r>
              <a:rPr lang="en-GB" dirty="0"/>
              <a:t> </a:t>
            </a:r>
            <a:r>
              <a:rPr lang="en-GB" dirty="0" err="1"/>
              <a:t>âgées</a:t>
            </a:r>
            <a:endParaRPr lang="en-GB" dirty="0"/>
          </a:p>
          <a:p>
            <a:pPr marL="357188" indent="-342900">
              <a:buFont typeface="Arial" panose="020B0604020202020204" pitchFamily="34" charset="0"/>
              <a:buChar char="•"/>
            </a:pPr>
            <a:r>
              <a:rPr lang="en-GB" dirty="0"/>
              <a:t>Les </a:t>
            </a:r>
            <a:r>
              <a:rPr lang="en-GB" dirty="0" err="1"/>
              <a:t>personnes</a:t>
            </a:r>
            <a:r>
              <a:rPr lang="en-GB" dirty="0"/>
              <a:t> vivant dans des situations de </a:t>
            </a:r>
            <a:r>
              <a:rPr lang="en-GB" dirty="0" err="1"/>
              <a:t>fragilité</a:t>
            </a:r>
            <a:r>
              <a:rPr lang="en-GB" dirty="0"/>
              <a:t> et de </a:t>
            </a:r>
            <a:r>
              <a:rPr lang="en-GB" dirty="0" err="1"/>
              <a:t>conflit</a:t>
            </a:r>
            <a:endParaRPr lang="en-GB" dirty="0"/>
          </a:p>
        </p:txBody>
      </p:sp>
    </p:spTree>
    <p:extLst>
      <p:ext uri="{BB962C8B-B14F-4D97-AF65-F5344CB8AC3E}">
        <p14:creationId xmlns:p14="http://schemas.microsoft.com/office/powerpoint/2010/main" val="6946939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14"/>
        <p:cNvGrpSpPr/>
        <p:nvPr/>
      </p:nvGrpSpPr>
      <p:grpSpPr>
        <a:xfrm>
          <a:off x="0" y="0"/>
          <a:ext cx="0" cy="0"/>
          <a:chOff x="0" y="0"/>
          <a:chExt cx="0" cy="0"/>
        </a:xfrm>
      </p:grpSpPr>
      <p:sp>
        <p:nvSpPr>
          <p:cNvPr id="1116" name="Google Shape;1116;p53"/>
          <p:cNvSpPr/>
          <p:nvPr/>
        </p:nvSpPr>
        <p:spPr>
          <a:xfrm>
            <a:off x="776788"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17" name="Google Shape;1117;p53"/>
          <p:cNvSpPr/>
          <p:nvPr/>
        </p:nvSpPr>
        <p:spPr>
          <a:xfrm>
            <a:off x="1238677" y="3443084"/>
            <a:ext cx="558673" cy="558673"/>
          </a:xfrm>
          <a:custGeom>
            <a:avLst/>
            <a:gdLst/>
            <a:ahLst/>
            <a:cxnLst/>
            <a:rect l="l" t="t" r="r" b="b"/>
            <a:pathLst>
              <a:path w="1117346" h="1117346" extrusionOk="0">
                <a:moveTo>
                  <a:pt x="0" y="0"/>
                </a:moveTo>
                <a:lnTo>
                  <a:pt x="1117346" y="0"/>
                </a:lnTo>
                <a:lnTo>
                  <a:pt x="1117346" y="1117346"/>
                </a:lnTo>
                <a:lnTo>
                  <a:pt x="0" y="111734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18" name="Google Shape;1118;p53"/>
          <p:cNvSpPr/>
          <p:nvPr/>
        </p:nvSpPr>
        <p:spPr>
          <a:xfrm>
            <a:off x="2469473"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19" name="Google Shape;1119;p53"/>
          <p:cNvSpPr/>
          <p:nvPr/>
        </p:nvSpPr>
        <p:spPr>
          <a:xfrm>
            <a:off x="4141995"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0" name="Google Shape;1120;p53"/>
          <p:cNvSpPr/>
          <p:nvPr/>
        </p:nvSpPr>
        <p:spPr>
          <a:xfrm>
            <a:off x="5747755"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1" name="Google Shape;1121;p53"/>
          <p:cNvSpPr/>
          <p:nvPr/>
        </p:nvSpPr>
        <p:spPr>
          <a:xfrm>
            <a:off x="7440440"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2" name="Google Shape;1122;p53"/>
          <p:cNvSpPr/>
          <p:nvPr/>
        </p:nvSpPr>
        <p:spPr>
          <a:xfrm>
            <a:off x="9112962"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3" name="Google Shape;1123;p53"/>
          <p:cNvSpPr/>
          <p:nvPr/>
        </p:nvSpPr>
        <p:spPr>
          <a:xfrm>
            <a:off x="1596124"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4" name="Google Shape;1124;p53"/>
          <p:cNvSpPr/>
          <p:nvPr/>
        </p:nvSpPr>
        <p:spPr>
          <a:xfrm>
            <a:off x="3288808"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5" name="Google Shape;1125;p53"/>
          <p:cNvSpPr/>
          <p:nvPr/>
        </p:nvSpPr>
        <p:spPr>
          <a:xfrm>
            <a:off x="4961330"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6" name="Google Shape;1126;p53"/>
          <p:cNvSpPr/>
          <p:nvPr/>
        </p:nvSpPr>
        <p:spPr>
          <a:xfrm>
            <a:off x="6635352"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7" name="Google Shape;1127;p53"/>
          <p:cNvSpPr/>
          <p:nvPr/>
        </p:nvSpPr>
        <p:spPr>
          <a:xfrm>
            <a:off x="8328038"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8" name="Google Shape;1128;p53"/>
          <p:cNvSpPr/>
          <p:nvPr/>
        </p:nvSpPr>
        <p:spPr>
          <a:xfrm>
            <a:off x="8799317" y="4886876"/>
            <a:ext cx="575119" cy="519049"/>
          </a:xfrm>
          <a:custGeom>
            <a:avLst/>
            <a:gdLst/>
            <a:ahLst/>
            <a:cxnLst/>
            <a:rect l="l" t="t" r="r" b="b"/>
            <a:pathLst>
              <a:path w="1150239" h="1038098" extrusionOk="0">
                <a:moveTo>
                  <a:pt x="0" y="0"/>
                </a:moveTo>
                <a:lnTo>
                  <a:pt x="1150239" y="0"/>
                </a:lnTo>
                <a:lnTo>
                  <a:pt x="1150239" y="1038098"/>
                </a:lnTo>
                <a:lnTo>
                  <a:pt x="0" y="1038098"/>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t="-36" b="-35"/>
            </a:stretch>
          </a:blipFill>
          <a:ln>
            <a:noFill/>
          </a:ln>
        </p:spPr>
        <p:txBody>
          <a:bodyPr spcFirstLastPara="1" wrap="square" lIns="60950" tIns="30467" rIns="60950" bIns="30467" anchor="t" anchorCtr="0">
            <a:noAutofit/>
          </a:bodyPr>
          <a:lstStyle/>
          <a:p>
            <a:pPr>
              <a:buSzPts val="1400"/>
            </a:pPr>
            <a:endParaRPr sz="933"/>
          </a:p>
        </p:txBody>
      </p:sp>
      <p:sp>
        <p:nvSpPr>
          <p:cNvPr id="1129" name="Google Shape;1129;p53"/>
          <p:cNvSpPr/>
          <p:nvPr/>
        </p:nvSpPr>
        <p:spPr>
          <a:xfrm>
            <a:off x="2937593" y="3475745"/>
            <a:ext cx="565912" cy="544322"/>
          </a:xfrm>
          <a:custGeom>
            <a:avLst/>
            <a:gdLst/>
            <a:ahLst/>
            <a:cxnLst/>
            <a:rect l="l" t="t" r="r" b="b"/>
            <a:pathLst>
              <a:path w="1131824" h="1088644" extrusionOk="0">
                <a:moveTo>
                  <a:pt x="0" y="0"/>
                </a:moveTo>
                <a:lnTo>
                  <a:pt x="1131824" y="0"/>
                </a:lnTo>
                <a:lnTo>
                  <a:pt x="1131824" y="1088644"/>
                </a:lnTo>
                <a:lnTo>
                  <a:pt x="0" y="1088644"/>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0" name="Google Shape;1130;p53"/>
          <p:cNvSpPr/>
          <p:nvPr/>
        </p:nvSpPr>
        <p:spPr>
          <a:xfrm>
            <a:off x="4681267" y="3443084"/>
            <a:ext cx="450787" cy="576961"/>
          </a:xfrm>
          <a:custGeom>
            <a:avLst/>
            <a:gdLst/>
            <a:ahLst/>
            <a:cxnLst/>
            <a:rect l="l" t="t" r="r" b="b"/>
            <a:pathLst>
              <a:path w="901573" h="1153922" extrusionOk="0">
                <a:moveTo>
                  <a:pt x="0" y="0"/>
                </a:moveTo>
                <a:lnTo>
                  <a:pt x="901573" y="0"/>
                </a:lnTo>
                <a:lnTo>
                  <a:pt x="901573" y="1153922"/>
                </a:lnTo>
                <a:lnTo>
                  <a:pt x="0" y="1153922"/>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1" name="Google Shape;1131;p53"/>
          <p:cNvSpPr/>
          <p:nvPr/>
        </p:nvSpPr>
        <p:spPr>
          <a:xfrm>
            <a:off x="7881177" y="3475745"/>
            <a:ext cx="574104" cy="519811"/>
          </a:xfrm>
          <a:custGeom>
            <a:avLst/>
            <a:gdLst/>
            <a:ahLst/>
            <a:cxnLst/>
            <a:rect l="l" t="t" r="r" b="b"/>
            <a:pathLst>
              <a:path w="1148207" h="1039622" extrusionOk="0">
                <a:moveTo>
                  <a:pt x="0" y="0"/>
                </a:moveTo>
                <a:lnTo>
                  <a:pt x="1148207" y="0"/>
                </a:lnTo>
                <a:lnTo>
                  <a:pt x="1148207" y="1039622"/>
                </a:lnTo>
                <a:lnTo>
                  <a:pt x="0" y="1039622"/>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l="-401" r="-394"/>
            </a:stretch>
          </a:blipFill>
          <a:ln>
            <a:noFill/>
          </a:ln>
        </p:spPr>
        <p:txBody>
          <a:bodyPr spcFirstLastPara="1" wrap="square" lIns="60950" tIns="30467" rIns="60950" bIns="30467" anchor="t" anchorCtr="0">
            <a:noAutofit/>
          </a:bodyPr>
          <a:lstStyle/>
          <a:p>
            <a:pPr>
              <a:buSzPts val="1400"/>
            </a:pPr>
            <a:endParaRPr sz="933"/>
          </a:p>
        </p:txBody>
      </p:sp>
      <p:sp>
        <p:nvSpPr>
          <p:cNvPr id="1132" name="Google Shape;1132;p53"/>
          <p:cNvSpPr/>
          <p:nvPr/>
        </p:nvSpPr>
        <p:spPr>
          <a:xfrm>
            <a:off x="3779162" y="4927880"/>
            <a:ext cx="549402" cy="497903"/>
          </a:xfrm>
          <a:custGeom>
            <a:avLst/>
            <a:gdLst/>
            <a:ahLst/>
            <a:cxnLst/>
            <a:rect l="l" t="t" r="r" b="b"/>
            <a:pathLst>
              <a:path w="1098804" h="995807" extrusionOk="0">
                <a:moveTo>
                  <a:pt x="0" y="0"/>
                </a:moveTo>
                <a:lnTo>
                  <a:pt x="1098804" y="0"/>
                </a:lnTo>
                <a:lnTo>
                  <a:pt x="1098804" y="995807"/>
                </a:lnTo>
                <a:lnTo>
                  <a:pt x="0" y="995807"/>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3" name="Google Shape;1133;p53"/>
          <p:cNvSpPr/>
          <p:nvPr/>
        </p:nvSpPr>
        <p:spPr>
          <a:xfrm>
            <a:off x="5361812" y="4927880"/>
            <a:ext cx="684085" cy="519049"/>
          </a:xfrm>
          <a:custGeom>
            <a:avLst/>
            <a:gdLst/>
            <a:ahLst/>
            <a:cxnLst/>
            <a:rect l="l" t="t" r="r" b="b"/>
            <a:pathLst>
              <a:path w="1368171" h="1038098" extrusionOk="0">
                <a:moveTo>
                  <a:pt x="0" y="0"/>
                </a:moveTo>
                <a:lnTo>
                  <a:pt x="1368171" y="0"/>
                </a:lnTo>
                <a:lnTo>
                  <a:pt x="1368171" y="1038098"/>
                </a:lnTo>
                <a:lnTo>
                  <a:pt x="0" y="1038098"/>
                </a:lnTo>
                <a:lnTo>
                  <a:pt x="0" y="0"/>
                </a:lnTo>
                <a:close/>
              </a:path>
            </a:pathLst>
          </a:custGeom>
          <a:blipFill rotWithShape="1">
            <a:blip r:embed="rId10" cstate="screen">
              <a:alphaModFix/>
              <a:extLst>
                <a:ext uri="{28A0092B-C50C-407E-A947-70E740481C1C}">
                  <a14:useLocalDpi xmlns:a14="http://schemas.microsoft.com/office/drawing/2010/main"/>
                </a:ext>
              </a:extLst>
            </a:blip>
            <a:stretch>
              <a:fillRect t="-55" b="-59"/>
            </a:stretch>
          </a:blipFill>
          <a:ln>
            <a:noFill/>
          </a:ln>
        </p:spPr>
        <p:txBody>
          <a:bodyPr spcFirstLastPara="1" wrap="square" lIns="60950" tIns="30467" rIns="60950" bIns="30467" anchor="t" anchorCtr="0">
            <a:noAutofit/>
          </a:bodyPr>
          <a:lstStyle/>
          <a:p>
            <a:pPr>
              <a:buSzPts val="1400"/>
            </a:pPr>
            <a:endParaRPr sz="933"/>
          </a:p>
        </p:txBody>
      </p:sp>
      <p:sp>
        <p:nvSpPr>
          <p:cNvPr id="1134" name="Google Shape;1134;p53"/>
          <p:cNvSpPr/>
          <p:nvPr/>
        </p:nvSpPr>
        <p:spPr>
          <a:xfrm>
            <a:off x="7095738" y="4901702"/>
            <a:ext cx="575627" cy="571437"/>
          </a:xfrm>
          <a:custGeom>
            <a:avLst/>
            <a:gdLst/>
            <a:ahLst/>
            <a:cxnLst/>
            <a:rect l="l" t="t" r="r" b="b"/>
            <a:pathLst>
              <a:path w="1151255" h="1142873" extrusionOk="0">
                <a:moveTo>
                  <a:pt x="0" y="0"/>
                </a:moveTo>
                <a:lnTo>
                  <a:pt x="1151255" y="0"/>
                </a:lnTo>
                <a:lnTo>
                  <a:pt x="1151255" y="1142873"/>
                </a:lnTo>
                <a:lnTo>
                  <a:pt x="0" y="1142873"/>
                </a:lnTo>
                <a:lnTo>
                  <a:pt x="0" y="0"/>
                </a:lnTo>
                <a:close/>
              </a:path>
            </a:pathLst>
          </a:custGeom>
          <a:blipFill rotWithShape="1">
            <a:blip r:embed="rId11" cstate="screen">
              <a:alphaModFix/>
              <a:extLst>
                <a:ext uri="{28A0092B-C50C-407E-A947-70E740481C1C}">
                  <a14:useLocalDpi xmlns:a14="http://schemas.microsoft.com/office/drawing/2010/main"/>
                </a:ext>
              </a:extLst>
            </a:blip>
            <a:stretch>
              <a:fillRect l="-108" r="-103"/>
            </a:stretch>
          </a:blipFill>
          <a:ln>
            <a:noFill/>
          </a:ln>
        </p:spPr>
        <p:txBody>
          <a:bodyPr spcFirstLastPara="1" wrap="square" lIns="60950" tIns="30467" rIns="60950" bIns="30467" anchor="t" anchorCtr="0">
            <a:noAutofit/>
          </a:bodyPr>
          <a:lstStyle/>
          <a:p>
            <a:pPr>
              <a:buSzPts val="1400"/>
            </a:pPr>
            <a:endParaRPr sz="933"/>
          </a:p>
        </p:txBody>
      </p:sp>
      <p:sp>
        <p:nvSpPr>
          <p:cNvPr id="1135" name="Google Shape;1135;p53"/>
          <p:cNvSpPr/>
          <p:nvPr/>
        </p:nvSpPr>
        <p:spPr>
          <a:xfrm>
            <a:off x="9497291" y="3367973"/>
            <a:ext cx="749046" cy="708914"/>
          </a:xfrm>
          <a:custGeom>
            <a:avLst/>
            <a:gdLst/>
            <a:ahLst/>
            <a:cxnLst/>
            <a:rect l="l" t="t" r="r" b="b"/>
            <a:pathLst>
              <a:path w="1498092" h="1417828" extrusionOk="0">
                <a:moveTo>
                  <a:pt x="0" y="0"/>
                </a:moveTo>
                <a:lnTo>
                  <a:pt x="1498092" y="0"/>
                </a:lnTo>
                <a:lnTo>
                  <a:pt x="1498092" y="1417828"/>
                </a:lnTo>
                <a:lnTo>
                  <a:pt x="0" y="1417828"/>
                </a:lnTo>
                <a:lnTo>
                  <a:pt x="0" y="0"/>
                </a:lnTo>
                <a:close/>
              </a:path>
            </a:pathLst>
          </a:custGeom>
          <a:blipFill rotWithShape="1">
            <a:blip r:embed="rId12"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6" name="Google Shape;1136;p53"/>
          <p:cNvSpPr/>
          <p:nvPr/>
        </p:nvSpPr>
        <p:spPr>
          <a:xfrm>
            <a:off x="1969188" y="4746101"/>
            <a:ext cx="771589" cy="700849"/>
          </a:xfrm>
          <a:custGeom>
            <a:avLst/>
            <a:gdLst/>
            <a:ahLst/>
            <a:cxnLst/>
            <a:rect l="l" t="t" r="r" b="b"/>
            <a:pathLst>
              <a:path w="1543177" h="1401699" extrusionOk="0">
                <a:moveTo>
                  <a:pt x="0" y="0"/>
                </a:moveTo>
                <a:lnTo>
                  <a:pt x="1543177" y="0"/>
                </a:lnTo>
                <a:lnTo>
                  <a:pt x="1543177" y="1401699"/>
                </a:lnTo>
                <a:lnTo>
                  <a:pt x="0" y="1401699"/>
                </a:lnTo>
                <a:lnTo>
                  <a:pt x="0" y="0"/>
                </a:lnTo>
                <a:close/>
              </a:path>
            </a:pathLst>
          </a:custGeom>
          <a:blipFill rotWithShape="1">
            <a:blip r:embed="rId1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7" name="Google Shape;1137;p53"/>
          <p:cNvSpPr txBox="1"/>
          <p:nvPr/>
        </p:nvSpPr>
        <p:spPr>
          <a:xfrm>
            <a:off x="1436618" y="549012"/>
            <a:ext cx="9377422"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Équité, égalité  et inclusion pour la résilience</a:t>
            </a:r>
            <a:endParaRPr sz="933"/>
          </a:p>
        </p:txBody>
      </p:sp>
      <p:sp>
        <p:nvSpPr>
          <p:cNvPr id="1138" name="Google Shape;1138;p53"/>
          <p:cNvSpPr txBox="1"/>
          <p:nvPr/>
        </p:nvSpPr>
        <p:spPr>
          <a:xfrm>
            <a:off x="1007691" y="4057567"/>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Pauvreté</a:t>
            </a:r>
            <a:endParaRPr sz="933"/>
          </a:p>
        </p:txBody>
      </p:sp>
      <p:sp>
        <p:nvSpPr>
          <p:cNvPr id="1139" name="Google Shape;1139;p53"/>
          <p:cNvSpPr txBox="1"/>
          <p:nvPr/>
        </p:nvSpPr>
        <p:spPr>
          <a:xfrm>
            <a:off x="2700376" y="4057567"/>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Genre</a:t>
            </a:r>
            <a:endParaRPr sz="933"/>
          </a:p>
        </p:txBody>
      </p:sp>
      <p:sp>
        <p:nvSpPr>
          <p:cNvPr id="1140" name="Google Shape;1140;p53"/>
          <p:cNvSpPr txBox="1"/>
          <p:nvPr/>
        </p:nvSpPr>
        <p:spPr>
          <a:xfrm>
            <a:off x="4372898" y="4057567"/>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Handicap</a:t>
            </a:r>
            <a:endParaRPr sz="933"/>
          </a:p>
        </p:txBody>
      </p:sp>
      <p:sp>
        <p:nvSpPr>
          <p:cNvPr id="1141" name="Google Shape;1141;p53"/>
          <p:cNvSpPr txBox="1"/>
          <p:nvPr/>
        </p:nvSpPr>
        <p:spPr>
          <a:xfrm>
            <a:off x="5978658" y="4057567"/>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dirty="0">
                <a:solidFill>
                  <a:srgbClr val="FFFFFF"/>
                </a:solidFill>
                <a:latin typeface="Roboto"/>
                <a:ea typeface="Roboto"/>
                <a:cs typeface="Roboto"/>
                <a:sym typeface="Roboto"/>
              </a:rPr>
              <a:t>Race</a:t>
            </a:r>
            <a:endParaRPr sz="933" dirty="0"/>
          </a:p>
        </p:txBody>
      </p:sp>
      <p:sp>
        <p:nvSpPr>
          <p:cNvPr id="1142" name="Google Shape;1142;p53"/>
          <p:cNvSpPr txBox="1"/>
          <p:nvPr/>
        </p:nvSpPr>
        <p:spPr>
          <a:xfrm>
            <a:off x="7671343" y="4057567"/>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Origine ethnique</a:t>
            </a:r>
            <a:endParaRPr sz="933"/>
          </a:p>
        </p:txBody>
      </p:sp>
      <p:sp>
        <p:nvSpPr>
          <p:cNvPr id="1143" name="Google Shape;1143;p53"/>
          <p:cNvSpPr txBox="1"/>
          <p:nvPr/>
        </p:nvSpPr>
        <p:spPr>
          <a:xfrm>
            <a:off x="9343865" y="4057567"/>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Caste</a:t>
            </a:r>
            <a:endParaRPr sz="933"/>
          </a:p>
        </p:txBody>
      </p:sp>
      <p:sp>
        <p:nvSpPr>
          <p:cNvPr id="1144" name="Google Shape;1144;p53"/>
          <p:cNvSpPr txBox="1"/>
          <p:nvPr/>
        </p:nvSpPr>
        <p:spPr>
          <a:xfrm>
            <a:off x="1827026" y="5481545"/>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Classe</a:t>
            </a:r>
            <a:endParaRPr sz="933"/>
          </a:p>
        </p:txBody>
      </p:sp>
      <p:sp>
        <p:nvSpPr>
          <p:cNvPr id="1145" name="Google Shape;1145;p53"/>
          <p:cNvSpPr txBox="1"/>
          <p:nvPr/>
        </p:nvSpPr>
        <p:spPr>
          <a:xfrm>
            <a:off x="3519711" y="5481545"/>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Religion</a:t>
            </a:r>
            <a:endParaRPr sz="933"/>
          </a:p>
        </p:txBody>
      </p:sp>
      <p:sp>
        <p:nvSpPr>
          <p:cNvPr id="1146" name="Google Shape;1146;p53"/>
          <p:cNvSpPr txBox="1"/>
          <p:nvPr/>
        </p:nvSpPr>
        <p:spPr>
          <a:xfrm>
            <a:off x="5192233" y="5481545"/>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Âge</a:t>
            </a:r>
            <a:endParaRPr sz="933"/>
          </a:p>
        </p:txBody>
      </p:sp>
      <p:sp>
        <p:nvSpPr>
          <p:cNvPr id="1147" name="Google Shape;1147;p53"/>
          <p:cNvSpPr txBox="1"/>
          <p:nvPr/>
        </p:nvSpPr>
        <p:spPr>
          <a:xfrm>
            <a:off x="6866255" y="5481545"/>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Sexualité</a:t>
            </a:r>
            <a:endParaRPr sz="933"/>
          </a:p>
        </p:txBody>
      </p:sp>
      <p:sp>
        <p:nvSpPr>
          <p:cNvPr id="1148" name="Google Shape;1148;p53"/>
          <p:cNvSpPr txBox="1"/>
          <p:nvPr/>
        </p:nvSpPr>
        <p:spPr>
          <a:xfrm>
            <a:off x="8558940" y="5481545"/>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Déplacement</a:t>
            </a:r>
            <a:endParaRPr sz="933"/>
          </a:p>
        </p:txBody>
      </p:sp>
      <p:sp>
        <p:nvSpPr>
          <p:cNvPr id="1149" name="Google Shape;1149;p53"/>
          <p:cNvSpPr/>
          <p:nvPr/>
        </p:nvSpPr>
        <p:spPr>
          <a:xfrm>
            <a:off x="6220484" y="3367967"/>
            <a:ext cx="552450" cy="660400"/>
          </a:xfrm>
          <a:custGeom>
            <a:avLst/>
            <a:gdLst/>
            <a:ahLst/>
            <a:cxnLst/>
            <a:rect l="l" t="t" r="r" b="b"/>
            <a:pathLst>
              <a:path w="828675" h="990600" extrusionOk="0">
                <a:moveTo>
                  <a:pt x="0" y="0"/>
                </a:moveTo>
                <a:lnTo>
                  <a:pt x="828675" y="0"/>
                </a:lnTo>
                <a:lnTo>
                  <a:pt x="828675" y="990600"/>
                </a:lnTo>
                <a:lnTo>
                  <a:pt x="0" y="990600"/>
                </a:lnTo>
                <a:lnTo>
                  <a:pt x="0" y="0"/>
                </a:lnTo>
                <a:close/>
              </a:path>
            </a:pathLst>
          </a:custGeom>
          <a:blipFill rotWithShape="1">
            <a:blip r:embed="rId1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50" name="Google Shape;1150;p53"/>
          <p:cNvSpPr txBox="1"/>
          <p:nvPr/>
        </p:nvSpPr>
        <p:spPr>
          <a:xfrm>
            <a:off x="1238677" y="1667470"/>
            <a:ext cx="10575598" cy="1066702"/>
          </a:xfrm>
          <a:prstGeom prst="rect">
            <a:avLst/>
          </a:prstGeom>
          <a:noFill/>
          <a:ln>
            <a:noFill/>
          </a:ln>
        </p:spPr>
        <p:txBody>
          <a:bodyPr spcFirstLastPara="1" wrap="square" lIns="0" tIns="0" rIns="0" bIns="0" anchor="t" anchorCtr="0">
            <a:spAutoFit/>
          </a:bodyPr>
          <a:lstStyle/>
          <a:p>
            <a:pPr>
              <a:buSzPts val="2600"/>
            </a:pPr>
            <a:r>
              <a:rPr lang="en-US" sz="1733" dirty="0">
                <a:solidFill>
                  <a:srgbClr val="0B5FBA"/>
                </a:solidFill>
                <a:latin typeface="Roboto"/>
                <a:ea typeface="Roboto"/>
                <a:cs typeface="Roboto"/>
                <a:sym typeface="Roboto"/>
              </a:rPr>
              <a:t>Les </a:t>
            </a:r>
            <a:r>
              <a:rPr lang="en-US" sz="1733" dirty="0" err="1">
                <a:solidFill>
                  <a:srgbClr val="0B5FBA"/>
                </a:solidFill>
                <a:latin typeface="Roboto"/>
                <a:ea typeface="Roboto"/>
                <a:cs typeface="Roboto"/>
                <a:sym typeface="Roboto"/>
              </a:rPr>
              <a:t>effets</a:t>
            </a:r>
            <a:r>
              <a:rPr lang="en-US" sz="1733" dirty="0">
                <a:solidFill>
                  <a:srgbClr val="0B5FBA"/>
                </a:solidFill>
                <a:latin typeface="Roboto"/>
                <a:ea typeface="Roboto"/>
                <a:cs typeface="Roboto"/>
                <a:sym typeface="Roboto"/>
              </a:rPr>
              <a:t> du </a:t>
            </a:r>
            <a:r>
              <a:rPr lang="en-US" sz="1733" dirty="0" err="1">
                <a:solidFill>
                  <a:srgbClr val="0B5FBA"/>
                </a:solidFill>
                <a:latin typeface="Roboto"/>
                <a:ea typeface="Roboto"/>
                <a:cs typeface="Roboto"/>
                <a:sym typeface="Roboto"/>
              </a:rPr>
              <a:t>changement</a:t>
            </a:r>
            <a:r>
              <a:rPr lang="en-US" sz="1733" dirty="0">
                <a:solidFill>
                  <a:srgbClr val="0B5FBA"/>
                </a:solidFill>
                <a:latin typeface="Roboto"/>
                <a:ea typeface="Roboto"/>
                <a:cs typeface="Roboto"/>
                <a:sym typeface="Roboto"/>
              </a:rPr>
              <a:t> </a:t>
            </a:r>
            <a:r>
              <a:rPr lang="en-US" sz="1733" dirty="0" err="1">
                <a:solidFill>
                  <a:srgbClr val="0B5FBA"/>
                </a:solidFill>
                <a:latin typeface="Roboto"/>
                <a:ea typeface="Roboto"/>
                <a:cs typeface="Roboto"/>
                <a:sym typeface="Roboto"/>
              </a:rPr>
              <a:t>climatique</a:t>
            </a:r>
            <a:r>
              <a:rPr lang="en-US" sz="1733" dirty="0">
                <a:solidFill>
                  <a:srgbClr val="0B5FBA"/>
                </a:solidFill>
                <a:latin typeface="Roboto"/>
                <a:ea typeface="Roboto"/>
                <a:cs typeface="Roboto"/>
                <a:sym typeface="Roboto"/>
              </a:rPr>
              <a:t> </a:t>
            </a:r>
            <a:r>
              <a:rPr lang="en-US" sz="1733" dirty="0" err="1">
                <a:solidFill>
                  <a:srgbClr val="0B5FBA"/>
                </a:solidFill>
                <a:latin typeface="Roboto"/>
                <a:ea typeface="Roboto"/>
                <a:cs typeface="Roboto"/>
                <a:sym typeface="Roboto"/>
              </a:rPr>
              <a:t>touchent</a:t>
            </a:r>
            <a:r>
              <a:rPr lang="en-US" sz="1733" dirty="0">
                <a:solidFill>
                  <a:srgbClr val="0B5FBA"/>
                </a:solidFill>
                <a:latin typeface="Roboto"/>
                <a:ea typeface="Roboto"/>
                <a:cs typeface="Roboto"/>
                <a:sym typeface="Roboto"/>
              </a:rPr>
              <a:t> </a:t>
            </a:r>
            <a:r>
              <a:rPr lang="en-US" sz="1733" dirty="0" err="1">
                <a:solidFill>
                  <a:srgbClr val="0B5FBA"/>
                </a:solidFill>
                <a:latin typeface="Roboto"/>
                <a:ea typeface="Roboto"/>
                <a:cs typeface="Roboto"/>
                <a:sym typeface="Roboto"/>
              </a:rPr>
              <a:t>souvent</a:t>
            </a:r>
            <a:r>
              <a:rPr lang="en-US" sz="1733" dirty="0">
                <a:solidFill>
                  <a:srgbClr val="0B5FBA"/>
                </a:solidFill>
                <a:latin typeface="Roboto"/>
                <a:ea typeface="Roboto"/>
                <a:cs typeface="Roboto"/>
                <a:sym typeface="Roboto"/>
              </a:rPr>
              <a:t> plus </a:t>
            </a:r>
            <a:r>
              <a:rPr lang="en-US" sz="1733" dirty="0" err="1">
                <a:solidFill>
                  <a:srgbClr val="0B5FBA"/>
                </a:solidFill>
                <a:latin typeface="Roboto"/>
                <a:ea typeface="Roboto"/>
                <a:cs typeface="Roboto"/>
                <a:sym typeface="Roboto"/>
              </a:rPr>
              <a:t>durement</a:t>
            </a:r>
            <a:r>
              <a:rPr lang="en-US" sz="1733" dirty="0">
                <a:solidFill>
                  <a:srgbClr val="0B5FBA"/>
                </a:solidFill>
                <a:latin typeface="Roboto"/>
                <a:ea typeface="Roboto"/>
                <a:cs typeface="Roboto"/>
                <a:sym typeface="Roboto"/>
              </a:rPr>
              <a:t> les </a:t>
            </a:r>
            <a:r>
              <a:rPr lang="en-US" sz="1733" dirty="0" err="1">
                <a:solidFill>
                  <a:srgbClr val="0B5FBA"/>
                </a:solidFill>
                <a:latin typeface="Roboto"/>
                <a:ea typeface="Roboto"/>
                <a:cs typeface="Roboto"/>
                <a:sym typeface="Roboto"/>
              </a:rPr>
              <a:t>groupes</a:t>
            </a:r>
            <a:r>
              <a:rPr lang="en-US" sz="1733" dirty="0">
                <a:solidFill>
                  <a:srgbClr val="0B5FBA"/>
                </a:solidFill>
                <a:latin typeface="Roboto"/>
                <a:ea typeface="Roboto"/>
                <a:cs typeface="Roboto"/>
                <a:sym typeface="Roboto"/>
              </a:rPr>
              <a:t> </a:t>
            </a:r>
            <a:r>
              <a:rPr lang="en-US" sz="1733" dirty="0" err="1">
                <a:solidFill>
                  <a:srgbClr val="0B5FBA"/>
                </a:solidFill>
                <a:latin typeface="Roboto"/>
                <a:ea typeface="Roboto"/>
                <a:cs typeface="Roboto"/>
                <a:sym typeface="Roboto"/>
              </a:rPr>
              <a:t>marginalisés</a:t>
            </a:r>
            <a:r>
              <a:rPr lang="en-US" sz="1733" dirty="0">
                <a:solidFill>
                  <a:srgbClr val="0B5FBA"/>
                </a:solidFill>
                <a:latin typeface="Roboto"/>
                <a:ea typeface="Roboto"/>
                <a:cs typeface="Roboto"/>
                <a:sym typeface="Roboto"/>
              </a:rPr>
              <a:t> et </a:t>
            </a:r>
            <a:r>
              <a:rPr lang="en-US" sz="1733" dirty="0" err="1">
                <a:solidFill>
                  <a:srgbClr val="0B5FBA"/>
                </a:solidFill>
                <a:latin typeface="Roboto"/>
                <a:ea typeface="Roboto"/>
                <a:cs typeface="Roboto"/>
                <a:sym typeface="Roboto"/>
              </a:rPr>
              <a:t>exclus</a:t>
            </a:r>
            <a:endParaRPr sz="933" dirty="0"/>
          </a:p>
          <a:p>
            <a:pPr>
              <a:buSzPts val="2600"/>
            </a:pPr>
            <a:endParaRPr sz="1733" dirty="0">
              <a:solidFill>
                <a:srgbClr val="0B5FBA"/>
              </a:solidFill>
              <a:latin typeface="Roboto"/>
              <a:ea typeface="Roboto"/>
              <a:cs typeface="Roboto"/>
              <a:sym typeface="Roboto"/>
            </a:endParaRPr>
          </a:p>
          <a:p>
            <a:pPr>
              <a:buSzPts val="2600"/>
            </a:pPr>
            <a:r>
              <a:rPr lang="en-US" sz="1733" dirty="0">
                <a:solidFill>
                  <a:srgbClr val="0B5FBA"/>
                </a:solidFill>
                <a:latin typeface="Roboto"/>
                <a:ea typeface="Roboto"/>
                <a:cs typeface="Roboto"/>
                <a:sym typeface="Roboto"/>
              </a:rPr>
              <a:t>Parmi les </a:t>
            </a:r>
            <a:r>
              <a:rPr lang="en-US" sz="1733" dirty="0" err="1">
                <a:solidFill>
                  <a:srgbClr val="0B5FBA"/>
                </a:solidFill>
                <a:latin typeface="Roboto"/>
                <a:ea typeface="Roboto"/>
                <a:cs typeface="Roboto"/>
                <a:sym typeface="Roboto"/>
              </a:rPr>
              <a:t>inégalités</a:t>
            </a:r>
            <a:r>
              <a:rPr lang="en-US" sz="1733" dirty="0">
                <a:solidFill>
                  <a:srgbClr val="0B5FBA"/>
                </a:solidFill>
                <a:latin typeface="Roboto"/>
                <a:ea typeface="Roboto"/>
                <a:cs typeface="Roboto"/>
                <a:sym typeface="Roboto"/>
              </a:rPr>
              <a:t> </a:t>
            </a:r>
            <a:r>
              <a:rPr lang="en-US" sz="1733" dirty="0" err="1">
                <a:solidFill>
                  <a:srgbClr val="0B5FBA"/>
                </a:solidFill>
                <a:latin typeface="Roboto"/>
                <a:ea typeface="Roboto"/>
                <a:cs typeface="Roboto"/>
                <a:sym typeface="Roboto"/>
              </a:rPr>
              <a:t>structurelles</a:t>
            </a:r>
            <a:r>
              <a:rPr lang="en-US" sz="1733" dirty="0">
                <a:solidFill>
                  <a:srgbClr val="0B5FBA"/>
                </a:solidFill>
                <a:latin typeface="Roboto"/>
                <a:ea typeface="Roboto"/>
                <a:cs typeface="Roboto"/>
                <a:sym typeface="Roboto"/>
              </a:rPr>
              <a:t> qui </a:t>
            </a:r>
            <a:r>
              <a:rPr lang="en-US" sz="1733" dirty="0" err="1">
                <a:solidFill>
                  <a:srgbClr val="0B5FBA"/>
                </a:solidFill>
                <a:latin typeface="Roboto"/>
                <a:ea typeface="Roboto"/>
                <a:cs typeface="Roboto"/>
                <a:sym typeface="Roboto"/>
              </a:rPr>
              <a:t>rendent</a:t>
            </a:r>
            <a:r>
              <a:rPr lang="en-US" sz="1733" dirty="0">
                <a:solidFill>
                  <a:srgbClr val="0B5FBA"/>
                </a:solidFill>
                <a:latin typeface="Roboto"/>
                <a:ea typeface="Roboto"/>
                <a:cs typeface="Roboto"/>
                <a:sym typeface="Roboto"/>
              </a:rPr>
              <a:t> les populations </a:t>
            </a:r>
            <a:r>
              <a:rPr lang="en-US" sz="1733" dirty="0" err="1">
                <a:solidFill>
                  <a:srgbClr val="0B5FBA"/>
                </a:solidFill>
                <a:latin typeface="Roboto"/>
                <a:ea typeface="Roboto"/>
                <a:cs typeface="Roboto"/>
                <a:sym typeface="Roboto"/>
              </a:rPr>
              <a:t>vulnérables</a:t>
            </a:r>
            <a:r>
              <a:rPr lang="en-US" sz="1733" dirty="0">
                <a:solidFill>
                  <a:srgbClr val="0B5FBA"/>
                </a:solidFill>
                <a:latin typeface="Roboto"/>
                <a:ea typeface="Roboto"/>
                <a:cs typeface="Roboto"/>
                <a:sym typeface="Roboto"/>
              </a:rPr>
              <a:t> au </a:t>
            </a:r>
            <a:r>
              <a:rPr lang="en-US" sz="1733" dirty="0" err="1">
                <a:solidFill>
                  <a:srgbClr val="0B5FBA"/>
                </a:solidFill>
                <a:latin typeface="Roboto"/>
                <a:ea typeface="Roboto"/>
                <a:cs typeface="Roboto"/>
                <a:sym typeface="Roboto"/>
              </a:rPr>
              <a:t>changement</a:t>
            </a:r>
            <a:r>
              <a:rPr lang="en-US" sz="1733" dirty="0">
                <a:solidFill>
                  <a:srgbClr val="0B5FBA"/>
                </a:solidFill>
                <a:latin typeface="Roboto"/>
                <a:ea typeface="Roboto"/>
                <a:cs typeface="Roboto"/>
                <a:sym typeface="Roboto"/>
              </a:rPr>
              <a:t> </a:t>
            </a:r>
            <a:r>
              <a:rPr lang="en-US" sz="1733" dirty="0" err="1">
                <a:solidFill>
                  <a:srgbClr val="0B5FBA"/>
                </a:solidFill>
                <a:latin typeface="Roboto"/>
                <a:ea typeface="Roboto"/>
                <a:cs typeface="Roboto"/>
                <a:sym typeface="Roboto"/>
              </a:rPr>
              <a:t>climatique</a:t>
            </a:r>
            <a:r>
              <a:rPr lang="en-US" sz="1733" dirty="0">
                <a:solidFill>
                  <a:srgbClr val="0B5FBA"/>
                </a:solidFill>
                <a:latin typeface="Roboto"/>
                <a:ea typeface="Roboto"/>
                <a:cs typeface="Roboto"/>
                <a:sym typeface="Roboto"/>
              </a:rPr>
              <a:t>, on </a:t>
            </a:r>
            <a:r>
              <a:rPr lang="en-US" sz="1733" dirty="0" err="1">
                <a:solidFill>
                  <a:srgbClr val="0B5FBA"/>
                </a:solidFill>
                <a:latin typeface="Roboto"/>
                <a:ea typeface="Roboto"/>
                <a:cs typeface="Roboto"/>
                <a:sym typeface="Roboto"/>
              </a:rPr>
              <a:t>peut</a:t>
            </a:r>
            <a:r>
              <a:rPr lang="en-US" sz="1733" dirty="0">
                <a:solidFill>
                  <a:srgbClr val="0B5FBA"/>
                </a:solidFill>
                <a:latin typeface="Roboto"/>
                <a:ea typeface="Roboto"/>
                <a:cs typeface="Roboto"/>
                <a:sym typeface="Roboto"/>
              </a:rPr>
              <a:t> citer les </a:t>
            </a:r>
            <a:r>
              <a:rPr lang="en-US" sz="1733" dirty="0" err="1">
                <a:solidFill>
                  <a:srgbClr val="0B5FBA"/>
                </a:solidFill>
                <a:latin typeface="Roboto"/>
                <a:ea typeface="Roboto"/>
                <a:cs typeface="Roboto"/>
                <a:sym typeface="Roboto"/>
              </a:rPr>
              <a:t>éléments</a:t>
            </a:r>
            <a:r>
              <a:rPr lang="en-US" sz="1733" dirty="0">
                <a:solidFill>
                  <a:srgbClr val="0B5FBA"/>
                </a:solidFill>
                <a:latin typeface="Roboto"/>
                <a:ea typeface="Roboto"/>
                <a:cs typeface="Roboto"/>
                <a:sym typeface="Roboto"/>
              </a:rPr>
              <a:t> </a:t>
            </a:r>
            <a:r>
              <a:rPr lang="en-US" sz="1733" dirty="0" err="1">
                <a:solidFill>
                  <a:srgbClr val="0B5FBA"/>
                </a:solidFill>
                <a:latin typeface="Roboto"/>
                <a:ea typeface="Roboto"/>
                <a:cs typeface="Roboto"/>
                <a:sym typeface="Roboto"/>
              </a:rPr>
              <a:t>suivants</a:t>
            </a:r>
            <a:r>
              <a:rPr lang="en-US" sz="1733" dirty="0">
                <a:solidFill>
                  <a:srgbClr val="0B5FBA"/>
                </a:solidFill>
                <a:latin typeface="Roboto"/>
                <a:ea typeface="Roboto"/>
                <a:cs typeface="Roboto"/>
                <a:sym typeface="Roboto"/>
              </a:rPr>
              <a:t> :</a:t>
            </a:r>
            <a:endParaRPr sz="933" dirty="0"/>
          </a:p>
        </p:txBody>
      </p:sp>
      <p:sp>
        <p:nvSpPr>
          <p:cNvPr id="1151" name="Google Shape;1151;p53"/>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46</a:t>
            </a:fld>
            <a:endParaRPr/>
          </a:p>
        </p:txBody>
      </p:sp>
      <p:sp>
        <p:nvSpPr>
          <p:cNvPr id="1152" name="Google Shape;1152;p53"/>
          <p:cNvSpPr/>
          <p:nvPr/>
        </p:nvSpPr>
        <p:spPr>
          <a:xfrm>
            <a:off x="10020721"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53" name="Google Shape;1153;p53"/>
          <p:cNvSpPr txBox="1"/>
          <p:nvPr/>
        </p:nvSpPr>
        <p:spPr>
          <a:xfrm>
            <a:off x="10286140" y="5481545"/>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Informalité</a:t>
            </a:r>
            <a:endParaRPr sz="933"/>
          </a:p>
        </p:txBody>
      </p:sp>
      <p:sp>
        <p:nvSpPr>
          <p:cNvPr id="1154" name="Google Shape;1154;p53"/>
          <p:cNvSpPr/>
          <p:nvPr/>
        </p:nvSpPr>
        <p:spPr>
          <a:xfrm>
            <a:off x="10598033" y="4905866"/>
            <a:ext cx="451671" cy="497445"/>
          </a:xfrm>
          <a:custGeom>
            <a:avLst/>
            <a:gdLst/>
            <a:ahLst/>
            <a:cxnLst/>
            <a:rect l="l" t="t" r="r" b="b"/>
            <a:pathLst>
              <a:path w="1361821" h="1314831" extrusionOk="0">
                <a:moveTo>
                  <a:pt x="0" y="0"/>
                </a:moveTo>
                <a:lnTo>
                  <a:pt x="1361821" y="0"/>
                </a:lnTo>
                <a:lnTo>
                  <a:pt x="1361821" y="1314831"/>
                </a:lnTo>
                <a:lnTo>
                  <a:pt x="0" y="1314831"/>
                </a:lnTo>
                <a:lnTo>
                  <a:pt x="0" y="0"/>
                </a:lnTo>
                <a:close/>
              </a:path>
            </a:pathLst>
          </a:custGeom>
          <a:blipFill rotWithShape="1">
            <a:blip r:embed="rId1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14">
          <a:extLst>
            <a:ext uri="{FF2B5EF4-FFF2-40B4-BE49-F238E27FC236}">
              <a16:creationId xmlns:a16="http://schemas.microsoft.com/office/drawing/2014/main" id="{0FF530E5-524A-BFEB-678C-3B746230BFB6}"/>
            </a:ext>
          </a:extLst>
        </p:cNvPr>
        <p:cNvGrpSpPr/>
        <p:nvPr/>
      </p:nvGrpSpPr>
      <p:grpSpPr>
        <a:xfrm>
          <a:off x="0" y="0"/>
          <a:ext cx="0" cy="0"/>
          <a:chOff x="0" y="0"/>
          <a:chExt cx="0" cy="0"/>
        </a:xfrm>
      </p:grpSpPr>
      <p:sp>
        <p:nvSpPr>
          <p:cNvPr id="1116" name="Google Shape;1116;p53">
            <a:extLst>
              <a:ext uri="{FF2B5EF4-FFF2-40B4-BE49-F238E27FC236}">
                <a16:creationId xmlns:a16="http://schemas.microsoft.com/office/drawing/2014/main" id="{77A3162A-5E50-602C-9F25-8D309C6A2E10}"/>
              </a:ext>
            </a:extLst>
          </p:cNvPr>
          <p:cNvSpPr/>
          <p:nvPr/>
        </p:nvSpPr>
        <p:spPr>
          <a:xfrm>
            <a:off x="9374436" y="75941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17" name="Google Shape;1117;p53">
            <a:extLst>
              <a:ext uri="{FF2B5EF4-FFF2-40B4-BE49-F238E27FC236}">
                <a16:creationId xmlns:a16="http://schemas.microsoft.com/office/drawing/2014/main" id="{3FA0EA8C-927C-B0FD-D4C9-02A7871E3BBC}"/>
              </a:ext>
            </a:extLst>
          </p:cNvPr>
          <p:cNvSpPr/>
          <p:nvPr/>
        </p:nvSpPr>
        <p:spPr>
          <a:xfrm>
            <a:off x="9836325" y="959604"/>
            <a:ext cx="558673" cy="558673"/>
          </a:xfrm>
          <a:custGeom>
            <a:avLst/>
            <a:gdLst/>
            <a:ahLst/>
            <a:cxnLst/>
            <a:rect l="l" t="t" r="r" b="b"/>
            <a:pathLst>
              <a:path w="1117346" h="1117346" extrusionOk="0">
                <a:moveTo>
                  <a:pt x="0" y="0"/>
                </a:moveTo>
                <a:lnTo>
                  <a:pt x="1117346" y="0"/>
                </a:lnTo>
                <a:lnTo>
                  <a:pt x="1117346" y="1117346"/>
                </a:lnTo>
                <a:lnTo>
                  <a:pt x="0" y="111734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18" name="Google Shape;1118;p53">
            <a:extLst>
              <a:ext uri="{FF2B5EF4-FFF2-40B4-BE49-F238E27FC236}">
                <a16:creationId xmlns:a16="http://schemas.microsoft.com/office/drawing/2014/main" id="{1F3A57D9-2CB9-22BB-7ED6-8E958094DD1A}"/>
              </a:ext>
            </a:extLst>
          </p:cNvPr>
          <p:cNvSpPr/>
          <p:nvPr/>
        </p:nvSpPr>
        <p:spPr>
          <a:xfrm>
            <a:off x="7588782" y="856081"/>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19" name="Google Shape;1119;p53">
            <a:extLst>
              <a:ext uri="{FF2B5EF4-FFF2-40B4-BE49-F238E27FC236}">
                <a16:creationId xmlns:a16="http://schemas.microsoft.com/office/drawing/2014/main" id="{891545BD-A401-C464-79CF-94347AA955F6}"/>
              </a:ext>
            </a:extLst>
          </p:cNvPr>
          <p:cNvSpPr/>
          <p:nvPr/>
        </p:nvSpPr>
        <p:spPr>
          <a:xfrm>
            <a:off x="6133677" y="1275894"/>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0" name="Google Shape;1120;p53">
            <a:extLst>
              <a:ext uri="{FF2B5EF4-FFF2-40B4-BE49-F238E27FC236}">
                <a16:creationId xmlns:a16="http://schemas.microsoft.com/office/drawing/2014/main" id="{1CF60270-8BB4-2FF3-905E-C5D85067594F}"/>
              </a:ext>
            </a:extLst>
          </p:cNvPr>
          <p:cNvSpPr/>
          <p:nvPr/>
        </p:nvSpPr>
        <p:spPr>
          <a:xfrm>
            <a:off x="6305044" y="382716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1" name="Google Shape;1121;p53">
            <a:extLst>
              <a:ext uri="{FF2B5EF4-FFF2-40B4-BE49-F238E27FC236}">
                <a16:creationId xmlns:a16="http://schemas.microsoft.com/office/drawing/2014/main" id="{0CBA3421-5E9C-0073-DA92-8EB951E79F4F}"/>
              </a:ext>
            </a:extLst>
          </p:cNvPr>
          <p:cNvSpPr/>
          <p:nvPr/>
        </p:nvSpPr>
        <p:spPr>
          <a:xfrm>
            <a:off x="7124518" y="2512054"/>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2" name="Google Shape;1122;p53">
            <a:extLst>
              <a:ext uri="{FF2B5EF4-FFF2-40B4-BE49-F238E27FC236}">
                <a16:creationId xmlns:a16="http://schemas.microsoft.com/office/drawing/2014/main" id="{08AFC5F6-BDB6-D69E-9B86-F92FC4ACE90A}"/>
              </a:ext>
            </a:extLst>
          </p:cNvPr>
          <p:cNvSpPr/>
          <p:nvPr/>
        </p:nvSpPr>
        <p:spPr>
          <a:xfrm>
            <a:off x="8732129" y="2231476"/>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3" name="Google Shape;1123;p53">
            <a:extLst>
              <a:ext uri="{FF2B5EF4-FFF2-40B4-BE49-F238E27FC236}">
                <a16:creationId xmlns:a16="http://schemas.microsoft.com/office/drawing/2014/main" id="{F4EC322D-0FC4-1F75-9213-2F83F316778C}"/>
              </a:ext>
            </a:extLst>
          </p:cNvPr>
          <p:cNvSpPr/>
          <p:nvPr/>
        </p:nvSpPr>
        <p:spPr>
          <a:xfrm>
            <a:off x="10324500" y="2171263"/>
            <a:ext cx="1411093" cy="1669487"/>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4" name="Google Shape;1124;p53">
            <a:extLst>
              <a:ext uri="{FF2B5EF4-FFF2-40B4-BE49-F238E27FC236}">
                <a16:creationId xmlns:a16="http://schemas.microsoft.com/office/drawing/2014/main" id="{456A7CD3-A6B0-80D8-0BD9-6B4122A5F761}"/>
              </a:ext>
            </a:extLst>
          </p:cNvPr>
          <p:cNvSpPr/>
          <p:nvPr/>
        </p:nvSpPr>
        <p:spPr>
          <a:xfrm>
            <a:off x="9250046" y="5103170"/>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5" name="Google Shape;1125;p53">
            <a:extLst>
              <a:ext uri="{FF2B5EF4-FFF2-40B4-BE49-F238E27FC236}">
                <a16:creationId xmlns:a16="http://schemas.microsoft.com/office/drawing/2014/main" id="{D197BB20-BD95-58BC-BB04-8E2684CB2EE8}"/>
              </a:ext>
            </a:extLst>
          </p:cNvPr>
          <p:cNvSpPr/>
          <p:nvPr/>
        </p:nvSpPr>
        <p:spPr>
          <a:xfrm>
            <a:off x="5583765" y="5127934"/>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6" name="Google Shape;1126;p53">
            <a:extLst>
              <a:ext uri="{FF2B5EF4-FFF2-40B4-BE49-F238E27FC236}">
                <a16:creationId xmlns:a16="http://schemas.microsoft.com/office/drawing/2014/main" id="{A04221E5-EE57-F409-FFB3-B85A6D852C2E}"/>
              </a:ext>
            </a:extLst>
          </p:cNvPr>
          <p:cNvSpPr/>
          <p:nvPr/>
        </p:nvSpPr>
        <p:spPr>
          <a:xfrm>
            <a:off x="7241492" y="5077308"/>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7" name="Google Shape;1127;p53">
            <a:extLst>
              <a:ext uri="{FF2B5EF4-FFF2-40B4-BE49-F238E27FC236}">
                <a16:creationId xmlns:a16="http://schemas.microsoft.com/office/drawing/2014/main" id="{F3E3ED9F-04D0-DF53-FB39-A8230D73DBE7}"/>
              </a:ext>
            </a:extLst>
          </p:cNvPr>
          <p:cNvSpPr/>
          <p:nvPr/>
        </p:nvSpPr>
        <p:spPr>
          <a:xfrm>
            <a:off x="8328038" y="3981161"/>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28" name="Google Shape;1128;p53">
            <a:extLst>
              <a:ext uri="{FF2B5EF4-FFF2-40B4-BE49-F238E27FC236}">
                <a16:creationId xmlns:a16="http://schemas.microsoft.com/office/drawing/2014/main" id="{D89A78AE-4CF3-DCBC-7EB4-94630980E333}"/>
              </a:ext>
            </a:extLst>
          </p:cNvPr>
          <p:cNvSpPr/>
          <p:nvPr/>
        </p:nvSpPr>
        <p:spPr>
          <a:xfrm>
            <a:off x="8799317" y="4334987"/>
            <a:ext cx="575119" cy="519049"/>
          </a:xfrm>
          <a:custGeom>
            <a:avLst/>
            <a:gdLst/>
            <a:ahLst/>
            <a:cxnLst/>
            <a:rect l="l" t="t" r="r" b="b"/>
            <a:pathLst>
              <a:path w="1150239" h="1038098" extrusionOk="0">
                <a:moveTo>
                  <a:pt x="0" y="0"/>
                </a:moveTo>
                <a:lnTo>
                  <a:pt x="1150239" y="0"/>
                </a:lnTo>
                <a:lnTo>
                  <a:pt x="1150239" y="1038098"/>
                </a:lnTo>
                <a:lnTo>
                  <a:pt x="0" y="1038098"/>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t="-36" b="-35"/>
            </a:stretch>
          </a:blipFill>
          <a:ln>
            <a:noFill/>
          </a:ln>
        </p:spPr>
        <p:txBody>
          <a:bodyPr spcFirstLastPara="1" wrap="square" lIns="60950" tIns="30467" rIns="60950" bIns="30467" anchor="t" anchorCtr="0">
            <a:noAutofit/>
          </a:bodyPr>
          <a:lstStyle/>
          <a:p>
            <a:pPr>
              <a:buSzPts val="1400"/>
            </a:pPr>
            <a:endParaRPr sz="933"/>
          </a:p>
        </p:txBody>
      </p:sp>
      <p:sp>
        <p:nvSpPr>
          <p:cNvPr id="1129" name="Google Shape;1129;p53">
            <a:extLst>
              <a:ext uri="{FF2B5EF4-FFF2-40B4-BE49-F238E27FC236}">
                <a16:creationId xmlns:a16="http://schemas.microsoft.com/office/drawing/2014/main" id="{1910583C-CF79-F421-B410-102FDB7B54C8}"/>
              </a:ext>
            </a:extLst>
          </p:cNvPr>
          <p:cNvSpPr/>
          <p:nvPr/>
        </p:nvSpPr>
        <p:spPr>
          <a:xfrm>
            <a:off x="8056902" y="1318643"/>
            <a:ext cx="565912" cy="544322"/>
          </a:xfrm>
          <a:custGeom>
            <a:avLst/>
            <a:gdLst/>
            <a:ahLst/>
            <a:cxnLst/>
            <a:rect l="l" t="t" r="r" b="b"/>
            <a:pathLst>
              <a:path w="1131824" h="1088644" extrusionOk="0">
                <a:moveTo>
                  <a:pt x="0" y="0"/>
                </a:moveTo>
                <a:lnTo>
                  <a:pt x="1131824" y="0"/>
                </a:lnTo>
                <a:lnTo>
                  <a:pt x="1131824" y="1088644"/>
                </a:lnTo>
                <a:lnTo>
                  <a:pt x="0" y="1088644"/>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0" name="Google Shape;1130;p53">
            <a:extLst>
              <a:ext uri="{FF2B5EF4-FFF2-40B4-BE49-F238E27FC236}">
                <a16:creationId xmlns:a16="http://schemas.microsoft.com/office/drawing/2014/main" id="{29ABE977-D78B-4741-560C-350D2B813C32}"/>
              </a:ext>
            </a:extLst>
          </p:cNvPr>
          <p:cNvSpPr/>
          <p:nvPr/>
        </p:nvSpPr>
        <p:spPr>
          <a:xfrm>
            <a:off x="6672949" y="1573629"/>
            <a:ext cx="450787" cy="576961"/>
          </a:xfrm>
          <a:custGeom>
            <a:avLst/>
            <a:gdLst/>
            <a:ahLst/>
            <a:cxnLst/>
            <a:rect l="l" t="t" r="r" b="b"/>
            <a:pathLst>
              <a:path w="901573" h="1153922" extrusionOk="0">
                <a:moveTo>
                  <a:pt x="0" y="0"/>
                </a:moveTo>
                <a:lnTo>
                  <a:pt x="901573" y="0"/>
                </a:lnTo>
                <a:lnTo>
                  <a:pt x="901573" y="1153922"/>
                </a:lnTo>
                <a:lnTo>
                  <a:pt x="0" y="1153922"/>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1" name="Google Shape;1131;p53">
            <a:extLst>
              <a:ext uri="{FF2B5EF4-FFF2-40B4-BE49-F238E27FC236}">
                <a16:creationId xmlns:a16="http://schemas.microsoft.com/office/drawing/2014/main" id="{761A3F3C-6C3A-21BC-155D-6894B6E7B66E}"/>
              </a:ext>
            </a:extLst>
          </p:cNvPr>
          <p:cNvSpPr/>
          <p:nvPr/>
        </p:nvSpPr>
        <p:spPr>
          <a:xfrm>
            <a:off x="7593124" y="2925403"/>
            <a:ext cx="574104" cy="519811"/>
          </a:xfrm>
          <a:custGeom>
            <a:avLst/>
            <a:gdLst/>
            <a:ahLst/>
            <a:cxnLst/>
            <a:rect l="l" t="t" r="r" b="b"/>
            <a:pathLst>
              <a:path w="1148207" h="1039622" extrusionOk="0">
                <a:moveTo>
                  <a:pt x="0" y="0"/>
                </a:moveTo>
                <a:lnTo>
                  <a:pt x="1148207" y="0"/>
                </a:lnTo>
                <a:lnTo>
                  <a:pt x="1148207" y="1039622"/>
                </a:lnTo>
                <a:lnTo>
                  <a:pt x="0" y="1039622"/>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l="-401" r="-394"/>
            </a:stretch>
          </a:blipFill>
          <a:ln>
            <a:noFill/>
          </a:ln>
        </p:spPr>
        <p:txBody>
          <a:bodyPr spcFirstLastPara="1" wrap="square" lIns="60950" tIns="30467" rIns="60950" bIns="30467" anchor="t" anchorCtr="0">
            <a:noAutofit/>
          </a:bodyPr>
          <a:lstStyle/>
          <a:p>
            <a:pPr>
              <a:buSzPts val="1400"/>
            </a:pPr>
            <a:endParaRPr sz="933"/>
          </a:p>
        </p:txBody>
      </p:sp>
      <p:sp>
        <p:nvSpPr>
          <p:cNvPr id="1132" name="Google Shape;1132;p53">
            <a:extLst>
              <a:ext uri="{FF2B5EF4-FFF2-40B4-BE49-F238E27FC236}">
                <a16:creationId xmlns:a16="http://schemas.microsoft.com/office/drawing/2014/main" id="{934430C5-2089-0B7D-D21A-51081F6CFC9C}"/>
              </a:ext>
            </a:extLst>
          </p:cNvPr>
          <p:cNvSpPr/>
          <p:nvPr/>
        </p:nvSpPr>
        <p:spPr>
          <a:xfrm>
            <a:off x="9726627" y="5433202"/>
            <a:ext cx="549402" cy="497903"/>
          </a:xfrm>
          <a:custGeom>
            <a:avLst/>
            <a:gdLst/>
            <a:ahLst/>
            <a:cxnLst/>
            <a:rect l="l" t="t" r="r" b="b"/>
            <a:pathLst>
              <a:path w="1098804" h="995807" extrusionOk="0">
                <a:moveTo>
                  <a:pt x="0" y="0"/>
                </a:moveTo>
                <a:lnTo>
                  <a:pt x="1098804" y="0"/>
                </a:lnTo>
                <a:lnTo>
                  <a:pt x="1098804" y="995807"/>
                </a:lnTo>
                <a:lnTo>
                  <a:pt x="0" y="995807"/>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3" name="Google Shape;1133;p53">
            <a:extLst>
              <a:ext uri="{FF2B5EF4-FFF2-40B4-BE49-F238E27FC236}">
                <a16:creationId xmlns:a16="http://schemas.microsoft.com/office/drawing/2014/main" id="{425802D5-BF6C-3EC6-E809-92D967E42693}"/>
              </a:ext>
            </a:extLst>
          </p:cNvPr>
          <p:cNvSpPr/>
          <p:nvPr/>
        </p:nvSpPr>
        <p:spPr>
          <a:xfrm>
            <a:off x="5987389" y="5457588"/>
            <a:ext cx="684085" cy="519049"/>
          </a:xfrm>
          <a:custGeom>
            <a:avLst/>
            <a:gdLst/>
            <a:ahLst/>
            <a:cxnLst/>
            <a:rect l="l" t="t" r="r" b="b"/>
            <a:pathLst>
              <a:path w="1368171" h="1038098" extrusionOk="0">
                <a:moveTo>
                  <a:pt x="0" y="0"/>
                </a:moveTo>
                <a:lnTo>
                  <a:pt x="1368171" y="0"/>
                </a:lnTo>
                <a:lnTo>
                  <a:pt x="1368171" y="1038098"/>
                </a:lnTo>
                <a:lnTo>
                  <a:pt x="0" y="1038098"/>
                </a:lnTo>
                <a:lnTo>
                  <a:pt x="0" y="0"/>
                </a:lnTo>
                <a:close/>
              </a:path>
            </a:pathLst>
          </a:custGeom>
          <a:blipFill rotWithShape="1">
            <a:blip r:embed="rId10" cstate="screen">
              <a:alphaModFix/>
              <a:extLst>
                <a:ext uri="{28A0092B-C50C-407E-A947-70E740481C1C}">
                  <a14:useLocalDpi xmlns:a14="http://schemas.microsoft.com/office/drawing/2010/main"/>
                </a:ext>
              </a:extLst>
            </a:blip>
            <a:stretch>
              <a:fillRect t="-55" b="-59"/>
            </a:stretch>
          </a:blipFill>
          <a:ln>
            <a:noFill/>
          </a:ln>
        </p:spPr>
        <p:txBody>
          <a:bodyPr spcFirstLastPara="1" wrap="square" lIns="60950" tIns="30467" rIns="60950" bIns="30467" anchor="t" anchorCtr="0">
            <a:noAutofit/>
          </a:bodyPr>
          <a:lstStyle/>
          <a:p>
            <a:pPr>
              <a:buSzPts val="1400"/>
            </a:pPr>
            <a:endParaRPr sz="933"/>
          </a:p>
        </p:txBody>
      </p:sp>
      <p:sp>
        <p:nvSpPr>
          <p:cNvPr id="1134" name="Google Shape;1134;p53">
            <a:extLst>
              <a:ext uri="{FF2B5EF4-FFF2-40B4-BE49-F238E27FC236}">
                <a16:creationId xmlns:a16="http://schemas.microsoft.com/office/drawing/2014/main" id="{6B6FDB91-C114-D9F1-32C4-6F9B3E1A77B9}"/>
              </a:ext>
            </a:extLst>
          </p:cNvPr>
          <p:cNvSpPr/>
          <p:nvPr/>
        </p:nvSpPr>
        <p:spPr>
          <a:xfrm>
            <a:off x="7671117" y="5339403"/>
            <a:ext cx="575627" cy="571437"/>
          </a:xfrm>
          <a:custGeom>
            <a:avLst/>
            <a:gdLst/>
            <a:ahLst/>
            <a:cxnLst/>
            <a:rect l="l" t="t" r="r" b="b"/>
            <a:pathLst>
              <a:path w="1151255" h="1142873" extrusionOk="0">
                <a:moveTo>
                  <a:pt x="0" y="0"/>
                </a:moveTo>
                <a:lnTo>
                  <a:pt x="1151255" y="0"/>
                </a:lnTo>
                <a:lnTo>
                  <a:pt x="1151255" y="1142873"/>
                </a:lnTo>
                <a:lnTo>
                  <a:pt x="0" y="1142873"/>
                </a:lnTo>
                <a:lnTo>
                  <a:pt x="0" y="0"/>
                </a:lnTo>
                <a:close/>
              </a:path>
            </a:pathLst>
          </a:custGeom>
          <a:blipFill rotWithShape="1">
            <a:blip r:embed="rId11" cstate="screen">
              <a:alphaModFix/>
              <a:extLst>
                <a:ext uri="{28A0092B-C50C-407E-A947-70E740481C1C}">
                  <a14:useLocalDpi xmlns:a14="http://schemas.microsoft.com/office/drawing/2010/main"/>
                </a:ext>
              </a:extLst>
            </a:blip>
            <a:stretch>
              <a:fillRect l="-108" r="-103"/>
            </a:stretch>
          </a:blipFill>
          <a:ln>
            <a:noFill/>
          </a:ln>
        </p:spPr>
        <p:txBody>
          <a:bodyPr spcFirstLastPara="1" wrap="square" lIns="60950" tIns="30467" rIns="60950" bIns="30467" anchor="t" anchorCtr="0">
            <a:noAutofit/>
          </a:bodyPr>
          <a:lstStyle/>
          <a:p>
            <a:pPr>
              <a:buSzPts val="1400"/>
            </a:pPr>
            <a:endParaRPr sz="933"/>
          </a:p>
        </p:txBody>
      </p:sp>
      <p:sp>
        <p:nvSpPr>
          <p:cNvPr id="1135" name="Google Shape;1135;p53">
            <a:extLst>
              <a:ext uri="{FF2B5EF4-FFF2-40B4-BE49-F238E27FC236}">
                <a16:creationId xmlns:a16="http://schemas.microsoft.com/office/drawing/2014/main" id="{0C89B404-EF79-43F3-904E-35DA1E1EF893}"/>
              </a:ext>
            </a:extLst>
          </p:cNvPr>
          <p:cNvSpPr/>
          <p:nvPr/>
        </p:nvSpPr>
        <p:spPr>
          <a:xfrm>
            <a:off x="9145181" y="2573790"/>
            <a:ext cx="749046" cy="708914"/>
          </a:xfrm>
          <a:custGeom>
            <a:avLst/>
            <a:gdLst/>
            <a:ahLst/>
            <a:cxnLst/>
            <a:rect l="l" t="t" r="r" b="b"/>
            <a:pathLst>
              <a:path w="1498092" h="1417828" extrusionOk="0">
                <a:moveTo>
                  <a:pt x="0" y="0"/>
                </a:moveTo>
                <a:lnTo>
                  <a:pt x="1498092" y="0"/>
                </a:lnTo>
                <a:lnTo>
                  <a:pt x="1498092" y="1417828"/>
                </a:lnTo>
                <a:lnTo>
                  <a:pt x="0" y="1417828"/>
                </a:lnTo>
                <a:lnTo>
                  <a:pt x="0" y="0"/>
                </a:lnTo>
                <a:close/>
              </a:path>
            </a:pathLst>
          </a:custGeom>
          <a:blipFill rotWithShape="1">
            <a:blip r:embed="rId12"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6" name="Google Shape;1136;p53">
            <a:extLst>
              <a:ext uri="{FF2B5EF4-FFF2-40B4-BE49-F238E27FC236}">
                <a16:creationId xmlns:a16="http://schemas.microsoft.com/office/drawing/2014/main" id="{E6A84F03-3658-51BC-71CC-30ED1953A358}"/>
              </a:ext>
            </a:extLst>
          </p:cNvPr>
          <p:cNvSpPr/>
          <p:nvPr/>
        </p:nvSpPr>
        <p:spPr>
          <a:xfrm>
            <a:off x="10801713" y="2493516"/>
            <a:ext cx="771589" cy="770934"/>
          </a:xfrm>
          <a:custGeom>
            <a:avLst/>
            <a:gdLst/>
            <a:ahLst/>
            <a:cxnLst/>
            <a:rect l="l" t="t" r="r" b="b"/>
            <a:pathLst>
              <a:path w="1543177" h="1401699" extrusionOk="0">
                <a:moveTo>
                  <a:pt x="0" y="0"/>
                </a:moveTo>
                <a:lnTo>
                  <a:pt x="1543177" y="0"/>
                </a:lnTo>
                <a:lnTo>
                  <a:pt x="1543177" y="1401699"/>
                </a:lnTo>
                <a:lnTo>
                  <a:pt x="0" y="1401699"/>
                </a:lnTo>
                <a:lnTo>
                  <a:pt x="0" y="0"/>
                </a:lnTo>
                <a:close/>
              </a:path>
            </a:pathLst>
          </a:custGeom>
          <a:blipFill rotWithShape="1">
            <a:blip r:embed="rId1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38" name="Google Shape;1138;p53">
            <a:extLst>
              <a:ext uri="{FF2B5EF4-FFF2-40B4-BE49-F238E27FC236}">
                <a16:creationId xmlns:a16="http://schemas.microsoft.com/office/drawing/2014/main" id="{4E8A8276-4816-AEC4-D23A-95CB6BF2B339}"/>
              </a:ext>
            </a:extLst>
          </p:cNvPr>
          <p:cNvSpPr txBox="1"/>
          <p:nvPr/>
        </p:nvSpPr>
        <p:spPr>
          <a:xfrm>
            <a:off x="9605339" y="1671637"/>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Pauvreté</a:t>
            </a:r>
            <a:endParaRPr sz="933"/>
          </a:p>
        </p:txBody>
      </p:sp>
      <p:sp>
        <p:nvSpPr>
          <p:cNvPr id="1139" name="Google Shape;1139;p53">
            <a:extLst>
              <a:ext uri="{FF2B5EF4-FFF2-40B4-BE49-F238E27FC236}">
                <a16:creationId xmlns:a16="http://schemas.microsoft.com/office/drawing/2014/main" id="{CDE20F5A-FBEB-8909-9661-4140325D9AD6}"/>
              </a:ext>
            </a:extLst>
          </p:cNvPr>
          <p:cNvSpPr txBox="1"/>
          <p:nvPr/>
        </p:nvSpPr>
        <p:spPr>
          <a:xfrm>
            <a:off x="7795733" y="1918519"/>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Genre</a:t>
            </a:r>
            <a:endParaRPr sz="933"/>
          </a:p>
        </p:txBody>
      </p:sp>
      <p:sp>
        <p:nvSpPr>
          <p:cNvPr id="1140" name="Google Shape;1140;p53">
            <a:extLst>
              <a:ext uri="{FF2B5EF4-FFF2-40B4-BE49-F238E27FC236}">
                <a16:creationId xmlns:a16="http://schemas.microsoft.com/office/drawing/2014/main" id="{729DA9AC-A2DB-9EC4-A24B-C899AE40A892}"/>
              </a:ext>
            </a:extLst>
          </p:cNvPr>
          <p:cNvSpPr txBox="1"/>
          <p:nvPr/>
        </p:nvSpPr>
        <p:spPr>
          <a:xfrm>
            <a:off x="6344178" y="2216451"/>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Handicap</a:t>
            </a:r>
            <a:endParaRPr sz="933"/>
          </a:p>
        </p:txBody>
      </p:sp>
      <p:sp>
        <p:nvSpPr>
          <p:cNvPr id="1141" name="Google Shape;1141;p53">
            <a:extLst>
              <a:ext uri="{FF2B5EF4-FFF2-40B4-BE49-F238E27FC236}">
                <a16:creationId xmlns:a16="http://schemas.microsoft.com/office/drawing/2014/main" id="{2F41A079-DFAE-2A2C-56B7-031970D0870A}"/>
              </a:ext>
            </a:extLst>
          </p:cNvPr>
          <p:cNvSpPr txBox="1"/>
          <p:nvPr/>
        </p:nvSpPr>
        <p:spPr>
          <a:xfrm>
            <a:off x="6561125" y="4801970"/>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dirty="0">
                <a:solidFill>
                  <a:srgbClr val="FFFFFF"/>
                </a:solidFill>
                <a:latin typeface="Roboto"/>
                <a:ea typeface="Roboto"/>
                <a:cs typeface="Roboto"/>
                <a:sym typeface="Roboto"/>
              </a:rPr>
              <a:t>Race</a:t>
            </a:r>
            <a:endParaRPr sz="933" dirty="0"/>
          </a:p>
        </p:txBody>
      </p:sp>
      <p:sp>
        <p:nvSpPr>
          <p:cNvPr id="1142" name="Google Shape;1142;p53">
            <a:extLst>
              <a:ext uri="{FF2B5EF4-FFF2-40B4-BE49-F238E27FC236}">
                <a16:creationId xmlns:a16="http://schemas.microsoft.com/office/drawing/2014/main" id="{ED3C9D2D-53B5-6461-9E57-ED21A8DBE8DD}"/>
              </a:ext>
            </a:extLst>
          </p:cNvPr>
          <p:cNvSpPr txBox="1"/>
          <p:nvPr/>
        </p:nvSpPr>
        <p:spPr>
          <a:xfrm>
            <a:off x="7328564" y="3519040"/>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Origine ethnique</a:t>
            </a:r>
            <a:endParaRPr sz="933"/>
          </a:p>
        </p:txBody>
      </p:sp>
      <p:sp>
        <p:nvSpPr>
          <p:cNvPr id="1143" name="Google Shape;1143;p53">
            <a:extLst>
              <a:ext uri="{FF2B5EF4-FFF2-40B4-BE49-F238E27FC236}">
                <a16:creationId xmlns:a16="http://schemas.microsoft.com/office/drawing/2014/main" id="{64327391-FE08-48E8-0FA6-9F8AADA56AB9}"/>
              </a:ext>
            </a:extLst>
          </p:cNvPr>
          <p:cNvSpPr txBox="1"/>
          <p:nvPr/>
        </p:nvSpPr>
        <p:spPr>
          <a:xfrm>
            <a:off x="8991755" y="3263384"/>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Caste</a:t>
            </a:r>
            <a:endParaRPr sz="933"/>
          </a:p>
        </p:txBody>
      </p:sp>
      <p:sp>
        <p:nvSpPr>
          <p:cNvPr id="1144" name="Google Shape;1144;p53">
            <a:extLst>
              <a:ext uri="{FF2B5EF4-FFF2-40B4-BE49-F238E27FC236}">
                <a16:creationId xmlns:a16="http://schemas.microsoft.com/office/drawing/2014/main" id="{1295BD07-6B93-50DD-4764-BB629C453553}"/>
              </a:ext>
            </a:extLst>
          </p:cNvPr>
          <p:cNvSpPr txBox="1"/>
          <p:nvPr/>
        </p:nvSpPr>
        <p:spPr>
          <a:xfrm>
            <a:off x="10602218" y="3277536"/>
            <a:ext cx="1055800" cy="2881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Classe</a:t>
            </a:r>
            <a:endParaRPr sz="933"/>
          </a:p>
        </p:txBody>
      </p:sp>
      <p:sp>
        <p:nvSpPr>
          <p:cNvPr id="1145" name="Google Shape;1145;p53">
            <a:extLst>
              <a:ext uri="{FF2B5EF4-FFF2-40B4-BE49-F238E27FC236}">
                <a16:creationId xmlns:a16="http://schemas.microsoft.com/office/drawing/2014/main" id="{CABFD78C-F18E-8DF8-942A-19275F797148}"/>
              </a:ext>
            </a:extLst>
          </p:cNvPr>
          <p:cNvSpPr txBox="1"/>
          <p:nvPr/>
        </p:nvSpPr>
        <p:spPr>
          <a:xfrm>
            <a:off x="9500499" y="6070325"/>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Religion</a:t>
            </a:r>
            <a:endParaRPr sz="933"/>
          </a:p>
        </p:txBody>
      </p:sp>
      <p:sp>
        <p:nvSpPr>
          <p:cNvPr id="1146" name="Google Shape;1146;p53">
            <a:extLst>
              <a:ext uri="{FF2B5EF4-FFF2-40B4-BE49-F238E27FC236}">
                <a16:creationId xmlns:a16="http://schemas.microsoft.com/office/drawing/2014/main" id="{8F40368F-CA48-A9D1-20FF-B65ADBB638C9}"/>
              </a:ext>
            </a:extLst>
          </p:cNvPr>
          <p:cNvSpPr txBox="1"/>
          <p:nvPr/>
        </p:nvSpPr>
        <p:spPr>
          <a:xfrm>
            <a:off x="5790083" y="6170672"/>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Âge</a:t>
            </a:r>
            <a:endParaRPr sz="933"/>
          </a:p>
        </p:txBody>
      </p:sp>
      <p:sp>
        <p:nvSpPr>
          <p:cNvPr id="1147" name="Google Shape;1147;p53">
            <a:extLst>
              <a:ext uri="{FF2B5EF4-FFF2-40B4-BE49-F238E27FC236}">
                <a16:creationId xmlns:a16="http://schemas.microsoft.com/office/drawing/2014/main" id="{7526D014-D3CC-1F6C-2736-2D05960F0CAD}"/>
              </a:ext>
            </a:extLst>
          </p:cNvPr>
          <p:cNvSpPr txBox="1"/>
          <p:nvPr/>
        </p:nvSpPr>
        <p:spPr>
          <a:xfrm>
            <a:off x="7491945" y="6072728"/>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Sexualité</a:t>
            </a:r>
            <a:endParaRPr sz="933"/>
          </a:p>
        </p:txBody>
      </p:sp>
      <p:sp>
        <p:nvSpPr>
          <p:cNvPr id="1148" name="Google Shape;1148;p53">
            <a:extLst>
              <a:ext uri="{FF2B5EF4-FFF2-40B4-BE49-F238E27FC236}">
                <a16:creationId xmlns:a16="http://schemas.microsoft.com/office/drawing/2014/main" id="{B59F18FC-B58D-A63A-4BD3-406B32394F92}"/>
              </a:ext>
            </a:extLst>
          </p:cNvPr>
          <p:cNvSpPr txBox="1"/>
          <p:nvPr/>
        </p:nvSpPr>
        <p:spPr>
          <a:xfrm>
            <a:off x="8558940" y="4929656"/>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Déplacement</a:t>
            </a:r>
            <a:endParaRPr sz="933"/>
          </a:p>
        </p:txBody>
      </p:sp>
      <p:sp>
        <p:nvSpPr>
          <p:cNvPr id="1149" name="Google Shape;1149;p53">
            <a:extLst>
              <a:ext uri="{FF2B5EF4-FFF2-40B4-BE49-F238E27FC236}">
                <a16:creationId xmlns:a16="http://schemas.microsoft.com/office/drawing/2014/main" id="{A7AEB885-8611-14AD-F02A-B19E57565B6B}"/>
              </a:ext>
            </a:extLst>
          </p:cNvPr>
          <p:cNvSpPr/>
          <p:nvPr/>
        </p:nvSpPr>
        <p:spPr>
          <a:xfrm>
            <a:off x="6776114" y="4090160"/>
            <a:ext cx="552450" cy="660400"/>
          </a:xfrm>
          <a:custGeom>
            <a:avLst/>
            <a:gdLst/>
            <a:ahLst/>
            <a:cxnLst/>
            <a:rect l="l" t="t" r="r" b="b"/>
            <a:pathLst>
              <a:path w="828675" h="990600" extrusionOk="0">
                <a:moveTo>
                  <a:pt x="0" y="0"/>
                </a:moveTo>
                <a:lnTo>
                  <a:pt x="828675" y="0"/>
                </a:lnTo>
                <a:lnTo>
                  <a:pt x="828675" y="990600"/>
                </a:lnTo>
                <a:lnTo>
                  <a:pt x="0" y="990600"/>
                </a:lnTo>
                <a:lnTo>
                  <a:pt x="0" y="0"/>
                </a:lnTo>
                <a:close/>
              </a:path>
            </a:pathLst>
          </a:custGeom>
          <a:blipFill rotWithShape="1">
            <a:blip r:embed="rId1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51" name="Google Shape;1151;p53">
            <a:extLst>
              <a:ext uri="{FF2B5EF4-FFF2-40B4-BE49-F238E27FC236}">
                <a16:creationId xmlns:a16="http://schemas.microsoft.com/office/drawing/2014/main" id="{83EB802A-DB41-0B76-40E4-B306F003FCDF}"/>
              </a:ext>
            </a:extLst>
          </p:cNvPr>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47</a:t>
            </a:fld>
            <a:endParaRPr/>
          </a:p>
        </p:txBody>
      </p:sp>
      <p:sp>
        <p:nvSpPr>
          <p:cNvPr id="1152" name="Google Shape;1152;p53">
            <a:extLst>
              <a:ext uri="{FF2B5EF4-FFF2-40B4-BE49-F238E27FC236}">
                <a16:creationId xmlns:a16="http://schemas.microsoft.com/office/drawing/2014/main" id="{69B1CE74-19DD-F5A1-3DE9-B1B638A06668}"/>
              </a:ext>
            </a:extLst>
          </p:cNvPr>
          <p:cNvSpPr/>
          <p:nvPr/>
        </p:nvSpPr>
        <p:spPr>
          <a:xfrm>
            <a:off x="10096166" y="3874615"/>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53" name="Google Shape;1153;p53">
            <a:extLst>
              <a:ext uri="{FF2B5EF4-FFF2-40B4-BE49-F238E27FC236}">
                <a16:creationId xmlns:a16="http://schemas.microsoft.com/office/drawing/2014/main" id="{D3DC991B-CA72-7B3C-609A-FB4FB31CFADB}"/>
              </a:ext>
            </a:extLst>
          </p:cNvPr>
          <p:cNvSpPr txBox="1"/>
          <p:nvPr/>
        </p:nvSpPr>
        <p:spPr>
          <a:xfrm>
            <a:off x="10286140" y="4866262"/>
            <a:ext cx="1055800" cy="261995"/>
          </a:xfrm>
          <a:prstGeom prst="rect">
            <a:avLst/>
          </a:prstGeom>
          <a:noFill/>
          <a:ln>
            <a:noFill/>
          </a:ln>
        </p:spPr>
        <p:txBody>
          <a:bodyPr spcFirstLastPara="1" wrap="square" lIns="0" tIns="0" rIns="0" bIns="0" anchor="t" anchorCtr="0">
            <a:spAutoFit/>
          </a:bodyPr>
          <a:lstStyle/>
          <a:p>
            <a:pPr algn="ctr">
              <a:lnSpc>
                <a:spcPct val="149941"/>
              </a:lnSpc>
              <a:buSzPts val="1702"/>
            </a:pPr>
            <a:r>
              <a:rPr lang="en-US" sz="1135">
                <a:solidFill>
                  <a:srgbClr val="FFFFFF"/>
                </a:solidFill>
                <a:latin typeface="Roboto"/>
                <a:ea typeface="Roboto"/>
                <a:cs typeface="Roboto"/>
                <a:sym typeface="Roboto"/>
              </a:rPr>
              <a:t>Informalité</a:t>
            </a:r>
            <a:endParaRPr sz="933"/>
          </a:p>
        </p:txBody>
      </p:sp>
      <p:sp>
        <p:nvSpPr>
          <p:cNvPr id="1154" name="Google Shape;1154;p53">
            <a:extLst>
              <a:ext uri="{FF2B5EF4-FFF2-40B4-BE49-F238E27FC236}">
                <a16:creationId xmlns:a16="http://schemas.microsoft.com/office/drawing/2014/main" id="{A9B09C8A-5A5C-16AD-9432-52B26414F7E6}"/>
              </a:ext>
            </a:extLst>
          </p:cNvPr>
          <p:cNvSpPr/>
          <p:nvPr/>
        </p:nvSpPr>
        <p:spPr>
          <a:xfrm>
            <a:off x="10602218" y="4357376"/>
            <a:ext cx="451671" cy="497445"/>
          </a:xfrm>
          <a:custGeom>
            <a:avLst/>
            <a:gdLst/>
            <a:ahLst/>
            <a:cxnLst/>
            <a:rect l="l" t="t" r="r" b="b"/>
            <a:pathLst>
              <a:path w="1361821" h="1314831" extrusionOk="0">
                <a:moveTo>
                  <a:pt x="0" y="0"/>
                </a:moveTo>
                <a:lnTo>
                  <a:pt x="1361821" y="0"/>
                </a:lnTo>
                <a:lnTo>
                  <a:pt x="1361821" y="1314831"/>
                </a:lnTo>
                <a:lnTo>
                  <a:pt x="0" y="1314831"/>
                </a:lnTo>
                <a:lnTo>
                  <a:pt x="0" y="0"/>
                </a:lnTo>
                <a:close/>
              </a:path>
            </a:pathLst>
          </a:custGeom>
          <a:blipFill rotWithShape="1">
            <a:blip r:embed="rId1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3" name="TextBox 2">
            <a:extLst>
              <a:ext uri="{FF2B5EF4-FFF2-40B4-BE49-F238E27FC236}">
                <a16:creationId xmlns:a16="http://schemas.microsoft.com/office/drawing/2014/main" id="{BBF24EE9-21D3-9344-709C-513062F8E39F}"/>
              </a:ext>
            </a:extLst>
          </p:cNvPr>
          <p:cNvSpPr txBox="1"/>
          <p:nvPr/>
        </p:nvSpPr>
        <p:spPr>
          <a:xfrm>
            <a:off x="501162" y="1189141"/>
            <a:ext cx="5203168" cy="4348883"/>
          </a:xfrm>
          <a:prstGeom prst="rect">
            <a:avLst/>
          </a:prstGeom>
          <a:noFill/>
        </p:spPr>
        <p:txBody>
          <a:bodyPr wrap="square">
            <a:spAutoFit/>
          </a:bodyPr>
          <a:lstStyle/>
          <a:p>
            <a:pPr>
              <a:lnSpc>
                <a:spcPct val="140407"/>
              </a:lnSpc>
              <a:buSzPts val="5395"/>
            </a:pPr>
            <a:r>
              <a:rPr lang="en-GB" sz="2400" b="1" dirty="0" err="1">
                <a:solidFill>
                  <a:srgbClr val="0B5FBA"/>
                </a:solidFill>
                <a:latin typeface="Roboto"/>
                <a:ea typeface="Roboto"/>
                <a:sym typeface="Roboto"/>
              </a:rPr>
              <a:t>L'équité</a:t>
            </a:r>
            <a:r>
              <a:rPr lang="en-GB" sz="2400" b="1" dirty="0">
                <a:solidFill>
                  <a:srgbClr val="0B5FBA"/>
                </a:solidFill>
                <a:latin typeface="Roboto"/>
                <a:ea typeface="Roboto"/>
                <a:sym typeface="Roboto"/>
              </a:rPr>
              <a:t>, </a:t>
            </a:r>
            <a:r>
              <a:rPr lang="en-GB" sz="2400" b="1" dirty="0" err="1">
                <a:solidFill>
                  <a:srgbClr val="0B5FBA"/>
                </a:solidFill>
                <a:latin typeface="Roboto"/>
                <a:ea typeface="Roboto"/>
                <a:sym typeface="Roboto"/>
              </a:rPr>
              <a:t>l'égalité</a:t>
            </a:r>
            <a:r>
              <a:rPr lang="en-GB" sz="2400" b="1" dirty="0">
                <a:solidFill>
                  <a:srgbClr val="0B5FBA"/>
                </a:solidFill>
                <a:latin typeface="Roboto"/>
                <a:ea typeface="Roboto"/>
                <a:sym typeface="Roboto"/>
              </a:rPr>
              <a:t> et </a:t>
            </a:r>
            <a:r>
              <a:rPr lang="en-GB" sz="2400" b="1" dirty="0" err="1">
                <a:solidFill>
                  <a:srgbClr val="0B5FBA"/>
                </a:solidFill>
                <a:latin typeface="Roboto"/>
                <a:ea typeface="Roboto"/>
                <a:sym typeface="Roboto"/>
              </a:rPr>
              <a:t>l'inclusion</a:t>
            </a:r>
            <a:r>
              <a:rPr lang="en-GB" sz="2400" b="1" dirty="0">
                <a:solidFill>
                  <a:srgbClr val="0B5FBA"/>
                </a:solidFill>
                <a:latin typeface="Roboto"/>
                <a:ea typeface="Roboto"/>
                <a:sym typeface="Roboto"/>
              </a:rPr>
              <a:t> ne </a:t>
            </a:r>
            <a:r>
              <a:rPr lang="en-GB" sz="2400" b="1" dirty="0" err="1">
                <a:solidFill>
                  <a:srgbClr val="0B5FBA"/>
                </a:solidFill>
                <a:latin typeface="Roboto"/>
                <a:ea typeface="Roboto"/>
                <a:sym typeface="Roboto"/>
              </a:rPr>
              <a:t>sont</a:t>
            </a:r>
            <a:r>
              <a:rPr lang="en-GB" sz="2400" b="1" dirty="0">
                <a:solidFill>
                  <a:srgbClr val="0B5FBA"/>
                </a:solidFill>
                <a:latin typeface="Roboto"/>
                <a:ea typeface="Roboto"/>
                <a:sym typeface="Roboto"/>
              </a:rPr>
              <a:t> pas des </a:t>
            </a:r>
            <a:r>
              <a:rPr lang="en-GB" sz="2400" b="1" dirty="0" err="1">
                <a:solidFill>
                  <a:srgbClr val="0B5FBA"/>
                </a:solidFill>
                <a:latin typeface="Roboto"/>
                <a:ea typeface="Roboto"/>
                <a:sym typeface="Roboto"/>
              </a:rPr>
              <a:t>objectifs</a:t>
            </a:r>
            <a:r>
              <a:rPr lang="en-GB" sz="2400" b="1" dirty="0">
                <a:solidFill>
                  <a:srgbClr val="0B5FBA"/>
                </a:solidFill>
                <a:latin typeface="Roboto"/>
                <a:ea typeface="Roboto"/>
                <a:sym typeface="Roboto"/>
              </a:rPr>
              <a:t> </a:t>
            </a:r>
            <a:r>
              <a:rPr lang="en-GB" sz="2400" b="1" dirty="0" err="1">
                <a:solidFill>
                  <a:srgbClr val="0B5FBA"/>
                </a:solidFill>
                <a:latin typeface="Roboto"/>
                <a:ea typeface="Roboto"/>
                <a:sym typeface="Roboto"/>
              </a:rPr>
              <a:t>isolés</a:t>
            </a:r>
            <a:r>
              <a:rPr lang="en-GB" sz="2400" b="1" dirty="0">
                <a:solidFill>
                  <a:srgbClr val="0B5FBA"/>
                </a:solidFill>
                <a:latin typeface="Roboto"/>
                <a:ea typeface="Roboto"/>
                <a:sym typeface="Roboto"/>
              </a:rPr>
              <a:t>. </a:t>
            </a:r>
          </a:p>
          <a:p>
            <a:pPr>
              <a:lnSpc>
                <a:spcPct val="140407"/>
              </a:lnSpc>
              <a:buSzPts val="5395"/>
            </a:pPr>
            <a:endParaRPr lang="en-GB" sz="2800" b="1" dirty="0">
              <a:solidFill>
                <a:srgbClr val="0B5FBA"/>
              </a:solidFill>
              <a:latin typeface="Roboto"/>
              <a:ea typeface="Roboto"/>
              <a:sym typeface="Roboto"/>
            </a:endParaRPr>
          </a:p>
          <a:p>
            <a:pPr>
              <a:lnSpc>
                <a:spcPct val="140407"/>
              </a:lnSpc>
              <a:buSzPts val="5395"/>
            </a:pPr>
            <a:endParaRPr lang="en-GB" sz="2800" b="1" dirty="0">
              <a:solidFill>
                <a:srgbClr val="0B5FBA"/>
              </a:solidFill>
              <a:latin typeface="Roboto"/>
              <a:ea typeface="Roboto"/>
              <a:sym typeface="Roboto"/>
            </a:endParaRPr>
          </a:p>
          <a:p>
            <a:pPr>
              <a:lnSpc>
                <a:spcPct val="140407"/>
              </a:lnSpc>
              <a:buSzPts val="5395"/>
            </a:pPr>
            <a:r>
              <a:rPr lang="en-GB" sz="2400" b="1" dirty="0" err="1">
                <a:solidFill>
                  <a:srgbClr val="0B5FBA"/>
                </a:solidFill>
                <a:latin typeface="Roboto"/>
                <a:ea typeface="Roboto"/>
                <a:sym typeface="Roboto"/>
              </a:rPr>
              <a:t>Ils</a:t>
            </a:r>
            <a:r>
              <a:rPr lang="en-GB" sz="2400" b="1" dirty="0">
                <a:solidFill>
                  <a:srgbClr val="0B5FBA"/>
                </a:solidFill>
                <a:latin typeface="Roboto"/>
                <a:ea typeface="Roboto"/>
                <a:sym typeface="Roboto"/>
              </a:rPr>
              <a:t> </a:t>
            </a:r>
            <a:r>
              <a:rPr lang="en-GB" sz="2400" b="1" dirty="0" err="1">
                <a:solidFill>
                  <a:srgbClr val="0B5FBA"/>
                </a:solidFill>
                <a:latin typeface="Roboto"/>
                <a:ea typeface="Roboto"/>
                <a:sym typeface="Roboto"/>
              </a:rPr>
              <a:t>doivent</a:t>
            </a:r>
            <a:r>
              <a:rPr lang="en-GB" sz="2400" b="1" dirty="0">
                <a:solidFill>
                  <a:srgbClr val="0B5FBA"/>
                </a:solidFill>
                <a:latin typeface="Roboto"/>
                <a:ea typeface="Roboto"/>
                <a:sym typeface="Roboto"/>
              </a:rPr>
              <a:t> </a:t>
            </a:r>
            <a:r>
              <a:rPr lang="en-GB" sz="2400" b="1" dirty="0" err="1">
                <a:solidFill>
                  <a:srgbClr val="0B5FBA"/>
                </a:solidFill>
                <a:latin typeface="Roboto"/>
                <a:ea typeface="Roboto"/>
                <a:sym typeface="Roboto"/>
              </a:rPr>
              <a:t>être</a:t>
            </a:r>
            <a:r>
              <a:rPr lang="en-GB" sz="2400" b="1" dirty="0">
                <a:solidFill>
                  <a:srgbClr val="0B5FBA"/>
                </a:solidFill>
                <a:latin typeface="Roboto"/>
                <a:ea typeface="Roboto"/>
                <a:sym typeface="Roboto"/>
              </a:rPr>
              <a:t> </a:t>
            </a:r>
            <a:r>
              <a:rPr lang="en-GB" sz="2400" b="1" dirty="0" err="1">
                <a:solidFill>
                  <a:srgbClr val="0B5FBA"/>
                </a:solidFill>
                <a:latin typeface="Roboto"/>
                <a:ea typeface="Roboto"/>
                <a:sym typeface="Roboto"/>
              </a:rPr>
              <a:t>intégrés</a:t>
            </a:r>
            <a:r>
              <a:rPr lang="en-GB" sz="2400" b="1" dirty="0">
                <a:solidFill>
                  <a:srgbClr val="0B5FBA"/>
                </a:solidFill>
                <a:latin typeface="Roboto"/>
                <a:ea typeface="Roboto"/>
                <a:sym typeface="Roboto"/>
              </a:rPr>
              <a:t> dans </a:t>
            </a:r>
            <a:r>
              <a:rPr lang="en-GB" sz="2400" b="1" dirty="0" err="1">
                <a:solidFill>
                  <a:srgbClr val="0B5FBA"/>
                </a:solidFill>
                <a:latin typeface="Roboto"/>
                <a:ea typeface="Roboto"/>
                <a:sym typeface="Roboto"/>
              </a:rPr>
              <a:t>tous</a:t>
            </a:r>
            <a:r>
              <a:rPr lang="en-GB" sz="2400" b="1" dirty="0">
                <a:solidFill>
                  <a:srgbClr val="0B5FBA"/>
                </a:solidFill>
                <a:latin typeface="Roboto"/>
                <a:ea typeface="Roboto"/>
                <a:sym typeface="Roboto"/>
              </a:rPr>
              <a:t> les aspects de la planification et de </a:t>
            </a:r>
            <a:r>
              <a:rPr lang="en-GB" sz="2400" b="1" dirty="0" err="1">
                <a:solidFill>
                  <a:srgbClr val="0B5FBA"/>
                </a:solidFill>
                <a:latin typeface="Roboto"/>
                <a:ea typeface="Roboto"/>
                <a:sym typeface="Roboto"/>
              </a:rPr>
              <a:t>l'action</a:t>
            </a:r>
            <a:r>
              <a:rPr lang="en-GB" sz="2400" b="1" dirty="0">
                <a:solidFill>
                  <a:srgbClr val="0B5FBA"/>
                </a:solidFill>
                <a:latin typeface="Roboto"/>
                <a:ea typeface="Roboto"/>
                <a:sym typeface="Roboto"/>
              </a:rPr>
              <a:t> </a:t>
            </a:r>
            <a:r>
              <a:rPr lang="en-GB" sz="2400" b="1" dirty="0" err="1">
                <a:solidFill>
                  <a:srgbClr val="0B5FBA"/>
                </a:solidFill>
                <a:latin typeface="Roboto"/>
                <a:ea typeface="Roboto"/>
                <a:sym typeface="Roboto"/>
              </a:rPr>
              <a:t>en</a:t>
            </a:r>
            <a:r>
              <a:rPr lang="en-GB" sz="2400" b="1" dirty="0">
                <a:solidFill>
                  <a:srgbClr val="0B5FBA"/>
                </a:solidFill>
                <a:latin typeface="Roboto"/>
                <a:ea typeface="Roboto"/>
                <a:sym typeface="Roboto"/>
              </a:rPr>
              <a:t> matière de </a:t>
            </a:r>
            <a:r>
              <a:rPr lang="en-GB" sz="2400" b="1" dirty="0" err="1">
                <a:solidFill>
                  <a:srgbClr val="0B5FBA"/>
                </a:solidFill>
                <a:latin typeface="Roboto"/>
                <a:ea typeface="Roboto"/>
                <a:sym typeface="Roboto"/>
              </a:rPr>
              <a:t>résilience</a:t>
            </a:r>
            <a:r>
              <a:rPr lang="en-GB" sz="2400" b="1" dirty="0">
                <a:solidFill>
                  <a:srgbClr val="0B5FBA"/>
                </a:solidFill>
                <a:latin typeface="Roboto"/>
                <a:ea typeface="Roboto"/>
                <a:sym typeface="Roboto"/>
              </a:rPr>
              <a:t> </a:t>
            </a:r>
            <a:r>
              <a:rPr lang="en-GB" sz="2400" b="1" dirty="0" err="1">
                <a:solidFill>
                  <a:srgbClr val="0B5FBA"/>
                </a:solidFill>
                <a:latin typeface="Roboto"/>
                <a:ea typeface="Roboto"/>
                <a:sym typeface="Roboto"/>
              </a:rPr>
              <a:t>climatique</a:t>
            </a:r>
            <a:r>
              <a:rPr lang="en-GB" sz="2400" b="1" dirty="0">
                <a:solidFill>
                  <a:srgbClr val="0B5FBA"/>
                </a:solidFill>
                <a:latin typeface="Roboto"/>
                <a:ea typeface="Roboto"/>
                <a:sym typeface="Roboto"/>
              </a:rPr>
              <a:t>.</a:t>
            </a:r>
            <a:endParaRPr lang="en-GB" sz="2400" b="1" dirty="0">
              <a:solidFill>
                <a:srgbClr val="0B5FBA"/>
              </a:solidFill>
              <a:latin typeface="Roboto"/>
              <a:ea typeface="Roboto"/>
            </a:endParaRPr>
          </a:p>
        </p:txBody>
      </p:sp>
    </p:spTree>
    <p:extLst>
      <p:ext uri="{BB962C8B-B14F-4D97-AF65-F5344CB8AC3E}">
        <p14:creationId xmlns:p14="http://schemas.microsoft.com/office/powerpoint/2010/main" val="2852947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58"/>
        <p:cNvGrpSpPr/>
        <p:nvPr/>
      </p:nvGrpSpPr>
      <p:grpSpPr>
        <a:xfrm>
          <a:off x="0" y="0"/>
          <a:ext cx="0" cy="0"/>
          <a:chOff x="0" y="0"/>
          <a:chExt cx="0" cy="0"/>
        </a:xfrm>
      </p:grpSpPr>
      <p:sp>
        <p:nvSpPr>
          <p:cNvPr id="1160" name="Google Shape;1160;p54"/>
          <p:cNvSpPr txBox="1"/>
          <p:nvPr/>
        </p:nvSpPr>
        <p:spPr>
          <a:xfrm>
            <a:off x="881171" y="548806"/>
            <a:ext cx="8685761"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Égalité</a:t>
            </a:r>
            <a:endParaRPr sz="933"/>
          </a:p>
        </p:txBody>
      </p:sp>
      <p:sp>
        <p:nvSpPr>
          <p:cNvPr id="1164" name="Google Shape;1164;p54"/>
          <p:cNvSpPr txBox="1"/>
          <p:nvPr/>
        </p:nvSpPr>
        <p:spPr>
          <a:xfrm>
            <a:off x="881171" y="1565332"/>
            <a:ext cx="4516400" cy="4647041"/>
          </a:xfrm>
          <a:prstGeom prst="rect">
            <a:avLst/>
          </a:prstGeom>
          <a:noFill/>
          <a:ln>
            <a:noFill/>
          </a:ln>
        </p:spPr>
        <p:txBody>
          <a:bodyPr spcFirstLastPara="1" wrap="square" lIns="0" tIns="0" rIns="0" bIns="0" anchor="t" anchorCtr="0">
            <a:spAutoFit/>
          </a:bodyPr>
          <a:lstStyle/>
          <a:p>
            <a:pPr>
              <a:buSzPts val="2299"/>
            </a:pPr>
            <a:r>
              <a:rPr lang="en-US" b="1" dirty="0" err="1">
                <a:solidFill>
                  <a:srgbClr val="0B5FBA"/>
                </a:solidFill>
                <a:latin typeface="Roboto"/>
                <a:ea typeface="Roboto"/>
                <a:cs typeface="Roboto"/>
                <a:sym typeface="Roboto"/>
              </a:rPr>
              <a:t>L'égalité</a:t>
            </a:r>
            <a:r>
              <a:rPr lang="en-US" b="1"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signifie</a:t>
            </a:r>
            <a:r>
              <a:rPr lang="en-US" dirty="0">
                <a:solidFill>
                  <a:srgbClr val="0B5FBA"/>
                </a:solidFill>
                <a:latin typeface="Roboto"/>
                <a:ea typeface="Roboto"/>
                <a:cs typeface="Roboto"/>
                <a:sym typeface="Roboto"/>
              </a:rPr>
              <a:t> que </a:t>
            </a:r>
            <a:r>
              <a:rPr lang="en-US" dirty="0" err="1">
                <a:solidFill>
                  <a:srgbClr val="0B5FBA"/>
                </a:solidFill>
                <a:latin typeface="Roboto"/>
                <a:ea typeface="Roboto"/>
                <a:cs typeface="Roboto"/>
                <a:sym typeface="Roboto"/>
              </a:rPr>
              <a:t>chaque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individu</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groupe</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personnes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bénéficie</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mêmes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ressources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opportunités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indépendamment</a:t>
            </a:r>
            <a:r>
              <a:rPr lang="en-US" dirty="0">
                <a:solidFill>
                  <a:srgbClr val="0B5FBA"/>
                </a:solidFill>
                <a:latin typeface="Roboto"/>
                <a:ea typeface="Roboto"/>
                <a:cs typeface="Roboto"/>
                <a:sym typeface="Roboto"/>
              </a:rPr>
              <a:t> de son origine, de son </a:t>
            </a:r>
            <a:r>
              <a:rPr lang="en-US" dirty="0" err="1">
                <a:solidFill>
                  <a:srgbClr val="0B5FBA"/>
                </a:solidFill>
                <a:latin typeface="Roboto"/>
                <a:ea typeface="Roboto"/>
                <a:cs typeface="Roboto"/>
                <a:sym typeface="Roboto"/>
              </a:rPr>
              <a:t>identité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sa</a:t>
            </a:r>
            <a:r>
              <a:rPr lang="en-US" dirty="0">
                <a:solidFill>
                  <a:srgbClr val="0B5FBA"/>
                </a:solidFill>
                <a:latin typeface="Roboto"/>
                <a:ea typeface="Roboto"/>
                <a:cs typeface="Roboto"/>
                <a:sym typeface="Roboto"/>
              </a:rPr>
              <a:t> situation. </a:t>
            </a:r>
            <a:endParaRPr sz="900" dirty="0"/>
          </a:p>
          <a:p>
            <a:pPr>
              <a:buSzPts val="2299"/>
            </a:pPr>
            <a:endParaRPr dirty="0">
              <a:solidFill>
                <a:srgbClr val="0B5FBA"/>
              </a:solidFill>
              <a:latin typeface="Roboto"/>
              <a:ea typeface="Roboto"/>
              <a:cs typeface="Roboto"/>
              <a:sym typeface="Roboto"/>
            </a:endParaRPr>
          </a:p>
          <a:p>
            <a:pPr>
              <a:buSzPts val="2299"/>
            </a:pPr>
            <a:r>
              <a:rPr lang="en-US" dirty="0" err="1">
                <a:solidFill>
                  <a:srgbClr val="0B5FBA"/>
                </a:solidFill>
                <a:latin typeface="Roboto"/>
                <a:ea typeface="Roboto"/>
                <a:cs typeface="Roboto"/>
                <a:sym typeface="Roboto"/>
              </a:rPr>
              <a:t>L'égalité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signifie</a:t>
            </a:r>
            <a:r>
              <a:rPr lang="en-US" dirty="0">
                <a:solidFill>
                  <a:srgbClr val="0B5FBA"/>
                </a:solidFill>
                <a:latin typeface="Roboto"/>
                <a:ea typeface="Roboto"/>
                <a:cs typeface="Roboto"/>
                <a:sym typeface="Roboto"/>
              </a:rPr>
              <a:t> que tout le monde </a:t>
            </a:r>
            <a:r>
              <a:rPr lang="en-US" dirty="0" err="1">
                <a:solidFill>
                  <a:srgbClr val="0B5FBA"/>
                </a:solidFill>
                <a:latin typeface="Roboto"/>
                <a:ea typeface="Roboto"/>
                <a:cs typeface="Roboto"/>
                <a:sym typeface="Roboto"/>
              </a:rPr>
              <a:t>bénéficie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exactement</a:t>
            </a:r>
            <a:r>
              <a:rPr lang="en-US" dirty="0">
                <a:solidFill>
                  <a:srgbClr val="0B5FBA"/>
                </a:solidFill>
                <a:latin typeface="Roboto"/>
                <a:ea typeface="Roboto"/>
                <a:cs typeface="Roboto"/>
                <a:sym typeface="Roboto"/>
              </a:rPr>
              <a:t> du </a:t>
            </a:r>
            <a:r>
              <a:rPr lang="en-US" dirty="0" err="1">
                <a:solidFill>
                  <a:srgbClr val="0B5FBA"/>
                </a:solidFill>
                <a:latin typeface="Roboto"/>
                <a:ea typeface="Roboto"/>
                <a:cs typeface="Roboto"/>
                <a:sym typeface="Roboto"/>
              </a:rPr>
              <a:t>même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traitement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du </a:t>
            </a:r>
            <a:r>
              <a:rPr lang="en-US" dirty="0" err="1">
                <a:solidFill>
                  <a:srgbClr val="0B5FBA"/>
                </a:solidFill>
                <a:latin typeface="Roboto"/>
                <a:ea typeface="Roboto"/>
                <a:cs typeface="Roboto"/>
                <a:sym typeface="Roboto"/>
              </a:rPr>
              <a:t>même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soutien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même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si</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soutien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fonctionne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mieux</a:t>
            </a:r>
            <a:r>
              <a:rPr lang="en-US" dirty="0">
                <a:solidFill>
                  <a:srgbClr val="0B5FBA"/>
                </a:solidFill>
                <a:latin typeface="Roboto"/>
                <a:ea typeface="Roboto"/>
                <a:cs typeface="Roboto"/>
                <a:sym typeface="Roboto"/>
              </a:rPr>
              <a:t> pour </a:t>
            </a:r>
            <a:r>
              <a:rPr lang="en-US" dirty="0" err="1">
                <a:solidFill>
                  <a:srgbClr val="0B5FBA"/>
                </a:solidFill>
                <a:latin typeface="Roboto"/>
                <a:ea typeface="Roboto"/>
                <a:cs typeface="Roboto"/>
                <a:sym typeface="Roboto"/>
              </a:rPr>
              <a:t>certaines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personnes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certains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que pour </a:t>
            </a:r>
            <a:r>
              <a:rPr lang="en-US" dirty="0" err="1">
                <a:solidFill>
                  <a:srgbClr val="0B5FBA"/>
                </a:solidFill>
                <a:latin typeface="Roboto"/>
                <a:ea typeface="Roboto"/>
                <a:cs typeface="Roboto"/>
                <a:sym typeface="Roboto"/>
              </a:rPr>
              <a:t>d'autres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raison de </a:t>
            </a:r>
            <a:r>
              <a:rPr lang="en-US" dirty="0" err="1">
                <a:solidFill>
                  <a:srgbClr val="0B5FBA"/>
                </a:solidFill>
                <a:latin typeface="Roboto"/>
                <a:ea typeface="Roboto"/>
                <a:cs typeface="Roboto"/>
                <a:sym typeface="Roboto"/>
              </a:rPr>
              <a:t>leur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pouvoir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leurs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privilèges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actuels</a:t>
            </a:r>
            <a:r>
              <a:rPr lang="en-US" dirty="0">
                <a:solidFill>
                  <a:srgbClr val="0B5FBA"/>
                </a:solidFill>
                <a:latin typeface="Roboto"/>
                <a:ea typeface="Roboto"/>
                <a:cs typeface="Roboto"/>
                <a:sym typeface="Roboto"/>
              </a:rPr>
              <a:t>.</a:t>
            </a:r>
            <a:endParaRPr sz="900" dirty="0"/>
          </a:p>
          <a:p>
            <a:pPr>
              <a:buSzPts val="2299"/>
            </a:pPr>
            <a:endParaRPr dirty="0">
              <a:solidFill>
                <a:srgbClr val="0B5FBA"/>
              </a:solidFill>
              <a:latin typeface="Roboto"/>
              <a:ea typeface="Roboto"/>
              <a:cs typeface="Roboto"/>
              <a:sym typeface="Roboto"/>
            </a:endParaRPr>
          </a:p>
          <a:p>
            <a:pPr>
              <a:buSzPts val="2299"/>
            </a:pPr>
            <a:r>
              <a:rPr lang="en-US" dirty="0">
                <a:solidFill>
                  <a:srgbClr val="0B5FBA"/>
                </a:solidFill>
                <a:latin typeface="Roboto"/>
                <a:ea typeface="Roboto"/>
                <a:cs typeface="Roboto"/>
                <a:sym typeface="Roboto"/>
              </a:rPr>
              <a:t>Dans le </a:t>
            </a:r>
            <a:r>
              <a:rPr lang="en-US" dirty="0" err="1">
                <a:solidFill>
                  <a:srgbClr val="0B5FBA"/>
                </a:solidFill>
                <a:latin typeface="Roboto"/>
                <a:ea typeface="Roboto"/>
                <a:cs typeface="Roboto"/>
                <a:sym typeface="Roboto"/>
              </a:rPr>
              <a:t>contexte</a:t>
            </a:r>
            <a:r>
              <a:rPr lang="en-US" dirty="0">
                <a:solidFill>
                  <a:srgbClr val="0B5FBA"/>
                </a:solidFill>
                <a:latin typeface="Roboto"/>
                <a:ea typeface="Roboto"/>
                <a:cs typeface="Roboto"/>
                <a:sym typeface="Roboto"/>
              </a:rPr>
              <a:t> du </a:t>
            </a:r>
            <a:r>
              <a:rPr lang="en-US" dirty="0" err="1">
                <a:solidFill>
                  <a:srgbClr val="0B5FBA"/>
                </a:solidFill>
                <a:latin typeface="Roboto"/>
                <a:ea typeface="Roboto"/>
                <a:cs typeface="Roboto"/>
                <a:sym typeface="Roboto"/>
              </a:rPr>
              <a:t>changement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l'égalité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signifie</a:t>
            </a:r>
            <a:r>
              <a:rPr lang="en-US" dirty="0">
                <a:solidFill>
                  <a:srgbClr val="0B5FBA"/>
                </a:solidFill>
                <a:latin typeface="Roboto"/>
                <a:ea typeface="Roboto"/>
                <a:cs typeface="Roboto"/>
                <a:sym typeface="Roboto"/>
              </a:rPr>
              <a:t> que les </a:t>
            </a:r>
            <a:r>
              <a:rPr lang="en-US" dirty="0" err="1">
                <a:solidFill>
                  <a:srgbClr val="0B5FBA"/>
                </a:solidFill>
                <a:latin typeface="Roboto"/>
                <a:ea typeface="Roboto"/>
                <a:cs typeface="Roboto"/>
                <a:sym typeface="Roboto"/>
              </a:rPr>
              <a:t>personnes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ont</a:t>
            </a:r>
            <a:r>
              <a:rPr lang="en-US" dirty="0">
                <a:solidFill>
                  <a:srgbClr val="0B5FBA"/>
                </a:solidFill>
                <a:latin typeface="Roboto"/>
                <a:ea typeface="Roboto"/>
                <a:cs typeface="Roboto"/>
                <a:sym typeface="Roboto"/>
              </a:rPr>
              <a:t> un </a:t>
            </a:r>
            <a:r>
              <a:rPr lang="en-US" dirty="0" err="1">
                <a:solidFill>
                  <a:srgbClr val="0B5FBA"/>
                </a:solidFill>
                <a:latin typeface="Roboto"/>
                <a:ea typeface="Roboto"/>
                <a:cs typeface="Roboto"/>
                <a:sym typeface="Roboto"/>
              </a:rPr>
              <a:t>accès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égal</a:t>
            </a:r>
            <a:r>
              <a:rPr lang="en-US" dirty="0">
                <a:solidFill>
                  <a:srgbClr val="0B5FBA"/>
                </a:solidFill>
                <a:latin typeface="Roboto"/>
                <a:ea typeface="Roboto"/>
                <a:cs typeface="Roboto"/>
                <a:sym typeface="Roboto"/>
              </a:rPr>
              <a:t> à </a:t>
            </a:r>
            <a:r>
              <a:rPr lang="en-US" dirty="0" err="1">
                <a:solidFill>
                  <a:srgbClr val="0B5FBA"/>
                </a:solidFill>
                <a:latin typeface="Roboto"/>
                <a:ea typeface="Roboto"/>
                <a:cs typeface="Roboto"/>
                <a:sym typeface="Roboto"/>
              </a:rPr>
              <a:t>l'information</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influence </a:t>
            </a:r>
            <a:r>
              <a:rPr lang="en-US" dirty="0" err="1">
                <a:solidFill>
                  <a:srgbClr val="0B5FBA"/>
                </a:solidFill>
                <a:latin typeface="Roboto"/>
                <a:ea typeface="Roboto"/>
                <a:cs typeface="Roboto"/>
                <a:sym typeface="Roboto"/>
              </a:rPr>
              <a:t>égale</a:t>
            </a:r>
            <a:r>
              <a:rPr lang="en-US" dirty="0">
                <a:solidFill>
                  <a:srgbClr val="0B5FBA"/>
                </a:solidFill>
                <a:latin typeface="Roboto"/>
                <a:ea typeface="Roboto"/>
                <a:cs typeface="Roboto"/>
                <a:sym typeface="Roboto"/>
              </a:rPr>
              <a:t> dans la </a:t>
            </a:r>
            <a:r>
              <a:rPr lang="en-US" dirty="0" err="1">
                <a:solidFill>
                  <a:srgbClr val="0B5FBA"/>
                </a:solidFill>
                <a:latin typeface="Roboto"/>
                <a:ea typeface="Roboto"/>
                <a:cs typeface="Roboto"/>
                <a:sym typeface="Roboto"/>
              </a:rPr>
              <a:t>prise</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décision</a:t>
            </a:r>
            <a:r>
              <a:rPr lang="en-US" dirty="0">
                <a:solidFill>
                  <a:srgbClr val="0B5FBA"/>
                </a:solidFill>
                <a:latin typeface="Roboto"/>
                <a:ea typeface="Roboto"/>
                <a:cs typeface="Roboto"/>
                <a:sym typeface="Roboto"/>
              </a:rPr>
              <a:t> pour </a:t>
            </a:r>
            <a:r>
              <a:rPr lang="en-US" dirty="0" err="1">
                <a:solidFill>
                  <a:srgbClr val="0B5FBA"/>
                </a:solidFill>
                <a:latin typeface="Roboto"/>
                <a:ea typeface="Roboto"/>
                <a:cs typeface="Roboto"/>
                <a:sym typeface="Roboto"/>
              </a:rPr>
              <a:t>répondre</a:t>
            </a:r>
            <a:r>
              <a:rPr lang="en-US" dirty="0">
                <a:solidFill>
                  <a:srgbClr val="0B5FBA"/>
                </a:solidFill>
                <a:latin typeface="Roboto"/>
                <a:ea typeface="Roboto"/>
                <a:cs typeface="Roboto"/>
                <a:sym typeface="Roboto"/>
              </a:rPr>
              <a:t> aux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a:t>
            </a:r>
            <a:endParaRPr sz="900" dirty="0"/>
          </a:p>
          <a:p>
            <a:pPr>
              <a:buSzPts val="2299"/>
            </a:pPr>
            <a:endParaRPr dirty="0">
              <a:solidFill>
                <a:srgbClr val="0B5FBA"/>
              </a:solidFill>
              <a:latin typeface="Roboto"/>
              <a:ea typeface="Roboto"/>
              <a:cs typeface="Roboto"/>
              <a:sym typeface="Roboto"/>
            </a:endParaRPr>
          </a:p>
          <a:p>
            <a:pPr>
              <a:buSzPts val="2299"/>
            </a:pPr>
            <a:r>
              <a:rPr lang="en-US" dirty="0" err="1">
                <a:solidFill>
                  <a:srgbClr val="0B5FBA"/>
                </a:solidFill>
                <a:latin typeface="Roboto"/>
                <a:ea typeface="Roboto"/>
                <a:cs typeface="Roboto"/>
                <a:sym typeface="Roboto"/>
              </a:rPr>
              <a:t>Cependant</a:t>
            </a:r>
            <a:r>
              <a:rPr lang="en-US" dirty="0">
                <a:solidFill>
                  <a:srgbClr val="0B5FBA"/>
                </a:solidFill>
                <a:latin typeface="Roboto"/>
                <a:ea typeface="Roboto"/>
                <a:cs typeface="Roboto"/>
                <a:sym typeface="Roboto"/>
              </a:rPr>
              <a:t>, dans la </a:t>
            </a:r>
            <a:r>
              <a:rPr lang="en-US" dirty="0" err="1">
                <a:solidFill>
                  <a:srgbClr val="0B5FBA"/>
                </a:solidFill>
                <a:latin typeface="Roboto"/>
                <a:ea typeface="Roboto"/>
                <a:cs typeface="Roboto"/>
                <a:sym typeface="Roboto"/>
              </a:rPr>
              <a:t>réalité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différents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ont</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niveaux</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pouvoir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différents</a:t>
            </a:r>
            <a:r>
              <a:rPr lang="en-US" dirty="0">
                <a:solidFill>
                  <a:srgbClr val="0B5FBA"/>
                </a:solidFill>
                <a:latin typeface="Roboto"/>
                <a:ea typeface="Roboto"/>
                <a:cs typeface="Roboto"/>
                <a:sym typeface="Roboto"/>
              </a:rPr>
              <a:t> qui </a:t>
            </a:r>
            <a:r>
              <a:rPr lang="en-US" dirty="0" err="1">
                <a:solidFill>
                  <a:srgbClr val="0B5FBA"/>
                </a:solidFill>
                <a:latin typeface="Roboto"/>
                <a:ea typeface="Roboto"/>
                <a:cs typeface="Roboto"/>
                <a:sym typeface="Roboto"/>
              </a:rPr>
              <a:t>leur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donnent</a:t>
            </a:r>
            <a:r>
              <a:rPr lang="en-US" dirty="0">
                <a:solidFill>
                  <a:srgbClr val="0B5FBA"/>
                </a:solidFill>
                <a:latin typeface="Roboto"/>
                <a:ea typeface="Roboto"/>
                <a:cs typeface="Roboto"/>
                <a:sym typeface="Roboto"/>
              </a:rPr>
              <a:t> plus de </a:t>
            </a:r>
            <a:r>
              <a:rPr lang="en-US" dirty="0" err="1">
                <a:solidFill>
                  <a:srgbClr val="0B5FBA"/>
                </a:solidFill>
                <a:latin typeface="Roboto"/>
                <a:ea typeface="Roboto"/>
                <a:cs typeface="Roboto"/>
                <a:sym typeface="Roboto"/>
              </a:rPr>
              <a:t>poids</a:t>
            </a:r>
            <a:r>
              <a:rPr lang="en-US" dirty="0">
                <a:solidFill>
                  <a:srgbClr val="0B5FBA"/>
                </a:solidFill>
                <a:latin typeface="Roboto"/>
                <a:ea typeface="Roboto"/>
                <a:cs typeface="Roboto"/>
                <a:sym typeface="Roboto"/>
              </a:rPr>
              <a:t> dans les </a:t>
            </a:r>
            <a:r>
              <a:rPr lang="en-US" dirty="0" err="1">
                <a:solidFill>
                  <a:srgbClr val="0B5FBA"/>
                </a:solidFill>
                <a:latin typeface="Roboto"/>
                <a:ea typeface="Roboto"/>
                <a:cs typeface="Roboto"/>
                <a:sym typeface="Roboto"/>
              </a:rPr>
              <a:t>décisions</a:t>
            </a:r>
            <a:r>
              <a:rPr lang="en-US" dirty="0">
                <a:solidFill>
                  <a:srgbClr val="0B5FBA"/>
                </a:solidFill>
                <a:latin typeface="Roboto"/>
                <a:ea typeface="Roboto"/>
                <a:cs typeface="Roboto"/>
                <a:sym typeface="Roboto"/>
              </a:rPr>
              <a:t> relatives au </a:t>
            </a:r>
            <a:r>
              <a:rPr lang="en-US" dirty="0" err="1">
                <a:solidFill>
                  <a:srgbClr val="0B5FBA"/>
                </a:solidFill>
                <a:latin typeface="Roboto"/>
                <a:ea typeface="Roboto"/>
                <a:cs typeface="Roboto"/>
                <a:sym typeface="Roboto"/>
              </a:rPr>
              <a:t>climat</a:t>
            </a:r>
            <a:r>
              <a:rPr lang="en-US" dirty="0">
                <a:solidFill>
                  <a:srgbClr val="0B5FBA"/>
                </a:solidFill>
                <a:latin typeface="Roboto"/>
                <a:ea typeface="Roboto"/>
                <a:cs typeface="Roboto"/>
                <a:sym typeface="Roboto"/>
              </a:rPr>
              <a:t> et les </a:t>
            </a:r>
            <a:r>
              <a:rPr lang="en-US" dirty="0" err="1">
                <a:solidFill>
                  <a:srgbClr val="0B5FBA"/>
                </a:solidFill>
                <a:latin typeface="Roboto"/>
                <a:ea typeface="Roboto"/>
                <a:cs typeface="Roboto"/>
                <a:sym typeface="Roboto"/>
              </a:rPr>
              <a:t>aident</a:t>
            </a:r>
            <a:r>
              <a:rPr lang="en-US" dirty="0">
                <a:solidFill>
                  <a:srgbClr val="0B5FBA"/>
                </a:solidFill>
                <a:latin typeface="Roboto"/>
                <a:ea typeface="Roboto"/>
                <a:cs typeface="Roboto"/>
                <a:sym typeface="Roboto"/>
              </a:rPr>
              <a:t> à </a:t>
            </a:r>
            <a:r>
              <a:rPr lang="en-US" dirty="0" err="1">
                <a:solidFill>
                  <a:srgbClr val="0B5FBA"/>
                </a:solidFill>
                <a:latin typeface="Roboto"/>
                <a:ea typeface="Roboto"/>
                <a:cs typeface="Roboto"/>
                <a:sym typeface="Roboto"/>
              </a:rPr>
              <a:t>mieux</a:t>
            </a:r>
            <a:r>
              <a:rPr lang="en-US" dirty="0">
                <a:solidFill>
                  <a:srgbClr val="0B5FBA"/>
                </a:solidFill>
                <a:latin typeface="Roboto"/>
                <a:ea typeface="Roboto"/>
                <a:cs typeface="Roboto"/>
                <a:sym typeface="Roboto"/>
              </a:rPr>
              <a:t> se </a:t>
            </a:r>
            <a:r>
              <a:rPr lang="en-US" dirty="0" err="1">
                <a:solidFill>
                  <a:srgbClr val="0B5FBA"/>
                </a:solidFill>
                <a:latin typeface="Roboto"/>
                <a:ea typeface="Roboto"/>
                <a:cs typeface="Roboto"/>
                <a:sym typeface="Roboto"/>
              </a:rPr>
              <a:t>préparer</a:t>
            </a:r>
            <a:r>
              <a:rPr lang="en-US" dirty="0">
                <a:solidFill>
                  <a:srgbClr val="0B5FBA"/>
                </a:solidFill>
                <a:latin typeface="Roboto"/>
                <a:ea typeface="Roboto"/>
                <a:cs typeface="Roboto"/>
                <a:sym typeface="Roboto"/>
              </a:rPr>
              <a:t> pour </a:t>
            </a:r>
            <a:r>
              <a:rPr lang="en-US" dirty="0" err="1">
                <a:solidFill>
                  <a:srgbClr val="0B5FBA"/>
                </a:solidFill>
                <a:latin typeface="Roboto"/>
                <a:ea typeface="Roboto"/>
                <a:cs typeface="Roboto"/>
                <a:sym typeface="Roboto"/>
              </a:rPr>
              <a:t>minimiser</a:t>
            </a:r>
            <a:r>
              <a:rPr lang="en-US" dirty="0">
                <a:solidFill>
                  <a:srgbClr val="0B5FBA"/>
                </a:solidFill>
                <a:latin typeface="Roboto"/>
                <a:ea typeface="Roboto"/>
                <a:cs typeface="Roboto"/>
                <a:sym typeface="Roboto"/>
              </a:rPr>
              <a:t> les impacts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a:t>
            </a:r>
            <a:endParaRPr sz="900" dirty="0"/>
          </a:p>
        </p:txBody>
      </p:sp>
      <p:sp>
        <p:nvSpPr>
          <p:cNvPr id="1165" name="Google Shape;1165;p54"/>
          <p:cNvSpPr/>
          <p:nvPr/>
        </p:nvSpPr>
        <p:spPr>
          <a:xfrm>
            <a:off x="6096000" y="1565332"/>
            <a:ext cx="5410200" cy="4831622"/>
          </a:xfrm>
          <a:prstGeom prst="roundRect">
            <a:avLst>
              <a:gd name="adj" fmla="val 2706"/>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66" name="Google Shape;1166;p54"/>
          <p:cNvSpPr txBox="1"/>
          <p:nvPr/>
        </p:nvSpPr>
        <p:spPr>
          <a:xfrm rot="-5400000">
            <a:off x="9128818" y="3969351"/>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Bangladesh ; photo de la Banque asiatique de développement</a:t>
            </a:r>
            <a:endParaRPr sz="933"/>
          </a:p>
        </p:txBody>
      </p:sp>
      <p:sp>
        <p:nvSpPr>
          <p:cNvPr id="1167" name="Google Shape;1167;p54"/>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48</a:t>
            </a:fld>
            <a:endParaRPr/>
          </a:p>
        </p:txBody>
      </p:sp>
      <p:pic>
        <p:nvPicPr>
          <p:cNvPr id="2" name="Picture 1" descr="A blue background with a magnifying glass and a magnifying glass&#10;&#10;AI-generated content may be incorrect.">
            <a:extLst>
              <a:ext uri="{FF2B5EF4-FFF2-40B4-BE49-F238E27FC236}">
                <a16:creationId xmlns:a16="http://schemas.microsoft.com/office/drawing/2014/main" id="{FE917782-32CC-0935-09CF-EFFCF88415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71"/>
        <p:cNvGrpSpPr/>
        <p:nvPr/>
      </p:nvGrpSpPr>
      <p:grpSpPr>
        <a:xfrm>
          <a:off x="0" y="0"/>
          <a:ext cx="0" cy="0"/>
          <a:chOff x="0" y="0"/>
          <a:chExt cx="0" cy="0"/>
        </a:xfrm>
      </p:grpSpPr>
      <p:sp>
        <p:nvSpPr>
          <p:cNvPr id="1173" name="Google Shape;1173;p55"/>
          <p:cNvSpPr txBox="1"/>
          <p:nvPr/>
        </p:nvSpPr>
        <p:spPr>
          <a:xfrm>
            <a:off x="881171" y="548806"/>
            <a:ext cx="8685761"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Équité</a:t>
            </a:r>
            <a:endParaRPr sz="933"/>
          </a:p>
        </p:txBody>
      </p:sp>
      <p:sp>
        <p:nvSpPr>
          <p:cNvPr id="1177" name="Google Shape;1177;p55"/>
          <p:cNvSpPr txBox="1"/>
          <p:nvPr/>
        </p:nvSpPr>
        <p:spPr>
          <a:xfrm>
            <a:off x="881171" y="1565332"/>
            <a:ext cx="4516400" cy="4349524"/>
          </a:xfrm>
          <a:prstGeom prst="rect">
            <a:avLst/>
          </a:prstGeom>
          <a:noFill/>
          <a:ln>
            <a:noFill/>
          </a:ln>
        </p:spPr>
        <p:txBody>
          <a:bodyPr spcFirstLastPara="1" wrap="square" lIns="0" tIns="0" rIns="0" bIns="0" anchor="t" anchorCtr="0">
            <a:spAutoFit/>
          </a:bodyPr>
          <a:lstStyle/>
          <a:p>
            <a:pPr>
              <a:buSzPts val="2298"/>
            </a:pPr>
            <a:r>
              <a:rPr lang="en-US" b="1" dirty="0" err="1">
                <a:solidFill>
                  <a:srgbClr val="0B5FBA"/>
                </a:solidFill>
                <a:latin typeface="Roboto"/>
                <a:ea typeface="Roboto"/>
                <a:cs typeface="Roboto"/>
                <a:sym typeface="Roboto"/>
              </a:rPr>
              <a:t>L'équité</a:t>
            </a:r>
            <a:r>
              <a:rPr lang="en-US" b="1"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consiste</a:t>
            </a:r>
            <a:r>
              <a:rPr lang="en-US" dirty="0">
                <a:solidFill>
                  <a:srgbClr val="0B5FBA"/>
                </a:solidFill>
                <a:latin typeface="Roboto"/>
                <a:ea typeface="Roboto"/>
                <a:cs typeface="Roboto"/>
                <a:sym typeface="Roboto"/>
              </a:rPr>
              <a:t> à donner à chacun </a:t>
            </a:r>
            <a:r>
              <a:rPr lang="en-US" dirty="0" err="1">
                <a:solidFill>
                  <a:srgbClr val="0B5FBA"/>
                </a:solidFill>
                <a:latin typeface="Roboto"/>
                <a:ea typeface="Roboto"/>
                <a:cs typeface="Roboto"/>
                <a:sym typeface="Roboto"/>
              </a:rPr>
              <a:t>ce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dont</a:t>
            </a:r>
            <a:r>
              <a:rPr lang="en-US" dirty="0">
                <a:solidFill>
                  <a:srgbClr val="0B5FBA"/>
                </a:solidFill>
                <a:latin typeface="Roboto"/>
                <a:ea typeface="Roboto"/>
                <a:cs typeface="Roboto"/>
                <a:sym typeface="Roboto"/>
              </a:rPr>
              <a:t> il a </a:t>
            </a:r>
            <a:r>
              <a:rPr lang="en-US" dirty="0" err="1">
                <a:solidFill>
                  <a:srgbClr val="0B5FBA"/>
                </a:solidFill>
                <a:latin typeface="Roboto"/>
                <a:ea typeface="Roboto"/>
                <a:cs typeface="Roboto"/>
                <a:sym typeface="Roboto"/>
              </a:rPr>
              <a:t>besoin</a:t>
            </a:r>
            <a:r>
              <a:rPr lang="en-US" dirty="0">
                <a:solidFill>
                  <a:srgbClr val="0B5FBA"/>
                </a:solidFill>
                <a:latin typeface="Roboto"/>
                <a:ea typeface="Roboto"/>
                <a:cs typeface="Roboto"/>
                <a:sym typeface="Roboto"/>
              </a:rPr>
              <a:t> pour </a:t>
            </a:r>
            <a:r>
              <a:rPr lang="en-US" dirty="0" err="1">
                <a:solidFill>
                  <a:srgbClr val="0B5FBA"/>
                </a:solidFill>
                <a:latin typeface="Roboto"/>
                <a:ea typeface="Roboto"/>
                <a:cs typeface="Roboto"/>
                <a:sym typeface="Roboto"/>
              </a:rPr>
              <a:t>avoir</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mêmes</a:t>
            </a:r>
            <a:r>
              <a:rPr lang="en-US" dirty="0">
                <a:solidFill>
                  <a:srgbClr val="0B5FBA"/>
                </a:solidFill>
                <a:latin typeface="Roboto"/>
                <a:ea typeface="Roboto"/>
                <a:cs typeface="Roboto"/>
                <a:sym typeface="Roboto"/>
              </a:rPr>
              <a:t> chances de </a:t>
            </a:r>
            <a:r>
              <a:rPr lang="en-US" dirty="0" err="1">
                <a:solidFill>
                  <a:srgbClr val="0B5FBA"/>
                </a:solidFill>
                <a:latin typeface="Roboto"/>
                <a:ea typeface="Roboto"/>
                <a:cs typeface="Roboto"/>
                <a:sym typeface="Roboto"/>
              </a:rPr>
              <a:t>réussite</a:t>
            </a:r>
            <a:r>
              <a:rPr lang="en-US" dirty="0">
                <a:solidFill>
                  <a:srgbClr val="0B5FBA"/>
                </a:solidFill>
                <a:latin typeface="Roboto"/>
                <a:ea typeface="Roboto"/>
                <a:cs typeface="Roboto"/>
                <a:sym typeface="Roboto"/>
              </a:rPr>
              <a:t>. Cela </a:t>
            </a:r>
            <a:r>
              <a:rPr lang="en-US" dirty="0" err="1">
                <a:solidFill>
                  <a:srgbClr val="0B5FBA"/>
                </a:solidFill>
                <a:latin typeface="Roboto"/>
                <a:ea typeface="Roboto"/>
                <a:cs typeface="Roboto"/>
                <a:sym typeface="Roboto"/>
              </a:rPr>
              <a:t>peut</a:t>
            </a:r>
            <a:r>
              <a:rPr lang="en-US" dirty="0">
                <a:solidFill>
                  <a:srgbClr val="0B5FBA"/>
                </a:solidFill>
                <a:latin typeface="Roboto"/>
                <a:ea typeface="Roboto"/>
                <a:cs typeface="Roboto"/>
                <a:sym typeface="Roboto"/>
              </a:rPr>
              <a:t> signifier </a:t>
            </a:r>
            <a:r>
              <a:rPr lang="en-US" dirty="0" err="1">
                <a:solidFill>
                  <a:srgbClr val="0B5FBA"/>
                </a:solidFill>
                <a:latin typeface="Roboto"/>
                <a:ea typeface="Roboto"/>
                <a:cs typeface="Roboto"/>
                <a:sym typeface="Roboto"/>
              </a:rPr>
              <a:t>apporter</a:t>
            </a:r>
            <a:r>
              <a:rPr lang="en-US" dirty="0">
                <a:solidFill>
                  <a:srgbClr val="0B5FBA"/>
                </a:solidFill>
                <a:latin typeface="Roboto"/>
                <a:ea typeface="Roboto"/>
                <a:cs typeface="Roboto"/>
                <a:sym typeface="Roboto"/>
              </a:rPr>
              <a:t> un </a:t>
            </a:r>
            <a:r>
              <a:rPr lang="en-US" dirty="0" err="1">
                <a:solidFill>
                  <a:srgbClr val="0B5FBA"/>
                </a:solidFill>
                <a:latin typeface="Roboto"/>
                <a:ea typeface="Roboto"/>
                <a:cs typeface="Roboto"/>
                <a:sym typeface="Roboto"/>
              </a:rPr>
              <a:t>soutien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supplémentaire</a:t>
            </a:r>
            <a:r>
              <a:rPr lang="en-US" dirty="0">
                <a:solidFill>
                  <a:srgbClr val="0B5FBA"/>
                </a:solidFill>
                <a:latin typeface="Roboto"/>
                <a:ea typeface="Roboto"/>
                <a:cs typeface="Roboto"/>
                <a:sym typeface="Roboto"/>
              </a:rPr>
              <a:t> aux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ou</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marginalisés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afin</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compenser</a:t>
            </a:r>
            <a:r>
              <a:rPr lang="en-US" dirty="0">
                <a:solidFill>
                  <a:srgbClr val="0B5FBA"/>
                </a:solidFill>
                <a:latin typeface="Roboto"/>
                <a:ea typeface="Roboto"/>
                <a:cs typeface="Roboto"/>
                <a:sym typeface="Roboto"/>
              </a:rPr>
              <a:t> les obstacles </a:t>
            </a:r>
            <a:r>
              <a:rPr lang="en-US" dirty="0" err="1">
                <a:solidFill>
                  <a:srgbClr val="0B5FBA"/>
                </a:solidFill>
                <a:latin typeface="Roboto"/>
                <a:ea typeface="Roboto"/>
                <a:cs typeface="Roboto"/>
                <a:sym typeface="Roboto"/>
              </a:rPr>
              <a:t>structurels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auxquels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ils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confrontés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afin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qu'ils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puissent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obtenir</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mêmes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résultats</a:t>
            </a:r>
            <a:r>
              <a:rPr lang="en-US" dirty="0">
                <a:solidFill>
                  <a:srgbClr val="0B5FBA"/>
                </a:solidFill>
                <a:latin typeface="Roboto"/>
                <a:ea typeface="Roboto"/>
                <a:cs typeface="Roboto"/>
                <a:sym typeface="Roboto"/>
              </a:rPr>
              <a:t> que les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plus </a:t>
            </a:r>
            <a:r>
              <a:rPr lang="en-US" dirty="0" err="1">
                <a:solidFill>
                  <a:srgbClr val="0B5FBA"/>
                </a:solidFill>
                <a:latin typeface="Roboto"/>
                <a:ea typeface="Roboto"/>
                <a:cs typeface="Roboto"/>
                <a:sym typeface="Roboto"/>
              </a:rPr>
              <a:t>privilégiés</a:t>
            </a:r>
            <a:r>
              <a:rPr lang="en-US" dirty="0">
                <a:solidFill>
                  <a:srgbClr val="0B5FBA"/>
                </a:solidFill>
                <a:latin typeface="Roboto"/>
                <a:ea typeface="Roboto"/>
                <a:cs typeface="Roboto"/>
                <a:sym typeface="Roboto"/>
              </a:rPr>
              <a:t> qui ne </a:t>
            </a:r>
            <a:r>
              <a:rPr lang="en-US" dirty="0" err="1">
                <a:solidFill>
                  <a:srgbClr val="0B5FBA"/>
                </a:solidFill>
                <a:latin typeface="Roboto"/>
                <a:ea typeface="Roboto"/>
                <a:cs typeface="Roboto"/>
                <a:sym typeface="Roboto"/>
              </a:rPr>
              <a:t>sont</a:t>
            </a:r>
            <a:r>
              <a:rPr lang="en-US" dirty="0">
                <a:solidFill>
                  <a:srgbClr val="0B5FBA"/>
                </a:solidFill>
                <a:latin typeface="Roboto"/>
                <a:ea typeface="Roboto"/>
                <a:cs typeface="Roboto"/>
                <a:sym typeface="Roboto"/>
              </a:rPr>
              <a:t> pas </a:t>
            </a:r>
            <a:r>
              <a:rPr lang="en-US" dirty="0" err="1">
                <a:solidFill>
                  <a:srgbClr val="0B5FBA"/>
                </a:solidFill>
                <a:latin typeface="Roboto"/>
                <a:ea typeface="Roboto"/>
                <a:cs typeface="Roboto"/>
                <a:sym typeface="Roboto"/>
              </a:rPr>
              <a:t>confrontés</a:t>
            </a:r>
            <a:r>
              <a:rPr lang="en-US" dirty="0">
                <a:solidFill>
                  <a:srgbClr val="0B5FBA"/>
                </a:solidFill>
                <a:latin typeface="Roboto"/>
                <a:ea typeface="Roboto"/>
                <a:cs typeface="Roboto"/>
                <a:sym typeface="Roboto"/>
              </a:rPr>
              <a:t> à de </a:t>
            </a:r>
            <a:r>
              <a:rPr lang="en-US" dirty="0" err="1">
                <a:solidFill>
                  <a:srgbClr val="0B5FBA"/>
                </a:solidFill>
                <a:latin typeface="Roboto"/>
                <a:ea typeface="Roboto"/>
                <a:cs typeface="Roboto"/>
                <a:sym typeface="Roboto"/>
              </a:rPr>
              <a:t>tels</a:t>
            </a:r>
            <a:r>
              <a:rPr lang="en-US" dirty="0">
                <a:solidFill>
                  <a:srgbClr val="0B5FBA"/>
                </a:solidFill>
                <a:latin typeface="Roboto"/>
                <a:ea typeface="Roboto"/>
                <a:cs typeface="Roboto"/>
                <a:sym typeface="Roboto"/>
              </a:rPr>
              <a:t> obstacles. </a:t>
            </a:r>
            <a:endParaRPr sz="900" dirty="0"/>
          </a:p>
          <a:p>
            <a:pPr>
              <a:buSzPts val="2298"/>
            </a:pPr>
            <a:endParaRPr sz="1532" dirty="0">
              <a:solidFill>
                <a:srgbClr val="0B5FBA"/>
              </a:solidFill>
              <a:latin typeface="Roboto"/>
              <a:ea typeface="Roboto"/>
              <a:cs typeface="Roboto"/>
              <a:sym typeface="Roboto"/>
            </a:endParaRPr>
          </a:p>
          <a:p>
            <a:pPr>
              <a:buSzPts val="2298"/>
            </a:pPr>
            <a:r>
              <a:rPr lang="en-US" dirty="0">
                <a:solidFill>
                  <a:srgbClr val="0B5FBA"/>
                </a:solidFill>
                <a:latin typeface="Roboto"/>
                <a:ea typeface="Roboto"/>
                <a:cs typeface="Roboto"/>
                <a:sym typeface="Roboto"/>
              </a:rPr>
              <a:t>Dans le </a:t>
            </a:r>
            <a:r>
              <a:rPr lang="en-US" dirty="0" err="1">
                <a:solidFill>
                  <a:srgbClr val="0B5FBA"/>
                </a:solidFill>
                <a:latin typeface="Roboto"/>
                <a:ea typeface="Roboto"/>
                <a:cs typeface="Roboto"/>
                <a:sym typeface="Roboto"/>
              </a:rPr>
              <a:t>contexte</a:t>
            </a:r>
            <a:r>
              <a:rPr lang="en-US" dirty="0">
                <a:solidFill>
                  <a:srgbClr val="0B5FBA"/>
                </a:solidFill>
                <a:latin typeface="Roboto"/>
                <a:ea typeface="Roboto"/>
                <a:cs typeface="Roboto"/>
                <a:sym typeface="Roboto"/>
              </a:rPr>
              <a:t> du </a:t>
            </a:r>
            <a:r>
              <a:rPr lang="en-US" dirty="0" err="1">
                <a:solidFill>
                  <a:srgbClr val="0B5FBA"/>
                </a:solidFill>
                <a:latin typeface="Roboto"/>
                <a:ea typeface="Roboto"/>
                <a:cs typeface="Roboto"/>
                <a:sym typeface="Roboto"/>
              </a:rPr>
              <a:t>changement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l'équité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signifie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reconnaître</a:t>
            </a:r>
            <a:r>
              <a:rPr lang="en-US" dirty="0">
                <a:solidFill>
                  <a:srgbClr val="0B5FBA"/>
                </a:solidFill>
                <a:latin typeface="Roboto"/>
                <a:ea typeface="Roboto"/>
                <a:cs typeface="Roboto"/>
                <a:sym typeface="Roboto"/>
              </a:rPr>
              <a:t> que les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marginalisés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confrontés</a:t>
            </a:r>
            <a:r>
              <a:rPr lang="en-US" dirty="0">
                <a:solidFill>
                  <a:srgbClr val="0B5FBA"/>
                </a:solidFill>
                <a:latin typeface="Roboto"/>
                <a:ea typeface="Roboto"/>
                <a:cs typeface="Roboto"/>
                <a:sym typeface="Roboto"/>
              </a:rPr>
              <a:t> à des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et à des impacts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 plus </a:t>
            </a:r>
            <a:r>
              <a:rPr lang="en-US" dirty="0" err="1">
                <a:solidFill>
                  <a:srgbClr val="0B5FBA"/>
                </a:solidFill>
                <a:latin typeface="Roboto"/>
                <a:ea typeface="Roboto"/>
                <a:cs typeface="Roboto"/>
                <a:sym typeface="Roboto"/>
              </a:rPr>
              <a:t>importants</a:t>
            </a:r>
            <a:r>
              <a:rPr lang="en-US" dirty="0">
                <a:solidFill>
                  <a:srgbClr val="0B5FBA"/>
                </a:solidFill>
                <a:latin typeface="Roboto"/>
                <a:ea typeface="Roboto"/>
                <a:cs typeface="Roboto"/>
                <a:sym typeface="Roboto"/>
              </a:rPr>
              <a:t>. Cela </a:t>
            </a:r>
            <a:r>
              <a:rPr lang="en-US" dirty="0" err="1">
                <a:solidFill>
                  <a:srgbClr val="0B5FBA"/>
                </a:solidFill>
                <a:latin typeface="Roboto"/>
                <a:ea typeface="Roboto"/>
                <a:cs typeface="Roboto"/>
                <a:sym typeface="Roboto"/>
              </a:rPr>
              <a:t>signifie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également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lutter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contre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disproportionnés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incluant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dans la planification et la </a:t>
            </a:r>
            <a:r>
              <a:rPr lang="en-US" dirty="0" err="1">
                <a:solidFill>
                  <a:srgbClr val="0B5FBA"/>
                </a:solidFill>
                <a:latin typeface="Roboto"/>
                <a:ea typeface="Roboto"/>
                <a:cs typeface="Roboto"/>
                <a:sym typeface="Roboto"/>
              </a:rPr>
              <a:t>prise</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décision</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donnant</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priorité</a:t>
            </a:r>
            <a:r>
              <a:rPr lang="en-US" dirty="0">
                <a:solidFill>
                  <a:srgbClr val="0B5FBA"/>
                </a:solidFill>
                <a:latin typeface="Roboto"/>
                <a:ea typeface="Roboto"/>
                <a:cs typeface="Roboto"/>
                <a:sym typeface="Roboto"/>
              </a:rPr>
              <a:t> aux actions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faveur</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afin</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garantir</a:t>
            </a:r>
            <a:r>
              <a:rPr lang="en-US" dirty="0">
                <a:solidFill>
                  <a:srgbClr val="0B5FBA"/>
                </a:solidFill>
                <a:latin typeface="Roboto"/>
                <a:ea typeface="Roboto"/>
                <a:cs typeface="Roboto"/>
                <a:sym typeface="Roboto"/>
              </a:rPr>
              <a:t> que les efforts de protection du </a:t>
            </a:r>
            <a:r>
              <a:rPr lang="en-US" dirty="0" err="1">
                <a:solidFill>
                  <a:srgbClr val="0B5FBA"/>
                </a:solidFill>
                <a:latin typeface="Roboto"/>
                <a:ea typeface="Roboto"/>
                <a:cs typeface="Roboto"/>
                <a:sym typeface="Roboto"/>
              </a:rPr>
              <a:t>climat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aboutissent</a:t>
            </a:r>
            <a:r>
              <a:rPr lang="en-US" dirty="0">
                <a:solidFill>
                  <a:srgbClr val="0B5FBA"/>
                </a:solidFill>
                <a:latin typeface="Roboto"/>
                <a:ea typeface="Roboto"/>
                <a:cs typeface="Roboto"/>
                <a:sym typeface="Roboto"/>
              </a:rPr>
              <a:t> à des </a:t>
            </a:r>
            <a:r>
              <a:rPr lang="en-US" dirty="0" err="1">
                <a:solidFill>
                  <a:srgbClr val="0B5FBA"/>
                </a:solidFill>
                <a:latin typeface="Roboto"/>
                <a:ea typeface="Roboto"/>
                <a:cs typeface="Roboto"/>
                <a:sym typeface="Roboto"/>
              </a:rPr>
              <a:t>résultats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équitables</a:t>
            </a:r>
            <a:r>
              <a:rPr lang="en-US" dirty="0">
                <a:solidFill>
                  <a:srgbClr val="0B5FBA"/>
                </a:solidFill>
                <a:latin typeface="Roboto"/>
                <a:ea typeface="Roboto"/>
                <a:cs typeface="Roboto"/>
                <a:sym typeface="Roboto"/>
              </a:rPr>
              <a:t>.</a:t>
            </a:r>
            <a:endParaRPr sz="900" dirty="0"/>
          </a:p>
          <a:p>
            <a:pPr>
              <a:buSzPts val="2298"/>
            </a:pPr>
            <a:endParaRPr sz="1532" dirty="0">
              <a:solidFill>
                <a:srgbClr val="0B5FBA"/>
              </a:solidFill>
              <a:latin typeface="Roboto"/>
              <a:ea typeface="Roboto"/>
              <a:cs typeface="Roboto"/>
              <a:sym typeface="Roboto"/>
            </a:endParaRPr>
          </a:p>
        </p:txBody>
      </p:sp>
      <p:sp>
        <p:nvSpPr>
          <p:cNvPr id="1178" name="Google Shape;1178;p55"/>
          <p:cNvSpPr/>
          <p:nvPr/>
        </p:nvSpPr>
        <p:spPr>
          <a:xfrm>
            <a:off x="6096000" y="1565332"/>
            <a:ext cx="5410200" cy="4831622"/>
          </a:xfrm>
          <a:prstGeom prst="roundRect">
            <a:avLst>
              <a:gd name="adj" fmla="val 2706"/>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179" name="Google Shape;1179;p55"/>
          <p:cNvSpPr txBox="1"/>
          <p:nvPr/>
        </p:nvSpPr>
        <p:spPr>
          <a:xfrm rot="-5400000">
            <a:off x="9048316" y="3888848"/>
            <a:ext cx="4503434"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de Maria Inês Costa, UMinho</a:t>
            </a:r>
            <a:endParaRPr sz="933"/>
          </a:p>
        </p:txBody>
      </p:sp>
      <p:sp>
        <p:nvSpPr>
          <p:cNvPr id="1180" name="Google Shape;1180;p55"/>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49</a:t>
            </a:fld>
            <a:endParaRPr/>
          </a:p>
        </p:txBody>
      </p:sp>
      <p:pic>
        <p:nvPicPr>
          <p:cNvPr id="2" name="Picture 1" descr="A blue background with a magnifying glass and a magnifying glass&#10;&#10;AI-generated content may be incorrect.">
            <a:extLst>
              <a:ext uri="{FF2B5EF4-FFF2-40B4-BE49-F238E27FC236}">
                <a16:creationId xmlns:a16="http://schemas.microsoft.com/office/drawing/2014/main" id="{BB12CAD7-D553-7150-13E3-C20DC27BC1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C8456DC2-3067-2204-5F1F-A7DB7DB68722}"/>
            </a:ext>
          </a:extLst>
        </p:cNvPr>
        <p:cNvGrpSpPr/>
        <p:nvPr/>
      </p:nvGrpSpPr>
      <p:grpSpPr>
        <a:xfrm>
          <a:off x="0" y="0"/>
          <a:ext cx="0" cy="0"/>
          <a:chOff x="0" y="0"/>
          <a:chExt cx="0" cy="0"/>
        </a:xfrm>
      </p:grpSpPr>
      <p:grpSp>
        <p:nvGrpSpPr>
          <p:cNvPr id="2" name="Google Shape;174;p6">
            <a:extLst>
              <a:ext uri="{FF2B5EF4-FFF2-40B4-BE49-F238E27FC236}">
                <a16:creationId xmlns:a16="http://schemas.microsoft.com/office/drawing/2014/main" id="{6C4A7BD6-41EA-14FE-E8A0-3D00883931C3}"/>
              </a:ext>
            </a:extLst>
          </p:cNvPr>
          <p:cNvGrpSpPr/>
          <p:nvPr/>
        </p:nvGrpSpPr>
        <p:grpSpPr>
          <a:xfrm>
            <a:off x="3598683" y="1942167"/>
            <a:ext cx="1391476" cy="1391476"/>
            <a:chOff x="0" y="0"/>
            <a:chExt cx="812800" cy="812800"/>
          </a:xfrm>
        </p:grpSpPr>
        <p:sp>
          <p:nvSpPr>
            <p:cNvPr id="11" name="Google Shape;175;p6">
              <a:extLst>
                <a:ext uri="{FF2B5EF4-FFF2-40B4-BE49-F238E27FC236}">
                  <a16:creationId xmlns:a16="http://schemas.microsoft.com/office/drawing/2014/main" id="{0D2FE4C9-ABFF-D9EB-7095-54D3B4CC714D}"/>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8BD7"/>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2" name="Google Shape;176;p6">
              <a:extLst>
                <a:ext uri="{FF2B5EF4-FFF2-40B4-BE49-F238E27FC236}">
                  <a16:creationId xmlns:a16="http://schemas.microsoft.com/office/drawing/2014/main" id="{83DC53C8-35B3-2110-70D9-7FE54FB8C545}"/>
                </a:ext>
              </a:extLst>
            </p:cNvPr>
            <p:cNvSpPr txBox="1"/>
            <p:nvPr/>
          </p:nvSpPr>
          <p:spPr>
            <a:xfrm>
              <a:off x="76200" y="83953"/>
              <a:ext cx="660400" cy="609346"/>
            </a:xfrm>
            <a:prstGeom prst="rect">
              <a:avLst/>
            </a:prstGeom>
            <a:noFill/>
            <a:ln>
              <a:noFill/>
            </a:ln>
          </p:spPr>
          <p:txBody>
            <a:bodyPr spcFirstLastPara="1" wrap="square" lIns="33850" tIns="33850" rIns="33850" bIns="33850" anchor="ctr" anchorCtr="0">
              <a:noAutofit/>
            </a:bodyPr>
            <a:lstStyle/>
            <a:p>
              <a:pPr algn="ctr">
                <a:lnSpc>
                  <a:spcPct val="186611"/>
                </a:lnSpc>
                <a:defRPr/>
              </a:pPr>
              <a:r>
                <a:rPr lang="nl-NL" sz="1800" b="1">
                  <a:solidFill>
                    <a:schemeClr val="bg1"/>
                  </a:solidFill>
                  <a:latin typeface="Roboto"/>
                  <a:ea typeface="Roboto"/>
                  <a:cs typeface="Calibri"/>
                  <a:sym typeface="Calibri"/>
                </a:rPr>
                <a:t>Module 2</a:t>
              </a:r>
              <a:endParaRPr kumimoji="0" sz="1800" b="1"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Calibri"/>
                <a:sym typeface="Calibri"/>
              </a:endParaRPr>
            </a:p>
          </p:txBody>
        </p:sp>
      </p:grpSp>
      <p:cxnSp>
        <p:nvCxnSpPr>
          <p:cNvPr id="4" name="Connector: Elbow 3">
            <a:extLst>
              <a:ext uri="{FF2B5EF4-FFF2-40B4-BE49-F238E27FC236}">
                <a16:creationId xmlns:a16="http://schemas.microsoft.com/office/drawing/2014/main" id="{67CEBC0B-6F82-4899-F39D-13A25BD2D168}"/>
              </a:ext>
            </a:extLst>
          </p:cNvPr>
          <p:cNvCxnSpPr>
            <a:cxnSpLocks/>
          </p:cNvCxnSpPr>
          <p:nvPr/>
        </p:nvCxnSpPr>
        <p:spPr>
          <a:xfrm>
            <a:off x="3645255" y="5131145"/>
            <a:ext cx="1157257" cy="100867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Google Shape;257;p7">
            <a:extLst>
              <a:ext uri="{FF2B5EF4-FFF2-40B4-BE49-F238E27FC236}">
                <a16:creationId xmlns:a16="http://schemas.microsoft.com/office/drawing/2014/main" id="{7E0D7B8A-C3D0-CC98-37F8-F568193A5327}"/>
              </a:ext>
            </a:extLst>
          </p:cNvPr>
          <p:cNvSpPr txBox="1"/>
          <p:nvPr/>
        </p:nvSpPr>
        <p:spPr>
          <a:xfrm>
            <a:off x="4947161" y="5903923"/>
            <a:ext cx="5767895"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533" b="1">
                <a:solidFill>
                  <a:srgbClr val="0B5FBA"/>
                </a:solidFill>
                <a:latin typeface="Roboto"/>
                <a:ea typeface="Roboto"/>
                <a:cs typeface="Roboto"/>
                <a:sym typeface="Roboto"/>
              </a:rPr>
              <a:t>Rappel des principes fondamentaux de la résilience climatique dans les systèmes d'approvisionnement en eau et d'assainissement.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 name="Google Shape;169;p6">
            <a:extLst>
              <a:ext uri="{FF2B5EF4-FFF2-40B4-BE49-F238E27FC236}">
                <a16:creationId xmlns:a16="http://schemas.microsoft.com/office/drawing/2014/main" id="{1EE975A3-E73A-CDBE-FEE3-2ED9AFBFDCDA}"/>
              </a:ext>
            </a:extLst>
          </p:cNvPr>
          <p:cNvSpPr/>
          <p:nvPr/>
        </p:nvSpPr>
        <p:spPr>
          <a:xfrm>
            <a:off x="1770633"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6" name="Google Shape;170;p6">
            <a:extLst>
              <a:ext uri="{FF2B5EF4-FFF2-40B4-BE49-F238E27FC236}">
                <a16:creationId xmlns:a16="http://schemas.microsoft.com/office/drawing/2014/main" id="{CAB256CB-C43A-1EB1-88C9-1CD9C216C88C}"/>
              </a:ext>
            </a:extLst>
          </p:cNvPr>
          <p:cNvSpPr txBox="1"/>
          <p:nvPr/>
        </p:nvSpPr>
        <p:spPr>
          <a:xfrm>
            <a:off x="1900986" y="3746554"/>
            <a:ext cx="1218027" cy="8202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466" b="1" dirty="0">
              <a:solidFill>
                <a:srgbClr val="FFFFFF"/>
              </a:solidFill>
              <a:latin typeface="Roboto"/>
              <a:ea typeface="Roboto"/>
              <a:sym typeface="Roboto"/>
            </a:endParaRPr>
          </a:p>
          <a:p>
            <a:pPr algn="ctr"/>
            <a:r>
              <a:rPr lang="en-GB" sz="1466" dirty="0">
                <a:solidFill>
                  <a:schemeClr val="bg1">
                    <a:lumMod val="85000"/>
                  </a:schemeClr>
                </a:solidFill>
                <a:latin typeface="Roboto"/>
                <a:ea typeface="Roboto"/>
                <a:cs typeface="Roboto"/>
              </a:rPr>
              <a:t> Introduction </a:t>
            </a:r>
            <a:r>
              <a:rPr lang="en-GB" sz="1466" dirty="0" err="1">
                <a:solidFill>
                  <a:schemeClr val="bg1">
                    <a:lumMod val="85000"/>
                  </a:schemeClr>
                </a:solidFill>
                <a:latin typeface="Roboto"/>
                <a:ea typeface="Roboto"/>
                <a:cs typeface="Roboto"/>
              </a:rPr>
              <a:t>en</a:t>
            </a:r>
            <a:r>
              <a:rPr lang="en-GB" sz="1466" dirty="0">
                <a:solidFill>
                  <a:schemeClr val="bg1">
                    <a:lumMod val="85000"/>
                  </a:schemeClr>
                </a:solidFill>
                <a:latin typeface="Roboto"/>
                <a:ea typeface="Roboto"/>
                <a:cs typeface="Roboto"/>
              </a:rPr>
              <a:t> </a:t>
            </a:r>
            <a:r>
              <a:rPr lang="en-GB" sz="1466" dirty="0" err="1">
                <a:solidFill>
                  <a:schemeClr val="bg1">
                    <a:lumMod val="85000"/>
                  </a:schemeClr>
                </a:solidFill>
                <a:latin typeface="Roboto"/>
                <a:ea typeface="Roboto"/>
                <a:cs typeface="Roboto"/>
              </a:rPr>
              <a:t>ligne</a:t>
            </a:r>
            <a:endParaRPr lang="en-US" sz="1466" b="1" dirty="0">
              <a:solidFill>
                <a:schemeClr val="bg1">
                  <a:lumMod val="85000"/>
                </a:schemeClr>
              </a:solidFill>
              <a:latin typeface="Roboto"/>
              <a:ea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7" name="Google Shape;187;p6">
            <a:extLst>
              <a:ext uri="{FF2B5EF4-FFF2-40B4-BE49-F238E27FC236}">
                <a16:creationId xmlns:a16="http://schemas.microsoft.com/office/drawing/2014/main" id="{AA25EABF-6E50-1F11-BBEB-82327184CD51}"/>
              </a:ext>
            </a:extLst>
          </p:cNvPr>
          <p:cNvSpPr/>
          <p:nvPr/>
        </p:nvSpPr>
        <p:spPr>
          <a:xfrm>
            <a:off x="3555665"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A5FBA"/>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A5FBA"/>
              </a:solidFill>
              <a:effectLst/>
              <a:uLnTx/>
              <a:uFillTx/>
              <a:latin typeface="Arial"/>
              <a:ea typeface="Arial"/>
              <a:cs typeface="Arial"/>
              <a:sym typeface="Arial"/>
            </a:endParaRPr>
          </a:p>
        </p:txBody>
      </p:sp>
      <p:sp>
        <p:nvSpPr>
          <p:cNvPr id="8" name="Google Shape;189;p6">
            <a:extLst>
              <a:ext uri="{FF2B5EF4-FFF2-40B4-BE49-F238E27FC236}">
                <a16:creationId xmlns:a16="http://schemas.microsoft.com/office/drawing/2014/main" id="{26B770D3-E4B9-2680-1656-0C354D21A40E}"/>
              </a:ext>
            </a:extLst>
          </p:cNvPr>
          <p:cNvSpPr/>
          <p:nvPr/>
        </p:nvSpPr>
        <p:spPr>
          <a:xfrm>
            <a:off x="5340698"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9" name="Google Shape;191;p6">
            <a:extLst>
              <a:ext uri="{FF2B5EF4-FFF2-40B4-BE49-F238E27FC236}">
                <a16:creationId xmlns:a16="http://schemas.microsoft.com/office/drawing/2014/main" id="{A8B0CC96-FB88-EDA4-F61B-A6D329C51132}"/>
              </a:ext>
            </a:extLst>
          </p:cNvPr>
          <p:cNvSpPr/>
          <p:nvPr/>
        </p:nvSpPr>
        <p:spPr>
          <a:xfrm>
            <a:off x="7131312"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0" name="Google Shape;193;p6">
            <a:extLst>
              <a:ext uri="{FF2B5EF4-FFF2-40B4-BE49-F238E27FC236}">
                <a16:creationId xmlns:a16="http://schemas.microsoft.com/office/drawing/2014/main" id="{9F416749-9D0A-E7BD-4B70-A50EED3CB133}"/>
              </a:ext>
            </a:extLst>
          </p:cNvPr>
          <p:cNvSpPr/>
          <p:nvPr/>
        </p:nvSpPr>
        <p:spPr>
          <a:xfrm>
            <a:off x="8921926"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6" name="Google Shape;170;p6">
            <a:extLst>
              <a:ext uri="{FF2B5EF4-FFF2-40B4-BE49-F238E27FC236}">
                <a16:creationId xmlns:a16="http://schemas.microsoft.com/office/drawing/2014/main" id="{C6BB5CDC-4347-3376-B4C2-B14E8B70CA68}"/>
              </a:ext>
            </a:extLst>
          </p:cNvPr>
          <p:cNvSpPr txBox="1"/>
          <p:nvPr/>
        </p:nvSpPr>
        <p:spPr>
          <a:xfrm>
            <a:off x="5490990" y="3746554"/>
            <a:ext cx="1218027" cy="676724"/>
          </a:xfrm>
          <a:prstGeom prst="rect">
            <a:avLst/>
          </a:prstGeom>
          <a:noFill/>
          <a:ln>
            <a:noFill/>
          </a:ln>
        </p:spPr>
        <p:txBody>
          <a:bodyPr spcFirstLastPara="1" wrap="square" lIns="0" tIns="0" rIns="0" bIns="0" anchor="t" anchorCtr="0">
            <a:spAutoFit/>
          </a:bodyPr>
          <a:lstStyle/>
          <a:p>
            <a:pPr lvl="0" algn="ctr">
              <a:defRPr/>
            </a:pPr>
            <a:r>
              <a:rPr lang="en-GB" sz="1466" dirty="0" err="1">
                <a:solidFill>
                  <a:schemeClr val="bg1">
                    <a:lumMod val="85000"/>
                  </a:schemeClr>
                </a:solidFill>
                <a:latin typeface="Roboto"/>
                <a:ea typeface="Roboto"/>
                <a:cs typeface="Roboto"/>
              </a:rPr>
              <a:t>Évaluations</a:t>
            </a:r>
            <a:r>
              <a:rPr lang="en-GB" sz="1466" dirty="0">
                <a:solidFill>
                  <a:schemeClr val="bg1">
                    <a:lumMod val="85000"/>
                  </a:schemeClr>
                </a:solidFill>
                <a:latin typeface="Roboto"/>
                <a:ea typeface="Roboto"/>
                <a:cs typeface="Roboto"/>
              </a:rPr>
              <a:t> des </a:t>
            </a:r>
            <a:r>
              <a:rPr lang="en-GB" sz="1466" dirty="0" err="1">
                <a:solidFill>
                  <a:schemeClr val="bg1">
                    <a:lumMod val="85000"/>
                  </a:schemeClr>
                </a:solidFill>
                <a:latin typeface="Roboto"/>
                <a:ea typeface="Roboto"/>
                <a:cs typeface="Roboto"/>
              </a:rPr>
              <a:t>risques</a:t>
            </a:r>
            <a:r>
              <a:rPr lang="en-GB" sz="1466" dirty="0">
                <a:solidFill>
                  <a:schemeClr val="bg1">
                    <a:lumMod val="85000"/>
                  </a:schemeClr>
                </a:solidFill>
                <a:latin typeface="Roboto"/>
                <a:ea typeface="Roboto"/>
                <a:cs typeface="Roboto"/>
              </a:rPr>
              <a:t> </a:t>
            </a:r>
            <a:r>
              <a:rPr lang="en-GB" sz="1466" dirty="0" err="1">
                <a:solidFill>
                  <a:schemeClr val="bg1">
                    <a:lumMod val="85000"/>
                  </a:schemeClr>
                </a:solidFill>
                <a:latin typeface="Roboto"/>
                <a:ea typeface="Roboto"/>
                <a:cs typeface="Roboto"/>
              </a:rPr>
              <a:t>climatiques</a:t>
            </a:r>
            <a:endParaRPr lang="en-GB" sz="1466" dirty="0">
              <a:solidFill>
                <a:schemeClr val="bg1">
                  <a:lumMod val="85000"/>
                </a:schemeClr>
              </a:solidFill>
              <a:latin typeface="Roboto"/>
              <a:ea typeface="Roboto"/>
              <a:cs typeface="Roboto"/>
            </a:endParaRPr>
          </a:p>
        </p:txBody>
      </p:sp>
      <p:sp>
        <p:nvSpPr>
          <p:cNvPr id="27" name="Google Shape;170;p6">
            <a:extLst>
              <a:ext uri="{FF2B5EF4-FFF2-40B4-BE49-F238E27FC236}">
                <a16:creationId xmlns:a16="http://schemas.microsoft.com/office/drawing/2014/main" id="{94795EA9-296D-090F-4696-4A2E2812140B}"/>
              </a:ext>
            </a:extLst>
          </p:cNvPr>
          <p:cNvSpPr txBox="1"/>
          <p:nvPr/>
        </p:nvSpPr>
        <p:spPr>
          <a:xfrm>
            <a:off x="3703734" y="3746554"/>
            <a:ext cx="1218027" cy="1127873"/>
          </a:xfrm>
          <a:prstGeom prst="rect">
            <a:avLst/>
          </a:prstGeom>
          <a:noFill/>
          <a:ln>
            <a:noFill/>
          </a:ln>
        </p:spPr>
        <p:txBody>
          <a:bodyPr spcFirstLastPara="1" wrap="square" lIns="0" tIns="0" rIns="0" bIns="0" anchor="t" anchorCtr="0">
            <a:spAutoFit/>
          </a:bodyPr>
          <a:lstStyle/>
          <a:p>
            <a:pPr lvl="0" algn="ctr">
              <a:defRPr/>
            </a:pPr>
            <a:r>
              <a:rPr lang="en-GB" sz="1466" dirty="0" err="1">
                <a:solidFill>
                  <a:schemeClr val="bg1"/>
                </a:solidFill>
                <a:latin typeface="Roboto"/>
                <a:ea typeface="Roboto"/>
                <a:cs typeface="Roboto"/>
              </a:rPr>
              <a:t>Aléas</a:t>
            </a:r>
            <a:r>
              <a:rPr lang="en-GB" sz="1466" dirty="0">
                <a:solidFill>
                  <a:schemeClr val="bg1"/>
                </a:solidFill>
                <a:latin typeface="Roboto"/>
                <a:ea typeface="Roboto"/>
                <a:cs typeface="Roboto"/>
              </a:rPr>
              <a:t> et </a:t>
            </a:r>
            <a:r>
              <a:rPr lang="en-GB" sz="1466" dirty="0" err="1">
                <a:solidFill>
                  <a:schemeClr val="bg1"/>
                </a:solidFill>
                <a:latin typeface="Roboto"/>
                <a:ea typeface="Roboto"/>
                <a:cs typeface="Roboto"/>
              </a:rPr>
              <a:t>risques</a:t>
            </a:r>
            <a:r>
              <a:rPr lang="en-GB" sz="1466" dirty="0">
                <a:solidFill>
                  <a:schemeClr val="bg1"/>
                </a:solidFill>
                <a:latin typeface="Roboto"/>
                <a:ea typeface="Roboto"/>
                <a:cs typeface="Roboto"/>
              </a:rPr>
              <a:t> </a:t>
            </a:r>
            <a:r>
              <a:rPr lang="en-GB" sz="1466" dirty="0" err="1">
                <a:solidFill>
                  <a:schemeClr val="bg1"/>
                </a:solidFill>
                <a:latin typeface="Roboto"/>
                <a:ea typeface="Roboto"/>
                <a:cs typeface="Roboto"/>
              </a:rPr>
              <a:t>climatiques</a:t>
            </a:r>
            <a:r>
              <a:rPr lang="en-GB" sz="1466" dirty="0">
                <a:solidFill>
                  <a:schemeClr val="bg1"/>
                </a:solidFill>
                <a:latin typeface="Roboto"/>
                <a:ea typeface="Roboto"/>
                <a:cs typeface="Roboto"/>
              </a:rPr>
              <a:t> et </a:t>
            </a:r>
            <a:r>
              <a:rPr lang="en-GB" sz="1466" dirty="0" err="1">
                <a:solidFill>
                  <a:schemeClr val="bg1"/>
                </a:solidFill>
                <a:latin typeface="Roboto"/>
                <a:ea typeface="Roboto"/>
                <a:cs typeface="Roboto"/>
              </a:rPr>
              <a:t>rôle</a:t>
            </a:r>
            <a:r>
              <a:rPr lang="en-GB" sz="1466" dirty="0">
                <a:solidFill>
                  <a:schemeClr val="bg1"/>
                </a:solidFill>
                <a:latin typeface="Roboto"/>
                <a:ea typeface="Roboto"/>
                <a:cs typeface="Roboto"/>
              </a:rPr>
              <a:t> de </a:t>
            </a:r>
            <a:r>
              <a:rPr lang="en-GB" sz="1466" dirty="0" err="1">
                <a:solidFill>
                  <a:schemeClr val="bg1"/>
                </a:solidFill>
                <a:latin typeface="Roboto"/>
                <a:ea typeface="Roboto"/>
                <a:cs typeface="Roboto"/>
              </a:rPr>
              <a:t>l'inclusion</a:t>
            </a:r>
            <a:endParaRPr lang="en-US" sz="933" dirty="0">
              <a:solidFill>
                <a:schemeClr val="bg1"/>
              </a:solidFill>
            </a:endParaRPr>
          </a:p>
        </p:txBody>
      </p:sp>
      <p:sp>
        <p:nvSpPr>
          <p:cNvPr id="28" name="Google Shape;170;p6">
            <a:extLst>
              <a:ext uri="{FF2B5EF4-FFF2-40B4-BE49-F238E27FC236}">
                <a16:creationId xmlns:a16="http://schemas.microsoft.com/office/drawing/2014/main" id="{B3FCA158-2319-C9EC-C7BA-4D18E6BA1F16}"/>
              </a:ext>
            </a:extLst>
          </p:cNvPr>
          <p:cNvSpPr txBox="1"/>
          <p:nvPr/>
        </p:nvSpPr>
        <p:spPr>
          <a:xfrm>
            <a:off x="7281604" y="3759315"/>
            <a:ext cx="1218027" cy="1353447"/>
          </a:xfrm>
          <a:prstGeom prst="rect">
            <a:avLst/>
          </a:prstGeom>
          <a:noFill/>
          <a:ln>
            <a:noFill/>
          </a:ln>
        </p:spPr>
        <p:txBody>
          <a:bodyPr spcFirstLastPara="1" wrap="square" lIns="0" tIns="0" rIns="0" bIns="0" anchor="t" anchorCtr="0">
            <a:spAutoFit/>
          </a:bodyPr>
          <a:lstStyle/>
          <a:p>
            <a:pPr lvl="0" algn="ctr">
              <a:defRPr/>
            </a:pPr>
            <a:r>
              <a:rPr lang="en-US" sz="1466" dirty="0">
                <a:solidFill>
                  <a:schemeClr val="bg1">
                    <a:lumMod val="85000"/>
                  </a:schemeClr>
                </a:solidFill>
                <a:latin typeface="Roboto"/>
                <a:ea typeface="Roboto"/>
                <a:cs typeface="Roboto"/>
                <a:sym typeface="Roboto"/>
              </a:rPr>
              <a:t>Options </a:t>
            </a:r>
            <a:r>
              <a:rPr lang="en-US" sz="1466" dirty="0" err="1">
                <a:solidFill>
                  <a:schemeClr val="bg1">
                    <a:lumMod val="85000"/>
                  </a:schemeClr>
                </a:solidFill>
                <a:latin typeface="Roboto"/>
                <a:ea typeface="Roboto"/>
                <a:cs typeface="Roboto"/>
                <a:sym typeface="Roboto"/>
              </a:rPr>
              <a:t>d'adaptation</a:t>
            </a:r>
            <a:r>
              <a:rPr lang="en-US" sz="1466" dirty="0">
                <a:solidFill>
                  <a:schemeClr val="bg1">
                    <a:lumMod val="85000"/>
                  </a:schemeClr>
                </a:solidFill>
                <a:latin typeface="Roboto"/>
                <a:ea typeface="Roboto"/>
                <a:cs typeface="Roboto"/>
                <a:sym typeface="Roboto"/>
              </a:rPr>
              <a:t> au </a:t>
            </a:r>
            <a:r>
              <a:rPr lang="en-US" sz="1466" dirty="0" err="1">
                <a:solidFill>
                  <a:schemeClr val="bg1">
                    <a:lumMod val="85000"/>
                  </a:schemeClr>
                </a:solidFill>
                <a:latin typeface="Roboto"/>
                <a:ea typeface="Roboto"/>
                <a:cs typeface="Roboto"/>
                <a:sym typeface="Roboto"/>
              </a:rPr>
              <a:t>changement</a:t>
            </a:r>
            <a:r>
              <a:rPr lang="en-US" sz="1466" dirty="0">
                <a:solidFill>
                  <a:schemeClr val="bg1">
                    <a:lumMod val="85000"/>
                  </a:schemeClr>
                </a:solidFill>
                <a:latin typeface="Roboto"/>
                <a:ea typeface="Roboto"/>
                <a:cs typeface="Roboto"/>
                <a:sym typeface="Roboto"/>
              </a:rPr>
              <a:t> </a:t>
            </a:r>
            <a:r>
              <a:rPr lang="en-US" sz="1466" dirty="0" err="1">
                <a:solidFill>
                  <a:schemeClr val="bg1">
                    <a:lumMod val="85000"/>
                  </a:schemeClr>
                </a:solidFill>
                <a:latin typeface="Roboto"/>
                <a:ea typeface="Roboto"/>
                <a:cs typeface="Roboto"/>
                <a:sym typeface="Roboto"/>
              </a:rPr>
              <a:t>climatique</a:t>
            </a:r>
            <a:r>
              <a:rPr lang="en-US" sz="1466" dirty="0">
                <a:solidFill>
                  <a:schemeClr val="bg1">
                    <a:lumMod val="85000"/>
                  </a:schemeClr>
                </a:solidFill>
                <a:latin typeface="Roboto"/>
                <a:ea typeface="Roboto"/>
                <a:cs typeface="Roboto"/>
                <a:sym typeface="Roboto"/>
              </a:rPr>
              <a:t> et de </a:t>
            </a:r>
            <a:r>
              <a:rPr lang="en-US" sz="1466" dirty="0" err="1">
                <a:solidFill>
                  <a:schemeClr val="bg1">
                    <a:lumMod val="85000"/>
                  </a:schemeClr>
                </a:solidFill>
                <a:latin typeface="Roboto"/>
                <a:ea typeface="Roboto"/>
                <a:cs typeface="Roboto"/>
                <a:sym typeface="Roboto"/>
              </a:rPr>
              <a:t>résilience</a:t>
            </a:r>
            <a:endParaRPr lang="en-US" sz="933" dirty="0">
              <a:solidFill>
                <a:schemeClr val="bg1">
                  <a:lumMod val="85000"/>
                </a:schemeClr>
              </a:solidFill>
            </a:endParaRPr>
          </a:p>
        </p:txBody>
      </p:sp>
      <p:sp>
        <p:nvSpPr>
          <p:cNvPr id="29" name="Google Shape;170;p6">
            <a:extLst>
              <a:ext uri="{FF2B5EF4-FFF2-40B4-BE49-F238E27FC236}">
                <a16:creationId xmlns:a16="http://schemas.microsoft.com/office/drawing/2014/main" id="{EA366FD5-C26E-5FDD-AFD3-A3B14B651FD3}"/>
              </a:ext>
            </a:extLst>
          </p:cNvPr>
          <p:cNvSpPr txBox="1"/>
          <p:nvPr/>
        </p:nvSpPr>
        <p:spPr>
          <a:xfrm>
            <a:off x="8985493" y="3781079"/>
            <a:ext cx="1391476" cy="1200329"/>
          </a:xfrm>
          <a:prstGeom prst="rect">
            <a:avLst/>
          </a:prstGeom>
          <a:noFill/>
          <a:ln>
            <a:noFill/>
          </a:ln>
        </p:spPr>
        <p:txBody>
          <a:bodyPr spcFirstLastPara="1" wrap="square" lIns="0" tIns="0" rIns="0" bIns="0" anchor="t" anchorCtr="0">
            <a:spAutoFit/>
          </a:bodyPr>
          <a:lstStyle/>
          <a:p>
            <a:pPr lvl="0" algn="ctr">
              <a:defRPr/>
            </a:pPr>
            <a:r>
              <a:rPr lang="en-GB" sz="1300" dirty="0" err="1">
                <a:solidFill>
                  <a:schemeClr val="bg1">
                    <a:lumMod val="85000"/>
                  </a:schemeClr>
                </a:solidFill>
                <a:latin typeface="Roboto"/>
                <a:ea typeface="Roboto"/>
                <a:cs typeface="Roboto"/>
              </a:rPr>
              <a:t>Boîte</a:t>
            </a:r>
            <a:r>
              <a:rPr lang="en-GB" sz="1300" dirty="0">
                <a:solidFill>
                  <a:schemeClr val="bg1">
                    <a:lumMod val="85000"/>
                  </a:schemeClr>
                </a:solidFill>
                <a:latin typeface="Roboto"/>
                <a:ea typeface="Roboto"/>
                <a:cs typeface="Roboto"/>
              </a:rPr>
              <a:t> à </a:t>
            </a:r>
            <a:r>
              <a:rPr lang="en-GB" sz="1300" dirty="0" err="1">
                <a:solidFill>
                  <a:schemeClr val="bg1">
                    <a:lumMod val="85000"/>
                  </a:schemeClr>
                </a:solidFill>
                <a:latin typeface="Roboto"/>
                <a:ea typeface="Roboto"/>
                <a:cs typeface="Roboto"/>
              </a:rPr>
              <a:t>outils</a:t>
            </a:r>
            <a:r>
              <a:rPr lang="en-GB" sz="1300" dirty="0">
                <a:solidFill>
                  <a:schemeClr val="bg1">
                    <a:lumMod val="85000"/>
                  </a:schemeClr>
                </a:solidFill>
                <a:latin typeface="Roboto"/>
                <a:ea typeface="Roboto"/>
                <a:cs typeface="Roboto"/>
              </a:rPr>
              <a:t> pour la planification des infrastructures </a:t>
            </a:r>
            <a:r>
              <a:rPr lang="en-GB" sz="1300" dirty="0" err="1">
                <a:solidFill>
                  <a:schemeClr val="bg1">
                    <a:lumMod val="85000"/>
                  </a:schemeClr>
                </a:solidFill>
                <a:latin typeface="Roboto"/>
                <a:ea typeface="Roboto"/>
                <a:cs typeface="Roboto"/>
              </a:rPr>
              <a:t>d'approvisionnement</a:t>
            </a:r>
            <a:r>
              <a:rPr lang="en-GB" sz="1300" dirty="0">
                <a:solidFill>
                  <a:schemeClr val="bg1">
                    <a:lumMod val="85000"/>
                  </a:schemeClr>
                </a:solidFill>
                <a:latin typeface="Roboto"/>
                <a:ea typeface="Roboto"/>
                <a:cs typeface="Roboto"/>
              </a:rPr>
              <a:t> </a:t>
            </a:r>
            <a:r>
              <a:rPr lang="en-GB" sz="1300" dirty="0" err="1">
                <a:solidFill>
                  <a:schemeClr val="bg1">
                    <a:lumMod val="85000"/>
                  </a:schemeClr>
                </a:solidFill>
                <a:latin typeface="Roboto"/>
                <a:ea typeface="Roboto"/>
                <a:cs typeface="Roboto"/>
              </a:rPr>
              <a:t>en</a:t>
            </a:r>
            <a:r>
              <a:rPr lang="en-GB" sz="1300" dirty="0">
                <a:solidFill>
                  <a:schemeClr val="bg1">
                    <a:lumMod val="85000"/>
                  </a:schemeClr>
                </a:solidFill>
                <a:latin typeface="Roboto"/>
                <a:ea typeface="Roboto"/>
                <a:cs typeface="Roboto"/>
              </a:rPr>
              <a:t> eau et </a:t>
            </a:r>
            <a:r>
              <a:rPr lang="en-GB" sz="1300" dirty="0" err="1">
                <a:solidFill>
                  <a:schemeClr val="bg1">
                    <a:lumMod val="85000"/>
                  </a:schemeClr>
                </a:solidFill>
                <a:latin typeface="Roboto"/>
                <a:ea typeface="Roboto"/>
                <a:cs typeface="Roboto"/>
              </a:rPr>
              <a:t>d'assainissement</a:t>
            </a:r>
            <a:r>
              <a:rPr lang="en-GB" sz="1300" dirty="0">
                <a:solidFill>
                  <a:schemeClr val="bg1">
                    <a:lumMod val="85000"/>
                  </a:schemeClr>
                </a:solidFill>
                <a:latin typeface="Roboto"/>
                <a:ea typeface="Roboto"/>
                <a:cs typeface="Roboto"/>
              </a:rPr>
              <a:t> </a:t>
            </a:r>
          </a:p>
        </p:txBody>
      </p:sp>
      <p:grpSp>
        <p:nvGrpSpPr>
          <p:cNvPr id="36" name="Google Shape;174;p6">
            <a:extLst>
              <a:ext uri="{FF2B5EF4-FFF2-40B4-BE49-F238E27FC236}">
                <a16:creationId xmlns:a16="http://schemas.microsoft.com/office/drawing/2014/main" id="{50D3018C-348D-9C3D-6099-9FFF2733BFD1}"/>
              </a:ext>
            </a:extLst>
          </p:cNvPr>
          <p:cNvGrpSpPr/>
          <p:nvPr/>
        </p:nvGrpSpPr>
        <p:grpSpPr>
          <a:xfrm>
            <a:off x="5400262" y="1949142"/>
            <a:ext cx="1391476" cy="1391476"/>
            <a:chOff x="0" y="0"/>
            <a:chExt cx="812800" cy="812800"/>
          </a:xfrm>
        </p:grpSpPr>
        <p:sp>
          <p:nvSpPr>
            <p:cNvPr id="37" name="Google Shape;175;p6">
              <a:extLst>
                <a:ext uri="{FF2B5EF4-FFF2-40B4-BE49-F238E27FC236}">
                  <a16:creationId xmlns:a16="http://schemas.microsoft.com/office/drawing/2014/main" id="{01E43044-7280-590D-9015-7B64E0297E08}"/>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8" name="Google Shape;176;p6">
              <a:extLst>
                <a:ext uri="{FF2B5EF4-FFF2-40B4-BE49-F238E27FC236}">
                  <a16:creationId xmlns:a16="http://schemas.microsoft.com/office/drawing/2014/main" id="{36BBA840-A727-F220-B878-A81E5CBB715F}"/>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u="none" strike="noStrike" kern="0" cap="none" spc="0" normalizeH="0" baseline="0" noProof="0">
                  <a:ln>
                    <a:noFill/>
                  </a:ln>
                  <a:solidFill>
                    <a:schemeClr val="bg1">
                      <a:lumMod val="85000"/>
                    </a:schemeClr>
                  </a:solidFill>
                  <a:effectLst/>
                  <a:uLnTx/>
                  <a:uFillTx/>
                  <a:latin typeface="Roboto"/>
                  <a:ea typeface="Roboto"/>
                  <a:cs typeface="Calibri"/>
                  <a:sym typeface="Calibri"/>
                </a:rPr>
                <a:t>Module</a:t>
              </a:r>
              <a:r>
                <a:rPr lang="nl-NL" sz="1800" b="1">
                  <a:solidFill>
                    <a:schemeClr val="bg1">
                      <a:lumMod val="85000"/>
                    </a:schemeClr>
                  </a:solidFill>
                  <a:latin typeface="Roboto"/>
                  <a:ea typeface="Roboto"/>
                  <a:cs typeface="Calibri"/>
                  <a:sym typeface="Calibri"/>
                </a:rPr>
                <a:t> 3</a:t>
              </a:r>
              <a:endParaRPr kumimoji="0" sz="1800" b="1" u="none" strike="noStrike" kern="0" cap="none" spc="0" normalizeH="0" baseline="0" noProof="0">
                <a:ln>
                  <a:noFill/>
                </a:ln>
                <a:solidFill>
                  <a:schemeClr val="bg1">
                    <a:lumMod val="85000"/>
                  </a:schemeClr>
                </a:solidFill>
                <a:effectLst/>
                <a:uLnTx/>
                <a:uFillTx/>
                <a:latin typeface="Roboto"/>
                <a:ea typeface="Roboto"/>
                <a:cs typeface="Calibri"/>
                <a:sym typeface="Calibri"/>
              </a:endParaRPr>
            </a:p>
          </p:txBody>
        </p:sp>
      </p:grpSp>
      <p:grpSp>
        <p:nvGrpSpPr>
          <p:cNvPr id="39" name="Google Shape;174;p6">
            <a:extLst>
              <a:ext uri="{FF2B5EF4-FFF2-40B4-BE49-F238E27FC236}">
                <a16:creationId xmlns:a16="http://schemas.microsoft.com/office/drawing/2014/main" id="{9343BE00-21D1-C49A-40BC-4856B3396BD4}"/>
              </a:ext>
            </a:extLst>
          </p:cNvPr>
          <p:cNvGrpSpPr/>
          <p:nvPr/>
        </p:nvGrpSpPr>
        <p:grpSpPr>
          <a:xfrm>
            <a:off x="7201841" y="1949142"/>
            <a:ext cx="1391476" cy="1391476"/>
            <a:chOff x="0" y="0"/>
            <a:chExt cx="812800" cy="812800"/>
          </a:xfrm>
        </p:grpSpPr>
        <p:sp>
          <p:nvSpPr>
            <p:cNvPr id="40" name="Google Shape;175;p6">
              <a:extLst>
                <a:ext uri="{FF2B5EF4-FFF2-40B4-BE49-F238E27FC236}">
                  <a16:creationId xmlns:a16="http://schemas.microsoft.com/office/drawing/2014/main" id="{2C2C904C-CC93-0249-A3D9-D69E8FC77F63}"/>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1" name="Google Shape;176;p6">
              <a:extLst>
                <a:ext uri="{FF2B5EF4-FFF2-40B4-BE49-F238E27FC236}">
                  <a16:creationId xmlns:a16="http://schemas.microsoft.com/office/drawing/2014/main" id="{71DE2575-7089-99D1-748A-0C13FAE910E8}"/>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u="none" strike="noStrike" kern="0" cap="none" spc="0" normalizeH="0" baseline="0" noProof="0">
                  <a:ln>
                    <a:noFill/>
                  </a:ln>
                  <a:solidFill>
                    <a:schemeClr val="bg1">
                      <a:lumMod val="85000"/>
                    </a:schemeClr>
                  </a:solidFill>
                  <a:effectLst/>
                  <a:uLnTx/>
                  <a:uFillTx/>
                  <a:latin typeface="Roboto"/>
                  <a:ea typeface="Roboto"/>
                  <a:cs typeface="Calibri"/>
                  <a:sym typeface="Calibri"/>
                </a:rPr>
                <a:t>Module</a:t>
              </a:r>
              <a:r>
                <a:rPr lang="nl-NL" sz="1800" b="1">
                  <a:solidFill>
                    <a:schemeClr val="bg1">
                      <a:lumMod val="85000"/>
                    </a:schemeClr>
                  </a:solidFill>
                  <a:latin typeface="Roboto"/>
                  <a:ea typeface="Roboto"/>
                  <a:cs typeface="Calibri"/>
                  <a:sym typeface="Calibri"/>
                </a:rPr>
                <a:t> 4</a:t>
              </a:r>
              <a:endParaRPr kumimoji="0" sz="1800" b="1" u="none" strike="noStrike" kern="0" cap="none" spc="0" normalizeH="0" baseline="0" noProof="0">
                <a:ln>
                  <a:noFill/>
                </a:ln>
                <a:solidFill>
                  <a:schemeClr val="bg1">
                    <a:lumMod val="85000"/>
                  </a:schemeClr>
                </a:solidFill>
                <a:effectLst/>
                <a:uLnTx/>
                <a:uFillTx/>
                <a:latin typeface="Roboto"/>
                <a:ea typeface="Roboto"/>
                <a:cs typeface="Calibri"/>
                <a:sym typeface="Calibri"/>
              </a:endParaRPr>
            </a:p>
          </p:txBody>
        </p:sp>
      </p:grpSp>
      <p:grpSp>
        <p:nvGrpSpPr>
          <p:cNvPr id="42" name="Google Shape;174;p6">
            <a:extLst>
              <a:ext uri="{FF2B5EF4-FFF2-40B4-BE49-F238E27FC236}">
                <a16:creationId xmlns:a16="http://schemas.microsoft.com/office/drawing/2014/main" id="{DE7F0760-C2DD-76AC-A078-6F45FDE6F1EE}"/>
              </a:ext>
            </a:extLst>
          </p:cNvPr>
          <p:cNvGrpSpPr/>
          <p:nvPr/>
        </p:nvGrpSpPr>
        <p:grpSpPr>
          <a:xfrm>
            <a:off x="9003420" y="1949142"/>
            <a:ext cx="1391476" cy="1391476"/>
            <a:chOff x="0" y="0"/>
            <a:chExt cx="812800" cy="812800"/>
          </a:xfrm>
        </p:grpSpPr>
        <p:sp>
          <p:nvSpPr>
            <p:cNvPr id="43" name="Google Shape;175;p6">
              <a:extLst>
                <a:ext uri="{FF2B5EF4-FFF2-40B4-BE49-F238E27FC236}">
                  <a16:creationId xmlns:a16="http://schemas.microsoft.com/office/drawing/2014/main" id="{4928222A-A0B5-2E5F-4539-0845AB14F8DA}"/>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4" name="Google Shape;176;p6">
              <a:extLst>
                <a:ext uri="{FF2B5EF4-FFF2-40B4-BE49-F238E27FC236}">
                  <a16:creationId xmlns:a16="http://schemas.microsoft.com/office/drawing/2014/main" id="{477A557E-1401-A5D3-1BD9-5B0CD8A0077A}"/>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u="none" strike="noStrike" kern="0" cap="none" spc="0" normalizeH="0" baseline="0" noProof="0">
                  <a:ln>
                    <a:noFill/>
                  </a:ln>
                  <a:solidFill>
                    <a:schemeClr val="bg1">
                      <a:lumMod val="85000"/>
                    </a:schemeClr>
                  </a:solidFill>
                  <a:effectLst/>
                  <a:uLnTx/>
                  <a:uFillTx/>
                  <a:latin typeface="Roboto"/>
                  <a:ea typeface="Roboto"/>
                  <a:cs typeface="Calibri"/>
                  <a:sym typeface="Calibri"/>
                </a:rPr>
                <a:t>Module</a:t>
              </a:r>
              <a:r>
                <a:rPr lang="nl-NL" sz="1800" b="1">
                  <a:solidFill>
                    <a:schemeClr val="bg1">
                      <a:lumMod val="85000"/>
                    </a:schemeClr>
                  </a:solidFill>
                  <a:latin typeface="Roboto"/>
                  <a:ea typeface="Roboto"/>
                  <a:cs typeface="Calibri"/>
                  <a:sym typeface="Calibri"/>
                </a:rPr>
                <a:t> 5</a:t>
              </a:r>
              <a:endParaRPr kumimoji="0" sz="1800" b="1" u="none" strike="noStrike" kern="0" cap="none" spc="0" normalizeH="0" baseline="0" noProof="0">
                <a:ln>
                  <a:noFill/>
                </a:ln>
                <a:solidFill>
                  <a:schemeClr val="bg1">
                    <a:lumMod val="85000"/>
                  </a:schemeClr>
                </a:solidFill>
                <a:effectLst/>
                <a:uLnTx/>
                <a:uFillTx/>
                <a:latin typeface="Roboto"/>
                <a:ea typeface="Roboto"/>
                <a:cs typeface="Calibri"/>
                <a:sym typeface="Calibri"/>
              </a:endParaRPr>
            </a:p>
          </p:txBody>
        </p:sp>
      </p:grpSp>
      <p:grpSp>
        <p:nvGrpSpPr>
          <p:cNvPr id="45" name="Google Shape;174;p6">
            <a:extLst>
              <a:ext uri="{FF2B5EF4-FFF2-40B4-BE49-F238E27FC236}">
                <a16:creationId xmlns:a16="http://schemas.microsoft.com/office/drawing/2014/main" id="{B3500A10-21A0-A815-EDE3-2231D3BB3FDE}"/>
              </a:ext>
            </a:extLst>
          </p:cNvPr>
          <p:cNvGrpSpPr/>
          <p:nvPr/>
        </p:nvGrpSpPr>
        <p:grpSpPr>
          <a:xfrm>
            <a:off x="1797104" y="1949142"/>
            <a:ext cx="1391476" cy="1391476"/>
            <a:chOff x="0" y="0"/>
            <a:chExt cx="812800" cy="812800"/>
          </a:xfrm>
        </p:grpSpPr>
        <p:sp>
          <p:nvSpPr>
            <p:cNvPr id="46" name="Google Shape;175;p6">
              <a:extLst>
                <a:ext uri="{FF2B5EF4-FFF2-40B4-BE49-F238E27FC236}">
                  <a16:creationId xmlns:a16="http://schemas.microsoft.com/office/drawing/2014/main" id="{8E183FC2-C7A2-44B2-B2E4-1941651D1B53}"/>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7" name="Google Shape;176;p6">
              <a:extLst>
                <a:ext uri="{FF2B5EF4-FFF2-40B4-BE49-F238E27FC236}">
                  <a16:creationId xmlns:a16="http://schemas.microsoft.com/office/drawing/2014/main" id="{54617155-05FC-6705-79A4-297C7CB5C6EF}"/>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u="none" strike="noStrike" kern="0" cap="none" spc="0" normalizeH="0" baseline="0" noProof="0">
                  <a:ln>
                    <a:noFill/>
                  </a:ln>
                  <a:solidFill>
                    <a:schemeClr val="bg1">
                      <a:lumMod val="85000"/>
                    </a:schemeClr>
                  </a:solidFill>
                  <a:effectLst/>
                  <a:uLnTx/>
                  <a:uFillTx/>
                  <a:latin typeface="Roboto"/>
                  <a:ea typeface="Roboto"/>
                  <a:cs typeface="Calibri"/>
                  <a:sym typeface="Calibri"/>
                </a:rPr>
                <a:t>Module</a:t>
              </a:r>
              <a:r>
                <a:rPr lang="nl-NL" sz="1800" b="1">
                  <a:solidFill>
                    <a:schemeClr val="bg1">
                      <a:lumMod val="85000"/>
                    </a:schemeClr>
                  </a:solidFill>
                  <a:latin typeface="Roboto"/>
                  <a:ea typeface="Roboto"/>
                  <a:cs typeface="Calibri"/>
                  <a:sym typeface="Calibri"/>
                </a:rPr>
                <a:t> 1</a:t>
              </a:r>
              <a:endParaRPr kumimoji="0" sz="1800" b="1" u="none" strike="noStrike" kern="0" cap="none" spc="0" normalizeH="0" baseline="0" noProof="0">
                <a:ln>
                  <a:noFill/>
                </a:ln>
                <a:solidFill>
                  <a:schemeClr val="bg1">
                    <a:lumMod val="85000"/>
                  </a:schemeClr>
                </a:solidFill>
                <a:effectLst/>
                <a:uLnTx/>
                <a:uFillTx/>
                <a:latin typeface="Roboto" panose="02000000000000000000" pitchFamily="2" charset="0"/>
                <a:ea typeface="Roboto" panose="02000000000000000000" pitchFamily="2" charset="0"/>
                <a:cs typeface="Calibri"/>
                <a:sym typeface="Calibri"/>
              </a:endParaRPr>
            </a:p>
          </p:txBody>
        </p:sp>
      </p:grpSp>
      <p:sp>
        <p:nvSpPr>
          <p:cNvPr id="13" name="ZoneTexte 12">
            <a:extLst>
              <a:ext uri="{FF2B5EF4-FFF2-40B4-BE49-F238E27FC236}">
                <a16:creationId xmlns:a16="http://schemas.microsoft.com/office/drawing/2014/main" id="{D8526ACB-7E8F-F078-1064-4CE31246F07F}"/>
              </a:ext>
            </a:extLst>
          </p:cNvPr>
          <p:cNvSpPr txBox="1"/>
          <p:nvPr/>
        </p:nvSpPr>
        <p:spPr>
          <a:xfrm>
            <a:off x="3037871" y="628234"/>
            <a:ext cx="6096000" cy="691792"/>
          </a:xfrm>
          <a:prstGeom prst="rect">
            <a:avLst/>
          </a:prstGeom>
          <a:solidFill>
            <a:schemeClr val="bg2"/>
          </a:solidFill>
        </p:spPr>
        <p:txBody>
          <a:bodyPr wrap="square">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B5FBA"/>
                </a:solidFill>
                <a:effectLst/>
                <a:uLnTx/>
                <a:uFillTx/>
                <a:latin typeface="Roboto"/>
                <a:ea typeface="Roboto"/>
                <a:cs typeface="Roboto"/>
                <a:sym typeface="Roboto"/>
              </a:rPr>
              <a:t>Aperçu de la masterclass</a:t>
            </a:r>
            <a:endParaRPr kumimoji="0" lang="en-US" sz="16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9192382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84"/>
        <p:cNvGrpSpPr/>
        <p:nvPr/>
      </p:nvGrpSpPr>
      <p:grpSpPr>
        <a:xfrm>
          <a:off x="0" y="0"/>
          <a:ext cx="0" cy="0"/>
          <a:chOff x="0" y="0"/>
          <a:chExt cx="0" cy="0"/>
        </a:xfrm>
      </p:grpSpPr>
      <p:sp>
        <p:nvSpPr>
          <p:cNvPr id="1186" name="Google Shape;1186;p56"/>
          <p:cNvSpPr txBox="1"/>
          <p:nvPr/>
        </p:nvSpPr>
        <p:spPr>
          <a:xfrm>
            <a:off x="881171" y="548806"/>
            <a:ext cx="8685761"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Inclusion</a:t>
            </a:r>
            <a:endParaRPr sz="933"/>
          </a:p>
        </p:txBody>
      </p:sp>
      <p:sp>
        <p:nvSpPr>
          <p:cNvPr id="1190" name="Google Shape;1190;p56"/>
          <p:cNvSpPr txBox="1"/>
          <p:nvPr/>
        </p:nvSpPr>
        <p:spPr>
          <a:xfrm>
            <a:off x="881171" y="1724563"/>
            <a:ext cx="2728000" cy="4113883"/>
          </a:xfrm>
          <a:prstGeom prst="rect">
            <a:avLst/>
          </a:prstGeom>
          <a:noFill/>
          <a:ln>
            <a:noFill/>
          </a:ln>
        </p:spPr>
        <p:txBody>
          <a:bodyPr spcFirstLastPara="1" wrap="square" lIns="0" tIns="0" rIns="0" bIns="0" anchor="t" anchorCtr="0">
            <a:spAutoFit/>
          </a:bodyPr>
          <a:lstStyle/>
          <a:p>
            <a:pPr>
              <a:buSzPts val="2299"/>
            </a:pPr>
            <a:r>
              <a:rPr lang="en-US" b="1" dirty="0" err="1">
                <a:solidFill>
                  <a:srgbClr val="0B5FBA"/>
                </a:solidFill>
                <a:latin typeface="Roboto"/>
                <a:ea typeface="Roboto"/>
                <a:cs typeface="Roboto"/>
                <a:sym typeface="Roboto"/>
              </a:rPr>
              <a:t>L'inclusion</a:t>
            </a:r>
            <a:r>
              <a:rPr lang="en-US" b="1"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consiste</a:t>
            </a:r>
            <a:r>
              <a:rPr lang="en-US" dirty="0">
                <a:solidFill>
                  <a:srgbClr val="0B5FBA"/>
                </a:solidFill>
                <a:latin typeface="Roboto"/>
                <a:ea typeface="Roboto"/>
                <a:cs typeface="Roboto"/>
                <a:sym typeface="Roboto"/>
              </a:rPr>
              <a:t> à </a:t>
            </a:r>
            <a:r>
              <a:rPr lang="en-US" dirty="0" err="1">
                <a:solidFill>
                  <a:srgbClr val="0B5FBA"/>
                </a:solidFill>
                <a:latin typeface="Roboto"/>
                <a:ea typeface="Roboto"/>
                <a:cs typeface="Roboto"/>
                <a:sym typeface="Roboto"/>
              </a:rPr>
              <a:t>associer</a:t>
            </a:r>
            <a:r>
              <a:rPr lang="en-US" dirty="0">
                <a:solidFill>
                  <a:srgbClr val="0B5FBA"/>
                </a:solidFill>
                <a:latin typeface="Roboto"/>
                <a:ea typeface="Roboto"/>
                <a:cs typeface="Roboto"/>
                <a:sym typeface="Roboto"/>
              </a:rPr>
              <a:t> les parties </a:t>
            </a:r>
            <a:r>
              <a:rPr lang="en-US" dirty="0" err="1">
                <a:solidFill>
                  <a:srgbClr val="0B5FBA"/>
                </a:solidFill>
                <a:latin typeface="Roboto"/>
                <a:ea typeface="Roboto"/>
                <a:cs typeface="Roboto"/>
                <a:sym typeface="Roboto"/>
              </a:rPr>
              <a:t>prenantes</a:t>
            </a:r>
            <a:r>
              <a:rPr lang="en-US" dirty="0">
                <a:solidFill>
                  <a:srgbClr val="0B5FBA"/>
                </a:solidFill>
                <a:latin typeface="Roboto"/>
                <a:ea typeface="Roboto"/>
                <a:cs typeface="Roboto"/>
                <a:sym typeface="Roboto"/>
              </a:rPr>
              <a:t> et les </a:t>
            </a:r>
            <a:r>
              <a:rPr lang="en-US" dirty="0" err="1">
                <a:solidFill>
                  <a:srgbClr val="0B5FBA"/>
                </a:solidFill>
                <a:latin typeface="Roboto"/>
                <a:ea typeface="Roboto"/>
                <a:cs typeface="Roboto"/>
                <a:sym typeface="Roboto"/>
              </a:rPr>
              <a:t>communautés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concernées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particulier les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marginalisés</a:t>
            </a:r>
            <a:r>
              <a:rPr lang="en-US" dirty="0">
                <a:solidFill>
                  <a:srgbClr val="0B5FBA"/>
                </a:solidFill>
                <a:latin typeface="Roboto"/>
                <a:ea typeface="Roboto"/>
                <a:cs typeface="Roboto"/>
                <a:sym typeface="Roboto"/>
              </a:rPr>
              <a:t>, à </a:t>
            </a:r>
            <a:r>
              <a:rPr lang="en-US" dirty="0" err="1">
                <a:solidFill>
                  <a:srgbClr val="0B5FBA"/>
                </a:solidFill>
                <a:latin typeface="Roboto"/>
                <a:ea typeface="Roboto"/>
                <a:cs typeface="Roboto"/>
                <a:sym typeface="Roboto"/>
              </a:rPr>
              <a:t>l'élaboration</a:t>
            </a:r>
            <a:r>
              <a:rPr lang="en-US" dirty="0">
                <a:solidFill>
                  <a:srgbClr val="0B5FBA"/>
                </a:solidFill>
                <a:latin typeface="Roboto"/>
                <a:ea typeface="Roboto"/>
                <a:cs typeface="Roboto"/>
                <a:sym typeface="Roboto"/>
              </a:rPr>
              <a:t> des politiques et aux processus de </a:t>
            </a:r>
            <a:r>
              <a:rPr lang="en-US" dirty="0" err="1">
                <a:solidFill>
                  <a:srgbClr val="0B5FBA"/>
                </a:solidFill>
                <a:latin typeface="Roboto"/>
                <a:ea typeface="Roboto"/>
                <a:cs typeface="Roboto"/>
                <a:sym typeface="Roboto"/>
              </a:rPr>
              <a:t>gouvernance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urbaine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afin</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garantir</a:t>
            </a:r>
            <a:r>
              <a:rPr lang="en-US" dirty="0">
                <a:solidFill>
                  <a:srgbClr val="0B5FBA"/>
                </a:solidFill>
                <a:latin typeface="Roboto"/>
                <a:ea typeface="Roboto"/>
                <a:cs typeface="Roboto"/>
                <a:sym typeface="Roboto"/>
              </a:rPr>
              <a:t> un processus politique </a:t>
            </a:r>
            <a:r>
              <a:rPr lang="en-US" dirty="0" err="1">
                <a:solidFill>
                  <a:srgbClr val="0B5FBA"/>
                </a:solidFill>
                <a:latin typeface="Roboto"/>
                <a:ea typeface="Roboto"/>
                <a:cs typeface="Roboto"/>
                <a:sym typeface="Roboto"/>
              </a:rPr>
              <a:t>équitable</a:t>
            </a:r>
            <a:r>
              <a:rPr lang="en-US" dirty="0">
                <a:solidFill>
                  <a:srgbClr val="0B5FBA"/>
                </a:solidFill>
                <a:latin typeface="Roboto"/>
                <a:ea typeface="Roboto"/>
                <a:cs typeface="Roboto"/>
                <a:sym typeface="Roboto"/>
              </a:rPr>
              <a:t> et des </a:t>
            </a:r>
            <a:r>
              <a:rPr lang="en-US" dirty="0" err="1">
                <a:solidFill>
                  <a:srgbClr val="0B5FBA"/>
                </a:solidFill>
                <a:latin typeface="Roboto"/>
                <a:ea typeface="Roboto"/>
                <a:cs typeface="Roboto"/>
                <a:sym typeface="Roboto"/>
              </a:rPr>
              <a:t>résultats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équitables</a:t>
            </a:r>
            <a:r>
              <a:rPr lang="en-US" dirty="0">
                <a:solidFill>
                  <a:srgbClr val="0B5FBA"/>
                </a:solidFill>
                <a:latin typeface="Roboto"/>
                <a:ea typeface="Roboto"/>
                <a:cs typeface="Roboto"/>
                <a:sym typeface="Roboto"/>
              </a:rPr>
              <a:t> malgré la </a:t>
            </a:r>
            <a:r>
              <a:rPr lang="en-US" dirty="0" err="1">
                <a:solidFill>
                  <a:srgbClr val="0B5FBA"/>
                </a:solidFill>
                <a:latin typeface="Roboto"/>
                <a:ea typeface="Roboto"/>
                <a:cs typeface="Roboto"/>
                <a:sym typeface="Roboto"/>
              </a:rPr>
              <a:t>diversité</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besoins</a:t>
            </a:r>
            <a:r>
              <a:rPr lang="en-US" dirty="0">
                <a:solidFill>
                  <a:srgbClr val="0B5FBA"/>
                </a:solidFill>
                <a:latin typeface="Roboto"/>
                <a:ea typeface="Roboto"/>
                <a:cs typeface="Roboto"/>
                <a:sym typeface="Roboto"/>
              </a:rPr>
              <a:t>. </a:t>
            </a:r>
            <a:endParaRPr sz="900" dirty="0"/>
          </a:p>
          <a:p>
            <a:pPr>
              <a:buSzPts val="2299"/>
            </a:pPr>
            <a:endParaRPr sz="1533" dirty="0">
              <a:solidFill>
                <a:srgbClr val="0B5FBA"/>
              </a:solidFill>
              <a:latin typeface="Roboto"/>
              <a:ea typeface="Roboto"/>
              <a:cs typeface="Roboto"/>
              <a:sym typeface="Roboto"/>
            </a:endParaRPr>
          </a:p>
          <a:p>
            <a:pPr>
              <a:buSzPts val="2299"/>
            </a:pPr>
            <a:r>
              <a:rPr lang="en-US" b="1" dirty="0" err="1">
                <a:solidFill>
                  <a:srgbClr val="0B5FBA"/>
                </a:solidFill>
                <a:latin typeface="Roboto"/>
                <a:ea typeface="Roboto"/>
                <a:cs typeface="Roboto"/>
                <a:sym typeface="Roboto"/>
              </a:rPr>
              <a:t>L'inclusion</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sociale</a:t>
            </a:r>
            <a:r>
              <a:rPr lang="en-US" b="1"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signifie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veiller</a:t>
            </a:r>
            <a:r>
              <a:rPr lang="en-US" dirty="0">
                <a:solidFill>
                  <a:srgbClr val="0B5FBA"/>
                </a:solidFill>
                <a:latin typeface="Roboto"/>
                <a:ea typeface="Roboto"/>
                <a:cs typeface="Roboto"/>
                <a:sym typeface="Roboto"/>
              </a:rPr>
              <a:t> à </a:t>
            </a:r>
            <a:r>
              <a:rPr lang="en-US" dirty="0" err="1">
                <a:solidFill>
                  <a:srgbClr val="0B5FBA"/>
                </a:solidFill>
                <a:latin typeface="Roboto"/>
                <a:ea typeface="Roboto"/>
                <a:cs typeface="Roboto"/>
                <a:sym typeface="Roboto"/>
              </a:rPr>
              <a:t>ce</a:t>
            </a:r>
            <a:r>
              <a:rPr lang="en-US" dirty="0">
                <a:solidFill>
                  <a:srgbClr val="0B5FBA"/>
                </a:solidFill>
                <a:latin typeface="Roboto"/>
                <a:ea typeface="Roboto"/>
                <a:cs typeface="Roboto"/>
                <a:sym typeface="Roboto"/>
              </a:rPr>
              <a:t> que chacun, </a:t>
            </a:r>
            <a:r>
              <a:rPr lang="en-US" dirty="0" err="1">
                <a:solidFill>
                  <a:srgbClr val="0B5FBA"/>
                </a:solidFill>
                <a:latin typeface="Roboto"/>
                <a:ea typeface="Roboto"/>
                <a:cs typeface="Roboto"/>
                <a:sym typeface="Roboto"/>
              </a:rPr>
              <a:t>quel</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qu'il</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soit</a:t>
            </a:r>
            <a:r>
              <a:rPr lang="en-US" dirty="0">
                <a:solidFill>
                  <a:srgbClr val="0B5FBA"/>
                </a:solidFill>
                <a:latin typeface="Roboto"/>
                <a:ea typeface="Roboto"/>
                <a:cs typeface="Roboto"/>
                <a:sym typeface="Roboto"/>
              </a:rPr>
              <a:t>, y </a:t>
            </a:r>
            <a:r>
              <a:rPr lang="en-US" dirty="0" err="1">
                <a:solidFill>
                  <a:srgbClr val="0B5FBA"/>
                </a:solidFill>
                <a:latin typeface="Roboto"/>
                <a:ea typeface="Roboto"/>
                <a:cs typeface="Roboto"/>
                <a:sym typeface="Roboto"/>
              </a:rPr>
              <a:t>compris</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personnes</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communautés</a:t>
            </a:r>
            <a:r>
              <a:rPr lang="en-US" dirty="0">
                <a:solidFill>
                  <a:srgbClr val="0B5FBA"/>
                </a:solidFill>
                <a:latin typeface="Roboto"/>
                <a:ea typeface="Roboto"/>
                <a:cs typeface="Roboto"/>
                <a:sym typeface="Roboto"/>
              </a:rPr>
              <a:t> et les quartiers </a:t>
            </a:r>
            <a:r>
              <a:rPr lang="en-US" dirty="0" err="1">
                <a:solidFill>
                  <a:srgbClr val="0B5FBA"/>
                </a:solidFill>
                <a:latin typeface="Roboto"/>
                <a:ea typeface="Roboto"/>
                <a:cs typeface="Roboto"/>
                <a:sym typeface="Roboto"/>
              </a:rPr>
              <a:t>marginalisés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ait</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possibilité</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participer</a:t>
            </a:r>
            <a:r>
              <a:rPr lang="en-US" dirty="0">
                <a:solidFill>
                  <a:srgbClr val="0B5FBA"/>
                </a:solidFill>
                <a:latin typeface="Roboto"/>
                <a:ea typeface="Roboto"/>
                <a:cs typeface="Roboto"/>
                <a:sym typeface="Roboto"/>
              </a:rPr>
              <a:t> aux efforts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faveur</a:t>
            </a:r>
            <a:r>
              <a:rPr lang="en-US" dirty="0">
                <a:solidFill>
                  <a:srgbClr val="0B5FBA"/>
                </a:solidFill>
                <a:latin typeface="Roboto"/>
                <a:ea typeface="Roboto"/>
                <a:cs typeface="Roboto"/>
                <a:sym typeface="Roboto"/>
              </a:rPr>
              <a:t> du </a:t>
            </a:r>
            <a:r>
              <a:rPr lang="en-US" dirty="0" err="1">
                <a:solidFill>
                  <a:srgbClr val="0B5FBA"/>
                </a:solidFill>
                <a:latin typeface="Roboto"/>
                <a:ea typeface="Roboto"/>
                <a:cs typeface="Roboto"/>
                <a:sym typeface="Roboto"/>
              </a:rPr>
              <a:t>climat</a:t>
            </a:r>
            <a:r>
              <a:rPr lang="en-US" dirty="0">
                <a:solidFill>
                  <a:srgbClr val="0B5FBA"/>
                </a:solidFill>
                <a:latin typeface="Roboto"/>
                <a:ea typeface="Roboto"/>
                <a:cs typeface="Roboto"/>
                <a:sym typeface="Roboto"/>
              </a:rPr>
              <a:t>.</a:t>
            </a:r>
            <a:endParaRPr sz="900" dirty="0"/>
          </a:p>
        </p:txBody>
      </p:sp>
      <p:sp>
        <p:nvSpPr>
          <p:cNvPr id="1191" name="Google Shape;1191;p56"/>
          <p:cNvSpPr/>
          <p:nvPr/>
        </p:nvSpPr>
        <p:spPr>
          <a:xfrm>
            <a:off x="4227718" y="1724563"/>
            <a:ext cx="7278497" cy="4606861"/>
          </a:xfrm>
          <a:custGeom>
            <a:avLst/>
            <a:gdLst/>
            <a:ahLst/>
            <a:cxnLst/>
            <a:rect l="l" t="t" r="r" b="b"/>
            <a:pathLst>
              <a:path w="14556994" h="9213723" extrusionOk="0">
                <a:moveTo>
                  <a:pt x="292100" y="0"/>
                </a:moveTo>
                <a:lnTo>
                  <a:pt x="14264894" y="0"/>
                </a:lnTo>
                <a:cubicBezTo>
                  <a:pt x="14426216" y="0"/>
                  <a:pt x="14556994" y="130778"/>
                  <a:pt x="14556994" y="292100"/>
                </a:cubicBezTo>
                <a:lnTo>
                  <a:pt x="14556994" y="8921623"/>
                </a:lnTo>
                <a:cubicBezTo>
                  <a:pt x="14556994" y="9082946"/>
                  <a:pt x="14426216" y="9213723"/>
                  <a:pt x="14264894" y="9213723"/>
                </a:cubicBezTo>
                <a:lnTo>
                  <a:pt x="292100" y="9213723"/>
                </a:lnTo>
                <a:cubicBezTo>
                  <a:pt x="214630" y="9213723"/>
                  <a:pt x="140333" y="9182948"/>
                  <a:pt x="85554" y="9128168"/>
                </a:cubicBezTo>
                <a:cubicBezTo>
                  <a:pt x="30775" y="9073390"/>
                  <a:pt x="0" y="8999093"/>
                  <a:pt x="0" y="8921623"/>
                </a:cubicBezTo>
                <a:lnTo>
                  <a:pt x="0" y="292100"/>
                </a:lnTo>
                <a:cubicBezTo>
                  <a:pt x="0" y="130778"/>
                  <a:pt x="130778" y="0"/>
                  <a:pt x="292100" y="0"/>
                </a:cubicBez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60950" rIns="60950" bIns="60950" anchor="ctr" anchorCtr="0">
            <a:noAutofit/>
          </a:bodyPr>
          <a:lstStyle/>
          <a:p>
            <a:pPr>
              <a:buSzPts val="1400"/>
            </a:pPr>
            <a:endParaRPr sz="933"/>
          </a:p>
        </p:txBody>
      </p:sp>
      <p:sp>
        <p:nvSpPr>
          <p:cNvPr id="1192" name="Google Shape;1192;p56"/>
          <p:cNvSpPr txBox="1"/>
          <p:nvPr/>
        </p:nvSpPr>
        <p:spPr>
          <a:xfrm rot="-5400000">
            <a:off x="9128818" y="3969351"/>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Bidonville de Kibera, Nairobi ; photo de Ninaras, Wikimedia</a:t>
            </a:r>
            <a:endParaRPr sz="933"/>
          </a:p>
        </p:txBody>
      </p:sp>
      <p:sp>
        <p:nvSpPr>
          <p:cNvPr id="1193" name="Google Shape;1193;p56"/>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50</a:t>
            </a:fld>
            <a:endParaRPr/>
          </a:p>
        </p:txBody>
      </p:sp>
      <p:pic>
        <p:nvPicPr>
          <p:cNvPr id="2" name="Picture 1" descr="A blue background with a magnifying glass and a magnifying glass&#10;&#10;AI-generated content may be incorrect.">
            <a:extLst>
              <a:ext uri="{FF2B5EF4-FFF2-40B4-BE49-F238E27FC236}">
                <a16:creationId xmlns:a16="http://schemas.microsoft.com/office/drawing/2014/main" id="{8BC90A04-8A5C-CEDA-2D5D-6A38953B5D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97"/>
        <p:cNvGrpSpPr/>
        <p:nvPr/>
      </p:nvGrpSpPr>
      <p:grpSpPr>
        <a:xfrm>
          <a:off x="0" y="0"/>
          <a:ext cx="0" cy="0"/>
          <a:chOff x="0" y="0"/>
          <a:chExt cx="0" cy="0"/>
        </a:xfrm>
      </p:grpSpPr>
      <p:sp>
        <p:nvSpPr>
          <p:cNvPr id="1199" name="Google Shape;1199;p57"/>
          <p:cNvSpPr txBox="1"/>
          <p:nvPr/>
        </p:nvSpPr>
        <p:spPr>
          <a:xfrm>
            <a:off x="881171" y="548806"/>
            <a:ext cx="8685761"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Inégalité</a:t>
            </a:r>
            <a:endParaRPr sz="933"/>
          </a:p>
        </p:txBody>
      </p:sp>
      <p:sp>
        <p:nvSpPr>
          <p:cNvPr id="1203" name="Google Shape;1203;p57"/>
          <p:cNvSpPr txBox="1"/>
          <p:nvPr/>
        </p:nvSpPr>
        <p:spPr>
          <a:xfrm>
            <a:off x="881171" y="1724563"/>
            <a:ext cx="3428200" cy="4308872"/>
          </a:xfrm>
          <a:prstGeom prst="rect">
            <a:avLst/>
          </a:prstGeom>
          <a:noFill/>
          <a:ln>
            <a:noFill/>
          </a:ln>
        </p:spPr>
        <p:txBody>
          <a:bodyPr spcFirstLastPara="1" wrap="square" lIns="0" tIns="0" rIns="0" bIns="0" anchor="t" anchorCtr="0">
            <a:spAutoFit/>
          </a:bodyPr>
          <a:lstStyle/>
          <a:p>
            <a:pPr>
              <a:buSzPts val="2299"/>
            </a:pPr>
            <a:r>
              <a:rPr lang="en-US" b="1" dirty="0" err="1">
                <a:solidFill>
                  <a:srgbClr val="0B5FBA"/>
                </a:solidFill>
                <a:latin typeface="Roboto"/>
                <a:ea typeface="Roboto"/>
                <a:cs typeface="Roboto"/>
                <a:sym typeface="Roboto"/>
              </a:rPr>
              <a:t>L'inégalité</a:t>
            </a:r>
            <a:r>
              <a:rPr lang="en-US" b="1"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est</a:t>
            </a:r>
            <a:r>
              <a:rPr lang="en-US" dirty="0">
                <a:solidFill>
                  <a:srgbClr val="0B5FBA"/>
                </a:solidFill>
                <a:latin typeface="Roboto"/>
                <a:ea typeface="Roboto"/>
                <a:cs typeface="Roboto"/>
                <a:sym typeface="Roboto"/>
              </a:rPr>
              <a:t> un état </a:t>
            </a:r>
            <a:r>
              <a:rPr lang="en-US" dirty="0" err="1">
                <a:solidFill>
                  <a:srgbClr val="0B5FBA"/>
                </a:solidFill>
                <a:latin typeface="Roboto"/>
                <a:ea typeface="Roboto"/>
                <a:cs typeface="Roboto"/>
                <a:sym typeface="Roboto"/>
              </a:rPr>
              <a:t>d'inégalité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notamment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termes</a:t>
            </a:r>
            <a:r>
              <a:rPr lang="en-US" dirty="0">
                <a:solidFill>
                  <a:srgbClr val="0B5FBA"/>
                </a:solidFill>
                <a:latin typeface="Roboto"/>
                <a:ea typeface="Roboto"/>
                <a:cs typeface="Roboto"/>
                <a:sym typeface="Roboto"/>
              </a:rPr>
              <a:t> de </a:t>
            </a:r>
            <a:r>
              <a:rPr lang="en-US" dirty="0" err="1">
                <a:solidFill>
                  <a:srgbClr val="0B5FBA"/>
                </a:solidFill>
                <a:latin typeface="Roboto"/>
                <a:ea typeface="Roboto"/>
                <a:cs typeface="Roboto"/>
                <a:sym typeface="Roboto"/>
              </a:rPr>
              <a:t>statut</a:t>
            </a:r>
            <a:r>
              <a:rPr lang="en-US" dirty="0">
                <a:solidFill>
                  <a:srgbClr val="0B5FBA"/>
                </a:solidFill>
                <a:latin typeface="Roboto"/>
                <a:ea typeface="Roboto"/>
                <a:cs typeface="Roboto"/>
                <a:sym typeface="Roboto"/>
              </a:rPr>
              <a:t>, de droits et </a:t>
            </a:r>
            <a:r>
              <a:rPr lang="en-US" dirty="0" err="1">
                <a:solidFill>
                  <a:srgbClr val="0B5FBA"/>
                </a:solidFill>
                <a:latin typeface="Roboto"/>
                <a:ea typeface="Roboto"/>
                <a:cs typeface="Roboto"/>
                <a:sym typeface="Roboto"/>
              </a:rPr>
              <a:t>d'opportunités</a:t>
            </a:r>
            <a:r>
              <a:rPr lang="en-US" dirty="0">
                <a:solidFill>
                  <a:srgbClr val="0B5FBA"/>
                </a:solidFill>
                <a:latin typeface="Roboto"/>
                <a:ea typeface="Roboto"/>
                <a:cs typeface="Roboto"/>
                <a:sym typeface="Roboto"/>
              </a:rPr>
              <a:t> (sur le plan social, </a:t>
            </a:r>
            <a:r>
              <a:rPr lang="en-US" dirty="0" err="1">
                <a:solidFill>
                  <a:srgbClr val="0B5FBA"/>
                </a:solidFill>
                <a:latin typeface="Roboto"/>
                <a:ea typeface="Roboto"/>
                <a:cs typeface="Roboto"/>
                <a:sym typeface="Roboto"/>
              </a:rPr>
              <a:t>économique</a:t>
            </a:r>
            <a:r>
              <a:rPr lang="en-US" dirty="0">
                <a:solidFill>
                  <a:srgbClr val="0B5FBA"/>
                </a:solidFill>
                <a:latin typeface="Roboto"/>
                <a:ea typeface="Roboto"/>
                <a:cs typeface="Roboto"/>
                <a:sym typeface="Roboto"/>
              </a:rPr>
              <a:t>, etc.).</a:t>
            </a:r>
            <a:endParaRPr sz="900" dirty="0"/>
          </a:p>
          <a:p>
            <a:pPr>
              <a:buSzPts val="2299"/>
            </a:pPr>
            <a:endParaRPr dirty="0">
              <a:solidFill>
                <a:srgbClr val="0B5FBA"/>
              </a:solidFill>
              <a:latin typeface="Roboto"/>
              <a:ea typeface="Roboto"/>
              <a:cs typeface="Roboto"/>
              <a:sym typeface="Roboto"/>
            </a:endParaRPr>
          </a:p>
          <a:p>
            <a:pPr>
              <a:buSzPts val="2299"/>
            </a:pPr>
            <a:r>
              <a:rPr lang="en-US" dirty="0">
                <a:solidFill>
                  <a:srgbClr val="0B5FBA"/>
                </a:solidFill>
                <a:latin typeface="Roboto"/>
                <a:ea typeface="Roboto"/>
                <a:cs typeface="Roboto"/>
                <a:sym typeface="Roboto"/>
              </a:rPr>
              <a:t>Le </a:t>
            </a:r>
            <a:r>
              <a:rPr lang="en-US" dirty="0" err="1">
                <a:solidFill>
                  <a:srgbClr val="0B5FBA"/>
                </a:solidFill>
                <a:latin typeface="Roboto"/>
                <a:ea typeface="Roboto"/>
                <a:cs typeface="Roboto"/>
                <a:sym typeface="Roboto"/>
              </a:rPr>
              <a:t>changement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amplifie</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inégalités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existantes</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groupes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vulnérables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marginalisés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sont</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souvent</a:t>
            </a:r>
            <a:r>
              <a:rPr lang="en-US" dirty="0">
                <a:solidFill>
                  <a:srgbClr val="0B5FBA"/>
                </a:solidFill>
                <a:latin typeface="Roboto"/>
                <a:ea typeface="Roboto"/>
                <a:cs typeface="Roboto"/>
                <a:sym typeface="Roboto"/>
              </a:rPr>
              <a:t> exposés à des </a:t>
            </a:r>
            <a:r>
              <a:rPr lang="en-US" dirty="0" err="1">
                <a:solidFill>
                  <a:srgbClr val="0B5FBA"/>
                </a:solidFill>
                <a:latin typeface="Roboto"/>
                <a:ea typeface="Roboto"/>
                <a:cs typeface="Roboto"/>
                <a:sym typeface="Roboto"/>
              </a:rPr>
              <a:t>risques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disproportionnés</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n'ont</a:t>
            </a:r>
            <a:r>
              <a:rPr lang="en-US" dirty="0">
                <a:solidFill>
                  <a:srgbClr val="0B5FBA"/>
                </a:solidFill>
                <a:latin typeface="Roboto"/>
                <a:ea typeface="Roboto"/>
                <a:cs typeface="Roboto"/>
                <a:sym typeface="Roboto"/>
              </a:rPr>
              <a:t> pas les </a:t>
            </a:r>
            <a:r>
              <a:rPr lang="en-US" dirty="0" err="1">
                <a:solidFill>
                  <a:srgbClr val="0B5FBA"/>
                </a:solidFill>
                <a:latin typeface="Roboto"/>
                <a:ea typeface="Roboto"/>
                <a:cs typeface="Roboto"/>
                <a:sym typeface="Roboto"/>
              </a:rPr>
              <a:t>mêmes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capacités</a:t>
            </a:r>
            <a:r>
              <a:rPr lang="en-US" dirty="0">
                <a:solidFill>
                  <a:srgbClr val="0B5FBA"/>
                </a:solidFill>
                <a:latin typeface="Roboto"/>
                <a:ea typeface="Roboto"/>
                <a:cs typeface="Roboto"/>
                <a:sym typeface="Roboto"/>
              </a:rPr>
              <a:t> pour faire face aux </a:t>
            </a:r>
            <a:r>
              <a:rPr lang="en-US" dirty="0" err="1">
                <a:solidFill>
                  <a:srgbClr val="0B5FBA"/>
                </a:solidFill>
                <a:latin typeface="Roboto"/>
                <a:ea typeface="Roboto"/>
                <a:cs typeface="Roboto"/>
                <a:sym typeface="Roboto"/>
              </a:rPr>
              <a:t>effets</a:t>
            </a:r>
            <a:r>
              <a:rPr lang="en-US" dirty="0">
                <a:solidFill>
                  <a:srgbClr val="0B5FBA"/>
                </a:solidFill>
                <a:latin typeface="Roboto"/>
                <a:ea typeface="Roboto"/>
                <a:cs typeface="Roboto"/>
                <a:sym typeface="Roboto"/>
              </a:rPr>
              <a:t> des </a:t>
            </a:r>
            <a:r>
              <a:rPr lang="en-US" dirty="0" err="1">
                <a:solidFill>
                  <a:srgbClr val="0B5FBA"/>
                </a:solidFill>
                <a:latin typeface="Roboto"/>
                <a:ea typeface="Roboto"/>
                <a:cs typeface="Roboto"/>
                <a:sym typeface="Roboto"/>
              </a:rPr>
              <a:t>phénomènes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extrêmes</a:t>
            </a:r>
            <a:r>
              <a:rPr lang="en-US" dirty="0">
                <a:solidFill>
                  <a:srgbClr val="0B5FBA"/>
                </a:solidFill>
                <a:latin typeface="Roboto"/>
                <a:ea typeface="Roboto"/>
                <a:cs typeface="Roboto"/>
                <a:sym typeface="Roboto"/>
              </a:rPr>
              <a:t>.</a:t>
            </a:r>
            <a:endParaRPr sz="900" dirty="0"/>
          </a:p>
          <a:p>
            <a:pPr>
              <a:buSzPts val="2299"/>
            </a:pPr>
            <a:endParaRPr dirty="0">
              <a:solidFill>
                <a:srgbClr val="0B5FBA"/>
              </a:solidFill>
              <a:latin typeface="Roboto"/>
              <a:ea typeface="Roboto"/>
              <a:cs typeface="Roboto"/>
              <a:sym typeface="Roboto"/>
            </a:endParaRPr>
          </a:p>
          <a:p>
            <a:pPr>
              <a:buSzPts val="2299"/>
            </a:pPr>
            <a:r>
              <a:rPr lang="en-US" b="1" dirty="0">
                <a:solidFill>
                  <a:srgbClr val="0B5FBA"/>
                </a:solidFill>
                <a:latin typeface="Roboto"/>
                <a:ea typeface="Roboto"/>
                <a:cs typeface="Roboto"/>
                <a:sym typeface="Roboto"/>
              </a:rPr>
              <a:t>La justice </a:t>
            </a:r>
            <a:r>
              <a:rPr lang="en-US" b="1" dirty="0" err="1">
                <a:solidFill>
                  <a:srgbClr val="0B5FBA"/>
                </a:solidFill>
                <a:latin typeface="Roboto"/>
                <a:ea typeface="Roboto"/>
                <a:cs typeface="Roboto"/>
                <a:sym typeface="Roboto"/>
              </a:rPr>
              <a:t>climatique</a:t>
            </a:r>
            <a:r>
              <a:rPr lang="en-US" b="1"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consiste</a:t>
            </a:r>
            <a:r>
              <a:rPr lang="en-US" dirty="0">
                <a:solidFill>
                  <a:srgbClr val="0B5FBA"/>
                </a:solidFill>
                <a:latin typeface="Roboto"/>
                <a:ea typeface="Roboto"/>
                <a:cs typeface="Roboto"/>
                <a:sym typeface="Roboto"/>
              </a:rPr>
              <a:t> à </a:t>
            </a:r>
            <a:r>
              <a:rPr lang="en-US" dirty="0" err="1">
                <a:solidFill>
                  <a:srgbClr val="0B5FBA"/>
                </a:solidFill>
                <a:latin typeface="Roboto"/>
                <a:ea typeface="Roboto"/>
                <a:cs typeface="Roboto"/>
                <a:sym typeface="Roboto"/>
              </a:rPr>
              <a:t>lutter</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contre</a:t>
            </a:r>
            <a:r>
              <a:rPr lang="en-US" dirty="0">
                <a:solidFill>
                  <a:srgbClr val="0B5FBA"/>
                </a:solidFill>
                <a:latin typeface="Roboto"/>
                <a:ea typeface="Roboto"/>
                <a:cs typeface="Roboto"/>
                <a:sym typeface="Roboto"/>
              </a:rPr>
              <a:t> les </a:t>
            </a:r>
            <a:r>
              <a:rPr lang="en-US" dirty="0" err="1">
                <a:solidFill>
                  <a:srgbClr val="0B5FBA"/>
                </a:solidFill>
                <a:latin typeface="Roboto"/>
                <a:ea typeface="Roboto"/>
                <a:cs typeface="Roboto"/>
                <a:sym typeface="Roboto"/>
              </a:rPr>
              <a:t>inégalités</a:t>
            </a:r>
            <a:r>
              <a:rPr lang="en-US" dirty="0">
                <a:solidFill>
                  <a:srgbClr val="0B5FBA"/>
                </a:solidFill>
                <a:latin typeface="Roboto"/>
                <a:ea typeface="Roboto"/>
                <a:cs typeface="Roboto"/>
                <a:sym typeface="Roboto"/>
              </a:rPr>
              <a:t> et à </a:t>
            </a:r>
            <a:r>
              <a:rPr lang="en-US" dirty="0" err="1">
                <a:solidFill>
                  <a:srgbClr val="0B5FBA"/>
                </a:solidFill>
                <a:latin typeface="Roboto"/>
                <a:ea typeface="Roboto"/>
                <a:cs typeface="Roboto"/>
                <a:sym typeface="Roboto"/>
              </a:rPr>
              <a:t>construire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une</a:t>
            </a:r>
            <a:r>
              <a:rPr lang="en-US" dirty="0">
                <a:solidFill>
                  <a:srgbClr val="0B5FBA"/>
                </a:solidFill>
                <a:latin typeface="Roboto"/>
                <a:ea typeface="Roboto"/>
                <a:cs typeface="Roboto"/>
                <a:sym typeface="Roboto"/>
              </a:rPr>
              <a:t> société plus </a:t>
            </a:r>
            <a:r>
              <a:rPr lang="en-US" dirty="0" err="1">
                <a:solidFill>
                  <a:srgbClr val="0B5FBA"/>
                </a:solidFill>
                <a:latin typeface="Roboto"/>
                <a:ea typeface="Roboto"/>
                <a:cs typeface="Roboto"/>
                <a:sym typeface="Roboto"/>
              </a:rPr>
              <a:t>résiliente</a:t>
            </a:r>
            <a:r>
              <a:rPr lang="en-US" dirty="0">
                <a:solidFill>
                  <a:srgbClr val="0B5FBA"/>
                </a:solidFill>
                <a:latin typeface="Roboto"/>
                <a:ea typeface="Roboto"/>
                <a:cs typeface="Roboto"/>
                <a:sym typeface="Roboto"/>
              </a:rPr>
              <a:t> et plus </a:t>
            </a:r>
            <a:r>
              <a:rPr lang="en-US" dirty="0" err="1">
                <a:solidFill>
                  <a:srgbClr val="0B5FBA"/>
                </a:solidFill>
                <a:latin typeface="Roboto"/>
                <a:ea typeface="Roboto"/>
                <a:cs typeface="Roboto"/>
                <a:sym typeface="Roboto"/>
              </a:rPr>
              <a:t>juste</a:t>
            </a:r>
            <a:r>
              <a:rPr lang="en-US" dirty="0">
                <a:solidFill>
                  <a:srgbClr val="0B5FBA"/>
                </a:solidFill>
                <a:latin typeface="Roboto"/>
                <a:ea typeface="Roboto"/>
                <a:cs typeface="Roboto"/>
                <a:sym typeface="Roboto"/>
              </a:rPr>
              <a:t>. Cela </a:t>
            </a:r>
            <a:r>
              <a:rPr lang="en-US" dirty="0" err="1">
                <a:solidFill>
                  <a:srgbClr val="0B5FBA"/>
                </a:solidFill>
                <a:latin typeface="Roboto"/>
                <a:ea typeface="Roboto"/>
                <a:cs typeface="Roboto"/>
                <a:sym typeface="Roboto"/>
              </a:rPr>
              <a:t>nécessite</a:t>
            </a:r>
            <a:r>
              <a:rPr lang="en-US" dirty="0">
                <a:solidFill>
                  <a:srgbClr val="0B5FBA"/>
                </a:solidFill>
                <a:latin typeface="Roboto"/>
                <a:ea typeface="Roboto"/>
                <a:cs typeface="Roboto"/>
                <a:sym typeface="Roboto"/>
              </a:rPr>
              <a:t> que les efforts </a:t>
            </a:r>
            <a:r>
              <a:rPr lang="en-US" dirty="0" err="1">
                <a:solidFill>
                  <a:srgbClr val="0B5FBA"/>
                </a:solidFill>
                <a:latin typeface="Roboto"/>
                <a:ea typeface="Roboto"/>
                <a:cs typeface="Roboto"/>
                <a:sym typeface="Roboto"/>
              </a:rPr>
              <a:t>visant</a:t>
            </a:r>
            <a:r>
              <a:rPr lang="en-US" dirty="0">
                <a:solidFill>
                  <a:srgbClr val="0B5FBA"/>
                </a:solidFill>
                <a:latin typeface="Roboto"/>
                <a:ea typeface="Roboto"/>
                <a:cs typeface="Roboto"/>
                <a:sym typeface="Roboto"/>
              </a:rPr>
              <a:t> à </a:t>
            </a:r>
            <a:r>
              <a:rPr lang="en-US" dirty="0" err="1">
                <a:solidFill>
                  <a:srgbClr val="0B5FBA"/>
                </a:solidFill>
                <a:latin typeface="Roboto"/>
                <a:ea typeface="Roboto"/>
                <a:cs typeface="Roboto"/>
                <a:sym typeface="Roboto"/>
              </a:rPr>
              <a:t>renforcer</a:t>
            </a:r>
            <a:r>
              <a:rPr lang="en-US" dirty="0">
                <a:solidFill>
                  <a:srgbClr val="0B5FBA"/>
                </a:solidFill>
                <a:latin typeface="Roboto"/>
                <a:ea typeface="Roboto"/>
                <a:cs typeface="Roboto"/>
                <a:sym typeface="Roboto"/>
              </a:rPr>
              <a:t> la </a:t>
            </a:r>
            <a:r>
              <a:rPr lang="en-US" dirty="0" err="1">
                <a:solidFill>
                  <a:srgbClr val="0B5FBA"/>
                </a:solidFill>
                <a:latin typeface="Roboto"/>
                <a:ea typeface="Roboto"/>
                <a:cs typeface="Roboto"/>
                <a:sym typeface="Roboto"/>
              </a:rPr>
              <a:t>résilience</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climatique</a:t>
            </a:r>
            <a:r>
              <a:rPr lang="en-US" dirty="0">
                <a:solidFill>
                  <a:srgbClr val="0B5FBA"/>
                </a:solidFill>
                <a:latin typeface="Roboto"/>
                <a:ea typeface="Roboto"/>
                <a:cs typeface="Roboto"/>
                <a:sym typeface="Roboto"/>
              </a:rPr>
              <a:t> dans les villes, par </a:t>
            </a:r>
            <a:r>
              <a:rPr lang="en-US" dirty="0" err="1">
                <a:solidFill>
                  <a:srgbClr val="0B5FBA"/>
                </a:solidFill>
                <a:latin typeface="Roboto"/>
                <a:ea typeface="Roboto"/>
                <a:cs typeface="Roboto"/>
                <a:sym typeface="Roboto"/>
              </a:rPr>
              <a:t>exemple</a:t>
            </a:r>
            <a:r>
              <a:rPr lang="en-US" dirty="0">
                <a:solidFill>
                  <a:srgbClr val="0B5FBA"/>
                </a:solidFill>
                <a:latin typeface="Roboto"/>
                <a:ea typeface="Roboto"/>
                <a:cs typeface="Roboto"/>
                <a:sym typeface="Roboto"/>
              </a:rPr>
              <a:t> grâce à </a:t>
            </a:r>
            <a:r>
              <a:rPr lang="en-US" b="1" dirty="0">
                <a:solidFill>
                  <a:srgbClr val="0B5FBA"/>
                </a:solidFill>
                <a:latin typeface="Roboto"/>
                <a:ea typeface="Roboto"/>
                <a:cs typeface="Roboto"/>
                <a:sym typeface="Roboto"/>
              </a:rPr>
              <a:t>des </a:t>
            </a:r>
            <a:r>
              <a:rPr lang="en-US" b="1" dirty="0" err="1">
                <a:solidFill>
                  <a:srgbClr val="0B5FBA"/>
                </a:solidFill>
                <a:latin typeface="Roboto"/>
                <a:ea typeface="Roboto"/>
                <a:cs typeface="Roboto"/>
                <a:sym typeface="Roboto"/>
              </a:rPr>
              <a:t>mesures</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d'adaptation</a:t>
            </a:r>
            <a:r>
              <a:rPr lang="en-US" b="1" dirty="0">
                <a:solidFill>
                  <a:srgbClr val="0B5FBA"/>
                </a:solidFill>
                <a:latin typeface="Roboto"/>
                <a:ea typeface="Roboto"/>
                <a:cs typeface="Roboto"/>
                <a:sym typeface="Roboto"/>
              </a:rPr>
              <a:t> </a:t>
            </a:r>
            <a:r>
              <a:rPr lang="en-US" b="1" dirty="0" err="1">
                <a:solidFill>
                  <a:srgbClr val="0B5FBA"/>
                </a:solidFill>
                <a:latin typeface="Roboto"/>
                <a:ea typeface="Roboto"/>
                <a:cs typeface="Roboto"/>
                <a:sym typeface="Roboto"/>
              </a:rPr>
              <a:t>menées</a:t>
            </a:r>
            <a:r>
              <a:rPr lang="en-US" b="1" dirty="0">
                <a:solidFill>
                  <a:srgbClr val="0B5FBA"/>
                </a:solidFill>
                <a:latin typeface="Roboto"/>
                <a:ea typeface="Roboto"/>
                <a:cs typeface="Roboto"/>
                <a:sym typeface="Roboto"/>
              </a:rPr>
              <a:t> au </a:t>
            </a:r>
            <a:r>
              <a:rPr lang="en-US" b="1" dirty="0" err="1">
                <a:solidFill>
                  <a:srgbClr val="0B5FBA"/>
                </a:solidFill>
                <a:latin typeface="Roboto"/>
                <a:ea typeface="Roboto"/>
                <a:cs typeface="Roboto"/>
                <a:sym typeface="Roboto"/>
              </a:rPr>
              <a:t>niveau</a:t>
            </a:r>
            <a:r>
              <a:rPr lang="en-US" b="1" dirty="0">
                <a:solidFill>
                  <a:srgbClr val="0B5FBA"/>
                </a:solidFill>
                <a:latin typeface="Roboto"/>
                <a:ea typeface="Roboto"/>
                <a:cs typeface="Roboto"/>
                <a:sym typeface="Roboto"/>
              </a:rPr>
              <a:t> local</a:t>
            </a:r>
            <a:r>
              <a:rPr lang="en-US" dirty="0">
                <a:solidFill>
                  <a:srgbClr val="0B5FBA"/>
                </a:solidFill>
                <a:latin typeface="Roboto"/>
                <a:ea typeface="Roboto"/>
                <a:cs typeface="Roboto"/>
                <a:sym typeface="Roboto"/>
              </a:rPr>
              <a:t>, tendent </a:t>
            </a:r>
            <a:r>
              <a:rPr lang="en-US" dirty="0" err="1">
                <a:solidFill>
                  <a:srgbClr val="0B5FBA"/>
                </a:solidFill>
                <a:latin typeface="Roboto"/>
                <a:ea typeface="Roboto"/>
                <a:cs typeface="Roboto"/>
                <a:sym typeface="Roboto"/>
              </a:rPr>
              <a:t>vers</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l'égalité</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l'équité</a:t>
            </a:r>
            <a:r>
              <a:rPr lang="en-US" dirty="0">
                <a:solidFill>
                  <a:srgbClr val="0B5FBA"/>
                </a:solidFill>
                <a:latin typeface="Roboto"/>
                <a:ea typeface="Roboto"/>
                <a:cs typeface="Roboto"/>
                <a:sym typeface="Roboto"/>
              </a:rPr>
              <a:t> et </a:t>
            </a:r>
            <a:r>
              <a:rPr lang="en-US" dirty="0" err="1">
                <a:solidFill>
                  <a:srgbClr val="0B5FBA"/>
                </a:solidFill>
                <a:latin typeface="Roboto"/>
                <a:ea typeface="Roboto"/>
                <a:cs typeface="Roboto"/>
                <a:sym typeface="Roboto"/>
              </a:rPr>
              <a:t>l'inclusion</a:t>
            </a:r>
            <a:r>
              <a:rPr lang="en-US" dirty="0">
                <a:solidFill>
                  <a:srgbClr val="0B5FBA"/>
                </a:solidFill>
                <a:latin typeface="Roboto"/>
                <a:ea typeface="Roboto"/>
                <a:cs typeface="Roboto"/>
                <a:sym typeface="Roboto"/>
              </a:rPr>
              <a:t> </a:t>
            </a:r>
            <a:r>
              <a:rPr lang="en-US" dirty="0" err="1">
                <a:solidFill>
                  <a:srgbClr val="0B5FBA"/>
                </a:solidFill>
                <a:latin typeface="Roboto"/>
                <a:ea typeface="Roboto"/>
                <a:cs typeface="Roboto"/>
                <a:sym typeface="Roboto"/>
              </a:rPr>
              <a:t>sociale</a:t>
            </a:r>
            <a:r>
              <a:rPr lang="en-US" dirty="0">
                <a:solidFill>
                  <a:srgbClr val="0B5FBA"/>
                </a:solidFill>
                <a:latin typeface="Roboto"/>
                <a:ea typeface="Roboto"/>
                <a:cs typeface="Roboto"/>
                <a:sym typeface="Roboto"/>
              </a:rPr>
              <a:t>.  </a:t>
            </a:r>
            <a:endParaRPr sz="900" dirty="0"/>
          </a:p>
        </p:txBody>
      </p:sp>
      <p:sp>
        <p:nvSpPr>
          <p:cNvPr id="1204" name="Google Shape;1204;p57"/>
          <p:cNvSpPr txBox="1"/>
          <p:nvPr/>
        </p:nvSpPr>
        <p:spPr>
          <a:xfrm rot="-5400000">
            <a:off x="9128818" y="3969351"/>
            <a:ext cx="4342430"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Dhaka ; photo de Dibakar Roy, Pexels</a:t>
            </a:r>
            <a:endParaRPr sz="933"/>
          </a:p>
        </p:txBody>
      </p:sp>
      <p:sp>
        <p:nvSpPr>
          <p:cNvPr id="1205" name="Google Shape;1205;p57"/>
          <p:cNvSpPr/>
          <p:nvPr/>
        </p:nvSpPr>
        <p:spPr>
          <a:xfrm>
            <a:off x="4954704" y="1724563"/>
            <a:ext cx="6551511" cy="4606861"/>
          </a:xfrm>
          <a:custGeom>
            <a:avLst/>
            <a:gdLst/>
            <a:ahLst/>
            <a:cxnLst/>
            <a:rect l="l" t="t" r="r" b="b"/>
            <a:pathLst>
              <a:path w="13103022" h="9213723" extrusionOk="0">
                <a:moveTo>
                  <a:pt x="324513" y="0"/>
                </a:moveTo>
                <a:lnTo>
                  <a:pt x="12778509" y="0"/>
                </a:lnTo>
                <a:cubicBezTo>
                  <a:pt x="12864575" y="0"/>
                  <a:pt x="12947117" y="34190"/>
                  <a:pt x="13007975" y="95048"/>
                </a:cubicBezTo>
                <a:cubicBezTo>
                  <a:pt x="13068832" y="155906"/>
                  <a:pt x="13103022" y="238447"/>
                  <a:pt x="13103022" y="324513"/>
                </a:cubicBezTo>
                <a:lnTo>
                  <a:pt x="13103022" y="8889210"/>
                </a:lnTo>
                <a:cubicBezTo>
                  <a:pt x="13103022" y="8975276"/>
                  <a:pt x="13068832" y="9057818"/>
                  <a:pt x="13007975" y="9118675"/>
                </a:cubicBezTo>
                <a:cubicBezTo>
                  <a:pt x="12947117" y="9179533"/>
                  <a:pt x="12864575" y="9213723"/>
                  <a:pt x="12778509" y="9213723"/>
                </a:cubicBezTo>
                <a:lnTo>
                  <a:pt x="324513" y="9213723"/>
                </a:lnTo>
                <a:cubicBezTo>
                  <a:pt x="238447" y="9213723"/>
                  <a:pt x="155906" y="9179533"/>
                  <a:pt x="95048" y="9118675"/>
                </a:cubicBezTo>
                <a:cubicBezTo>
                  <a:pt x="34190" y="9057818"/>
                  <a:pt x="0" y="8975276"/>
                  <a:pt x="0" y="8889210"/>
                </a:cubicBezTo>
                <a:lnTo>
                  <a:pt x="0" y="324513"/>
                </a:lnTo>
                <a:cubicBezTo>
                  <a:pt x="0" y="238447"/>
                  <a:pt x="34190" y="155906"/>
                  <a:pt x="95048" y="95048"/>
                </a:cubicBezTo>
                <a:cubicBezTo>
                  <a:pt x="155906" y="34190"/>
                  <a:pt x="238447" y="0"/>
                  <a:pt x="324513" y="0"/>
                </a:cubicBez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60950" rIns="60950" bIns="60950" anchor="ctr" anchorCtr="0">
            <a:noAutofit/>
          </a:bodyPr>
          <a:lstStyle/>
          <a:p>
            <a:pPr>
              <a:buSzPts val="1400"/>
            </a:pPr>
            <a:endParaRPr sz="933"/>
          </a:p>
        </p:txBody>
      </p:sp>
      <p:sp>
        <p:nvSpPr>
          <p:cNvPr id="1206" name="Google Shape;1206;p57"/>
          <p:cNvSpPr txBox="1"/>
          <p:nvPr/>
        </p:nvSpPr>
        <p:spPr>
          <a:xfrm rot="-5400000">
            <a:off x="9048316" y="3888848"/>
            <a:ext cx="4503434"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Dhaka ; photo de Dibakar Roy, </a:t>
            </a:r>
            <a:r>
              <a:rPr lang="en-US" sz="1199" err="1">
                <a:solidFill>
                  <a:srgbClr val="FFFFFF"/>
                </a:solidFill>
                <a:latin typeface="Roboto"/>
                <a:ea typeface="Roboto"/>
                <a:cs typeface="Roboto"/>
                <a:sym typeface="Roboto"/>
              </a:rPr>
              <a:t>PeDxels</a:t>
            </a:r>
            <a:endParaRPr sz="933"/>
          </a:p>
        </p:txBody>
      </p:sp>
      <p:sp>
        <p:nvSpPr>
          <p:cNvPr id="1207" name="Google Shape;1207;p57"/>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algn="r">
              <a:buSzPts val="1200"/>
            </a:pPr>
            <a:fld id="{00000000-1234-1234-1234-123412341234}" type="slidenum">
              <a:rPr lang="en-US" smtClean="0"/>
              <a:t>51</a:t>
            </a:fld>
            <a:endParaRPr/>
          </a:p>
        </p:txBody>
      </p:sp>
      <p:pic>
        <p:nvPicPr>
          <p:cNvPr id="2" name="Picture 1" descr="A blue background with a magnifying glass and a magnifying glass&#10;&#10;AI-generated content may be incorrect.">
            <a:extLst>
              <a:ext uri="{FF2B5EF4-FFF2-40B4-BE49-F238E27FC236}">
                <a16:creationId xmlns:a16="http://schemas.microsoft.com/office/drawing/2014/main" id="{380153AB-FA9B-678C-9513-459749D2F7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EAF7FE"/>
        </a:solidFill>
        <a:effectLst/>
      </p:bgPr>
    </p:bg>
    <p:spTree>
      <p:nvGrpSpPr>
        <p:cNvPr id="1" name="">
          <a:extLst>
            <a:ext uri="{FF2B5EF4-FFF2-40B4-BE49-F238E27FC236}">
              <a16:creationId xmlns:a16="http://schemas.microsoft.com/office/drawing/2014/main" id="{F268B932-9675-3FCF-1A62-2DADAA13034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45F2B90-DFF4-0FE5-4B77-958B73D495E5}"/>
              </a:ext>
            </a:extLst>
          </p:cNvPr>
          <p:cNvSpPr>
            <a:spLocks noGrp="1"/>
          </p:cNvSpPr>
          <p:nvPr>
            <p:ph type="title"/>
          </p:nvPr>
        </p:nvSpPr>
        <p:spPr/>
        <p:txBody>
          <a:bodyPr/>
          <a:lstStyle/>
          <a:p>
            <a:r>
              <a:rPr lang="en-GB"/>
              <a:t>Placer les personnes au cœur</a:t>
            </a:r>
            <a:endParaRPr lang="en-NL"/>
          </a:p>
        </p:txBody>
      </p:sp>
      <p:pic>
        <p:nvPicPr>
          <p:cNvPr id="7" name="Online Media 6" title="Putting people at the heart of it">
            <a:hlinkClick r:id="" action="ppaction://media"/>
            <a:extLst>
              <a:ext uri="{FF2B5EF4-FFF2-40B4-BE49-F238E27FC236}">
                <a16:creationId xmlns:a16="http://schemas.microsoft.com/office/drawing/2014/main" id="{1F306044-2F02-E127-CC20-56547E7A8EA6}"/>
              </a:ext>
            </a:extLst>
          </p:cNvPr>
          <p:cNvPicPr>
            <a:picLocks noGrp="1" noRot="1" noChangeAspect="1"/>
          </p:cNvPicPr>
          <p:nvPr>
            <p:ph idx="1"/>
            <a:videoFile r:link="rId1"/>
          </p:nvPr>
        </p:nvPicPr>
        <p:blipFill>
          <a:blip r:embed="rId4"/>
          <a:stretch>
            <a:fillRect/>
          </a:stretch>
        </p:blipFill>
        <p:spPr>
          <a:xfrm>
            <a:off x="2114550" y="1790927"/>
            <a:ext cx="7283450" cy="4114800"/>
          </a:xfrm>
          <a:prstGeom prst="rect">
            <a:avLst/>
          </a:prstGeom>
        </p:spPr>
      </p:pic>
    </p:spTree>
    <p:extLst>
      <p:ext uri="{BB962C8B-B14F-4D97-AF65-F5344CB8AC3E}">
        <p14:creationId xmlns:p14="http://schemas.microsoft.com/office/powerpoint/2010/main" val="3634595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45865-8313-8870-BB17-D9AE5828F5FE}"/>
              </a:ext>
            </a:extLst>
          </p:cNvPr>
          <p:cNvSpPr>
            <a:spLocks noGrp="1"/>
          </p:cNvSpPr>
          <p:nvPr>
            <p:ph type="title"/>
          </p:nvPr>
        </p:nvSpPr>
        <p:spPr>
          <a:xfrm>
            <a:off x="429768" y="813040"/>
            <a:ext cx="10652760" cy="969264"/>
          </a:xfrm>
        </p:spPr>
        <p:txBody>
          <a:bodyPr>
            <a:normAutofit/>
          </a:bodyPr>
          <a:lstStyle/>
          <a:p>
            <a:r>
              <a:rPr lang="en-GB">
                <a:sym typeface="Arial"/>
              </a:rPr>
              <a:t>Comités inclusifs pour l'eau à Kibera, Nairobi (Kenya)</a:t>
            </a:r>
            <a:br>
              <a:rPr lang="en-GB">
                <a:sym typeface="Arial"/>
              </a:rPr>
            </a:br>
            <a:endParaRPr lang="en-GB"/>
          </a:p>
        </p:txBody>
      </p:sp>
      <p:sp>
        <p:nvSpPr>
          <p:cNvPr id="3" name="Content Placeholder 2">
            <a:extLst>
              <a:ext uri="{FF2B5EF4-FFF2-40B4-BE49-F238E27FC236}">
                <a16:creationId xmlns:a16="http://schemas.microsoft.com/office/drawing/2014/main" id="{A529B071-CF07-4CD6-188E-CD8A1FB5ED9C}"/>
              </a:ext>
            </a:extLst>
          </p:cNvPr>
          <p:cNvSpPr>
            <a:spLocks noGrp="1"/>
          </p:cNvSpPr>
          <p:nvPr>
            <p:ph idx="1"/>
          </p:nvPr>
        </p:nvSpPr>
        <p:spPr>
          <a:xfrm>
            <a:off x="429768" y="1782304"/>
            <a:ext cx="6440932" cy="4115157"/>
          </a:xfrm>
        </p:spPr>
        <p:txBody>
          <a:bodyPr>
            <a:normAutofit fontScale="85000" lnSpcReduction="20000"/>
          </a:bodyPr>
          <a:lstStyle/>
          <a:p>
            <a:pPr>
              <a:lnSpc>
                <a:spcPct val="150407"/>
              </a:lnSpc>
              <a:spcBef>
                <a:spcPts val="0"/>
              </a:spcBef>
              <a:buClr>
                <a:srgbClr val="000000"/>
              </a:buClr>
              <a:buSzPts val="5395"/>
              <a:buFont typeface="Arial"/>
            </a:pPr>
            <a:r>
              <a:rPr lang="en-GB" b="1" dirty="0" err="1">
                <a:solidFill>
                  <a:srgbClr val="0B5FBA"/>
                </a:solidFill>
                <a:latin typeface="Roboto"/>
                <a:ea typeface="Roboto"/>
                <a:cs typeface="Arial"/>
                <a:sym typeface="Arial"/>
              </a:rPr>
              <a:t>Caractéristiques</a:t>
            </a:r>
            <a:r>
              <a:rPr lang="en-GB" b="1" dirty="0">
                <a:solidFill>
                  <a:srgbClr val="0B5FBA"/>
                </a:solidFill>
                <a:latin typeface="Roboto"/>
                <a:ea typeface="Roboto"/>
                <a:cs typeface="Arial"/>
                <a:sym typeface="Arial"/>
              </a:rPr>
              <a:t> de conception inclusive</a:t>
            </a:r>
          </a:p>
          <a:p>
            <a:pPr marL="457200" indent="-457200">
              <a:lnSpc>
                <a:spcPct val="150407"/>
              </a:lnSpc>
              <a:spcBef>
                <a:spcPts val="0"/>
              </a:spcBef>
              <a:buClr>
                <a:srgbClr val="000000"/>
              </a:buClr>
              <a:buSzPts val="5395"/>
              <a:buFont typeface="Arial"/>
              <a:buChar char="•"/>
            </a:pPr>
            <a:r>
              <a:rPr lang="en-GB" b="1" dirty="0" err="1">
                <a:solidFill>
                  <a:srgbClr val="0B5FBA"/>
                </a:solidFill>
                <a:latin typeface="Roboto"/>
                <a:ea typeface="Roboto"/>
                <a:cs typeface="Arial"/>
                <a:sym typeface="Arial"/>
              </a:rPr>
              <a:t>Robinets</a:t>
            </a:r>
            <a:r>
              <a:rPr lang="en-GB" b="1" dirty="0">
                <a:solidFill>
                  <a:srgbClr val="0B5FBA"/>
                </a:solidFill>
                <a:latin typeface="Roboto"/>
                <a:ea typeface="Roboto"/>
                <a:cs typeface="Arial"/>
                <a:sym typeface="Arial"/>
              </a:rPr>
              <a:t> </a:t>
            </a:r>
            <a:r>
              <a:rPr lang="en-GB" b="1" dirty="0" err="1">
                <a:solidFill>
                  <a:srgbClr val="0B5FBA"/>
                </a:solidFill>
                <a:latin typeface="Roboto"/>
                <a:ea typeface="Roboto"/>
                <a:cs typeface="Arial"/>
                <a:sym typeface="Arial"/>
              </a:rPr>
              <a:t>accessibles</a:t>
            </a:r>
            <a:r>
              <a:rPr lang="en-GB" b="1" dirty="0">
                <a:solidFill>
                  <a:srgbClr val="0B5FBA"/>
                </a:solidFill>
                <a:latin typeface="Roboto"/>
                <a:ea typeface="Roboto"/>
                <a:cs typeface="Arial"/>
                <a:sym typeface="Arial"/>
              </a:rPr>
              <a:t> avec </a:t>
            </a:r>
            <a:r>
              <a:rPr lang="en-GB" b="1" dirty="0" err="1">
                <a:solidFill>
                  <a:srgbClr val="0B5FBA"/>
                </a:solidFill>
                <a:latin typeface="Roboto"/>
                <a:ea typeface="Roboto"/>
                <a:cs typeface="Arial"/>
                <a:sym typeface="Arial"/>
              </a:rPr>
              <a:t>rampes</a:t>
            </a:r>
            <a:r>
              <a:rPr lang="en-GB" b="1" dirty="0">
                <a:solidFill>
                  <a:srgbClr val="0B5FBA"/>
                </a:solidFill>
                <a:latin typeface="Roboto"/>
                <a:ea typeface="Roboto"/>
                <a:cs typeface="Arial"/>
                <a:sym typeface="Arial"/>
              </a:rPr>
              <a:t> et mains </a:t>
            </a:r>
            <a:r>
              <a:rPr lang="en-GB" b="1" dirty="0" err="1">
                <a:solidFill>
                  <a:srgbClr val="0B5FBA"/>
                </a:solidFill>
                <a:latin typeface="Roboto"/>
                <a:ea typeface="Roboto"/>
                <a:cs typeface="Arial"/>
                <a:sym typeface="Arial"/>
              </a:rPr>
              <a:t>courantes</a:t>
            </a:r>
            <a:r>
              <a:rPr lang="en-GB" b="1" dirty="0">
                <a:solidFill>
                  <a:srgbClr val="0B5FBA"/>
                </a:solidFill>
                <a:latin typeface="Roboto"/>
                <a:ea typeface="Roboto"/>
                <a:cs typeface="Arial"/>
                <a:sym typeface="Arial"/>
              </a:rPr>
              <a:t>.</a:t>
            </a:r>
          </a:p>
          <a:p>
            <a:pPr marL="457200" indent="-457200">
              <a:lnSpc>
                <a:spcPct val="150407"/>
              </a:lnSpc>
              <a:spcBef>
                <a:spcPts val="0"/>
              </a:spcBef>
              <a:buClr>
                <a:srgbClr val="000000"/>
              </a:buClr>
              <a:buSzPts val="5395"/>
              <a:buFont typeface="Arial"/>
              <a:buChar char="•"/>
            </a:pPr>
            <a:r>
              <a:rPr lang="en-GB" b="1" dirty="0" err="1">
                <a:solidFill>
                  <a:srgbClr val="0B5FBA"/>
                </a:solidFill>
                <a:latin typeface="Roboto"/>
                <a:ea typeface="Roboto"/>
                <a:cs typeface="Arial"/>
                <a:sym typeface="Arial"/>
              </a:rPr>
              <a:t>Systèmes</a:t>
            </a:r>
            <a:r>
              <a:rPr lang="en-GB" b="1" dirty="0">
                <a:solidFill>
                  <a:srgbClr val="0B5FBA"/>
                </a:solidFill>
                <a:latin typeface="Roboto"/>
                <a:ea typeface="Roboto"/>
                <a:cs typeface="Arial"/>
                <a:sym typeface="Arial"/>
              </a:rPr>
              <a:t> de </a:t>
            </a:r>
            <a:r>
              <a:rPr lang="en-GB" b="1" dirty="0" err="1">
                <a:solidFill>
                  <a:srgbClr val="0B5FBA"/>
                </a:solidFill>
                <a:latin typeface="Roboto"/>
                <a:ea typeface="Roboto"/>
                <a:cs typeface="Arial"/>
                <a:sym typeface="Arial"/>
              </a:rPr>
              <a:t>paiement</a:t>
            </a:r>
            <a:r>
              <a:rPr lang="en-GB" b="1" dirty="0">
                <a:solidFill>
                  <a:srgbClr val="0B5FBA"/>
                </a:solidFill>
                <a:latin typeface="Roboto"/>
                <a:ea typeface="Roboto"/>
                <a:cs typeface="Arial"/>
                <a:sym typeface="Arial"/>
              </a:rPr>
              <a:t> flexibles pour les ménages à </a:t>
            </a:r>
            <a:r>
              <a:rPr lang="en-GB" b="1" dirty="0" err="1">
                <a:solidFill>
                  <a:srgbClr val="0B5FBA"/>
                </a:solidFill>
                <a:latin typeface="Roboto"/>
                <a:ea typeface="Roboto"/>
                <a:cs typeface="Arial"/>
                <a:sym typeface="Arial"/>
              </a:rPr>
              <a:t>faibles</a:t>
            </a:r>
            <a:r>
              <a:rPr lang="en-GB" b="1" dirty="0">
                <a:solidFill>
                  <a:srgbClr val="0B5FBA"/>
                </a:solidFill>
                <a:latin typeface="Roboto"/>
                <a:ea typeface="Roboto"/>
                <a:cs typeface="Arial"/>
                <a:sym typeface="Arial"/>
              </a:rPr>
              <a:t> </a:t>
            </a:r>
            <a:r>
              <a:rPr lang="en-GB" b="1" dirty="0" err="1">
                <a:solidFill>
                  <a:srgbClr val="0B5FBA"/>
                </a:solidFill>
                <a:latin typeface="Roboto"/>
                <a:ea typeface="Roboto"/>
                <a:cs typeface="Arial"/>
                <a:sym typeface="Arial"/>
              </a:rPr>
              <a:t>revenus</a:t>
            </a:r>
            <a:r>
              <a:rPr lang="en-GB" b="1" dirty="0">
                <a:solidFill>
                  <a:srgbClr val="0B5FBA"/>
                </a:solidFill>
                <a:latin typeface="Roboto"/>
                <a:ea typeface="Roboto"/>
                <a:cs typeface="Arial"/>
                <a:sym typeface="Arial"/>
              </a:rPr>
              <a:t>.</a:t>
            </a:r>
          </a:p>
          <a:p>
            <a:pPr marL="457200" indent="-457200">
              <a:lnSpc>
                <a:spcPct val="150407"/>
              </a:lnSpc>
              <a:spcBef>
                <a:spcPts val="0"/>
              </a:spcBef>
              <a:buClr>
                <a:srgbClr val="000000"/>
              </a:buClr>
              <a:buSzPts val="5395"/>
              <a:buFont typeface="Arial"/>
              <a:buChar char="•"/>
            </a:pPr>
            <a:r>
              <a:rPr lang="en-GB" b="1" dirty="0" err="1">
                <a:solidFill>
                  <a:srgbClr val="0B5FBA"/>
                </a:solidFill>
                <a:latin typeface="Roboto"/>
                <a:ea typeface="Roboto"/>
                <a:cs typeface="Arial"/>
                <a:sym typeface="Arial"/>
              </a:rPr>
              <a:t>Mécanismes</a:t>
            </a:r>
            <a:r>
              <a:rPr lang="en-GB" b="1" dirty="0">
                <a:solidFill>
                  <a:srgbClr val="0B5FBA"/>
                </a:solidFill>
                <a:latin typeface="Roboto"/>
                <a:ea typeface="Roboto"/>
                <a:cs typeface="Arial"/>
                <a:sym typeface="Arial"/>
              </a:rPr>
              <a:t> de retour </a:t>
            </a:r>
            <a:r>
              <a:rPr lang="en-GB" b="1" dirty="0" err="1">
                <a:solidFill>
                  <a:srgbClr val="0B5FBA"/>
                </a:solidFill>
                <a:latin typeface="Roboto"/>
                <a:ea typeface="Roboto"/>
                <a:cs typeface="Arial"/>
                <a:sym typeface="Arial"/>
              </a:rPr>
              <a:t>d'information</a:t>
            </a:r>
            <a:r>
              <a:rPr lang="en-GB" b="1" dirty="0">
                <a:solidFill>
                  <a:srgbClr val="0B5FBA"/>
                </a:solidFill>
                <a:latin typeface="Roboto"/>
                <a:ea typeface="Roboto"/>
                <a:cs typeface="Arial"/>
                <a:sym typeface="Arial"/>
              </a:rPr>
              <a:t> </a:t>
            </a:r>
            <a:r>
              <a:rPr lang="en-GB" b="1" dirty="0" err="1">
                <a:solidFill>
                  <a:srgbClr val="0B5FBA"/>
                </a:solidFill>
                <a:latin typeface="Roboto"/>
                <a:ea typeface="Roboto"/>
                <a:cs typeface="Arial"/>
                <a:sym typeface="Arial"/>
              </a:rPr>
              <a:t>communautaire</a:t>
            </a:r>
            <a:r>
              <a:rPr lang="en-GB" b="1" dirty="0">
                <a:solidFill>
                  <a:srgbClr val="0B5FBA"/>
                </a:solidFill>
                <a:latin typeface="Roboto"/>
                <a:ea typeface="Roboto"/>
                <a:cs typeface="Arial"/>
                <a:sym typeface="Arial"/>
              </a:rPr>
              <a:t> pour </a:t>
            </a:r>
            <a:r>
              <a:rPr lang="en-GB" b="1" dirty="0" err="1">
                <a:solidFill>
                  <a:srgbClr val="0B5FBA"/>
                </a:solidFill>
                <a:latin typeface="Roboto"/>
                <a:ea typeface="Roboto"/>
                <a:cs typeface="Arial"/>
                <a:sym typeface="Arial"/>
              </a:rPr>
              <a:t>signaler</a:t>
            </a:r>
            <a:r>
              <a:rPr lang="en-GB" b="1" dirty="0">
                <a:solidFill>
                  <a:srgbClr val="0B5FBA"/>
                </a:solidFill>
                <a:latin typeface="Roboto"/>
                <a:ea typeface="Roboto"/>
                <a:cs typeface="Arial"/>
                <a:sym typeface="Arial"/>
              </a:rPr>
              <a:t> les </a:t>
            </a:r>
            <a:r>
              <a:rPr lang="en-GB" b="1" dirty="0" err="1">
                <a:solidFill>
                  <a:srgbClr val="0B5FBA"/>
                </a:solidFill>
                <a:latin typeface="Roboto"/>
                <a:ea typeface="Roboto"/>
                <a:cs typeface="Arial"/>
                <a:sym typeface="Arial"/>
              </a:rPr>
              <a:t>problèmes</a:t>
            </a:r>
            <a:r>
              <a:rPr lang="en-GB" b="1" dirty="0">
                <a:solidFill>
                  <a:srgbClr val="0B5FBA"/>
                </a:solidFill>
                <a:latin typeface="Roboto"/>
                <a:ea typeface="Roboto"/>
                <a:cs typeface="Arial"/>
                <a:sym typeface="Arial"/>
              </a:rPr>
              <a:t> et </a:t>
            </a:r>
            <a:r>
              <a:rPr lang="en-GB" b="1" dirty="0" err="1">
                <a:solidFill>
                  <a:srgbClr val="0B5FBA"/>
                </a:solidFill>
                <a:latin typeface="Roboto"/>
                <a:ea typeface="Roboto"/>
                <a:cs typeface="Arial"/>
                <a:sym typeface="Arial"/>
              </a:rPr>
              <a:t>suggérer</a:t>
            </a:r>
            <a:r>
              <a:rPr lang="en-GB" b="1" dirty="0">
                <a:solidFill>
                  <a:srgbClr val="0B5FBA"/>
                </a:solidFill>
                <a:latin typeface="Roboto"/>
                <a:ea typeface="Roboto"/>
                <a:cs typeface="Arial"/>
                <a:sym typeface="Arial"/>
              </a:rPr>
              <a:t> des </a:t>
            </a:r>
            <a:r>
              <a:rPr lang="en-GB" b="1" dirty="0" err="1">
                <a:solidFill>
                  <a:srgbClr val="0B5FBA"/>
                </a:solidFill>
                <a:latin typeface="Roboto"/>
                <a:ea typeface="Roboto"/>
                <a:cs typeface="Arial"/>
                <a:sym typeface="Arial"/>
              </a:rPr>
              <a:t>améliorations</a:t>
            </a:r>
            <a:r>
              <a:rPr lang="en-GB" b="1" dirty="0">
                <a:solidFill>
                  <a:srgbClr val="0B5FBA"/>
                </a:solidFill>
                <a:latin typeface="Roboto"/>
                <a:ea typeface="Roboto"/>
                <a:cs typeface="Arial"/>
                <a:sym typeface="Arial"/>
              </a:rPr>
              <a:t>.</a:t>
            </a:r>
          </a:p>
        </p:txBody>
      </p:sp>
      <p:pic>
        <p:nvPicPr>
          <p:cNvPr id="2050" name="Picture 2" descr="Residents tapping water at Gatwekera water ATM dispensing kiosk">
            <a:extLst>
              <a:ext uri="{FF2B5EF4-FFF2-40B4-BE49-F238E27FC236}">
                <a16:creationId xmlns:a16="http://schemas.microsoft.com/office/drawing/2014/main" id="{40D3B9B2-3DDB-0939-7D58-1C249C1995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5700" y="1524000"/>
            <a:ext cx="3576828" cy="4472329"/>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1206;p57">
            <a:extLst>
              <a:ext uri="{FF2B5EF4-FFF2-40B4-BE49-F238E27FC236}">
                <a16:creationId xmlns:a16="http://schemas.microsoft.com/office/drawing/2014/main" id="{0E767BB9-90D3-6D0F-4230-3C0FBDF09FFF}"/>
              </a:ext>
            </a:extLst>
          </p:cNvPr>
          <p:cNvSpPr txBox="1"/>
          <p:nvPr/>
        </p:nvSpPr>
        <p:spPr>
          <a:xfrm rot="16200000">
            <a:off x="8731476" y="3597209"/>
            <a:ext cx="4259161" cy="442942"/>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Photo </a:t>
            </a:r>
            <a:r>
              <a:rPr lang="en-US" sz="1199" err="1">
                <a:solidFill>
                  <a:srgbClr val="FFFFFF"/>
                </a:solidFill>
                <a:latin typeface="Roboto"/>
                <a:ea typeface="Roboto"/>
                <a:cs typeface="Roboto"/>
                <a:sym typeface="Roboto"/>
              </a:rPr>
              <a:t>InforNlile </a:t>
            </a:r>
            <a:r>
              <a:rPr lang="en-US" sz="1199">
                <a:solidFill>
                  <a:srgbClr val="FFFFFF"/>
                </a:solidFill>
                <a:latin typeface="Roboto"/>
                <a:ea typeface="Roboto"/>
                <a:cs typeface="Roboto"/>
                <a:sym typeface="Roboto"/>
              </a:rPr>
              <a:t>- </a:t>
            </a:r>
            <a:r>
              <a:rPr lang="en-GB" sz="1199">
                <a:solidFill>
                  <a:srgbClr val="FFFFFF"/>
                </a:solidFill>
                <a:latin typeface="Roboto"/>
                <a:ea typeface="Roboto"/>
                <a:cs typeface="Roboto"/>
                <a:sym typeface="Roboto"/>
              </a:rPr>
              <a:t>Des habitants s'approvisionnent en eau au kiosque distributeur d'eau </a:t>
            </a:r>
            <a:r>
              <a:rPr lang="en-GB" sz="1199" err="1">
                <a:solidFill>
                  <a:srgbClr val="FFFFFF"/>
                </a:solidFill>
                <a:latin typeface="Roboto"/>
                <a:ea typeface="Roboto"/>
                <a:cs typeface="Roboto"/>
                <a:sym typeface="Roboto"/>
              </a:rPr>
              <a:t>Gatwekera.</a:t>
            </a:r>
            <a:endParaRPr sz="933"/>
          </a:p>
        </p:txBody>
      </p:sp>
    </p:spTree>
    <p:extLst>
      <p:ext uri="{BB962C8B-B14F-4D97-AF65-F5344CB8AC3E}">
        <p14:creationId xmlns:p14="http://schemas.microsoft.com/office/powerpoint/2010/main" val="39782393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278C1-D697-1404-80DE-97901EA684C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C8DDD1E-C1E9-E86A-A64D-9D9042D9C7B9}"/>
              </a:ext>
            </a:extLst>
          </p:cNvPr>
          <p:cNvSpPr>
            <a:spLocks noGrp="1"/>
          </p:cNvSpPr>
          <p:nvPr>
            <p:ph type="title"/>
          </p:nvPr>
        </p:nvSpPr>
        <p:spPr>
          <a:xfrm>
            <a:off x="651837" y="427155"/>
            <a:ext cx="10652760" cy="969264"/>
          </a:xfrm>
        </p:spPr>
        <p:txBody>
          <a:bodyPr/>
          <a:lstStyle/>
          <a:p>
            <a:r>
              <a:rPr lang="en-GB" b="1" i="1"/>
              <a:t>Vulnérabilité des infrastructures physiques</a:t>
            </a:r>
            <a:endParaRPr lang="en-GB"/>
          </a:p>
        </p:txBody>
      </p:sp>
      <p:sp>
        <p:nvSpPr>
          <p:cNvPr id="5" name="Content Placeholder 4">
            <a:extLst>
              <a:ext uri="{FF2B5EF4-FFF2-40B4-BE49-F238E27FC236}">
                <a16:creationId xmlns:a16="http://schemas.microsoft.com/office/drawing/2014/main" id="{64164308-499A-C48F-9503-F3146ABAD551}"/>
              </a:ext>
            </a:extLst>
          </p:cNvPr>
          <p:cNvSpPr>
            <a:spLocks noGrp="1"/>
          </p:cNvSpPr>
          <p:nvPr>
            <p:ph idx="1"/>
          </p:nvPr>
        </p:nvSpPr>
        <p:spPr>
          <a:xfrm>
            <a:off x="651837" y="1507984"/>
            <a:ext cx="10652760" cy="4115157"/>
          </a:xfrm>
        </p:spPr>
        <p:txBody>
          <a:bodyPr>
            <a:normAutofit/>
          </a:bodyPr>
          <a:lstStyle/>
          <a:p>
            <a:pPr marL="457200" indent="-457200">
              <a:buFontTx/>
              <a:buChar char="-"/>
            </a:pPr>
            <a:r>
              <a:rPr lang="en-GB"/>
              <a:t>Matériaux de mauvaise qualité</a:t>
            </a:r>
          </a:p>
          <a:p>
            <a:pPr marL="457200" indent="-457200">
              <a:buFontTx/>
              <a:buChar char="-"/>
            </a:pPr>
            <a:r>
              <a:rPr lang="en-GB"/>
              <a:t>Dimensions insuffisantes ou fragilité des conduites d'admission</a:t>
            </a:r>
          </a:p>
          <a:p>
            <a:pPr marL="457200" indent="-457200">
              <a:buFontTx/>
              <a:buChar char="-"/>
            </a:pPr>
            <a:r>
              <a:rPr lang="en-GB"/>
              <a:t>Tuyaux enfouis à faible profondeur</a:t>
            </a:r>
          </a:p>
          <a:p>
            <a:pPr marL="457200" indent="-457200">
              <a:buFontTx/>
              <a:buChar char="-"/>
            </a:pPr>
            <a:r>
              <a:rPr lang="en-GB"/>
              <a:t>Conception des forages sans étanchéité adéquate</a:t>
            </a:r>
          </a:p>
          <a:p>
            <a:pPr marL="457200" indent="-457200">
              <a:buFontTx/>
              <a:buChar char="-"/>
            </a:pPr>
            <a:r>
              <a:rPr lang="en-GB"/>
              <a:t>Systèmes électriques sans alimentation de secours</a:t>
            </a:r>
          </a:p>
          <a:p>
            <a:pPr marL="457200" indent="-457200">
              <a:buFontTx/>
              <a:buChar char="-"/>
            </a:pPr>
            <a:endParaRPr lang="en-GB"/>
          </a:p>
        </p:txBody>
      </p:sp>
    </p:spTree>
    <p:extLst>
      <p:ext uri="{BB962C8B-B14F-4D97-AF65-F5344CB8AC3E}">
        <p14:creationId xmlns:p14="http://schemas.microsoft.com/office/powerpoint/2010/main" val="27178450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369"/>
        <p:cNvGrpSpPr/>
        <p:nvPr/>
      </p:nvGrpSpPr>
      <p:grpSpPr>
        <a:xfrm>
          <a:off x="0" y="0"/>
          <a:ext cx="0" cy="0"/>
          <a:chOff x="0" y="0"/>
          <a:chExt cx="0" cy="0"/>
        </a:xfrm>
      </p:grpSpPr>
      <p:sp>
        <p:nvSpPr>
          <p:cNvPr id="370" name="Google Shape;370;p13"/>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a:buSzPts val="1400"/>
            </a:pPr>
            <a:endParaRPr sz="933"/>
          </a:p>
        </p:txBody>
      </p:sp>
      <p:sp>
        <p:nvSpPr>
          <p:cNvPr id="371" name="Google Shape;371;p13"/>
          <p:cNvSpPr txBox="1"/>
          <p:nvPr/>
        </p:nvSpPr>
        <p:spPr>
          <a:xfrm>
            <a:off x="879706" y="415849"/>
            <a:ext cx="9870355"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err="1">
                <a:solidFill>
                  <a:schemeClr val="bg1"/>
                </a:solidFill>
                <a:latin typeface="Roboto"/>
                <a:ea typeface="Roboto"/>
                <a:cs typeface="Roboto"/>
                <a:sym typeface="Roboto"/>
              </a:rPr>
              <a:t>Exercice</a:t>
            </a:r>
            <a:r>
              <a:rPr lang="en-US" sz="3597" b="1" dirty="0">
                <a:solidFill>
                  <a:schemeClr val="bg1"/>
                </a:solidFill>
                <a:latin typeface="Roboto"/>
                <a:ea typeface="Roboto"/>
                <a:cs typeface="Roboto"/>
                <a:sym typeface="Roboto"/>
              </a:rPr>
              <a:t> de </a:t>
            </a:r>
            <a:r>
              <a:rPr lang="en-US" sz="3597" b="1" dirty="0" err="1">
                <a:solidFill>
                  <a:schemeClr val="bg1"/>
                </a:solidFill>
                <a:latin typeface="Roboto"/>
                <a:ea typeface="Roboto"/>
                <a:cs typeface="Roboto"/>
                <a:sym typeface="Roboto"/>
              </a:rPr>
              <a:t>révision</a:t>
            </a:r>
            <a:r>
              <a:rPr lang="en-US" sz="3597" b="1" dirty="0">
                <a:solidFill>
                  <a:schemeClr val="bg1"/>
                </a:solidFill>
                <a:latin typeface="Roboto"/>
                <a:ea typeface="Roboto"/>
                <a:cs typeface="Roboto"/>
                <a:sym typeface="Roboto"/>
              </a:rPr>
              <a:t> : </a:t>
            </a:r>
            <a:r>
              <a:rPr lang="en-US" sz="3597" b="1" dirty="0" err="1">
                <a:solidFill>
                  <a:schemeClr val="bg1"/>
                </a:solidFill>
                <a:latin typeface="Roboto"/>
                <a:ea typeface="Roboto"/>
                <a:cs typeface="Roboto"/>
                <a:sym typeface="Roboto"/>
              </a:rPr>
              <a:t>Dictionnaire</a:t>
            </a:r>
            <a:r>
              <a:rPr lang="en-US" sz="3597" b="1" dirty="0">
                <a:solidFill>
                  <a:schemeClr val="bg1"/>
                </a:solidFill>
                <a:latin typeface="Roboto"/>
                <a:ea typeface="Roboto"/>
                <a:cs typeface="Roboto"/>
                <a:sym typeface="Roboto"/>
              </a:rPr>
              <a:t> </a:t>
            </a:r>
            <a:r>
              <a:rPr lang="en-US" sz="3597" b="1" dirty="0" err="1">
                <a:solidFill>
                  <a:schemeClr val="bg1"/>
                </a:solidFill>
                <a:latin typeface="Roboto"/>
                <a:ea typeface="Roboto"/>
                <a:cs typeface="Roboto"/>
                <a:sym typeface="Roboto"/>
              </a:rPr>
              <a:t>en</a:t>
            </a:r>
            <a:r>
              <a:rPr lang="en-US" sz="3597" b="1" dirty="0">
                <a:solidFill>
                  <a:schemeClr val="bg1"/>
                </a:solidFill>
                <a:latin typeface="Roboto"/>
                <a:ea typeface="Roboto"/>
                <a:cs typeface="Roboto"/>
                <a:sym typeface="Roboto"/>
              </a:rPr>
              <a:t> images</a:t>
            </a:r>
            <a:endParaRPr sz="933" dirty="0">
              <a:solidFill>
                <a:schemeClr val="bg1"/>
              </a:solidFill>
            </a:endParaRPr>
          </a:p>
        </p:txBody>
      </p:sp>
      <p:sp>
        <p:nvSpPr>
          <p:cNvPr id="372" name="Google Shape;372;p13"/>
          <p:cNvSpPr txBox="1"/>
          <p:nvPr/>
        </p:nvSpPr>
        <p:spPr>
          <a:xfrm>
            <a:off x="879707" y="1434786"/>
            <a:ext cx="4477800" cy="594906"/>
          </a:xfrm>
          <a:prstGeom prst="rect">
            <a:avLst/>
          </a:prstGeom>
          <a:noFill/>
          <a:ln>
            <a:noFill/>
          </a:ln>
        </p:spPr>
        <p:txBody>
          <a:bodyPr spcFirstLastPara="1" wrap="square" lIns="0" tIns="0" rIns="0" bIns="0" anchor="t" anchorCtr="0">
            <a:spAutoFit/>
          </a:bodyPr>
          <a:lstStyle/>
          <a:p>
            <a:pPr>
              <a:buSzPts val="2900"/>
            </a:pPr>
            <a:r>
              <a:rPr lang="en-US" sz="1933">
                <a:solidFill>
                  <a:schemeClr val="bg1"/>
                </a:solidFill>
                <a:latin typeface="Roboto"/>
                <a:ea typeface="Roboto"/>
                <a:cs typeface="Roboto"/>
                <a:sym typeface="Roboto"/>
              </a:rPr>
              <a:t>Testez vos connaissances et mettez vos proches au défi : </a:t>
            </a:r>
            <a:endParaRPr sz="933">
              <a:solidFill>
                <a:schemeClr val="bg1"/>
              </a:solidFill>
            </a:endParaRPr>
          </a:p>
        </p:txBody>
      </p:sp>
      <p:cxnSp>
        <p:nvCxnSpPr>
          <p:cNvPr id="373" name="Google Shape;373;p13"/>
          <p:cNvCxnSpPr/>
          <p:nvPr/>
        </p:nvCxnSpPr>
        <p:spPr>
          <a:xfrm rot="10800000" flipH="1">
            <a:off x="746696" y="2493951"/>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374" name="Google Shape;374;p13"/>
          <p:cNvCxnSpPr/>
          <p:nvPr/>
        </p:nvCxnSpPr>
        <p:spPr>
          <a:xfrm rot="10800000" flipH="1">
            <a:off x="746470" y="4081038"/>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375" name="Google Shape;375;p13"/>
          <p:cNvCxnSpPr/>
          <p:nvPr/>
        </p:nvCxnSpPr>
        <p:spPr>
          <a:xfrm rot="10800000" flipH="1">
            <a:off x="746809" y="3256210"/>
            <a:ext cx="886622" cy="7873"/>
          </a:xfrm>
          <a:prstGeom prst="straightConnector1">
            <a:avLst/>
          </a:prstGeom>
          <a:noFill/>
          <a:ln w="38100" cap="flat" cmpd="sng">
            <a:solidFill>
              <a:schemeClr val="bg1"/>
            </a:solidFill>
            <a:prstDash val="solid"/>
            <a:round/>
            <a:headEnd type="none" w="sm" len="sm"/>
            <a:tailEnd type="stealth" w="med" len="med"/>
          </a:ln>
        </p:spPr>
      </p:cxnSp>
      <p:sp>
        <p:nvSpPr>
          <p:cNvPr id="376" name="Google Shape;376;p13"/>
          <p:cNvSpPr txBox="1"/>
          <p:nvPr/>
        </p:nvSpPr>
        <p:spPr>
          <a:xfrm>
            <a:off x="1813640" y="3139497"/>
            <a:ext cx="4018800" cy="471796"/>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En 2 minutes, dessinez un croquis simple représentant ce à quoi ce concept pourrait ressembler dans la vie réelle.</a:t>
            </a:r>
            <a:endParaRPr sz="933">
              <a:solidFill>
                <a:schemeClr val="bg1"/>
              </a:solidFill>
            </a:endParaRPr>
          </a:p>
        </p:txBody>
      </p:sp>
      <p:sp>
        <p:nvSpPr>
          <p:cNvPr id="377" name="Google Shape;377;p13"/>
          <p:cNvSpPr txBox="1"/>
          <p:nvPr/>
        </p:nvSpPr>
        <p:spPr>
          <a:xfrm>
            <a:off x="1794365" y="3925154"/>
            <a:ext cx="4038200" cy="707694"/>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Mettez au défi quelqu'un d'autre à votre table de deviner laquelle des définitions vous avez dessinée.</a:t>
            </a:r>
            <a:endParaRPr sz="933">
              <a:solidFill>
                <a:schemeClr val="bg1"/>
              </a:solidFill>
            </a:endParaRPr>
          </a:p>
        </p:txBody>
      </p:sp>
      <p:sp>
        <p:nvSpPr>
          <p:cNvPr id="378" name="Google Shape;378;p13"/>
          <p:cNvSpPr txBox="1"/>
          <p:nvPr/>
        </p:nvSpPr>
        <p:spPr>
          <a:xfrm>
            <a:off x="1813640" y="2353839"/>
            <a:ext cx="3045200" cy="283091"/>
          </a:xfrm>
          <a:prstGeom prst="rect">
            <a:avLst/>
          </a:prstGeom>
          <a:noFill/>
          <a:ln>
            <a:noFill/>
          </a:ln>
        </p:spPr>
        <p:txBody>
          <a:bodyPr spcFirstLastPara="1" wrap="square" lIns="0" tIns="0" rIns="0" bIns="0" anchor="t" anchorCtr="0">
            <a:spAutoFit/>
          </a:bodyPr>
          <a:lstStyle/>
          <a:p>
            <a:pPr>
              <a:lnSpc>
                <a:spcPct val="120000"/>
              </a:lnSpc>
              <a:buSzPts val="2300"/>
            </a:pPr>
            <a:r>
              <a:rPr lang="en-US" sz="1533">
                <a:solidFill>
                  <a:schemeClr val="bg1"/>
                </a:solidFill>
                <a:latin typeface="Roboto"/>
                <a:ea typeface="Roboto"/>
                <a:cs typeface="Roboto"/>
                <a:sym typeface="Roboto"/>
              </a:rPr>
              <a:t>Choisissez l'une des définitions.</a:t>
            </a:r>
            <a:endParaRPr sz="933">
              <a:solidFill>
                <a:schemeClr val="bg1"/>
              </a:solidFill>
            </a:endParaRPr>
          </a:p>
        </p:txBody>
      </p:sp>
      <p:sp>
        <p:nvSpPr>
          <p:cNvPr id="379" name="Google Shape;379;p13"/>
          <p:cNvSpPr txBox="1"/>
          <p:nvPr/>
        </p:nvSpPr>
        <p:spPr>
          <a:xfrm>
            <a:off x="881171" y="5765908"/>
            <a:ext cx="4463600" cy="471796"/>
          </a:xfrm>
          <a:prstGeom prst="rect">
            <a:avLst/>
          </a:prstGeom>
          <a:noFill/>
          <a:ln>
            <a:noFill/>
          </a:ln>
        </p:spPr>
        <p:txBody>
          <a:bodyPr spcFirstLastPara="1" wrap="square" lIns="0" tIns="0" rIns="0" bIns="0" anchor="t" anchorCtr="0">
            <a:spAutoFit/>
          </a:bodyPr>
          <a:lstStyle/>
          <a:p>
            <a:pPr>
              <a:buSzPts val="2300"/>
            </a:pPr>
            <a:r>
              <a:rPr lang="en-US" sz="1533">
                <a:solidFill>
                  <a:schemeClr val="bg1"/>
                </a:solidFill>
                <a:latin typeface="Roboto"/>
                <a:ea typeface="Roboto"/>
                <a:cs typeface="Roboto"/>
                <a:sym typeface="Roboto"/>
              </a:rPr>
              <a:t>Avez-vous des questions sur les définitions ou les concepts ? </a:t>
            </a:r>
            <a:endParaRPr sz="933">
              <a:solidFill>
                <a:schemeClr val="bg1"/>
              </a:solidFill>
            </a:endParaRPr>
          </a:p>
        </p:txBody>
      </p:sp>
      <p:grpSp>
        <p:nvGrpSpPr>
          <p:cNvPr id="383" name="Google Shape;383;p13"/>
          <p:cNvGrpSpPr/>
          <p:nvPr/>
        </p:nvGrpSpPr>
        <p:grpSpPr>
          <a:xfrm>
            <a:off x="7819683" y="2671435"/>
            <a:ext cx="896951" cy="896951"/>
            <a:chOff x="0" y="0"/>
            <a:chExt cx="812800" cy="812800"/>
          </a:xfrm>
        </p:grpSpPr>
        <p:sp>
          <p:nvSpPr>
            <p:cNvPr id="384" name="Google Shape;384;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385" name="Google Shape;385;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SzPts val="1800"/>
              </a:pPr>
              <a:endParaRPr sz="1200">
                <a:solidFill>
                  <a:schemeClr val="dk1"/>
                </a:solidFill>
                <a:latin typeface="Calibri"/>
                <a:ea typeface="Calibri"/>
                <a:cs typeface="Calibri"/>
                <a:sym typeface="Calibri"/>
              </a:endParaRPr>
            </a:p>
          </p:txBody>
        </p:sp>
      </p:grpSp>
      <p:grpSp>
        <p:nvGrpSpPr>
          <p:cNvPr id="386" name="Google Shape;386;p13"/>
          <p:cNvGrpSpPr/>
          <p:nvPr/>
        </p:nvGrpSpPr>
        <p:grpSpPr>
          <a:xfrm>
            <a:off x="7819683" y="1689722"/>
            <a:ext cx="896951" cy="896951"/>
            <a:chOff x="0" y="0"/>
            <a:chExt cx="812800" cy="812800"/>
          </a:xfrm>
        </p:grpSpPr>
        <p:sp>
          <p:nvSpPr>
            <p:cNvPr id="387" name="Google Shape;387;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388" name="Google Shape;388;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SzPts val="1800"/>
              </a:pPr>
              <a:endParaRPr sz="1200">
                <a:solidFill>
                  <a:schemeClr val="dk1"/>
                </a:solidFill>
                <a:latin typeface="Calibri"/>
                <a:ea typeface="Calibri"/>
                <a:cs typeface="Calibri"/>
                <a:sym typeface="Calibri"/>
              </a:endParaRPr>
            </a:p>
          </p:txBody>
        </p:sp>
      </p:grpSp>
      <p:grpSp>
        <p:nvGrpSpPr>
          <p:cNvPr id="389" name="Google Shape;389;p13"/>
          <p:cNvGrpSpPr/>
          <p:nvPr/>
        </p:nvGrpSpPr>
        <p:grpSpPr>
          <a:xfrm>
            <a:off x="7806137" y="3623844"/>
            <a:ext cx="896951" cy="896951"/>
            <a:chOff x="0" y="0"/>
            <a:chExt cx="812800" cy="812800"/>
          </a:xfrm>
        </p:grpSpPr>
        <p:sp>
          <p:nvSpPr>
            <p:cNvPr id="390" name="Google Shape;390;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391" name="Google Shape;391;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SzPts val="1800"/>
              </a:pPr>
              <a:endParaRPr sz="1200">
                <a:solidFill>
                  <a:schemeClr val="dk1"/>
                </a:solidFill>
                <a:latin typeface="Calibri"/>
                <a:ea typeface="Calibri"/>
                <a:cs typeface="Calibri"/>
                <a:sym typeface="Calibri"/>
              </a:endParaRPr>
            </a:p>
          </p:txBody>
        </p:sp>
      </p:grpSp>
      <p:grpSp>
        <p:nvGrpSpPr>
          <p:cNvPr id="392" name="Google Shape;392;p13"/>
          <p:cNvGrpSpPr/>
          <p:nvPr/>
        </p:nvGrpSpPr>
        <p:grpSpPr>
          <a:xfrm>
            <a:off x="7806137" y="4603346"/>
            <a:ext cx="896951" cy="896951"/>
            <a:chOff x="0" y="0"/>
            <a:chExt cx="812800" cy="812800"/>
          </a:xfrm>
        </p:grpSpPr>
        <p:sp>
          <p:nvSpPr>
            <p:cNvPr id="393" name="Google Shape;393;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a:buSzPts val="1400"/>
              </a:pPr>
              <a:endParaRPr sz="933"/>
            </a:p>
          </p:txBody>
        </p:sp>
        <p:sp>
          <p:nvSpPr>
            <p:cNvPr id="394" name="Google Shape;394;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algn="ctr">
                <a:lnSpc>
                  <a:spcPct val="186611"/>
                </a:lnSpc>
                <a:buSzPts val="1800"/>
              </a:pPr>
              <a:endParaRPr sz="1200">
                <a:solidFill>
                  <a:schemeClr val="dk1"/>
                </a:solidFill>
                <a:latin typeface="Calibri"/>
                <a:ea typeface="Calibri"/>
                <a:cs typeface="Calibri"/>
                <a:sym typeface="Calibri"/>
              </a:endParaRPr>
            </a:p>
          </p:txBody>
        </p:sp>
      </p:grpSp>
      <p:sp>
        <p:nvSpPr>
          <p:cNvPr id="410" name="Google Shape;410;p13"/>
          <p:cNvSpPr txBox="1"/>
          <p:nvPr/>
        </p:nvSpPr>
        <p:spPr>
          <a:xfrm>
            <a:off x="8849984" y="1922297"/>
            <a:ext cx="1660675" cy="246158"/>
          </a:xfrm>
          <a:prstGeom prst="rect">
            <a:avLst/>
          </a:prstGeom>
          <a:noFill/>
          <a:ln>
            <a:noFill/>
          </a:ln>
        </p:spPr>
        <p:txBody>
          <a:bodyPr spcFirstLastPara="1" wrap="square" lIns="0" tIns="0" rIns="0" bIns="0" anchor="t" anchorCtr="0">
            <a:spAutoFit/>
          </a:bodyPr>
          <a:lstStyle/>
          <a:p>
            <a:pPr>
              <a:lnSpc>
                <a:spcPct val="120000"/>
              </a:lnSpc>
              <a:buSzPts val="2000"/>
            </a:pPr>
            <a:r>
              <a:rPr lang="en-US" sz="1333">
                <a:solidFill>
                  <a:srgbClr val="FFFFFF"/>
                </a:solidFill>
                <a:latin typeface="Roboto"/>
                <a:ea typeface="Roboto"/>
                <a:cs typeface="Roboto"/>
                <a:sym typeface="Roboto"/>
              </a:rPr>
              <a:t>Équité</a:t>
            </a:r>
            <a:endParaRPr lang="en-US" sz="933"/>
          </a:p>
        </p:txBody>
      </p:sp>
      <p:sp>
        <p:nvSpPr>
          <p:cNvPr id="412" name="Google Shape;412;p13"/>
          <p:cNvSpPr txBox="1"/>
          <p:nvPr/>
        </p:nvSpPr>
        <p:spPr>
          <a:xfrm>
            <a:off x="8849984" y="2986960"/>
            <a:ext cx="1660675" cy="246158"/>
          </a:xfrm>
          <a:prstGeom prst="rect">
            <a:avLst/>
          </a:prstGeom>
          <a:noFill/>
          <a:ln>
            <a:noFill/>
          </a:ln>
        </p:spPr>
        <p:txBody>
          <a:bodyPr spcFirstLastPara="1" wrap="square" lIns="0" tIns="0" rIns="0" bIns="0" anchor="t" anchorCtr="0">
            <a:spAutoFit/>
          </a:bodyPr>
          <a:lstStyle/>
          <a:p>
            <a:pPr>
              <a:lnSpc>
                <a:spcPct val="120000"/>
              </a:lnSpc>
              <a:buSzPts val="2000"/>
            </a:pPr>
            <a:r>
              <a:rPr lang="en-US" sz="1333">
                <a:solidFill>
                  <a:srgbClr val="FFFFFF"/>
                </a:solidFill>
                <a:latin typeface="Roboto"/>
                <a:ea typeface="Roboto"/>
                <a:cs typeface="Roboto"/>
                <a:sym typeface="Roboto"/>
              </a:rPr>
              <a:t>Égalité</a:t>
            </a:r>
            <a:endParaRPr sz="933"/>
          </a:p>
        </p:txBody>
      </p:sp>
      <p:sp>
        <p:nvSpPr>
          <p:cNvPr id="413" name="Google Shape;413;p13"/>
          <p:cNvSpPr txBox="1"/>
          <p:nvPr/>
        </p:nvSpPr>
        <p:spPr>
          <a:xfrm>
            <a:off x="8849984" y="3967688"/>
            <a:ext cx="1660675" cy="246158"/>
          </a:xfrm>
          <a:prstGeom prst="rect">
            <a:avLst/>
          </a:prstGeom>
          <a:noFill/>
          <a:ln>
            <a:noFill/>
          </a:ln>
        </p:spPr>
        <p:txBody>
          <a:bodyPr spcFirstLastPara="1" wrap="square" lIns="0" tIns="0" rIns="0" bIns="0" anchor="t" anchorCtr="0">
            <a:spAutoFit/>
          </a:bodyPr>
          <a:lstStyle/>
          <a:p>
            <a:pPr>
              <a:lnSpc>
                <a:spcPct val="120000"/>
              </a:lnSpc>
              <a:buSzPts val="2000"/>
            </a:pPr>
            <a:r>
              <a:rPr lang="en-US" sz="1333">
                <a:solidFill>
                  <a:srgbClr val="FFFFFF"/>
                </a:solidFill>
                <a:latin typeface="Roboto"/>
                <a:ea typeface="Roboto"/>
                <a:cs typeface="Roboto"/>
                <a:sym typeface="Roboto"/>
              </a:rPr>
              <a:t>Inclusion</a:t>
            </a:r>
            <a:endParaRPr sz="933"/>
          </a:p>
        </p:txBody>
      </p:sp>
      <p:sp>
        <p:nvSpPr>
          <p:cNvPr id="414" name="Google Shape;414;p13"/>
          <p:cNvSpPr txBox="1"/>
          <p:nvPr/>
        </p:nvSpPr>
        <p:spPr>
          <a:xfrm>
            <a:off x="8849984" y="4952595"/>
            <a:ext cx="1660675" cy="246158"/>
          </a:xfrm>
          <a:prstGeom prst="rect">
            <a:avLst/>
          </a:prstGeom>
          <a:noFill/>
          <a:ln>
            <a:noFill/>
          </a:ln>
        </p:spPr>
        <p:txBody>
          <a:bodyPr spcFirstLastPara="1" wrap="square" lIns="0" tIns="0" rIns="0" bIns="0" anchor="t" anchorCtr="0">
            <a:spAutoFit/>
          </a:bodyPr>
          <a:lstStyle/>
          <a:p>
            <a:pPr>
              <a:lnSpc>
                <a:spcPct val="120000"/>
              </a:lnSpc>
              <a:buSzPts val="2000"/>
            </a:pPr>
            <a:r>
              <a:rPr lang="en-US" sz="1333">
                <a:solidFill>
                  <a:srgbClr val="FFFFFF"/>
                </a:solidFill>
                <a:latin typeface="Roboto"/>
                <a:ea typeface="Roboto"/>
                <a:cs typeface="Roboto"/>
                <a:sym typeface="Roboto"/>
              </a:rPr>
              <a:t>Inégalité</a:t>
            </a:r>
            <a:endParaRPr sz="933"/>
          </a:p>
        </p:txBody>
      </p:sp>
      <p:sp>
        <p:nvSpPr>
          <p:cNvPr id="429" name="Google Shape;429;p13"/>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55</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377"/>
        <p:cNvGrpSpPr/>
        <p:nvPr/>
      </p:nvGrpSpPr>
      <p:grpSpPr>
        <a:xfrm>
          <a:off x="0" y="0"/>
          <a:ext cx="0" cy="0"/>
          <a:chOff x="0" y="0"/>
          <a:chExt cx="0" cy="0"/>
        </a:xfrm>
      </p:grpSpPr>
      <p:sp>
        <p:nvSpPr>
          <p:cNvPr id="382" name="Google Shape;382;p16"/>
          <p:cNvSpPr txBox="1"/>
          <p:nvPr/>
        </p:nvSpPr>
        <p:spPr>
          <a:xfrm>
            <a:off x="1441342" y="2871231"/>
            <a:ext cx="4654658"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chemeClr val="bg1"/>
                </a:solidFill>
                <a:latin typeface="Roboto"/>
                <a:ea typeface="Roboto"/>
                <a:cs typeface="Roboto"/>
                <a:sym typeface="Roboto"/>
              </a:rPr>
              <a:t>Résumé</a:t>
            </a:r>
            <a:endParaRPr lang="en-US" sz="933">
              <a:solidFill>
                <a:schemeClr val="bg1"/>
              </a:solidFill>
            </a:endParaRPr>
          </a:p>
        </p:txBody>
      </p:sp>
      <p:sp>
        <p:nvSpPr>
          <p:cNvPr id="385" name="Google Shape;385;p16"/>
          <p:cNvSpPr txBox="1"/>
          <p:nvPr/>
        </p:nvSpPr>
        <p:spPr>
          <a:xfrm rot="-5400000">
            <a:off x="9491787" y="3983324"/>
            <a:ext cx="5157199" cy="193899"/>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050" i="1" dirty="0">
                <a:solidFill>
                  <a:schemeClr val="bg1"/>
                </a:solidFill>
                <a:latin typeface="Roboto"/>
                <a:ea typeface="Roboto"/>
                <a:cs typeface="Roboto"/>
                <a:sym typeface="Roboto"/>
              </a:rPr>
              <a:t>Illustration de Maisha Rahman, concept original de Craig Froehle</a:t>
            </a:r>
            <a:endParaRPr sz="800" i="1" dirty="0">
              <a:solidFill>
                <a:schemeClr val="bg1"/>
              </a:solidFill>
            </a:endParaRPr>
          </a:p>
        </p:txBody>
      </p:sp>
      <p:sp>
        <p:nvSpPr>
          <p:cNvPr id="387" name="Google Shape;387;p16"/>
          <p:cNvSpPr txBox="1">
            <a:spLocks noGrp="1"/>
          </p:cNvSpPr>
          <p:nvPr>
            <p:ph type="sldNum" idx="4"/>
          </p:nvPr>
        </p:nvSpPr>
        <p:spPr>
          <a:xfrm>
            <a:off x="-934720" y="6414686"/>
            <a:ext cx="1422400" cy="243417"/>
          </a:xfrm>
          <a:prstGeom prst="rect">
            <a:avLst/>
          </a:prstGeom>
          <a:noFill/>
          <a:ln>
            <a:noFill/>
          </a:ln>
        </p:spPr>
        <p:txBody>
          <a:bodyPr spcFirstLastPara="1" vert="horz" wrap="square" lIns="60950" tIns="30467" rIns="60950" bIns="30467" rtlCol="0" anchor="ctr" anchorCtr="0">
            <a:noAutofit/>
          </a:bodyPr>
          <a:lstStyle/>
          <a:p>
            <a:fld id="{00000000-1234-1234-1234-123412341234}" type="slidenum">
              <a:rPr lang="en-US"/>
              <a:t>56</a:t>
            </a:fld>
            <a:endParaRPr/>
          </a:p>
        </p:txBody>
      </p:sp>
      <p:sp>
        <p:nvSpPr>
          <p:cNvPr id="388" name="Google Shape;388;p16"/>
          <p:cNvSpPr/>
          <p:nvPr/>
        </p:nvSpPr>
        <p:spPr>
          <a:xfrm>
            <a:off x="5331417" y="249841"/>
            <a:ext cx="2505791" cy="2503665"/>
          </a:xfrm>
          <a:custGeom>
            <a:avLst/>
            <a:gdLst/>
            <a:ahLst/>
            <a:cxnLst/>
            <a:rect l="l" t="t" r="r" b="b"/>
            <a:pathLst>
              <a:path w="3758687" h="3755498" extrusionOk="0">
                <a:moveTo>
                  <a:pt x="0" y="0"/>
                </a:moveTo>
                <a:lnTo>
                  <a:pt x="3758687" y="0"/>
                </a:lnTo>
                <a:lnTo>
                  <a:pt x="3758687" y="3755498"/>
                </a:lnTo>
                <a:lnTo>
                  <a:pt x="0" y="3755498"/>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a:lstStyle/>
          <a:p>
            <a:endParaRPr lang="en-US" sz="933"/>
          </a:p>
        </p:txBody>
      </p:sp>
      <p:sp>
        <p:nvSpPr>
          <p:cNvPr id="389" name="Google Shape;389;p16"/>
          <p:cNvSpPr/>
          <p:nvPr/>
        </p:nvSpPr>
        <p:spPr>
          <a:xfrm>
            <a:off x="8659380" y="249841"/>
            <a:ext cx="2510908" cy="2503665"/>
          </a:xfrm>
          <a:custGeom>
            <a:avLst/>
            <a:gdLst/>
            <a:ahLst/>
            <a:cxnLst/>
            <a:rect l="l" t="t" r="r" b="b"/>
            <a:pathLst>
              <a:path w="3766362" h="3755498" extrusionOk="0">
                <a:moveTo>
                  <a:pt x="0" y="0"/>
                </a:moveTo>
                <a:lnTo>
                  <a:pt x="3766362" y="0"/>
                </a:lnTo>
                <a:lnTo>
                  <a:pt x="3766362" y="3755498"/>
                </a:lnTo>
                <a:lnTo>
                  <a:pt x="0" y="3755498"/>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a:lstStyle/>
          <a:p>
            <a:endParaRPr lang="en-US" sz="933"/>
          </a:p>
        </p:txBody>
      </p:sp>
      <p:sp>
        <p:nvSpPr>
          <p:cNvPr id="390" name="Google Shape;390;p16"/>
          <p:cNvSpPr/>
          <p:nvPr/>
        </p:nvSpPr>
        <p:spPr>
          <a:xfrm>
            <a:off x="5331417" y="3544869"/>
            <a:ext cx="2505791" cy="2489169"/>
          </a:xfrm>
          <a:custGeom>
            <a:avLst/>
            <a:gdLst/>
            <a:ahLst/>
            <a:cxnLst/>
            <a:rect l="l" t="t" r="r" b="b"/>
            <a:pathLst>
              <a:path w="3758687" h="3733754" extrusionOk="0">
                <a:moveTo>
                  <a:pt x="0" y="0"/>
                </a:moveTo>
                <a:lnTo>
                  <a:pt x="3758687" y="0"/>
                </a:lnTo>
                <a:lnTo>
                  <a:pt x="3758687" y="3733754"/>
                </a:lnTo>
                <a:lnTo>
                  <a:pt x="0" y="3733754"/>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a:lstStyle/>
          <a:p>
            <a:endParaRPr lang="en-US" sz="933"/>
          </a:p>
        </p:txBody>
      </p:sp>
      <p:sp>
        <p:nvSpPr>
          <p:cNvPr id="391" name="Google Shape;391;p16"/>
          <p:cNvSpPr/>
          <p:nvPr/>
        </p:nvSpPr>
        <p:spPr>
          <a:xfrm>
            <a:off x="8640330" y="3544869"/>
            <a:ext cx="2529958" cy="2489169"/>
          </a:xfrm>
          <a:custGeom>
            <a:avLst/>
            <a:gdLst/>
            <a:ahLst/>
            <a:cxnLst/>
            <a:rect l="l" t="t" r="r" b="b"/>
            <a:pathLst>
              <a:path w="3794937" h="3733754" extrusionOk="0">
                <a:moveTo>
                  <a:pt x="0" y="0"/>
                </a:moveTo>
                <a:lnTo>
                  <a:pt x="3794937" y="0"/>
                </a:lnTo>
                <a:lnTo>
                  <a:pt x="3794937" y="3733754"/>
                </a:lnTo>
                <a:lnTo>
                  <a:pt x="0" y="3733754"/>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a:lstStyle/>
          <a:p>
            <a:endParaRPr lang="en-US" sz="933"/>
          </a:p>
        </p:txBody>
      </p:sp>
      <p:sp>
        <p:nvSpPr>
          <p:cNvPr id="392" name="Google Shape;392;p16"/>
          <p:cNvSpPr txBox="1"/>
          <p:nvPr/>
        </p:nvSpPr>
        <p:spPr>
          <a:xfrm>
            <a:off x="6144381" y="2871230"/>
            <a:ext cx="1692800" cy="469552"/>
          </a:xfrm>
          <a:prstGeom prst="rect">
            <a:avLst/>
          </a:prstGeom>
          <a:noFill/>
          <a:ln>
            <a:noFill/>
          </a:ln>
        </p:spPr>
        <p:txBody>
          <a:bodyPr spcFirstLastPara="1" wrap="square" lIns="0" tIns="0" rIns="0" bIns="0" anchor="t" anchorCtr="0">
            <a:spAutoFit/>
          </a:bodyPr>
          <a:lstStyle/>
          <a:p>
            <a:pPr algn="r">
              <a:lnSpc>
                <a:spcPct val="109000"/>
              </a:lnSpc>
              <a:buSzPts val="1400"/>
            </a:pPr>
            <a:r>
              <a:rPr lang="en-US" sz="933">
                <a:solidFill>
                  <a:schemeClr val="bg1"/>
                </a:solidFill>
                <a:latin typeface="Roboto"/>
                <a:ea typeface="Roboto"/>
                <a:cs typeface="Roboto"/>
                <a:sym typeface="Roboto"/>
              </a:rPr>
              <a:t>Peu obtiennent plus que ce dont ils ont besoin</a:t>
            </a:r>
            <a:endParaRPr sz="933">
              <a:solidFill>
                <a:schemeClr val="bg1"/>
              </a:solidFill>
            </a:endParaRPr>
          </a:p>
          <a:p>
            <a:pPr algn="r">
              <a:lnSpc>
                <a:spcPct val="109000"/>
              </a:lnSpc>
              <a:buSzPts val="1400"/>
            </a:pPr>
            <a:r>
              <a:rPr lang="en-US" sz="933">
                <a:solidFill>
                  <a:schemeClr val="bg1"/>
                </a:solidFill>
                <a:latin typeface="Roboto"/>
                <a:ea typeface="Roboto"/>
                <a:cs typeface="Roboto"/>
                <a:sym typeface="Roboto"/>
              </a:rPr>
              <a:t>Certains obtiennent juste ce dont ils ont besoin</a:t>
            </a:r>
            <a:endParaRPr sz="933">
              <a:solidFill>
                <a:schemeClr val="bg1"/>
              </a:solidFill>
            </a:endParaRPr>
          </a:p>
          <a:p>
            <a:pPr algn="r">
              <a:lnSpc>
                <a:spcPct val="109000"/>
              </a:lnSpc>
              <a:buSzPts val="1400"/>
            </a:pPr>
            <a:r>
              <a:rPr lang="en-US" sz="933">
                <a:solidFill>
                  <a:schemeClr val="bg1"/>
                </a:solidFill>
                <a:latin typeface="Roboto"/>
                <a:ea typeface="Roboto"/>
                <a:cs typeface="Roboto"/>
                <a:sym typeface="Roboto"/>
              </a:rPr>
              <a:t>Beaucoup obtiennent moins que ce dont ils ont besoin</a:t>
            </a:r>
            <a:endParaRPr sz="933">
              <a:solidFill>
                <a:schemeClr val="bg1"/>
              </a:solidFill>
            </a:endParaRPr>
          </a:p>
        </p:txBody>
      </p:sp>
      <p:sp>
        <p:nvSpPr>
          <p:cNvPr id="393" name="Google Shape;393;p16"/>
          <p:cNvSpPr txBox="1"/>
          <p:nvPr/>
        </p:nvSpPr>
        <p:spPr>
          <a:xfrm>
            <a:off x="5331416" y="2947600"/>
            <a:ext cx="1269000" cy="283091"/>
          </a:xfrm>
          <a:prstGeom prst="rect">
            <a:avLst/>
          </a:prstGeom>
          <a:noFill/>
          <a:ln>
            <a:noFill/>
          </a:ln>
        </p:spPr>
        <p:txBody>
          <a:bodyPr spcFirstLastPara="1" wrap="square" lIns="0" tIns="0" rIns="0" bIns="0" anchor="t" anchorCtr="0">
            <a:spAutoFit/>
          </a:bodyPr>
          <a:lstStyle/>
          <a:p>
            <a:pPr>
              <a:lnSpc>
                <a:spcPct val="120000"/>
              </a:lnSpc>
              <a:buSzPts val="2300"/>
            </a:pPr>
            <a:r>
              <a:rPr lang="en-US" sz="1533" b="1">
                <a:solidFill>
                  <a:schemeClr val="bg1"/>
                </a:solidFill>
                <a:latin typeface="Roboto"/>
                <a:ea typeface="Roboto"/>
                <a:cs typeface="Roboto"/>
                <a:sym typeface="Roboto"/>
              </a:rPr>
              <a:t>RÉALITÉ</a:t>
            </a:r>
            <a:endParaRPr sz="933">
              <a:solidFill>
                <a:schemeClr val="bg1"/>
              </a:solidFill>
            </a:endParaRPr>
          </a:p>
        </p:txBody>
      </p:sp>
      <p:sp>
        <p:nvSpPr>
          <p:cNvPr id="394" name="Google Shape;394;p16"/>
          <p:cNvSpPr txBox="1"/>
          <p:nvPr/>
        </p:nvSpPr>
        <p:spPr>
          <a:xfrm>
            <a:off x="6160496" y="6172199"/>
            <a:ext cx="1692800" cy="313034"/>
          </a:xfrm>
          <a:prstGeom prst="rect">
            <a:avLst/>
          </a:prstGeom>
          <a:noFill/>
          <a:ln>
            <a:noFill/>
          </a:ln>
        </p:spPr>
        <p:txBody>
          <a:bodyPr spcFirstLastPara="1" wrap="square" lIns="0" tIns="0" rIns="0" bIns="0" anchor="t" anchorCtr="0">
            <a:spAutoFit/>
          </a:bodyPr>
          <a:lstStyle/>
          <a:p>
            <a:pPr algn="r">
              <a:lnSpc>
                <a:spcPct val="109000"/>
              </a:lnSpc>
              <a:buSzPts val="1400"/>
            </a:pPr>
            <a:r>
              <a:rPr lang="en-US" sz="933">
                <a:solidFill>
                  <a:schemeClr val="bg1"/>
                </a:solidFill>
                <a:latin typeface="Roboto"/>
                <a:ea typeface="Roboto"/>
                <a:cs typeface="Roboto"/>
                <a:sym typeface="Roboto"/>
              </a:rPr>
              <a:t>Tout le monde reçoit le soutien dont il a besoin</a:t>
            </a:r>
            <a:endParaRPr sz="933">
              <a:solidFill>
                <a:schemeClr val="bg1"/>
              </a:solidFill>
            </a:endParaRPr>
          </a:p>
        </p:txBody>
      </p:sp>
      <p:sp>
        <p:nvSpPr>
          <p:cNvPr id="395" name="Google Shape;395;p16"/>
          <p:cNvSpPr txBox="1"/>
          <p:nvPr/>
        </p:nvSpPr>
        <p:spPr>
          <a:xfrm>
            <a:off x="5347532" y="6248569"/>
            <a:ext cx="1269000" cy="283091"/>
          </a:xfrm>
          <a:prstGeom prst="rect">
            <a:avLst/>
          </a:prstGeom>
          <a:noFill/>
          <a:ln>
            <a:noFill/>
          </a:ln>
        </p:spPr>
        <p:txBody>
          <a:bodyPr spcFirstLastPara="1" wrap="square" lIns="0" tIns="0" rIns="0" bIns="0" anchor="t" anchorCtr="0">
            <a:spAutoFit/>
          </a:bodyPr>
          <a:lstStyle/>
          <a:p>
            <a:pPr>
              <a:lnSpc>
                <a:spcPct val="120000"/>
              </a:lnSpc>
              <a:buSzPts val="2300"/>
            </a:pPr>
            <a:r>
              <a:rPr lang="en-US" sz="1533" b="1">
                <a:solidFill>
                  <a:schemeClr val="bg1"/>
                </a:solidFill>
                <a:latin typeface="Roboto"/>
                <a:ea typeface="Roboto"/>
                <a:cs typeface="Roboto"/>
                <a:sym typeface="Roboto"/>
              </a:rPr>
              <a:t>ÉQUITÉ</a:t>
            </a:r>
            <a:endParaRPr sz="933">
              <a:solidFill>
                <a:schemeClr val="bg1"/>
              </a:solidFill>
            </a:endParaRPr>
          </a:p>
        </p:txBody>
      </p:sp>
      <p:sp>
        <p:nvSpPr>
          <p:cNvPr id="396" name="Google Shape;396;p16"/>
          <p:cNvSpPr txBox="1"/>
          <p:nvPr/>
        </p:nvSpPr>
        <p:spPr>
          <a:xfrm>
            <a:off x="9459644" y="2871231"/>
            <a:ext cx="1692800" cy="469552"/>
          </a:xfrm>
          <a:prstGeom prst="rect">
            <a:avLst/>
          </a:prstGeom>
          <a:noFill/>
          <a:ln>
            <a:noFill/>
          </a:ln>
        </p:spPr>
        <p:txBody>
          <a:bodyPr spcFirstLastPara="1" wrap="square" lIns="0" tIns="0" rIns="0" bIns="0" anchor="t" anchorCtr="0">
            <a:spAutoFit/>
          </a:bodyPr>
          <a:lstStyle/>
          <a:p>
            <a:pPr algn="r">
              <a:lnSpc>
                <a:spcPct val="109000"/>
              </a:lnSpc>
              <a:buSzPts val="1400"/>
            </a:pPr>
            <a:r>
              <a:rPr lang="en-US" sz="933">
                <a:solidFill>
                  <a:schemeClr val="bg1"/>
                </a:solidFill>
                <a:latin typeface="Roboto"/>
                <a:ea typeface="Roboto"/>
                <a:cs typeface="Roboto"/>
                <a:sym typeface="Roboto"/>
              </a:rPr>
              <a:t>Tout le monde reçoit le même soutien, ce qui fonctionne mieux pour certains que pour d'autres</a:t>
            </a:r>
            <a:endParaRPr sz="933">
              <a:solidFill>
                <a:schemeClr val="bg1"/>
              </a:solidFill>
            </a:endParaRPr>
          </a:p>
        </p:txBody>
      </p:sp>
      <p:sp>
        <p:nvSpPr>
          <p:cNvPr id="397" name="Google Shape;397;p16"/>
          <p:cNvSpPr txBox="1"/>
          <p:nvPr/>
        </p:nvSpPr>
        <p:spPr>
          <a:xfrm>
            <a:off x="8675931" y="2947600"/>
            <a:ext cx="1269000" cy="283091"/>
          </a:xfrm>
          <a:prstGeom prst="rect">
            <a:avLst/>
          </a:prstGeom>
          <a:noFill/>
          <a:ln>
            <a:noFill/>
          </a:ln>
        </p:spPr>
        <p:txBody>
          <a:bodyPr spcFirstLastPara="1" wrap="square" lIns="0" tIns="0" rIns="0" bIns="0" anchor="t" anchorCtr="0">
            <a:spAutoFit/>
          </a:bodyPr>
          <a:lstStyle/>
          <a:p>
            <a:pPr>
              <a:lnSpc>
                <a:spcPct val="120000"/>
              </a:lnSpc>
              <a:buSzPts val="2300"/>
            </a:pPr>
            <a:r>
              <a:rPr lang="en-US" sz="1533" b="1">
                <a:solidFill>
                  <a:schemeClr val="bg1"/>
                </a:solidFill>
                <a:latin typeface="Roboto"/>
                <a:ea typeface="Roboto"/>
                <a:cs typeface="Roboto"/>
                <a:sym typeface="Roboto"/>
              </a:rPr>
              <a:t>ÉGALITÉ</a:t>
            </a:r>
            <a:endParaRPr sz="933">
              <a:solidFill>
                <a:schemeClr val="bg1"/>
              </a:solidFill>
            </a:endParaRPr>
          </a:p>
        </p:txBody>
      </p:sp>
      <p:sp>
        <p:nvSpPr>
          <p:cNvPr id="398" name="Google Shape;398;p16"/>
          <p:cNvSpPr txBox="1"/>
          <p:nvPr/>
        </p:nvSpPr>
        <p:spPr>
          <a:xfrm>
            <a:off x="9453294" y="6154689"/>
            <a:ext cx="1692800" cy="469552"/>
          </a:xfrm>
          <a:prstGeom prst="rect">
            <a:avLst/>
          </a:prstGeom>
          <a:noFill/>
          <a:ln>
            <a:noFill/>
          </a:ln>
        </p:spPr>
        <p:txBody>
          <a:bodyPr spcFirstLastPara="1" wrap="square" lIns="0" tIns="0" rIns="0" bIns="0" anchor="t" anchorCtr="0">
            <a:spAutoFit/>
          </a:bodyPr>
          <a:lstStyle/>
          <a:p>
            <a:pPr algn="r">
              <a:lnSpc>
                <a:spcPct val="109000"/>
              </a:lnSpc>
              <a:buSzPts val="1400"/>
            </a:pPr>
            <a:r>
              <a:rPr lang="en-US" sz="933">
                <a:solidFill>
                  <a:schemeClr val="bg1"/>
                </a:solidFill>
                <a:latin typeface="Roboto"/>
                <a:ea typeface="Roboto"/>
                <a:cs typeface="Roboto"/>
                <a:sym typeface="Roboto"/>
              </a:rPr>
              <a:t>Les causes structurelles et systémiques de l'inégalité sont traitées ; chacun peut venir tel qu'il est</a:t>
            </a:r>
            <a:endParaRPr sz="933">
              <a:solidFill>
                <a:schemeClr val="bg1"/>
              </a:solidFill>
            </a:endParaRPr>
          </a:p>
        </p:txBody>
      </p:sp>
      <p:sp>
        <p:nvSpPr>
          <p:cNvPr id="399" name="Google Shape;399;p16"/>
          <p:cNvSpPr txBox="1"/>
          <p:nvPr/>
        </p:nvSpPr>
        <p:spPr>
          <a:xfrm>
            <a:off x="8640330" y="6231058"/>
            <a:ext cx="1269000" cy="283091"/>
          </a:xfrm>
          <a:prstGeom prst="rect">
            <a:avLst/>
          </a:prstGeom>
          <a:noFill/>
          <a:ln>
            <a:noFill/>
          </a:ln>
        </p:spPr>
        <p:txBody>
          <a:bodyPr spcFirstLastPara="1" wrap="square" lIns="0" tIns="0" rIns="0" bIns="0" anchor="t" anchorCtr="0">
            <a:spAutoFit/>
          </a:bodyPr>
          <a:lstStyle/>
          <a:p>
            <a:pPr>
              <a:lnSpc>
                <a:spcPct val="120000"/>
              </a:lnSpc>
              <a:buSzPts val="2300"/>
            </a:pPr>
            <a:r>
              <a:rPr lang="en-US" sz="1533" b="1">
                <a:solidFill>
                  <a:schemeClr val="bg1"/>
                </a:solidFill>
                <a:latin typeface="Roboto"/>
                <a:ea typeface="Roboto"/>
                <a:cs typeface="Roboto"/>
                <a:sym typeface="Roboto"/>
              </a:rPr>
              <a:t>JUSTICE</a:t>
            </a:r>
            <a:endParaRPr sz="933">
              <a:solidFill>
                <a:schemeClr val="bg1"/>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B71E0DE-B0D0-CBDC-0FBA-A7DD3E21A97D}"/>
              </a:ext>
            </a:extLst>
          </p:cNvPr>
          <p:cNvSpPr>
            <a:spLocks noGrp="1"/>
          </p:cNvSpPr>
          <p:nvPr>
            <p:ph sz="quarter" idx="16"/>
          </p:nvPr>
        </p:nvSpPr>
        <p:spPr/>
        <p:txBody>
          <a:bodyPr>
            <a:normAutofit lnSpcReduction="10000"/>
          </a:bodyPr>
          <a:lstStyle/>
          <a:p>
            <a:r>
              <a:rPr lang="en-GB"/>
              <a:t>06| Approches adaptatives</a:t>
            </a:r>
          </a:p>
          <a:p>
            <a:endParaRPr lang="en-GB"/>
          </a:p>
        </p:txBody>
      </p:sp>
      <p:sp>
        <p:nvSpPr>
          <p:cNvPr id="2" name="Google Shape;1206;p57">
            <a:extLst>
              <a:ext uri="{FF2B5EF4-FFF2-40B4-BE49-F238E27FC236}">
                <a16:creationId xmlns:a16="http://schemas.microsoft.com/office/drawing/2014/main" id="{8F211063-F21F-B3FA-DB47-B3772016ECF6}"/>
              </a:ext>
            </a:extLst>
          </p:cNvPr>
          <p:cNvSpPr txBox="1"/>
          <p:nvPr/>
        </p:nvSpPr>
        <p:spPr>
          <a:xfrm rot="-5400000">
            <a:off x="9590758" y="4043831"/>
            <a:ext cx="4503434" cy="221471"/>
          </a:xfrm>
          <a:prstGeom prst="rect">
            <a:avLst/>
          </a:prstGeom>
          <a:noFill/>
          <a:ln>
            <a:noFill/>
          </a:ln>
        </p:spPr>
        <p:txBody>
          <a:bodyPr spcFirstLastPara="1" wrap="square" lIns="0" tIns="0" rIns="0" bIns="0" anchor="t" anchorCtr="0">
            <a:spAutoFit/>
          </a:bodyPr>
          <a:lstStyle/>
          <a:p>
            <a:pPr algn="just">
              <a:lnSpc>
                <a:spcPct val="119955"/>
              </a:lnSpc>
              <a:buSzPts val="1799"/>
            </a:pPr>
            <a:r>
              <a:rPr lang="en-US" sz="1199">
                <a:solidFill>
                  <a:srgbClr val="FFFFFF"/>
                </a:solidFill>
                <a:latin typeface="Roboto"/>
                <a:ea typeface="Roboto"/>
                <a:cs typeface="Roboto"/>
                <a:sym typeface="Roboto"/>
              </a:rPr>
              <a:t>Assistance par drone via Flickr</a:t>
            </a:r>
            <a:endParaRPr sz="933"/>
          </a:p>
        </p:txBody>
      </p:sp>
    </p:spTree>
    <p:extLst>
      <p:ext uri="{BB962C8B-B14F-4D97-AF65-F5344CB8AC3E}">
        <p14:creationId xmlns:p14="http://schemas.microsoft.com/office/powerpoint/2010/main" val="10780784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60B9F-8EDB-8C52-190D-7C7324FFC6EC}"/>
              </a:ext>
            </a:extLst>
          </p:cNvPr>
          <p:cNvSpPr>
            <a:spLocks noGrp="1"/>
          </p:cNvSpPr>
          <p:nvPr>
            <p:ph type="title"/>
          </p:nvPr>
        </p:nvSpPr>
        <p:spPr>
          <a:xfrm>
            <a:off x="544771" y="865269"/>
            <a:ext cx="5338911" cy="1538586"/>
          </a:xfrm>
          <a:ln>
            <a:noFill/>
          </a:ln>
        </p:spPr>
        <p:txBody>
          <a:bodyPr>
            <a:normAutofit fontScale="90000"/>
          </a:bodyPr>
          <a:lstStyle/>
          <a:p>
            <a:r>
              <a:rPr lang="en-GB" b="1" dirty="0">
                <a:latin typeface="Arial"/>
                <a:ea typeface="Arial"/>
                <a:cs typeface="Arial"/>
                <a:sym typeface="Arial"/>
              </a:rPr>
              <a:t>Comment </a:t>
            </a:r>
            <a:r>
              <a:rPr lang="en-GB" b="1" dirty="0" err="1">
                <a:latin typeface="Arial"/>
                <a:ea typeface="Arial"/>
                <a:cs typeface="Arial"/>
                <a:sym typeface="Arial"/>
              </a:rPr>
              <a:t>créer</a:t>
            </a:r>
            <a:r>
              <a:rPr lang="en-GB" b="1" dirty="0">
                <a:latin typeface="Arial"/>
                <a:ea typeface="Arial"/>
                <a:cs typeface="Arial"/>
                <a:sym typeface="Arial"/>
              </a:rPr>
              <a:t> des services </a:t>
            </a:r>
            <a:r>
              <a:rPr lang="en-GB" b="1" dirty="0" err="1">
                <a:latin typeface="Arial"/>
                <a:ea typeface="Arial"/>
                <a:cs typeface="Arial"/>
                <a:sym typeface="Arial"/>
              </a:rPr>
              <a:t>d'approvisionnement</a:t>
            </a:r>
            <a:r>
              <a:rPr lang="en-GB" b="1" dirty="0">
                <a:latin typeface="Arial"/>
                <a:ea typeface="Arial"/>
                <a:cs typeface="Arial"/>
                <a:sym typeface="Arial"/>
              </a:rPr>
              <a:t> </a:t>
            </a:r>
            <a:r>
              <a:rPr lang="en-GB" b="1" dirty="0" err="1">
                <a:latin typeface="Arial"/>
                <a:ea typeface="Arial"/>
                <a:cs typeface="Arial"/>
                <a:sym typeface="Arial"/>
              </a:rPr>
              <a:t>en</a:t>
            </a:r>
            <a:r>
              <a:rPr lang="en-GB" b="1" dirty="0">
                <a:latin typeface="Arial"/>
                <a:ea typeface="Arial"/>
                <a:cs typeface="Arial"/>
                <a:sym typeface="Arial"/>
              </a:rPr>
              <a:t> eau </a:t>
            </a:r>
            <a:r>
              <a:rPr lang="en-GB" b="1" dirty="0" err="1">
                <a:latin typeface="Arial"/>
                <a:ea typeface="Arial"/>
                <a:cs typeface="Arial"/>
                <a:sym typeface="Arial"/>
              </a:rPr>
              <a:t>résilients</a:t>
            </a:r>
            <a:r>
              <a:rPr lang="en-GB" b="1" dirty="0">
                <a:latin typeface="Arial"/>
                <a:ea typeface="Arial"/>
                <a:cs typeface="Arial"/>
                <a:sym typeface="Arial"/>
              </a:rPr>
              <a:t> ? </a:t>
            </a:r>
            <a:endParaRPr lang="en-GB" dirty="0"/>
          </a:p>
        </p:txBody>
      </p:sp>
      <p:sp>
        <p:nvSpPr>
          <p:cNvPr id="3" name="Content Placeholder 2">
            <a:extLst>
              <a:ext uri="{FF2B5EF4-FFF2-40B4-BE49-F238E27FC236}">
                <a16:creationId xmlns:a16="http://schemas.microsoft.com/office/drawing/2014/main" id="{821F8439-D00F-144A-36C6-57DA0A9E83A1}"/>
              </a:ext>
            </a:extLst>
          </p:cNvPr>
          <p:cNvSpPr>
            <a:spLocks noGrp="1"/>
          </p:cNvSpPr>
          <p:nvPr>
            <p:ph idx="1"/>
          </p:nvPr>
        </p:nvSpPr>
        <p:spPr>
          <a:xfrm>
            <a:off x="529781" y="2388864"/>
            <a:ext cx="5338912" cy="2710077"/>
          </a:xfrm>
        </p:spPr>
        <p:txBody>
          <a:bodyPr>
            <a:normAutofit lnSpcReduction="10000"/>
          </a:bodyPr>
          <a:lstStyle/>
          <a:p>
            <a:r>
              <a:rPr lang="en-GB" sz="2000" dirty="0" err="1">
                <a:solidFill>
                  <a:srgbClr val="0A5FBA"/>
                </a:solidFill>
                <a:latin typeface="Arial"/>
                <a:ea typeface="Arial"/>
                <a:cs typeface="Arial"/>
                <a:sym typeface="Arial"/>
              </a:rPr>
              <a:t>Approches</a:t>
            </a:r>
            <a:r>
              <a:rPr lang="en-GB" sz="2000" dirty="0">
                <a:solidFill>
                  <a:srgbClr val="0A5FBA"/>
                </a:solidFill>
                <a:latin typeface="Arial"/>
                <a:ea typeface="Arial"/>
                <a:cs typeface="Arial"/>
                <a:sym typeface="Arial"/>
              </a:rPr>
              <a:t> </a:t>
            </a:r>
            <a:r>
              <a:rPr lang="en-GB" sz="2000" dirty="0" err="1">
                <a:solidFill>
                  <a:srgbClr val="0A5FBA"/>
                </a:solidFill>
                <a:latin typeface="Arial"/>
                <a:ea typeface="Arial"/>
                <a:cs typeface="Arial"/>
                <a:sym typeface="Arial"/>
              </a:rPr>
              <a:t>adaptatives</a:t>
            </a:r>
            <a:r>
              <a:rPr lang="en-GB" sz="2000" dirty="0">
                <a:solidFill>
                  <a:srgbClr val="0A5FBA"/>
                </a:solidFill>
                <a:latin typeface="Arial"/>
                <a:ea typeface="Arial"/>
                <a:cs typeface="Arial"/>
                <a:sym typeface="Arial"/>
              </a:rPr>
              <a:t> </a:t>
            </a:r>
            <a:r>
              <a:rPr lang="en-GB" sz="2000" dirty="0">
                <a:latin typeface="Arial"/>
                <a:ea typeface="Arial"/>
                <a:cs typeface="Arial"/>
                <a:sym typeface="Arial"/>
              </a:rPr>
              <a:t>:</a:t>
            </a:r>
            <a:endParaRPr lang="en-GB" sz="2000" dirty="0">
              <a:solidFill>
                <a:srgbClr val="0A5FBA"/>
              </a:solidFill>
              <a:sym typeface="Arial"/>
            </a:endParaRPr>
          </a:p>
          <a:p>
            <a:pPr marL="342900" indent="-342900">
              <a:buFont typeface="Arial" panose="020B0604020202020204" pitchFamily="34" charset="0"/>
              <a:buChar char="•"/>
            </a:pPr>
            <a:r>
              <a:rPr lang="en-GB" sz="2000" b="1" dirty="0" err="1">
                <a:solidFill>
                  <a:srgbClr val="0A5FBA"/>
                </a:solidFill>
                <a:sym typeface="Arial"/>
              </a:rPr>
              <a:t>Approches</a:t>
            </a:r>
            <a:r>
              <a:rPr lang="en-GB" sz="2000" b="1" dirty="0">
                <a:solidFill>
                  <a:srgbClr val="0A5FBA"/>
                </a:solidFill>
                <a:sym typeface="Arial"/>
              </a:rPr>
              <a:t> </a:t>
            </a:r>
            <a:r>
              <a:rPr lang="en-GB" sz="2000" b="1" dirty="0" err="1">
                <a:solidFill>
                  <a:srgbClr val="0A5FBA"/>
                </a:solidFill>
                <a:sym typeface="Arial"/>
              </a:rPr>
              <a:t>structurelles</a:t>
            </a:r>
            <a:r>
              <a:rPr lang="en-GB" sz="2000" b="1" dirty="0">
                <a:solidFill>
                  <a:srgbClr val="0A5FBA"/>
                </a:solidFill>
                <a:sym typeface="Arial"/>
              </a:rPr>
              <a:t> (solutions </a:t>
            </a:r>
            <a:r>
              <a:rPr lang="en-GB" sz="2000" b="1" dirty="0" err="1">
                <a:solidFill>
                  <a:srgbClr val="0A5FBA"/>
                </a:solidFill>
                <a:sym typeface="Arial"/>
              </a:rPr>
              <a:t>basées</a:t>
            </a:r>
            <a:r>
              <a:rPr lang="en-GB" sz="2000" b="1" dirty="0">
                <a:solidFill>
                  <a:srgbClr val="0A5FBA"/>
                </a:solidFill>
                <a:sym typeface="Arial"/>
              </a:rPr>
              <a:t> sur les infrastructures) </a:t>
            </a:r>
            <a:r>
              <a:rPr lang="en-GB" sz="2000" dirty="0" err="1">
                <a:solidFill>
                  <a:srgbClr val="0A5FBA"/>
                </a:solidFill>
                <a:sym typeface="Arial"/>
              </a:rPr>
              <a:t>telles</a:t>
            </a:r>
            <a:r>
              <a:rPr lang="en-GB" sz="2000" dirty="0">
                <a:solidFill>
                  <a:srgbClr val="0A5FBA"/>
                </a:solidFill>
                <a:sym typeface="Arial"/>
              </a:rPr>
              <a:t> </a:t>
            </a:r>
            <a:r>
              <a:rPr lang="en-GB" sz="2000" dirty="0" err="1">
                <a:solidFill>
                  <a:srgbClr val="0A5FBA"/>
                </a:solidFill>
                <a:sym typeface="Arial"/>
              </a:rPr>
              <a:t>que</a:t>
            </a:r>
            <a:r>
              <a:rPr lang="en-GB" sz="2000" dirty="0">
                <a:solidFill>
                  <a:srgbClr val="0A5FBA"/>
                </a:solidFill>
                <a:sym typeface="Arial"/>
              </a:rPr>
              <a:t> les solutions </a:t>
            </a:r>
            <a:r>
              <a:rPr lang="en-GB" sz="2000" dirty="0" err="1">
                <a:solidFill>
                  <a:srgbClr val="0A5FBA"/>
                </a:solidFill>
                <a:sym typeface="Arial"/>
              </a:rPr>
              <a:t>fondées</a:t>
            </a:r>
            <a:r>
              <a:rPr lang="en-GB" sz="2000" dirty="0">
                <a:solidFill>
                  <a:srgbClr val="0A5FBA"/>
                </a:solidFill>
                <a:sym typeface="Arial"/>
              </a:rPr>
              <a:t> sur la nature (SFN)</a:t>
            </a:r>
          </a:p>
          <a:p>
            <a:pPr marL="342900" indent="-342900">
              <a:buFont typeface="Arial" panose="020B0604020202020204" pitchFamily="34" charset="0"/>
              <a:buChar char="•"/>
            </a:pPr>
            <a:r>
              <a:rPr lang="en-GB" sz="2000" b="1" dirty="0" err="1">
                <a:solidFill>
                  <a:srgbClr val="0A5FBA"/>
                </a:solidFill>
              </a:rPr>
              <a:t>Approches</a:t>
            </a:r>
            <a:r>
              <a:rPr lang="en-GB" sz="2000" b="1" dirty="0">
                <a:solidFill>
                  <a:srgbClr val="0A5FBA"/>
                </a:solidFill>
              </a:rPr>
              <a:t> non </a:t>
            </a:r>
            <a:r>
              <a:rPr lang="en-GB" sz="2000" b="1" dirty="0" err="1">
                <a:solidFill>
                  <a:srgbClr val="0A5FBA"/>
                </a:solidFill>
              </a:rPr>
              <a:t>structurelles</a:t>
            </a:r>
            <a:r>
              <a:rPr lang="en-GB" sz="2000" b="1" dirty="0">
                <a:solidFill>
                  <a:srgbClr val="0A5FBA"/>
                </a:solidFill>
              </a:rPr>
              <a:t> (solutions politiques et </a:t>
            </a:r>
            <a:r>
              <a:rPr lang="en-GB" sz="2000" b="1" dirty="0" err="1">
                <a:solidFill>
                  <a:srgbClr val="0A5FBA"/>
                </a:solidFill>
              </a:rPr>
              <a:t>communautaires</a:t>
            </a:r>
            <a:r>
              <a:rPr lang="en-GB" sz="2000" b="1" dirty="0">
                <a:solidFill>
                  <a:srgbClr val="0A5FBA"/>
                </a:solidFill>
              </a:rPr>
              <a:t>) </a:t>
            </a:r>
            <a:r>
              <a:rPr lang="en-GB" sz="2000" dirty="0" err="1">
                <a:solidFill>
                  <a:srgbClr val="0A5FBA"/>
                </a:solidFill>
              </a:rPr>
              <a:t>telles</a:t>
            </a:r>
            <a:r>
              <a:rPr lang="en-GB" sz="2000" dirty="0">
                <a:solidFill>
                  <a:srgbClr val="0A5FBA"/>
                </a:solidFill>
              </a:rPr>
              <a:t> </a:t>
            </a:r>
            <a:r>
              <a:rPr lang="en-GB" sz="2000" dirty="0" err="1">
                <a:solidFill>
                  <a:srgbClr val="0A5FBA"/>
                </a:solidFill>
              </a:rPr>
              <a:t>que</a:t>
            </a:r>
            <a:r>
              <a:rPr lang="en-GB" sz="2000" dirty="0">
                <a:solidFill>
                  <a:srgbClr val="0A5FBA"/>
                </a:solidFill>
              </a:rPr>
              <a:t> les </a:t>
            </a:r>
            <a:r>
              <a:rPr lang="en-GB" sz="2000" dirty="0" err="1">
                <a:solidFill>
                  <a:srgbClr val="0A5FBA"/>
                </a:solidFill>
              </a:rPr>
              <a:t>systèmes</a:t>
            </a:r>
            <a:r>
              <a:rPr lang="en-GB" sz="2000" dirty="0">
                <a:solidFill>
                  <a:srgbClr val="0A5FBA"/>
                </a:solidFill>
              </a:rPr>
              <a:t> </a:t>
            </a:r>
            <a:r>
              <a:rPr lang="en-GB" sz="2000" dirty="0" err="1">
                <a:solidFill>
                  <a:srgbClr val="0A5FBA"/>
                </a:solidFill>
              </a:rPr>
              <a:t>d'alerte</a:t>
            </a:r>
            <a:r>
              <a:rPr lang="en-GB" sz="2000" dirty="0">
                <a:solidFill>
                  <a:srgbClr val="0A5FBA"/>
                </a:solidFill>
              </a:rPr>
              <a:t> </a:t>
            </a:r>
            <a:r>
              <a:rPr lang="en-GB" sz="2000" dirty="0" err="1">
                <a:solidFill>
                  <a:srgbClr val="0A5FBA"/>
                </a:solidFill>
              </a:rPr>
              <a:t>précoce</a:t>
            </a:r>
            <a:endParaRPr lang="en-GB" b="1" dirty="0">
              <a:sym typeface="Arial"/>
            </a:endParaRPr>
          </a:p>
        </p:txBody>
      </p:sp>
      <p:pic>
        <p:nvPicPr>
          <p:cNvPr id="5" name="Picture 4">
            <a:extLst>
              <a:ext uri="{FF2B5EF4-FFF2-40B4-BE49-F238E27FC236}">
                <a16:creationId xmlns:a16="http://schemas.microsoft.com/office/drawing/2014/main" id="{6EAB09A9-76E7-54E6-C6CA-B1E848C8FAE5}"/>
              </a:ext>
            </a:extLst>
          </p:cNvPr>
          <p:cNvPicPr>
            <a:picLocks noChangeAspect="1"/>
          </p:cNvPicPr>
          <p:nvPr/>
        </p:nvPicPr>
        <p:blipFill>
          <a:blip r:embed="rId3"/>
          <a:stretch>
            <a:fillRect/>
          </a:stretch>
        </p:blipFill>
        <p:spPr>
          <a:xfrm>
            <a:off x="6323309" y="1629749"/>
            <a:ext cx="5493894" cy="3598501"/>
          </a:xfrm>
          <a:prstGeom prst="roundRect">
            <a:avLst>
              <a:gd name="adj" fmla="val 3316"/>
            </a:avLst>
          </a:prstGeom>
        </p:spPr>
      </p:pic>
      <p:sp>
        <p:nvSpPr>
          <p:cNvPr id="6" name="Google Shape;1206;p57">
            <a:extLst>
              <a:ext uri="{FF2B5EF4-FFF2-40B4-BE49-F238E27FC236}">
                <a16:creationId xmlns:a16="http://schemas.microsoft.com/office/drawing/2014/main" id="{0ED629B4-5F59-35A6-0950-F8107F42B55D}"/>
              </a:ext>
            </a:extLst>
          </p:cNvPr>
          <p:cNvSpPr txBox="1"/>
          <p:nvPr/>
        </p:nvSpPr>
        <p:spPr>
          <a:xfrm rot="-5400000">
            <a:off x="9762657" y="4224910"/>
            <a:ext cx="4503434" cy="169277"/>
          </a:xfrm>
          <a:prstGeom prst="rect">
            <a:avLst/>
          </a:prstGeom>
          <a:noFill/>
          <a:ln>
            <a:noFill/>
          </a:ln>
        </p:spPr>
        <p:txBody>
          <a:bodyPr spcFirstLastPara="1" wrap="square" lIns="0" tIns="0" rIns="0" bIns="0" anchor="t" anchorCtr="0">
            <a:spAutoFit/>
          </a:bodyPr>
          <a:lstStyle/>
          <a:p>
            <a:r>
              <a:rPr lang="en-GB" sz="1100" i="1">
                <a:solidFill>
                  <a:schemeClr val="accent1"/>
                </a:solidFill>
              </a:rPr>
              <a:t>Marie-Christine Cormier </a:t>
            </a:r>
            <a:r>
              <a:rPr lang="en-GB" sz="1100" i="1" err="1">
                <a:solidFill>
                  <a:schemeClr val="accent1"/>
                </a:solidFill>
              </a:rPr>
              <a:t>Salem/IRDMangroves </a:t>
            </a:r>
            <a:r>
              <a:rPr lang="en-GB" sz="1100" i="1">
                <a:solidFill>
                  <a:schemeClr val="accent1"/>
                </a:solidFill>
              </a:rPr>
              <a:t>du Sénégal </a:t>
            </a:r>
          </a:p>
        </p:txBody>
      </p:sp>
    </p:spTree>
    <p:extLst>
      <p:ext uri="{BB962C8B-B14F-4D97-AF65-F5344CB8AC3E}">
        <p14:creationId xmlns:p14="http://schemas.microsoft.com/office/powerpoint/2010/main" val="42898212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FE762A8-2E0A-4952-6671-30600CCE748C}"/>
              </a:ext>
            </a:extLst>
          </p:cNvPr>
          <p:cNvSpPr txBox="1">
            <a:spLocks/>
          </p:cNvSpPr>
          <p:nvPr/>
        </p:nvSpPr>
        <p:spPr>
          <a:xfrm>
            <a:off x="429768" y="283464"/>
            <a:ext cx="10652760" cy="9692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0" i="0" kern="1200" cap="none" baseline="0">
                <a:solidFill>
                  <a:schemeClr val="bg1"/>
                </a:solidFill>
                <a:latin typeface="Roboto Black" panose="02000000000000000000" pitchFamily="2" charset="0"/>
                <a:ea typeface="Roboto Black" panose="02000000000000000000" pitchFamily="2" charset="0"/>
                <a:cs typeface="+mj-cs"/>
              </a:defRPr>
            </a:lvl1pPr>
          </a:lstStyle>
          <a:p>
            <a:pPr>
              <a:buClrTx/>
              <a:buFontTx/>
            </a:pPr>
            <a:r>
              <a:rPr lang="en-GB" dirty="0" err="1"/>
              <a:t>Structurelles</a:t>
            </a:r>
            <a:r>
              <a:rPr lang="en-GB" dirty="0"/>
              <a:t> (</a:t>
            </a:r>
            <a:r>
              <a:rPr lang="en-GB" dirty="0" err="1"/>
              <a:t>approches</a:t>
            </a:r>
            <a:r>
              <a:rPr lang="en-GB" dirty="0"/>
              <a:t> </a:t>
            </a:r>
            <a:r>
              <a:rPr lang="en-GB" dirty="0" err="1"/>
              <a:t>infrastructurelles</a:t>
            </a:r>
            <a:r>
              <a:rPr lang="en-GB" dirty="0"/>
              <a:t>)</a:t>
            </a:r>
            <a:endParaRPr lang="en-NL" dirty="0"/>
          </a:p>
        </p:txBody>
      </p:sp>
      <p:graphicFrame>
        <p:nvGraphicFramePr>
          <p:cNvPr id="5" name="Content Placeholder 16">
            <a:extLst>
              <a:ext uri="{FF2B5EF4-FFF2-40B4-BE49-F238E27FC236}">
                <a16:creationId xmlns:a16="http://schemas.microsoft.com/office/drawing/2014/main" id="{EA0AA13B-6B26-A21B-2C8D-75E286B0D3C9}"/>
              </a:ext>
            </a:extLst>
          </p:cNvPr>
          <p:cNvGraphicFramePr>
            <a:graphicFrameLocks/>
          </p:cNvGraphicFramePr>
          <p:nvPr>
            <p:extLst>
              <p:ext uri="{D42A27DB-BD31-4B8C-83A1-F6EECF244321}">
                <p14:modId xmlns:p14="http://schemas.microsoft.com/office/powerpoint/2010/main" val="696331601"/>
              </p:ext>
            </p:extLst>
          </p:nvPr>
        </p:nvGraphicFramePr>
        <p:xfrm>
          <a:off x="429768" y="1415637"/>
          <a:ext cx="11480202" cy="4666805"/>
        </p:xfrm>
        <a:graphic>
          <a:graphicData uri="http://schemas.openxmlformats.org/drawingml/2006/table">
            <a:tbl>
              <a:tblPr firstRow="1" firstCol="1" bandRow="1">
                <a:tableStyleId>{5C22544A-7EE6-4342-B048-85BDC9FD1C3A}</a:tableStyleId>
              </a:tblPr>
              <a:tblGrid>
                <a:gridCol w="1546157">
                  <a:extLst>
                    <a:ext uri="{9D8B030D-6E8A-4147-A177-3AD203B41FA5}">
                      <a16:colId xmlns:a16="http://schemas.microsoft.com/office/drawing/2014/main" val="4228302807"/>
                    </a:ext>
                  </a:extLst>
                </a:gridCol>
                <a:gridCol w="2603716">
                  <a:extLst>
                    <a:ext uri="{9D8B030D-6E8A-4147-A177-3AD203B41FA5}">
                      <a16:colId xmlns:a16="http://schemas.microsoft.com/office/drawing/2014/main" val="1425551464"/>
                    </a:ext>
                  </a:extLst>
                </a:gridCol>
                <a:gridCol w="7330329">
                  <a:extLst>
                    <a:ext uri="{9D8B030D-6E8A-4147-A177-3AD203B41FA5}">
                      <a16:colId xmlns:a16="http://schemas.microsoft.com/office/drawing/2014/main" val="2577353749"/>
                    </a:ext>
                  </a:extLst>
                </a:gridCol>
              </a:tblGrid>
              <a:tr h="438605">
                <a:tc>
                  <a:txBody>
                    <a:bodyPr/>
                    <a:lstStyle/>
                    <a:p>
                      <a:pPr>
                        <a:lnSpc>
                          <a:spcPct val="100000"/>
                        </a:lnSpc>
                        <a:spcAft>
                          <a:spcPts val="0"/>
                        </a:spcAft>
                        <a:buNone/>
                      </a:pPr>
                      <a:r>
                        <a:rPr lang="en-NL" sz="1800" dirty="0">
                          <a:solidFill>
                            <a:schemeClr val="accent3"/>
                          </a:solidFill>
                          <a:effectLst/>
                          <a:latin typeface="Roboto" panose="02000000000000000000" pitchFamily="2" charset="0"/>
                          <a:ea typeface="Roboto" panose="02000000000000000000" pitchFamily="2" charset="0"/>
                        </a:rPr>
                        <a:t>Catégorie</a:t>
                      </a:r>
                      <a:endParaRPr lang="en-NL" sz="1800" dirty="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800">
                          <a:solidFill>
                            <a:schemeClr val="accent3"/>
                          </a:solidFill>
                          <a:effectLst/>
                          <a:latin typeface="Roboto" panose="02000000000000000000" pitchFamily="2" charset="0"/>
                          <a:ea typeface="Roboto" panose="02000000000000000000" pitchFamily="2" charset="0"/>
                        </a:rPr>
                        <a:t>Approche</a:t>
                      </a:r>
                      <a:endParaRPr lang="en-NL" sz="180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800">
                          <a:solidFill>
                            <a:schemeClr val="accent3"/>
                          </a:solidFill>
                          <a:effectLst/>
                          <a:latin typeface="Roboto" panose="02000000000000000000" pitchFamily="2" charset="0"/>
                          <a:ea typeface="Roboto" panose="02000000000000000000" pitchFamily="2" charset="0"/>
                        </a:rPr>
                        <a:t>Description / Exemples</a:t>
                      </a:r>
                      <a:endParaRPr lang="en-NL" sz="180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4555977"/>
                  </a:ext>
                </a:extLst>
              </a:tr>
              <a:tr h="1004604">
                <a:tc>
                  <a:txBody>
                    <a:bodyPr/>
                    <a:lstStyle/>
                    <a:p>
                      <a:pPr>
                        <a:lnSpc>
                          <a:spcPct val="100000"/>
                        </a:lnSpc>
                        <a:spcAft>
                          <a:spcPts val="0"/>
                        </a:spcAft>
                        <a:buNone/>
                      </a:pPr>
                      <a:r>
                        <a:rPr lang="en-NL" sz="1400">
                          <a:effectLst/>
                          <a:latin typeface="Roboto" panose="02000000000000000000" pitchFamily="2" charset="0"/>
                          <a:ea typeface="Roboto" panose="02000000000000000000" pitchFamily="2" charset="0"/>
                        </a:rPr>
                        <a:t>Structurelles (solutions basées sur les infrastructures)</a:t>
                      </a:r>
                      <a:endParaRPr lang="en-NL" sz="1400">
                        <a:solidFill>
                          <a:srgbClr val="0B5FBA"/>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400" b="1" dirty="0">
                          <a:solidFill>
                            <a:schemeClr val="bg1"/>
                          </a:solidFill>
                          <a:effectLst/>
                          <a:latin typeface="Roboto" panose="02000000000000000000" pitchFamily="2" charset="0"/>
                          <a:ea typeface="Roboto" panose="02000000000000000000" pitchFamily="2" charset="0"/>
                        </a:rPr>
                        <a:t>Solutions fondées sur la nature (</a:t>
                      </a:r>
                      <a:r>
                        <a:rPr lang="fr-FR" sz="1400" b="1" dirty="0">
                          <a:solidFill>
                            <a:schemeClr val="bg1"/>
                          </a:solidFill>
                          <a:effectLst/>
                          <a:latin typeface="Roboto" panose="02000000000000000000" pitchFamily="2" charset="0"/>
                          <a:ea typeface="Roboto" panose="02000000000000000000" pitchFamily="2" charset="0"/>
                        </a:rPr>
                        <a:t>SFN</a:t>
                      </a:r>
                      <a:r>
                        <a:rPr lang="en-NL" sz="1400" b="1" dirty="0">
                          <a:solidFill>
                            <a:schemeClr val="bg1"/>
                          </a:solidFill>
                          <a:effectLst/>
                          <a:latin typeface="Roboto" panose="02000000000000000000" pitchFamily="2" charset="0"/>
                          <a:ea typeface="Roboto" panose="02000000000000000000" pitchFamily="2" charset="0"/>
                        </a:rPr>
                        <a:t>)</a:t>
                      </a:r>
                      <a:endParaRPr lang="en-NL" sz="1400" b="1" dirty="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600"/>
                        </a:spcAft>
                        <a:buNone/>
                      </a:pPr>
                      <a:r>
                        <a:rPr lang="en-NL" sz="1400">
                          <a:solidFill>
                            <a:schemeClr val="bg1"/>
                          </a:solidFill>
                          <a:effectLst/>
                          <a:latin typeface="Roboto" panose="02000000000000000000" pitchFamily="2" charset="0"/>
                          <a:ea typeface="Roboto" panose="02000000000000000000" pitchFamily="2" charset="0"/>
                        </a:rPr>
                        <a:t>• Les zones humides agissent comme des tampons naturels, atténuant les inondations et filtrant les polluants.</a:t>
                      </a:r>
                    </a:p>
                    <a:p>
                      <a:pPr>
                        <a:lnSpc>
                          <a:spcPct val="100000"/>
                        </a:lnSpc>
                        <a:spcAft>
                          <a:spcPts val="600"/>
                        </a:spcAft>
                        <a:buNone/>
                      </a:pPr>
                      <a:r>
                        <a:rPr lang="en-NL" sz="1400">
                          <a:solidFill>
                            <a:schemeClr val="bg1"/>
                          </a:solidFill>
                          <a:effectLst/>
                          <a:latin typeface="Roboto" panose="02000000000000000000" pitchFamily="2" charset="0"/>
                          <a:ea typeface="Roboto" panose="02000000000000000000" pitchFamily="2" charset="0"/>
                        </a:rPr>
                        <a:t>• Les infrastructures vertes (parcs urbains, toits verts, surfaces perméables) gèrent les eaux pluviales et réduisent les effets d'îlot de chaleur.</a:t>
                      </a:r>
                    </a:p>
                    <a:p>
                      <a:pPr>
                        <a:lnSpc>
                          <a:spcPct val="100000"/>
                        </a:lnSpc>
                        <a:spcAft>
                          <a:spcPts val="600"/>
                        </a:spcAft>
                        <a:buNone/>
                      </a:pPr>
                      <a:r>
                        <a:rPr lang="en-NL" sz="1400">
                          <a:solidFill>
                            <a:schemeClr val="bg1"/>
                          </a:solidFill>
                          <a:effectLst/>
                          <a:latin typeface="Roboto" panose="02000000000000000000" pitchFamily="2" charset="0"/>
                          <a:ea typeface="Roboto" panose="02000000000000000000" pitchFamily="2" charset="0"/>
                        </a:rPr>
                        <a:t>• La protection des bassins versants préserve la qualité et la disponibilité de l'eau grâce à une gestion durable.</a:t>
                      </a:r>
                      <a:endParaRPr lang="nl-NL" sz="1400">
                        <a:solidFill>
                          <a:schemeClr val="bg1"/>
                        </a:solidFill>
                        <a:effectLst/>
                        <a:latin typeface="Roboto" panose="02000000000000000000" pitchFamily="2" charset="0"/>
                        <a:ea typeface="Roboto" panose="02000000000000000000" pitchFamily="2"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7488626"/>
                  </a:ext>
                </a:extLst>
              </a:tr>
              <a:tr h="521329">
                <a:tc>
                  <a:txBody>
                    <a:bodyPr/>
                    <a:lstStyle/>
                    <a:p>
                      <a:pPr>
                        <a:lnSpc>
                          <a:spcPct val="100000"/>
                        </a:lnSpc>
                        <a:spcAft>
                          <a:spcPts val="0"/>
                        </a:spcAft>
                        <a:buNone/>
                      </a:pPr>
                      <a:r>
                        <a:rPr lang="en-NL" sz="1400">
                          <a:effectLst/>
                          <a:latin typeface="Roboto" panose="02000000000000000000" pitchFamily="2" charset="0"/>
                          <a:ea typeface="Roboto" panose="02000000000000000000" pitchFamily="2" charset="0"/>
                        </a:rPr>
                        <a:t> </a:t>
                      </a:r>
                      <a:endParaRPr lang="en-NL" sz="1400">
                        <a:solidFill>
                          <a:srgbClr val="0B5FBA"/>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400" b="1">
                          <a:solidFill>
                            <a:schemeClr val="bg1"/>
                          </a:solidFill>
                          <a:effectLst/>
                          <a:latin typeface="Roboto" panose="02000000000000000000" pitchFamily="2" charset="0"/>
                          <a:ea typeface="Roboto" panose="02000000000000000000" pitchFamily="2" charset="0"/>
                        </a:rPr>
                        <a:t>Infrastructures grises</a:t>
                      </a:r>
                      <a:endParaRPr lang="en-NL" sz="1400" b="1">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600"/>
                        </a:spcAft>
                        <a:buNone/>
                      </a:pPr>
                      <a:r>
                        <a:rPr lang="en-GB" sz="1400">
                          <a:solidFill>
                            <a:schemeClr val="bg1"/>
                          </a:solidFill>
                          <a:effectLst/>
                          <a:latin typeface="Roboto" panose="02000000000000000000" pitchFamily="2" charset="0"/>
                          <a:ea typeface="Roboto" panose="02000000000000000000" pitchFamily="2" charset="0"/>
                        </a:rPr>
                        <a:t>• Systèmes « durs » traditionnels qui assurent l'approvisionnement en eau, l'assainissement et la protection contre les inondations.</a:t>
                      </a:r>
                      <a:br>
                        <a:rPr lang="en-GB" sz="1400">
                          <a:solidFill>
                            <a:schemeClr val="bg1"/>
                          </a:solidFill>
                          <a:effectLst/>
                          <a:latin typeface="Roboto" panose="02000000000000000000" pitchFamily="2" charset="0"/>
                          <a:ea typeface="Roboto" panose="02000000000000000000" pitchFamily="2" charset="0"/>
                        </a:rPr>
                      </a:br>
                      <a:r>
                        <a:rPr lang="en-GB" sz="1400">
                          <a:solidFill>
                            <a:schemeClr val="bg1"/>
                          </a:solidFill>
                          <a:effectLst/>
                          <a:latin typeface="Roboto" panose="02000000000000000000" pitchFamily="2" charset="0"/>
                          <a:ea typeface="Roboto" panose="02000000000000000000" pitchFamily="2" charset="0"/>
                        </a:rPr>
                        <a:t>• Exemples : réservoirs, barrages, réseaux d'irrigation, installations de traitement des eaux usées, stations de pompage et systèmes de recharge des aquifères.</a:t>
                      </a:r>
                      <a:endParaRPr lang="en-NL" sz="14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65348896"/>
                  </a:ext>
                </a:extLst>
              </a:tr>
              <a:tr h="619034">
                <a:tc>
                  <a:txBody>
                    <a:bodyPr/>
                    <a:lstStyle/>
                    <a:p>
                      <a:pPr>
                        <a:lnSpc>
                          <a:spcPct val="100000"/>
                        </a:lnSpc>
                        <a:spcAft>
                          <a:spcPts val="0"/>
                        </a:spcAft>
                        <a:buNone/>
                      </a:pPr>
                      <a:r>
                        <a:rPr lang="en-NL" sz="1400">
                          <a:effectLst/>
                          <a:latin typeface="Roboto" panose="02000000000000000000" pitchFamily="2" charset="0"/>
                          <a:ea typeface="Roboto" panose="02000000000000000000" pitchFamily="2" charset="0"/>
                        </a:rPr>
                        <a:t> </a:t>
                      </a:r>
                      <a:endParaRPr lang="en-NL" sz="1400">
                        <a:solidFill>
                          <a:srgbClr val="0B5FBA"/>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400" b="1">
                          <a:solidFill>
                            <a:schemeClr val="bg1"/>
                          </a:solidFill>
                          <a:effectLst/>
                          <a:latin typeface="Roboto" panose="02000000000000000000" pitchFamily="2" charset="0"/>
                          <a:ea typeface="Roboto" panose="02000000000000000000" pitchFamily="2" charset="0"/>
                        </a:rPr>
                        <a:t>Infrastructure hybride</a:t>
                      </a:r>
                      <a:endParaRPr lang="en-NL" sz="1400" b="1">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600"/>
                        </a:spcAft>
                        <a:buNone/>
                      </a:pPr>
                      <a:r>
                        <a:rPr lang="en-GB" sz="1400">
                          <a:solidFill>
                            <a:schemeClr val="bg1"/>
                          </a:solidFill>
                          <a:effectLst/>
                          <a:latin typeface="Roboto" panose="02000000000000000000" pitchFamily="2" charset="0"/>
                          <a:ea typeface="Roboto" panose="02000000000000000000" pitchFamily="2" charset="0"/>
                        </a:rPr>
                        <a:t>• Utilisation combinée de solutions grises et naturelles pour maximiser la résilience et l'efficacité.</a:t>
                      </a:r>
                      <a:br>
                        <a:rPr lang="en-GB" sz="1400">
                          <a:solidFill>
                            <a:schemeClr val="bg1"/>
                          </a:solidFill>
                          <a:effectLst/>
                          <a:latin typeface="Roboto" panose="02000000000000000000" pitchFamily="2" charset="0"/>
                          <a:ea typeface="Roboto" panose="02000000000000000000" pitchFamily="2" charset="0"/>
                        </a:rPr>
                      </a:br>
                      <a:r>
                        <a:rPr lang="en-GB" sz="1400">
                          <a:solidFill>
                            <a:schemeClr val="bg1"/>
                          </a:solidFill>
                          <a:effectLst/>
                          <a:latin typeface="Roboto" panose="02000000000000000000" pitchFamily="2" charset="0"/>
                          <a:ea typeface="Roboto" panose="02000000000000000000" pitchFamily="2" charset="0"/>
                        </a:rPr>
                        <a:t>• Exemples : digues renforcées par des forêts de mangroves ; drainage urbain des eaux pluviales relié à des toits verts et des zones humides ; recharge gérée des aquifères soutenue par la protection des bassins versants.</a:t>
                      </a:r>
                      <a:endParaRPr lang="en-NL" sz="14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8280412"/>
                  </a:ext>
                </a:extLst>
              </a:tr>
              <a:tr h="507371">
                <a:tc>
                  <a:txBody>
                    <a:bodyPr/>
                    <a:lstStyle/>
                    <a:p>
                      <a:pPr>
                        <a:lnSpc>
                          <a:spcPct val="100000"/>
                        </a:lnSpc>
                        <a:spcAft>
                          <a:spcPts val="0"/>
                        </a:spcAft>
                        <a:buNone/>
                      </a:pPr>
                      <a:endParaRPr lang="en-NL" sz="1400">
                        <a:solidFill>
                          <a:srgbClr val="0B5FBA"/>
                        </a:solidFill>
                        <a:effectLst/>
                        <a:latin typeface="Roboto" panose="02000000000000000000" pitchFamily="2" charset="0"/>
                        <a:ea typeface="Roboto" panose="02000000000000000000" pitchFamily="2"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400" b="1">
                          <a:solidFill>
                            <a:schemeClr val="bg1"/>
                          </a:solidFill>
                          <a:effectLst/>
                          <a:latin typeface="Roboto" panose="02000000000000000000" pitchFamily="2" charset="0"/>
                          <a:ea typeface="Roboto" panose="02000000000000000000" pitchFamily="2" charset="0"/>
                        </a:rPr>
                        <a:t>Systèmes décentralisés</a:t>
                      </a:r>
                      <a:endParaRPr lang="en-NL" sz="1400" b="1">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00000"/>
                        </a:lnSpc>
                        <a:spcAft>
                          <a:spcPts val="600"/>
                        </a:spcAft>
                        <a:buNone/>
                      </a:pPr>
                      <a:r>
                        <a:rPr lang="en-NL" sz="1400">
                          <a:solidFill>
                            <a:schemeClr val="bg1"/>
                          </a:solidFill>
                          <a:effectLst/>
                          <a:latin typeface="Roboto" panose="02000000000000000000" pitchFamily="2" charset="0"/>
                          <a:ea typeface="Roboto" panose="02000000000000000000" pitchFamily="2" charset="0"/>
                        </a:rPr>
                        <a:t>• Systèmes modulaires à petite échelle, flexibles et adaptables aux conditions locales.</a:t>
                      </a:r>
                    </a:p>
                    <a:p>
                      <a:pPr>
                        <a:lnSpc>
                          <a:spcPct val="100000"/>
                        </a:lnSpc>
                        <a:spcAft>
                          <a:spcPts val="600"/>
                        </a:spcAft>
                        <a:buNone/>
                      </a:pPr>
                      <a:r>
                        <a:rPr lang="en-NL" sz="1400">
                          <a:solidFill>
                            <a:schemeClr val="bg1"/>
                          </a:solidFill>
                          <a:effectLst/>
                          <a:latin typeface="Roboto" panose="02000000000000000000" pitchFamily="2" charset="0"/>
                          <a:ea typeface="Roboto" panose="02000000000000000000" pitchFamily="2" charset="0"/>
                        </a:rPr>
                        <a:t>• Particulièrement utiles lorsque les infrastructures sont limitées ou que les conditions environnementales changent.</a:t>
                      </a:r>
                      <a:endParaRPr lang="en-NL" sz="14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1212216"/>
                  </a:ext>
                </a:extLst>
              </a:tr>
            </a:tbl>
          </a:graphicData>
        </a:graphic>
      </p:graphicFrame>
    </p:spTree>
    <p:extLst>
      <p:ext uri="{BB962C8B-B14F-4D97-AF65-F5344CB8AC3E}">
        <p14:creationId xmlns:p14="http://schemas.microsoft.com/office/powerpoint/2010/main" val="3494028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53764-2E56-54D7-1EF3-325CE44CD398}"/>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1F1BB393-46FC-6CC1-D7A8-E0B65F4EBD35}"/>
              </a:ext>
            </a:extLst>
          </p:cNvPr>
          <p:cNvSpPr>
            <a:spLocks noGrp="1"/>
          </p:cNvSpPr>
          <p:nvPr>
            <p:ph type="title"/>
          </p:nvPr>
        </p:nvSpPr>
        <p:spPr>
          <a:xfrm>
            <a:off x="1130022" y="1043189"/>
            <a:ext cx="10652760" cy="969264"/>
          </a:xfrm>
        </p:spPr>
        <p:txBody>
          <a:bodyPr/>
          <a:lstStyle/>
          <a:p>
            <a:r>
              <a:rPr lang="en-GB" dirty="0">
                <a:latin typeface="Roboto Black"/>
                <a:ea typeface="Roboto Black"/>
                <a:cs typeface="Roboto Black"/>
              </a:rPr>
              <a:t>MODULE 2 </a:t>
            </a:r>
            <a:r>
              <a:rPr lang="en-GB" dirty="0" err="1">
                <a:latin typeface="Roboto Black"/>
                <a:ea typeface="Roboto Black"/>
                <a:cs typeface="Roboto Black"/>
              </a:rPr>
              <a:t>Aléas</a:t>
            </a:r>
            <a:r>
              <a:rPr lang="en-GB" dirty="0">
                <a:latin typeface="Roboto Black"/>
                <a:ea typeface="Roboto Black"/>
                <a:cs typeface="Roboto Black"/>
              </a:rPr>
              <a:t> et </a:t>
            </a:r>
            <a:r>
              <a:rPr lang="en-GB" dirty="0" err="1">
                <a:latin typeface="Roboto Black"/>
                <a:ea typeface="Roboto Black"/>
                <a:cs typeface="Roboto Black"/>
              </a:rPr>
              <a:t>risques</a:t>
            </a:r>
            <a:r>
              <a:rPr lang="en-GB" dirty="0">
                <a:latin typeface="Roboto Black"/>
                <a:ea typeface="Roboto Black"/>
                <a:cs typeface="Roboto Black"/>
              </a:rPr>
              <a:t> </a:t>
            </a:r>
            <a:r>
              <a:rPr lang="en-GB" dirty="0" err="1">
                <a:latin typeface="Roboto Black"/>
                <a:ea typeface="Roboto Black"/>
                <a:cs typeface="Roboto Black"/>
              </a:rPr>
              <a:t>climatiques</a:t>
            </a:r>
            <a:r>
              <a:rPr lang="en-GB" dirty="0">
                <a:latin typeface="Roboto Black"/>
                <a:ea typeface="Roboto Black"/>
                <a:cs typeface="Roboto Black"/>
              </a:rPr>
              <a:t> et role de </a:t>
            </a:r>
            <a:r>
              <a:rPr lang="en-GB" dirty="0" err="1">
                <a:latin typeface="Roboto Black"/>
                <a:ea typeface="Roboto Black"/>
                <a:cs typeface="Roboto Black"/>
              </a:rPr>
              <a:t>l’inclusion</a:t>
            </a:r>
            <a:endParaRPr lang="en-GB" dirty="0">
              <a:latin typeface="Roboto Black"/>
              <a:ea typeface="Roboto Black"/>
              <a:cs typeface="Roboto Black"/>
            </a:endParaRPr>
          </a:p>
        </p:txBody>
      </p:sp>
      <p:sp>
        <p:nvSpPr>
          <p:cNvPr id="3" name="Text Placeholder 2">
            <a:extLst>
              <a:ext uri="{FF2B5EF4-FFF2-40B4-BE49-F238E27FC236}">
                <a16:creationId xmlns:a16="http://schemas.microsoft.com/office/drawing/2014/main" id="{C9C4C22D-B8D4-F10E-5B00-339072E73341}"/>
              </a:ext>
            </a:extLst>
          </p:cNvPr>
          <p:cNvSpPr>
            <a:spLocks noGrp="1"/>
          </p:cNvSpPr>
          <p:nvPr>
            <p:ph idx="1"/>
          </p:nvPr>
        </p:nvSpPr>
        <p:spPr>
          <a:xfrm>
            <a:off x="559164" y="1624155"/>
            <a:ext cx="10652760" cy="4190656"/>
          </a:xfrm>
        </p:spPr>
        <p:txBody>
          <a:bodyPr vert="horz" lIns="91440" tIns="45720" rIns="91440" bIns="45720" rtlCol="0" anchor="t">
            <a:normAutofit/>
          </a:bodyPr>
          <a:lstStyle/>
          <a:p>
            <a:pPr marL="114300" indent="0">
              <a:buNone/>
            </a:pPr>
            <a:endParaRPr lang="en-GB" dirty="0"/>
          </a:p>
          <a:p>
            <a:pPr marL="800100" indent="-342900">
              <a:buFont typeface="Arial" panose="020B0604020202020204" pitchFamily="34" charset="0"/>
              <a:buChar char="•"/>
            </a:pPr>
            <a:r>
              <a:rPr lang="en-GB" dirty="0">
                <a:latin typeface="Roboto"/>
                <a:ea typeface="Roboto"/>
                <a:cs typeface="Roboto"/>
              </a:rPr>
              <a:t>Le module 2 se concentre sur les </a:t>
            </a:r>
            <a:r>
              <a:rPr lang="en-GB" dirty="0" err="1">
                <a:latin typeface="Roboto"/>
                <a:ea typeface="Roboto"/>
                <a:cs typeface="Roboto"/>
              </a:rPr>
              <a:t>principaux</a:t>
            </a:r>
            <a:r>
              <a:rPr lang="en-GB" dirty="0">
                <a:latin typeface="Roboto"/>
                <a:ea typeface="Roboto"/>
                <a:cs typeface="Roboto"/>
              </a:rPr>
              <a:t> </a:t>
            </a:r>
            <a:r>
              <a:rPr lang="en-GB" dirty="0" err="1">
                <a:latin typeface="Roboto"/>
                <a:ea typeface="Roboto"/>
                <a:cs typeface="Roboto"/>
              </a:rPr>
              <a:t>défis</a:t>
            </a:r>
            <a:r>
              <a:rPr lang="en-GB" dirty="0">
                <a:latin typeface="Roboto"/>
                <a:ea typeface="Roboto"/>
                <a:cs typeface="Roboto"/>
              </a:rPr>
              <a:t>, cadres et </a:t>
            </a:r>
            <a:r>
              <a:rPr lang="en-GB" dirty="0" err="1">
                <a:latin typeface="Roboto"/>
                <a:ea typeface="Roboto"/>
                <a:cs typeface="Roboto"/>
              </a:rPr>
              <a:t>approches</a:t>
            </a:r>
            <a:r>
              <a:rPr lang="en-GB" dirty="0">
                <a:latin typeface="Roboto"/>
                <a:ea typeface="Roboto"/>
                <a:cs typeface="Roboto"/>
              </a:rPr>
              <a:t> </a:t>
            </a:r>
            <a:r>
              <a:rPr lang="en-GB" dirty="0" err="1">
                <a:latin typeface="Roboto"/>
                <a:ea typeface="Roboto"/>
                <a:cs typeface="Roboto"/>
              </a:rPr>
              <a:t>adaptatives</a:t>
            </a:r>
            <a:r>
              <a:rPr lang="en-GB" dirty="0">
                <a:latin typeface="Roboto"/>
                <a:ea typeface="Roboto"/>
                <a:cs typeface="Roboto"/>
              </a:rPr>
              <a:t> </a:t>
            </a:r>
            <a:r>
              <a:rPr lang="en-GB" dirty="0" err="1">
                <a:latin typeface="Roboto"/>
                <a:ea typeface="Roboto"/>
                <a:cs typeface="Roboto"/>
              </a:rPr>
              <a:t>nécessaires</a:t>
            </a:r>
            <a:r>
              <a:rPr lang="en-GB" dirty="0">
                <a:latin typeface="Roboto"/>
                <a:ea typeface="Roboto"/>
                <a:cs typeface="Roboto"/>
              </a:rPr>
              <a:t> pour faire face aux impacts </a:t>
            </a:r>
            <a:r>
              <a:rPr lang="en-GB" dirty="0" err="1">
                <a:latin typeface="Roboto"/>
                <a:ea typeface="Roboto"/>
                <a:cs typeface="Roboto"/>
              </a:rPr>
              <a:t>liés</a:t>
            </a:r>
            <a:r>
              <a:rPr lang="en-GB" dirty="0">
                <a:latin typeface="Roboto"/>
                <a:ea typeface="Roboto"/>
                <a:cs typeface="Roboto"/>
              </a:rPr>
              <a:t> au </a:t>
            </a:r>
            <a:r>
              <a:rPr lang="en-GB" dirty="0" err="1">
                <a:latin typeface="Roboto"/>
                <a:ea typeface="Roboto"/>
                <a:cs typeface="Roboto"/>
              </a:rPr>
              <a:t>climat</a:t>
            </a:r>
            <a:r>
              <a:rPr lang="en-GB" dirty="0">
                <a:latin typeface="Roboto"/>
                <a:ea typeface="Roboto"/>
                <a:cs typeface="Roboto"/>
              </a:rPr>
              <a:t>.</a:t>
            </a:r>
          </a:p>
          <a:p>
            <a:pPr marL="800100" indent="-342900">
              <a:buFont typeface="Arial" panose="020B0604020202020204" pitchFamily="34" charset="0"/>
              <a:buChar char="•"/>
            </a:pPr>
            <a:r>
              <a:rPr lang="en-GB" dirty="0">
                <a:latin typeface="Roboto"/>
                <a:ea typeface="Roboto"/>
                <a:cs typeface="Roboto"/>
              </a:rPr>
              <a:t>Il </a:t>
            </a:r>
            <a:r>
              <a:rPr lang="en-GB" dirty="0" err="1">
                <a:latin typeface="Roboto"/>
                <a:ea typeface="Roboto"/>
                <a:cs typeface="Roboto"/>
              </a:rPr>
              <a:t>revient</a:t>
            </a:r>
            <a:r>
              <a:rPr lang="en-GB" dirty="0">
                <a:latin typeface="Roboto"/>
                <a:ea typeface="Roboto"/>
                <a:cs typeface="Roboto"/>
              </a:rPr>
              <a:t> sur les liens </a:t>
            </a:r>
            <a:r>
              <a:rPr lang="en-GB" dirty="0" err="1">
                <a:latin typeface="Roboto"/>
                <a:ea typeface="Roboto"/>
                <a:cs typeface="Roboto"/>
              </a:rPr>
              <a:t>essentiels</a:t>
            </a:r>
            <a:r>
              <a:rPr lang="en-GB" dirty="0">
                <a:latin typeface="Roboto"/>
                <a:ea typeface="Roboto"/>
                <a:cs typeface="Roboto"/>
              </a:rPr>
              <a:t> entre le </a:t>
            </a:r>
            <a:r>
              <a:rPr lang="en-GB" dirty="0" err="1">
                <a:latin typeface="Roboto"/>
                <a:ea typeface="Roboto"/>
                <a:cs typeface="Roboto"/>
              </a:rPr>
              <a:t>changement</a:t>
            </a:r>
            <a:r>
              <a:rPr lang="en-GB" dirty="0">
                <a:latin typeface="Roboto"/>
                <a:ea typeface="Roboto"/>
                <a:cs typeface="Roboto"/>
              </a:rPr>
              <a:t> </a:t>
            </a:r>
            <a:r>
              <a:rPr lang="en-GB" dirty="0" err="1">
                <a:latin typeface="Roboto"/>
                <a:ea typeface="Roboto"/>
                <a:cs typeface="Roboto"/>
              </a:rPr>
              <a:t>climatique</a:t>
            </a:r>
            <a:r>
              <a:rPr lang="en-GB" dirty="0">
                <a:latin typeface="Roboto"/>
                <a:ea typeface="Roboto"/>
                <a:cs typeface="Roboto"/>
              </a:rPr>
              <a:t> et les services </a:t>
            </a:r>
            <a:r>
              <a:rPr lang="en-GB" dirty="0" err="1">
                <a:latin typeface="Roboto"/>
                <a:ea typeface="Roboto"/>
                <a:cs typeface="Roboto"/>
              </a:rPr>
              <a:t>liés</a:t>
            </a:r>
            <a:r>
              <a:rPr lang="en-GB" dirty="0">
                <a:latin typeface="Roboto"/>
                <a:ea typeface="Roboto"/>
                <a:cs typeface="Roboto"/>
              </a:rPr>
              <a:t> à </a:t>
            </a:r>
            <a:r>
              <a:rPr lang="en-GB" dirty="0" err="1">
                <a:latin typeface="Roboto"/>
                <a:ea typeface="Roboto"/>
                <a:cs typeface="Roboto"/>
              </a:rPr>
              <a:t>l'eau</a:t>
            </a:r>
            <a:r>
              <a:rPr lang="en-GB" dirty="0">
                <a:latin typeface="Roboto"/>
                <a:ea typeface="Roboto"/>
                <a:cs typeface="Roboto"/>
              </a:rPr>
              <a:t>.</a:t>
            </a:r>
          </a:p>
          <a:p>
            <a:pPr marL="800100" indent="-342900">
              <a:buFont typeface="Arial" panose="020B0604020202020204" pitchFamily="34" charset="0"/>
              <a:buChar char="•"/>
            </a:pPr>
            <a:endParaRPr lang="en-GB" dirty="0"/>
          </a:p>
          <a:p>
            <a:pPr marL="457200"/>
            <a:r>
              <a:rPr lang="en-GB" b="1" dirty="0">
                <a:latin typeface="Roboto"/>
                <a:ea typeface="Roboto"/>
                <a:cs typeface="Roboto"/>
              </a:rPr>
              <a:t>Durée :</a:t>
            </a:r>
            <a:r>
              <a:rPr lang="en-GB" dirty="0">
                <a:latin typeface="Roboto"/>
                <a:ea typeface="Roboto"/>
                <a:cs typeface="Roboto"/>
              </a:rPr>
              <a:t> 1 jour</a:t>
            </a:r>
          </a:p>
          <a:p>
            <a:pPr marL="457200"/>
            <a:endParaRPr lang="en-GB" dirty="0"/>
          </a:p>
        </p:txBody>
      </p:sp>
    </p:spTree>
    <p:extLst>
      <p:ext uri="{BB962C8B-B14F-4D97-AF65-F5344CB8AC3E}">
        <p14:creationId xmlns:p14="http://schemas.microsoft.com/office/powerpoint/2010/main" val="35969134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C255D-2B38-98C2-B080-44B6C1F7F1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CF6FE4-BD44-BAD3-48DA-E489C597B0B5}"/>
              </a:ext>
            </a:extLst>
          </p:cNvPr>
          <p:cNvSpPr>
            <a:spLocks noGrp="1"/>
          </p:cNvSpPr>
          <p:nvPr>
            <p:ph type="title"/>
          </p:nvPr>
        </p:nvSpPr>
        <p:spPr/>
        <p:txBody>
          <a:bodyPr/>
          <a:lstStyle/>
          <a:p>
            <a:r>
              <a:rPr lang="en-GB" dirty="0"/>
              <a:t>Non </a:t>
            </a:r>
            <a:r>
              <a:rPr lang="en-GB" dirty="0" err="1"/>
              <a:t>structurelles</a:t>
            </a:r>
            <a:r>
              <a:rPr lang="en-GB" dirty="0"/>
              <a:t> (</a:t>
            </a:r>
            <a:r>
              <a:rPr lang="en-GB" dirty="0" err="1"/>
              <a:t>basées</a:t>
            </a:r>
            <a:r>
              <a:rPr lang="en-GB" dirty="0"/>
              <a:t> sur les politiques et les </a:t>
            </a:r>
            <a:r>
              <a:rPr lang="en-GB" dirty="0" err="1"/>
              <a:t>communautés</a:t>
            </a:r>
            <a:r>
              <a:rPr lang="en-GB" dirty="0"/>
              <a:t>)</a:t>
            </a:r>
            <a:endParaRPr lang="en-NL" dirty="0"/>
          </a:p>
        </p:txBody>
      </p:sp>
      <p:graphicFrame>
        <p:nvGraphicFramePr>
          <p:cNvPr id="17" name="Content Placeholder 16">
            <a:extLst>
              <a:ext uri="{FF2B5EF4-FFF2-40B4-BE49-F238E27FC236}">
                <a16:creationId xmlns:a16="http://schemas.microsoft.com/office/drawing/2014/main" id="{B9149D92-0DF1-D838-63EE-6A2342277AFB}"/>
              </a:ext>
            </a:extLst>
          </p:cNvPr>
          <p:cNvGraphicFramePr>
            <a:graphicFrameLocks noGrp="1"/>
          </p:cNvGraphicFramePr>
          <p:nvPr>
            <p:ph idx="1"/>
            <p:extLst>
              <p:ext uri="{D42A27DB-BD31-4B8C-83A1-F6EECF244321}">
                <p14:modId xmlns:p14="http://schemas.microsoft.com/office/powerpoint/2010/main" val="1244936038"/>
              </p:ext>
            </p:extLst>
          </p:nvPr>
        </p:nvGraphicFramePr>
        <p:xfrm>
          <a:off x="600694" y="1575925"/>
          <a:ext cx="10652124" cy="3813495"/>
        </p:xfrm>
        <a:graphic>
          <a:graphicData uri="http://schemas.openxmlformats.org/drawingml/2006/table">
            <a:tbl>
              <a:tblPr firstRow="1" firstCol="1" bandRow="1">
                <a:tableStyleId>{5C22544A-7EE6-4342-B048-85BDC9FD1C3A}</a:tableStyleId>
              </a:tblPr>
              <a:tblGrid>
                <a:gridCol w="2704899">
                  <a:extLst>
                    <a:ext uri="{9D8B030D-6E8A-4147-A177-3AD203B41FA5}">
                      <a16:colId xmlns:a16="http://schemas.microsoft.com/office/drawing/2014/main" val="4228302807"/>
                    </a:ext>
                  </a:extLst>
                </a:gridCol>
                <a:gridCol w="2402041">
                  <a:extLst>
                    <a:ext uri="{9D8B030D-6E8A-4147-A177-3AD203B41FA5}">
                      <a16:colId xmlns:a16="http://schemas.microsoft.com/office/drawing/2014/main" val="1425551464"/>
                    </a:ext>
                  </a:extLst>
                </a:gridCol>
                <a:gridCol w="5545184">
                  <a:extLst>
                    <a:ext uri="{9D8B030D-6E8A-4147-A177-3AD203B41FA5}">
                      <a16:colId xmlns:a16="http://schemas.microsoft.com/office/drawing/2014/main" val="2577353749"/>
                    </a:ext>
                  </a:extLst>
                </a:gridCol>
              </a:tblGrid>
              <a:tr h="301984">
                <a:tc>
                  <a:txBody>
                    <a:bodyPr/>
                    <a:lstStyle/>
                    <a:p>
                      <a:pPr>
                        <a:lnSpc>
                          <a:spcPct val="100000"/>
                        </a:lnSpc>
                        <a:spcAft>
                          <a:spcPts val="0"/>
                        </a:spcAft>
                        <a:buNone/>
                      </a:pPr>
                      <a:r>
                        <a:rPr lang="en-NL" sz="1800">
                          <a:solidFill>
                            <a:schemeClr val="accent3"/>
                          </a:solidFill>
                          <a:effectLst/>
                        </a:rPr>
                        <a:t>Catégorie</a:t>
                      </a:r>
                      <a:endParaRPr lang="en-NL" sz="180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800">
                          <a:solidFill>
                            <a:schemeClr val="accent3"/>
                          </a:solidFill>
                          <a:effectLst/>
                        </a:rPr>
                        <a:t>Approche</a:t>
                      </a:r>
                      <a:endParaRPr lang="en-NL" sz="180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800">
                          <a:solidFill>
                            <a:schemeClr val="accent3"/>
                          </a:solidFill>
                          <a:effectLst/>
                        </a:rPr>
                        <a:t>Description / Exemples</a:t>
                      </a:r>
                      <a:endParaRPr lang="en-NL" sz="180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4555977"/>
                  </a:ext>
                </a:extLst>
              </a:tr>
              <a:tr h="550015">
                <a:tc>
                  <a:txBody>
                    <a:bodyPr/>
                    <a:lstStyle/>
                    <a:p>
                      <a:pPr>
                        <a:lnSpc>
                          <a:spcPct val="100000"/>
                        </a:lnSpc>
                        <a:spcAft>
                          <a:spcPts val="0"/>
                        </a:spcAft>
                        <a:buNone/>
                      </a:pPr>
                      <a:r>
                        <a:rPr lang="en-NL" sz="1400" dirty="0">
                          <a:solidFill>
                            <a:schemeClr val="bg1"/>
                          </a:solidFill>
                          <a:effectLst/>
                        </a:rPr>
                        <a:t>Non structurel</a:t>
                      </a:r>
                      <a:r>
                        <a:rPr lang="fr-FR" sz="1400" dirty="0">
                          <a:solidFill>
                            <a:schemeClr val="bg1"/>
                          </a:solidFill>
                          <a:effectLst/>
                        </a:rPr>
                        <a:t>les</a:t>
                      </a:r>
                      <a:r>
                        <a:rPr lang="en-NL" sz="1400" dirty="0">
                          <a:solidFill>
                            <a:schemeClr val="bg1"/>
                          </a:solidFill>
                          <a:effectLst/>
                        </a:rPr>
                        <a:t> (solutions politiques et communautaires)</a:t>
                      </a:r>
                      <a:endParaRPr lang="en-NL" sz="1400" dirty="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400">
                          <a:solidFill>
                            <a:schemeClr val="bg1"/>
                          </a:solidFill>
                          <a:effectLst/>
                        </a:rPr>
                        <a:t>Systèmes d'alerte précoce et surveillance</a:t>
                      </a:r>
                      <a:endParaRPr lang="en-NL" sz="14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600"/>
                        </a:spcAft>
                        <a:buNone/>
                      </a:pPr>
                      <a:r>
                        <a:rPr lang="en-NL" sz="1400">
                          <a:solidFill>
                            <a:schemeClr val="bg1"/>
                          </a:solidFill>
                          <a:effectLst/>
                        </a:rPr>
                        <a:t>• Les données en temps réel permettent d'anticiper et de réagir rapidement aux menaces liées au climat, telles que les inondations et les sécheresses.</a:t>
                      </a:r>
                      <a:endParaRPr lang="en-NL" sz="14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9453356"/>
                  </a:ext>
                </a:extLst>
              </a:tr>
              <a:tr h="996675">
                <a:tc>
                  <a:txBody>
                    <a:bodyPr/>
                    <a:lstStyle/>
                    <a:p>
                      <a:pPr>
                        <a:lnSpc>
                          <a:spcPct val="100000"/>
                        </a:lnSpc>
                        <a:spcAft>
                          <a:spcPts val="0"/>
                        </a:spcAft>
                        <a:buNone/>
                      </a:pPr>
                      <a:endParaRPr lang="en-NL" sz="1400">
                        <a:solidFill>
                          <a:schemeClr val="bg1"/>
                        </a:solidFill>
                        <a:effectLst/>
                        <a:latin typeface="VAG Rounded Std Light" panose="020F0502020204020204" pitchFamily="34"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400">
                          <a:solidFill>
                            <a:schemeClr val="bg1"/>
                          </a:solidFill>
                          <a:effectLst/>
                        </a:rPr>
                        <a:t>Engagement communautaire et renforcement des capacités</a:t>
                      </a:r>
                      <a:endParaRPr lang="en-NL" sz="14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600"/>
                        </a:spcAft>
                        <a:buNone/>
                      </a:pPr>
                      <a:r>
                        <a:rPr lang="en-NL" sz="1400">
                          <a:solidFill>
                            <a:schemeClr val="bg1"/>
                          </a:solidFill>
                          <a:effectLst/>
                        </a:rPr>
                        <a:t>• L'implication locale garantit que les solutions sont adaptées au contexte et durables.</a:t>
                      </a:r>
                      <a:endParaRPr lang="en-GB" sz="1400">
                        <a:solidFill>
                          <a:schemeClr val="bg1"/>
                        </a:solidFill>
                        <a:effectLst/>
                      </a:endParaRPr>
                    </a:p>
                    <a:p>
                      <a:pPr>
                        <a:lnSpc>
                          <a:spcPct val="100000"/>
                        </a:lnSpc>
                        <a:spcAft>
                          <a:spcPts val="600"/>
                        </a:spcAft>
                        <a:buNone/>
                      </a:pPr>
                      <a:r>
                        <a:rPr lang="en-NL" sz="1400">
                          <a:solidFill>
                            <a:schemeClr val="bg1"/>
                          </a:solidFill>
                          <a:effectLst/>
                        </a:rPr>
                        <a:t>• La formation et la sensibilisation permettent aux communautés de s'adapter et de gérer efficacement les ressources en eau.</a:t>
                      </a:r>
                      <a:endParaRPr lang="nl-NL" sz="1400">
                        <a:solidFill>
                          <a:schemeClr val="bg1"/>
                        </a:solidFill>
                        <a:effectLst/>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65752309"/>
                  </a:ext>
                </a:extLst>
              </a:tr>
              <a:tr h="1542143">
                <a:tc>
                  <a:txBody>
                    <a:bodyPr/>
                    <a:lstStyle/>
                    <a:p>
                      <a:pPr>
                        <a:lnSpc>
                          <a:spcPct val="100000"/>
                        </a:lnSpc>
                        <a:spcAft>
                          <a:spcPts val="0"/>
                        </a:spcAft>
                        <a:buNone/>
                      </a:pPr>
                      <a:endParaRPr lang="en-NL" sz="1400">
                        <a:solidFill>
                          <a:schemeClr val="bg1"/>
                        </a:solidFill>
                        <a:effectLst/>
                        <a:latin typeface="VAG Rounded Std Light" panose="020F0502020204020204" pitchFamily="34"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400">
                          <a:solidFill>
                            <a:schemeClr val="bg1"/>
                          </a:solidFill>
                          <a:effectLst/>
                        </a:rPr>
                        <a:t>Innovations en matière de politiques et de financement</a:t>
                      </a:r>
                      <a:endParaRPr lang="en-NL" sz="14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00000"/>
                        </a:lnSpc>
                        <a:spcAft>
                          <a:spcPts val="600"/>
                        </a:spcAft>
                        <a:buNone/>
                      </a:pPr>
                      <a:r>
                        <a:rPr lang="en-NL" sz="1400" dirty="0">
                          <a:solidFill>
                            <a:schemeClr val="bg1"/>
                          </a:solidFill>
                          <a:effectLst/>
                        </a:rPr>
                        <a:t>• Une budgétisation résiliente au climat, des mécanismes d'assurance et des partenariats public-privé garantissent un soutien financier à long terme pour les mesures structurelles et non structurelles.</a:t>
                      </a:r>
                    </a:p>
                    <a:p>
                      <a:pPr>
                        <a:lnSpc>
                          <a:spcPct val="100000"/>
                        </a:lnSpc>
                        <a:spcAft>
                          <a:spcPts val="600"/>
                        </a:spcAft>
                        <a:buNone/>
                      </a:pPr>
                      <a:r>
                        <a:rPr lang="en-NL" sz="1400" dirty="0">
                          <a:solidFill>
                            <a:schemeClr val="bg1"/>
                          </a:solidFill>
                          <a:effectLst/>
                        </a:rPr>
                        <a:t>• Des mesures axées sur la demande en eau, telles que des incitations à réduire la demande en eau (subventions, tarification) et des options technologiques pour réduire la demande (telles que le recyclage, l'irrigation goutte à goutte, etc.).</a:t>
                      </a:r>
                      <a:endParaRPr lang="en-NL" sz="1400" dirty="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48160014"/>
                  </a:ext>
                </a:extLst>
              </a:tr>
            </a:tbl>
          </a:graphicData>
        </a:graphic>
      </p:graphicFrame>
      <p:sp>
        <p:nvSpPr>
          <p:cNvPr id="18" name="Rectangle 10">
            <a:extLst>
              <a:ext uri="{FF2B5EF4-FFF2-40B4-BE49-F238E27FC236}">
                <a16:creationId xmlns:a16="http://schemas.microsoft.com/office/drawing/2014/main" id="{2CEF10E7-4499-D11B-7AA6-7DC12283C22D}"/>
              </a:ext>
            </a:extLst>
          </p:cNvPr>
          <p:cNvSpPr>
            <a:spLocks noChangeArrowheads="1"/>
          </p:cNvSpPr>
          <p:nvPr/>
        </p:nvSpPr>
        <p:spPr bwMode="auto">
          <a:xfrm>
            <a:off x="308749" y="140439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NL" altLang="en-NL" sz="1800" b="0" i="0" u="none" strike="noStrike" cap="none" normalizeH="0" baseline="0">
                <a:ln>
                  <a:noFill/>
                </a:ln>
                <a:solidFill>
                  <a:schemeClr val="tx1"/>
                </a:solidFill>
                <a:effectLst/>
                <a:latin typeface="Arial" panose="020B0604020202020204" pitchFamily="34" charset="0"/>
              </a:rPr>
            </a:br>
            <a:endParaRPr kumimoji="0" lang="en-NL" altLang="en-NL"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783716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369">
          <a:extLst>
            <a:ext uri="{FF2B5EF4-FFF2-40B4-BE49-F238E27FC236}">
              <a16:creationId xmlns:a16="http://schemas.microsoft.com/office/drawing/2014/main" id="{62EA1996-4091-6BF7-D5B2-FDEBADF54983}"/>
            </a:ext>
          </a:extLst>
        </p:cNvPr>
        <p:cNvGrpSpPr/>
        <p:nvPr/>
      </p:nvGrpSpPr>
      <p:grpSpPr>
        <a:xfrm>
          <a:off x="0" y="0"/>
          <a:ext cx="0" cy="0"/>
          <a:chOff x="0" y="0"/>
          <a:chExt cx="0" cy="0"/>
        </a:xfrm>
      </p:grpSpPr>
      <p:sp>
        <p:nvSpPr>
          <p:cNvPr id="370" name="Google Shape;370;p13">
            <a:extLst>
              <a:ext uri="{FF2B5EF4-FFF2-40B4-BE49-F238E27FC236}">
                <a16:creationId xmlns:a16="http://schemas.microsoft.com/office/drawing/2014/main" id="{8C1FE817-DF97-6F8D-E816-D1A8466BEE7A}"/>
              </a:ext>
            </a:extLst>
          </p:cNvPr>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a:buSzPts val="1400"/>
            </a:pPr>
            <a:endParaRPr sz="933"/>
          </a:p>
        </p:txBody>
      </p:sp>
      <p:sp>
        <p:nvSpPr>
          <p:cNvPr id="372" name="Google Shape;372;p13">
            <a:extLst>
              <a:ext uri="{FF2B5EF4-FFF2-40B4-BE49-F238E27FC236}">
                <a16:creationId xmlns:a16="http://schemas.microsoft.com/office/drawing/2014/main" id="{61437AF4-28A3-A805-17B3-BB9F69E482CF}"/>
              </a:ext>
            </a:extLst>
          </p:cNvPr>
          <p:cNvSpPr txBox="1"/>
          <p:nvPr/>
        </p:nvSpPr>
        <p:spPr>
          <a:xfrm>
            <a:off x="1787253" y="2436219"/>
            <a:ext cx="3267851" cy="892360"/>
          </a:xfrm>
          <a:prstGeom prst="rect">
            <a:avLst/>
          </a:prstGeom>
          <a:noFill/>
          <a:ln>
            <a:noFill/>
          </a:ln>
        </p:spPr>
        <p:txBody>
          <a:bodyPr spcFirstLastPara="1" wrap="square" lIns="0" tIns="0" rIns="0" bIns="0" anchor="t" anchorCtr="0">
            <a:spAutoFit/>
          </a:bodyPr>
          <a:lstStyle/>
          <a:p>
            <a:pPr>
              <a:buSzPts val="2900"/>
            </a:pPr>
            <a:r>
              <a:rPr lang="en-US" sz="1933">
                <a:solidFill>
                  <a:schemeClr val="bg1"/>
                </a:solidFill>
                <a:latin typeface="Roboto"/>
                <a:ea typeface="Roboto"/>
                <a:sym typeface="Roboto"/>
              </a:rPr>
              <a:t>Pouvez-vous citer des exemples de </a:t>
            </a:r>
            <a:r>
              <a:rPr lang="en-GB" sz="1933">
                <a:solidFill>
                  <a:schemeClr val="bg1"/>
                </a:solidFill>
                <a:latin typeface="Roboto"/>
                <a:ea typeface="Roboto"/>
              </a:rPr>
              <a:t>solutions fondées sur la nature dans votre contexte ?</a:t>
            </a:r>
            <a:r>
              <a:rPr lang="en-US" sz="1933">
                <a:solidFill>
                  <a:schemeClr val="bg1"/>
                </a:solidFill>
                <a:latin typeface="Roboto"/>
                <a:ea typeface="Roboto"/>
                <a:sym typeface="Roboto"/>
              </a:rPr>
              <a:t> </a:t>
            </a:r>
            <a:endParaRPr sz="1933">
              <a:solidFill>
                <a:schemeClr val="bg1"/>
              </a:solidFill>
              <a:latin typeface="Roboto"/>
              <a:ea typeface="Roboto"/>
            </a:endParaRPr>
          </a:p>
        </p:txBody>
      </p:sp>
      <p:cxnSp>
        <p:nvCxnSpPr>
          <p:cNvPr id="373" name="Google Shape;373;p13">
            <a:extLst>
              <a:ext uri="{FF2B5EF4-FFF2-40B4-BE49-F238E27FC236}">
                <a16:creationId xmlns:a16="http://schemas.microsoft.com/office/drawing/2014/main" id="{B614F1A4-4EEB-47AC-9DE6-0D4B6FCCDDC9}"/>
              </a:ext>
            </a:extLst>
          </p:cNvPr>
          <p:cNvCxnSpPr/>
          <p:nvPr/>
        </p:nvCxnSpPr>
        <p:spPr>
          <a:xfrm rot="10800000" flipH="1">
            <a:off x="746697" y="2692131"/>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375" name="Google Shape;375;p13">
            <a:extLst>
              <a:ext uri="{FF2B5EF4-FFF2-40B4-BE49-F238E27FC236}">
                <a16:creationId xmlns:a16="http://schemas.microsoft.com/office/drawing/2014/main" id="{1B9A54D7-FADB-C54A-014F-5AA4E6670754}"/>
              </a:ext>
            </a:extLst>
          </p:cNvPr>
          <p:cNvCxnSpPr/>
          <p:nvPr/>
        </p:nvCxnSpPr>
        <p:spPr>
          <a:xfrm rot="10800000" flipH="1">
            <a:off x="727308" y="4150124"/>
            <a:ext cx="886622" cy="7873"/>
          </a:xfrm>
          <a:prstGeom prst="straightConnector1">
            <a:avLst/>
          </a:prstGeom>
          <a:noFill/>
          <a:ln w="38100" cap="flat" cmpd="sng">
            <a:solidFill>
              <a:schemeClr val="bg1"/>
            </a:solidFill>
            <a:prstDash val="solid"/>
            <a:round/>
            <a:headEnd type="none" w="sm" len="sm"/>
            <a:tailEnd type="stealth" w="med" len="med"/>
          </a:ln>
        </p:spPr>
      </p:cxnSp>
      <p:sp>
        <p:nvSpPr>
          <p:cNvPr id="429" name="Google Shape;429;p13">
            <a:extLst>
              <a:ext uri="{FF2B5EF4-FFF2-40B4-BE49-F238E27FC236}">
                <a16:creationId xmlns:a16="http://schemas.microsoft.com/office/drawing/2014/main" id="{274DC37B-0373-34BC-86A3-08FF63428C24}"/>
              </a:ext>
            </a:extLst>
          </p:cNvPr>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t>61</a:t>
            </a:fld>
            <a:endParaRPr/>
          </a:p>
        </p:txBody>
      </p:sp>
      <p:sp>
        <p:nvSpPr>
          <p:cNvPr id="2" name="Google Shape;372;p13">
            <a:extLst>
              <a:ext uri="{FF2B5EF4-FFF2-40B4-BE49-F238E27FC236}">
                <a16:creationId xmlns:a16="http://schemas.microsoft.com/office/drawing/2014/main" id="{DF80FBBA-B6B4-C2F3-81CB-04EB385CCEE0}"/>
              </a:ext>
            </a:extLst>
          </p:cNvPr>
          <p:cNvSpPr txBox="1"/>
          <p:nvPr/>
        </p:nvSpPr>
        <p:spPr>
          <a:xfrm>
            <a:off x="1861283" y="4009270"/>
            <a:ext cx="3267851" cy="297454"/>
          </a:xfrm>
          <a:prstGeom prst="rect">
            <a:avLst/>
          </a:prstGeom>
          <a:noFill/>
          <a:ln>
            <a:noFill/>
          </a:ln>
        </p:spPr>
        <p:txBody>
          <a:bodyPr spcFirstLastPara="1" wrap="square" lIns="0" tIns="0" rIns="0" bIns="0" anchor="t" anchorCtr="0">
            <a:spAutoFit/>
          </a:bodyPr>
          <a:lstStyle/>
          <a:p>
            <a:pPr>
              <a:buSzPts val="2900"/>
            </a:pPr>
            <a:r>
              <a:rPr lang="en-US" sz="1933">
                <a:solidFill>
                  <a:schemeClr val="bg1"/>
                </a:solidFill>
                <a:latin typeface="Roboto"/>
                <a:ea typeface="Roboto"/>
                <a:sym typeface="Roboto"/>
              </a:rPr>
              <a:t>Discutez avec votre voisin</a:t>
            </a:r>
            <a:endParaRPr sz="1933">
              <a:solidFill>
                <a:schemeClr val="bg1"/>
              </a:solidFill>
              <a:latin typeface="Roboto"/>
              <a:ea typeface="Roboto"/>
            </a:endParaRPr>
          </a:p>
        </p:txBody>
      </p:sp>
      <p:sp>
        <p:nvSpPr>
          <p:cNvPr id="3" name="TextBox 2">
            <a:extLst>
              <a:ext uri="{FF2B5EF4-FFF2-40B4-BE49-F238E27FC236}">
                <a16:creationId xmlns:a16="http://schemas.microsoft.com/office/drawing/2014/main" id="{72339BAB-EE34-2A92-A8C4-E7FC0D043EA5}"/>
              </a:ext>
            </a:extLst>
          </p:cNvPr>
          <p:cNvSpPr txBox="1"/>
          <p:nvPr/>
        </p:nvSpPr>
        <p:spPr>
          <a:xfrm>
            <a:off x="7210926" y="1893271"/>
            <a:ext cx="3866148" cy="2800767"/>
          </a:xfrm>
          <a:prstGeom prst="rect">
            <a:avLst/>
          </a:prstGeom>
          <a:noFill/>
        </p:spPr>
        <p:txBody>
          <a:bodyPr wrap="square" rtlCol="0">
            <a:spAutoFit/>
          </a:bodyPr>
          <a:lstStyle/>
          <a:p>
            <a:pPr algn="ctr"/>
            <a:r>
              <a:rPr lang="en-GB" sz="4400" b="1">
                <a:solidFill>
                  <a:schemeClr val="bg1"/>
                </a:solidFill>
                <a:latin typeface="Roboto" panose="02000000000000000000" pitchFamily="2" charset="0"/>
                <a:ea typeface="Roboto" panose="02000000000000000000" pitchFamily="2" charset="0"/>
              </a:rPr>
              <a:t>Exercice de révision : solutions fondées sur la nature  </a:t>
            </a:r>
          </a:p>
        </p:txBody>
      </p:sp>
    </p:spTree>
    <p:extLst>
      <p:ext uri="{BB962C8B-B14F-4D97-AF65-F5344CB8AC3E}">
        <p14:creationId xmlns:p14="http://schemas.microsoft.com/office/powerpoint/2010/main" val="111827127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BEBA8EAE-BF5A-486C-A8C5-ECC9F3942E4B}">
                <a14:imgProps xmlns:a14="http://schemas.microsoft.com/office/drawing/2010/main">
                  <a14:imgLayer r:embed="rId4">
                    <a14:imgEffect>
                      <a14:brightnessContrast bright="-22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F0B6-57CD-7F2E-801A-E08631168F43}"/>
              </a:ext>
            </a:extLst>
          </p:cNvPr>
          <p:cNvSpPr>
            <a:spLocks noGrp="1"/>
          </p:cNvSpPr>
          <p:nvPr>
            <p:ph type="title"/>
          </p:nvPr>
        </p:nvSpPr>
        <p:spPr>
          <a:xfrm>
            <a:off x="769620" y="960538"/>
            <a:ext cx="10652760" cy="969264"/>
          </a:xfrm>
        </p:spPr>
        <p:txBody>
          <a:bodyPr>
            <a:normAutofit/>
          </a:bodyPr>
          <a:lstStyle/>
          <a:p>
            <a:r>
              <a:rPr lang="en-GB" sz="3600">
                <a:solidFill>
                  <a:schemeClr val="bg1"/>
                </a:solidFill>
                <a:effectLst>
                  <a:outerShdw blurRad="50800" dist="38100" dir="2700000" algn="tl" rotWithShape="0">
                    <a:prstClr val="black">
                      <a:alpha val="40000"/>
                    </a:prstClr>
                  </a:outerShdw>
                </a:effectLst>
              </a:rPr>
              <a:t>Solutions fondées sur la nature</a:t>
            </a:r>
          </a:p>
        </p:txBody>
      </p:sp>
      <p:sp>
        <p:nvSpPr>
          <p:cNvPr id="3" name="Content Placeholder 2">
            <a:extLst>
              <a:ext uri="{FF2B5EF4-FFF2-40B4-BE49-F238E27FC236}">
                <a16:creationId xmlns:a16="http://schemas.microsoft.com/office/drawing/2014/main" id="{B8F591F2-B572-121B-83DC-21525DBDB8F5}"/>
              </a:ext>
            </a:extLst>
          </p:cNvPr>
          <p:cNvSpPr>
            <a:spLocks noGrp="1"/>
          </p:cNvSpPr>
          <p:nvPr>
            <p:ph idx="1"/>
          </p:nvPr>
        </p:nvSpPr>
        <p:spPr>
          <a:xfrm>
            <a:off x="769620" y="1929801"/>
            <a:ext cx="6359600" cy="3447835"/>
          </a:xfrm>
        </p:spPr>
        <p:txBody>
          <a:bodyPr>
            <a:normAutofit lnSpcReduction="10000"/>
          </a:bodyPr>
          <a:lstStyle/>
          <a:p>
            <a:pPr marL="457200" indent="-457200">
              <a:buFont typeface="Arial" panose="020B0604020202020204" pitchFamily="34" charset="0"/>
              <a:buChar char="•"/>
            </a:pPr>
            <a:r>
              <a:rPr lang="en-GB" sz="2400" dirty="0" err="1">
                <a:solidFill>
                  <a:schemeClr val="bg1"/>
                </a:solidFill>
                <a:effectLst>
                  <a:outerShdw blurRad="50800" dist="38100" dir="2700000" algn="tl" rotWithShape="0">
                    <a:prstClr val="black">
                      <a:alpha val="40000"/>
                    </a:prstClr>
                  </a:outerShdw>
                </a:effectLst>
              </a:rPr>
              <a:t>Travailler</a:t>
            </a:r>
            <a:r>
              <a:rPr lang="en-GB" sz="2400" dirty="0">
                <a:solidFill>
                  <a:schemeClr val="bg1"/>
                </a:solidFill>
                <a:effectLst>
                  <a:outerShdw blurRad="50800" dist="38100" dir="2700000" algn="tl" rotWithShape="0">
                    <a:prstClr val="black">
                      <a:alpha val="40000"/>
                    </a:prstClr>
                  </a:outerShdw>
                </a:effectLst>
              </a:rPr>
              <a:t> avec la nature, et non </a:t>
            </a:r>
            <a:r>
              <a:rPr lang="en-GB" sz="2400" dirty="0" err="1">
                <a:solidFill>
                  <a:schemeClr val="bg1"/>
                </a:solidFill>
                <a:effectLst>
                  <a:outerShdw blurRad="50800" dist="38100" dir="2700000" algn="tl" rotWithShape="0">
                    <a:prstClr val="black">
                      <a:alpha val="40000"/>
                    </a:prstClr>
                  </a:outerShdw>
                </a:effectLst>
              </a:rPr>
              <a:t>contre</a:t>
            </a:r>
            <a:r>
              <a:rPr lang="en-GB" sz="2400" dirty="0">
                <a:solidFill>
                  <a:schemeClr val="bg1"/>
                </a:solidFill>
                <a:effectLst>
                  <a:outerShdw blurRad="50800" dist="38100" dir="2700000" algn="tl" rotWithShape="0">
                    <a:prstClr val="black">
                      <a:alpha val="40000"/>
                    </a:prstClr>
                  </a:outerShdw>
                </a:effectLst>
              </a:rPr>
              <a:t> </a:t>
            </a:r>
            <a:r>
              <a:rPr lang="en-GB" sz="2400" dirty="0" err="1">
                <a:solidFill>
                  <a:schemeClr val="bg1"/>
                </a:solidFill>
                <a:effectLst>
                  <a:outerShdw blurRad="50800" dist="38100" dir="2700000" algn="tl" rotWithShape="0">
                    <a:prstClr val="black">
                      <a:alpha val="40000"/>
                    </a:prstClr>
                  </a:outerShdw>
                </a:effectLst>
              </a:rPr>
              <a:t>elle</a:t>
            </a:r>
            <a:endParaRPr lang="en-GB" sz="2400" dirty="0">
              <a:solidFill>
                <a:schemeClr val="bg1"/>
              </a:solidFill>
              <a:effectLst>
                <a:outerShdw blurRad="50800" dist="38100" dir="2700000" algn="tl" rotWithShape="0">
                  <a:prstClr val="black">
                    <a:alpha val="40000"/>
                  </a:prstClr>
                </a:outerShdw>
              </a:effectLst>
            </a:endParaRPr>
          </a:p>
          <a:p>
            <a:pPr marL="457200" indent="-457200">
              <a:buFont typeface="Arial" panose="020B0604020202020204" pitchFamily="34" charset="0"/>
              <a:buChar char="•"/>
            </a:pPr>
            <a:r>
              <a:rPr lang="en-GB" sz="2400" dirty="0">
                <a:solidFill>
                  <a:schemeClr val="bg1"/>
                </a:solidFill>
                <a:effectLst>
                  <a:outerShdw blurRad="50800" dist="38100" dir="2700000" algn="tl" rotWithShape="0">
                    <a:prstClr val="black">
                      <a:alpha val="40000"/>
                    </a:prstClr>
                  </a:outerShdw>
                </a:effectLst>
              </a:rPr>
              <a:t>Double </a:t>
            </a:r>
            <a:r>
              <a:rPr lang="en-GB" sz="2400" dirty="0" err="1">
                <a:solidFill>
                  <a:schemeClr val="bg1"/>
                </a:solidFill>
                <a:effectLst>
                  <a:outerShdw blurRad="50800" dist="38100" dir="2700000" algn="tl" rotWithShape="0">
                    <a:prstClr val="black">
                      <a:alpha val="40000"/>
                    </a:prstClr>
                  </a:outerShdw>
                </a:effectLst>
              </a:rPr>
              <a:t>avantage</a:t>
            </a:r>
            <a:br>
              <a:rPr lang="en-GB" sz="2400" dirty="0">
                <a:solidFill>
                  <a:schemeClr val="bg1"/>
                </a:solidFill>
                <a:effectLst>
                  <a:outerShdw blurRad="50800" dist="38100" dir="2700000" algn="tl" rotWithShape="0">
                    <a:prstClr val="black">
                      <a:alpha val="40000"/>
                    </a:prstClr>
                  </a:outerShdw>
                </a:effectLst>
              </a:rPr>
            </a:br>
            <a:r>
              <a:rPr lang="en-GB" sz="2000" i="1" dirty="0">
                <a:solidFill>
                  <a:schemeClr val="bg1"/>
                </a:solidFill>
                <a:effectLst>
                  <a:outerShdw blurRad="50800" dist="38100" dir="2700000" algn="tl" rotWithShape="0">
                    <a:prstClr val="black">
                      <a:alpha val="40000"/>
                    </a:prstClr>
                  </a:outerShdw>
                </a:effectLst>
              </a:rPr>
              <a:t>Adaptation et </a:t>
            </a:r>
            <a:r>
              <a:rPr lang="en-GB" sz="2000" i="1" dirty="0" err="1">
                <a:solidFill>
                  <a:schemeClr val="bg1"/>
                </a:solidFill>
                <a:effectLst>
                  <a:outerShdw blurRad="50800" dist="38100" dir="2700000" algn="tl" rotWithShape="0">
                    <a:prstClr val="black">
                      <a:alpha val="40000"/>
                    </a:prstClr>
                  </a:outerShdw>
                </a:effectLst>
              </a:rPr>
              <a:t>atténuation</a:t>
            </a:r>
            <a:endParaRPr lang="en-GB" sz="2000" i="1" dirty="0">
              <a:solidFill>
                <a:schemeClr val="bg1"/>
              </a:solidFill>
              <a:effectLst>
                <a:outerShdw blurRad="50800" dist="38100" dir="2700000" algn="tl" rotWithShape="0">
                  <a:prstClr val="black">
                    <a:alpha val="40000"/>
                  </a:prstClr>
                </a:outerShdw>
              </a:effectLst>
            </a:endParaRPr>
          </a:p>
          <a:p>
            <a:pPr marL="457200" indent="-457200">
              <a:buFont typeface="Arial" panose="020B0604020202020204" pitchFamily="34" charset="0"/>
              <a:buChar char="•"/>
            </a:pPr>
            <a:r>
              <a:rPr lang="en-GB" sz="2400" dirty="0" err="1">
                <a:solidFill>
                  <a:schemeClr val="bg1"/>
                </a:solidFill>
                <a:effectLst>
                  <a:outerShdw blurRad="50800" dist="38100" dir="2700000" algn="tl" rotWithShape="0">
                    <a:prstClr val="black">
                      <a:alpha val="40000"/>
                    </a:prstClr>
                  </a:outerShdw>
                </a:effectLst>
              </a:rPr>
              <a:t>Rentables</a:t>
            </a:r>
            <a:r>
              <a:rPr lang="en-GB" sz="2400" dirty="0">
                <a:solidFill>
                  <a:schemeClr val="bg1"/>
                </a:solidFill>
                <a:effectLst>
                  <a:outerShdw blurRad="50800" dist="38100" dir="2700000" algn="tl" rotWithShape="0">
                    <a:prstClr val="black">
                      <a:alpha val="40000"/>
                    </a:prstClr>
                  </a:outerShdw>
                </a:effectLst>
              </a:rPr>
              <a:t> et durables</a:t>
            </a:r>
          </a:p>
          <a:p>
            <a:pPr marL="457200" indent="-457200">
              <a:buFont typeface="Arial" panose="020B0604020202020204" pitchFamily="34" charset="0"/>
              <a:buChar char="•"/>
            </a:pPr>
            <a:r>
              <a:rPr lang="en-GB" sz="2400" dirty="0" err="1">
                <a:solidFill>
                  <a:schemeClr val="bg1"/>
                </a:solidFill>
                <a:effectLst>
                  <a:outerShdw blurRad="50800" dist="38100" dir="2700000" algn="tl" rotWithShape="0">
                    <a:prstClr val="black">
                      <a:alpha val="40000"/>
                    </a:prstClr>
                  </a:outerShdw>
                </a:effectLst>
              </a:rPr>
              <a:t>Stimuler</a:t>
            </a:r>
            <a:r>
              <a:rPr lang="en-GB" sz="2400" dirty="0">
                <a:solidFill>
                  <a:schemeClr val="bg1"/>
                </a:solidFill>
                <a:effectLst>
                  <a:outerShdw blurRad="50800" dist="38100" dir="2700000" algn="tl" rotWithShape="0">
                    <a:prstClr val="black">
                      <a:alpha val="40000"/>
                    </a:prstClr>
                  </a:outerShdw>
                </a:effectLst>
              </a:rPr>
              <a:t> la </a:t>
            </a:r>
            <a:r>
              <a:rPr lang="en-GB" sz="2400" dirty="0" err="1">
                <a:solidFill>
                  <a:schemeClr val="bg1"/>
                </a:solidFill>
                <a:effectLst>
                  <a:outerShdw blurRad="50800" dist="38100" dir="2700000" algn="tl" rotWithShape="0">
                    <a:prstClr val="black">
                      <a:alpha val="40000"/>
                    </a:prstClr>
                  </a:outerShdw>
                </a:effectLst>
              </a:rPr>
              <a:t>biodiversité</a:t>
            </a:r>
            <a:r>
              <a:rPr lang="en-GB" sz="2400" dirty="0">
                <a:solidFill>
                  <a:schemeClr val="bg1"/>
                </a:solidFill>
                <a:effectLst>
                  <a:outerShdw blurRad="50800" dist="38100" dir="2700000" algn="tl" rotWithShape="0">
                    <a:prstClr val="black">
                      <a:alpha val="40000"/>
                    </a:prstClr>
                  </a:outerShdw>
                </a:effectLst>
              </a:rPr>
              <a:t> et les moyens de </a:t>
            </a:r>
            <a:r>
              <a:rPr lang="en-GB" sz="2400" dirty="0" err="1">
                <a:solidFill>
                  <a:schemeClr val="bg1"/>
                </a:solidFill>
                <a:effectLst>
                  <a:outerShdw blurRad="50800" dist="38100" dir="2700000" algn="tl" rotWithShape="0">
                    <a:prstClr val="black">
                      <a:alpha val="40000"/>
                    </a:prstClr>
                  </a:outerShdw>
                </a:effectLst>
              </a:rPr>
              <a:t>subsistance</a:t>
            </a:r>
            <a:endParaRPr lang="en-GB" sz="2400" dirty="0">
              <a:solidFill>
                <a:schemeClr val="bg1"/>
              </a:solidFill>
              <a:effectLst>
                <a:outerShdw blurRad="50800" dist="38100" dir="2700000" algn="tl" rotWithShape="0">
                  <a:prstClr val="black">
                    <a:alpha val="40000"/>
                  </a:prstClr>
                </a:outerShdw>
              </a:effectLst>
            </a:endParaRPr>
          </a:p>
          <a:p>
            <a:pPr marL="457200" indent="-457200">
              <a:buFont typeface="Arial" panose="020B0604020202020204" pitchFamily="34" charset="0"/>
              <a:buChar char="•"/>
            </a:pPr>
            <a:r>
              <a:rPr lang="en-GB" sz="2400" dirty="0" err="1">
                <a:solidFill>
                  <a:schemeClr val="bg1"/>
                </a:solidFill>
                <a:effectLst>
                  <a:outerShdw blurRad="50800" dist="38100" dir="2700000" algn="tl" rotWithShape="0">
                    <a:prstClr val="black">
                      <a:alpha val="40000"/>
                    </a:prstClr>
                  </a:outerShdw>
                </a:effectLst>
              </a:rPr>
              <a:t>Renforcer</a:t>
            </a:r>
            <a:r>
              <a:rPr lang="en-GB" sz="2400" dirty="0">
                <a:solidFill>
                  <a:schemeClr val="bg1"/>
                </a:solidFill>
                <a:effectLst>
                  <a:outerShdw blurRad="50800" dist="38100" dir="2700000" algn="tl" rotWithShape="0">
                    <a:prstClr val="black">
                      <a:alpha val="40000"/>
                    </a:prstClr>
                  </a:outerShdw>
                </a:effectLst>
              </a:rPr>
              <a:t> la </a:t>
            </a:r>
            <a:r>
              <a:rPr lang="en-GB" sz="2400" dirty="0" err="1">
                <a:solidFill>
                  <a:schemeClr val="bg1"/>
                </a:solidFill>
                <a:effectLst>
                  <a:outerShdw blurRad="50800" dist="38100" dir="2700000" algn="tl" rotWithShape="0">
                    <a:prstClr val="black">
                      <a:alpha val="40000"/>
                    </a:prstClr>
                  </a:outerShdw>
                </a:effectLst>
              </a:rPr>
              <a:t>résilience</a:t>
            </a:r>
            <a:r>
              <a:rPr lang="en-GB" sz="2400" dirty="0">
                <a:solidFill>
                  <a:schemeClr val="bg1"/>
                </a:solidFill>
                <a:effectLst>
                  <a:outerShdw blurRad="50800" dist="38100" dir="2700000" algn="tl" rotWithShape="0">
                    <a:prstClr val="black">
                      <a:alpha val="40000"/>
                    </a:prstClr>
                  </a:outerShdw>
                </a:effectLst>
              </a:rPr>
              <a:t> </a:t>
            </a:r>
            <a:r>
              <a:rPr lang="en-GB" sz="2400" dirty="0" err="1">
                <a:solidFill>
                  <a:schemeClr val="bg1"/>
                </a:solidFill>
                <a:effectLst>
                  <a:outerShdw blurRad="50800" dist="38100" dir="2700000" algn="tl" rotWithShape="0">
                    <a:prstClr val="black">
                      <a:alpha val="40000"/>
                    </a:prstClr>
                  </a:outerShdw>
                </a:effectLst>
              </a:rPr>
              <a:t>urbaine</a:t>
            </a:r>
            <a:r>
              <a:rPr lang="en-GB" sz="2400" dirty="0">
                <a:solidFill>
                  <a:schemeClr val="bg1"/>
                </a:solidFill>
                <a:effectLst>
                  <a:outerShdw blurRad="50800" dist="38100" dir="2700000" algn="tl" rotWithShape="0">
                    <a:prstClr val="black">
                      <a:alpha val="40000"/>
                    </a:prstClr>
                  </a:outerShdw>
                </a:effectLst>
              </a:rPr>
              <a:t> et </a:t>
            </a:r>
            <a:r>
              <a:rPr lang="en-GB" sz="2400" dirty="0" err="1">
                <a:solidFill>
                  <a:schemeClr val="bg1"/>
                </a:solidFill>
                <a:effectLst>
                  <a:outerShdw blurRad="50800" dist="38100" dir="2700000" algn="tl" rotWithShape="0">
                    <a:prstClr val="black">
                      <a:alpha val="40000"/>
                    </a:prstClr>
                  </a:outerShdw>
                </a:effectLst>
              </a:rPr>
              <a:t>rurale</a:t>
            </a:r>
            <a:endParaRPr lang="en-GB" sz="2400" dirty="0">
              <a:solidFill>
                <a:schemeClr val="bg1"/>
              </a:solidFill>
              <a:effectLst>
                <a:outerShdw blurRad="50800" dist="38100" dir="2700000" algn="tl" rotWithShape="0">
                  <a:prstClr val="black">
                    <a:alpha val="40000"/>
                  </a:prstClr>
                </a:outerShdw>
              </a:effectLst>
            </a:endParaRPr>
          </a:p>
          <a:p>
            <a:endParaRPr lang="en-GB" sz="2400" b="1" dirty="0">
              <a:solidFill>
                <a:schemeClr val="bg1"/>
              </a:solidFill>
              <a:effectLst>
                <a:outerShdw blurRad="50800" dist="38100" dir="2700000" algn="tl" rotWithShape="0">
                  <a:prstClr val="black">
                    <a:alpha val="40000"/>
                  </a:prstClr>
                </a:outerShdw>
              </a:effectLst>
            </a:endParaRPr>
          </a:p>
          <a:p>
            <a:endParaRPr lang="en-GB" sz="2400" b="1" dirty="0">
              <a:solidFill>
                <a:schemeClr val="bg1"/>
              </a:solidFill>
              <a:effectLst>
                <a:outerShdw blurRad="50800" dist="38100" dir="2700000" algn="tl" rotWithShape="0">
                  <a:prstClr val="black">
                    <a:alpha val="40000"/>
                  </a:prstClr>
                </a:outerShdw>
              </a:effectLst>
            </a:endParaRPr>
          </a:p>
          <a:p>
            <a:endParaRPr lang="en-GB" sz="2400" dirty="0">
              <a:solidFill>
                <a:schemeClr val="bg1"/>
              </a:solidFill>
              <a:effectLst>
                <a:outerShdw blurRad="50800" dist="38100" dir="2700000" algn="tl" rotWithShape="0">
                  <a:prstClr val="black">
                    <a:alpha val="40000"/>
                  </a:prstClr>
                </a:outerShdw>
              </a:effectLst>
            </a:endParaRPr>
          </a:p>
        </p:txBody>
      </p:sp>
      <p:pic>
        <p:nvPicPr>
          <p:cNvPr id="4" name="Picture 3" descr="A blue background with a magnifying glass and a magnifying glass&#10;&#10;AI-generated content may be incorrect.">
            <a:extLst>
              <a:ext uri="{FF2B5EF4-FFF2-40B4-BE49-F238E27FC236}">
                <a16:creationId xmlns:a16="http://schemas.microsoft.com/office/drawing/2014/main" id="{B2AFB89E-8C69-4F9D-5316-679302ADB14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extLst>
      <p:ext uri="{BB962C8B-B14F-4D97-AF65-F5344CB8AC3E}">
        <p14:creationId xmlns:p14="http://schemas.microsoft.com/office/powerpoint/2010/main" val="42678407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4291-AD14-104B-5522-30DE645A0ED3}"/>
              </a:ext>
            </a:extLst>
          </p:cNvPr>
          <p:cNvSpPr>
            <a:spLocks noGrp="1"/>
          </p:cNvSpPr>
          <p:nvPr>
            <p:ph type="title" idx="4294967295"/>
          </p:nvPr>
        </p:nvSpPr>
        <p:spPr>
          <a:xfrm>
            <a:off x="475902" y="2605619"/>
            <a:ext cx="3716172" cy="2419678"/>
          </a:xfrm>
        </p:spPr>
        <p:txBody>
          <a:bodyPr>
            <a:noAutofit/>
          </a:bodyPr>
          <a:lstStyle/>
          <a:p>
            <a:pPr>
              <a:lnSpc>
                <a:spcPct val="100000"/>
              </a:lnSpc>
            </a:pPr>
            <a:r>
              <a:rPr lang="en-GB" sz="2000" b="1" dirty="0" err="1">
                <a:solidFill>
                  <a:srgbClr val="0A5FBA"/>
                </a:solidFill>
                <a:latin typeface="Roboto" panose="02000000000000000000" pitchFamily="2" charset="0"/>
                <a:ea typeface="Roboto" panose="02000000000000000000" pitchFamily="2" charset="0"/>
                <a:cs typeface="Arial" panose="020B0604020202020204" pitchFamily="34" charset="0"/>
              </a:rPr>
              <a:t>Intégrer</a:t>
            </a:r>
            <a:r>
              <a:rPr lang="en-GB" sz="2000" b="1" dirty="0">
                <a:solidFill>
                  <a:srgbClr val="0A5FBA"/>
                </a:solidFill>
                <a:latin typeface="Roboto" panose="02000000000000000000" pitchFamily="2" charset="0"/>
                <a:ea typeface="Roboto" panose="02000000000000000000" pitchFamily="2" charset="0"/>
                <a:cs typeface="Arial" panose="020B0604020202020204" pitchFamily="34" charset="0"/>
              </a:rPr>
              <a:t> les </a:t>
            </a:r>
            <a:r>
              <a:rPr lang="en-GB" sz="2000" b="1" dirty="0" err="1">
                <a:solidFill>
                  <a:srgbClr val="0A5FBA"/>
                </a:solidFill>
                <a:latin typeface="Roboto" panose="02000000000000000000" pitchFamily="2" charset="0"/>
                <a:ea typeface="Roboto" panose="02000000000000000000" pitchFamily="2" charset="0"/>
                <a:cs typeface="Arial" panose="020B0604020202020204" pitchFamily="34" charset="0"/>
              </a:rPr>
              <a:t>risques</a:t>
            </a:r>
            <a:r>
              <a:rPr lang="en-GB" sz="2000" b="1" dirty="0">
                <a:solidFill>
                  <a:srgbClr val="0A5FBA"/>
                </a:solidFill>
                <a:latin typeface="Roboto" panose="02000000000000000000" pitchFamily="2" charset="0"/>
                <a:ea typeface="Roboto" panose="02000000000000000000" pitchFamily="2" charset="0"/>
                <a:cs typeface="Arial" panose="020B0604020202020204" pitchFamily="34" charset="0"/>
              </a:rPr>
              <a:t> </a:t>
            </a:r>
            <a:r>
              <a:rPr lang="en-GB" sz="2000" b="1" dirty="0" err="1">
                <a:solidFill>
                  <a:srgbClr val="0A5FBA"/>
                </a:solidFill>
                <a:latin typeface="Roboto" panose="02000000000000000000" pitchFamily="2" charset="0"/>
                <a:ea typeface="Roboto" panose="02000000000000000000" pitchFamily="2" charset="0"/>
                <a:cs typeface="Arial" panose="020B0604020202020204" pitchFamily="34" charset="0"/>
              </a:rPr>
              <a:t>climatiques</a:t>
            </a:r>
            <a:r>
              <a:rPr lang="en-GB" sz="2000" b="1" dirty="0">
                <a:solidFill>
                  <a:srgbClr val="0A5FBA"/>
                </a:solidFill>
                <a:latin typeface="Roboto" panose="02000000000000000000" pitchFamily="2" charset="0"/>
                <a:ea typeface="Roboto" panose="02000000000000000000" pitchFamily="2" charset="0"/>
                <a:cs typeface="Arial" panose="020B0604020202020204" pitchFamily="34" charset="0"/>
              </a:rPr>
              <a:t>, la </a:t>
            </a:r>
            <a:r>
              <a:rPr lang="en-GB" sz="2000" b="1" dirty="0" err="1">
                <a:solidFill>
                  <a:srgbClr val="0A5FBA"/>
                </a:solidFill>
                <a:latin typeface="Roboto" panose="02000000000000000000" pitchFamily="2" charset="0"/>
                <a:ea typeface="Roboto" panose="02000000000000000000" pitchFamily="2" charset="0"/>
                <a:cs typeface="Arial" panose="020B0604020202020204" pitchFamily="34" charset="0"/>
              </a:rPr>
              <a:t>vulnérabilité</a:t>
            </a:r>
            <a:r>
              <a:rPr lang="en-GB" sz="2000" b="1" dirty="0">
                <a:solidFill>
                  <a:srgbClr val="0A5FBA"/>
                </a:solidFill>
                <a:latin typeface="Roboto" panose="02000000000000000000" pitchFamily="2" charset="0"/>
                <a:ea typeface="Roboto" panose="02000000000000000000" pitchFamily="2" charset="0"/>
                <a:cs typeface="Arial" panose="020B0604020202020204" pitchFamily="34" charset="0"/>
              </a:rPr>
              <a:t> et la </a:t>
            </a:r>
            <a:r>
              <a:rPr lang="en-GB" sz="2000" b="1" dirty="0" err="1">
                <a:solidFill>
                  <a:srgbClr val="0A5FBA"/>
                </a:solidFill>
                <a:latin typeface="Roboto" panose="02000000000000000000" pitchFamily="2" charset="0"/>
                <a:ea typeface="Roboto" panose="02000000000000000000" pitchFamily="2" charset="0"/>
                <a:cs typeface="Arial" panose="020B0604020202020204" pitchFamily="34" charset="0"/>
              </a:rPr>
              <a:t>résilience</a:t>
            </a:r>
            <a:r>
              <a:rPr lang="en-GB" sz="2000" b="1" dirty="0">
                <a:solidFill>
                  <a:srgbClr val="0A5FBA"/>
                </a:solidFill>
                <a:latin typeface="Roboto" panose="02000000000000000000" pitchFamily="2" charset="0"/>
                <a:ea typeface="Roboto" panose="02000000000000000000" pitchFamily="2" charset="0"/>
                <a:cs typeface="Arial" panose="020B0604020202020204" pitchFamily="34" charset="0"/>
              </a:rPr>
              <a:t> dans le cycle des </a:t>
            </a:r>
            <a:r>
              <a:rPr lang="en-GB" sz="2000" b="1" dirty="0" err="1">
                <a:solidFill>
                  <a:srgbClr val="0A5FBA"/>
                </a:solidFill>
                <a:latin typeface="Roboto" panose="02000000000000000000" pitchFamily="2" charset="0"/>
                <a:ea typeface="Roboto" panose="02000000000000000000" pitchFamily="2" charset="0"/>
                <a:cs typeface="Arial" panose="020B0604020202020204" pitchFamily="34" charset="0"/>
              </a:rPr>
              <a:t>projets</a:t>
            </a:r>
            <a:r>
              <a:rPr lang="en-GB" sz="2000" b="1" dirty="0">
                <a:solidFill>
                  <a:srgbClr val="0A5FBA"/>
                </a:solidFill>
                <a:latin typeface="Roboto" panose="02000000000000000000" pitchFamily="2" charset="0"/>
                <a:ea typeface="Roboto" panose="02000000000000000000" pitchFamily="2" charset="0"/>
                <a:cs typeface="Arial" panose="020B0604020202020204" pitchFamily="34" charset="0"/>
              </a:rPr>
              <a:t> </a:t>
            </a:r>
            <a:r>
              <a:rPr lang="en-GB" sz="2000" b="1" dirty="0" err="1">
                <a:solidFill>
                  <a:srgbClr val="0A5FBA"/>
                </a:solidFill>
                <a:latin typeface="Roboto" panose="02000000000000000000" pitchFamily="2" charset="0"/>
                <a:ea typeface="Roboto" panose="02000000000000000000" pitchFamily="2" charset="0"/>
                <a:cs typeface="Arial" panose="020B0604020202020204" pitchFamily="34" charset="0"/>
              </a:rPr>
              <a:t>liés</a:t>
            </a:r>
            <a:r>
              <a:rPr lang="en-GB" sz="2000" b="1" dirty="0">
                <a:solidFill>
                  <a:srgbClr val="0A5FBA"/>
                </a:solidFill>
                <a:latin typeface="Roboto" panose="02000000000000000000" pitchFamily="2" charset="0"/>
                <a:ea typeface="Roboto" panose="02000000000000000000" pitchFamily="2" charset="0"/>
                <a:cs typeface="Arial" panose="020B0604020202020204" pitchFamily="34" charset="0"/>
              </a:rPr>
              <a:t> aux services </a:t>
            </a:r>
            <a:r>
              <a:rPr lang="en-GB" sz="2000" b="1" dirty="0" err="1">
                <a:solidFill>
                  <a:srgbClr val="0A5FBA"/>
                </a:solidFill>
                <a:latin typeface="Roboto" panose="02000000000000000000" pitchFamily="2" charset="0"/>
                <a:ea typeface="Roboto" panose="02000000000000000000" pitchFamily="2" charset="0"/>
                <a:cs typeface="Arial" panose="020B0604020202020204" pitchFamily="34" charset="0"/>
              </a:rPr>
              <a:t>d'approvisionnement</a:t>
            </a:r>
            <a:r>
              <a:rPr lang="en-GB" sz="2000" b="1" dirty="0">
                <a:solidFill>
                  <a:srgbClr val="0A5FBA"/>
                </a:solidFill>
                <a:latin typeface="Roboto" panose="02000000000000000000" pitchFamily="2" charset="0"/>
                <a:ea typeface="Roboto" panose="02000000000000000000" pitchFamily="2" charset="0"/>
                <a:cs typeface="Arial" panose="020B0604020202020204" pitchFamily="34" charset="0"/>
              </a:rPr>
              <a:t> </a:t>
            </a:r>
            <a:r>
              <a:rPr lang="en-GB" sz="2000" b="1" dirty="0" err="1">
                <a:solidFill>
                  <a:srgbClr val="0A5FBA"/>
                </a:solidFill>
                <a:latin typeface="Roboto" panose="02000000000000000000" pitchFamily="2" charset="0"/>
                <a:ea typeface="Roboto" panose="02000000000000000000" pitchFamily="2" charset="0"/>
                <a:cs typeface="Arial" panose="020B0604020202020204" pitchFamily="34" charset="0"/>
              </a:rPr>
              <a:t>en</a:t>
            </a:r>
            <a:r>
              <a:rPr lang="en-GB" sz="2000" b="1" dirty="0">
                <a:solidFill>
                  <a:srgbClr val="0A5FBA"/>
                </a:solidFill>
                <a:latin typeface="Roboto" panose="02000000000000000000" pitchFamily="2" charset="0"/>
                <a:ea typeface="Roboto" panose="02000000000000000000" pitchFamily="2" charset="0"/>
                <a:cs typeface="Arial" panose="020B0604020202020204" pitchFamily="34" charset="0"/>
              </a:rPr>
              <a:t> eau</a:t>
            </a:r>
            <a:endParaRPr lang="en-GB" sz="2800" dirty="0">
              <a:solidFill>
                <a:srgbClr val="0A5FBA"/>
              </a:solidFill>
              <a:latin typeface="Roboto" panose="02000000000000000000" pitchFamily="2" charset="0"/>
              <a:ea typeface="Roboto" panose="02000000000000000000" pitchFamily="2" charset="0"/>
              <a:cs typeface="Arial" panose="020B0604020202020204" pitchFamily="34" charset="0"/>
            </a:endParaRPr>
          </a:p>
        </p:txBody>
      </p:sp>
      <p:graphicFrame>
        <p:nvGraphicFramePr>
          <p:cNvPr id="5" name="Diagram 4">
            <a:extLst>
              <a:ext uri="{FF2B5EF4-FFF2-40B4-BE49-F238E27FC236}">
                <a16:creationId xmlns:a16="http://schemas.microsoft.com/office/drawing/2014/main" id="{1F465E93-13AF-ABE1-D263-E3A7DB43CEDB}"/>
              </a:ext>
            </a:extLst>
          </p:cNvPr>
          <p:cNvGraphicFramePr/>
          <p:nvPr>
            <p:extLst>
              <p:ext uri="{D42A27DB-BD31-4B8C-83A1-F6EECF244321}">
                <p14:modId xmlns:p14="http://schemas.microsoft.com/office/powerpoint/2010/main" val="4102754072"/>
              </p:ext>
            </p:extLst>
          </p:nvPr>
        </p:nvGraphicFramePr>
        <p:xfrm>
          <a:off x="2821866" y="538586"/>
          <a:ext cx="9081529" cy="60543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F560ABE4-881E-CFE0-6A81-3A64241E789B}"/>
              </a:ext>
            </a:extLst>
          </p:cNvPr>
          <p:cNvSpPr txBox="1"/>
          <p:nvPr/>
        </p:nvSpPr>
        <p:spPr>
          <a:xfrm>
            <a:off x="2426307" y="560923"/>
            <a:ext cx="3531534" cy="954107"/>
          </a:xfrm>
          <a:prstGeom prst="rect">
            <a:avLst/>
          </a:prstGeom>
          <a:noFill/>
        </p:spPr>
        <p:txBody>
          <a:bodyPr wrap="square" rtlCol="0">
            <a:spAutoFit/>
          </a:bodyPr>
          <a:lstStyle/>
          <a:p>
            <a:r>
              <a:rPr lang="en-GB" b="1">
                <a:solidFill>
                  <a:srgbClr val="00B0CE"/>
                </a:solidFill>
                <a:latin typeface="Roboto" panose="02000000000000000000" pitchFamily="2" charset="0"/>
                <a:ea typeface="Roboto" panose="02000000000000000000" pitchFamily="2" charset="0"/>
              </a:rPr>
              <a:t>Thèmes transversaux :</a:t>
            </a:r>
          </a:p>
          <a:p>
            <a:pPr marL="285750" indent="-285750">
              <a:buFontTx/>
              <a:buChar char="-"/>
            </a:pPr>
            <a:r>
              <a:rPr lang="en-GB" b="1">
                <a:solidFill>
                  <a:srgbClr val="00B0CE"/>
                </a:solidFill>
                <a:latin typeface="Roboto" panose="02000000000000000000" pitchFamily="2" charset="0"/>
                <a:ea typeface="Roboto" panose="02000000000000000000" pitchFamily="2" charset="0"/>
              </a:rPr>
              <a:t>Planification fondée sur les données</a:t>
            </a:r>
          </a:p>
          <a:p>
            <a:pPr marL="285750" indent="-285750">
              <a:buFontTx/>
              <a:buChar char="-"/>
            </a:pPr>
            <a:r>
              <a:rPr lang="en-GB" b="1">
                <a:solidFill>
                  <a:srgbClr val="00B0CE"/>
                </a:solidFill>
                <a:latin typeface="Roboto" panose="02000000000000000000" pitchFamily="2" charset="0"/>
                <a:ea typeface="Roboto" panose="02000000000000000000" pitchFamily="2" charset="0"/>
              </a:rPr>
              <a:t>Égalité des sexes et inclusion</a:t>
            </a:r>
          </a:p>
          <a:p>
            <a:pPr marL="285750" indent="-285750">
              <a:buFontTx/>
              <a:buChar char="-"/>
            </a:pPr>
            <a:r>
              <a:rPr lang="en-GB" b="1">
                <a:solidFill>
                  <a:srgbClr val="00B0CE"/>
                </a:solidFill>
                <a:latin typeface="Roboto" panose="02000000000000000000" pitchFamily="2" charset="0"/>
                <a:ea typeface="Roboto" panose="02000000000000000000" pitchFamily="2" charset="0"/>
              </a:rPr>
              <a:t>Engagement des jeunes</a:t>
            </a:r>
          </a:p>
        </p:txBody>
      </p:sp>
      <p:sp>
        <p:nvSpPr>
          <p:cNvPr id="6" name="TextBox 5">
            <a:extLst>
              <a:ext uri="{FF2B5EF4-FFF2-40B4-BE49-F238E27FC236}">
                <a16:creationId xmlns:a16="http://schemas.microsoft.com/office/drawing/2014/main" id="{99FD85C5-5395-85DC-0579-D46C1A66C33C}"/>
              </a:ext>
            </a:extLst>
          </p:cNvPr>
          <p:cNvSpPr txBox="1"/>
          <p:nvPr/>
        </p:nvSpPr>
        <p:spPr>
          <a:xfrm>
            <a:off x="10421640" y="4502077"/>
            <a:ext cx="1348640" cy="523220"/>
          </a:xfrm>
          <a:prstGeom prst="rect">
            <a:avLst/>
          </a:prstGeom>
          <a:noFill/>
        </p:spPr>
        <p:txBody>
          <a:bodyPr wrap="square" rtlCol="0">
            <a:spAutoFit/>
          </a:bodyPr>
          <a:lstStyle/>
          <a:p>
            <a:r>
              <a:rPr lang="en-GB" b="1">
                <a:solidFill>
                  <a:srgbClr val="00B0CE"/>
                </a:solidFill>
                <a:latin typeface="Roboto" panose="02000000000000000000" pitchFamily="2" charset="0"/>
                <a:ea typeface="Roboto" panose="02000000000000000000" pitchFamily="2" charset="0"/>
              </a:rPr>
              <a:t>Solutions fondées sur la nature </a:t>
            </a:r>
          </a:p>
        </p:txBody>
      </p:sp>
      <p:sp>
        <p:nvSpPr>
          <p:cNvPr id="4" name="TextBox 3">
            <a:extLst>
              <a:ext uri="{FF2B5EF4-FFF2-40B4-BE49-F238E27FC236}">
                <a16:creationId xmlns:a16="http://schemas.microsoft.com/office/drawing/2014/main" id="{2D415B4D-44E3-CCBE-CDB4-E8BD27D9B514}"/>
              </a:ext>
            </a:extLst>
          </p:cNvPr>
          <p:cNvSpPr txBox="1"/>
          <p:nvPr/>
        </p:nvSpPr>
        <p:spPr>
          <a:xfrm>
            <a:off x="10421640" y="2094313"/>
            <a:ext cx="1348641" cy="523220"/>
          </a:xfrm>
          <a:prstGeom prst="rect">
            <a:avLst/>
          </a:prstGeom>
          <a:noFill/>
        </p:spPr>
        <p:txBody>
          <a:bodyPr wrap="square" rtlCol="0">
            <a:spAutoFit/>
          </a:bodyPr>
          <a:lstStyle/>
          <a:p>
            <a:r>
              <a:rPr lang="en-GB" b="1">
                <a:solidFill>
                  <a:srgbClr val="00B0CE"/>
                </a:solidFill>
                <a:latin typeface="Roboto" panose="02000000000000000000" pitchFamily="2" charset="0"/>
                <a:ea typeface="Roboto" panose="02000000000000000000" pitchFamily="2" charset="0"/>
              </a:rPr>
              <a:t>Évaluation des risques </a:t>
            </a:r>
          </a:p>
        </p:txBody>
      </p:sp>
      <p:sp>
        <p:nvSpPr>
          <p:cNvPr id="7" name="TextBox 6">
            <a:extLst>
              <a:ext uri="{FF2B5EF4-FFF2-40B4-BE49-F238E27FC236}">
                <a16:creationId xmlns:a16="http://schemas.microsoft.com/office/drawing/2014/main" id="{0CEF5728-E6F0-D18B-CD77-9735B8CBE6C4}"/>
              </a:ext>
            </a:extLst>
          </p:cNvPr>
          <p:cNvSpPr txBox="1"/>
          <p:nvPr/>
        </p:nvSpPr>
        <p:spPr>
          <a:xfrm>
            <a:off x="8419702" y="816311"/>
            <a:ext cx="2526861" cy="307777"/>
          </a:xfrm>
          <a:prstGeom prst="rect">
            <a:avLst/>
          </a:prstGeom>
          <a:noFill/>
        </p:spPr>
        <p:txBody>
          <a:bodyPr wrap="square" rtlCol="0">
            <a:spAutoFit/>
          </a:bodyPr>
          <a:lstStyle/>
          <a:p>
            <a:r>
              <a:rPr lang="en-GB" b="1">
                <a:solidFill>
                  <a:srgbClr val="00B0CE"/>
                </a:solidFill>
                <a:latin typeface="Roboto" panose="02000000000000000000" pitchFamily="2" charset="0"/>
                <a:ea typeface="Roboto" panose="02000000000000000000" pitchFamily="2" charset="0"/>
              </a:rPr>
              <a:t>Évaluation de la vulnérabilité </a:t>
            </a:r>
          </a:p>
        </p:txBody>
      </p:sp>
    </p:spTree>
    <p:extLst>
      <p:ext uri="{BB962C8B-B14F-4D97-AF65-F5344CB8AC3E}">
        <p14:creationId xmlns:p14="http://schemas.microsoft.com/office/powerpoint/2010/main" val="12500271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DBBBFD4-85EC-1B9E-F472-E71D4DB08C7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5FB8639-F5B7-AB6B-027D-63298B77CD1C}"/>
              </a:ext>
            </a:extLst>
          </p:cNvPr>
          <p:cNvSpPr>
            <a:spLocks noGrp="1"/>
          </p:cNvSpPr>
          <p:nvPr>
            <p:ph sz="quarter" idx="16"/>
          </p:nvPr>
        </p:nvSpPr>
        <p:spPr>
          <a:xfrm>
            <a:off x="549525" y="937153"/>
            <a:ext cx="11017041" cy="741762"/>
          </a:xfrm>
        </p:spPr>
        <p:txBody>
          <a:bodyPr>
            <a:normAutofit/>
          </a:bodyPr>
          <a:lstStyle/>
          <a:p>
            <a:r>
              <a:rPr lang="en-GB"/>
              <a:t>07| Quiz et réflexion de fin de journée</a:t>
            </a:r>
          </a:p>
        </p:txBody>
      </p:sp>
      <p:sp>
        <p:nvSpPr>
          <p:cNvPr id="3" name="Google Shape;1206;p57">
            <a:extLst>
              <a:ext uri="{FF2B5EF4-FFF2-40B4-BE49-F238E27FC236}">
                <a16:creationId xmlns:a16="http://schemas.microsoft.com/office/drawing/2014/main" id="{0AFEAA00-0C77-C91F-EBA3-4CF0D885486B}"/>
              </a:ext>
            </a:extLst>
          </p:cNvPr>
          <p:cNvSpPr txBox="1"/>
          <p:nvPr/>
        </p:nvSpPr>
        <p:spPr>
          <a:xfrm rot="-5400000">
            <a:off x="9696664" y="4062232"/>
            <a:ext cx="4503434" cy="184666"/>
          </a:xfrm>
          <a:prstGeom prst="rect">
            <a:avLst/>
          </a:prstGeom>
          <a:noFill/>
          <a:ln>
            <a:noFill/>
          </a:ln>
        </p:spPr>
        <p:txBody>
          <a:bodyPr spcFirstLastPara="1" wrap="square" lIns="0" tIns="0" rIns="0" bIns="0" anchor="t" anchorCtr="0">
            <a:spAutoFit/>
          </a:bodyPr>
          <a:lstStyle/>
          <a:p>
            <a:r>
              <a:rPr lang="en-GB" sz="1200">
                <a:solidFill>
                  <a:schemeClr val="bg1"/>
                </a:solidFill>
              </a:rPr>
              <a:t>Crédit image : Neil Palmer pour le CIAT</a:t>
            </a:r>
          </a:p>
        </p:txBody>
      </p:sp>
    </p:spTree>
    <p:extLst>
      <p:ext uri="{BB962C8B-B14F-4D97-AF65-F5344CB8AC3E}">
        <p14:creationId xmlns:p14="http://schemas.microsoft.com/office/powerpoint/2010/main" val="8224293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
          <a:extLst>
            <a:ext uri="{FF2B5EF4-FFF2-40B4-BE49-F238E27FC236}">
              <a16:creationId xmlns:a16="http://schemas.microsoft.com/office/drawing/2014/main" id="{AE792704-98C4-E0B6-81D6-88D336B901DC}"/>
            </a:ext>
          </a:extLst>
        </p:cNvPr>
        <p:cNvGrpSpPr/>
        <p:nvPr/>
      </p:nvGrpSpPr>
      <p:grpSpPr>
        <a:xfrm>
          <a:off x="0" y="0"/>
          <a:ext cx="0" cy="0"/>
          <a:chOff x="0" y="0"/>
          <a:chExt cx="0" cy="0"/>
        </a:xfrm>
      </p:grpSpPr>
      <p:sp>
        <p:nvSpPr>
          <p:cNvPr id="9" name="Content Placeholder 2">
            <a:extLst>
              <a:ext uri="{FF2B5EF4-FFF2-40B4-BE49-F238E27FC236}">
                <a16:creationId xmlns:a16="http://schemas.microsoft.com/office/drawing/2014/main" id="{7EED06E2-97FD-56AA-BC22-44DE0809BEB1}"/>
              </a:ext>
            </a:extLst>
          </p:cNvPr>
          <p:cNvSpPr>
            <a:spLocks noGrp="1"/>
          </p:cNvSpPr>
          <p:nvPr>
            <p:ph idx="4294967295"/>
          </p:nvPr>
        </p:nvSpPr>
        <p:spPr>
          <a:xfrm>
            <a:off x="914400" y="1071564"/>
            <a:ext cx="9516533" cy="4498975"/>
          </a:xfrm>
        </p:spPr>
        <p:txBody>
          <a:bodyPr>
            <a:normAutofit/>
          </a:bodyPr>
          <a:lstStyle/>
          <a:p>
            <a:pPr>
              <a:spcBef>
                <a:spcPts val="0"/>
              </a:spcBef>
            </a:pPr>
            <a:r>
              <a:rPr lang="en-US" sz="3200" b="1" dirty="0">
                <a:solidFill>
                  <a:schemeClr val="bg1"/>
                </a:solidFill>
                <a:latin typeface="Roboto"/>
                <a:ea typeface="Roboto"/>
                <a:cs typeface="Arial"/>
              </a:rPr>
              <a:t>1. Vrai </a:t>
            </a:r>
            <a:r>
              <a:rPr lang="en-US" sz="3200" b="1" dirty="0" err="1">
                <a:solidFill>
                  <a:schemeClr val="bg1"/>
                </a:solidFill>
                <a:latin typeface="Roboto"/>
                <a:ea typeface="Roboto"/>
                <a:cs typeface="Arial"/>
              </a:rPr>
              <a:t>ou</a:t>
            </a:r>
            <a:r>
              <a:rPr lang="en-US" sz="3200" b="1" dirty="0">
                <a:solidFill>
                  <a:schemeClr val="bg1"/>
                </a:solidFill>
                <a:latin typeface="Roboto"/>
                <a:ea typeface="Roboto"/>
                <a:cs typeface="Arial"/>
              </a:rPr>
              <a:t> faux ? </a:t>
            </a:r>
          </a:p>
          <a:p>
            <a:pPr>
              <a:spcBef>
                <a:spcPts val="0"/>
              </a:spcBef>
            </a:pPr>
            <a:endParaRPr lang="en-GB" sz="2600" dirty="0">
              <a:solidFill>
                <a:schemeClr val="bg1"/>
              </a:solidFill>
              <a:latin typeface="Roboto"/>
              <a:ea typeface="Roboto"/>
              <a:cs typeface="Arial"/>
              <a:sym typeface="Arial"/>
            </a:endParaRPr>
          </a:p>
          <a:p>
            <a:pPr lvl="0" indent="-228600">
              <a:lnSpc>
                <a:spcPct val="100000"/>
              </a:lnSpc>
              <a:spcBef>
                <a:spcPts val="0"/>
              </a:spcBef>
              <a:buClr>
                <a:srgbClr val="000000"/>
              </a:buClr>
              <a:buSzPts val="1400"/>
              <a:defRPr/>
            </a:pPr>
            <a:r>
              <a:rPr lang="en-GB" sz="2600" dirty="0">
                <a:solidFill>
                  <a:schemeClr val="bg1"/>
                </a:solidFill>
                <a:latin typeface="Roboto"/>
                <a:ea typeface="Roboto"/>
                <a:cs typeface="Arial"/>
                <a:sym typeface="Arial"/>
              </a:rPr>
              <a:t>Les solutions </a:t>
            </a:r>
            <a:r>
              <a:rPr lang="en-GB" sz="2600" dirty="0" err="1">
                <a:solidFill>
                  <a:schemeClr val="bg1"/>
                </a:solidFill>
                <a:latin typeface="Roboto"/>
                <a:ea typeface="Roboto"/>
                <a:cs typeface="Arial"/>
                <a:sym typeface="Arial"/>
              </a:rPr>
              <a:t>fondées</a:t>
            </a:r>
            <a:r>
              <a:rPr lang="en-GB" sz="2600" dirty="0">
                <a:solidFill>
                  <a:schemeClr val="bg1"/>
                </a:solidFill>
                <a:latin typeface="Roboto"/>
                <a:ea typeface="Roboto"/>
                <a:cs typeface="Arial"/>
                <a:sym typeface="Arial"/>
              </a:rPr>
              <a:t> sur la nature (SFN) </a:t>
            </a:r>
            <a:r>
              <a:rPr lang="en-GB" sz="2600" dirty="0" err="1">
                <a:solidFill>
                  <a:schemeClr val="bg1"/>
                </a:solidFill>
                <a:latin typeface="Roboto"/>
                <a:ea typeface="Roboto"/>
                <a:cs typeface="Arial"/>
                <a:sym typeface="Arial"/>
              </a:rPr>
              <a:t>sont</a:t>
            </a:r>
            <a:r>
              <a:rPr lang="en-GB" sz="2600" dirty="0">
                <a:solidFill>
                  <a:schemeClr val="bg1"/>
                </a:solidFill>
                <a:latin typeface="Roboto"/>
                <a:ea typeface="Roboto"/>
                <a:cs typeface="Arial"/>
                <a:sym typeface="Arial"/>
              </a:rPr>
              <a:t> un </a:t>
            </a:r>
            <a:r>
              <a:rPr lang="en-GB" sz="2600" dirty="0" err="1">
                <a:solidFill>
                  <a:schemeClr val="bg1"/>
                </a:solidFill>
                <a:latin typeface="Roboto"/>
                <a:ea typeface="Roboto"/>
                <a:cs typeface="Arial"/>
                <a:sym typeface="Arial"/>
              </a:rPr>
              <a:t>exemple</a:t>
            </a:r>
            <a:r>
              <a:rPr lang="en-GB" sz="2600" dirty="0">
                <a:solidFill>
                  <a:schemeClr val="bg1"/>
                </a:solidFill>
                <a:latin typeface="Roboto"/>
                <a:ea typeface="Roboto"/>
                <a:cs typeface="Arial"/>
                <a:sym typeface="Arial"/>
              </a:rPr>
              <a:t> </a:t>
            </a:r>
            <a:r>
              <a:rPr lang="en-GB" sz="2600" dirty="0" err="1">
                <a:solidFill>
                  <a:schemeClr val="bg1"/>
                </a:solidFill>
                <a:latin typeface="Roboto"/>
                <a:ea typeface="Roboto"/>
                <a:cs typeface="Arial"/>
                <a:sym typeface="Arial"/>
              </a:rPr>
              <a:t>d'approche</a:t>
            </a:r>
            <a:r>
              <a:rPr lang="en-GB" sz="2600" dirty="0">
                <a:solidFill>
                  <a:schemeClr val="bg1"/>
                </a:solidFill>
                <a:latin typeface="Roboto"/>
                <a:ea typeface="Roboto"/>
                <a:cs typeface="Arial"/>
                <a:sym typeface="Arial"/>
              </a:rPr>
              <a:t> </a:t>
            </a:r>
            <a:r>
              <a:rPr lang="en-GB" sz="2600" dirty="0" err="1">
                <a:solidFill>
                  <a:schemeClr val="bg1"/>
                </a:solidFill>
                <a:latin typeface="Roboto"/>
                <a:ea typeface="Roboto"/>
                <a:cs typeface="Arial"/>
                <a:sym typeface="Arial"/>
              </a:rPr>
              <a:t>structurelle</a:t>
            </a:r>
            <a:r>
              <a:rPr lang="en-GB" sz="2600" dirty="0">
                <a:solidFill>
                  <a:schemeClr val="bg1"/>
                </a:solidFill>
                <a:latin typeface="Roboto"/>
                <a:ea typeface="Roboto"/>
                <a:cs typeface="Arial"/>
                <a:sym typeface="Arial"/>
              </a:rPr>
              <a:t> </a:t>
            </a:r>
            <a:r>
              <a:rPr lang="en-GB" sz="2600" dirty="0" err="1">
                <a:solidFill>
                  <a:schemeClr val="bg1"/>
                </a:solidFill>
                <a:latin typeface="Roboto"/>
                <a:ea typeface="Roboto"/>
                <a:cs typeface="Arial"/>
                <a:sym typeface="Arial"/>
              </a:rPr>
              <a:t>visant</a:t>
            </a:r>
            <a:r>
              <a:rPr lang="en-GB" sz="2600" dirty="0">
                <a:solidFill>
                  <a:schemeClr val="bg1"/>
                </a:solidFill>
                <a:latin typeface="Roboto"/>
                <a:ea typeface="Roboto"/>
                <a:cs typeface="Arial"/>
                <a:sym typeface="Arial"/>
              </a:rPr>
              <a:t> à </a:t>
            </a:r>
            <a:r>
              <a:rPr lang="en-GB" sz="2600" dirty="0" err="1">
                <a:solidFill>
                  <a:schemeClr val="bg1"/>
                </a:solidFill>
                <a:latin typeface="Roboto"/>
                <a:ea typeface="Roboto"/>
                <a:cs typeface="Arial"/>
                <a:sym typeface="Arial"/>
              </a:rPr>
              <a:t>renforcer</a:t>
            </a:r>
            <a:r>
              <a:rPr lang="en-GB" sz="2600" dirty="0">
                <a:solidFill>
                  <a:schemeClr val="bg1"/>
                </a:solidFill>
                <a:latin typeface="Roboto"/>
                <a:ea typeface="Roboto"/>
                <a:cs typeface="Arial"/>
                <a:sym typeface="Arial"/>
              </a:rPr>
              <a:t> la </a:t>
            </a:r>
            <a:r>
              <a:rPr lang="en-GB" sz="2600" dirty="0" err="1">
                <a:solidFill>
                  <a:schemeClr val="bg1"/>
                </a:solidFill>
                <a:latin typeface="Roboto"/>
                <a:ea typeface="Roboto"/>
                <a:cs typeface="Arial"/>
                <a:sym typeface="Arial"/>
              </a:rPr>
              <a:t>résilience</a:t>
            </a:r>
            <a:r>
              <a:rPr lang="en-GB" sz="2600" dirty="0">
                <a:solidFill>
                  <a:schemeClr val="bg1"/>
                </a:solidFill>
                <a:latin typeface="Roboto"/>
                <a:ea typeface="Roboto"/>
                <a:cs typeface="Arial"/>
                <a:sym typeface="Arial"/>
              </a:rPr>
              <a:t> des </a:t>
            </a:r>
            <a:r>
              <a:rPr lang="en-GB" sz="2600" dirty="0" err="1">
                <a:solidFill>
                  <a:schemeClr val="bg1"/>
                </a:solidFill>
                <a:latin typeface="Roboto"/>
                <a:ea typeface="Roboto"/>
                <a:cs typeface="Arial"/>
                <a:sym typeface="Arial"/>
              </a:rPr>
              <a:t>systèmes</a:t>
            </a:r>
            <a:r>
              <a:rPr lang="en-GB" sz="2600" dirty="0">
                <a:solidFill>
                  <a:schemeClr val="bg1"/>
                </a:solidFill>
                <a:latin typeface="Roboto"/>
                <a:ea typeface="Roboto"/>
                <a:cs typeface="Arial"/>
                <a:sym typeface="Arial"/>
              </a:rPr>
              <a:t> </a:t>
            </a:r>
            <a:r>
              <a:rPr lang="en-GB" sz="2600" dirty="0" err="1">
                <a:solidFill>
                  <a:schemeClr val="bg1"/>
                </a:solidFill>
                <a:latin typeface="Roboto"/>
                <a:ea typeface="Roboto"/>
                <a:cs typeface="Arial"/>
                <a:sym typeface="Arial"/>
              </a:rPr>
              <a:t>hydrologiques</a:t>
            </a:r>
            <a:r>
              <a:rPr lang="en-GB" sz="2600" dirty="0">
                <a:solidFill>
                  <a:schemeClr val="bg1"/>
                </a:solidFill>
                <a:latin typeface="Roboto"/>
                <a:ea typeface="Roboto"/>
                <a:cs typeface="Arial"/>
                <a:sym typeface="Arial"/>
              </a:rPr>
              <a:t>.</a:t>
            </a:r>
          </a:p>
        </p:txBody>
      </p:sp>
    </p:spTree>
    <p:extLst>
      <p:ext uri="{BB962C8B-B14F-4D97-AF65-F5344CB8AC3E}">
        <p14:creationId xmlns:p14="http://schemas.microsoft.com/office/powerpoint/2010/main" val="1317362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46DC4-40D3-70AD-4736-F6A1B839AE3F}"/>
            </a:ext>
          </a:extLst>
        </p:cNvPr>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2554B95-F0F5-1518-DB25-CEEC5D17690E}"/>
              </a:ext>
            </a:extLst>
          </p:cNvPr>
          <p:cNvSpPr>
            <a:spLocks noGrp="1"/>
          </p:cNvSpPr>
          <p:nvPr>
            <p:ph idx="4294967295"/>
          </p:nvPr>
        </p:nvSpPr>
        <p:spPr>
          <a:xfrm>
            <a:off x="1337733" y="1937288"/>
            <a:ext cx="9516533" cy="3338783"/>
          </a:xfrm>
        </p:spPr>
        <p:txBody>
          <a:bodyPr>
            <a:normAutofit fontScale="92500"/>
          </a:bodyPr>
          <a:lstStyle/>
          <a:p>
            <a:pPr lvl="0" indent="-228600">
              <a:lnSpc>
                <a:spcPct val="100000"/>
              </a:lnSpc>
              <a:spcBef>
                <a:spcPts val="0"/>
              </a:spcBef>
              <a:buClr>
                <a:srgbClr val="000000"/>
              </a:buClr>
              <a:buSzPts val="1400"/>
              <a:defRPr/>
            </a:pPr>
            <a:r>
              <a:rPr lang="en-GB" sz="2800" b="1" dirty="0">
                <a:solidFill>
                  <a:srgbClr val="0B5FBA"/>
                </a:solidFill>
                <a:latin typeface="Roboto"/>
                <a:ea typeface="Roboto"/>
                <a:cs typeface="Arial"/>
                <a:sym typeface="Arial"/>
              </a:rPr>
              <a:t>Réponse : </a:t>
            </a:r>
            <a:r>
              <a:rPr lang="en-GB" sz="2800" dirty="0" err="1">
                <a:solidFill>
                  <a:srgbClr val="0B5FBA"/>
                </a:solidFill>
                <a:latin typeface="Roboto"/>
                <a:ea typeface="Roboto"/>
                <a:cs typeface="Arial"/>
                <a:sym typeface="Arial"/>
              </a:rPr>
              <a:t>C'est</a:t>
            </a:r>
            <a:r>
              <a:rPr lang="en-GB" sz="2800" dirty="0">
                <a:solidFill>
                  <a:srgbClr val="0B5FBA"/>
                </a:solidFill>
                <a:latin typeface="Roboto"/>
                <a:ea typeface="Roboto"/>
                <a:cs typeface="Arial"/>
                <a:sym typeface="Arial"/>
              </a:rPr>
              <a:t> </a:t>
            </a:r>
            <a:r>
              <a:rPr lang="en-GB" sz="2800" dirty="0" err="1">
                <a:solidFill>
                  <a:srgbClr val="0B5FBA"/>
                </a:solidFill>
                <a:latin typeface="Roboto"/>
                <a:ea typeface="Roboto"/>
                <a:cs typeface="Arial"/>
                <a:sym typeface="Arial"/>
              </a:rPr>
              <a:t>vrai</a:t>
            </a:r>
            <a:r>
              <a:rPr lang="en-GB" sz="2800" dirty="0">
                <a:solidFill>
                  <a:srgbClr val="0B5FBA"/>
                </a:solidFill>
                <a:latin typeface="Roboto"/>
                <a:ea typeface="Roboto"/>
                <a:cs typeface="Arial"/>
                <a:sym typeface="Arial"/>
              </a:rPr>
              <a:t>. </a:t>
            </a:r>
          </a:p>
          <a:p>
            <a:pPr lvl="0" indent="-228600">
              <a:lnSpc>
                <a:spcPct val="100000"/>
              </a:lnSpc>
              <a:spcBef>
                <a:spcPts val="0"/>
              </a:spcBef>
              <a:buClr>
                <a:srgbClr val="000000"/>
              </a:buClr>
              <a:buSzPts val="1400"/>
              <a:defRPr/>
            </a:pPr>
            <a:endParaRPr lang="en-GB" sz="2800" dirty="0">
              <a:solidFill>
                <a:srgbClr val="0B5FBA"/>
              </a:solidFill>
              <a:latin typeface="Roboto"/>
              <a:ea typeface="Roboto"/>
              <a:cs typeface="Arial"/>
              <a:sym typeface="Arial"/>
            </a:endParaRPr>
          </a:p>
          <a:p>
            <a:pPr>
              <a:spcBef>
                <a:spcPts val="0"/>
              </a:spcBef>
            </a:pPr>
            <a:r>
              <a:rPr lang="en-GB" sz="2800" dirty="0">
                <a:solidFill>
                  <a:srgbClr val="0B5FBA"/>
                </a:solidFill>
                <a:latin typeface="Roboto"/>
                <a:ea typeface="Roboto"/>
                <a:cs typeface="Arial"/>
              </a:rPr>
              <a:t>Les </a:t>
            </a:r>
            <a:r>
              <a:rPr lang="en-GB" sz="2800" dirty="0" err="1">
                <a:solidFill>
                  <a:srgbClr val="0B5FBA"/>
                </a:solidFill>
                <a:latin typeface="Roboto"/>
                <a:ea typeface="Roboto"/>
                <a:cs typeface="Arial"/>
              </a:rPr>
              <a:t>approches</a:t>
            </a:r>
            <a:r>
              <a:rPr lang="en-GB" sz="2800" dirty="0">
                <a:solidFill>
                  <a:srgbClr val="0B5FBA"/>
                </a:solidFill>
                <a:latin typeface="Roboto"/>
                <a:ea typeface="Roboto"/>
                <a:cs typeface="Arial"/>
              </a:rPr>
              <a:t> </a:t>
            </a:r>
            <a:r>
              <a:rPr lang="en-GB" sz="2800" dirty="0" err="1">
                <a:solidFill>
                  <a:srgbClr val="0B5FBA"/>
                </a:solidFill>
                <a:latin typeface="Roboto"/>
                <a:ea typeface="Roboto"/>
                <a:cs typeface="Arial"/>
              </a:rPr>
              <a:t>structurelles</a:t>
            </a:r>
            <a:r>
              <a:rPr lang="en-GB" sz="2800" dirty="0">
                <a:solidFill>
                  <a:srgbClr val="0B5FBA"/>
                </a:solidFill>
                <a:latin typeface="Roboto"/>
                <a:ea typeface="Roboto"/>
                <a:cs typeface="Arial"/>
              </a:rPr>
              <a:t> (solutions </a:t>
            </a:r>
            <a:r>
              <a:rPr lang="en-GB" sz="2800" dirty="0" err="1">
                <a:solidFill>
                  <a:srgbClr val="0B5FBA"/>
                </a:solidFill>
                <a:latin typeface="Roboto"/>
                <a:ea typeface="Roboto"/>
                <a:cs typeface="Arial"/>
              </a:rPr>
              <a:t>basées</a:t>
            </a:r>
            <a:r>
              <a:rPr lang="en-GB" sz="2800" dirty="0">
                <a:solidFill>
                  <a:srgbClr val="0B5FBA"/>
                </a:solidFill>
                <a:latin typeface="Roboto"/>
                <a:ea typeface="Roboto"/>
                <a:cs typeface="Arial"/>
              </a:rPr>
              <a:t> sur les infrastructures) se </a:t>
            </a:r>
            <a:r>
              <a:rPr lang="en-GB" sz="2800" dirty="0" err="1">
                <a:solidFill>
                  <a:srgbClr val="0B5FBA"/>
                </a:solidFill>
                <a:latin typeface="Roboto"/>
                <a:ea typeface="Roboto"/>
                <a:cs typeface="Arial"/>
              </a:rPr>
              <a:t>concentrent</a:t>
            </a:r>
            <a:r>
              <a:rPr lang="en-GB" sz="2800" dirty="0">
                <a:solidFill>
                  <a:srgbClr val="0B5FBA"/>
                </a:solidFill>
                <a:latin typeface="Roboto"/>
                <a:ea typeface="Roboto"/>
                <a:cs typeface="Arial"/>
              </a:rPr>
              <a:t> sur les interventions physiques et le </a:t>
            </a:r>
            <a:r>
              <a:rPr lang="en-GB" sz="2800" dirty="0" err="1">
                <a:solidFill>
                  <a:srgbClr val="0B5FBA"/>
                </a:solidFill>
                <a:latin typeface="Roboto"/>
                <a:ea typeface="Roboto"/>
                <a:cs typeface="Arial"/>
              </a:rPr>
              <a:t>développement</a:t>
            </a:r>
            <a:r>
              <a:rPr lang="en-GB" sz="2800" dirty="0">
                <a:solidFill>
                  <a:srgbClr val="0B5FBA"/>
                </a:solidFill>
                <a:latin typeface="Roboto"/>
                <a:ea typeface="Roboto"/>
                <a:cs typeface="Arial"/>
              </a:rPr>
              <a:t> des infrastructures </a:t>
            </a:r>
            <a:r>
              <a:rPr lang="en-GB" sz="2800" dirty="0" err="1">
                <a:solidFill>
                  <a:srgbClr val="0B5FBA"/>
                </a:solidFill>
                <a:latin typeface="Roboto"/>
                <a:ea typeface="Roboto"/>
                <a:cs typeface="Arial"/>
              </a:rPr>
              <a:t>afin</a:t>
            </a:r>
            <a:r>
              <a:rPr lang="en-GB" sz="2800" dirty="0">
                <a:solidFill>
                  <a:srgbClr val="0B5FBA"/>
                </a:solidFill>
                <a:latin typeface="Roboto"/>
                <a:ea typeface="Roboto"/>
                <a:cs typeface="Arial"/>
              </a:rPr>
              <a:t> </a:t>
            </a:r>
            <a:r>
              <a:rPr lang="en-GB" sz="2800" dirty="0" err="1">
                <a:solidFill>
                  <a:srgbClr val="0B5FBA"/>
                </a:solidFill>
                <a:latin typeface="Roboto"/>
                <a:ea typeface="Roboto"/>
                <a:cs typeface="Arial"/>
              </a:rPr>
              <a:t>d'améliorer</a:t>
            </a:r>
            <a:r>
              <a:rPr lang="en-GB" sz="2800" dirty="0">
                <a:solidFill>
                  <a:srgbClr val="0B5FBA"/>
                </a:solidFill>
                <a:latin typeface="Roboto"/>
                <a:ea typeface="Roboto"/>
                <a:cs typeface="Arial"/>
              </a:rPr>
              <a:t> la </a:t>
            </a:r>
            <a:r>
              <a:rPr lang="en-GB" sz="2800" dirty="0" err="1">
                <a:solidFill>
                  <a:srgbClr val="0B5FBA"/>
                </a:solidFill>
                <a:latin typeface="Roboto"/>
                <a:ea typeface="Roboto"/>
                <a:cs typeface="Arial"/>
              </a:rPr>
              <a:t>résilience</a:t>
            </a:r>
            <a:r>
              <a:rPr lang="en-GB" sz="2800" dirty="0">
                <a:solidFill>
                  <a:srgbClr val="0B5FBA"/>
                </a:solidFill>
                <a:latin typeface="Roboto"/>
                <a:ea typeface="Roboto"/>
                <a:cs typeface="Arial"/>
              </a:rPr>
              <a:t> des services </a:t>
            </a:r>
            <a:r>
              <a:rPr lang="en-GB" sz="2800" dirty="0" err="1">
                <a:solidFill>
                  <a:srgbClr val="0B5FBA"/>
                </a:solidFill>
                <a:latin typeface="Roboto"/>
                <a:ea typeface="Roboto"/>
                <a:cs typeface="Arial"/>
              </a:rPr>
              <a:t>d'approvisionnement</a:t>
            </a:r>
            <a:r>
              <a:rPr lang="en-GB" sz="2800" dirty="0">
                <a:solidFill>
                  <a:srgbClr val="0B5FBA"/>
                </a:solidFill>
                <a:latin typeface="Roboto"/>
                <a:ea typeface="Roboto"/>
                <a:cs typeface="Arial"/>
              </a:rPr>
              <a:t> </a:t>
            </a:r>
            <a:r>
              <a:rPr lang="en-GB" sz="2800" dirty="0" err="1">
                <a:solidFill>
                  <a:srgbClr val="0B5FBA"/>
                </a:solidFill>
                <a:latin typeface="Roboto"/>
                <a:ea typeface="Roboto"/>
                <a:cs typeface="Arial"/>
              </a:rPr>
              <a:t>en</a:t>
            </a:r>
            <a:r>
              <a:rPr lang="en-GB" sz="2800" dirty="0">
                <a:solidFill>
                  <a:srgbClr val="0B5FBA"/>
                </a:solidFill>
                <a:latin typeface="Roboto"/>
                <a:ea typeface="Roboto"/>
                <a:cs typeface="Arial"/>
              </a:rPr>
              <a:t> eau. </a:t>
            </a:r>
            <a:r>
              <a:rPr lang="en-GB" sz="2800" dirty="0">
                <a:solidFill>
                  <a:srgbClr val="0B5FBA"/>
                </a:solidFill>
                <a:latin typeface="Roboto"/>
                <a:ea typeface="Roboto"/>
                <a:cs typeface="Arial"/>
                <a:sym typeface="Arial"/>
              </a:rPr>
              <a:t>Les solutions </a:t>
            </a:r>
            <a:r>
              <a:rPr lang="en-GB" sz="2800" dirty="0" err="1">
                <a:solidFill>
                  <a:srgbClr val="0B5FBA"/>
                </a:solidFill>
                <a:latin typeface="Roboto"/>
                <a:ea typeface="Roboto"/>
                <a:cs typeface="Arial"/>
                <a:sym typeface="Arial"/>
              </a:rPr>
              <a:t>basées</a:t>
            </a:r>
            <a:r>
              <a:rPr lang="en-GB" sz="2800" dirty="0">
                <a:solidFill>
                  <a:srgbClr val="0B5FBA"/>
                </a:solidFill>
                <a:latin typeface="Roboto"/>
                <a:ea typeface="Roboto"/>
                <a:cs typeface="Arial"/>
                <a:sym typeface="Arial"/>
              </a:rPr>
              <a:t> sur la nature (SFN) </a:t>
            </a:r>
            <a:r>
              <a:rPr lang="en-GB" sz="2800" dirty="0" err="1">
                <a:solidFill>
                  <a:srgbClr val="0B5FBA"/>
                </a:solidFill>
                <a:latin typeface="Roboto"/>
                <a:ea typeface="Roboto"/>
                <a:cs typeface="Arial"/>
                <a:sym typeface="Arial"/>
              </a:rPr>
              <a:t>en</a:t>
            </a:r>
            <a:r>
              <a:rPr lang="en-GB" sz="2800" dirty="0">
                <a:solidFill>
                  <a:srgbClr val="0B5FBA"/>
                </a:solidFill>
                <a:latin typeface="Roboto"/>
                <a:ea typeface="Roboto"/>
                <a:cs typeface="Arial"/>
                <a:sym typeface="Arial"/>
              </a:rPr>
              <a:t> </a:t>
            </a:r>
            <a:r>
              <a:rPr lang="en-GB" sz="2800" dirty="0" err="1">
                <a:solidFill>
                  <a:srgbClr val="0B5FBA"/>
                </a:solidFill>
                <a:latin typeface="Roboto"/>
                <a:ea typeface="Roboto"/>
                <a:cs typeface="Arial"/>
                <a:sym typeface="Arial"/>
              </a:rPr>
              <a:t>sont</a:t>
            </a:r>
            <a:r>
              <a:rPr lang="en-GB" sz="2800" dirty="0">
                <a:solidFill>
                  <a:srgbClr val="0B5FBA"/>
                </a:solidFill>
                <a:latin typeface="Roboto"/>
                <a:ea typeface="Roboto"/>
                <a:cs typeface="Arial"/>
                <a:sym typeface="Arial"/>
              </a:rPr>
              <a:t> un bon </a:t>
            </a:r>
            <a:r>
              <a:rPr lang="en-GB" sz="2800" dirty="0" err="1">
                <a:solidFill>
                  <a:srgbClr val="0B5FBA"/>
                </a:solidFill>
                <a:latin typeface="Roboto"/>
                <a:ea typeface="Roboto"/>
                <a:cs typeface="Arial"/>
                <a:sym typeface="Arial"/>
              </a:rPr>
              <a:t>exemple</a:t>
            </a:r>
            <a:r>
              <a:rPr lang="en-GB" sz="2800" dirty="0">
                <a:solidFill>
                  <a:srgbClr val="0B5FBA"/>
                </a:solidFill>
                <a:latin typeface="Roboto"/>
                <a:ea typeface="Roboto"/>
                <a:cs typeface="Arial"/>
                <a:sym typeface="Arial"/>
              </a:rPr>
              <a:t>.</a:t>
            </a:r>
            <a:endParaRPr lang="en-GB" sz="2800" dirty="0">
              <a:solidFill>
                <a:srgbClr val="0B5FBA"/>
              </a:solidFill>
              <a:latin typeface="Roboto"/>
              <a:ea typeface="Roboto"/>
              <a:cs typeface="Arial"/>
            </a:endParaRPr>
          </a:p>
        </p:txBody>
      </p:sp>
    </p:spTree>
    <p:extLst>
      <p:ext uri="{BB962C8B-B14F-4D97-AF65-F5344CB8AC3E}">
        <p14:creationId xmlns:p14="http://schemas.microsoft.com/office/powerpoint/2010/main" val="20286031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79484-89E4-BDD6-BF7F-785A91918A4A}"/>
              </a:ext>
            </a:extLst>
          </p:cNvPr>
          <p:cNvSpPr>
            <a:spLocks noGrp="1"/>
          </p:cNvSpPr>
          <p:nvPr>
            <p:ph type="title" idx="4294967295"/>
          </p:nvPr>
        </p:nvSpPr>
        <p:spPr>
          <a:xfrm>
            <a:off x="1015999" y="1198741"/>
            <a:ext cx="10652125" cy="968375"/>
          </a:xfrm>
        </p:spPr>
        <p:txBody>
          <a:bodyPr>
            <a:normAutofit fontScale="90000"/>
          </a:bodyPr>
          <a:lstStyle/>
          <a:p>
            <a:r>
              <a:rPr lang="en-GB" b="1">
                <a:solidFill>
                  <a:schemeClr val="bg1"/>
                </a:solidFill>
                <a:latin typeface="Roboto"/>
                <a:ea typeface="Roboto"/>
                <a:cs typeface="Arial"/>
              </a:rPr>
              <a:t>2. Cette formule permettant d'évaluer les risques climatiques est-elle correcte ?</a:t>
            </a:r>
          </a:p>
        </p:txBody>
      </p:sp>
      <p:sp>
        <p:nvSpPr>
          <p:cNvPr id="4" name="Google Shape;489;p48">
            <a:extLst>
              <a:ext uri="{FF2B5EF4-FFF2-40B4-BE49-F238E27FC236}">
                <a16:creationId xmlns:a16="http://schemas.microsoft.com/office/drawing/2014/main" id="{96B30045-AE0C-7466-B482-FF4015FEA25D}"/>
              </a:ext>
            </a:extLst>
          </p:cNvPr>
          <p:cNvSpPr txBox="1">
            <a:spLocks noGrp="1"/>
          </p:cNvSpPr>
          <p:nvPr>
            <p:ph idx="4294967295"/>
          </p:nvPr>
        </p:nvSpPr>
        <p:spPr>
          <a:xfrm>
            <a:off x="1015999" y="2415089"/>
            <a:ext cx="10652125" cy="2523768"/>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299"/>
              <a:buFont typeface="Arial"/>
              <a:buNone/>
            </a:pPr>
            <a:endParaRPr lang="en-GB" dirty="0">
              <a:solidFill>
                <a:schemeClr val="bg1"/>
              </a:solidFill>
              <a:latin typeface="Roboto"/>
              <a:ea typeface="Roboto"/>
              <a:cs typeface="Arial"/>
              <a:sym typeface="Roboto"/>
            </a:endParaRPr>
          </a:p>
          <a:p>
            <a:pPr marL="0" marR="0" lvl="0" indent="0" algn="ctr" rtl="0">
              <a:lnSpc>
                <a:spcPct val="100000"/>
              </a:lnSpc>
              <a:spcBef>
                <a:spcPts val="0"/>
              </a:spcBef>
              <a:spcAft>
                <a:spcPts val="0"/>
              </a:spcAft>
              <a:buClr>
                <a:srgbClr val="000000"/>
              </a:buClr>
              <a:buSzPts val="2299"/>
              <a:buFont typeface="Arial"/>
              <a:buNone/>
            </a:pPr>
            <a:r>
              <a:rPr lang="en-GB" sz="2800" b="1" i="0" u="none" strike="noStrike" cap="none" dirty="0">
                <a:solidFill>
                  <a:schemeClr val="bg1"/>
                </a:solidFill>
                <a:latin typeface="Roboto"/>
                <a:ea typeface="Roboto"/>
                <a:cs typeface="Arial"/>
                <a:sym typeface="Roboto"/>
              </a:rPr>
              <a:t>Risque </a:t>
            </a:r>
            <a:r>
              <a:rPr lang="en-GB" sz="2800" b="0" i="0" u="none" strike="noStrike" cap="none" dirty="0">
                <a:solidFill>
                  <a:schemeClr val="bg1"/>
                </a:solidFill>
                <a:latin typeface="Roboto"/>
                <a:ea typeface="Roboto"/>
                <a:cs typeface="Arial"/>
                <a:sym typeface="Roboto"/>
              </a:rPr>
              <a:t>= </a:t>
            </a:r>
            <a:r>
              <a:rPr lang="en-GB" sz="2800" dirty="0" err="1">
                <a:solidFill>
                  <a:schemeClr val="bg1"/>
                </a:solidFill>
                <a:latin typeface="Roboto"/>
                <a:ea typeface="Roboto"/>
                <a:cs typeface="Arial"/>
                <a:sym typeface="Roboto"/>
              </a:rPr>
              <a:t>Aléa</a:t>
            </a:r>
            <a:r>
              <a:rPr lang="en-GB" sz="2800" b="0" i="0" u="none" strike="noStrike" cap="none" dirty="0">
                <a:solidFill>
                  <a:schemeClr val="bg1"/>
                </a:solidFill>
                <a:latin typeface="Roboto"/>
                <a:ea typeface="Roboto"/>
                <a:cs typeface="Arial"/>
                <a:sym typeface="Roboto"/>
              </a:rPr>
              <a:t> + Exposition</a:t>
            </a:r>
          </a:p>
          <a:p>
            <a:pPr marL="0" marR="0" lvl="0" indent="0" rtl="0">
              <a:lnSpc>
                <a:spcPct val="100000"/>
              </a:lnSpc>
              <a:spcBef>
                <a:spcPts val="0"/>
              </a:spcBef>
              <a:spcAft>
                <a:spcPts val="0"/>
              </a:spcAft>
              <a:buClr>
                <a:srgbClr val="000000"/>
              </a:buClr>
              <a:buSzPts val="2299"/>
              <a:buFont typeface="Arial"/>
              <a:buNone/>
            </a:pPr>
            <a:endParaRPr lang="en-GB" sz="2800" b="0" i="0" u="none" strike="noStrike" cap="none" dirty="0">
              <a:solidFill>
                <a:schemeClr val="bg1"/>
              </a:solidFill>
              <a:latin typeface="Roboto"/>
              <a:ea typeface="Roboto"/>
              <a:cs typeface="Arial"/>
              <a:sym typeface="Roboto"/>
            </a:endParaRPr>
          </a:p>
          <a:p>
            <a:pPr marL="0" marR="0" lvl="0" indent="0" rtl="0">
              <a:lnSpc>
                <a:spcPct val="100000"/>
              </a:lnSpc>
              <a:spcBef>
                <a:spcPts val="0"/>
              </a:spcBef>
              <a:spcAft>
                <a:spcPts val="0"/>
              </a:spcAft>
              <a:buClr>
                <a:srgbClr val="000000"/>
              </a:buClr>
              <a:buSzPts val="2299"/>
              <a:buFont typeface="Arial"/>
              <a:buNone/>
            </a:pPr>
            <a:endParaRPr lang="en-GB" sz="2800" dirty="0">
              <a:solidFill>
                <a:schemeClr val="bg1"/>
              </a:solidFill>
              <a:latin typeface="Roboto"/>
              <a:ea typeface="Roboto"/>
              <a:cs typeface="Arial"/>
              <a:sym typeface="Roboto"/>
            </a:endParaRPr>
          </a:p>
          <a:p>
            <a:pPr marL="514350" marR="0" lvl="0" indent="-514350" rtl="0">
              <a:lnSpc>
                <a:spcPct val="100000"/>
              </a:lnSpc>
              <a:spcBef>
                <a:spcPts val="0"/>
              </a:spcBef>
              <a:spcAft>
                <a:spcPts val="0"/>
              </a:spcAft>
              <a:buClr>
                <a:schemeClr val="bg1"/>
              </a:buClr>
              <a:buSzPts val="2299"/>
              <a:buFont typeface="+mj-lt"/>
              <a:buAutoNum type="alphaUcPeriod"/>
            </a:pPr>
            <a:r>
              <a:rPr lang="en-GB" sz="2800" b="0" i="0" u="none" strike="noStrike" cap="none" dirty="0">
                <a:solidFill>
                  <a:schemeClr val="bg1"/>
                </a:solidFill>
                <a:latin typeface="Roboto"/>
                <a:ea typeface="Roboto"/>
                <a:cs typeface="Arial"/>
                <a:sym typeface="Roboto"/>
              </a:rPr>
              <a:t>Oui </a:t>
            </a:r>
          </a:p>
          <a:p>
            <a:pPr marL="514350" marR="0" lvl="0" indent="-514350" rtl="0">
              <a:lnSpc>
                <a:spcPct val="100000"/>
              </a:lnSpc>
              <a:spcBef>
                <a:spcPts val="0"/>
              </a:spcBef>
              <a:spcAft>
                <a:spcPts val="0"/>
              </a:spcAft>
              <a:buClr>
                <a:schemeClr val="bg1"/>
              </a:buClr>
              <a:buSzPts val="2299"/>
              <a:buFont typeface="+mj-lt"/>
              <a:buAutoNum type="alphaUcPeriod"/>
            </a:pPr>
            <a:r>
              <a:rPr lang="en-GB" sz="2800" b="0" i="0" u="none" strike="noStrike" cap="none" dirty="0">
                <a:solidFill>
                  <a:schemeClr val="bg1"/>
                </a:solidFill>
                <a:latin typeface="Roboto"/>
                <a:ea typeface="Roboto"/>
                <a:cs typeface="Arial"/>
                <a:sym typeface="Roboto"/>
              </a:rPr>
              <a:t>Non</a:t>
            </a:r>
            <a:endParaRPr lang="en-GB" sz="2800" b="0" i="0" u="none" strike="noStrike" cap="none" dirty="0">
              <a:solidFill>
                <a:schemeClr val="bg1"/>
              </a:solidFill>
              <a:latin typeface="Arial"/>
              <a:ea typeface="Arial"/>
              <a:cs typeface="Arial"/>
              <a:sym typeface="Arial"/>
            </a:endParaRPr>
          </a:p>
        </p:txBody>
      </p:sp>
    </p:spTree>
    <p:extLst>
      <p:ext uri="{BB962C8B-B14F-4D97-AF65-F5344CB8AC3E}">
        <p14:creationId xmlns:p14="http://schemas.microsoft.com/office/powerpoint/2010/main" val="21748700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
          <a:extLst>
            <a:ext uri="{FF2B5EF4-FFF2-40B4-BE49-F238E27FC236}">
              <a16:creationId xmlns:a16="http://schemas.microsoft.com/office/drawing/2014/main" id="{49E76B6E-4086-6818-484F-6AB0B850522C}"/>
            </a:ext>
          </a:extLst>
        </p:cNvPr>
        <p:cNvGrpSpPr/>
        <p:nvPr/>
      </p:nvGrpSpPr>
      <p:grpSpPr>
        <a:xfrm>
          <a:off x="0" y="0"/>
          <a:ext cx="0" cy="0"/>
          <a:chOff x="0" y="0"/>
          <a:chExt cx="0" cy="0"/>
        </a:xfrm>
      </p:grpSpPr>
      <p:sp>
        <p:nvSpPr>
          <p:cNvPr id="4" name="Google Shape;489;p48">
            <a:extLst>
              <a:ext uri="{FF2B5EF4-FFF2-40B4-BE49-F238E27FC236}">
                <a16:creationId xmlns:a16="http://schemas.microsoft.com/office/drawing/2014/main" id="{815696D4-1E5C-13F1-53F3-FCF245197A37}"/>
              </a:ext>
            </a:extLst>
          </p:cNvPr>
          <p:cNvSpPr txBox="1">
            <a:spLocks noGrp="1"/>
          </p:cNvSpPr>
          <p:nvPr>
            <p:ph idx="4294967295"/>
          </p:nvPr>
        </p:nvSpPr>
        <p:spPr>
          <a:xfrm>
            <a:off x="892015" y="2272960"/>
            <a:ext cx="10406063" cy="3447098"/>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299"/>
              <a:buFont typeface="Arial"/>
              <a:buNone/>
            </a:pPr>
            <a:r>
              <a:rPr lang="en-GB" sz="2800" b="1" i="0" u="none" strike="noStrike" cap="none" dirty="0">
                <a:solidFill>
                  <a:srgbClr val="0B5FBA"/>
                </a:solidFill>
                <a:latin typeface="Roboto"/>
                <a:ea typeface="Roboto"/>
                <a:cs typeface="Arial"/>
                <a:sym typeface="Roboto"/>
              </a:rPr>
              <a:t>Risque </a:t>
            </a:r>
            <a:r>
              <a:rPr lang="en-GB" sz="2800" b="0" i="0" u="none" strike="noStrike" cap="none" dirty="0">
                <a:solidFill>
                  <a:srgbClr val="0B5FBA"/>
                </a:solidFill>
                <a:latin typeface="Roboto"/>
                <a:ea typeface="Roboto"/>
                <a:cs typeface="Arial"/>
                <a:sym typeface="Roboto"/>
              </a:rPr>
              <a:t>= </a:t>
            </a:r>
            <a:r>
              <a:rPr lang="en-GB" sz="2800" dirty="0" err="1">
                <a:solidFill>
                  <a:srgbClr val="0B5FBA"/>
                </a:solidFill>
                <a:latin typeface="Roboto"/>
                <a:ea typeface="Roboto"/>
                <a:cs typeface="Arial"/>
                <a:sym typeface="Roboto"/>
              </a:rPr>
              <a:t>Aléa</a:t>
            </a:r>
            <a:r>
              <a:rPr lang="en-GB" sz="2800" b="0" i="0" u="none" strike="noStrike" cap="none" dirty="0">
                <a:solidFill>
                  <a:srgbClr val="0B5FBA"/>
                </a:solidFill>
                <a:latin typeface="Roboto"/>
                <a:ea typeface="Roboto"/>
                <a:cs typeface="Arial"/>
                <a:sym typeface="Roboto"/>
              </a:rPr>
              <a:t> + Exposition</a:t>
            </a:r>
          </a:p>
          <a:p>
            <a:pPr marL="0" marR="0" lvl="0" indent="0" rtl="0">
              <a:lnSpc>
                <a:spcPct val="100000"/>
              </a:lnSpc>
              <a:spcBef>
                <a:spcPts val="0"/>
              </a:spcBef>
              <a:spcAft>
                <a:spcPts val="0"/>
              </a:spcAft>
              <a:buClr>
                <a:srgbClr val="000000"/>
              </a:buClr>
              <a:buSzPts val="2299"/>
              <a:buFont typeface="Arial"/>
              <a:buNone/>
            </a:pPr>
            <a:endParaRPr lang="en-GB" sz="2800" dirty="0">
              <a:solidFill>
                <a:srgbClr val="0B5FBA"/>
              </a:solidFill>
              <a:latin typeface="Roboto"/>
              <a:ea typeface="Roboto"/>
              <a:cs typeface="Arial"/>
              <a:sym typeface="Roboto"/>
            </a:endParaRPr>
          </a:p>
          <a:p>
            <a:pPr marL="514350" marR="0" lvl="0" indent="-514350" rtl="0">
              <a:lnSpc>
                <a:spcPct val="100000"/>
              </a:lnSpc>
              <a:spcBef>
                <a:spcPts val="0"/>
              </a:spcBef>
              <a:spcAft>
                <a:spcPts val="0"/>
              </a:spcAft>
              <a:buClr>
                <a:srgbClr val="0A5FBA"/>
              </a:buClr>
              <a:buSzPts val="2299"/>
              <a:buFont typeface="+mj-lt"/>
              <a:buAutoNum type="alphaUcPeriod"/>
            </a:pPr>
            <a:r>
              <a:rPr lang="en-GB" sz="2800" b="0" i="0" u="none" strike="noStrike" cap="none" dirty="0">
                <a:solidFill>
                  <a:srgbClr val="0B5FBA"/>
                </a:solidFill>
                <a:latin typeface="Roboto"/>
                <a:ea typeface="Roboto"/>
                <a:cs typeface="Arial"/>
                <a:sym typeface="Roboto"/>
              </a:rPr>
              <a:t>Oui </a:t>
            </a:r>
          </a:p>
          <a:p>
            <a:pPr marL="514350" marR="0" lvl="0" indent="-514350" rtl="0">
              <a:lnSpc>
                <a:spcPct val="100000"/>
              </a:lnSpc>
              <a:spcBef>
                <a:spcPts val="0"/>
              </a:spcBef>
              <a:spcAft>
                <a:spcPts val="0"/>
              </a:spcAft>
              <a:buClr>
                <a:srgbClr val="0A5FBA"/>
              </a:buClr>
              <a:buSzPts val="2299"/>
              <a:buFont typeface="+mj-lt"/>
              <a:buAutoNum type="alphaUcPeriod"/>
            </a:pPr>
            <a:r>
              <a:rPr lang="en-GB" sz="2800" b="0" strike="noStrike" cap="none" dirty="0">
                <a:solidFill>
                  <a:srgbClr val="0B5FBA"/>
                </a:solidFill>
                <a:latin typeface="Roboto"/>
                <a:ea typeface="Roboto"/>
                <a:cs typeface="Arial"/>
                <a:sym typeface="Roboto"/>
              </a:rPr>
              <a:t>Non</a:t>
            </a:r>
          </a:p>
          <a:p>
            <a:pPr marR="0" lvl="0" rtl="0">
              <a:lnSpc>
                <a:spcPct val="100000"/>
              </a:lnSpc>
              <a:spcBef>
                <a:spcPts val="0"/>
              </a:spcBef>
              <a:spcAft>
                <a:spcPts val="0"/>
              </a:spcAft>
              <a:buClr>
                <a:srgbClr val="000000"/>
              </a:buClr>
              <a:buSzPts val="2299"/>
            </a:pPr>
            <a:endParaRPr lang="en-GB" sz="2800" u="sng" dirty="0">
              <a:solidFill>
                <a:srgbClr val="0B5FBA"/>
              </a:solidFill>
              <a:latin typeface="Roboto"/>
              <a:ea typeface="Roboto"/>
              <a:cs typeface="Arial"/>
              <a:sym typeface="Roboto"/>
            </a:endParaRPr>
          </a:p>
          <a:p>
            <a:pPr marR="0" lvl="0" rtl="0">
              <a:lnSpc>
                <a:spcPct val="100000"/>
              </a:lnSpc>
              <a:spcBef>
                <a:spcPts val="0"/>
              </a:spcBef>
              <a:spcAft>
                <a:spcPts val="0"/>
              </a:spcAft>
              <a:buClr>
                <a:srgbClr val="000000"/>
              </a:buClr>
              <a:buSzPts val="2299"/>
            </a:pPr>
            <a:r>
              <a:rPr lang="en-GB" sz="2800" b="1" dirty="0">
                <a:solidFill>
                  <a:srgbClr val="0B5FBA"/>
                </a:solidFill>
                <a:latin typeface="Roboto"/>
                <a:ea typeface="Roboto"/>
                <a:cs typeface="Arial"/>
                <a:sym typeface="Roboto"/>
              </a:rPr>
              <a:t>Réponse : </a:t>
            </a:r>
            <a:r>
              <a:rPr lang="en-GB" sz="2800" dirty="0">
                <a:solidFill>
                  <a:srgbClr val="0B5FBA"/>
                </a:solidFill>
                <a:latin typeface="Roboto"/>
                <a:ea typeface="Roboto"/>
                <a:cs typeface="Arial"/>
                <a:sym typeface="Roboto"/>
              </a:rPr>
              <a:t>B – Non, la </a:t>
            </a:r>
            <a:r>
              <a:rPr lang="en-GB" sz="2800" dirty="0" err="1">
                <a:solidFill>
                  <a:srgbClr val="0B5FBA"/>
                </a:solidFill>
                <a:latin typeface="Roboto"/>
                <a:ea typeface="Roboto"/>
                <a:cs typeface="Arial"/>
                <a:sym typeface="Roboto"/>
              </a:rPr>
              <a:t>formule</a:t>
            </a:r>
            <a:r>
              <a:rPr lang="en-GB" sz="2800" dirty="0">
                <a:solidFill>
                  <a:srgbClr val="0B5FBA"/>
                </a:solidFill>
                <a:latin typeface="Roboto"/>
                <a:ea typeface="Roboto"/>
                <a:cs typeface="Arial"/>
                <a:sym typeface="Roboto"/>
              </a:rPr>
              <a:t> </a:t>
            </a:r>
            <a:r>
              <a:rPr lang="en-GB" sz="2800" dirty="0" err="1">
                <a:solidFill>
                  <a:srgbClr val="0B5FBA"/>
                </a:solidFill>
                <a:latin typeface="Roboto"/>
                <a:ea typeface="Roboto"/>
                <a:cs typeface="Arial"/>
                <a:sym typeface="Roboto"/>
              </a:rPr>
              <a:t>correcte</a:t>
            </a:r>
            <a:r>
              <a:rPr lang="en-GB" sz="2800" dirty="0">
                <a:solidFill>
                  <a:srgbClr val="0B5FBA"/>
                </a:solidFill>
                <a:latin typeface="Roboto"/>
                <a:ea typeface="Roboto"/>
                <a:cs typeface="Arial"/>
                <a:sym typeface="Roboto"/>
              </a:rPr>
              <a:t> est :</a:t>
            </a:r>
            <a:br>
              <a:rPr lang="en-GB" sz="2800" dirty="0">
                <a:solidFill>
                  <a:srgbClr val="0B5FBA"/>
                </a:solidFill>
                <a:latin typeface="Roboto"/>
                <a:ea typeface="Roboto"/>
                <a:cs typeface="Arial"/>
                <a:sym typeface="Roboto"/>
              </a:rPr>
            </a:br>
            <a:endParaRPr lang="en-GB" sz="2800" u="sng" dirty="0">
              <a:solidFill>
                <a:srgbClr val="0B5FBA"/>
              </a:solidFill>
              <a:latin typeface="Roboto"/>
              <a:ea typeface="Roboto"/>
              <a:cs typeface="Arial"/>
              <a:sym typeface="Roboto"/>
            </a:endParaRPr>
          </a:p>
          <a:p>
            <a:pPr algn="ctr">
              <a:lnSpc>
                <a:spcPct val="100000"/>
              </a:lnSpc>
              <a:spcBef>
                <a:spcPts val="0"/>
              </a:spcBef>
              <a:buClr>
                <a:srgbClr val="000000"/>
              </a:buClr>
              <a:buSzPts val="2299"/>
            </a:pPr>
            <a:r>
              <a:rPr lang="en-GB" sz="2800" b="1" dirty="0">
                <a:solidFill>
                  <a:srgbClr val="0B5FBA"/>
                </a:solidFill>
                <a:latin typeface="Roboto"/>
                <a:ea typeface="Roboto"/>
                <a:cs typeface="Roboto"/>
                <a:sym typeface="Roboto"/>
              </a:rPr>
              <a:t>Risque </a:t>
            </a:r>
            <a:r>
              <a:rPr lang="en-GB" sz="2800" dirty="0">
                <a:solidFill>
                  <a:srgbClr val="0B5FBA"/>
                </a:solidFill>
                <a:latin typeface="Roboto"/>
                <a:ea typeface="Roboto"/>
                <a:cs typeface="Roboto"/>
                <a:sym typeface="Roboto"/>
              </a:rPr>
              <a:t>= </a:t>
            </a:r>
            <a:r>
              <a:rPr lang="en-GB" sz="2800" dirty="0" err="1">
                <a:solidFill>
                  <a:srgbClr val="0B5FBA"/>
                </a:solidFill>
                <a:latin typeface="Roboto"/>
                <a:ea typeface="Roboto"/>
                <a:cs typeface="Roboto"/>
                <a:sym typeface="Roboto"/>
              </a:rPr>
              <a:t>Aléa</a:t>
            </a:r>
            <a:r>
              <a:rPr lang="en-GB" sz="2800" dirty="0">
                <a:solidFill>
                  <a:srgbClr val="0B5FBA"/>
                </a:solidFill>
                <a:latin typeface="Roboto"/>
                <a:ea typeface="Roboto"/>
                <a:cs typeface="Roboto"/>
                <a:sym typeface="Roboto"/>
              </a:rPr>
              <a:t> x Exposition x </a:t>
            </a:r>
            <a:r>
              <a:rPr lang="en-GB" sz="2800" dirty="0" err="1">
                <a:solidFill>
                  <a:srgbClr val="0B5FBA"/>
                </a:solidFill>
                <a:latin typeface="Roboto"/>
                <a:ea typeface="Roboto"/>
                <a:cs typeface="Roboto"/>
                <a:sym typeface="Roboto"/>
              </a:rPr>
              <a:t>Vulnérabilité</a:t>
            </a:r>
            <a:endParaRPr lang="en-GB" sz="2800" dirty="0">
              <a:solidFill>
                <a:srgbClr val="0B5FBA"/>
              </a:solidFill>
              <a:latin typeface="Roboto"/>
              <a:ea typeface="Roboto"/>
              <a:cs typeface="Roboto"/>
              <a:sym typeface="Roboto"/>
            </a:endParaRPr>
          </a:p>
        </p:txBody>
      </p:sp>
      <p:sp>
        <p:nvSpPr>
          <p:cNvPr id="3" name="Title 1">
            <a:extLst>
              <a:ext uri="{FF2B5EF4-FFF2-40B4-BE49-F238E27FC236}">
                <a16:creationId xmlns:a16="http://schemas.microsoft.com/office/drawing/2014/main" id="{4A393F26-401D-2C7D-8C38-15C576786492}"/>
              </a:ext>
            </a:extLst>
          </p:cNvPr>
          <p:cNvSpPr txBox="1">
            <a:spLocks/>
          </p:cNvSpPr>
          <p:nvPr/>
        </p:nvSpPr>
        <p:spPr>
          <a:xfrm>
            <a:off x="1015999" y="1198741"/>
            <a:ext cx="10652125" cy="9683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a:buClrTx/>
              <a:buFontTx/>
            </a:pPr>
            <a:r>
              <a:rPr lang="en-GB" b="1">
                <a:solidFill>
                  <a:srgbClr val="0A5FBA"/>
                </a:solidFill>
                <a:latin typeface="Roboto"/>
                <a:ea typeface="Roboto"/>
                <a:cs typeface="Arial"/>
              </a:rPr>
              <a:t>2. Cette formule permettant d'évaluer les risques climatiques est-elle correcte ?</a:t>
            </a:r>
          </a:p>
        </p:txBody>
      </p:sp>
    </p:spTree>
    <p:extLst>
      <p:ext uri="{BB962C8B-B14F-4D97-AF65-F5344CB8AC3E}">
        <p14:creationId xmlns:p14="http://schemas.microsoft.com/office/powerpoint/2010/main" val="4658893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540281-805C-05FB-7BF2-34611933D1DF}"/>
              </a:ext>
            </a:extLst>
          </p:cNvPr>
          <p:cNvSpPr txBox="1"/>
          <p:nvPr/>
        </p:nvSpPr>
        <p:spPr>
          <a:xfrm>
            <a:off x="1584510" y="2365691"/>
            <a:ext cx="9022980" cy="3370153"/>
          </a:xfrm>
          <a:prstGeom prst="rect">
            <a:avLst/>
          </a:prstGeom>
          <a:noFill/>
        </p:spPr>
        <p:txBody>
          <a:bodyPr wrap="square" rtlCol="0">
            <a:spAutoFit/>
          </a:bodyPr>
          <a:lstStyle/>
          <a:p>
            <a:pPr>
              <a:spcAft>
                <a:spcPts val="1800"/>
              </a:spcAft>
              <a:buClr>
                <a:schemeClr val="bg1"/>
              </a:buClr>
              <a:buFont typeface="+mj-lt"/>
              <a:buAutoNum type="alphaUcPeriod"/>
            </a:pPr>
            <a:r>
              <a:rPr lang="en-US" sz="2400">
                <a:solidFill>
                  <a:schemeClr val="bg1"/>
                </a:solidFill>
                <a:latin typeface="Roboto"/>
                <a:ea typeface="Roboto"/>
                <a:cs typeface="Roboto"/>
                <a:sym typeface="Roboto"/>
              </a:rPr>
              <a:t> </a:t>
            </a:r>
            <a:r>
              <a:rPr lang="en-US" sz="2400" b="1">
                <a:solidFill>
                  <a:schemeClr val="bg1"/>
                </a:solidFill>
                <a:latin typeface="Roboto"/>
                <a:ea typeface="Roboto"/>
                <a:cs typeface="Roboto"/>
                <a:sym typeface="Roboto"/>
              </a:rPr>
              <a:t>Le changement climatique </a:t>
            </a:r>
            <a:r>
              <a:rPr lang="en-US" sz="2400">
                <a:solidFill>
                  <a:schemeClr val="bg1"/>
                </a:solidFill>
                <a:latin typeface="Roboto"/>
                <a:ea typeface="Roboto"/>
                <a:cs typeface="Roboto"/>
                <a:sym typeface="Roboto"/>
              </a:rPr>
              <a:t>amplifie les inégalités existantes.</a:t>
            </a:r>
          </a:p>
          <a:p>
            <a:pPr>
              <a:spcAft>
                <a:spcPts val="1800"/>
              </a:spcAft>
              <a:buClr>
                <a:schemeClr val="bg1"/>
              </a:buClr>
              <a:buFont typeface="+mj-lt"/>
              <a:buAutoNum type="alphaUcPeriod"/>
            </a:pPr>
            <a:r>
              <a:rPr lang="en-US" sz="2400">
                <a:solidFill>
                  <a:schemeClr val="bg1"/>
                </a:solidFill>
                <a:latin typeface="Roboto"/>
                <a:ea typeface="Roboto"/>
                <a:cs typeface="Roboto"/>
                <a:sym typeface="Roboto"/>
              </a:rPr>
              <a:t> </a:t>
            </a:r>
            <a:r>
              <a:rPr lang="en-US" sz="2400" b="1">
                <a:solidFill>
                  <a:schemeClr val="bg1"/>
                </a:solidFill>
                <a:latin typeface="Roboto"/>
                <a:ea typeface="Roboto"/>
                <a:cs typeface="Roboto"/>
                <a:sym typeface="Roboto"/>
              </a:rPr>
              <a:t>L'égalité </a:t>
            </a:r>
            <a:r>
              <a:rPr lang="en-US" sz="2400">
                <a:solidFill>
                  <a:schemeClr val="bg1"/>
                </a:solidFill>
                <a:latin typeface="Roboto"/>
                <a:ea typeface="Roboto"/>
                <a:cs typeface="Roboto"/>
                <a:sym typeface="Roboto"/>
              </a:rPr>
              <a:t>consiste à donner à chacun ce dont il a besoin pour avoir les mêmes chances de réussite.</a:t>
            </a:r>
          </a:p>
          <a:p>
            <a:pPr>
              <a:spcAft>
                <a:spcPts val="1800"/>
              </a:spcAft>
              <a:buClr>
                <a:schemeClr val="bg1"/>
              </a:buClr>
              <a:buFont typeface="+mj-lt"/>
              <a:buAutoNum type="alphaUcPeriod"/>
            </a:pPr>
            <a:r>
              <a:rPr lang="en-US" sz="2400">
                <a:solidFill>
                  <a:schemeClr val="bg1"/>
                </a:solidFill>
                <a:latin typeface="Roboto"/>
                <a:ea typeface="Roboto"/>
                <a:cs typeface="Roboto"/>
                <a:sym typeface="Roboto"/>
              </a:rPr>
              <a:t> </a:t>
            </a:r>
            <a:r>
              <a:rPr lang="en-US" sz="2400" b="1">
                <a:solidFill>
                  <a:schemeClr val="bg1"/>
                </a:solidFill>
                <a:latin typeface="Roboto"/>
                <a:ea typeface="Roboto"/>
                <a:cs typeface="Roboto"/>
                <a:sym typeface="Roboto"/>
              </a:rPr>
              <a:t>L'atténuation du changement climatique </a:t>
            </a:r>
            <a:r>
              <a:rPr lang="en-US" sz="2400">
                <a:solidFill>
                  <a:schemeClr val="bg1"/>
                </a:solidFill>
                <a:latin typeface="Roboto"/>
                <a:ea typeface="Roboto"/>
                <a:cs typeface="Roboto"/>
                <a:sym typeface="Roboto"/>
              </a:rPr>
              <a:t>consiste à réduire les émissions de gaz à effet de serre qui causent le changement climatique.</a:t>
            </a:r>
          </a:p>
          <a:p>
            <a:pPr>
              <a:spcAft>
                <a:spcPts val="1800"/>
              </a:spcAft>
              <a:buClr>
                <a:schemeClr val="bg1"/>
              </a:buClr>
              <a:buFont typeface="+mj-lt"/>
              <a:buAutoNum type="alphaUcPeriod"/>
            </a:pPr>
            <a:r>
              <a:rPr lang="en-GB" sz="2400">
                <a:solidFill>
                  <a:schemeClr val="bg1"/>
                </a:solidFill>
                <a:latin typeface="Roboto"/>
                <a:ea typeface="Roboto"/>
              </a:rPr>
              <a:t> </a:t>
            </a:r>
            <a:r>
              <a:rPr lang="en-GB" sz="2400" b="1">
                <a:solidFill>
                  <a:schemeClr val="bg1"/>
                </a:solidFill>
                <a:latin typeface="Roboto"/>
                <a:ea typeface="Roboto"/>
              </a:rPr>
              <a:t>Un système d'approvisionnement en eau résilient </a:t>
            </a:r>
            <a:r>
              <a:rPr lang="en-GB" sz="2400">
                <a:solidFill>
                  <a:schemeClr val="bg1"/>
                </a:solidFill>
                <a:latin typeface="Roboto"/>
                <a:ea typeface="Roboto"/>
              </a:rPr>
              <a:t>est un système capable de résister aux chocs et aux stress liés au climat, de s'y adapter et de s'en remettre.</a:t>
            </a:r>
          </a:p>
        </p:txBody>
      </p:sp>
      <p:sp>
        <p:nvSpPr>
          <p:cNvPr id="3" name="TextBox 2">
            <a:extLst>
              <a:ext uri="{FF2B5EF4-FFF2-40B4-BE49-F238E27FC236}">
                <a16:creationId xmlns:a16="http://schemas.microsoft.com/office/drawing/2014/main" id="{93A1CCCE-C932-39B1-3364-59D1588199FA}"/>
              </a:ext>
            </a:extLst>
          </p:cNvPr>
          <p:cNvSpPr txBox="1"/>
          <p:nvPr/>
        </p:nvSpPr>
        <p:spPr>
          <a:xfrm>
            <a:off x="1584510" y="1352988"/>
            <a:ext cx="8488670" cy="584775"/>
          </a:xfrm>
          <a:prstGeom prst="rect">
            <a:avLst/>
          </a:prstGeom>
          <a:noFill/>
        </p:spPr>
        <p:txBody>
          <a:bodyPr wrap="square" rtlCol="0">
            <a:spAutoFit/>
          </a:bodyPr>
          <a:lstStyle/>
          <a:p>
            <a:r>
              <a:rPr lang="en-GB" sz="3200" b="1" kern="1200">
                <a:solidFill>
                  <a:schemeClr val="bg1"/>
                </a:solidFill>
                <a:latin typeface="Roboto"/>
                <a:ea typeface="Roboto"/>
              </a:rPr>
              <a:t>3. Quelle(s) affirmation(s) n'est (ne sont) pas correcte(s) ?</a:t>
            </a:r>
          </a:p>
        </p:txBody>
      </p:sp>
    </p:spTree>
    <p:extLst>
      <p:ext uri="{BB962C8B-B14F-4D97-AF65-F5344CB8AC3E}">
        <p14:creationId xmlns:p14="http://schemas.microsoft.com/office/powerpoint/2010/main" val="939330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51C3D01-4A19-ED94-44D7-E72EE8E5DDA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6536C7-F7E5-9F76-D5CD-E974C6A41DD4}"/>
              </a:ext>
            </a:extLst>
          </p:cNvPr>
          <p:cNvSpPr>
            <a:spLocks noGrp="1"/>
          </p:cNvSpPr>
          <p:nvPr>
            <p:ph sz="quarter" idx="16"/>
          </p:nvPr>
        </p:nvSpPr>
        <p:spPr/>
        <p:txBody>
          <a:bodyPr/>
          <a:lstStyle/>
          <a:p>
            <a:r>
              <a:rPr lang="en-GB" dirty="0" err="1"/>
              <a:t>Objectifs</a:t>
            </a:r>
            <a:r>
              <a:rPr lang="en-GB" dirty="0"/>
              <a:t> </a:t>
            </a:r>
            <a:r>
              <a:rPr lang="en-GB" dirty="0" err="1"/>
              <a:t>pédagogiques</a:t>
            </a:r>
            <a:endParaRPr lang="en-GB" dirty="0"/>
          </a:p>
        </p:txBody>
      </p:sp>
      <p:sp>
        <p:nvSpPr>
          <p:cNvPr id="3" name="Google Shape;286;p10">
            <a:extLst>
              <a:ext uri="{FF2B5EF4-FFF2-40B4-BE49-F238E27FC236}">
                <a16:creationId xmlns:a16="http://schemas.microsoft.com/office/drawing/2014/main" id="{65F4C7F1-EC4E-F232-41F3-8F96A6AFA399}"/>
              </a:ext>
            </a:extLst>
          </p:cNvPr>
          <p:cNvSpPr txBox="1"/>
          <p:nvPr/>
        </p:nvSpPr>
        <p:spPr>
          <a:xfrm rot="16200000">
            <a:off x="-1921719" y="427904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Crédit image : IRC</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0702370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954DB-75EC-65DC-1977-FF87368961D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77CD00C-3931-A391-B5DF-E3F86CCD5074}"/>
              </a:ext>
            </a:extLst>
          </p:cNvPr>
          <p:cNvSpPr txBox="1"/>
          <p:nvPr/>
        </p:nvSpPr>
        <p:spPr>
          <a:xfrm>
            <a:off x="1732844" y="2009230"/>
            <a:ext cx="8726312" cy="4401205"/>
          </a:xfrm>
          <a:prstGeom prst="rect">
            <a:avLst/>
          </a:prstGeom>
          <a:noFill/>
        </p:spPr>
        <p:txBody>
          <a:bodyPr wrap="square" rtlCol="0">
            <a:spAutoFit/>
          </a:bodyPr>
          <a:lstStyle/>
          <a:p>
            <a:pPr marL="342900" indent="-342900">
              <a:spcAft>
                <a:spcPts val="1200"/>
              </a:spcAft>
              <a:buClr>
                <a:srgbClr val="0A5FBA"/>
              </a:buClr>
              <a:buFont typeface="+mj-lt"/>
              <a:buAutoNum type="alphaUcPeriod"/>
            </a:pPr>
            <a:r>
              <a:rPr lang="en-US" sz="1800" dirty="0">
                <a:solidFill>
                  <a:srgbClr val="0B5FBA"/>
                </a:solidFill>
                <a:latin typeface="Roboto"/>
                <a:ea typeface="Roboto"/>
                <a:cs typeface="Roboto"/>
                <a:sym typeface="Roboto"/>
              </a:rPr>
              <a:t>Le </a:t>
            </a:r>
            <a:r>
              <a:rPr lang="en-US" sz="1800" dirty="0" err="1">
                <a:solidFill>
                  <a:srgbClr val="0B5FBA"/>
                </a:solidFill>
                <a:latin typeface="Roboto"/>
                <a:ea typeface="Roboto"/>
                <a:cs typeface="Roboto"/>
                <a:sym typeface="Roboto"/>
              </a:rPr>
              <a:t>changement</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climatique</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amplifie</a:t>
            </a:r>
            <a:r>
              <a:rPr lang="en-US" sz="1800" dirty="0">
                <a:solidFill>
                  <a:srgbClr val="0B5FBA"/>
                </a:solidFill>
                <a:latin typeface="Roboto"/>
                <a:ea typeface="Roboto"/>
                <a:cs typeface="Roboto"/>
                <a:sym typeface="Roboto"/>
              </a:rPr>
              <a:t> les </a:t>
            </a:r>
            <a:r>
              <a:rPr lang="en-US" sz="1800" dirty="0" err="1">
                <a:solidFill>
                  <a:srgbClr val="0B5FBA"/>
                </a:solidFill>
                <a:latin typeface="Roboto"/>
                <a:ea typeface="Roboto"/>
                <a:cs typeface="Roboto"/>
                <a:sym typeface="Roboto"/>
              </a:rPr>
              <a:t>inégalités</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existantes</a:t>
            </a:r>
            <a:r>
              <a:rPr lang="en-US" sz="1800" dirty="0">
                <a:solidFill>
                  <a:srgbClr val="0B5FBA"/>
                </a:solidFill>
                <a:latin typeface="Roboto"/>
                <a:ea typeface="Roboto"/>
                <a:cs typeface="Roboto"/>
                <a:sym typeface="Roboto"/>
              </a:rPr>
              <a:t>.</a:t>
            </a:r>
          </a:p>
          <a:p>
            <a:pPr marL="342900" indent="-342900">
              <a:spcAft>
                <a:spcPts val="1200"/>
              </a:spcAft>
              <a:buClr>
                <a:srgbClr val="0A5FBA"/>
              </a:buClr>
              <a:buFont typeface="+mj-lt"/>
              <a:buAutoNum type="alphaUcPeriod"/>
            </a:pPr>
            <a:r>
              <a:rPr lang="en-US" sz="1800" dirty="0" err="1">
                <a:solidFill>
                  <a:srgbClr val="0B5FBA"/>
                </a:solidFill>
                <a:latin typeface="Roboto"/>
                <a:ea typeface="Roboto"/>
                <a:cs typeface="Roboto"/>
                <a:sym typeface="Roboto"/>
              </a:rPr>
              <a:t>L'égalité</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consiste</a:t>
            </a:r>
            <a:r>
              <a:rPr lang="en-US" sz="1800" dirty="0">
                <a:solidFill>
                  <a:srgbClr val="0B5FBA"/>
                </a:solidFill>
                <a:latin typeface="Roboto"/>
                <a:ea typeface="Roboto"/>
                <a:cs typeface="Roboto"/>
                <a:sym typeface="Roboto"/>
              </a:rPr>
              <a:t> à donner à chacun </a:t>
            </a:r>
            <a:r>
              <a:rPr lang="en-US" sz="1800" dirty="0" err="1">
                <a:solidFill>
                  <a:srgbClr val="0B5FBA"/>
                </a:solidFill>
                <a:latin typeface="Roboto"/>
                <a:ea typeface="Roboto"/>
                <a:cs typeface="Roboto"/>
                <a:sym typeface="Roboto"/>
              </a:rPr>
              <a:t>ce</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dont</a:t>
            </a:r>
            <a:r>
              <a:rPr lang="en-US" sz="1800" dirty="0">
                <a:solidFill>
                  <a:srgbClr val="0B5FBA"/>
                </a:solidFill>
                <a:latin typeface="Roboto"/>
                <a:ea typeface="Roboto"/>
                <a:cs typeface="Roboto"/>
                <a:sym typeface="Roboto"/>
              </a:rPr>
              <a:t> il a </a:t>
            </a:r>
            <a:r>
              <a:rPr lang="en-US" sz="1800" dirty="0" err="1">
                <a:solidFill>
                  <a:srgbClr val="0B5FBA"/>
                </a:solidFill>
                <a:latin typeface="Roboto"/>
                <a:ea typeface="Roboto"/>
                <a:cs typeface="Roboto"/>
                <a:sym typeface="Roboto"/>
              </a:rPr>
              <a:t>besoin</a:t>
            </a:r>
            <a:r>
              <a:rPr lang="en-US" sz="1800" dirty="0">
                <a:solidFill>
                  <a:srgbClr val="0B5FBA"/>
                </a:solidFill>
                <a:latin typeface="Roboto"/>
                <a:ea typeface="Roboto"/>
                <a:cs typeface="Roboto"/>
                <a:sym typeface="Roboto"/>
              </a:rPr>
              <a:t> pour </a:t>
            </a:r>
            <a:r>
              <a:rPr lang="en-US" sz="1800" dirty="0" err="1">
                <a:solidFill>
                  <a:srgbClr val="0B5FBA"/>
                </a:solidFill>
                <a:latin typeface="Roboto"/>
                <a:ea typeface="Roboto"/>
                <a:cs typeface="Roboto"/>
                <a:sym typeface="Roboto"/>
              </a:rPr>
              <a:t>avoir</a:t>
            </a:r>
            <a:r>
              <a:rPr lang="en-US" sz="1800" dirty="0">
                <a:solidFill>
                  <a:srgbClr val="0B5FBA"/>
                </a:solidFill>
                <a:latin typeface="Roboto"/>
                <a:ea typeface="Roboto"/>
                <a:cs typeface="Roboto"/>
                <a:sym typeface="Roboto"/>
              </a:rPr>
              <a:t> les </a:t>
            </a:r>
            <a:r>
              <a:rPr lang="en-US" sz="1800" dirty="0" err="1">
                <a:solidFill>
                  <a:srgbClr val="0B5FBA"/>
                </a:solidFill>
                <a:latin typeface="Roboto"/>
                <a:ea typeface="Roboto"/>
                <a:cs typeface="Roboto"/>
                <a:sym typeface="Roboto"/>
              </a:rPr>
              <a:t>mêmes</a:t>
            </a:r>
            <a:r>
              <a:rPr lang="en-US" sz="1800" dirty="0">
                <a:solidFill>
                  <a:srgbClr val="0B5FBA"/>
                </a:solidFill>
                <a:latin typeface="Roboto"/>
                <a:ea typeface="Roboto"/>
                <a:cs typeface="Roboto"/>
                <a:sym typeface="Roboto"/>
              </a:rPr>
              <a:t> chances de </a:t>
            </a:r>
            <a:r>
              <a:rPr lang="en-US" sz="1800" dirty="0" err="1">
                <a:solidFill>
                  <a:srgbClr val="0B5FBA"/>
                </a:solidFill>
                <a:latin typeface="Roboto"/>
                <a:ea typeface="Roboto"/>
                <a:cs typeface="Roboto"/>
                <a:sym typeface="Roboto"/>
              </a:rPr>
              <a:t>réussite</a:t>
            </a:r>
            <a:r>
              <a:rPr lang="en-US" sz="1800" dirty="0">
                <a:solidFill>
                  <a:srgbClr val="0B5FBA"/>
                </a:solidFill>
                <a:latin typeface="Roboto"/>
                <a:ea typeface="Roboto"/>
                <a:cs typeface="Roboto"/>
                <a:sym typeface="Roboto"/>
              </a:rPr>
              <a:t>.</a:t>
            </a:r>
          </a:p>
          <a:p>
            <a:pPr marL="342900" indent="-342900">
              <a:spcAft>
                <a:spcPts val="1200"/>
              </a:spcAft>
              <a:buClr>
                <a:srgbClr val="0A5FBA"/>
              </a:buClr>
              <a:buFont typeface="+mj-lt"/>
              <a:buAutoNum type="alphaUcPeriod"/>
            </a:pPr>
            <a:r>
              <a:rPr lang="en-US" sz="1800" dirty="0" err="1">
                <a:solidFill>
                  <a:srgbClr val="0A5FBA"/>
                </a:solidFill>
                <a:latin typeface="Roboto"/>
                <a:ea typeface="Roboto"/>
                <a:cs typeface="Roboto"/>
                <a:sym typeface="Roboto"/>
              </a:rPr>
              <a:t>L'atténuation</a:t>
            </a:r>
            <a:r>
              <a:rPr lang="en-US" sz="1800" dirty="0">
                <a:solidFill>
                  <a:srgbClr val="0A5FBA"/>
                </a:solidFill>
                <a:latin typeface="Roboto"/>
                <a:ea typeface="Roboto"/>
                <a:cs typeface="Roboto"/>
                <a:sym typeface="Roboto"/>
              </a:rPr>
              <a:t> du </a:t>
            </a:r>
            <a:r>
              <a:rPr lang="en-US" sz="1800" dirty="0" err="1">
                <a:solidFill>
                  <a:srgbClr val="0A5FBA"/>
                </a:solidFill>
                <a:latin typeface="Roboto"/>
                <a:ea typeface="Roboto"/>
                <a:cs typeface="Roboto"/>
                <a:sym typeface="Roboto"/>
              </a:rPr>
              <a:t>changement</a:t>
            </a:r>
            <a:r>
              <a:rPr lang="en-US" sz="1800" dirty="0">
                <a:solidFill>
                  <a:srgbClr val="0A5FBA"/>
                </a:solidFill>
                <a:latin typeface="Roboto"/>
                <a:ea typeface="Roboto"/>
                <a:cs typeface="Roboto"/>
                <a:sym typeface="Roboto"/>
              </a:rPr>
              <a:t> </a:t>
            </a:r>
            <a:r>
              <a:rPr lang="en-US" sz="1800" dirty="0" err="1">
                <a:solidFill>
                  <a:srgbClr val="0A5FBA"/>
                </a:solidFill>
                <a:latin typeface="Roboto"/>
                <a:ea typeface="Roboto"/>
                <a:cs typeface="Roboto"/>
                <a:sym typeface="Roboto"/>
              </a:rPr>
              <a:t>climatique</a:t>
            </a:r>
            <a:r>
              <a:rPr lang="en-US" sz="1800" dirty="0">
                <a:solidFill>
                  <a:srgbClr val="0A5FBA"/>
                </a:solidFill>
                <a:latin typeface="Roboto"/>
                <a:ea typeface="Roboto"/>
                <a:cs typeface="Roboto"/>
                <a:sym typeface="Roboto"/>
              </a:rPr>
              <a:t> </a:t>
            </a:r>
            <a:r>
              <a:rPr lang="en-US" sz="1800" dirty="0" err="1">
                <a:solidFill>
                  <a:srgbClr val="0A5FBA"/>
                </a:solidFill>
                <a:latin typeface="Roboto"/>
                <a:ea typeface="Roboto"/>
                <a:cs typeface="Roboto"/>
                <a:sym typeface="Roboto"/>
              </a:rPr>
              <a:t>consiste</a:t>
            </a:r>
            <a:r>
              <a:rPr lang="en-US" sz="1800" dirty="0">
                <a:solidFill>
                  <a:srgbClr val="0A5FBA"/>
                </a:solidFill>
                <a:latin typeface="Roboto"/>
                <a:ea typeface="Roboto"/>
                <a:cs typeface="Roboto"/>
                <a:sym typeface="Roboto"/>
              </a:rPr>
              <a:t> à </a:t>
            </a:r>
            <a:r>
              <a:rPr lang="en-US" sz="1800" dirty="0" err="1">
                <a:solidFill>
                  <a:srgbClr val="0A5FBA"/>
                </a:solidFill>
                <a:latin typeface="Roboto"/>
                <a:ea typeface="Roboto"/>
                <a:cs typeface="Roboto"/>
                <a:sym typeface="Roboto"/>
              </a:rPr>
              <a:t>réduire</a:t>
            </a:r>
            <a:r>
              <a:rPr lang="en-US" sz="1800" dirty="0">
                <a:solidFill>
                  <a:srgbClr val="0A5FBA"/>
                </a:solidFill>
                <a:latin typeface="Roboto"/>
                <a:ea typeface="Roboto"/>
                <a:cs typeface="Roboto"/>
                <a:sym typeface="Roboto"/>
              </a:rPr>
              <a:t> les </a:t>
            </a:r>
            <a:r>
              <a:rPr lang="en-US" sz="1800" dirty="0" err="1">
                <a:solidFill>
                  <a:srgbClr val="0A5FBA"/>
                </a:solidFill>
                <a:latin typeface="Roboto"/>
                <a:ea typeface="Roboto"/>
                <a:cs typeface="Roboto"/>
                <a:sym typeface="Roboto"/>
              </a:rPr>
              <a:t>émissions</a:t>
            </a:r>
            <a:r>
              <a:rPr lang="en-US" sz="1800" dirty="0">
                <a:solidFill>
                  <a:srgbClr val="0A5FBA"/>
                </a:solidFill>
                <a:latin typeface="Roboto"/>
                <a:ea typeface="Roboto"/>
                <a:cs typeface="Roboto"/>
                <a:sym typeface="Roboto"/>
              </a:rPr>
              <a:t> de </a:t>
            </a:r>
            <a:r>
              <a:rPr lang="en-US" sz="1800" dirty="0" err="1">
                <a:solidFill>
                  <a:srgbClr val="0A5FBA"/>
                </a:solidFill>
                <a:latin typeface="Roboto"/>
                <a:ea typeface="Roboto"/>
                <a:cs typeface="Roboto"/>
                <a:sym typeface="Roboto"/>
              </a:rPr>
              <a:t>gaz</a:t>
            </a:r>
            <a:r>
              <a:rPr lang="en-US" sz="1800" dirty="0">
                <a:solidFill>
                  <a:srgbClr val="0A5FBA"/>
                </a:solidFill>
                <a:latin typeface="Roboto"/>
                <a:ea typeface="Roboto"/>
                <a:cs typeface="Roboto"/>
                <a:sym typeface="Roboto"/>
              </a:rPr>
              <a:t> à </a:t>
            </a:r>
            <a:r>
              <a:rPr lang="en-US" sz="1800" dirty="0" err="1">
                <a:solidFill>
                  <a:srgbClr val="0A5FBA"/>
                </a:solidFill>
                <a:latin typeface="Roboto"/>
                <a:ea typeface="Roboto"/>
                <a:cs typeface="Roboto"/>
                <a:sym typeface="Roboto"/>
              </a:rPr>
              <a:t>effet</a:t>
            </a:r>
            <a:r>
              <a:rPr lang="en-US" sz="1800" dirty="0">
                <a:solidFill>
                  <a:srgbClr val="0A5FBA"/>
                </a:solidFill>
                <a:latin typeface="Roboto"/>
                <a:ea typeface="Roboto"/>
                <a:cs typeface="Roboto"/>
                <a:sym typeface="Roboto"/>
              </a:rPr>
              <a:t> de serre qui </a:t>
            </a:r>
            <a:r>
              <a:rPr lang="en-US" sz="1800" dirty="0" err="1">
                <a:solidFill>
                  <a:srgbClr val="0A5FBA"/>
                </a:solidFill>
                <a:latin typeface="Roboto"/>
                <a:ea typeface="Roboto"/>
                <a:cs typeface="Roboto"/>
                <a:sym typeface="Roboto"/>
              </a:rPr>
              <a:t>causent</a:t>
            </a:r>
            <a:r>
              <a:rPr lang="en-US" sz="1800" dirty="0">
                <a:solidFill>
                  <a:srgbClr val="0A5FBA"/>
                </a:solidFill>
                <a:latin typeface="Roboto"/>
                <a:ea typeface="Roboto"/>
                <a:cs typeface="Roboto"/>
                <a:sym typeface="Roboto"/>
              </a:rPr>
              <a:t> le </a:t>
            </a:r>
            <a:r>
              <a:rPr lang="en-US" sz="1800" dirty="0" err="1">
                <a:solidFill>
                  <a:srgbClr val="0A5FBA"/>
                </a:solidFill>
                <a:latin typeface="Roboto"/>
                <a:ea typeface="Roboto"/>
                <a:cs typeface="Roboto"/>
                <a:sym typeface="Roboto"/>
              </a:rPr>
              <a:t>changement</a:t>
            </a:r>
            <a:r>
              <a:rPr lang="en-US" sz="1800" dirty="0">
                <a:solidFill>
                  <a:srgbClr val="0A5FBA"/>
                </a:solidFill>
                <a:latin typeface="Roboto"/>
                <a:ea typeface="Roboto"/>
                <a:cs typeface="Roboto"/>
                <a:sym typeface="Roboto"/>
              </a:rPr>
              <a:t> </a:t>
            </a:r>
            <a:r>
              <a:rPr lang="en-US" sz="1800" dirty="0" err="1">
                <a:solidFill>
                  <a:srgbClr val="0A5FBA"/>
                </a:solidFill>
                <a:latin typeface="Roboto"/>
                <a:ea typeface="Roboto"/>
                <a:cs typeface="Roboto"/>
                <a:sym typeface="Roboto"/>
              </a:rPr>
              <a:t>climatique</a:t>
            </a:r>
            <a:r>
              <a:rPr lang="en-US" sz="1800" dirty="0">
                <a:solidFill>
                  <a:srgbClr val="0A5FBA"/>
                </a:solidFill>
                <a:latin typeface="Roboto"/>
                <a:ea typeface="Roboto"/>
                <a:cs typeface="Roboto"/>
                <a:sym typeface="Roboto"/>
              </a:rPr>
              <a:t>.</a:t>
            </a:r>
          </a:p>
          <a:p>
            <a:pPr marL="342900" indent="-342900">
              <a:spcAft>
                <a:spcPts val="1200"/>
              </a:spcAft>
              <a:buClr>
                <a:srgbClr val="0A5FBA"/>
              </a:buClr>
              <a:buFont typeface="+mj-lt"/>
              <a:buAutoNum type="alphaUcPeriod"/>
            </a:pPr>
            <a:r>
              <a:rPr lang="en-GB" sz="1800" dirty="0">
                <a:solidFill>
                  <a:srgbClr val="0B5FBA"/>
                </a:solidFill>
                <a:latin typeface="Roboto"/>
                <a:ea typeface="Roboto"/>
              </a:rPr>
              <a:t>Un </a:t>
            </a:r>
            <a:r>
              <a:rPr lang="en-GB" sz="1800" dirty="0" err="1">
                <a:solidFill>
                  <a:srgbClr val="0B5FBA"/>
                </a:solidFill>
                <a:latin typeface="Roboto"/>
                <a:ea typeface="Roboto"/>
              </a:rPr>
              <a:t>système</a:t>
            </a:r>
            <a:r>
              <a:rPr lang="en-GB" sz="1800" dirty="0">
                <a:solidFill>
                  <a:srgbClr val="0B5FBA"/>
                </a:solidFill>
                <a:latin typeface="Roboto"/>
                <a:ea typeface="Roboto"/>
              </a:rPr>
              <a:t> </a:t>
            </a:r>
            <a:r>
              <a:rPr lang="en-GB" sz="1800" dirty="0" err="1">
                <a:solidFill>
                  <a:srgbClr val="0B5FBA"/>
                </a:solidFill>
                <a:latin typeface="Roboto"/>
                <a:ea typeface="Roboto"/>
              </a:rPr>
              <a:t>d'approvisionnement</a:t>
            </a:r>
            <a:r>
              <a:rPr lang="en-GB" sz="1800" dirty="0">
                <a:solidFill>
                  <a:srgbClr val="0B5FBA"/>
                </a:solidFill>
                <a:latin typeface="Roboto"/>
                <a:ea typeface="Roboto"/>
              </a:rPr>
              <a:t> </a:t>
            </a:r>
            <a:r>
              <a:rPr lang="en-GB" sz="1800" dirty="0" err="1">
                <a:solidFill>
                  <a:srgbClr val="0B5FBA"/>
                </a:solidFill>
                <a:latin typeface="Roboto"/>
                <a:ea typeface="Roboto"/>
              </a:rPr>
              <a:t>en</a:t>
            </a:r>
            <a:r>
              <a:rPr lang="en-GB" sz="1800" dirty="0">
                <a:solidFill>
                  <a:srgbClr val="0B5FBA"/>
                </a:solidFill>
                <a:latin typeface="Roboto"/>
                <a:ea typeface="Roboto"/>
              </a:rPr>
              <a:t> eau </a:t>
            </a:r>
            <a:r>
              <a:rPr lang="en-GB" sz="1800" dirty="0" err="1">
                <a:solidFill>
                  <a:srgbClr val="0B5FBA"/>
                </a:solidFill>
                <a:latin typeface="Roboto"/>
                <a:ea typeface="Roboto"/>
              </a:rPr>
              <a:t>résilient</a:t>
            </a:r>
            <a:r>
              <a:rPr lang="en-GB" sz="1800" dirty="0">
                <a:solidFill>
                  <a:srgbClr val="0B5FBA"/>
                </a:solidFill>
                <a:latin typeface="Roboto"/>
                <a:ea typeface="Roboto"/>
              </a:rPr>
              <a:t> </a:t>
            </a:r>
            <a:r>
              <a:rPr lang="en-GB" sz="1800" dirty="0" err="1">
                <a:solidFill>
                  <a:srgbClr val="0B5FBA"/>
                </a:solidFill>
                <a:latin typeface="Roboto"/>
                <a:ea typeface="Roboto"/>
              </a:rPr>
              <a:t>est</a:t>
            </a:r>
            <a:r>
              <a:rPr lang="en-GB" sz="1800" dirty="0">
                <a:solidFill>
                  <a:srgbClr val="0B5FBA"/>
                </a:solidFill>
                <a:latin typeface="Roboto"/>
                <a:ea typeface="Roboto"/>
              </a:rPr>
              <a:t> un </a:t>
            </a:r>
            <a:r>
              <a:rPr lang="en-GB" sz="1800" dirty="0" err="1">
                <a:solidFill>
                  <a:srgbClr val="0B5FBA"/>
                </a:solidFill>
                <a:latin typeface="Roboto"/>
                <a:ea typeface="Roboto"/>
              </a:rPr>
              <a:t>système</a:t>
            </a:r>
            <a:r>
              <a:rPr lang="en-GB" sz="1800" dirty="0">
                <a:solidFill>
                  <a:srgbClr val="0B5FBA"/>
                </a:solidFill>
                <a:latin typeface="Roboto"/>
                <a:ea typeface="Roboto"/>
              </a:rPr>
              <a:t> capable de </a:t>
            </a:r>
            <a:r>
              <a:rPr lang="en-GB" sz="1800" dirty="0" err="1">
                <a:solidFill>
                  <a:srgbClr val="0B5FBA"/>
                </a:solidFill>
                <a:latin typeface="Roboto"/>
                <a:ea typeface="Roboto"/>
              </a:rPr>
              <a:t>résister</a:t>
            </a:r>
            <a:r>
              <a:rPr lang="en-GB" sz="1800" dirty="0">
                <a:solidFill>
                  <a:srgbClr val="0B5FBA"/>
                </a:solidFill>
                <a:latin typeface="Roboto"/>
                <a:ea typeface="Roboto"/>
              </a:rPr>
              <a:t> aux chocs et aux </a:t>
            </a:r>
            <a:r>
              <a:rPr lang="en-GB" sz="1800" dirty="0" err="1">
                <a:solidFill>
                  <a:srgbClr val="0B5FBA"/>
                </a:solidFill>
                <a:latin typeface="Roboto"/>
                <a:ea typeface="Roboto"/>
              </a:rPr>
              <a:t>contraintes</a:t>
            </a:r>
            <a:r>
              <a:rPr lang="en-GB" sz="1800" dirty="0">
                <a:solidFill>
                  <a:srgbClr val="0B5FBA"/>
                </a:solidFill>
                <a:latin typeface="Roboto"/>
                <a:ea typeface="Roboto"/>
              </a:rPr>
              <a:t> </a:t>
            </a:r>
            <a:r>
              <a:rPr lang="en-GB" sz="1800" dirty="0" err="1">
                <a:solidFill>
                  <a:srgbClr val="0B5FBA"/>
                </a:solidFill>
                <a:latin typeface="Roboto"/>
                <a:ea typeface="Roboto"/>
              </a:rPr>
              <a:t>liés</a:t>
            </a:r>
            <a:r>
              <a:rPr lang="en-GB" sz="1800" dirty="0">
                <a:solidFill>
                  <a:srgbClr val="0B5FBA"/>
                </a:solidFill>
                <a:latin typeface="Roboto"/>
                <a:ea typeface="Roboto"/>
              </a:rPr>
              <a:t> au </a:t>
            </a:r>
            <a:r>
              <a:rPr lang="en-GB" sz="1800" dirty="0" err="1">
                <a:solidFill>
                  <a:srgbClr val="0B5FBA"/>
                </a:solidFill>
                <a:latin typeface="Roboto"/>
                <a:ea typeface="Roboto"/>
              </a:rPr>
              <a:t>climat</a:t>
            </a:r>
            <a:r>
              <a:rPr lang="en-GB" sz="1800" dirty="0">
                <a:solidFill>
                  <a:srgbClr val="0B5FBA"/>
                </a:solidFill>
                <a:latin typeface="Roboto"/>
                <a:ea typeface="Roboto"/>
              </a:rPr>
              <a:t>, de </a:t>
            </a:r>
            <a:r>
              <a:rPr lang="en-GB" sz="1800" dirty="0" err="1">
                <a:solidFill>
                  <a:srgbClr val="0B5FBA"/>
                </a:solidFill>
                <a:latin typeface="Roboto"/>
                <a:ea typeface="Roboto"/>
              </a:rPr>
              <a:t>s'y</a:t>
            </a:r>
            <a:r>
              <a:rPr lang="en-GB" sz="1800" dirty="0">
                <a:solidFill>
                  <a:srgbClr val="0B5FBA"/>
                </a:solidFill>
                <a:latin typeface="Roboto"/>
                <a:ea typeface="Roboto"/>
              </a:rPr>
              <a:t> adapter et de </a:t>
            </a:r>
            <a:r>
              <a:rPr lang="en-GB" sz="1800" dirty="0" err="1">
                <a:solidFill>
                  <a:srgbClr val="0B5FBA"/>
                </a:solidFill>
                <a:latin typeface="Roboto"/>
                <a:ea typeface="Roboto"/>
              </a:rPr>
              <a:t>s'en</a:t>
            </a:r>
            <a:r>
              <a:rPr lang="en-GB" sz="1800" dirty="0">
                <a:solidFill>
                  <a:srgbClr val="0B5FBA"/>
                </a:solidFill>
                <a:latin typeface="Roboto"/>
                <a:ea typeface="Roboto"/>
              </a:rPr>
              <a:t> </a:t>
            </a:r>
            <a:r>
              <a:rPr lang="en-GB" sz="1800" dirty="0" err="1">
                <a:solidFill>
                  <a:srgbClr val="0B5FBA"/>
                </a:solidFill>
                <a:latin typeface="Roboto"/>
                <a:ea typeface="Roboto"/>
              </a:rPr>
              <a:t>remettre</a:t>
            </a:r>
            <a:r>
              <a:rPr lang="en-GB" sz="1800" dirty="0">
                <a:solidFill>
                  <a:srgbClr val="0B5FBA"/>
                </a:solidFill>
                <a:latin typeface="Roboto"/>
                <a:ea typeface="Roboto"/>
              </a:rPr>
              <a:t>.</a:t>
            </a:r>
          </a:p>
          <a:p>
            <a:pPr marL="342900" indent="-342900">
              <a:buFont typeface="+mj-lt"/>
              <a:buAutoNum type="alphaUcPeriod"/>
            </a:pPr>
            <a:endParaRPr lang="en-GB" sz="1800" dirty="0">
              <a:solidFill>
                <a:srgbClr val="0B5FBA"/>
              </a:solidFill>
              <a:latin typeface="Roboto"/>
              <a:ea typeface="Roboto"/>
            </a:endParaRPr>
          </a:p>
          <a:p>
            <a:r>
              <a:rPr lang="en-GB" sz="1800" b="1" dirty="0" err="1">
                <a:solidFill>
                  <a:srgbClr val="0B5FBA"/>
                </a:solidFill>
                <a:latin typeface="Roboto"/>
                <a:ea typeface="Roboto"/>
              </a:rPr>
              <a:t>Réponse</a:t>
            </a:r>
            <a:r>
              <a:rPr lang="en-GB" sz="1800" b="1" dirty="0">
                <a:solidFill>
                  <a:srgbClr val="0B5FBA"/>
                </a:solidFill>
                <a:latin typeface="Roboto"/>
                <a:ea typeface="Roboto"/>
              </a:rPr>
              <a:t> : </a:t>
            </a:r>
            <a:r>
              <a:rPr lang="en-GB" sz="1800" dirty="0">
                <a:solidFill>
                  <a:srgbClr val="0B5FBA"/>
                </a:solidFill>
                <a:latin typeface="Roboto"/>
                <a:ea typeface="Roboto"/>
              </a:rPr>
              <a:t>B</a:t>
            </a:r>
          </a:p>
          <a:p>
            <a:endParaRPr lang="en-GB" sz="1800" dirty="0">
              <a:solidFill>
                <a:srgbClr val="0B5FBA"/>
              </a:solidFill>
              <a:latin typeface="Roboto"/>
              <a:ea typeface="Roboto"/>
            </a:endParaRPr>
          </a:p>
          <a:p>
            <a:r>
              <a:rPr lang="en-US" sz="1800" b="1" dirty="0" err="1">
                <a:solidFill>
                  <a:srgbClr val="0B5FBA"/>
                </a:solidFill>
                <a:latin typeface="Roboto"/>
                <a:ea typeface="Roboto"/>
                <a:cs typeface="Roboto"/>
                <a:sym typeface="Roboto"/>
              </a:rPr>
              <a:t>L'équité</a:t>
            </a:r>
            <a:r>
              <a:rPr lang="en-US" sz="1800" b="1"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consiste</a:t>
            </a:r>
            <a:r>
              <a:rPr lang="en-US" sz="1800" dirty="0">
                <a:solidFill>
                  <a:srgbClr val="0B5FBA"/>
                </a:solidFill>
                <a:latin typeface="Roboto"/>
                <a:ea typeface="Roboto"/>
                <a:cs typeface="Roboto"/>
                <a:sym typeface="Roboto"/>
              </a:rPr>
              <a:t> à donner à chacun </a:t>
            </a:r>
            <a:r>
              <a:rPr lang="en-US" sz="1800" dirty="0" err="1">
                <a:solidFill>
                  <a:srgbClr val="0B5FBA"/>
                </a:solidFill>
                <a:latin typeface="Roboto"/>
                <a:ea typeface="Roboto"/>
                <a:cs typeface="Roboto"/>
                <a:sym typeface="Roboto"/>
              </a:rPr>
              <a:t>ce</a:t>
            </a:r>
            <a:r>
              <a:rPr lang="en-US" sz="1800"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dont</a:t>
            </a:r>
            <a:r>
              <a:rPr lang="en-US" sz="1800" dirty="0">
                <a:solidFill>
                  <a:srgbClr val="0B5FBA"/>
                </a:solidFill>
                <a:latin typeface="Roboto"/>
                <a:ea typeface="Roboto"/>
                <a:cs typeface="Roboto"/>
                <a:sym typeface="Roboto"/>
              </a:rPr>
              <a:t> il a </a:t>
            </a:r>
            <a:r>
              <a:rPr lang="en-US" sz="1800" dirty="0" err="1">
                <a:solidFill>
                  <a:srgbClr val="0B5FBA"/>
                </a:solidFill>
                <a:latin typeface="Roboto"/>
                <a:ea typeface="Roboto"/>
                <a:cs typeface="Roboto"/>
                <a:sym typeface="Roboto"/>
              </a:rPr>
              <a:t>besoin</a:t>
            </a:r>
            <a:r>
              <a:rPr lang="en-US" sz="1800" dirty="0">
                <a:solidFill>
                  <a:srgbClr val="0B5FBA"/>
                </a:solidFill>
                <a:latin typeface="Roboto"/>
                <a:ea typeface="Roboto"/>
                <a:cs typeface="Roboto"/>
                <a:sym typeface="Roboto"/>
              </a:rPr>
              <a:t> pour </a:t>
            </a:r>
            <a:r>
              <a:rPr lang="en-US" sz="1800" dirty="0" err="1">
                <a:solidFill>
                  <a:srgbClr val="0B5FBA"/>
                </a:solidFill>
                <a:latin typeface="Roboto"/>
                <a:ea typeface="Roboto"/>
                <a:cs typeface="Roboto"/>
                <a:sym typeface="Roboto"/>
              </a:rPr>
              <a:t>avoir</a:t>
            </a:r>
            <a:r>
              <a:rPr lang="en-US" sz="1800" dirty="0">
                <a:solidFill>
                  <a:srgbClr val="0B5FBA"/>
                </a:solidFill>
                <a:latin typeface="Roboto"/>
                <a:ea typeface="Roboto"/>
                <a:cs typeface="Roboto"/>
                <a:sym typeface="Roboto"/>
              </a:rPr>
              <a:t> les </a:t>
            </a:r>
            <a:r>
              <a:rPr lang="en-US" sz="1800" dirty="0" err="1">
                <a:solidFill>
                  <a:srgbClr val="0B5FBA"/>
                </a:solidFill>
                <a:latin typeface="Roboto"/>
                <a:ea typeface="Roboto"/>
                <a:cs typeface="Roboto"/>
                <a:sym typeface="Roboto"/>
              </a:rPr>
              <a:t>mêmes</a:t>
            </a:r>
            <a:r>
              <a:rPr lang="en-US" sz="1800" dirty="0">
                <a:solidFill>
                  <a:srgbClr val="0B5FBA"/>
                </a:solidFill>
                <a:latin typeface="Roboto"/>
                <a:ea typeface="Roboto"/>
                <a:cs typeface="Roboto"/>
                <a:sym typeface="Roboto"/>
              </a:rPr>
              <a:t> chances de </a:t>
            </a:r>
            <a:r>
              <a:rPr lang="en-US" sz="1800" dirty="0" err="1">
                <a:solidFill>
                  <a:srgbClr val="0B5FBA"/>
                </a:solidFill>
                <a:latin typeface="Roboto"/>
                <a:ea typeface="Roboto"/>
                <a:cs typeface="Roboto"/>
                <a:sym typeface="Roboto"/>
              </a:rPr>
              <a:t>réussite</a:t>
            </a:r>
            <a:r>
              <a:rPr lang="en-US" sz="1800" dirty="0">
                <a:solidFill>
                  <a:srgbClr val="0B5FBA"/>
                </a:solidFill>
                <a:latin typeface="Roboto"/>
                <a:ea typeface="Roboto"/>
                <a:cs typeface="Roboto"/>
                <a:sym typeface="Roboto"/>
              </a:rPr>
              <a:t>. </a:t>
            </a:r>
            <a:r>
              <a:rPr lang="en-US" sz="1800" b="1" dirty="0" err="1">
                <a:solidFill>
                  <a:srgbClr val="0B5FBA"/>
                </a:solidFill>
                <a:latin typeface="Roboto"/>
                <a:ea typeface="Roboto"/>
                <a:cs typeface="Roboto"/>
                <a:sym typeface="Roboto"/>
              </a:rPr>
              <a:t>L'égalité</a:t>
            </a:r>
            <a:r>
              <a:rPr lang="en-US" sz="1800" b="1" dirty="0">
                <a:solidFill>
                  <a:srgbClr val="0B5FBA"/>
                </a:solidFill>
                <a:latin typeface="Roboto"/>
                <a:ea typeface="Roboto"/>
                <a:cs typeface="Roboto"/>
                <a:sym typeface="Roboto"/>
              </a:rPr>
              <a:t> </a:t>
            </a:r>
            <a:r>
              <a:rPr lang="en-US" sz="1800" dirty="0" err="1">
                <a:solidFill>
                  <a:srgbClr val="0B5FBA"/>
                </a:solidFill>
                <a:latin typeface="Roboto"/>
                <a:ea typeface="Roboto"/>
                <a:cs typeface="Roboto"/>
                <a:sym typeface="Roboto"/>
              </a:rPr>
              <a:t>consiste</a:t>
            </a:r>
            <a:r>
              <a:rPr lang="en-US" sz="1800" dirty="0">
                <a:solidFill>
                  <a:srgbClr val="0B5FBA"/>
                </a:solidFill>
                <a:latin typeface="Roboto"/>
                <a:ea typeface="Roboto"/>
                <a:cs typeface="Roboto"/>
                <a:sym typeface="Roboto"/>
              </a:rPr>
              <a:t> à donner la </a:t>
            </a:r>
            <a:r>
              <a:rPr lang="en-US" sz="1800" dirty="0" err="1">
                <a:solidFill>
                  <a:srgbClr val="0B5FBA"/>
                </a:solidFill>
                <a:latin typeface="Roboto"/>
                <a:ea typeface="Roboto"/>
                <a:cs typeface="Roboto"/>
                <a:sym typeface="Roboto"/>
              </a:rPr>
              <a:t>même</a:t>
            </a:r>
            <a:r>
              <a:rPr lang="en-US" sz="1800" dirty="0">
                <a:solidFill>
                  <a:srgbClr val="0B5FBA"/>
                </a:solidFill>
                <a:latin typeface="Roboto"/>
                <a:ea typeface="Roboto"/>
                <a:cs typeface="Roboto"/>
                <a:sym typeface="Roboto"/>
              </a:rPr>
              <a:t> chose à tout le monde.</a:t>
            </a:r>
          </a:p>
        </p:txBody>
      </p:sp>
      <p:sp>
        <p:nvSpPr>
          <p:cNvPr id="4" name="TextBox 3">
            <a:extLst>
              <a:ext uri="{FF2B5EF4-FFF2-40B4-BE49-F238E27FC236}">
                <a16:creationId xmlns:a16="http://schemas.microsoft.com/office/drawing/2014/main" id="{DB0043A1-83A2-EA2F-A751-F43A1AC2A068}"/>
              </a:ext>
            </a:extLst>
          </p:cNvPr>
          <p:cNvSpPr txBox="1"/>
          <p:nvPr/>
        </p:nvSpPr>
        <p:spPr>
          <a:xfrm>
            <a:off x="1732844" y="872541"/>
            <a:ext cx="8488670" cy="584775"/>
          </a:xfrm>
          <a:prstGeom prst="rect">
            <a:avLst/>
          </a:prstGeom>
          <a:noFill/>
        </p:spPr>
        <p:txBody>
          <a:bodyPr wrap="square" rtlCol="0">
            <a:spAutoFit/>
          </a:bodyPr>
          <a:lstStyle/>
          <a:p>
            <a:r>
              <a:rPr lang="en-GB" sz="3200" b="1" kern="1200">
                <a:solidFill>
                  <a:srgbClr val="0A5FBA"/>
                </a:solidFill>
                <a:latin typeface="Roboto"/>
                <a:ea typeface="Roboto"/>
              </a:rPr>
              <a:t>3. Quelle(s) affirmation(s) n'est (ne sont) pas correcte(s) ?</a:t>
            </a:r>
          </a:p>
        </p:txBody>
      </p:sp>
    </p:spTree>
    <p:extLst>
      <p:ext uri="{BB962C8B-B14F-4D97-AF65-F5344CB8AC3E}">
        <p14:creationId xmlns:p14="http://schemas.microsoft.com/office/powerpoint/2010/main" val="371398630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2C85790-0415-8C6D-6CEA-D80A69C6BE94}"/>
              </a:ext>
            </a:extLst>
          </p:cNvPr>
          <p:cNvSpPr txBox="1"/>
          <p:nvPr/>
        </p:nvSpPr>
        <p:spPr>
          <a:xfrm>
            <a:off x="1205384" y="1678090"/>
            <a:ext cx="9781232" cy="1877437"/>
          </a:xfrm>
          <a:prstGeom prst="rect">
            <a:avLst/>
          </a:prstGeom>
          <a:noFill/>
        </p:spPr>
        <p:txBody>
          <a:bodyPr wrap="square" rtlCol="0">
            <a:spAutoFit/>
          </a:bodyPr>
          <a:lstStyle/>
          <a:p>
            <a:r>
              <a:rPr lang="en-GB" sz="3200" b="1" kern="1200">
                <a:solidFill>
                  <a:schemeClr val="bg1"/>
                </a:solidFill>
                <a:latin typeface="Roboto"/>
                <a:ea typeface="Roboto"/>
              </a:rPr>
              <a:t>4. Vrai ou faux ?</a:t>
            </a:r>
          </a:p>
          <a:p>
            <a:endParaRPr lang="en-GB" sz="2800" b="1" kern="1200">
              <a:solidFill>
                <a:schemeClr val="bg1"/>
              </a:solidFill>
              <a:latin typeface="Roboto"/>
              <a:ea typeface="Roboto"/>
            </a:endParaRPr>
          </a:p>
          <a:p>
            <a:endParaRPr lang="en-GB" sz="2800" b="1" kern="1200">
              <a:solidFill>
                <a:schemeClr val="bg1"/>
              </a:solidFill>
              <a:latin typeface="Roboto"/>
              <a:ea typeface="Roboto"/>
            </a:endParaRPr>
          </a:p>
          <a:p>
            <a:r>
              <a:rPr lang="en-GB" sz="2800" kern="1200">
                <a:solidFill>
                  <a:schemeClr val="bg1"/>
                </a:solidFill>
                <a:latin typeface="Roboto"/>
                <a:ea typeface="Roboto"/>
              </a:rPr>
              <a:t>Les services liés à l'eau comprennent la gestion des eaux pluviales et des inondations.</a:t>
            </a:r>
          </a:p>
        </p:txBody>
      </p:sp>
    </p:spTree>
    <p:extLst>
      <p:ext uri="{BB962C8B-B14F-4D97-AF65-F5344CB8AC3E}">
        <p14:creationId xmlns:p14="http://schemas.microsoft.com/office/powerpoint/2010/main" val="67135460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
          <a:extLst>
            <a:ext uri="{FF2B5EF4-FFF2-40B4-BE49-F238E27FC236}">
              <a16:creationId xmlns:a16="http://schemas.microsoft.com/office/drawing/2014/main" id="{9F237238-D458-DBB0-61B9-7095427F6C5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D38901A-97AC-5D6A-E6D5-9EFB580907D1}"/>
              </a:ext>
            </a:extLst>
          </p:cNvPr>
          <p:cNvSpPr txBox="1"/>
          <p:nvPr/>
        </p:nvSpPr>
        <p:spPr>
          <a:xfrm>
            <a:off x="1205384" y="797510"/>
            <a:ext cx="9781232" cy="5262979"/>
          </a:xfrm>
          <a:prstGeom prst="rect">
            <a:avLst/>
          </a:prstGeom>
          <a:noFill/>
        </p:spPr>
        <p:txBody>
          <a:bodyPr wrap="square" rtlCol="0">
            <a:spAutoFit/>
          </a:bodyPr>
          <a:lstStyle/>
          <a:p>
            <a:r>
              <a:rPr lang="en-GB" sz="2800" b="1" kern="1200" dirty="0" err="1">
                <a:solidFill>
                  <a:srgbClr val="0B5FBA"/>
                </a:solidFill>
                <a:latin typeface="Roboto"/>
                <a:ea typeface="Roboto"/>
              </a:rPr>
              <a:t>Réponse</a:t>
            </a:r>
            <a:r>
              <a:rPr lang="en-GB" sz="2800" b="1" kern="1200" dirty="0">
                <a:solidFill>
                  <a:srgbClr val="0B5FBA"/>
                </a:solidFill>
                <a:latin typeface="Roboto"/>
                <a:ea typeface="Roboto"/>
              </a:rPr>
              <a:t> : </a:t>
            </a:r>
            <a:r>
              <a:rPr lang="en-GB" sz="2800" kern="1200" dirty="0" err="1">
                <a:solidFill>
                  <a:srgbClr val="0B5FBA"/>
                </a:solidFill>
                <a:latin typeface="Roboto"/>
                <a:ea typeface="Roboto"/>
              </a:rPr>
              <a:t>C'est</a:t>
            </a:r>
            <a:r>
              <a:rPr lang="en-GB" sz="2800" kern="1200" dirty="0">
                <a:solidFill>
                  <a:srgbClr val="0B5FBA"/>
                </a:solidFill>
                <a:latin typeface="Roboto"/>
                <a:ea typeface="Roboto"/>
              </a:rPr>
              <a:t> </a:t>
            </a:r>
            <a:r>
              <a:rPr lang="en-GB" sz="2800" kern="1200" dirty="0" err="1">
                <a:solidFill>
                  <a:srgbClr val="0B5FBA"/>
                </a:solidFill>
                <a:latin typeface="Roboto"/>
                <a:ea typeface="Roboto"/>
              </a:rPr>
              <a:t>vrai</a:t>
            </a:r>
            <a:r>
              <a:rPr lang="en-GB" sz="2800" kern="1200" dirty="0">
                <a:solidFill>
                  <a:srgbClr val="0B5FBA"/>
                </a:solidFill>
                <a:latin typeface="Roboto"/>
                <a:ea typeface="Roboto"/>
              </a:rPr>
              <a:t>.</a:t>
            </a:r>
          </a:p>
          <a:p>
            <a:endParaRPr lang="en-GB" sz="2800" b="1" kern="1200" dirty="0">
              <a:solidFill>
                <a:srgbClr val="0B5FBA"/>
              </a:solidFill>
              <a:latin typeface="Roboto"/>
              <a:ea typeface="Roboto"/>
            </a:endParaRPr>
          </a:p>
          <a:p>
            <a:r>
              <a:rPr lang="en-GB" sz="2000" dirty="0">
                <a:solidFill>
                  <a:srgbClr val="0A5FBA"/>
                </a:solidFill>
              </a:rPr>
              <a:t>Les services </a:t>
            </a:r>
            <a:r>
              <a:rPr lang="en-GB" sz="2000" dirty="0" err="1">
                <a:solidFill>
                  <a:srgbClr val="0A5FBA"/>
                </a:solidFill>
              </a:rPr>
              <a:t>liés</a:t>
            </a:r>
            <a:r>
              <a:rPr lang="en-GB" sz="2000" dirty="0">
                <a:solidFill>
                  <a:srgbClr val="0A5FBA"/>
                </a:solidFill>
              </a:rPr>
              <a:t> à </a:t>
            </a:r>
            <a:r>
              <a:rPr lang="en-GB" sz="2000" dirty="0" err="1">
                <a:solidFill>
                  <a:srgbClr val="0A5FBA"/>
                </a:solidFill>
              </a:rPr>
              <a:t>l'eau</a:t>
            </a:r>
            <a:r>
              <a:rPr lang="en-GB" sz="2000" dirty="0">
                <a:solidFill>
                  <a:srgbClr val="0A5FBA"/>
                </a:solidFill>
              </a:rPr>
              <a:t> </a:t>
            </a:r>
            <a:r>
              <a:rPr lang="en-GB" sz="2000" dirty="0" err="1">
                <a:solidFill>
                  <a:srgbClr val="0A5FBA"/>
                </a:solidFill>
              </a:rPr>
              <a:t>désignent</a:t>
            </a:r>
            <a:r>
              <a:rPr lang="en-GB" sz="2000" dirty="0">
                <a:solidFill>
                  <a:srgbClr val="0A5FBA"/>
                </a:solidFill>
              </a:rPr>
              <a:t> les </a:t>
            </a:r>
            <a:r>
              <a:rPr lang="en-GB" sz="2000" dirty="0" err="1">
                <a:solidFill>
                  <a:srgbClr val="0A5FBA"/>
                </a:solidFill>
              </a:rPr>
              <a:t>systèmes</a:t>
            </a:r>
            <a:r>
              <a:rPr lang="en-GB" sz="2000" dirty="0">
                <a:solidFill>
                  <a:srgbClr val="0A5FBA"/>
                </a:solidFill>
              </a:rPr>
              <a:t> </a:t>
            </a:r>
            <a:r>
              <a:rPr lang="en-GB" sz="2000" dirty="0" err="1">
                <a:solidFill>
                  <a:srgbClr val="0A5FBA"/>
                </a:solidFill>
              </a:rPr>
              <a:t>nécessaires</a:t>
            </a:r>
            <a:r>
              <a:rPr lang="en-GB" sz="2000" dirty="0">
                <a:solidFill>
                  <a:srgbClr val="0A5FBA"/>
                </a:solidFill>
              </a:rPr>
              <a:t> pour </a:t>
            </a:r>
            <a:r>
              <a:rPr lang="en-GB" sz="2000" dirty="0" err="1">
                <a:solidFill>
                  <a:srgbClr val="0A5FBA"/>
                </a:solidFill>
              </a:rPr>
              <a:t>fournir</a:t>
            </a:r>
            <a:r>
              <a:rPr lang="en-GB" sz="2000" dirty="0">
                <a:solidFill>
                  <a:srgbClr val="0A5FBA"/>
                </a:solidFill>
              </a:rPr>
              <a:t>, </a:t>
            </a:r>
            <a:r>
              <a:rPr lang="en-GB" sz="2000" dirty="0" err="1">
                <a:solidFill>
                  <a:srgbClr val="0A5FBA"/>
                </a:solidFill>
              </a:rPr>
              <a:t>traiter</a:t>
            </a:r>
            <a:r>
              <a:rPr lang="en-GB" sz="2000" dirty="0">
                <a:solidFill>
                  <a:srgbClr val="0A5FBA"/>
                </a:solidFill>
              </a:rPr>
              <a:t>, </a:t>
            </a:r>
            <a:r>
              <a:rPr lang="en-GB" sz="2000" dirty="0" err="1">
                <a:solidFill>
                  <a:srgbClr val="0A5FBA"/>
                </a:solidFill>
              </a:rPr>
              <a:t>distribuer</a:t>
            </a:r>
            <a:r>
              <a:rPr lang="en-GB" sz="2000" dirty="0">
                <a:solidFill>
                  <a:srgbClr val="0A5FBA"/>
                </a:solidFill>
              </a:rPr>
              <a:t> et </a:t>
            </a:r>
            <a:r>
              <a:rPr lang="en-GB" sz="2000" dirty="0" err="1">
                <a:solidFill>
                  <a:srgbClr val="0A5FBA"/>
                </a:solidFill>
              </a:rPr>
              <a:t>gérer</a:t>
            </a:r>
            <a:r>
              <a:rPr lang="en-GB" sz="2000" dirty="0">
                <a:solidFill>
                  <a:srgbClr val="0A5FBA"/>
                </a:solidFill>
              </a:rPr>
              <a:t> </a:t>
            </a:r>
            <a:r>
              <a:rPr lang="en-GB" sz="2000" dirty="0" err="1">
                <a:solidFill>
                  <a:srgbClr val="0A5FBA"/>
                </a:solidFill>
              </a:rPr>
              <a:t>l'eau</a:t>
            </a:r>
            <a:r>
              <a:rPr lang="en-GB" sz="2000" dirty="0">
                <a:solidFill>
                  <a:srgbClr val="0A5FBA"/>
                </a:solidFill>
              </a:rPr>
              <a:t> à des fins </a:t>
            </a:r>
            <a:r>
              <a:rPr lang="en-GB" sz="2000" dirty="0" err="1">
                <a:solidFill>
                  <a:srgbClr val="0A5FBA"/>
                </a:solidFill>
              </a:rPr>
              <a:t>diverses</a:t>
            </a:r>
            <a:r>
              <a:rPr lang="en-GB" sz="2000" dirty="0">
                <a:solidFill>
                  <a:srgbClr val="0A5FBA"/>
                </a:solidFill>
              </a:rPr>
              <a:t>, </a:t>
            </a:r>
            <a:r>
              <a:rPr lang="en-GB" sz="2000" dirty="0" err="1">
                <a:solidFill>
                  <a:srgbClr val="0A5FBA"/>
                </a:solidFill>
              </a:rPr>
              <a:t>notamment</a:t>
            </a:r>
            <a:r>
              <a:rPr lang="en-GB" sz="2000" dirty="0">
                <a:solidFill>
                  <a:srgbClr val="0A5FBA"/>
                </a:solidFill>
              </a:rPr>
              <a:t> :</a:t>
            </a:r>
          </a:p>
          <a:p>
            <a:endParaRPr lang="en-GB" sz="2000" dirty="0">
              <a:solidFill>
                <a:srgbClr val="0A5FBA"/>
              </a:solidFill>
            </a:endParaRPr>
          </a:p>
          <a:p>
            <a:pPr marL="342900" indent="-342900">
              <a:spcAft>
                <a:spcPts val="1200"/>
              </a:spcAft>
              <a:buClr>
                <a:srgbClr val="0A5FBA"/>
              </a:buClr>
              <a:buFont typeface="Arial" panose="020B0604020202020204" pitchFamily="34" charset="0"/>
              <a:buChar char="•"/>
            </a:pPr>
            <a:r>
              <a:rPr lang="en-GB" sz="2000" dirty="0" err="1">
                <a:solidFill>
                  <a:srgbClr val="0A5FBA"/>
                </a:solidFill>
              </a:rPr>
              <a:t>L’irrigation</a:t>
            </a:r>
            <a:r>
              <a:rPr lang="en-GB" sz="2000" dirty="0">
                <a:solidFill>
                  <a:srgbClr val="0A5FBA"/>
                </a:solidFill>
              </a:rPr>
              <a:t> : </a:t>
            </a:r>
            <a:r>
              <a:rPr lang="en-GB" sz="2000" dirty="0" err="1">
                <a:solidFill>
                  <a:srgbClr val="0A5FBA"/>
                </a:solidFill>
              </a:rPr>
              <a:t>approvisionnement</a:t>
            </a:r>
            <a:r>
              <a:rPr lang="en-GB" sz="2000" dirty="0">
                <a:solidFill>
                  <a:srgbClr val="0A5FBA"/>
                </a:solidFill>
              </a:rPr>
              <a:t> </a:t>
            </a:r>
            <a:r>
              <a:rPr lang="en-GB" sz="2000" dirty="0" err="1">
                <a:solidFill>
                  <a:srgbClr val="0A5FBA"/>
                </a:solidFill>
              </a:rPr>
              <a:t>en</a:t>
            </a:r>
            <a:r>
              <a:rPr lang="en-GB" sz="2000" dirty="0">
                <a:solidFill>
                  <a:srgbClr val="0A5FBA"/>
                </a:solidFill>
              </a:rPr>
              <a:t> eau à des fins </a:t>
            </a:r>
            <a:r>
              <a:rPr lang="en-GB" sz="2000" dirty="0" err="1">
                <a:solidFill>
                  <a:srgbClr val="0A5FBA"/>
                </a:solidFill>
              </a:rPr>
              <a:t>agricoles</a:t>
            </a:r>
            <a:r>
              <a:rPr lang="en-GB" sz="2000" dirty="0">
                <a:solidFill>
                  <a:srgbClr val="0A5FBA"/>
                </a:solidFill>
              </a:rPr>
              <a:t>.</a:t>
            </a:r>
          </a:p>
          <a:p>
            <a:pPr marL="342900" indent="-342900">
              <a:spcAft>
                <a:spcPts val="1200"/>
              </a:spcAft>
              <a:buClr>
                <a:srgbClr val="0A5FBA"/>
              </a:buClr>
              <a:buFont typeface="Arial" panose="020B0604020202020204" pitchFamily="34" charset="0"/>
              <a:buChar char="•"/>
            </a:pPr>
            <a:r>
              <a:rPr lang="en-GB" sz="2000" dirty="0" err="1">
                <a:solidFill>
                  <a:srgbClr val="0A5FBA"/>
                </a:solidFill>
              </a:rPr>
              <a:t>L’usage</a:t>
            </a:r>
            <a:r>
              <a:rPr lang="en-GB" sz="2000" dirty="0">
                <a:solidFill>
                  <a:srgbClr val="0A5FBA"/>
                </a:solidFill>
              </a:rPr>
              <a:t> </a:t>
            </a:r>
            <a:r>
              <a:rPr lang="en-GB" sz="2000" dirty="0" err="1">
                <a:solidFill>
                  <a:srgbClr val="0A5FBA"/>
                </a:solidFill>
              </a:rPr>
              <a:t>industriel</a:t>
            </a:r>
            <a:r>
              <a:rPr lang="en-GB" sz="2000" dirty="0">
                <a:solidFill>
                  <a:srgbClr val="0A5FBA"/>
                </a:solidFill>
              </a:rPr>
              <a:t> : </a:t>
            </a:r>
            <a:r>
              <a:rPr lang="en-GB" sz="2000" dirty="0" err="1">
                <a:solidFill>
                  <a:srgbClr val="0A5FBA"/>
                </a:solidFill>
              </a:rPr>
              <a:t>fourniture</a:t>
            </a:r>
            <a:r>
              <a:rPr lang="en-GB" sz="2000" dirty="0">
                <a:solidFill>
                  <a:srgbClr val="0A5FBA"/>
                </a:solidFill>
              </a:rPr>
              <a:t> </a:t>
            </a:r>
            <a:r>
              <a:rPr lang="en-GB" sz="2000" dirty="0" err="1">
                <a:solidFill>
                  <a:srgbClr val="0A5FBA"/>
                </a:solidFill>
              </a:rPr>
              <a:t>d'eau</a:t>
            </a:r>
            <a:r>
              <a:rPr lang="en-GB" sz="2000" dirty="0">
                <a:solidFill>
                  <a:srgbClr val="0A5FBA"/>
                </a:solidFill>
              </a:rPr>
              <a:t> pour la fabrication, le </a:t>
            </a:r>
            <a:r>
              <a:rPr lang="en-GB" sz="2000" dirty="0" err="1">
                <a:solidFill>
                  <a:srgbClr val="0A5FBA"/>
                </a:solidFill>
              </a:rPr>
              <a:t>refroidissement</a:t>
            </a:r>
            <a:r>
              <a:rPr lang="en-GB" sz="2000" dirty="0">
                <a:solidFill>
                  <a:srgbClr val="0A5FBA"/>
                </a:solidFill>
              </a:rPr>
              <a:t> et </a:t>
            </a:r>
            <a:r>
              <a:rPr lang="en-GB" sz="2000" dirty="0" err="1">
                <a:solidFill>
                  <a:srgbClr val="0A5FBA"/>
                </a:solidFill>
              </a:rPr>
              <a:t>d'autres</a:t>
            </a:r>
            <a:r>
              <a:rPr lang="en-GB" sz="2000" dirty="0">
                <a:solidFill>
                  <a:srgbClr val="0A5FBA"/>
                </a:solidFill>
              </a:rPr>
              <a:t> processus </a:t>
            </a:r>
            <a:r>
              <a:rPr lang="en-GB" sz="2000" dirty="0" err="1">
                <a:solidFill>
                  <a:srgbClr val="0A5FBA"/>
                </a:solidFill>
              </a:rPr>
              <a:t>industriels</a:t>
            </a:r>
            <a:r>
              <a:rPr lang="en-GB" sz="2000" dirty="0">
                <a:solidFill>
                  <a:srgbClr val="0A5FBA"/>
                </a:solidFill>
              </a:rPr>
              <a:t>.</a:t>
            </a:r>
          </a:p>
          <a:p>
            <a:pPr marL="342900" indent="-342900">
              <a:spcAft>
                <a:spcPts val="1200"/>
              </a:spcAft>
              <a:buClr>
                <a:srgbClr val="0A5FBA"/>
              </a:buClr>
              <a:buFont typeface="Arial" panose="020B0604020202020204" pitchFamily="34" charset="0"/>
              <a:buChar char="•"/>
            </a:pPr>
            <a:r>
              <a:rPr lang="en-GB" sz="2000" dirty="0">
                <a:solidFill>
                  <a:srgbClr val="0A5FBA"/>
                </a:solidFill>
              </a:rPr>
              <a:t>La gestion des eaux </a:t>
            </a:r>
            <a:r>
              <a:rPr lang="en-GB" sz="2000" dirty="0" err="1">
                <a:solidFill>
                  <a:srgbClr val="0A5FBA"/>
                </a:solidFill>
              </a:rPr>
              <a:t>pluviales</a:t>
            </a:r>
            <a:r>
              <a:rPr lang="en-GB" sz="2000" dirty="0">
                <a:solidFill>
                  <a:srgbClr val="0A5FBA"/>
                </a:solidFill>
              </a:rPr>
              <a:t> et des </a:t>
            </a:r>
            <a:r>
              <a:rPr lang="en-GB" sz="2000" dirty="0" err="1">
                <a:solidFill>
                  <a:srgbClr val="0A5FBA"/>
                </a:solidFill>
              </a:rPr>
              <a:t>inondations</a:t>
            </a:r>
            <a:r>
              <a:rPr lang="en-GB" sz="2000" dirty="0">
                <a:solidFill>
                  <a:srgbClr val="0A5FBA"/>
                </a:solidFill>
              </a:rPr>
              <a:t> : </a:t>
            </a:r>
            <a:r>
              <a:rPr lang="en-GB" sz="2000" dirty="0" err="1">
                <a:solidFill>
                  <a:srgbClr val="0A5FBA"/>
                </a:solidFill>
              </a:rPr>
              <a:t>traitement</a:t>
            </a:r>
            <a:r>
              <a:rPr lang="en-GB" sz="2000" dirty="0">
                <a:solidFill>
                  <a:srgbClr val="0A5FBA"/>
                </a:solidFill>
              </a:rPr>
              <a:t> des </a:t>
            </a:r>
            <a:r>
              <a:rPr lang="en-GB" sz="2000" dirty="0" err="1">
                <a:solidFill>
                  <a:srgbClr val="0A5FBA"/>
                </a:solidFill>
              </a:rPr>
              <a:t>excès</a:t>
            </a:r>
            <a:r>
              <a:rPr lang="en-GB" sz="2000" dirty="0">
                <a:solidFill>
                  <a:srgbClr val="0A5FBA"/>
                </a:solidFill>
              </a:rPr>
              <a:t> </a:t>
            </a:r>
            <a:r>
              <a:rPr lang="en-GB" sz="2000" dirty="0" err="1">
                <a:solidFill>
                  <a:srgbClr val="0A5FBA"/>
                </a:solidFill>
              </a:rPr>
              <a:t>d'eau</a:t>
            </a:r>
            <a:r>
              <a:rPr lang="en-GB" sz="2000" dirty="0">
                <a:solidFill>
                  <a:srgbClr val="0A5FBA"/>
                </a:solidFill>
              </a:rPr>
              <a:t> </a:t>
            </a:r>
            <a:r>
              <a:rPr lang="en-GB" sz="2000" dirty="0" err="1">
                <a:solidFill>
                  <a:srgbClr val="0A5FBA"/>
                </a:solidFill>
              </a:rPr>
              <a:t>provenant</a:t>
            </a:r>
            <a:r>
              <a:rPr lang="en-GB" sz="2000" dirty="0">
                <a:solidFill>
                  <a:srgbClr val="0A5FBA"/>
                </a:solidFill>
              </a:rPr>
              <a:t> des </a:t>
            </a:r>
            <a:r>
              <a:rPr lang="en-GB" sz="2000" dirty="0" err="1">
                <a:solidFill>
                  <a:srgbClr val="0A5FBA"/>
                </a:solidFill>
              </a:rPr>
              <a:t>précipitations</a:t>
            </a:r>
            <a:r>
              <a:rPr lang="en-GB" sz="2000" dirty="0">
                <a:solidFill>
                  <a:srgbClr val="0A5FBA"/>
                </a:solidFill>
              </a:rPr>
              <a:t> </a:t>
            </a:r>
            <a:r>
              <a:rPr lang="en-GB" sz="2000" dirty="0" err="1">
                <a:solidFill>
                  <a:srgbClr val="0A5FBA"/>
                </a:solidFill>
              </a:rPr>
              <a:t>afin</a:t>
            </a:r>
            <a:r>
              <a:rPr lang="en-GB" sz="2000" dirty="0">
                <a:solidFill>
                  <a:srgbClr val="0A5FBA"/>
                </a:solidFill>
              </a:rPr>
              <a:t> de </a:t>
            </a:r>
            <a:r>
              <a:rPr lang="en-GB" sz="2000" dirty="0" err="1">
                <a:solidFill>
                  <a:srgbClr val="0A5FBA"/>
                </a:solidFill>
              </a:rPr>
              <a:t>prévenir</a:t>
            </a:r>
            <a:r>
              <a:rPr lang="en-GB" sz="2000" dirty="0">
                <a:solidFill>
                  <a:srgbClr val="0A5FBA"/>
                </a:solidFill>
              </a:rPr>
              <a:t> les </a:t>
            </a:r>
            <a:r>
              <a:rPr lang="en-GB" sz="2000" dirty="0" err="1">
                <a:solidFill>
                  <a:srgbClr val="0A5FBA"/>
                </a:solidFill>
              </a:rPr>
              <a:t>inondations</a:t>
            </a:r>
            <a:r>
              <a:rPr lang="en-GB" sz="2000" dirty="0">
                <a:solidFill>
                  <a:srgbClr val="0A5FBA"/>
                </a:solidFill>
              </a:rPr>
              <a:t> et de </a:t>
            </a:r>
            <a:r>
              <a:rPr lang="en-GB" sz="2000" dirty="0" err="1">
                <a:solidFill>
                  <a:srgbClr val="0A5FBA"/>
                </a:solidFill>
              </a:rPr>
              <a:t>protéger</a:t>
            </a:r>
            <a:r>
              <a:rPr lang="en-GB" sz="2000" dirty="0">
                <a:solidFill>
                  <a:srgbClr val="0A5FBA"/>
                </a:solidFill>
              </a:rPr>
              <a:t> les </a:t>
            </a:r>
            <a:r>
              <a:rPr lang="en-GB" sz="2000" dirty="0" err="1">
                <a:solidFill>
                  <a:srgbClr val="0A5FBA"/>
                </a:solidFill>
              </a:rPr>
              <a:t>écosystèmes</a:t>
            </a:r>
            <a:r>
              <a:rPr lang="en-GB" sz="2000" dirty="0">
                <a:solidFill>
                  <a:srgbClr val="0A5FBA"/>
                </a:solidFill>
              </a:rPr>
              <a:t>.</a:t>
            </a:r>
          </a:p>
          <a:p>
            <a:pPr marL="342900" indent="-342900">
              <a:spcAft>
                <a:spcPts val="1200"/>
              </a:spcAft>
              <a:buClr>
                <a:srgbClr val="0A5FBA"/>
              </a:buClr>
              <a:buFont typeface="Arial" panose="020B0604020202020204" pitchFamily="34" charset="0"/>
              <a:buChar char="•"/>
            </a:pPr>
            <a:r>
              <a:rPr lang="en-GB" sz="2000" dirty="0">
                <a:solidFill>
                  <a:srgbClr val="0A5FBA"/>
                </a:solidFill>
              </a:rPr>
              <a:t>⁠</a:t>
            </a:r>
            <a:r>
              <a:rPr lang="en-GB" sz="2000" dirty="0" err="1">
                <a:solidFill>
                  <a:srgbClr val="0A5FBA"/>
                </a:solidFill>
              </a:rPr>
              <a:t>L’eau</a:t>
            </a:r>
            <a:r>
              <a:rPr lang="en-GB" sz="2000" dirty="0">
                <a:solidFill>
                  <a:srgbClr val="0A5FBA"/>
                </a:solidFill>
              </a:rPr>
              <a:t> potable : </a:t>
            </a:r>
            <a:r>
              <a:rPr lang="en-GB" sz="2000" dirty="0" err="1">
                <a:solidFill>
                  <a:srgbClr val="0A5FBA"/>
                </a:solidFill>
              </a:rPr>
              <a:t>garantie</a:t>
            </a:r>
            <a:r>
              <a:rPr lang="en-GB" sz="2000" dirty="0">
                <a:solidFill>
                  <a:srgbClr val="0A5FBA"/>
                </a:solidFill>
              </a:rPr>
              <a:t> </a:t>
            </a:r>
            <a:r>
              <a:rPr lang="en-GB" sz="2000" dirty="0" err="1">
                <a:solidFill>
                  <a:srgbClr val="0A5FBA"/>
                </a:solidFill>
              </a:rPr>
              <a:t>d'une</a:t>
            </a:r>
            <a:r>
              <a:rPr lang="en-GB" sz="2000" dirty="0">
                <a:solidFill>
                  <a:srgbClr val="0A5FBA"/>
                </a:solidFill>
              </a:rPr>
              <a:t> eau </a:t>
            </a:r>
            <a:r>
              <a:rPr lang="en-GB" sz="2000" dirty="0" err="1">
                <a:solidFill>
                  <a:srgbClr val="0A5FBA"/>
                </a:solidFill>
              </a:rPr>
              <a:t>sûre</a:t>
            </a:r>
            <a:r>
              <a:rPr lang="en-GB" sz="2000" dirty="0">
                <a:solidFill>
                  <a:srgbClr val="0A5FBA"/>
                </a:solidFill>
              </a:rPr>
              <a:t> et propre pour la </a:t>
            </a:r>
            <a:r>
              <a:rPr lang="en-GB" sz="2000" dirty="0" err="1">
                <a:solidFill>
                  <a:srgbClr val="0A5FBA"/>
                </a:solidFill>
              </a:rPr>
              <a:t>consommation</a:t>
            </a:r>
            <a:r>
              <a:rPr lang="en-GB" sz="2000" dirty="0">
                <a:solidFill>
                  <a:srgbClr val="0A5FBA"/>
                </a:solidFill>
              </a:rPr>
              <a:t> humaine.</a:t>
            </a:r>
          </a:p>
          <a:p>
            <a:pPr marL="342900" indent="-342900">
              <a:spcAft>
                <a:spcPts val="1200"/>
              </a:spcAft>
              <a:buClr>
                <a:srgbClr val="0A5FBA"/>
              </a:buClr>
              <a:buFont typeface="Arial" panose="020B0604020202020204" pitchFamily="34" charset="0"/>
              <a:buChar char="•"/>
            </a:pPr>
            <a:r>
              <a:rPr lang="en-GB" sz="2000" dirty="0" err="1">
                <a:solidFill>
                  <a:srgbClr val="0A5FBA"/>
                </a:solidFill>
              </a:rPr>
              <a:t>Assainissement</a:t>
            </a:r>
            <a:r>
              <a:rPr lang="en-GB" sz="2000" dirty="0">
                <a:solidFill>
                  <a:srgbClr val="0A5FBA"/>
                </a:solidFill>
              </a:rPr>
              <a:t> : </a:t>
            </a:r>
            <a:r>
              <a:rPr lang="en-GB" sz="2000" dirty="0" err="1">
                <a:solidFill>
                  <a:srgbClr val="0A5FBA"/>
                </a:solidFill>
              </a:rPr>
              <a:t>fourniture</a:t>
            </a:r>
            <a:r>
              <a:rPr lang="en-GB" sz="2000" dirty="0">
                <a:solidFill>
                  <a:srgbClr val="0A5FBA"/>
                </a:solidFill>
              </a:rPr>
              <a:t> </a:t>
            </a:r>
            <a:r>
              <a:rPr lang="en-GB" sz="2000" dirty="0" err="1">
                <a:solidFill>
                  <a:srgbClr val="0A5FBA"/>
                </a:solidFill>
              </a:rPr>
              <a:t>d'eau</a:t>
            </a:r>
            <a:r>
              <a:rPr lang="en-GB" sz="2000" dirty="0">
                <a:solidFill>
                  <a:srgbClr val="0A5FBA"/>
                </a:solidFill>
              </a:rPr>
              <a:t> pour </a:t>
            </a:r>
            <a:r>
              <a:rPr lang="en-GB" sz="2000" dirty="0" err="1">
                <a:solidFill>
                  <a:srgbClr val="0A5FBA"/>
                </a:solidFill>
              </a:rPr>
              <a:t>l'hygiène</a:t>
            </a:r>
            <a:r>
              <a:rPr lang="en-GB" sz="2000" dirty="0">
                <a:solidFill>
                  <a:srgbClr val="0A5FBA"/>
                </a:solidFill>
              </a:rPr>
              <a:t>, le </a:t>
            </a:r>
            <a:r>
              <a:rPr lang="en-GB" sz="2000" dirty="0" err="1">
                <a:solidFill>
                  <a:srgbClr val="0A5FBA"/>
                </a:solidFill>
              </a:rPr>
              <a:t>traitement</a:t>
            </a:r>
            <a:r>
              <a:rPr lang="en-GB" sz="2000" dirty="0">
                <a:solidFill>
                  <a:srgbClr val="0A5FBA"/>
                </a:solidFill>
              </a:rPr>
              <a:t> des eaux </a:t>
            </a:r>
            <a:r>
              <a:rPr lang="en-GB" sz="2000" dirty="0" err="1">
                <a:solidFill>
                  <a:srgbClr val="0A5FBA"/>
                </a:solidFill>
              </a:rPr>
              <a:t>usées</a:t>
            </a:r>
            <a:r>
              <a:rPr lang="en-GB" sz="2000" dirty="0">
                <a:solidFill>
                  <a:srgbClr val="0A5FBA"/>
                </a:solidFill>
              </a:rPr>
              <a:t> et </a:t>
            </a:r>
            <a:r>
              <a:rPr lang="en-GB" sz="2000" dirty="0" err="1">
                <a:solidFill>
                  <a:srgbClr val="0A5FBA"/>
                </a:solidFill>
              </a:rPr>
              <a:t>l'élimination</a:t>
            </a:r>
            <a:r>
              <a:rPr lang="en-GB" sz="2000" dirty="0">
                <a:solidFill>
                  <a:srgbClr val="0A5FBA"/>
                </a:solidFill>
              </a:rPr>
              <a:t> des </a:t>
            </a:r>
            <a:r>
              <a:rPr lang="en-GB" sz="2000" dirty="0" err="1">
                <a:solidFill>
                  <a:srgbClr val="0A5FBA"/>
                </a:solidFill>
              </a:rPr>
              <a:t>déchets</a:t>
            </a:r>
            <a:r>
              <a:rPr lang="en-GB" sz="2000" dirty="0">
                <a:solidFill>
                  <a:srgbClr val="0A5FBA"/>
                </a:solidFill>
              </a:rPr>
              <a:t>.</a:t>
            </a:r>
          </a:p>
        </p:txBody>
      </p:sp>
    </p:spTree>
    <p:extLst>
      <p:ext uri="{BB962C8B-B14F-4D97-AF65-F5344CB8AC3E}">
        <p14:creationId xmlns:p14="http://schemas.microsoft.com/office/powerpoint/2010/main" val="341182918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B0D06B-4A44-A22D-204F-9583048027CB}"/>
              </a:ext>
            </a:extLst>
          </p:cNvPr>
          <p:cNvSpPr txBox="1"/>
          <p:nvPr/>
        </p:nvSpPr>
        <p:spPr>
          <a:xfrm>
            <a:off x="887104" y="1201003"/>
            <a:ext cx="10795380" cy="5324535"/>
          </a:xfrm>
          <a:prstGeom prst="rect">
            <a:avLst/>
          </a:prstGeom>
          <a:noFill/>
        </p:spPr>
        <p:txBody>
          <a:bodyPr wrap="square" rtlCol="0">
            <a:spAutoFit/>
          </a:bodyPr>
          <a:lstStyle/>
          <a:p>
            <a:r>
              <a:rPr lang="en-GB" sz="3200" b="1" kern="1200" dirty="0">
                <a:solidFill>
                  <a:schemeClr val="bg1"/>
                </a:solidFill>
                <a:latin typeface="Roboto"/>
                <a:ea typeface="Roboto"/>
              </a:rPr>
              <a:t>5. </a:t>
            </a:r>
            <a:r>
              <a:rPr lang="en-GB" sz="3200" b="1" kern="1200" dirty="0" err="1">
                <a:solidFill>
                  <a:schemeClr val="bg1"/>
                </a:solidFill>
                <a:latin typeface="Roboto"/>
                <a:ea typeface="Roboto"/>
              </a:rPr>
              <a:t>Complétez</a:t>
            </a:r>
            <a:r>
              <a:rPr lang="en-GB" sz="3200" b="1" kern="1200" dirty="0">
                <a:solidFill>
                  <a:schemeClr val="bg1"/>
                </a:solidFill>
                <a:latin typeface="Roboto"/>
                <a:ea typeface="Roboto"/>
              </a:rPr>
              <a:t> la phrase</a:t>
            </a:r>
          </a:p>
          <a:p>
            <a:endParaRPr lang="en-US" sz="2800" b="1" kern="1200" dirty="0">
              <a:solidFill>
                <a:schemeClr val="bg1"/>
              </a:solidFill>
              <a:latin typeface="Roboto"/>
              <a:ea typeface="Roboto"/>
            </a:endParaRPr>
          </a:p>
          <a:p>
            <a:pPr algn="just"/>
            <a:r>
              <a:rPr lang="en-US" sz="2800" kern="1200" dirty="0">
                <a:solidFill>
                  <a:schemeClr val="bg1"/>
                </a:solidFill>
                <a:latin typeface="Roboto"/>
                <a:ea typeface="Roboto"/>
              </a:rPr>
              <a:t>__________ </a:t>
            </a:r>
            <a:r>
              <a:rPr lang="en-US" sz="2800" kern="1200" dirty="0" err="1">
                <a:solidFill>
                  <a:schemeClr val="bg1"/>
                </a:solidFill>
                <a:latin typeface="Roboto"/>
                <a:ea typeface="Roboto"/>
              </a:rPr>
              <a:t>engendre</a:t>
            </a:r>
            <a:r>
              <a:rPr lang="en-US" sz="2800" kern="1200" dirty="0">
                <a:solidFill>
                  <a:schemeClr val="bg1"/>
                </a:solidFill>
                <a:latin typeface="Roboto"/>
                <a:ea typeface="Roboto"/>
              </a:rPr>
              <a:t> de nouveaux </a:t>
            </a:r>
            <a:r>
              <a:rPr lang="en-US" sz="2800" kern="1200" dirty="0" err="1">
                <a:solidFill>
                  <a:schemeClr val="bg1"/>
                </a:solidFill>
                <a:latin typeface="Roboto"/>
                <a:ea typeface="Roboto"/>
              </a:rPr>
              <a:t>défis</a:t>
            </a:r>
            <a:r>
              <a:rPr lang="en-US" sz="2800" kern="1200" dirty="0">
                <a:solidFill>
                  <a:schemeClr val="bg1"/>
                </a:solidFill>
                <a:latin typeface="Roboto"/>
                <a:ea typeface="Roboto"/>
              </a:rPr>
              <a:t>, </a:t>
            </a:r>
            <a:r>
              <a:rPr lang="en-US" sz="2800" kern="1200" dirty="0" err="1">
                <a:solidFill>
                  <a:schemeClr val="bg1"/>
                </a:solidFill>
                <a:latin typeface="Roboto"/>
                <a:ea typeface="Roboto"/>
              </a:rPr>
              <a:t>appelés</a:t>
            </a:r>
            <a:r>
              <a:rPr lang="en-US" sz="2800" kern="1200" dirty="0">
                <a:solidFill>
                  <a:schemeClr val="bg1"/>
                </a:solidFill>
                <a:latin typeface="Roboto"/>
                <a:ea typeface="Roboto"/>
              </a:rPr>
              <a:t> __________, </a:t>
            </a:r>
            <a:r>
              <a:rPr lang="en-US" sz="2800" kern="1200" dirty="0" err="1">
                <a:solidFill>
                  <a:schemeClr val="bg1"/>
                </a:solidFill>
                <a:latin typeface="Roboto"/>
                <a:ea typeface="Roboto"/>
              </a:rPr>
              <a:t>tels</a:t>
            </a:r>
            <a:r>
              <a:rPr lang="en-US" sz="2800" kern="1200" dirty="0">
                <a:solidFill>
                  <a:schemeClr val="bg1"/>
                </a:solidFill>
                <a:latin typeface="Roboto"/>
                <a:ea typeface="Roboto"/>
              </a:rPr>
              <a:t> que la </a:t>
            </a:r>
            <a:r>
              <a:rPr lang="en-US" sz="2800" kern="1200" dirty="0" err="1">
                <a:solidFill>
                  <a:schemeClr val="bg1"/>
                </a:solidFill>
                <a:latin typeface="Roboto"/>
                <a:ea typeface="Roboto"/>
              </a:rPr>
              <a:t>chaleur</a:t>
            </a:r>
            <a:r>
              <a:rPr lang="en-US" sz="2800" kern="1200" dirty="0">
                <a:solidFill>
                  <a:schemeClr val="bg1"/>
                </a:solidFill>
                <a:latin typeface="Roboto"/>
                <a:ea typeface="Roboto"/>
              </a:rPr>
              <a:t> </a:t>
            </a:r>
            <a:r>
              <a:rPr lang="en-US" sz="2800" kern="1200" dirty="0" err="1">
                <a:solidFill>
                  <a:schemeClr val="bg1"/>
                </a:solidFill>
                <a:latin typeface="Roboto"/>
                <a:ea typeface="Roboto"/>
              </a:rPr>
              <a:t>torride</a:t>
            </a:r>
            <a:r>
              <a:rPr lang="en-US" sz="2800" kern="1200" dirty="0">
                <a:solidFill>
                  <a:schemeClr val="bg1"/>
                </a:solidFill>
                <a:latin typeface="Roboto"/>
                <a:ea typeface="Roboto"/>
              </a:rPr>
              <a:t>, les </a:t>
            </a:r>
            <a:r>
              <a:rPr lang="en-US" sz="2800" kern="1200" dirty="0" err="1">
                <a:solidFill>
                  <a:schemeClr val="bg1"/>
                </a:solidFill>
                <a:latin typeface="Roboto"/>
                <a:ea typeface="Roboto"/>
              </a:rPr>
              <a:t>inondations</a:t>
            </a:r>
            <a:r>
              <a:rPr lang="en-US" sz="2800" kern="1200" dirty="0">
                <a:solidFill>
                  <a:schemeClr val="bg1"/>
                </a:solidFill>
                <a:latin typeface="Roboto"/>
                <a:ea typeface="Roboto"/>
              </a:rPr>
              <a:t> et les </a:t>
            </a:r>
            <a:r>
              <a:rPr lang="en-US" sz="2800" kern="1200" dirty="0" err="1">
                <a:solidFill>
                  <a:schemeClr val="bg1"/>
                </a:solidFill>
                <a:latin typeface="Roboto"/>
                <a:ea typeface="Roboto"/>
              </a:rPr>
              <a:t>sécheresses</a:t>
            </a:r>
            <a:r>
              <a:rPr lang="en-US" sz="2800" kern="1200" dirty="0">
                <a:solidFill>
                  <a:schemeClr val="bg1"/>
                </a:solidFill>
                <a:latin typeface="Roboto"/>
                <a:ea typeface="Roboto"/>
              </a:rPr>
              <a:t>, qui constituent des _________ ; </a:t>
            </a:r>
            <a:r>
              <a:rPr lang="en-US" sz="2800" kern="1200" dirty="0" err="1">
                <a:solidFill>
                  <a:schemeClr val="bg1"/>
                </a:solidFill>
                <a:latin typeface="Roboto"/>
                <a:ea typeface="Roboto"/>
              </a:rPr>
              <a:t>c’est</a:t>
            </a:r>
            <a:r>
              <a:rPr lang="en-US" sz="2800" kern="1200" dirty="0">
                <a:solidFill>
                  <a:schemeClr val="bg1"/>
                </a:solidFill>
                <a:latin typeface="Roboto"/>
                <a:ea typeface="Roboto"/>
              </a:rPr>
              <a:t>-à-dire des </a:t>
            </a:r>
            <a:r>
              <a:rPr lang="en-US" sz="2800" kern="1200" dirty="0" err="1">
                <a:solidFill>
                  <a:schemeClr val="bg1"/>
                </a:solidFill>
                <a:latin typeface="Roboto"/>
                <a:ea typeface="Roboto"/>
              </a:rPr>
              <a:t>conséquences</a:t>
            </a:r>
            <a:r>
              <a:rPr lang="en-US" sz="2800" kern="1200" dirty="0">
                <a:solidFill>
                  <a:schemeClr val="bg1"/>
                </a:solidFill>
                <a:latin typeface="Roboto"/>
                <a:ea typeface="Roboto"/>
              </a:rPr>
              <a:t> </a:t>
            </a:r>
            <a:r>
              <a:rPr lang="en-US" sz="2800" kern="1200" dirty="0" err="1">
                <a:solidFill>
                  <a:schemeClr val="bg1"/>
                </a:solidFill>
                <a:latin typeface="Roboto"/>
                <a:ea typeface="Roboto"/>
              </a:rPr>
              <a:t>négatives</a:t>
            </a:r>
            <a:r>
              <a:rPr lang="en-US" sz="2800" kern="1200" dirty="0">
                <a:solidFill>
                  <a:schemeClr val="bg1"/>
                </a:solidFill>
                <a:latin typeface="Roboto"/>
                <a:ea typeface="Roboto"/>
              </a:rPr>
              <a:t> </a:t>
            </a:r>
            <a:r>
              <a:rPr lang="en-US" sz="2800" kern="1200" dirty="0" err="1">
                <a:solidFill>
                  <a:schemeClr val="bg1"/>
                </a:solidFill>
                <a:latin typeface="Roboto"/>
                <a:ea typeface="Roboto"/>
              </a:rPr>
              <a:t>potentielles</a:t>
            </a:r>
            <a:r>
              <a:rPr lang="en-US" sz="2800" kern="1200" dirty="0">
                <a:solidFill>
                  <a:schemeClr val="bg1"/>
                </a:solidFill>
                <a:latin typeface="Roboto"/>
                <a:ea typeface="Roboto"/>
              </a:rPr>
              <a:t> pour les populations et la nature. </a:t>
            </a:r>
          </a:p>
          <a:p>
            <a:r>
              <a:rPr lang="en-US" sz="2800" kern="1200" dirty="0">
                <a:solidFill>
                  <a:schemeClr val="bg1"/>
                </a:solidFill>
                <a:latin typeface="Roboto"/>
                <a:ea typeface="Roboto"/>
              </a:rPr>
              <a:t> </a:t>
            </a:r>
          </a:p>
          <a:p>
            <a:pPr marL="514350" indent="-514350">
              <a:buClr>
                <a:schemeClr val="bg1"/>
              </a:buClr>
              <a:buFont typeface="+mj-lt"/>
              <a:buAutoNum type="alphaUcPeriod"/>
            </a:pPr>
            <a:r>
              <a:rPr lang="en-US" sz="2800" kern="1200" dirty="0" err="1">
                <a:solidFill>
                  <a:schemeClr val="bg1"/>
                </a:solidFill>
                <a:latin typeface="Roboto"/>
                <a:ea typeface="Roboto"/>
              </a:rPr>
              <a:t>Risques</a:t>
            </a:r>
            <a:r>
              <a:rPr lang="en-US" sz="2800" kern="1200" dirty="0">
                <a:solidFill>
                  <a:schemeClr val="bg1"/>
                </a:solidFill>
                <a:latin typeface="Roboto"/>
                <a:ea typeface="Roboto"/>
              </a:rPr>
              <a:t> </a:t>
            </a:r>
            <a:r>
              <a:rPr lang="en-US" sz="2800" kern="1200" dirty="0" err="1">
                <a:solidFill>
                  <a:schemeClr val="bg1"/>
                </a:solidFill>
                <a:latin typeface="Roboto"/>
                <a:ea typeface="Roboto"/>
              </a:rPr>
              <a:t>climatiques</a:t>
            </a:r>
            <a:endParaRPr lang="en-US" sz="2800" kern="1200" dirty="0">
              <a:solidFill>
                <a:schemeClr val="bg1"/>
              </a:solidFill>
              <a:latin typeface="Roboto"/>
              <a:ea typeface="Roboto"/>
            </a:endParaRPr>
          </a:p>
          <a:p>
            <a:pPr marL="514350" indent="-514350">
              <a:buClr>
                <a:schemeClr val="bg1"/>
              </a:buClr>
              <a:buFont typeface="+mj-lt"/>
              <a:buAutoNum type="alphaUcPeriod"/>
            </a:pPr>
            <a:r>
              <a:rPr lang="en-US" sz="2800" kern="1200" dirty="0" err="1">
                <a:solidFill>
                  <a:schemeClr val="bg1"/>
                </a:solidFill>
                <a:latin typeface="Roboto"/>
                <a:ea typeface="Roboto"/>
              </a:rPr>
              <a:t>Aléas</a:t>
            </a:r>
            <a:r>
              <a:rPr lang="en-US" sz="2800" kern="1200" dirty="0">
                <a:solidFill>
                  <a:schemeClr val="bg1"/>
                </a:solidFill>
                <a:latin typeface="Roboto"/>
                <a:ea typeface="Roboto"/>
              </a:rPr>
              <a:t> </a:t>
            </a:r>
            <a:r>
              <a:rPr lang="en-US" sz="2800" kern="1200" dirty="0" err="1">
                <a:solidFill>
                  <a:schemeClr val="bg1"/>
                </a:solidFill>
                <a:latin typeface="Roboto"/>
                <a:ea typeface="Roboto"/>
              </a:rPr>
              <a:t>climatiques</a:t>
            </a:r>
            <a:endParaRPr lang="en-US" sz="2800" kern="1200" dirty="0">
              <a:solidFill>
                <a:schemeClr val="bg1"/>
              </a:solidFill>
              <a:latin typeface="Roboto"/>
              <a:ea typeface="Roboto"/>
            </a:endParaRPr>
          </a:p>
          <a:p>
            <a:pPr marL="514350" indent="-514350">
              <a:buClr>
                <a:schemeClr val="bg1"/>
              </a:buClr>
              <a:buFont typeface="+mj-lt"/>
              <a:buAutoNum type="alphaUcPeriod"/>
            </a:pPr>
            <a:r>
              <a:rPr lang="en-US" sz="2800" kern="1200" dirty="0" err="1">
                <a:solidFill>
                  <a:schemeClr val="bg1"/>
                </a:solidFill>
                <a:latin typeface="Roboto"/>
                <a:ea typeface="Roboto"/>
              </a:rPr>
              <a:t>Changement</a:t>
            </a:r>
            <a:r>
              <a:rPr lang="en-US" sz="2800" kern="1200" dirty="0">
                <a:solidFill>
                  <a:schemeClr val="bg1"/>
                </a:solidFill>
                <a:latin typeface="Roboto"/>
                <a:ea typeface="Roboto"/>
              </a:rPr>
              <a:t> </a:t>
            </a:r>
            <a:r>
              <a:rPr lang="en-US" sz="2800" kern="1200" dirty="0" err="1">
                <a:solidFill>
                  <a:schemeClr val="bg1"/>
                </a:solidFill>
                <a:latin typeface="Roboto"/>
                <a:ea typeface="Roboto"/>
              </a:rPr>
              <a:t>climatique</a:t>
            </a:r>
            <a:endParaRPr lang="en-US" sz="2800" kern="1200" dirty="0">
              <a:solidFill>
                <a:schemeClr val="bg1"/>
              </a:solidFill>
              <a:latin typeface="Roboto"/>
              <a:ea typeface="Roboto"/>
            </a:endParaRPr>
          </a:p>
          <a:p>
            <a:endParaRPr lang="en-US" sz="2800" dirty="0">
              <a:solidFill>
                <a:schemeClr val="bg1"/>
              </a:solidFill>
            </a:endParaRPr>
          </a:p>
          <a:p>
            <a:endParaRPr lang="en-GB" sz="2800" b="1" kern="1200" dirty="0">
              <a:solidFill>
                <a:schemeClr val="bg1"/>
              </a:solidFill>
              <a:latin typeface="Roboto"/>
              <a:ea typeface="Roboto"/>
            </a:endParaRPr>
          </a:p>
        </p:txBody>
      </p:sp>
    </p:spTree>
    <p:extLst>
      <p:ext uri="{BB962C8B-B14F-4D97-AF65-F5344CB8AC3E}">
        <p14:creationId xmlns:p14="http://schemas.microsoft.com/office/powerpoint/2010/main" val="16600557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
          <a:extLst>
            <a:ext uri="{FF2B5EF4-FFF2-40B4-BE49-F238E27FC236}">
              <a16:creationId xmlns:a16="http://schemas.microsoft.com/office/drawing/2014/main" id="{2288E19C-1FEB-2BC2-672E-2689868482C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D4CCB5A-A1C9-C5B3-082B-2853F7551EE9}"/>
              </a:ext>
            </a:extLst>
          </p:cNvPr>
          <p:cNvSpPr txBox="1"/>
          <p:nvPr/>
        </p:nvSpPr>
        <p:spPr>
          <a:xfrm>
            <a:off x="873456" y="733246"/>
            <a:ext cx="10856582" cy="5755422"/>
          </a:xfrm>
          <a:prstGeom prst="rect">
            <a:avLst/>
          </a:prstGeom>
          <a:noFill/>
        </p:spPr>
        <p:txBody>
          <a:bodyPr wrap="square" rtlCol="0">
            <a:spAutoFit/>
          </a:bodyPr>
          <a:lstStyle/>
          <a:p>
            <a:r>
              <a:rPr lang="en-GB" sz="3200" b="1" kern="1200" dirty="0">
                <a:solidFill>
                  <a:srgbClr val="0B5FBA"/>
                </a:solidFill>
                <a:latin typeface="Roboto"/>
                <a:ea typeface="Roboto"/>
              </a:rPr>
              <a:t>5. </a:t>
            </a:r>
            <a:r>
              <a:rPr lang="en-GB" sz="3200" b="1" kern="1200" dirty="0" err="1">
                <a:solidFill>
                  <a:srgbClr val="0B5FBA"/>
                </a:solidFill>
                <a:latin typeface="Roboto"/>
                <a:ea typeface="Roboto"/>
              </a:rPr>
              <a:t>Complétez</a:t>
            </a:r>
            <a:r>
              <a:rPr lang="en-GB" sz="3200" b="1" kern="1200" dirty="0">
                <a:solidFill>
                  <a:srgbClr val="0B5FBA"/>
                </a:solidFill>
                <a:latin typeface="Roboto"/>
                <a:ea typeface="Roboto"/>
              </a:rPr>
              <a:t> la phrase</a:t>
            </a:r>
          </a:p>
          <a:p>
            <a:endParaRPr lang="en-US" sz="2800" b="1" kern="1200" dirty="0">
              <a:solidFill>
                <a:srgbClr val="0B5FBA"/>
              </a:solidFill>
              <a:latin typeface="Roboto"/>
              <a:ea typeface="Roboto"/>
            </a:endParaRPr>
          </a:p>
          <a:p>
            <a:r>
              <a:rPr lang="en-US" sz="2800" b="1" kern="1200" dirty="0">
                <a:solidFill>
                  <a:srgbClr val="0B5FBA"/>
                </a:solidFill>
                <a:latin typeface="Roboto"/>
                <a:ea typeface="Roboto"/>
              </a:rPr>
              <a:t>Le </a:t>
            </a:r>
            <a:r>
              <a:rPr lang="en-US" sz="2800" b="1" kern="1200" dirty="0" err="1">
                <a:solidFill>
                  <a:srgbClr val="0B5FBA"/>
                </a:solidFill>
                <a:latin typeface="Roboto"/>
                <a:ea typeface="Roboto"/>
              </a:rPr>
              <a:t>changement</a:t>
            </a:r>
            <a:r>
              <a:rPr lang="en-US" sz="2800" b="1" kern="1200" dirty="0">
                <a:solidFill>
                  <a:srgbClr val="0B5FBA"/>
                </a:solidFill>
                <a:latin typeface="Roboto"/>
                <a:ea typeface="Roboto"/>
              </a:rPr>
              <a:t> </a:t>
            </a:r>
            <a:r>
              <a:rPr lang="en-US" sz="2800" b="1" kern="1200" dirty="0" err="1">
                <a:solidFill>
                  <a:srgbClr val="0B5FBA"/>
                </a:solidFill>
                <a:latin typeface="Roboto"/>
                <a:ea typeface="Roboto"/>
              </a:rPr>
              <a:t>climatique</a:t>
            </a:r>
            <a:r>
              <a:rPr lang="en-US" sz="2800" b="1" kern="1200" dirty="0">
                <a:solidFill>
                  <a:srgbClr val="0B5FBA"/>
                </a:solidFill>
                <a:latin typeface="Roboto"/>
                <a:ea typeface="Roboto"/>
              </a:rPr>
              <a:t> </a:t>
            </a:r>
            <a:r>
              <a:rPr lang="en-US" sz="2800" kern="1200" dirty="0" err="1">
                <a:solidFill>
                  <a:srgbClr val="0B5FBA"/>
                </a:solidFill>
                <a:latin typeface="Roboto"/>
                <a:ea typeface="Roboto"/>
              </a:rPr>
              <a:t>engendre</a:t>
            </a:r>
            <a:r>
              <a:rPr lang="en-US" sz="2800" kern="1200" dirty="0">
                <a:solidFill>
                  <a:srgbClr val="0B5FBA"/>
                </a:solidFill>
                <a:latin typeface="Roboto"/>
                <a:ea typeface="Roboto"/>
              </a:rPr>
              <a:t> de nouveaux </a:t>
            </a:r>
            <a:r>
              <a:rPr lang="en-US" sz="2800" kern="1200" dirty="0" err="1">
                <a:solidFill>
                  <a:srgbClr val="0B5FBA"/>
                </a:solidFill>
                <a:latin typeface="Roboto"/>
                <a:ea typeface="Roboto"/>
              </a:rPr>
              <a:t>défis</a:t>
            </a:r>
            <a:r>
              <a:rPr lang="en-US" sz="2800" kern="1200" dirty="0">
                <a:solidFill>
                  <a:srgbClr val="0B5FBA"/>
                </a:solidFill>
                <a:latin typeface="Roboto"/>
                <a:ea typeface="Roboto"/>
              </a:rPr>
              <a:t>, </a:t>
            </a:r>
            <a:r>
              <a:rPr lang="en-US" sz="2800" kern="1200" dirty="0" err="1">
                <a:solidFill>
                  <a:srgbClr val="0B5FBA"/>
                </a:solidFill>
                <a:latin typeface="Roboto"/>
                <a:ea typeface="Roboto"/>
              </a:rPr>
              <a:t>appelés</a:t>
            </a:r>
            <a:r>
              <a:rPr lang="en-US" sz="2800" kern="1200" dirty="0">
                <a:solidFill>
                  <a:srgbClr val="0B5FBA"/>
                </a:solidFill>
                <a:latin typeface="Roboto"/>
                <a:ea typeface="Roboto"/>
              </a:rPr>
              <a:t> </a:t>
            </a:r>
            <a:r>
              <a:rPr lang="en-US" sz="2800" b="1" kern="1200" dirty="0" err="1">
                <a:solidFill>
                  <a:srgbClr val="0B5FBA"/>
                </a:solidFill>
                <a:latin typeface="Roboto"/>
                <a:ea typeface="Roboto"/>
              </a:rPr>
              <a:t>aléas</a:t>
            </a:r>
            <a:r>
              <a:rPr lang="en-US" sz="2800" b="1" kern="1200" dirty="0">
                <a:solidFill>
                  <a:srgbClr val="0B5FBA"/>
                </a:solidFill>
                <a:latin typeface="Roboto"/>
                <a:ea typeface="Roboto"/>
              </a:rPr>
              <a:t> </a:t>
            </a:r>
            <a:r>
              <a:rPr lang="en-US" sz="2800" b="1" kern="1200" dirty="0" err="1">
                <a:solidFill>
                  <a:srgbClr val="0B5FBA"/>
                </a:solidFill>
                <a:latin typeface="Roboto"/>
                <a:ea typeface="Roboto"/>
              </a:rPr>
              <a:t>climatiques</a:t>
            </a:r>
            <a:r>
              <a:rPr lang="en-US" sz="2800" kern="1200" dirty="0">
                <a:solidFill>
                  <a:srgbClr val="0B5FBA"/>
                </a:solidFill>
                <a:latin typeface="Roboto"/>
                <a:ea typeface="Roboto"/>
              </a:rPr>
              <a:t>, </a:t>
            </a:r>
            <a:r>
              <a:rPr lang="en-US" sz="2800" kern="1200" dirty="0" err="1">
                <a:solidFill>
                  <a:srgbClr val="0B5FBA"/>
                </a:solidFill>
                <a:latin typeface="Roboto"/>
                <a:ea typeface="Roboto"/>
              </a:rPr>
              <a:t>tels</a:t>
            </a:r>
            <a:r>
              <a:rPr lang="en-US" sz="2800" kern="1200" dirty="0">
                <a:solidFill>
                  <a:srgbClr val="0B5FBA"/>
                </a:solidFill>
                <a:latin typeface="Roboto"/>
                <a:ea typeface="Roboto"/>
              </a:rPr>
              <a:t> que la </a:t>
            </a:r>
            <a:r>
              <a:rPr lang="en-US" sz="2800" kern="1200" dirty="0" err="1">
                <a:solidFill>
                  <a:srgbClr val="0B5FBA"/>
                </a:solidFill>
                <a:latin typeface="Roboto"/>
                <a:ea typeface="Roboto"/>
              </a:rPr>
              <a:t>chaleur</a:t>
            </a:r>
            <a:r>
              <a:rPr lang="en-US" sz="2800" kern="1200" dirty="0">
                <a:solidFill>
                  <a:srgbClr val="0B5FBA"/>
                </a:solidFill>
                <a:latin typeface="Roboto"/>
                <a:ea typeface="Roboto"/>
              </a:rPr>
              <a:t> </a:t>
            </a:r>
            <a:r>
              <a:rPr lang="en-US" sz="2800" kern="1200" dirty="0" err="1">
                <a:solidFill>
                  <a:srgbClr val="0B5FBA"/>
                </a:solidFill>
                <a:latin typeface="Roboto"/>
                <a:ea typeface="Roboto"/>
              </a:rPr>
              <a:t>torride</a:t>
            </a:r>
            <a:r>
              <a:rPr lang="en-US" sz="2800" kern="1200" dirty="0">
                <a:solidFill>
                  <a:srgbClr val="0B5FBA"/>
                </a:solidFill>
                <a:latin typeface="Roboto"/>
                <a:ea typeface="Roboto"/>
              </a:rPr>
              <a:t>, les </a:t>
            </a:r>
            <a:r>
              <a:rPr lang="en-US" sz="2800" kern="1200" dirty="0" err="1">
                <a:solidFill>
                  <a:srgbClr val="0B5FBA"/>
                </a:solidFill>
                <a:latin typeface="Roboto"/>
                <a:ea typeface="Roboto"/>
              </a:rPr>
              <a:t>inondations</a:t>
            </a:r>
            <a:r>
              <a:rPr lang="en-US" sz="2800" kern="1200" dirty="0">
                <a:solidFill>
                  <a:srgbClr val="0B5FBA"/>
                </a:solidFill>
                <a:latin typeface="Roboto"/>
                <a:ea typeface="Roboto"/>
              </a:rPr>
              <a:t> et les </a:t>
            </a:r>
            <a:r>
              <a:rPr lang="en-US" sz="2800" kern="1200" dirty="0" err="1">
                <a:solidFill>
                  <a:srgbClr val="0B5FBA"/>
                </a:solidFill>
                <a:latin typeface="Roboto"/>
                <a:ea typeface="Roboto"/>
              </a:rPr>
              <a:t>sécheresses</a:t>
            </a:r>
            <a:r>
              <a:rPr lang="en-US" sz="2800" kern="1200" dirty="0">
                <a:solidFill>
                  <a:srgbClr val="0B5FBA"/>
                </a:solidFill>
                <a:latin typeface="Roboto"/>
                <a:ea typeface="Roboto"/>
              </a:rPr>
              <a:t>, qui constituent </a:t>
            </a:r>
            <a:r>
              <a:rPr lang="en-US" sz="2800" b="1" kern="1200" dirty="0">
                <a:solidFill>
                  <a:srgbClr val="0B5FBA"/>
                </a:solidFill>
                <a:latin typeface="Roboto"/>
                <a:ea typeface="Roboto"/>
              </a:rPr>
              <a:t>des </a:t>
            </a:r>
            <a:r>
              <a:rPr lang="en-US" sz="2800" b="1" kern="1200" dirty="0" err="1">
                <a:solidFill>
                  <a:srgbClr val="0B5FBA"/>
                </a:solidFill>
                <a:latin typeface="Roboto"/>
                <a:ea typeface="Roboto"/>
              </a:rPr>
              <a:t>risques</a:t>
            </a:r>
            <a:r>
              <a:rPr lang="en-US" sz="2800" b="1" kern="1200" dirty="0">
                <a:solidFill>
                  <a:srgbClr val="0B5FBA"/>
                </a:solidFill>
                <a:latin typeface="Roboto"/>
                <a:ea typeface="Roboto"/>
              </a:rPr>
              <a:t> </a:t>
            </a:r>
            <a:r>
              <a:rPr lang="en-US" sz="2800" b="1" kern="1200" dirty="0" err="1">
                <a:solidFill>
                  <a:srgbClr val="0B5FBA"/>
                </a:solidFill>
                <a:latin typeface="Roboto"/>
                <a:ea typeface="Roboto"/>
              </a:rPr>
              <a:t>climatiques</a:t>
            </a:r>
            <a:r>
              <a:rPr lang="en-US" sz="2800" kern="1200" dirty="0">
                <a:solidFill>
                  <a:srgbClr val="0B5FBA"/>
                </a:solidFill>
                <a:latin typeface="Roboto"/>
                <a:ea typeface="Roboto"/>
              </a:rPr>
              <a:t>, </a:t>
            </a:r>
            <a:r>
              <a:rPr lang="en-US" sz="2800" kern="1200" dirty="0" err="1">
                <a:solidFill>
                  <a:srgbClr val="0B5FBA"/>
                </a:solidFill>
                <a:latin typeface="Roboto"/>
                <a:ea typeface="Roboto"/>
              </a:rPr>
              <a:t>c'est</a:t>
            </a:r>
            <a:r>
              <a:rPr lang="en-US" sz="2800" kern="1200" dirty="0">
                <a:solidFill>
                  <a:srgbClr val="0B5FBA"/>
                </a:solidFill>
                <a:latin typeface="Roboto"/>
                <a:ea typeface="Roboto"/>
              </a:rPr>
              <a:t>-à-dire des </a:t>
            </a:r>
            <a:r>
              <a:rPr lang="en-US" sz="2800" kern="1200" dirty="0" err="1">
                <a:solidFill>
                  <a:srgbClr val="0B5FBA"/>
                </a:solidFill>
                <a:latin typeface="Roboto"/>
                <a:ea typeface="Roboto"/>
              </a:rPr>
              <a:t>conséquences</a:t>
            </a:r>
            <a:r>
              <a:rPr lang="en-US" sz="2800" kern="1200" dirty="0">
                <a:solidFill>
                  <a:srgbClr val="0B5FBA"/>
                </a:solidFill>
                <a:latin typeface="Roboto"/>
                <a:ea typeface="Roboto"/>
              </a:rPr>
              <a:t> </a:t>
            </a:r>
            <a:r>
              <a:rPr lang="en-US" sz="2800" kern="1200" dirty="0" err="1">
                <a:solidFill>
                  <a:srgbClr val="0B5FBA"/>
                </a:solidFill>
                <a:latin typeface="Roboto"/>
                <a:ea typeface="Roboto"/>
              </a:rPr>
              <a:t>négatives</a:t>
            </a:r>
            <a:r>
              <a:rPr lang="en-US" sz="2800" kern="1200" dirty="0">
                <a:solidFill>
                  <a:srgbClr val="0B5FBA"/>
                </a:solidFill>
                <a:latin typeface="Roboto"/>
                <a:ea typeface="Roboto"/>
              </a:rPr>
              <a:t> </a:t>
            </a:r>
            <a:r>
              <a:rPr lang="en-US" sz="2800" kern="1200" dirty="0" err="1">
                <a:solidFill>
                  <a:srgbClr val="0B5FBA"/>
                </a:solidFill>
                <a:latin typeface="Roboto"/>
                <a:ea typeface="Roboto"/>
              </a:rPr>
              <a:t>potentielles</a:t>
            </a:r>
            <a:r>
              <a:rPr lang="en-US" sz="2800" kern="1200" dirty="0">
                <a:solidFill>
                  <a:srgbClr val="0B5FBA"/>
                </a:solidFill>
                <a:latin typeface="Roboto"/>
                <a:ea typeface="Roboto"/>
              </a:rPr>
              <a:t> pour les populations et la nature. </a:t>
            </a:r>
          </a:p>
          <a:p>
            <a:endParaRPr lang="en-US" sz="2800" kern="1200" dirty="0">
              <a:solidFill>
                <a:srgbClr val="0B5FBA"/>
              </a:solidFill>
              <a:latin typeface="Roboto"/>
              <a:ea typeface="Roboto"/>
            </a:endParaRPr>
          </a:p>
          <a:p>
            <a:endParaRPr lang="en-US" sz="2800" kern="1200" dirty="0">
              <a:solidFill>
                <a:srgbClr val="0B5FBA"/>
              </a:solidFill>
              <a:latin typeface="Roboto"/>
              <a:ea typeface="Roboto"/>
            </a:endParaRPr>
          </a:p>
          <a:p>
            <a:r>
              <a:rPr lang="en-US" sz="2800" b="1" kern="1200" dirty="0" err="1">
                <a:solidFill>
                  <a:srgbClr val="0B5FBA"/>
                </a:solidFill>
                <a:latin typeface="Roboto"/>
                <a:ea typeface="Roboto"/>
              </a:rPr>
              <a:t>Réponses</a:t>
            </a:r>
            <a:r>
              <a:rPr lang="en-US" sz="2800" b="1" kern="1200" dirty="0">
                <a:solidFill>
                  <a:srgbClr val="0B5FBA"/>
                </a:solidFill>
                <a:latin typeface="Roboto"/>
                <a:ea typeface="Roboto"/>
              </a:rPr>
              <a:t> :</a:t>
            </a:r>
          </a:p>
          <a:p>
            <a:r>
              <a:rPr lang="en-US" sz="2800" kern="1200" dirty="0">
                <a:solidFill>
                  <a:srgbClr val="0B5FBA"/>
                </a:solidFill>
                <a:latin typeface="Roboto"/>
                <a:ea typeface="Roboto"/>
              </a:rPr>
              <a:t>C. </a:t>
            </a:r>
            <a:r>
              <a:rPr lang="en-US" sz="2800" kern="1200" dirty="0" err="1">
                <a:solidFill>
                  <a:srgbClr val="0B5FBA"/>
                </a:solidFill>
                <a:latin typeface="Roboto"/>
                <a:ea typeface="Roboto"/>
              </a:rPr>
              <a:t>Changement</a:t>
            </a:r>
            <a:r>
              <a:rPr lang="en-US" sz="2800" kern="1200" dirty="0">
                <a:solidFill>
                  <a:srgbClr val="0B5FBA"/>
                </a:solidFill>
                <a:latin typeface="Roboto"/>
                <a:ea typeface="Roboto"/>
              </a:rPr>
              <a:t> </a:t>
            </a:r>
            <a:r>
              <a:rPr lang="en-US" sz="2800" kern="1200" dirty="0" err="1">
                <a:solidFill>
                  <a:srgbClr val="0B5FBA"/>
                </a:solidFill>
                <a:latin typeface="Roboto"/>
                <a:ea typeface="Roboto"/>
              </a:rPr>
              <a:t>climatique</a:t>
            </a:r>
            <a:endParaRPr lang="en-US" sz="2800" kern="1200" dirty="0">
              <a:solidFill>
                <a:srgbClr val="0B5FBA"/>
              </a:solidFill>
              <a:latin typeface="Roboto"/>
              <a:ea typeface="Roboto"/>
            </a:endParaRPr>
          </a:p>
          <a:p>
            <a:r>
              <a:rPr lang="en-US" sz="2800" kern="1200" dirty="0">
                <a:solidFill>
                  <a:srgbClr val="0B5FBA"/>
                </a:solidFill>
                <a:latin typeface="Roboto"/>
                <a:ea typeface="Roboto"/>
              </a:rPr>
              <a:t>B. </a:t>
            </a:r>
            <a:r>
              <a:rPr lang="en-US" sz="2800" kern="1200" dirty="0" err="1">
                <a:solidFill>
                  <a:srgbClr val="0B5FBA"/>
                </a:solidFill>
                <a:latin typeface="Roboto"/>
                <a:ea typeface="Roboto"/>
              </a:rPr>
              <a:t>Aléas</a:t>
            </a:r>
            <a:r>
              <a:rPr lang="en-US" sz="2800" kern="1200" dirty="0">
                <a:solidFill>
                  <a:srgbClr val="0B5FBA"/>
                </a:solidFill>
                <a:latin typeface="Roboto"/>
                <a:ea typeface="Roboto"/>
              </a:rPr>
              <a:t> </a:t>
            </a:r>
            <a:r>
              <a:rPr lang="en-US" sz="2800" kern="1200" dirty="0" err="1">
                <a:solidFill>
                  <a:srgbClr val="0B5FBA"/>
                </a:solidFill>
                <a:latin typeface="Roboto"/>
                <a:ea typeface="Roboto"/>
              </a:rPr>
              <a:t>climatiques</a:t>
            </a:r>
            <a:endParaRPr lang="en-US" sz="2800" kern="1200" dirty="0">
              <a:solidFill>
                <a:srgbClr val="0B5FBA"/>
              </a:solidFill>
              <a:latin typeface="Roboto"/>
              <a:ea typeface="Roboto"/>
            </a:endParaRPr>
          </a:p>
          <a:p>
            <a:r>
              <a:rPr lang="en-US" sz="2800" kern="1200" dirty="0">
                <a:solidFill>
                  <a:srgbClr val="0B5FBA"/>
                </a:solidFill>
                <a:latin typeface="Roboto"/>
                <a:ea typeface="Roboto"/>
              </a:rPr>
              <a:t>A. </a:t>
            </a:r>
            <a:r>
              <a:rPr lang="en-US" sz="2800" kern="1200" dirty="0" err="1">
                <a:solidFill>
                  <a:srgbClr val="0B5FBA"/>
                </a:solidFill>
                <a:latin typeface="Roboto"/>
                <a:ea typeface="Roboto"/>
              </a:rPr>
              <a:t>Risques</a:t>
            </a:r>
            <a:r>
              <a:rPr lang="en-US" sz="2800" kern="1200" dirty="0">
                <a:solidFill>
                  <a:srgbClr val="0B5FBA"/>
                </a:solidFill>
                <a:latin typeface="Roboto"/>
                <a:ea typeface="Roboto"/>
              </a:rPr>
              <a:t> </a:t>
            </a:r>
            <a:r>
              <a:rPr lang="en-US" sz="2800" kern="1200" dirty="0" err="1">
                <a:solidFill>
                  <a:srgbClr val="0B5FBA"/>
                </a:solidFill>
                <a:latin typeface="Roboto"/>
                <a:ea typeface="Roboto"/>
              </a:rPr>
              <a:t>climatiques</a:t>
            </a:r>
            <a:endParaRPr lang="en-US" sz="2800" dirty="0"/>
          </a:p>
        </p:txBody>
      </p:sp>
    </p:spTree>
    <p:extLst>
      <p:ext uri="{BB962C8B-B14F-4D97-AF65-F5344CB8AC3E}">
        <p14:creationId xmlns:p14="http://schemas.microsoft.com/office/powerpoint/2010/main" val="269486043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65F8E4-23E0-21EA-615B-79D7C5C69643}"/>
              </a:ext>
            </a:extLst>
          </p:cNvPr>
          <p:cNvSpPr>
            <a:spLocks noGrp="1"/>
          </p:cNvSpPr>
          <p:nvPr>
            <p:ph sz="quarter" idx="16"/>
          </p:nvPr>
        </p:nvSpPr>
        <p:spPr/>
        <p:txBody>
          <a:bodyPr/>
          <a:lstStyle/>
          <a:p>
            <a:r>
              <a:rPr lang="en-GB" dirty="0"/>
              <a:t>Pour demain/cette semaine</a:t>
            </a:r>
            <a:endParaRPr lang="en-NL" dirty="0"/>
          </a:p>
        </p:txBody>
      </p:sp>
      <p:sp>
        <p:nvSpPr>
          <p:cNvPr id="3" name="Content Placeholder 2">
            <a:extLst>
              <a:ext uri="{FF2B5EF4-FFF2-40B4-BE49-F238E27FC236}">
                <a16:creationId xmlns:a16="http://schemas.microsoft.com/office/drawing/2014/main" id="{405A3AF9-359A-BDC7-DF89-192951E46C52}"/>
              </a:ext>
            </a:extLst>
          </p:cNvPr>
          <p:cNvSpPr txBox="1">
            <a:spLocks/>
          </p:cNvSpPr>
          <p:nvPr/>
        </p:nvSpPr>
        <p:spPr>
          <a:xfrm>
            <a:off x="769620" y="2473012"/>
            <a:ext cx="10977880" cy="3447835"/>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ClrTx/>
              <a:buFont typeface="Arial" panose="020B0604020202020204" pitchFamily="34" charset="0"/>
              <a:buChar char="•"/>
            </a:pPr>
            <a:r>
              <a:rPr lang="en-GB" dirty="0"/>
              <a:t>Nous vous avons demandé d'apporter des exemples d'études de cas/d'expériences sur le changement climatique, l'eau et l'assainissement. </a:t>
            </a:r>
          </a:p>
          <a:p>
            <a:pPr marL="457200" indent="-457200">
              <a:buClrTx/>
              <a:buFont typeface="Arial" panose="020B0604020202020204" pitchFamily="34" charset="0"/>
              <a:buChar char="•"/>
            </a:pPr>
            <a:r>
              <a:rPr lang="en-GB" dirty="0"/>
              <a:t>Nous avons des créneaux disponibles demain pour les partager. Qui souhaite le faire ?</a:t>
            </a:r>
          </a:p>
          <a:p>
            <a:pPr marL="457200" indent="-457200">
              <a:buClrTx/>
              <a:buFont typeface="Arial" panose="020B0604020202020204" pitchFamily="34" charset="0"/>
              <a:buChar char="•"/>
            </a:pPr>
            <a:endParaRPr lang="en-GB" b="1" dirty="0">
              <a:solidFill>
                <a:schemeClr val="bg1"/>
              </a:solidFill>
              <a:effectLst>
                <a:outerShdw blurRad="50800" dist="38100" dir="2700000" algn="tl" rotWithShape="0">
                  <a:prstClr val="black">
                    <a:alpha val="40000"/>
                  </a:prstClr>
                </a:outerShdw>
              </a:effectLst>
            </a:endParaRPr>
          </a:p>
          <a:p>
            <a:pPr>
              <a:buClrTx/>
            </a:pPr>
            <a:endParaRPr lang="en-GB" b="1" dirty="0">
              <a:solidFill>
                <a:schemeClr val="bg1"/>
              </a:solidFill>
              <a:effectLst>
                <a:outerShdw blurRad="50800" dist="38100" dir="2700000" algn="tl" rotWithShape="0">
                  <a:prstClr val="black">
                    <a:alpha val="40000"/>
                  </a:prstClr>
                </a:outerShdw>
              </a:effectLst>
            </a:endParaRPr>
          </a:p>
          <a:p>
            <a:pPr>
              <a:buClrTx/>
            </a:pPr>
            <a:endParaRPr lang="en-GB" dirty="0">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403330888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FD3E0-81F6-D1EE-8736-D651AD656A30}"/>
              </a:ext>
            </a:extLst>
          </p:cNvPr>
          <p:cNvSpPr>
            <a:spLocks noGrp="1"/>
          </p:cNvSpPr>
          <p:nvPr>
            <p:ph type="title" idx="4294967295"/>
          </p:nvPr>
        </p:nvSpPr>
        <p:spPr>
          <a:xfrm>
            <a:off x="988219" y="733504"/>
            <a:ext cx="10244138" cy="969963"/>
          </a:xfrm>
        </p:spPr>
        <p:txBody>
          <a:bodyPr/>
          <a:lstStyle/>
          <a:p>
            <a:r>
              <a:rPr lang="en-GB">
                <a:solidFill>
                  <a:schemeClr val="bg1"/>
                </a:solidFill>
              </a:rPr>
              <a:t>Réflexion de fin de journée</a:t>
            </a:r>
            <a:endParaRPr lang="en-NL">
              <a:solidFill>
                <a:schemeClr val="bg1"/>
              </a:solidFill>
            </a:endParaRPr>
          </a:p>
        </p:txBody>
      </p:sp>
      <p:sp>
        <p:nvSpPr>
          <p:cNvPr id="3" name="Content Placeholder 2">
            <a:extLst>
              <a:ext uri="{FF2B5EF4-FFF2-40B4-BE49-F238E27FC236}">
                <a16:creationId xmlns:a16="http://schemas.microsoft.com/office/drawing/2014/main" id="{A8B64029-DE5B-6038-6874-BCBBC960EDB9}"/>
              </a:ext>
            </a:extLst>
          </p:cNvPr>
          <p:cNvSpPr>
            <a:spLocks noGrp="1"/>
          </p:cNvSpPr>
          <p:nvPr>
            <p:ph idx="4294967295"/>
          </p:nvPr>
        </p:nvSpPr>
        <p:spPr>
          <a:xfrm>
            <a:off x="988219" y="1925717"/>
            <a:ext cx="3592513" cy="3992483"/>
          </a:xfrm>
        </p:spPr>
        <p:txBody>
          <a:bodyPr>
            <a:normAutofit fontScale="70000" lnSpcReduction="20000"/>
          </a:bodyPr>
          <a:lstStyle/>
          <a:p>
            <a:pPr marL="357188" indent="-342900">
              <a:lnSpc>
                <a:spcPct val="100000"/>
              </a:lnSpc>
              <a:spcAft>
                <a:spcPts val="1200"/>
              </a:spcAft>
              <a:buFont typeface="Arial" panose="020B0604020202020204" pitchFamily="34" charset="0"/>
              <a:buChar char="•"/>
            </a:pPr>
            <a:r>
              <a:rPr lang="en-GB" sz="2800" b="1" err="1">
                <a:solidFill>
                  <a:schemeClr val="bg1"/>
                </a:solidFill>
              </a:rPr>
              <a:t>Post-it</a:t>
            </a:r>
            <a:r>
              <a:rPr lang="en-GB" sz="2800" b="1">
                <a:solidFill>
                  <a:schemeClr val="bg1"/>
                </a:solidFill>
              </a:rPr>
              <a:t> jaune</a:t>
            </a:r>
            <a:br>
              <a:rPr lang="en-GB" b="1">
                <a:solidFill>
                  <a:schemeClr val="bg1"/>
                </a:solidFill>
              </a:rPr>
            </a:br>
            <a:r>
              <a:rPr lang="en-GB">
                <a:solidFill>
                  <a:schemeClr val="bg1"/>
                </a:solidFill>
              </a:rPr>
              <a:t>Ce qui s'est bien passé aujourd'hui</a:t>
            </a:r>
          </a:p>
          <a:p>
            <a:pPr marL="357188" indent="-342900">
              <a:lnSpc>
                <a:spcPct val="100000"/>
              </a:lnSpc>
              <a:spcAft>
                <a:spcPts val="1200"/>
              </a:spcAft>
              <a:buFont typeface="Arial" panose="020B0604020202020204" pitchFamily="34" charset="0"/>
              <a:buChar char="•"/>
            </a:pPr>
            <a:r>
              <a:rPr lang="en-GB" sz="2800" b="1" err="1">
                <a:solidFill>
                  <a:schemeClr val="bg1"/>
                </a:solidFill>
              </a:rPr>
              <a:t>Post-it</a:t>
            </a:r>
            <a:r>
              <a:rPr lang="en-GB" sz="2800" b="1">
                <a:solidFill>
                  <a:schemeClr val="bg1"/>
                </a:solidFill>
              </a:rPr>
              <a:t> rose</a:t>
            </a:r>
            <a:br>
              <a:rPr lang="en-GB">
                <a:solidFill>
                  <a:schemeClr val="bg1"/>
                </a:solidFill>
              </a:rPr>
            </a:br>
            <a:r>
              <a:rPr lang="en-GB">
                <a:solidFill>
                  <a:schemeClr val="bg1"/>
                </a:solidFill>
              </a:rPr>
              <a:t>Ce qui pourrait être amélioré aujourd'hui</a:t>
            </a:r>
          </a:p>
          <a:p>
            <a:pPr marL="357188" indent="-342900">
              <a:lnSpc>
                <a:spcPct val="100000"/>
              </a:lnSpc>
              <a:spcAft>
                <a:spcPts val="1200"/>
              </a:spcAft>
              <a:buFont typeface="Arial" panose="020B0604020202020204" pitchFamily="34" charset="0"/>
              <a:buChar char="•"/>
            </a:pPr>
            <a:r>
              <a:rPr lang="en-GB">
                <a:solidFill>
                  <a:schemeClr val="bg1"/>
                </a:solidFill>
              </a:rPr>
              <a:t>Affichez-les sur la fiche d'évaluation lorsque vous quittez la salle</a:t>
            </a:r>
          </a:p>
          <a:p>
            <a:pPr marL="357188" indent="-342900">
              <a:lnSpc>
                <a:spcPct val="100000"/>
              </a:lnSpc>
              <a:spcAft>
                <a:spcPts val="1200"/>
              </a:spcAft>
              <a:buFont typeface="Arial" panose="020B0604020202020204" pitchFamily="34" charset="0"/>
              <a:buChar char="•"/>
            </a:pPr>
            <a:r>
              <a:rPr lang="en-GB">
                <a:solidFill>
                  <a:schemeClr val="bg1"/>
                </a:solidFill>
              </a:rPr>
              <a:t>Ajoutez également vos notes d'apprentissage dans le manuel des participants et dans le manuel des animateurs.</a:t>
            </a:r>
            <a:endParaRPr lang="en-NL">
              <a:solidFill>
                <a:schemeClr val="bg1"/>
              </a:solidFill>
            </a:endParaRPr>
          </a:p>
        </p:txBody>
      </p:sp>
      <p:pic>
        <p:nvPicPr>
          <p:cNvPr id="6" name="Picture 5" descr="Several post-it notes on a white board&#10;&#10;AI-generated content may be incorrect.">
            <a:extLst>
              <a:ext uri="{FF2B5EF4-FFF2-40B4-BE49-F238E27FC236}">
                <a16:creationId xmlns:a16="http://schemas.microsoft.com/office/drawing/2014/main" id="{F635A56C-44A7-6487-5873-6FB8C1610C48}"/>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8" name="Picture 7" descr="Several post-it notes on a white board&#10;&#10;AI-generated content may be incorrect.">
            <a:extLst>
              <a:ext uri="{FF2B5EF4-FFF2-40B4-BE49-F238E27FC236}">
                <a16:creationId xmlns:a16="http://schemas.microsoft.com/office/drawing/2014/main" id="{8C19C3FC-2499-B119-4CED-B66B34BF95CB}"/>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
        <p:nvSpPr>
          <p:cNvPr id="4" name="Rectangle 3">
            <a:extLst>
              <a:ext uri="{FF2B5EF4-FFF2-40B4-BE49-F238E27FC236}">
                <a16:creationId xmlns:a16="http://schemas.microsoft.com/office/drawing/2014/main" id="{A008C7BC-DE1D-C5EB-6E54-5F74F8C5CE59}"/>
              </a:ext>
            </a:extLst>
          </p:cNvPr>
          <p:cNvSpPr/>
          <p:nvPr/>
        </p:nvSpPr>
        <p:spPr>
          <a:xfrm>
            <a:off x="4572000" y="1995130"/>
            <a:ext cx="642938" cy="657225"/>
          </a:xfrm>
          <a:prstGeom prst="rect">
            <a:avLst/>
          </a:prstGeom>
          <a:solidFill>
            <a:srgbClr val="DAED2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18F8DD71-BBB4-52CD-81D6-871AD3F9F3B9}"/>
              </a:ext>
            </a:extLst>
          </p:cNvPr>
          <p:cNvSpPr/>
          <p:nvPr/>
        </p:nvSpPr>
        <p:spPr>
          <a:xfrm>
            <a:off x="4572000" y="3012102"/>
            <a:ext cx="642938" cy="657225"/>
          </a:xfrm>
          <a:prstGeom prst="rect">
            <a:avLst/>
          </a:prstGeom>
          <a:solidFill>
            <a:srgbClr val="DA24A3"/>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8519292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0045E-5C74-EE3A-6946-D5EA1D337C83}"/>
              </a:ext>
            </a:extLst>
          </p:cNvPr>
          <p:cNvSpPr txBox="1">
            <a:spLocks/>
          </p:cNvSpPr>
          <p:nvPr/>
        </p:nvSpPr>
        <p:spPr>
          <a:xfrm>
            <a:off x="912812" y="579438"/>
            <a:ext cx="10652125" cy="9683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a:buClrTx/>
              <a:buFontTx/>
            </a:pPr>
            <a:r>
              <a:rPr lang="en-GB" dirty="0">
                <a:solidFill>
                  <a:schemeClr val="bg1"/>
                </a:solidFill>
              </a:rPr>
              <a:t>Points </a:t>
            </a:r>
            <a:r>
              <a:rPr lang="en-GB" dirty="0" err="1">
                <a:solidFill>
                  <a:schemeClr val="bg1"/>
                </a:solidFill>
              </a:rPr>
              <a:t>clés</a:t>
            </a:r>
            <a:r>
              <a:rPr lang="en-GB" dirty="0">
                <a:solidFill>
                  <a:schemeClr val="bg1"/>
                </a:solidFill>
              </a:rPr>
              <a:t> du Module 2</a:t>
            </a:r>
          </a:p>
        </p:txBody>
      </p:sp>
      <p:sp>
        <p:nvSpPr>
          <p:cNvPr id="3" name="Content Placeholder 2">
            <a:extLst>
              <a:ext uri="{FF2B5EF4-FFF2-40B4-BE49-F238E27FC236}">
                <a16:creationId xmlns:a16="http://schemas.microsoft.com/office/drawing/2014/main" id="{9D37248F-6D2D-7D6D-3BC1-FF6E2EE8CB0E}"/>
              </a:ext>
            </a:extLst>
          </p:cNvPr>
          <p:cNvSpPr txBox="1">
            <a:spLocks/>
          </p:cNvSpPr>
          <p:nvPr/>
        </p:nvSpPr>
        <p:spPr>
          <a:xfrm>
            <a:off x="927100" y="1733551"/>
            <a:ext cx="10337800" cy="4191000"/>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42900">
              <a:buClrTx/>
              <a:buFont typeface="Arial" panose="020B0604020202020204" pitchFamily="34" charset="0"/>
              <a:buChar char="•"/>
            </a:pPr>
            <a:r>
              <a:rPr lang="en-GB" b="1" dirty="0">
                <a:solidFill>
                  <a:schemeClr val="bg1"/>
                </a:solidFill>
              </a:rPr>
              <a:t>Le </a:t>
            </a:r>
            <a:r>
              <a:rPr lang="en-GB" b="1" dirty="0" err="1">
                <a:solidFill>
                  <a:schemeClr val="bg1"/>
                </a:solidFill>
              </a:rPr>
              <a:t>risque</a:t>
            </a:r>
            <a:r>
              <a:rPr lang="en-GB" b="1" dirty="0">
                <a:solidFill>
                  <a:schemeClr val="bg1"/>
                </a:solidFill>
              </a:rPr>
              <a:t> </a:t>
            </a:r>
            <a:r>
              <a:rPr lang="en-GB" b="1" dirty="0" err="1">
                <a:solidFill>
                  <a:schemeClr val="bg1"/>
                </a:solidFill>
              </a:rPr>
              <a:t>climatique</a:t>
            </a:r>
            <a:r>
              <a:rPr lang="en-GB" b="1" dirty="0">
                <a:solidFill>
                  <a:schemeClr val="bg1"/>
                </a:solidFill>
              </a:rPr>
              <a:t> </a:t>
            </a:r>
            <a:r>
              <a:rPr lang="en-GB" dirty="0">
                <a:solidFill>
                  <a:schemeClr val="bg1"/>
                </a:solidFill>
              </a:rPr>
              <a:t>est </a:t>
            </a:r>
            <a:r>
              <a:rPr lang="en-GB" dirty="0" err="1">
                <a:solidFill>
                  <a:schemeClr val="bg1"/>
                </a:solidFill>
              </a:rPr>
              <a:t>influencé</a:t>
            </a:r>
            <a:r>
              <a:rPr lang="en-GB" dirty="0">
                <a:solidFill>
                  <a:schemeClr val="bg1"/>
                </a:solidFill>
              </a:rPr>
              <a:t> par la </a:t>
            </a:r>
            <a:r>
              <a:rPr lang="en-GB" dirty="0" err="1">
                <a:solidFill>
                  <a:schemeClr val="bg1"/>
                </a:solidFill>
              </a:rPr>
              <a:t>probabilité</a:t>
            </a:r>
            <a:r>
              <a:rPr lang="en-GB" dirty="0">
                <a:solidFill>
                  <a:schemeClr val="bg1"/>
                </a:solidFill>
              </a:rPr>
              <a:t> d'un </a:t>
            </a:r>
            <a:r>
              <a:rPr lang="en-GB" dirty="0" err="1">
                <a:solidFill>
                  <a:schemeClr val="bg1"/>
                </a:solidFill>
              </a:rPr>
              <a:t>événement</a:t>
            </a:r>
            <a:r>
              <a:rPr lang="en-GB" dirty="0">
                <a:solidFill>
                  <a:schemeClr val="bg1"/>
                </a:solidFill>
              </a:rPr>
              <a:t> et </a:t>
            </a:r>
            <a:r>
              <a:rPr lang="en-GB" dirty="0" err="1">
                <a:solidFill>
                  <a:schemeClr val="bg1"/>
                </a:solidFill>
              </a:rPr>
              <a:t>ses</a:t>
            </a:r>
            <a:r>
              <a:rPr lang="en-GB" dirty="0">
                <a:solidFill>
                  <a:schemeClr val="bg1"/>
                </a:solidFill>
              </a:rPr>
              <a:t> </a:t>
            </a:r>
            <a:r>
              <a:rPr lang="en-GB" dirty="0" err="1">
                <a:solidFill>
                  <a:schemeClr val="bg1"/>
                </a:solidFill>
              </a:rPr>
              <a:t>conséquences</a:t>
            </a:r>
            <a:r>
              <a:rPr lang="en-GB" dirty="0">
                <a:solidFill>
                  <a:schemeClr val="bg1"/>
                </a:solidFill>
              </a:rPr>
              <a:t> </a:t>
            </a:r>
            <a:r>
              <a:rPr lang="en-GB" dirty="0" err="1">
                <a:solidFill>
                  <a:schemeClr val="bg1"/>
                </a:solidFill>
              </a:rPr>
              <a:t>négatives</a:t>
            </a:r>
            <a:r>
              <a:rPr lang="en-GB" dirty="0">
                <a:solidFill>
                  <a:schemeClr val="bg1"/>
                </a:solidFill>
              </a:rPr>
              <a:t>, et </a:t>
            </a:r>
            <a:r>
              <a:rPr lang="en-GB" dirty="0" err="1">
                <a:solidFill>
                  <a:schemeClr val="bg1"/>
                </a:solidFill>
              </a:rPr>
              <a:t>résulte</a:t>
            </a:r>
            <a:r>
              <a:rPr lang="en-GB" dirty="0">
                <a:solidFill>
                  <a:schemeClr val="bg1"/>
                </a:solidFill>
              </a:rPr>
              <a:t> de </a:t>
            </a:r>
            <a:r>
              <a:rPr lang="en-GB" dirty="0" err="1">
                <a:solidFill>
                  <a:schemeClr val="bg1"/>
                </a:solidFill>
              </a:rPr>
              <a:t>l'interaction</a:t>
            </a:r>
            <a:r>
              <a:rPr lang="en-GB" dirty="0">
                <a:solidFill>
                  <a:schemeClr val="bg1"/>
                </a:solidFill>
              </a:rPr>
              <a:t> entre </a:t>
            </a:r>
            <a:r>
              <a:rPr lang="en-GB" dirty="0" err="1">
                <a:solidFill>
                  <a:schemeClr val="bg1"/>
                </a:solidFill>
              </a:rPr>
              <a:t>l’aléa</a:t>
            </a:r>
            <a:r>
              <a:rPr lang="en-GB" dirty="0">
                <a:solidFill>
                  <a:schemeClr val="bg1"/>
                </a:solidFill>
              </a:rPr>
              <a:t> (</a:t>
            </a:r>
            <a:r>
              <a:rPr lang="en-GB">
                <a:solidFill>
                  <a:schemeClr val="bg1"/>
                </a:solidFill>
              </a:rPr>
              <a:t>le danger), la </a:t>
            </a:r>
            <a:r>
              <a:rPr lang="en-GB" dirty="0" err="1">
                <a:solidFill>
                  <a:schemeClr val="bg1"/>
                </a:solidFill>
              </a:rPr>
              <a:t>vulnérabilité</a:t>
            </a:r>
            <a:r>
              <a:rPr lang="en-GB" dirty="0">
                <a:solidFill>
                  <a:schemeClr val="bg1"/>
                </a:solidFill>
              </a:rPr>
              <a:t> et </a:t>
            </a:r>
            <a:r>
              <a:rPr lang="en-GB" dirty="0" err="1">
                <a:solidFill>
                  <a:schemeClr val="bg1"/>
                </a:solidFill>
              </a:rPr>
              <a:t>l'exposition</a:t>
            </a:r>
            <a:r>
              <a:rPr lang="en-GB" dirty="0">
                <a:solidFill>
                  <a:schemeClr val="bg1"/>
                </a:solidFill>
              </a:rPr>
              <a:t>.</a:t>
            </a:r>
          </a:p>
          <a:p>
            <a:pPr marL="357188" indent="-342900">
              <a:buClrTx/>
              <a:buFont typeface="Arial" panose="020B0604020202020204" pitchFamily="34" charset="0"/>
              <a:buChar char="•"/>
            </a:pPr>
            <a:r>
              <a:rPr lang="en-GB" b="1" dirty="0">
                <a:solidFill>
                  <a:schemeClr val="bg1"/>
                </a:solidFill>
              </a:rPr>
              <a:t>Le </a:t>
            </a:r>
            <a:r>
              <a:rPr lang="en-GB" b="1" dirty="0" err="1">
                <a:solidFill>
                  <a:schemeClr val="bg1"/>
                </a:solidFill>
              </a:rPr>
              <a:t>changement</a:t>
            </a:r>
            <a:r>
              <a:rPr lang="en-GB" b="1" dirty="0">
                <a:solidFill>
                  <a:schemeClr val="bg1"/>
                </a:solidFill>
              </a:rPr>
              <a:t> </a:t>
            </a:r>
            <a:r>
              <a:rPr lang="en-GB" b="1" dirty="0" err="1">
                <a:solidFill>
                  <a:schemeClr val="bg1"/>
                </a:solidFill>
              </a:rPr>
              <a:t>climatique</a:t>
            </a:r>
            <a:r>
              <a:rPr lang="en-GB" b="1" dirty="0">
                <a:solidFill>
                  <a:schemeClr val="bg1"/>
                </a:solidFill>
              </a:rPr>
              <a:t> </a:t>
            </a:r>
            <a:r>
              <a:rPr lang="en-GB" dirty="0" err="1">
                <a:solidFill>
                  <a:schemeClr val="bg1"/>
                </a:solidFill>
              </a:rPr>
              <a:t>exacerbe</a:t>
            </a:r>
            <a:r>
              <a:rPr lang="en-GB" dirty="0">
                <a:solidFill>
                  <a:schemeClr val="bg1"/>
                </a:solidFill>
              </a:rPr>
              <a:t> les </a:t>
            </a:r>
            <a:r>
              <a:rPr lang="en-GB" dirty="0" err="1">
                <a:solidFill>
                  <a:schemeClr val="bg1"/>
                </a:solidFill>
              </a:rPr>
              <a:t>inégalités</a:t>
            </a:r>
            <a:r>
              <a:rPr lang="en-GB" dirty="0">
                <a:solidFill>
                  <a:schemeClr val="bg1"/>
                </a:solidFill>
              </a:rPr>
              <a:t> </a:t>
            </a:r>
            <a:r>
              <a:rPr lang="en-GB" dirty="0" err="1">
                <a:solidFill>
                  <a:schemeClr val="bg1"/>
                </a:solidFill>
              </a:rPr>
              <a:t>existantes</a:t>
            </a:r>
            <a:r>
              <a:rPr lang="en-GB" dirty="0">
                <a:solidFill>
                  <a:schemeClr val="bg1"/>
                </a:solidFill>
              </a:rPr>
              <a:t>, </a:t>
            </a:r>
            <a:r>
              <a:rPr lang="en-GB" dirty="0" err="1">
                <a:solidFill>
                  <a:schemeClr val="bg1"/>
                </a:solidFill>
              </a:rPr>
              <a:t>intensifiant</a:t>
            </a:r>
            <a:r>
              <a:rPr lang="en-GB" dirty="0">
                <a:solidFill>
                  <a:schemeClr val="bg1"/>
                </a:solidFill>
              </a:rPr>
              <a:t> les </a:t>
            </a:r>
            <a:r>
              <a:rPr lang="en-GB" dirty="0" err="1">
                <a:solidFill>
                  <a:schemeClr val="bg1"/>
                </a:solidFill>
              </a:rPr>
              <a:t>défis</a:t>
            </a:r>
            <a:r>
              <a:rPr lang="en-GB" dirty="0">
                <a:solidFill>
                  <a:schemeClr val="bg1"/>
                </a:solidFill>
              </a:rPr>
              <a:t> pour les filles, les femmes et les </a:t>
            </a:r>
            <a:r>
              <a:rPr lang="en-GB" dirty="0" err="1">
                <a:solidFill>
                  <a:schemeClr val="bg1"/>
                </a:solidFill>
              </a:rPr>
              <a:t>groupes</a:t>
            </a:r>
            <a:r>
              <a:rPr lang="en-GB" dirty="0">
                <a:solidFill>
                  <a:schemeClr val="bg1"/>
                </a:solidFill>
              </a:rPr>
              <a:t> </a:t>
            </a:r>
            <a:r>
              <a:rPr lang="en-GB" dirty="0" err="1">
                <a:solidFill>
                  <a:schemeClr val="bg1"/>
                </a:solidFill>
              </a:rPr>
              <a:t>marginalisés</a:t>
            </a:r>
            <a:r>
              <a:rPr lang="en-GB" dirty="0">
                <a:solidFill>
                  <a:schemeClr val="bg1"/>
                </a:solidFill>
              </a:rPr>
              <a:t> </a:t>
            </a:r>
            <a:r>
              <a:rPr lang="en-GB" dirty="0" err="1">
                <a:solidFill>
                  <a:schemeClr val="bg1"/>
                </a:solidFill>
              </a:rPr>
              <a:t>tels</a:t>
            </a:r>
            <a:r>
              <a:rPr lang="en-GB" dirty="0">
                <a:solidFill>
                  <a:schemeClr val="bg1"/>
                </a:solidFill>
              </a:rPr>
              <a:t> </a:t>
            </a:r>
            <a:r>
              <a:rPr lang="en-GB" dirty="0" err="1">
                <a:solidFill>
                  <a:schemeClr val="bg1"/>
                </a:solidFill>
              </a:rPr>
              <a:t>que</a:t>
            </a:r>
            <a:r>
              <a:rPr lang="en-GB" dirty="0">
                <a:solidFill>
                  <a:schemeClr val="bg1"/>
                </a:solidFill>
              </a:rPr>
              <a:t> les </a:t>
            </a:r>
            <a:r>
              <a:rPr lang="en-GB" dirty="0" err="1">
                <a:solidFill>
                  <a:schemeClr val="bg1"/>
                </a:solidFill>
              </a:rPr>
              <a:t>personnes</a:t>
            </a:r>
            <a:r>
              <a:rPr lang="en-GB" dirty="0">
                <a:solidFill>
                  <a:schemeClr val="bg1"/>
                </a:solidFill>
              </a:rPr>
              <a:t> </a:t>
            </a:r>
            <a:r>
              <a:rPr lang="en-GB" dirty="0" err="1">
                <a:solidFill>
                  <a:schemeClr val="bg1"/>
                </a:solidFill>
              </a:rPr>
              <a:t>handicapées</a:t>
            </a:r>
            <a:r>
              <a:rPr lang="en-GB" dirty="0">
                <a:solidFill>
                  <a:schemeClr val="bg1"/>
                </a:solidFill>
              </a:rPr>
              <a:t> et les </a:t>
            </a:r>
            <a:r>
              <a:rPr lang="en-GB" dirty="0" err="1">
                <a:solidFill>
                  <a:schemeClr val="bg1"/>
                </a:solidFill>
              </a:rPr>
              <a:t>personnes</a:t>
            </a:r>
            <a:r>
              <a:rPr lang="en-GB" dirty="0">
                <a:solidFill>
                  <a:schemeClr val="bg1"/>
                </a:solidFill>
              </a:rPr>
              <a:t> </a:t>
            </a:r>
            <a:r>
              <a:rPr lang="en-GB" dirty="0" err="1">
                <a:solidFill>
                  <a:schemeClr val="bg1"/>
                </a:solidFill>
              </a:rPr>
              <a:t>âgées</a:t>
            </a:r>
            <a:r>
              <a:rPr lang="en-GB" dirty="0">
                <a:solidFill>
                  <a:schemeClr val="bg1"/>
                </a:solidFill>
              </a:rPr>
              <a:t>.</a:t>
            </a:r>
          </a:p>
          <a:p>
            <a:pPr marL="357188" indent="-342900">
              <a:buClrTx/>
              <a:buFont typeface="Arial" panose="020B0604020202020204" pitchFamily="34" charset="0"/>
              <a:buChar char="•"/>
            </a:pPr>
            <a:r>
              <a:rPr lang="en-GB" dirty="0">
                <a:solidFill>
                  <a:schemeClr val="bg1"/>
                </a:solidFill>
              </a:rPr>
              <a:t>Les techniques </a:t>
            </a:r>
            <a:r>
              <a:rPr lang="en-GB" b="1" dirty="0" err="1">
                <a:solidFill>
                  <a:schemeClr val="bg1"/>
                </a:solidFill>
              </a:rPr>
              <a:t>d'adaptation</a:t>
            </a:r>
            <a:r>
              <a:rPr lang="en-GB" b="1" dirty="0">
                <a:solidFill>
                  <a:schemeClr val="bg1"/>
                </a:solidFill>
              </a:rPr>
              <a:t> </a:t>
            </a:r>
            <a:r>
              <a:rPr lang="en-GB" dirty="0">
                <a:solidFill>
                  <a:schemeClr val="bg1"/>
                </a:solidFill>
              </a:rPr>
              <a:t>pour des services </a:t>
            </a:r>
            <a:r>
              <a:rPr lang="en-GB" dirty="0" err="1">
                <a:solidFill>
                  <a:schemeClr val="bg1"/>
                </a:solidFill>
              </a:rPr>
              <a:t>d'approvisionnement</a:t>
            </a:r>
            <a:r>
              <a:rPr lang="en-GB" dirty="0">
                <a:solidFill>
                  <a:schemeClr val="bg1"/>
                </a:solidFill>
              </a:rPr>
              <a:t> </a:t>
            </a:r>
            <a:r>
              <a:rPr lang="en-GB" dirty="0" err="1">
                <a:solidFill>
                  <a:schemeClr val="bg1"/>
                </a:solidFill>
              </a:rPr>
              <a:t>en</a:t>
            </a:r>
            <a:r>
              <a:rPr lang="en-GB" dirty="0">
                <a:solidFill>
                  <a:schemeClr val="bg1"/>
                </a:solidFill>
              </a:rPr>
              <a:t> eau </a:t>
            </a:r>
            <a:r>
              <a:rPr lang="en-GB" dirty="0" err="1">
                <a:solidFill>
                  <a:schemeClr val="bg1"/>
                </a:solidFill>
              </a:rPr>
              <a:t>résilients</a:t>
            </a:r>
            <a:r>
              <a:rPr lang="en-GB" dirty="0">
                <a:solidFill>
                  <a:schemeClr val="bg1"/>
                </a:solidFill>
              </a:rPr>
              <a:t> </a:t>
            </a:r>
            <a:r>
              <a:rPr lang="en-GB" dirty="0" err="1">
                <a:solidFill>
                  <a:schemeClr val="bg1"/>
                </a:solidFill>
              </a:rPr>
              <a:t>peuvent</a:t>
            </a:r>
            <a:r>
              <a:rPr lang="en-GB" dirty="0">
                <a:solidFill>
                  <a:schemeClr val="bg1"/>
                </a:solidFill>
              </a:rPr>
              <a:t> </a:t>
            </a:r>
            <a:r>
              <a:rPr lang="en-GB" dirty="0" err="1">
                <a:solidFill>
                  <a:schemeClr val="bg1"/>
                </a:solidFill>
              </a:rPr>
              <a:t>être</a:t>
            </a:r>
            <a:r>
              <a:rPr lang="en-GB" dirty="0">
                <a:solidFill>
                  <a:schemeClr val="bg1"/>
                </a:solidFill>
              </a:rPr>
              <a:t> </a:t>
            </a:r>
            <a:r>
              <a:rPr lang="en-GB" dirty="0" err="1">
                <a:solidFill>
                  <a:schemeClr val="bg1"/>
                </a:solidFill>
              </a:rPr>
              <a:t>classées</a:t>
            </a:r>
            <a:r>
              <a:rPr lang="en-GB" dirty="0">
                <a:solidFill>
                  <a:schemeClr val="bg1"/>
                </a:solidFill>
              </a:rPr>
              <a:t> </a:t>
            </a:r>
            <a:r>
              <a:rPr lang="en-GB" dirty="0" err="1">
                <a:solidFill>
                  <a:schemeClr val="bg1"/>
                </a:solidFill>
              </a:rPr>
              <a:t>en</a:t>
            </a:r>
            <a:r>
              <a:rPr lang="en-GB" dirty="0">
                <a:solidFill>
                  <a:schemeClr val="bg1"/>
                </a:solidFill>
              </a:rPr>
              <a:t> deux </a:t>
            </a:r>
            <a:r>
              <a:rPr lang="en-GB" dirty="0" err="1">
                <a:solidFill>
                  <a:schemeClr val="bg1"/>
                </a:solidFill>
              </a:rPr>
              <a:t>grandes</a:t>
            </a:r>
            <a:r>
              <a:rPr lang="en-GB" dirty="0">
                <a:solidFill>
                  <a:schemeClr val="bg1"/>
                </a:solidFill>
              </a:rPr>
              <a:t> </a:t>
            </a:r>
            <a:r>
              <a:rPr lang="en-GB" dirty="0" err="1">
                <a:solidFill>
                  <a:schemeClr val="bg1"/>
                </a:solidFill>
              </a:rPr>
              <a:t>catégories</a:t>
            </a:r>
            <a:r>
              <a:rPr lang="en-GB" dirty="0">
                <a:solidFill>
                  <a:schemeClr val="bg1"/>
                </a:solidFill>
              </a:rPr>
              <a:t> : les </a:t>
            </a:r>
            <a:r>
              <a:rPr lang="en-GB" dirty="0" err="1">
                <a:solidFill>
                  <a:schemeClr val="bg1"/>
                </a:solidFill>
              </a:rPr>
              <a:t>approches</a:t>
            </a:r>
            <a:r>
              <a:rPr lang="en-GB" dirty="0">
                <a:solidFill>
                  <a:schemeClr val="bg1"/>
                </a:solidFill>
              </a:rPr>
              <a:t> </a:t>
            </a:r>
            <a:r>
              <a:rPr lang="en-GB" dirty="0" err="1">
                <a:solidFill>
                  <a:schemeClr val="bg1"/>
                </a:solidFill>
              </a:rPr>
              <a:t>structurelles</a:t>
            </a:r>
            <a:r>
              <a:rPr lang="en-GB" dirty="0">
                <a:solidFill>
                  <a:schemeClr val="bg1"/>
                </a:solidFill>
              </a:rPr>
              <a:t> et les </a:t>
            </a:r>
            <a:r>
              <a:rPr lang="en-GB" dirty="0" err="1">
                <a:solidFill>
                  <a:schemeClr val="bg1"/>
                </a:solidFill>
              </a:rPr>
              <a:t>approches</a:t>
            </a:r>
            <a:r>
              <a:rPr lang="en-GB" dirty="0">
                <a:solidFill>
                  <a:schemeClr val="bg1"/>
                </a:solidFill>
              </a:rPr>
              <a:t> non </a:t>
            </a:r>
            <a:r>
              <a:rPr lang="en-GB" dirty="0" err="1">
                <a:solidFill>
                  <a:schemeClr val="bg1"/>
                </a:solidFill>
              </a:rPr>
              <a:t>structurelles</a:t>
            </a:r>
            <a:r>
              <a:rPr lang="en-GB" dirty="0">
                <a:solidFill>
                  <a:schemeClr val="bg1"/>
                </a:solidFill>
              </a:rPr>
              <a:t>, </a:t>
            </a:r>
            <a:r>
              <a:rPr lang="en-GB" dirty="0" err="1">
                <a:solidFill>
                  <a:schemeClr val="bg1"/>
                </a:solidFill>
              </a:rPr>
              <a:t>chacune</a:t>
            </a:r>
            <a:r>
              <a:rPr lang="en-GB" dirty="0">
                <a:solidFill>
                  <a:schemeClr val="bg1"/>
                </a:solidFill>
              </a:rPr>
              <a:t> </a:t>
            </a:r>
            <a:r>
              <a:rPr lang="en-GB" dirty="0" err="1">
                <a:solidFill>
                  <a:schemeClr val="bg1"/>
                </a:solidFill>
              </a:rPr>
              <a:t>offrant</a:t>
            </a:r>
            <a:r>
              <a:rPr lang="en-GB" dirty="0">
                <a:solidFill>
                  <a:schemeClr val="bg1"/>
                </a:solidFill>
              </a:rPr>
              <a:t> des </a:t>
            </a:r>
            <a:r>
              <a:rPr lang="en-GB" dirty="0" err="1">
                <a:solidFill>
                  <a:schemeClr val="bg1"/>
                </a:solidFill>
              </a:rPr>
              <a:t>avantages</a:t>
            </a:r>
            <a:r>
              <a:rPr lang="en-GB" dirty="0">
                <a:solidFill>
                  <a:schemeClr val="bg1"/>
                </a:solidFill>
              </a:rPr>
              <a:t> </a:t>
            </a:r>
            <a:r>
              <a:rPr lang="en-GB" dirty="0" err="1">
                <a:solidFill>
                  <a:schemeClr val="bg1"/>
                </a:solidFill>
              </a:rPr>
              <a:t>distincts</a:t>
            </a:r>
            <a:r>
              <a:rPr lang="en-GB" dirty="0">
                <a:solidFill>
                  <a:schemeClr val="bg1"/>
                </a:solidFill>
              </a:rPr>
              <a:t> pour </a:t>
            </a:r>
            <a:r>
              <a:rPr lang="en-GB" dirty="0" err="1">
                <a:solidFill>
                  <a:schemeClr val="bg1"/>
                </a:solidFill>
              </a:rPr>
              <a:t>renforcer</a:t>
            </a:r>
            <a:r>
              <a:rPr lang="en-GB" dirty="0">
                <a:solidFill>
                  <a:schemeClr val="bg1"/>
                </a:solidFill>
              </a:rPr>
              <a:t> la </a:t>
            </a:r>
            <a:r>
              <a:rPr lang="en-GB" dirty="0" err="1">
                <a:solidFill>
                  <a:schemeClr val="bg1"/>
                </a:solidFill>
              </a:rPr>
              <a:t>résilience</a:t>
            </a:r>
            <a:r>
              <a:rPr lang="en-GB" dirty="0">
                <a:solidFill>
                  <a:schemeClr val="bg1"/>
                </a:solidFill>
              </a:rPr>
              <a:t> des </a:t>
            </a:r>
            <a:r>
              <a:rPr lang="en-GB" dirty="0" err="1">
                <a:solidFill>
                  <a:schemeClr val="bg1"/>
                </a:solidFill>
              </a:rPr>
              <a:t>systèmes</a:t>
            </a:r>
            <a:r>
              <a:rPr lang="en-GB" dirty="0">
                <a:solidFill>
                  <a:schemeClr val="bg1"/>
                </a:solidFill>
              </a:rPr>
              <a:t> </a:t>
            </a:r>
            <a:r>
              <a:rPr lang="en-GB" dirty="0" err="1">
                <a:solidFill>
                  <a:schemeClr val="bg1"/>
                </a:solidFill>
              </a:rPr>
              <a:t>d'approvisionnement</a:t>
            </a:r>
            <a:r>
              <a:rPr lang="en-GB" dirty="0">
                <a:solidFill>
                  <a:schemeClr val="bg1"/>
                </a:solidFill>
              </a:rPr>
              <a:t> </a:t>
            </a:r>
            <a:r>
              <a:rPr lang="en-GB" dirty="0" err="1">
                <a:solidFill>
                  <a:schemeClr val="bg1"/>
                </a:solidFill>
              </a:rPr>
              <a:t>en</a:t>
            </a:r>
            <a:r>
              <a:rPr lang="en-GB" dirty="0">
                <a:solidFill>
                  <a:schemeClr val="bg1"/>
                </a:solidFill>
              </a:rPr>
              <a:t> eau.</a:t>
            </a:r>
          </a:p>
          <a:p>
            <a:pPr marL="357188" indent="-342900">
              <a:buClrTx/>
              <a:buFont typeface="Arial" panose="020B0604020202020204" pitchFamily="34" charset="0"/>
              <a:buChar char="•"/>
            </a:pPr>
            <a:r>
              <a:rPr lang="en-GB" b="1" dirty="0">
                <a:solidFill>
                  <a:schemeClr val="bg1"/>
                </a:solidFill>
              </a:rPr>
              <a:t>Les </a:t>
            </a:r>
            <a:r>
              <a:rPr lang="en-GB" b="1" dirty="0" err="1">
                <a:solidFill>
                  <a:schemeClr val="bg1"/>
                </a:solidFill>
              </a:rPr>
              <a:t>approches</a:t>
            </a:r>
            <a:r>
              <a:rPr lang="en-GB" b="1" dirty="0">
                <a:solidFill>
                  <a:schemeClr val="bg1"/>
                </a:solidFill>
              </a:rPr>
              <a:t> </a:t>
            </a:r>
            <a:r>
              <a:rPr lang="en-GB" b="1" dirty="0" err="1">
                <a:solidFill>
                  <a:schemeClr val="bg1"/>
                </a:solidFill>
              </a:rPr>
              <a:t>structurelles</a:t>
            </a:r>
            <a:r>
              <a:rPr lang="en-GB" b="1" dirty="0">
                <a:solidFill>
                  <a:schemeClr val="bg1"/>
                </a:solidFill>
              </a:rPr>
              <a:t> et non </a:t>
            </a:r>
            <a:r>
              <a:rPr lang="en-GB" b="1" dirty="0" err="1">
                <a:solidFill>
                  <a:schemeClr val="bg1"/>
                </a:solidFill>
              </a:rPr>
              <a:t>structurelles</a:t>
            </a:r>
            <a:r>
              <a:rPr lang="en-GB" b="1" dirty="0">
                <a:solidFill>
                  <a:schemeClr val="bg1"/>
                </a:solidFill>
              </a:rPr>
              <a:t> </a:t>
            </a:r>
            <a:r>
              <a:rPr lang="en-GB" dirty="0" err="1">
                <a:solidFill>
                  <a:schemeClr val="bg1"/>
                </a:solidFill>
              </a:rPr>
              <a:t>sont</a:t>
            </a:r>
            <a:r>
              <a:rPr lang="en-GB" b="1" dirty="0">
                <a:solidFill>
                  <a:schemeClr val="bg1"/>
                </a:solidFill>
              </a:rPr>
              <a:t> </a:t>
            </a:r>
            <a:r>
              <a:rPr lang="en-GB" b="1" dirty="0" err="1">
                <a:solidFill>
                  <a:schemeClr val="bg1"/>
                </a:solidFill>
              </a:rPr>
              <a:t>toutes</a:t>
            </a:r>
            <a:r>
              <a:rPr lang="en-GB" b="1" dirty="0">
                <a:solidFill>
                  <a:schemeClr val="bg1"/>
                </a:solidFill>
              </a:rPr>
              <a:t> deux </a:t>
            </a:r>
            <a:r>
              <a:rPr lang="en-GB" dirty="0" err="1">
                <a:solidFill>
                  <a:schemeClr val="bg1"/>
                </a:solidFill>
              </a:rPr>
              <a:t>essentielles</a:t>
            </a:r>
            <a:r>
              <a:rPr lang="en-GB" dirty="0">
                <a:solidFill>
                  <a:schemeClr val="bg1"/>
                </a:solidFill>
              </a:rPr>
              <a:t> pour </a:t>
            </a:r>
            <a:r>
              <a:rPr lang="en-GB" dirty="0" err="1">
                <a:solidFill>
                  <a:schemeClr val="bg1"/>
                </a:solidFill>
              </a:rPr>
              <a:t>renforcer</a:t>
            </a:r>
            <a:r>
              <a:rPr lang="en-GB" dirty="0">
                <a:solidFill>
                  <a:schemeClr val="bg1"/>
                </a:solidFill>
              </a:rPr>
              <a:t> la </a:t>
            </a:r>
            <a:r>
              <a:rPr lang="en-GB" dirty="0" err="1">
                <a:solidFill>
                  <a:schemeClr val="bg1"/>
                </a:solidFill>
              </a:rPr>
              <a:t>résilience</a:t>
            </a:r>
            <a:r>
              <a:rPr lang="en-GB" dirty="0">
                <a:solidFill>
                  <a:schemeClr val="bg1"/>
                </a:solidFill>
              </a:rPr>
              <a:t> à long </a:t>
            </a:r>
            <a:r>
              <a:rPr lang="en-GB" dirty="0" err="1">
                <a:solidFill>
                  <a:schemeClr val="bg1"/>
                </a:solidFill>
              </a:rPr>
              <a:t>terme</a:t>
            </a:r>
            <a:r>
              <a:rPr lang="en-GB" dirty="0">
                <a:solidFill>
                  <a:schemeClr val="bg1"/>
                </a:solidFill>
              </a:rPr>
              <a:t> des services </a:t>
            </a:r>
            <a:r>
              <a:rPr lang="en-GB" dirty="0" err="1">
                <a:solidFill>
                  <a:schemeClr val="bg1"/>
                </a:solidFill>
              </a:rPr>
              <a:t>d'approvisionnement</a:t>
            </a:r>
            <a:r>
              <a:rPr lang="en-GB" dirty="0">
                <a:solidFill>
                  <a:schemeClr val="bg1"/>
                </a:solidFill>
              </a:rPr>
              <a:t> </a:t>
            </a:r>
            <a:r>
              <a:rPr lang="en-GB" dirty="0" err="1">
                <a:solidFill>
                  <a:schemeClr val="bg1"/>
                </a:solidFill>
              </a:rPr>
              <a:t>en</a:t>
            </a:r>
            <a:r>
              <a:rPr lang="en-GB" dirty="0">
                <a:solidFill>
                  <a:schemeClr val="bg1"/>
                </a:solidFill>
              </a:rPr>
              <a:t> eau, </a:t>
            </a:r>
            <a:r>
              <a:rPr lang="en-GB" dirty="0" err="1">
                <a:solidFill>
                  <a:schemeClr val="bg1"/>
                </a:solidFill>
              </a:rPr>
              <a:t>afin</a:t>
            </a:r>
            <a:r>
              <a:rPr lang="en-GB" dirty="0">
                <a:solidFill>
                  <a:schemeClr val="bg1"/>
                </a:solidFill>
              </a:rPr>
              <a:t> de </a:t>
            </a:r>
            <a:r>
              <a:rPr lang="en-GB" dirty="0" err="1">
                <a:solidFill>
                  <a:schemeClr val="bg1"/>
                </a:solidFill>
              </a:rPr>
              <a:t>garantir</a:t>
            </a:r>
            <a:r>
              <a:rPr lang="en-GB" dirty="0">
                <a:solidFill>
                  <a:schemeClr val="bg1"/>
                </a:solidFill>
              </a:rPr>
              <a:t> </a:t>
            </a:r>
            <a:r>
              <a:rPr lang="en-GB" dirty="0" err="1">
                <a:solidFill>
                  <a:schemeClr val="bg1"/>
                </a:solidFill>
              </a:rPr>
              <a:t>qu'ils</a:t>
            </a:r>
            <a:r>
              <a:rPr lang="en-GB" dirty="0">
                <a:solidFill>
                  <a:schemeClr val="bg1"/>
                </a:solidFill>
              </a:rPr>
              <a:t> </a:t>
            </a:r>
            <a:r>
              <a:rPr lang="en-GB" dirty="0" err="1">
                <a:solidFill>
                  <a:schemeClr val="bg1"/>
                </a:solidFill>
              </a:rPr>
              <a:t>puissent</a:t>
            </a:r>
            <a:r>
              <a:rPr lang="en-GB" dirty="0">
                <a:solidFill>
                  <a:schemeClr val="bg1"/>
                </a:solidFill>
              </a:rPr>
              <a:t> </a:t>
            </a:r>
            <a:r>
              <a:rPr lang="en-GB" dirty="0" err="1">
                <a:solidFill>
                  <a:schemeClr val="bg1"/>
                </a:solidFill>
              </a:rPr>
              <a:t>résister</a:t>
            </a:r>
            <a:r>
              <a:rPr lang="en-GB" dirty="0">
                <a:solidFill>
                  <a:schemeClr val="bg1"/>
                </a:solidFill>
              </a:rPr>
              <a:t> et </a:t>
            </a:r>
            <a:r>
              <a:rPr lang="en-GB" dirty="0" err="1">
                <a:solidFill>
                  <a:schemeClr val="bg1"/>
                </a:solidFill>
              </a:rPr>
              <a:t>s'adapter</a:t>
            </a:r>
            <a:r>
              <a:rPr lang="en-GB" dirty="0">
                <a:solidFill>
                  <a:schemeClr val="bg1"/>
                </a:solidFill>
              </a:rPr>
              <a:t> aux </a:t>
            </a:r>
            <a:r>
              <a:rPr lang="en-GB" dirty="0" err="1">
                <a:solidFill>
                  <a:schemeClr val="bg1"/>
                </a:solidFill>
              </a:rPr>
              <a:t>défis</a:t>
            </a:r>
            <a:r>
              <a:rPr lang="en-GB" dirty="0">
                <a:solidFill>
                  <a:schemeClr val="bg1"/>
                </a:solidFill>
              </a:rPr>
              <a:t> </a:t>
            </a:r>
            <a:r>
              <a:rPr lang="en-GB" dirty="0" err="1">
                <a:solidFill>
                  <a:schemeClr val="bg1"/>
                </a:solidFill>
              </a:rPr>
              <a:t>posés</a:t>
            </a:r>
            <a:r>
              <a:rPr lang="en-GB" dirty="0">
                <a:solidFill>
                  <a:schemeClr val="bg1"/>
                </a:solidFill>
              </a:rPr>
              <a:t> par le </a:t>
            </a:r>
            <a:r>
              <a:rPr lang="en-GB" dirty="0" err="1">
                <a:solidFill>
                  <a:schemeClr val="bg1"/>
                </a:solidFill>
              </a:rPr>
              <a:t>changement</a:t>
            </a:r>
            <a:r>
              <a:rPr lang="en-GB" dirty="0">
                <a:solidFill>
                  <a:schemeClr val="bg1"/>
                </a:solidFill>
              </a:rPr>
              <a:t> </a:t>
            </a:r>
            <a:r>
              <a:rPr lang="en-GB" dirty="0" err="1">
                <a:solidFill>
                  <a:schemeClr val="bg1"/>
                </a:solidFill>
              </a:rPr>
              <a:t>climatique</a:t>
            </a:r>
            <a:r>
              <a:rPr lang="en-GB" dirty="0">
                <a:solidFill>
                  <a:schemeClr val="bg1"/>
                </a:solidFill>
              </a:rPr>
              <a:t>. </a:t>
            </a:r>
          </a:p>
          <a:p>
            <a:pPr>
              <a:buClrTx/>
            </a:pPr>
            <a:endParaRPr lang="en-GB" dirty="0">
              <a:solidFill>
                <a:schemeClr val="bg1"/>
              </a:solidFill>
            </a:endParaRPr>
          </a:p>
        </p:txBody>
      </p:sp>
    </p:spTree>
    <p:extLst>
      <p:ext uri="{BB962C8B-B14F-4D97-AF65-F5344CB8AC3E}">
        <p14:creationId xmlns:p14="http://schemas.microsoft.com/office/powerpoint/2010/main" val="8919573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FEE42-0CC6-AB0C-FE05-70A42B58C0EB}"/>
              </a:ext>
            </a:extLst>
          </p:cNvPr>
          <p:cNvSpPr>
            <a:spLocks noGrp="1"/>
          </p:cNvSpPr>
          <p:nvPr>
            <p:ph type="title"/>
          </p:nvPr>
        </p:nvSpPr>
        <p:spPr>
          <a:xfrm>
            <a:off x="545883" y="576894"/>
            <a:ext cx="10652760" cy="969264"/>
          </a:xfrm>
        </p:spPr>
        <p:txBody>
          <a:bodyPr/>
          <a:lstStyle/>
          <a:p>
            <a:r>
              <a:rPr lang="en-GB" dirty="0" err="1">
                <a:latin typeface="Roboto Black"/>
                <a:ea typeface="Roboto Black"/>
                <a:cs typeface="Roboto Black"/>
              </a:rPr>
              <a:t>Ressources</a:t>
            </a:r>
            <a:r>
              <a:rPr lang="en-GB" dirty="0">
                <a:latin typeface="Roboto Black"/>
                <a:ea typeface="Roboto Black"/>
                <a:cs typeface="Roboto Black"/>
              </a:rPr>
              <a:t> </a:t>
            </a:r>
            <a:r>
              <a:rPr lang="en-GB" dirty="0" err="1">
                <a:latin typeface="Roboto Black"/>
                <a:ea typeface="Roboto Black"/>
                <a:cs typeface="Roboto Black"/>
              </a:rPr>
              <a:t>supplémentaires</a:t>
            </a:r>
            <a:r>
              <a:rPr lang="en-GB" dirty="0">
                <a:latin typeface="Roboto Black"/>
                <a:ea typeface="Roboto Black"/>
                <a:cs typeface="Roboto Black"/>
              </a:rPr>
              <a:t> du Module 2</a:t>
            </a:r>
          </a:p>
        </p:txBody>
      </p:sp>
      <p:sp>
        <p:nvSpPr>
          <p:cNvPr id="4" name="Content Placeholder 3">
            <a:extLst>
              <a:ext uri="{FF2B5EF4-FFF2-40B4-BE49-F238E27FC236}">
                <a16:creationId xmlns:a16="http://schemas.microsoft.com/office/drawing/2014/main" id="{E1B2EC5E-34D4-2792-A347-192AC34B52F3}"/>
              </a:ext>
            </a:extLst>
          </p:cNvPr>
          <p:cNvSpPr>
            <a:spLocks noGrp="1"/>
          </p:cNvSpPr>
          <p:nvPr>
            <p:ph idx="1"/>
          </p:nvPr>
        </p:nvSpPr>
        <p:spPr>
          <a:xfrm>
            <a:off x="545883" y="1546158"/>
            <a:ext cx="9682998" cy="4190656"/>
          </a:xfrm>
        </p:spPr>
        <p:txBody>
          <a:bodyPr vert="horz" lIns="91440" tIns="45720" rIns="91440" bIns="45720" rtlCol="0" anchor="t">
            <a:normAutofit fontScale="62500" lnSpcReduction="20000"/>
          </a:bodyPr>
          <a:lstStyle/>
          <a:p>
            <a:pPr marL="357188" indent="-342900">
              <a:buFont typeface="Arial" panose="020B0604020202020204" pitchFamily="34" charset="0"/>
              <a:buChar char="•"/>
            </a:pPr>
            <a:r>
              <a:rPr lang="en-GB"/>
              <a:t>Ce rapport de la Commission mondiale sur l'économie de l'eau (GCEW) présente les changements nécessaires pour transformer radicalement la manière dont l'eau est valorisée, gérée et utilisée </a:t>
            </a:r>
            <a:r>
              <a:rPr lang="en-GB" u="sng">
                <a:solidFill>
                  <a:srgbClr val="00B0CE"/>
                </a:solidFill>
                <a:hlinkClick r:id="rId3">
                  <a:extLst>
                    <a:ext uri="{A12FA001-AC4F-418D-AE19-62706E023703}">
                      <ahyp:hlinkClr xmlns:ahyp="http://schemas.microsoft.com/office/drawing/2018/hyperlinkcolor" val="tx"/>
                    </a:ext>
                  </a:extLst>
                </a:hlinkClick>
              </a:rPr>
              <a:t>: L'économie de l'eau : valoriser le cycle hydrologique en tant que bien commun mondial</a:t>
            </a:r>
            <a:r>
              <a:rPr lang="en-GB">
                <a:solidFill>
                  <a:srgbClr val="00B0CE"/>
                </a:solidFill>
              </a:rPr>
              <a:t>.  </a:t>
            </a:r>
          </a:p>
          <a:p>
            <a:pPr marL="357188" indent="-342900">
              <a:buFont typeface="Arial" panose="020B0604020202020204" pitchFamily="34" charset="0"/>
              <a:buChar char="•"/>
            </a:pPr>
            <a:r>
              <a:rPr lang="en-US"/>
              <a:t>Sixième rapport d'évaluation du GIEC</a:t>
            </a:r>
            <a:br>
              <a:rPr lang="en-US"/>
            </a:br>
            <a:r>
              <a:rPr lang="en-US" u="sng">
                <a:solidFill>
                  <a:srgbClr val="00B0CE"/>
                </a:solidFill>
                <a:hlinkClick r:id="rId4">
                  <a:extLst>
                    <a:ext uri="{A12FA001-AC4F-418D-AE19-62706E023703}">
                      <ahyp:hlinkClr xmlns:ahyp="http://schemas.microsoft.com/office/drawing/2018/hyperlinkcolor" val="tx"/>
                    </a:ext>
                  </a:extLst>
                </a:hlinkClick>
              </a:rPr>
              <a:t>https://www.ipcc.ch/report/ar6/syr</a:t>
            </a:r>
            <a:endParaRPr lang="en-GB"/>
          </a:p>
          <a:p>
            <a:pPr marL="357188" indent="-342900">
              <a:buFont typeface="Arial" panose="020B0604020202020204" pitchFamily="34" charset="0"/>
              <a:buChar char="•"/>
            </a:pPr>
            <a:r>
              <a:rPr lang="en-US"/>
              <a:t>Guide pour des villes intelligentes face au climat</a:t>
            </a:r>
            <a:br>
              <a:rPr lang="en-US"/>
            </a:br>
            <a:r>
              <a:rPr lang="en-US" u="sng">
                <a:solidFill>
                  <a:srgbClr val="00B0CE"/>
                </a:solidFill>
                <a:hlinkClick r:id="rId5">
                  <a:extLst>
                    <a:ext uri="{A12FA001-AC4F-418D-AE19-62706E023703}">
                      <ahyp:hlinkClr xmlns:ahyp="http://schemas.microsoft.com/office/drawing/2018/hyperlinkcolor" val="tx"/>
                    </a:ext>
                  </a:extLst>
                </a:hlinkClick>
              </a:rPr>
              <a:t>https://siwi.org/publications/guide-to-climate-smart-and-water-wise-cities</a:t>
            </a:r>
            <a:endParaRPr lang="en-GB"/>
          </a:p>
          <a:p>
            <a:pPr marL="357188" indent="-342900">
              <a:buFont typeface="Arial" panose="020B0604020202020204" pitchFamily="34" charset="0"/>
              <a:buChar char="•"/>
            </a:pPr>
            <a:r>
              <a:rPr lang="en-US"/>
              <a:t>Genre et WASH</a:t>
            </a:r>
            <a:br>
              <a:rPr lang="en-US"/>
            </a:br>
            <a:r>
              <a:rPr lang="en-US" u="sng">
                <a:solidFill>
                  <a:srgbClr val="00B0CE"/>
                </a:solidFill>
                <a:hlinkClick r:id="rId6">
                  <a:extLst>
                    <a:ext uri="{A12FA001-AC4F-418D-AE19-62706E023703}">
                      <ahyp:hlinkClr xmlns:ahyp="http://schemas.microsoft.com/office/drawing/2018/hyperlinkcolor" val="tx"/>
                    </a:ext>
                  </a:extLst>
                </a:hlinkClick>
              </a:rPr>
              <a:t>https://gca.org/wp-content/uploads/2022/07/02_WTW_14855_GCA_2021_Sect3_GENDER_v4.pdf</a:t>
            </a:r>
            <a:r>
              <a:rPr lang="en-US">
                <a:solidFill>
                  <a:srgbClr val="00B0CE"/>
                </a:solidFill>
              </a:rPr>
              <a:t> </a:t>
            </a:r>
            <a:endParaRPr lang="en-GB"/>
          </a:p>
          <a:p>
            <a:pPr marL="357188" indent="-342900">
              <a:buFont typeface="Arial" panose="020B0604020202020204" pitchFamily="34" charset="0"/>
              <a:buChar char="•"/>
            </a:pPr>
            <a:r>
              <a:rPr lang="en-US"/>
              <a:t>Solutions fondées sur la nature</a:t>
            </a:r>
            <a:br>
              <a:rPr lang="en-US"/>
            </a:br>
            <a:r>
              <a:rPr lang="en-US" u="sng">
                <a:solidFill>
                  <a:srgbClr val="00B0CE"/>
                </a:solidFill>
                <a:hlinkClick r:id="rId7">
                  <a:extLst>
                    <a:ext uri="{A12FA001-AC4F-418D-AE19-62706E023703}">
                      <ahyp:hlinkClr xmlns:ahyp="http://schemas.microsoft.com/office/drawing/2018/hyperlinkcolor" val="tx"/>
                    </a:ext>
                  </a:extLst>
                </a:hlinkClick>
              </a:rPr>
              <a:t>https://www.c40knowledgehub.org/s/article/Urban-water-management-Creating-climate-resilient-cities?language=en_US</a:t>
            </a:r>
            <a:r>
              <a:rPr lang="en-US">
                <a:solidFill>
                  <a:srgbClr val="00B0CE"/>
                </a:solidFill>
              </a:rPr>
              <a:t> </a:t>
            </a:r>
            <a:endParaRPr lang="en-GB"/>
          </a:p>
          <a:p>
            <a:pPr marL="357188" indent="-342900">
              <a:buFont typeface="Arial" panose="020B0604020202020204" pitchFamily="34" charset="0"/>
              <a:buChar char="•"/>
            </a:pPr>
            <a:r>
              <a:rPr lang="en-US"/>
              <a:t>Résilience urbaine en matière d'eau</a:t>
            </a:r>
            <a:br>
              <a:rPr lang="en-US"/>
            </a:br>
            <a:r>
              <a:rPr lang="en-US" u="sng">
                <a:solidFill>
                  <a:srgbClr val="00B0CE"/>
                </a:solidFill>
                <a:hlinkClick r:id="rId8">
                  <a:extLst>
                    <a:ext uri="{A12FA001-AC4F-418D-AE19-62706E023703}">
                      <ahyp:hlinkClr xmlns:ahyp="http://schemas.microsoft.com/office/drawing/2018/hyperlinkcolor" val="tx"/>
                    </a:ext>
                  </a:extLst>
                </a:hlinkClick>
              </a:rPr>
              <a:t>https://resilientcitiesnetwork.org/downloadable_resources/UR/Resilience-Point-of-View-Water.pdf</a:t>
            </a:r>
            <a:r>
              <a:rPr lang="en-US">
                <a:solidFill>
                  <a:srgbClr val="00B0CE"/>
                </a:solidFill>
              </a:rPr>
              <a:t> </a:t>
            </a:r>
            <a:endParaRPr lang="en-GB">
              <a:solidFill>
                <a:srgbClr val="00B0CE"/>
              </a:solidFill>
            </a:endParaRPr>
          </a:p>
        </p:txBody>
      </p:sp>
    </p:spTree>
    <p:extLst>
      <p:ext uri="{BB962C8B-B14F-4D97-AF65-F5344CB8AC3E}">
        <p14:creationId xmlns:p14="http://schemas.microsoft.com/office/powerpoint/2010/main" val="2163883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EDF9E-0F18-B8E5-C53D-A1C08AA2C342}"/>
              </a:ext>
            </a:extLst>
          </p:cNvPr>
          <p:cNvSpPr>
            <a:spLocks noGrp="1"/>
          </p:cNvSpPr>
          <p:nvPr>
            <p:ph type="title"/>
          </p:nvPr>
        </p:nvSpPr>
        <p:spPr>
          <a:xfrm>
            <a:off x="534699" y="613248"/>
            <a:ext cx="10652760" cy="969264"/>
          </a:xfrm>
        </p:spPr>
        <p:txBody>
          <a:bodyPr/>
          <a:lstStyle/>
          <a:p>
            <a:r>
              <a:rPr lang="en-GB" b="1">
                <a:solidFill>
                  <a:srgbClr val="0B5FBA"/>
                </a:solidFill>
                <a:latin typeface="Roboto"/>
                <a:ea typeface="Roboto"/>
                <a:cs typeface="Roboto"/>
              </a:rPr>
              <a:t>MODULE 2 Objectifs d'apprentissage</a:t>
            </a:r>
            <a:endParaRPr lang="en-GB">
              <a:solidFill>
                <a:srgbClr val="0B5FBA"/>
              </a:solidFill>
              <a:latin typeface="Roboto"/>
              <a:ea typeface="Roboto"/>
              <a:cs typeface="Roboto"/>
            </a:endParaRPr>
          </a:p>
        </p:txBody>
      </p:sp>
      <p:sp>
        <p:nvSpPr>
          <p:cNvPr id="3" name="Text Placeholder 2">
            <a:extLst>
              <a:ext uri="{FF2B5EF4-FFF2-40B4-BE49-F238E27FC236}">
                <a16:creationId xmlns:a16="http://schemas.microsoft.com/office/drawing/2014/main" id="{27DD1796-B2AD-BA45-675A-2F35633D8B18}"/>
              </a:ext>
            </a:extLst>
          </p:cNvPr>
          <p:cNvSpPr>
            <a:spLocks noGrp="1"/>
          </p:cNvSpPr>
          <p:nvPr>
            <p:ph idx="1"/>
          </p:nvPr>
        </p:nvSpPr>
        <p:spPr>
          <a:xfrm>
            <a:off x="429768" y="1856619"/>
            <a:ext cx="5666232" cy="4169428"/>
          </a:xfrm>
        </p:spPr>
        <p:txBody>
          <a:bodyPr vert="horz" lIns="91440" tIns="45720" rIns="91440" bIns="45720" numCol="1" spcCol="360000" rtlCol="0" anchor="t">
            <a:normAutofit fontScale="92500" lnSpcReduction="10000"/>
          </a:bodyPr>
          <a:lstStyle/>
          <a:p>
            <a:pPr marL="9525">
              <a:lnSpc>
                <a:spcPct val="100000"/>
              </a:lnSpc>
            </a:pPr>
            <a:r>
              <a:rPr lang="en-GB" sz="2000" dirty="0">
                <a:latin typeface="Roboto"/>
                <a:ea typeface="Roboto"/>
                <a:cs typeface="Roboto"/>
              </a:rPr>
              <a:t>À la fin de </a:t>
            </a:r>
            <a:r>
              <a:rPr lang="en-GB" sz="2000" dirty="0" err="1">
                <a:latin typeface="Roboto"/>
                <a:ea typeface="Roboto"/>
                <a:cs typeface="Roboto"/>
              </a:rPr>
              <a:t>ce</a:t>
            </a:r>
            <a:r>
              <a:rPr lang="en-GB" sz="2000" dirty="0">
                <a:latin typeface="Roboto"/>
                <a:ea typeface="Roboto"/>
                <a:cs typeface="Roboto"/>
              </a:rPr>
              <a:t> module, </a:t>
            </a:r>
            <a:r>
              <a:rPr lang="en-GB" sz="2000" dirty="0" err="1">
                <a:latin typeface="Roboto"/>
                <a:ea typeface="Roboto"/>
                <a:cs typeface="Roboto"/>
              </a:rPr>
              <a:t>vous</a:t>
            </a:r>
            <a:r>
              <a:rPr lang="en-GB" sz="2000" dirty="0">
                <a:latin typeface="Roboto"/>
                <a:ea typeface="Roboto"/>
                <a:cs typeface="Roboto"/>
              </a:rPr>
              <a:t> </a:t>
            </a:r>
            <a:r>
              <a:rPr lang="en-GB" sz="2000" dirty="0" err="1">
                <a:latin typeface="Roboto"/>
                <a:ea typeface="Roboto"/>
                <a:cs typeface="Roboto"/>
              </a:rPr>
              <a:t>serez</a:t>
            </a:r>
            <a:r>
              <a:rPr lang="en-GB" sz="2000" dirty="0">
                <a:latin typeface="Roboto"/>
                <a:ea typeface="Roboto"/>
                <a:cs typeface="Roboto"/>
              </a:rPr>
              <a:t> </a:t>
            </a:r>
            <a:r>
              <a:rPr lang="en-GB" sz="2000" dirty="0" err="1">
                <a:latin typeface="Roboto"/>
                <a:ea typeface="Roboto"/>
                <a:cs typeface="Roboto"/>
              </a:rPr>
              <a:t>en</a:t>
            </a:r>
            <a:r>
              <a:rPr lang="en-GB" sz="2000" dirty="0">
                <a:latin typeface="Roboto"/>
                <a:ea typeface="Roboto"/>
                <a:cs typeface="Roboto"/>
              </a:rPr>
              <a:t> </a:t>
            </a:r>
            <a:r>
              <a:rPr lang="en-GB" sz="2000" dirty="0" err="1">
                <a:latin typeface="Roboto"/>
                <a:ea typeface="Roboto"/>
                <a:cs typeface="Roboto"/>
              </a:rPr>
              <a:t>mesure</a:t>
            </a:r>
            <a:r>
              <a:rPr lang="en-GB" sz="2000" dirty="0">
                <a:latin typeface="Roboto"/>
                <a:ea typeface="Roboto"/>
                <a:cs typeface="Roboto"/>
              </a:rPr>
              <a:t> :</a:t>
            </a:r>
            <a:endParaRPr lang="en-GB" sz="2000" b="1" dirty="0">
              <a:latin typeface="Roboto"/>
              <a:ea typeface="Roboto"/>
              <a:cs typeface="Roboto"/>
            </a:endParaRPr>
          </a:p>
          <a:p>
            <a:pPr marL="342900" indent="-342900">
              <a:lnSpc>
                <a:spcPct val="100000"/>
              </a:lnSpc>
              <a:buChar char="•"/>
            </a:pPr>
            <a:r>
              <a:rPr lang="en-GB" sz="2000" b="1" dirty="0">
                <a:latin typeface="Roboto"/>
                <a:ea typeface="Roboto"/>
                <a:cs typeface="Roboto"/>
              </a:rPr>
              <a:t>De faire le </a:t>
            </a:r>
            <a:r>
              <a:rPr lang="en-GB" sz="2000" b="1" dirty="0" err="1">
                <a:latin typeface="Roboto"/>
                <a:ea typeface="Roboto"/>
                <a:cs typeface="Roboto"/>
              </a:rPr>
              <a:t>récapitulatif</a:t>
            </a:r>
            <a:r>
              <a:rPr lang="en-GB" sz="2000" b="1" dirty="0">
                <a:latin typeface="Roboto"/>
                <a:ea typeface="Roboto"/>
                <a:cs typeface="Roboto"/>
              </a:rPr>
              <a:t> du module 1 </a:t>
            </a:r>
            <a:r>
              <a:rPr lang="en-GB" sz="2000" dirty="0">
                <a:latin typeface="Roboto"/>
                <a:ea typeface="Roboto"/>
                <a:cs typeface="Roboto"/>
              </a:rPr>
              <a:t>: </a:t>
            </a:r>
            <a:r>
              <a:rPr lang="en-GB" sz="2000" dirty="0" err="1">
                <a:latin typeface="Roboto"/>
                <a:ea typeface="Roboto"/>
                <a:cs typeface="Roboto"/>
              </a:rPr>
              <a:t>Décrire</a:t>
            </a:r>
            <a:r>
              <a:rPr lang="en-GB" sz="2000" dirty="0">
                <a:latin typeface="Roboto"/>
                <a:ea typeface="Roboto"/>
                <a:cs typeface="Roboto"/>
              </a:rPr>
              <a:t> les concepts </a:t>
            </a:r>
            <a:r>
              <a:rPr lang="en-GB" sz="2000" dirty="0" err="1">
                <a:latin typeface="Roboto"/>
                <a:ea typeface="Roboto"/>
                <a:cs typeface="Roboto"/>
              </a:rPr>
              <a:t>clés</a:t>
            </a:r>
            <a:r>
              <a:rPr lang="en-GB" sz="2000" dirty="0">
                <a:latin typeface="Roboto"/>
                <a:ea typeface="Roboto"/>
                <a:cs typeface="Roboto"/>
              </a:rPr>
              <a:t> </a:t>
            </a:r>
            <a:r>
              <a:rPr lang="en-GB" sz="2000" dirty="0" err="1">
                <a:latin typeface="Roboto"/>
                <a:ea typeface="Roboto"/>
                <a:cs typeface="Roboto"/>
              </a:rPr>
              <a:t>liés</a:t>
            </a:r>
            <a:r>
              <a:rPr lang="en-GB" sz="2000" dirty="0">
                <a:latin typeface="Roboto"/>
                <a:ea typeface="Roboto"/>
                <a:cs typeface="Roboto"/>
              </a:rPr>
              <a:t> au </a:t>
            </a:r>
            <a:r>
              <a:rPr lang="en-GB" sz="2000" dirty="0" err="1">
                <a:latin typeface="Roboto"/>
                <a:ea typeface="Roboto"/>
                <a:cs typeface="Roboto"/>
              </a:rPr>
              <a:t>changement</a:t>
            </a:r>
            <a:r>
              <a:rPr lang="en-GB" sz="2000" dirty="0">
                <a:latin typeface="Roboto"/>
                <a:ea typeface="Roboto"/>
                <a:cs typeface="Roboto"/>
              </a:rPr>
              <a:t> </a:t>
            </a:r>
            <a:r>
              <a:rPr lang="en-GB" sz="2000" dirty="0" err="1">
                <a:latin typeface="Roboto"/>
                <a:ea typeface="Roboto"/>
                <a:cs typeface="Roboto"/>
              </a:rPr>
              <a:t>climatique</a:t>
            </a:r>
            <a:r>
              <a:rPr lang="en-GB" sz="2000" dirty="0">
                <a:latin typeface="Roboto"/>
                <a:ea typeface="Roboto"/>
                <a:cs typeface="Roboto"/>
              </a:rPr>
              <a:t>, aux </a:t>
            </a:r>
            <a:r>
              <a:rPr lang="en-GB" sz="2000" dirty="0" err="1">
                <a:latin typeface="Roboto"/>
                <a:ea typeface="Roboto"/>
                <a:cs typeface="Roboto"/>
              </a:rPr>
              <a:t>risques</a:t>
            </a:r>
            <a:r>
              <a:rPr lang="en-GB" sz="2000" dirty="0">
                <a:latin typeface="Roboto"/>
                <a:ea typeface="Roboto"/>
                <a:cs typeface="Roboto"/>
              </a:rPr>
              <a:t> </a:t>
            </a:r>
            <a:r>
              <a:rPr lang="en-GB" sz="2000" dirty="0" err="1">
                <a:latin typeface="Roboto"/>
                <a:ea typeface="Roboto"/>
                <a:cs typeface="Roboto"/>
              </a:rPr>
              <a:t>climatiques</a:t>
            </a:r>
            <a:r>
              <a:rPr lang="en-GB" sz="2000" dirty="0">
                <a:latin typeface="Roboto"/>
                <a:ea typeface="Roboto"/>
                <a:cs typeface="Roboto"/>
              </a:rPr>
              <a:t> et aux services </a:t>
            </a:r>
            <a:r>
              <a:rPr lang="en-GB" sz="2000" dirty="0" err="1">
                <a:latin typeface="Roboto"/>
                <a:ea typeface="Roboto"/>
                <a:cs typeface="Roboto"/>
              </a:rPr>
              <a:t>d'approvisionnement</a:t>
            </a:r>
            <a:r>
              <a:rPr lang="en-GB" sz="2000" dirty="0">
                <a:latin typeface="Roboto"/>
                <a:ea typeface="Roboto"/>
                <a:cs typeface="Roboto"/>
              </a:rPr>
              <a:t> </a:t>
            </a:r>
            <a:r>
              <a:rPr lang="en-GB" sz="2000" dirty="0" err="1">
                <a:latin typeface="Roboto"/>
                <a:ea typeface="Roboto"/>
                <a:cs typeface="Roboto"/>
              </a:rPr>
              <a:t>en</a:t>
            </a:r>
            <a:r>
              <a:rPr lang="en-GB" sz="2000" dirty="0">
                <a:latin typeface="Roboto"/>
                <a:ea typeface="Roboto"/>
                <a:cs typeface="Roboto"/>
              </a:rPr>
              <a:t> eau </a:t>
            </a:r>
            <a:r>
              <a:rPr lang="en-GB" sz="2000" dirty="0" err="1">
                <a:latin typeface="Roboto"/>
                <a:ea typeface="Roboto"/>
                <a:cs typeface="Roboto"/>
              </a:rPr>
              <a:t>résilients</a:t>
            </a:r>
            <a:r>
              <a:rPr lang="en-GB" sz="2000" dirty="0">
                <a:latin typeface="Roboto"/>
                <a:ea typeface="Roboto"/>
                <a:cs typeface="Roboto"/>
              </a:rPr>
              <a:t> au </a:t>
            </a:r>
            <a:r>
              <a:rPr lang="en-GB" sz="2000" dirty="0" err="1">
                <a:latin typeface="Roboto"/>
                <a:ea typeface="Roboto"/>
                <a:cs typeface="Roboto"/>
              </a:rPr>
              <a:t>changement</a:t>
            </a:r>
            <a:r>
              <a:rPr lang="en-GB" sz="2000" dirty="0">
                <a:latin typeface="Roboto"/>
                <a:ea typeface="Roboto"/>
                <a:cs typeface="Roboto"/>
              </a:rPr>
              <a:t> </a:t>
            </a:r>
            <a:r>
              <a:rPr lang="en-GB" sz="2000" dirty="0" err="1">
                <a:latin typeface="Roboto"/>
                <a:ea typeface="Roboto"/>
                <a:cs typeface="Roboto"/>
              </a:rPr>
              <a:t>climatique</a:t>
            </a:r>
            <a:r>
              <a:rPr lang="en-GB" sz="2000" dirty="0">
                <a:latin typeface="Roboto"/>
                <a:ea typeface="Roboto"/>
                <a:cs typeface="Roboto"/>
              </a:rPr>
              <a:t>.</a:t>
            </a:r>
            <a:endParaRPr lang="en-GB" sz="2000" b="1" dirty="0">
              <a:latin typeface="Roboto"/>
              <a:ea typeface="Roboto"/>
              <a:cs typeface="Roboto"/>
            </a:endParaRPr>
          </a:p>
          <a:p>
            <a:pPr marL="285750" indent="-285750">
              <a:lnSpc>
                <a:spcPct val="100000"/>
              </a:lnSpc>
              <a:buChar char="•"/>
            </a:pPr>
            <a:r>
              <a:rPr lang="en-GB" sz="2000" b="1" dirty="0" err="1">
                <a:latin typeface="Roboto"/>
                <a:ea typeface="Roboto"/>
                <a:cs typeface="Roboto"/>
              </a:rPr>
              <a:t>D’identifier</a:t>
            </a:r>
            <a:r>
              <a:rPr lang="en-GB" sz="2000" b="1" dirty="0">
                <a:latin typeface="Roboto"/>
                <a:ea typeface="Roboto"/>
                <a:cs typeface="Roboto"/>
              </a:rPr>
              <a:t> et </a:t>
            </a:r>
            <a:r>
              <a:rPr lang="en-GB" sz="2000" b="1" dirty="0" err="1">
                <a:latin typeface="Roboto"/>
                <a:ea typeface="Roboto"/>
                <a:cs typeface="Roboto"/>
              </a:rPr>
              <a:t>d’expliquer</a:t>
            </a:r>
            <a:r>
              <a:rPr lang="en-GB" sz="2000" b="1" dirty="0">
                <a:latin typeface="Roboto"/>
                <a:ea typeface="Roboto"/>
                <a:cs typeface="Roboto"/>
              </a:rPr>
              <a:t> </a:t>
            </a:r>
            <a:r>
              <a:rPr lang="en-GB" sz="2000" dirty="0">
                <a:latin typeface="Roboto"/>
                <a:ea typeface="Roboto"/>
                <a:cs typeface="Roboto"/>
              </a:rPr>
              <a:t>les </a:t>
            </a:r>
            <a:r>
              <a:rPr lang="en-GB" sz="2000" dirty="0" err="1">
                <a:latin typeface="Roboto"/>
                <a:ea typeface="Roboto"/>
                <a:cs typeface="Roboto"/>
              </a:rPr>
              <a:t>principaux</a:t>
            </a:r>
            <a:r>
              <a:rPr lang="en-GB" sz="2000" dirty="0">
                <a:latin typeface="Roboto"/>
                <a:ea typeface="Roboto"/>
                <a:cs typeface="Roboto"/>
              </a:rPr>
              <a:t> liens entre les </a:t>
            </a:r>
            <a:r>
              <a:rPr lang="en-GB" sz="2000" dirty="0" err="1">
                <a:latin typeface="Roboto"/>
                <a:ea typeface="Roboto"/>
                <a:cs typeface="Roboto"/>
              </a:rPr>
              <a:t>risques</a:t>
            </a:r>
            <a:r>
              <a:rPr lang="en-GB" sz="2000" dirty="0">
                <a:latin typeface="Roboto"/>
                <a:ea typeface="Roboto"/>
                <a:cs typeface="Roboto"/>
              </a:rPr>
              <a:t> </a:t>
            </a:r>
            <a:r>
              <a:rPr lang="en-GB" sz="2000" dirty="0" err="1">
                <a:latin typeface="Roboto"/>
                <a:ea typeface="Roboto"/>
                <a:cs typeface="Roboto"/>
              </a:rPr>
              <a:t>climatiques</a:t>
            </a:r>
            <a:r>
              <a:rPr lang="en-GB" sz="2000" dirty="0">
                <a:latin typeface="Roboto"/>
                <a:ea typeface="Roboto"/>
                <a:cs typeface="Roboto"/>
              </a:rPr>
              <a:t> et la </a:t>
            </a:r>
            <a:r>
              <a:rPr lang="en-GB" sz="2000" dirty="0" err="1">
                <a:latin typeface="Roboto"/>
                <a:ea typeface="Roboto"/>
                <a:cs typeface="Roboto"/>
              </a:rPr>
              <a:t>fourniture</a:t>
            </a:r>
            <a:r>
              <a:rPr lang="en-GB" sz="2000" dirty="0">
                <a:latin typeface="Roboto"/>
                <a:ea typeface="Roboto"/>
                <a:cs typeface="Roboto"/>
              </a:rPr>
              <a:t> de services </a:t>
            </a:r>
            <a:r>
              <a:rPr lang="en-GB" sz="2000" dirty="0" err="1">
                <a:latin typeface="Roboto"/>
                <a:ea typeface="Roboto"/>
                <a:cs typeface="Roboto"/>
              </a:rPr>
              <a:t>d'approvisionnement</a:t>
            </a:r>
            <a:r>
              <a:rPr lang="en-GB" sz="2000" dirty="0">
                <a:latin typeface="Roboto"/>
                <a:ea typeface="Roboto"/>
                <a:cs typeface="Roboto"/>
              </a:rPr>
              <a:t> </a:t>
            </a:r>
            <a:r>
              <a:rPr lang="en-GB" sz="2000" dirty="0" err="1">
                <a:latin typeface="Roboto"/>
                <a:ea typeface="Roboto"/>
                <a:cs typeface="Roboto"/>
              </a:rPr>
              <a:t>en</a:t>
            </a:r>
            <a:r>
              <a:rPr lang="en-GB" sz="2000" dirty="0">
                <a:latin typeface="Roboto"/>
                <a:ea typeface="Roboto"/>
                <a:cs typeface="Roboto"/>
              </a:rPr>
              <a:t> eau </a:t>
            </a:r>
            <a:r>
              <a:rPr lang="en-GB" sz="2000" dirty="0" err="1">
                <a:latin typeface="Roboto"/>
                <a:ea typeface="Roboto"/>
                <a:cs typeface="Roboto"/>
              </a:rPr>
              <a:t>sûrs</a:t>
            </a:r>
            <a:r>
              <a:rPr lang="en-GB" sz="2000" dirty="0">
                <a:latin typeface="Roboto"/>
                <a:ea typeface="Roboto"/>
                <a:cs typeface="Roboto"/>
              </a:rPr>
              <a:t> et durables.</a:t>
            </a:r>
            <a:endParaRPr lang="en-GB" dirty="0">
              <a:latin typeface="Roboto"/>
              <a:ea typeface="Roboto"/>
              <a:cs typeface="Roboto"/>
            </a:endParaRPr>
          </a:p>
          <a:p>
            <a:pPr marL="285750" indent="-285750">
              <a:lnSpc>
                <a:spcPct val="100000"/>
              </a:lnSpc>
              <a:buChar char="•"/>
            </a:pPr>
            <a:r>
              <a:rPr lang="en-GB" sz="2000" b="1" dirty="0" err="1">
                <a:latin typeface="Roboto"/>
                <a:ea typeface="Roboto"/>
                <a:cs typeface="Roboto"/>
              </a:rPr>
              <a:t>D’expliquer</a:t>
            </a:r>
            <a:r>
              <a:rPr lang="en-GB" sz="2000" b="1" dirty="0">
                <a:latin typeface="Roboto"/>
                <a:ea typeface="Roboto"/>
                <a:cs typeface="Roboto"/>
              </a:rPr>
              <a:t> </a:t>
            </a:r>
            <a:r>
              <a:rPr lang="en-GB" sz="2000" dirty="0" err="1">
                <a:latin typeface="Roboto"/>
                <a:ea typeface="Roboto"/>
                <a:cs typeface="Roboto"/>
              </a:rPr>
              <a:t>l'importance</a:t>
            </a:r>
            <a:r>
              <a:rPr lang="en-GB" sz="2000" dirty="0">
                <a:latin typeface="Roboto"/>
                <a:ea typeface="Roboto"/>
                <a:cs typeface="Roboto"/>
              </a:rPr>
              <a:t> de la gestion des </a:t>
            </a:r>
            <a:r>
              <a:rPr lang="en-GB" sz="2000" dirty="0" err="1">
                <a:latin typeface="Roboto"/>
                <a:ea typeface="Roboto"/>
                <a:cs typeface="Roboto"/>
              </a:rPr>
              <a:t>ressources</a:t>
            </a:r>
            <a:r>
              <a:rPr lang="en-GB" sz="2000" dirty="0">
                <a:latin typeface="Roboto"/>
                <a:ea typeface="Roboto"/>
                <a:cs typeface="Roboto"/>
              </a:rPr>
              <a:t> </a:t>
            </a:r>
            <a:r>
              <a:rPr lang="en-GB" sz="2000" dirty="0" err="1">
                <a:latin typeface="Roboto"/>
                <a:ea typeface="Roboto"/>
                <a:cs typeface="Roboto"/>
              </a:rPr>
              <a:t>en</a:t>
            </a:r>
            <a:r>
              <a:rPr lang="en-GB" sz="2000" dirty="0">
                <a:latin typeface="Roboto"/>
                <a:ea typeface="Roboto"/>
                <a:cs typeface="Roboto"/>
              </a:rPr>
              <a:t> eau, de </a:t>
            </a:r>
            <a:r>
              <a:rPr lang="en-GB" sz="2000" dirty="0" err="1">
                <a:latin typeface="Roboto"/>
                <a:ea typeface="Roboto"/>
                <a:cs typeface="Roboto"/>
              </a:rPr>
              <a:t>l'approvisionnement</a:t>
            </a:r>
            <a:r>
              <a:rPr lang="en-GB" sz="2000" dirty="0">
                <a:latin typeface="Roboto"/>
                <a:ea typeface="Roboto"/>
                <a:cs typeface="Roboto"/>
              </a:rPr>
              <a:t> </a:t>
            </a:r>
            <a:r>
              <a:rPr lang="en-GB" sz="2000" dirty="0" err="1">
                <a:latin typeface="Roboto"/>
                <a:ea typeface="Roboto"/>
                <a:cs typeface="Roboto"/>
              </a:rPr>
              <a:t>en</a:t>
            </a:r>
            <a:r>
              <a:rPr lang="en-GB" sz="2000" dirty="0">
                <a:latin typeface="Roboto"/>
                <a:ea typeface="Roboto"/>
                <a:cs typeface="Roboto"/>
              </a:rPr>
              <a:t> eau, de </a:t>
            </a:r>
            <a:r>
              <a:rPr lang="en-GB" sz="2000" dirty="0" err="1">
                <a:latin typeface="Roboto"/>
                <a:ea typeface="Roboto"/>
                <a:cs typeface="Roboto"/>
              </a:rPr>
              <a:t>l'inclusion</a:t>
            </a:r>
            <a:r>
              <a:rPr lang="en-GB" sz="2000" dirty="0">
                <a:latin typeface="Roboto"/>
                <a:ea typeface="Roboto"/>
                <a:cs typeface="Roboto"/>
              </a:rPr>
              <a:t>, de </a:t>
            </a:r>
            <a:r>
              <a:rPr lang="en-GB" sz="2000" dirty="0" err="1">
                <a:latin typeface="Roboto"/>
                <a:ea typeface="Roboto"/>
                <a:cs typeface="Roboto"/>
              </a:rPr>
              <a:t>l'équité</a:t>
            </a:r>
            <a:r>
              <a:rPr lang="en-GB" sz="2000" dirty="0">
                <a:latin typeface="Roboto"/>
                <a:ea typeface="Roboto"/>
                <a:cs typeface="Roboto"/>
              </a:rPr>
              <a:t> et de la justice </a:t>
            </a:r>
            <a:r>
              <a:rPr lang="en-GB" sz="2000" dirty="0" err="1">
                <a:latin typeface="Roboto"/>
                <a:ea typeface="Roboto"/>
                <a:cs typeface="Roboto"/>
              </a:rPr>
              <a:t>en</a:t>
            </a:r>
            <a:r>
              <a:rPr lang="en-GB" sz="2000" dirty="0">
                <a:latin typeface="Roboto"/>
                <a:ea typeface="Roboto"/>
                <a:cs typeface="Roboto"/>
              </a:rPr>
              <a:t> lien avec le </a:t>
            </a:r>
            <a:r>
              <a:rPr lang="en-GB" sz="2000" dirty="0" err="1">
                <a:latin typeface="Roboto"/>
                <a:ea typeface="Roboto"/>
                <a:cs typeface="Roboto"/>
              </a:rPr>
              <a:t>changement</a:t>
            </a:r>
            <a:r>
              <a:rPr lang="en-GB" sz="2000" dirty="0">
                <a:latin typeface="Roboto"/>
                <a:ea typeface="Roboto"/>
                <a:cs typeface="Roboto"/>
              </a:rPr>
              <a:t> </a:t>
            </a:r>
            <a:r>
              <a:rPr lang="en-GB" sz="2000" dirty="0" err="1">
                <a:latin typeface="Roboto"/>
                <a:ea typeface="Roboto"/>
                <a:cs typeface="Roboto"/>
              </a:rPr>
              <a:t>climatique</a:t>
            </a:r>
            <a:r>
              <a:rPr lang="en-GB" sz="2000" dirty="0">
                <a:latin typeface="Roboto"/>
                <a:ea typeface="Roboto"/>
                <a:cs typeface="Roboto"/>
              </a:rPr>
              <a:t>.</a:t>
            </a:r>
            <a:endParaRPr lang="en-US" dirty="0"/>
          </a:p>
          <a:p>
            <a:pPr marL="13970">
              <a:lnSpc>
                <a:spcPct val="100000"/>
              </a:lnSpc>
            </a:pPr>
            <a:endParaRPr lang="en-GB" sz="1600" dirty="0">
              <a:cs typeface="Roboto" panose="02000000000000000000" pitchFamily="2" charset="0"/>
            </a:endParaRPr>
          </a:p>
          <a:p>
            <a:pPr marL="114300" indent="0">
              <a:lnSpc>
                <a:spcPct val="100000"/>
              </a:lnSpc>
              <a:buNone/>
            </a:pPr>
            <a:endParaRPr lang="en-GB" sz="1600" dirty="0"/>
          </a:p>
        </p:txBody>
      </p:sp>
      <p:sp>
        <p:nvSpPr>
          <p:cNvPr id="4" name="Text Placeholder 2">
            <a:extLst>
              <a:ext uri="{FF2B5EF4-FFF2-40B4-BE49-F238E27FC236}">
                <a16:creationId xmlns:a16="http://schemas.microsoft.com/office/drawing/2014/main" id="{CD05040B-BF1C-7D2E-4066-E77C8C2C3F1A}"/>
              </a:ext>
            </a:extLst>
          </p:cNvPr>
          <p:cNvSpPr txBox="1">
            <a:spLocks/>
          </p:cNvSpPr>
          <p:nvPr/>
        </p:nvSpPr>
        <p:spPr>
          <a:xfrm>
            <a:off x="6096000" y="1856619"/>
            <a:ext cx="5666232" cy="4169428"/>
          </a:xfrm>
          <a:prstGeom prst="rect">
            <a:avLst/>
          </a:prstGeom>
        </p:spPr>
        <p:txBody>
          <a:bodyPr vert="horz" lIns="91440" tIns="45720" rIns="91440" bIns="45720" numCol="1" spcCol="360000" rtlCol="0" anchor="t">
            <a:normAutofit fontScale="92500" lnSpcReduction="10000"/>
          </a:bodyPr>
          <a:lstStyle>
            <a:lvl1pPr marL="14288" indent="0" algn="l" defTabSz="914400" rtl="0" eaLnBrk="1" latinLnBrk="0" hangingPunct="1">
              <a:lnSpc>
                <a:spcPct val="120000"/>
              </a:lnSpc>
              <a:spcBef>
                <a:spcPts val="1000"/>
              </a:spcBef>
              <a:buFont typeface="Arial" panose="020B0604020202020204" pitchFamily="34" charset="0"/>
              <a:buNone/>
              <a:tabLst/>
              <a:defRPr sz="2400" kern="1200">
                <a:solidFill>
                  <a:srgbClr val="0A5FBA"/>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rgbClr val="0A5FBA"/>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Char char="•"/>
            </a:pPr>
            <a:r>
              <a:rPr lang="en-GB" sz="2000" b="1" dirty="0">
                <a:latin typeface="Roboto"/>
                <a:ea typeface="Roboto"/>
                <a:cs typeface="Roboto"/>
              </a:rPr>
              <a:t>De </a:t>
            </a:r>
            <a:r>
              <a:rPr lang="en-GB" sz="2000" b="1" dirty="0" err="1">
                <a:latin typeface="Roboto"/>
                <a:ea typeface="Roboto"/>
                <a:cs typeface="Roboto"/>
              </a:rPr>
              <a:t>reconnaître</a:t>
            </a:r>
            <a:r>
              <a:rPr lang="en-GB" sz="2000" b="1" dirty="0">
                <a:latin typeface="Roboto"/>
                <a:ea typeface="Roboto"/>
                <a:cs typeface="Roboto"/>
              </a:rPr>
              <a:t> </a:t>
            </a:r>
            <a:r>
              <a:rPr lang="en-GB" sz="2000" dirty="0">
                <a:latin typeface="Roboto"/>
                <a:ea typeface="Roboto"/>
                <a:cs typeface="Roboto"/>
              </a:rPr>
              <a:t>les impacts sur le </a:t>
            </a:r>
            <a:r>
              <a:rPr lang="en-GB" sz="2000" dirty="0" err="1">
                <a:latin typeface="Roboto"/>
                <a:ea typeface="Roboto"/>
                <a:cs typeface="Roboto"/>
              </a:rPr>
              <a:t>secteur</a:t>
            </a:r>
            <a:r>
              <a:rPr lang="en-GB" sz="2000" dirty="0">
                <a:latin typeface="Roboto"/>
                <a:ea typeface="Roboto"/>
                <a:cs typeface="Roboto"/>
              </a:rPr>
              <a:t> de </a:t>
            </a:r>
            <a:r>
              <a:rPr lang="en-GB" sz="2000" dirty="0" err="1">
                <a:latin typeface="Roboto"/>
                <a:ea typeface="Roboto"/>
                <a:cs typeface="Roboto"/>
              </a:rPr>
              <a:t>l'eau</a:t>
            </a:r>
            <a:r>
              <a:rPr lang="en-GB" sz="2000" dirty="0">
                <a:latin typeface="Roboto"/>
                <a:ea typeface="Roboto"/>
                <a:cs typeface="Roboto"/>
              </a:rPr>
              <a:t> </a:t>
            </a:r>
            <a:r>
              <a:rPr lang="en-GB" sz="2000" dirty="0" err="1">
                <a:latin typeface="Roboto"/>
                <a:ea typeface="Roboto"/>
                <a:cs typeface="Roboto"/>
              </a:rPr>
              <a:t>causés</a:t>
            </a:r>
            <a:r>
              <a:rPr lang="en-GB" sz="2000" dirty="0">
                <a:latin typeface="Roboto"/>
                <a:ea typeface="Roboto"/>
                <a:cs typeface="Roboto"/>
              </a:rPr>
              <a:t> par les menaces </a:t>
            </a:r>
            <a:r>
              <a:rPr lang="en-GB" sz="2000" dirty="0" err="1">
                <a:latin typeface="Roboto"/>
                <a:ea typeface="Roboto"/>
                <a:cs typeface="Roboto"/>
              </a:rPr>
              <a:t>liées</a:t>
            </a:r>
            <a:r>
              <a:rPr lang="en-GB" sz="2000" dirty="0">
                <a:latin typeface="Roboto"/>
                <a:ea typeface="Roboto"/>
                <a:cs typeface="Roboto"/>
              </a:rPr>
              <a:t> au </a:t>
            </a:r>
            <a:r>
              <a:rPr lang="en-GB" sz="2000" dirty="0" err="1">
                <a:latin typeface="Roboto"/>
                <a:ea typeface="Roboto"/>
                <a:cs typeface="Roboto"/>
              </a:rPr>
              <a:t>climat</a:t>
            </a:r>
            <a:r>
              <a:rPr lang="en-GB" sz="2000" dirty="0">
                <a:latin typeface="Roboto"/>
                <a:ea typeface="Roboto"/>
                <a:cs typeface="Roboto"/>
              </a:rPr>
              <a:t>, </a:t>
            </a:r>
            <a:r>
              <a:rPr lang="en-GB" sz="2000" dirty="0" err="1">
                <a:latin typeface="Roboto"/>
                <a:ea typeface="Roboto"/>
                <a:cs typeface="Roboto"/>
              </a:rPr>
              <a:t>notamment</a:t>
            </a:r>
            <a:r>
              <a:rPr lang="en-GB" sz="2000" dirty="0">
                <a:latin typeface="Roboto"/>
                <a:ea typeface="Roboto"/>
                <a:cs typeface="Roboto"/>
              </a:rPr>
              <a:t> :</a:t>
            </a:r>
            <a:endParaRPr lang="en-US" dirty="0"/>
          </a:p>
          <a:p>
            <a:pPr lvl="2">
              <a:lnSpc>
                <a:spcPct val="100000"/>
              </a:lnSpc>
            </a:pPr>
            <a:r>
              <a:rPr lang="en-GB" dirty="0">
                <a:latin typeface="Roboto"/>
                <a:ea typeface="Roboto"/>
                <a:cs typeface="Roboto"/>
              </a:rPr>
              <a:t>La </a:t>
            </a:r>
            <a:r>
              <a:rPr lang="en-GB" dirty="0" err="1">
                <a:latin typeface="Roboto"/>
                <a:ea typeface="Roboto"/>
                <a:cs typeface="Roboto"/>
              </a:rPr>
              <a:t>pénurie</a:t>
            </a:r>
            <a:r>
              <a:rPr lang="en-GB" dirty="0">
                <a:latin typeface="Roboto"/>
                <a:ea typeface="Roboto"/>
                <a:cs typeface="Roboto"/>
              </a:rPr>
              <a:t> </a:t>
            </a:r>
            <a:r>
              <a:rPr lang="en-GB" dirty="0" err="1">
                <a:latin typeface="Roboto"/>
                <a:ea typeface="Roboto"/>
                <a:cs typeface="Roboto"/>
              </a:rPr>
              <a:t>d'eau</a:t>
            </a:r>
            <a:r>
              <a:rPr lang="en-GB" dirty="0">
                <a:latin typeface="Roboto"/>
                <a:ea typeface="Roboto"/>
                <a:cs typeface="Roboto"/>
              </a:rPr>
              <a:t> </a:t>
            </a:r>
            <a:r>
              <a:rPr lang="en-GB" sz="1600" i="1" dirty="0">
                <a:latin typeface="Roboto"/>
                <a:ea typeface="Roboto"/>
                <a:cs typeface="Roboto"/>
              </a:rPr>
              <a:t>(par </a:t>
            </a:r>
            <a:r>
              <a:rPr lang="en-GB" sz="1600" i="1" dirty="0" err="1">
                <a:latin typeface="Roboto"/>
                <a:ea typeface="Roboto"/>
                <a:cs typeface="Roboto"/>
              </a:rPr>
              <a:t>exemple</a:t>
            </a:r>
            <a:r>
              <a:rPr lang="en-GB" sz="1600" i="1" dirty="0">
                <a:latin typeface="Roboto"/>
                <a:ea typeface="Roboto"/>
                <a:cs typeface="Roboto"/>
              </a:rPr>
              <a:t>, la </a:t>
            </a:r>
            <a:r>
              <a:rPr lang="en-GB" sz="1600" i="1" dirty="0" err="1">
                <a:latin typeface="Roboto"/>
                <a:ea typeface="Roboto"/>
                <a:cs typeface="Roboto"/>
              </a:rPr>
              <a:t>sécheresse</a:t>
            </a:r>
            <a:r>
              <a:rPr lang="en-GB" sz="1600" i="1" dirty="0">
                <a:latin typeface="Roboto"/>
                <a:ea typeface="Roboto"/>
                <a:cs typeface="Roboto"/>
              </a:rPr>
              <a:t>, la </a:t>
            </a:r>
            <a:r>
              <a:rPr lang="en-GB" sz="1600" i="1" dirty="0" err="1">
                <a:latin typeface="Roboto"/>
                <a:ea typeface="Roboto"/>
                <a:cs typeface="Roboto"/>
              </a:rPr>
              <a:t>baisse</a:t>
            </a:r>
            <a:r>
              <a:rPr lang="en-GB" sz="1600" i="1" dirty="0">
                <a:latin typeface="Roboto"/>
                <a:ea typeface="Roboto"/>
                <a:cs typeface="Roboto"/>
              </a:rPr>
              <a:t> des </a:t>
            </a:r>
            <a:r>
              <a:rPr lang="en-GB" sz="1600" i="1" dirty="0" err="1">
                <a:latin typeface="Roboto"/>
                <a:ea typeface="Roboto"/>
                <a:cs typeface="Roboto"/>
              </a:rPr>
              <a:t>précipitations</a:t>
            </a:r>
            <a:r>
              <a:rPr lang="en-GB" sz="1600" i="1" dirty="0">
                <a:latin typeface="Roboto"/>
                <a:ea typeface="Roboto"/>
                <a:cs typeface="Roboto"/>
              </a:rPr>
              <a:t>)</a:t>
            </a:r>
            <a:endParaRPr lang="en-US" sz="1600" i="1" dirty="0"/>
          </a:p>
          <a:p>
            <a:pPr lvl="2">
              <a:lnSpc>
                <a:spcPct val="100000"/>
              </a:lnSpc>
            </a:pPr>
            <a:r>
              <a:rPr lang="en-GB" dirty="0" err="1">
                <a:latin typeface="Roboto"/>
                <a:ea typeface="Roboto"/>
                <a:cs typeface="Roboto"/>
              </a:rPr>
              <a:t>L’excès</a:t>
            </a:r>
            <a:r>
              <a:rPr lang="en-GB" dirty="0">
                <a:latin typeface="Roboto"/>
                <a:ea typeface="Roboto"/>
                <a:cs typeface="Roboto"/>
              </a:rPr>
              <a:t> </a:t>
            </a:r>
            <a:r>
              <a:rPr lang="en-GB" dirty="0" err="1">
                <a:latin typeface="Roboto"/>
                <a:ea typeface="Roboto"/>
                <a:cs typeface="Roboto"/>
              </a:rPr>
              <a:t>d'eau</a:t>
            </a:r>
            <a:r>
              <a:rPr lang="en-GB" dirty="0">
                <a:latin typeface="Roboto"/>
                <a:ea typeface="Roboto"/>
                <a:cs typeface="Roboto"/>
              </a:rPr>
              <a:t> </a:t>
            </a:r>
            <a:r>
              <a:rPr lang="en-GB" sz="1600" i="1" dirty="0">
                <a:latin typeface="Roboto"/>
                <a:ea typeface="Roboto"/>
                <a:cs typeface="Roboto"/>
              </a:rPr>
              <a:t>(par </a:t>
            </a:r>
            <a:r>
              <a:rPr lang="en-GB" sz="1600" i="1" dirty="0" err="1">
                <a:latin typeface="Roboto"/>
                <a:ea typeface="Roboto"/>
                <a:cs typeface="Roboto"/>
              </a:rPr>
              <a:t>exemple</a:t>
            </a:r>
            <a:r>
              <a:rPr lang="en-GB" sz="1600" i="1" dirty="0">
                <a:latin typeface="Roboto"/>
                <a:ea typeface="Roboto"/>
                <a:cs typeface="Roboto"/>
              </a:rPr>
              <a:t>, les </a:t>
            </a:r>
            <a:r>
              <a:rPr lang="en-GB" sz="1600" i="1" dirty="0" err="1">
                <a:latin typeface="Roboto"/>
                <a:ea typeface="Roboto"/>
                <a:cs typeface="Roboto"/>
              </a:rPr>
              <a:t>inondations</a:t>
            </a:r>
            <a:r>
              <a:rPr lang="en-GB" sz="1600" i="1" dirty="0">
                <a:latin typeface="Roboto"/>
                <a:ea typeface="Roboto"/>
                <a:cs typeface="Roboto"/>
              </a:rPr>
              <a:t>, </a:t>
            </a:r>
            <a:r>
              <a:rPr lang="en-GB" sz="1600" i="1" dirty="0" err="1">
                <a:latin typeface="Roboto"/>
                <a:ea typeface="Roboto"/>
                <a:cs typeface="Roboto"/>
              </a:rPr>
              <a:t>l’élévation</a:t>
            </a:r>
            <a:r>
              <a:rPr lang="en-GB" sz="1600" i="1" dirty="0">
                <a:latin typeface="Roboto"/>
                <a:ea typeface="Roboto"/>
                <a:cs typeface="Roboto"/>
              </a:rPr>
              <a:t> du </a:t>
            </a:r>
            <a:r>
              <a:rPr lang="en-GB" sz="1600" i="1" dirty="0" err="1">
                <a:latin typeface="Roboto"/>
                <a:ea typeface="Roboto"/>
                <a:cs typeface="Roboto"/>
              </a:rPr>
              <a:t>niveau</a:t>
            </a:r>
            <a:r>
              <a:rPr lang="en-GB" sz="1600" i="1" dirty="0">
                <a:latin typeface="Roboto"/>
                <a:ea typeface="Roboto"/>
                <a:cs typeface="Roboto"/>
              </a:rPr>
              <a:t> de la </a:t>
            </a:r>
            <a:r>
              <a:rPr lang="en-GB" sz="1600" i="1" dirty="0" err="1">
                <a:latin typeface="Roboto"/>
                <a:ea typeface="Roboto"/>
                <a:cs typeface="Roboto"/>
              </a:rPr>
              <a:t>mer</a:t>
            </a:r>
            <a:r>
              <a:rPr lang="en-GB" sz="1600" i="1" dirty="0">
                <a:latin typeface="Roboto"/>
                <a:ea typeface="Roboto"/>
                <a:cs typeface="Roboto"/>
              </a:rPr>
              <a:t>)</a:t>
            </a:r>
            <a:endParaRPr lang="en-US" sz="1600" i="1" dirty="0"/>
          </a:p>
          <a:p>
            <a:pPr lvl="2">
              <a:lnSpc>
                <a:spcPct val="100000"/>
              </a:lnSpc>
            </a:pPr>
            <a:r>
              <a:rPr lang="en-GB" dirty="0" err="1">
                <a:latin typeface="Roboto"/>
                <a:ea typeface="Roboto"/>
                <a:cs typeface="Roboto"/>
              </a:rPr>
              <a:t>L’eau</a:t>
            </a:r>
            <a:r>
              <a:rPr lang="en-GB" dirty="0">
                <a:latin typeface="Roboto"/>
                <a:ea typeface="Roboto"/>
                <a:cs typeface="Roboto"/>
              </a:rPr>
              <a:t> trop sale </a:t>
            </a:r>
            <a:r>
              <a:rPr lang="en-GB" sz="1600" i="1" dirty="0">
                <a:latin typeface="Roboto"/>
                <a:ea typeface="Roboto"/>
                <a:cs typeface="Roboto"/>
              </a:rPr>
              <a:t>(par </a:t>
            </a:r>
            <a:r>
              <a:rPr lang="en-GB" sz="1600" i="1" dirty="0" err="1">
                <a:latin typeface="Roboto"/>
                <a:ea typeface="Roboto"/>
                <a:cs typeface="Roboto"/>
              </a:rPr>
              <a:t>exemple</a:t>
            </a:r>
            <a:r>
              <a:rPr lang="en-GB" sz="1600" i="1" dirty="0">
                <a:latin typeface="Roboto"/>
                <a:ea typeface="Roboto"/>
                <a:cs typeface="Roboto"/>
              </a:rPr>
              <a:t>, la pollution)</a:t>
            </a:r>
            <a:endParaRPr lang="en-US" i="1" dirty="0"/>
          </a:p>
          <a:p>
            <a:pPr marL="285750" indent="-285750">
              <a:lnSpc>
                <a:spcPct val="100000"/>
              </a:lnSpc>
              <a:buChar char="•"/>
            </a:pPr>
            <a:r>
              <a:rPr lang="en-GB" sz="2000" b="1" dirty="0">
                <a:latin typeface="Roboto"/>
                <a:ea typeface="Roboto"/>
                <a:cs typeface="Roboto"/>
              </a:rPr>
              <a:t>De </a:t>
            </a:r>
            <a:r>
              <a:rPr lang="en-GB" sz="2000" b="1" dirty="0" err="1">
                <a:latin typeface="Roboto"/>
                <a:ea typeface="Roboto"/>
                <a:cs typeface="Roboto"/>
              </a:rPr>
              <a:t>décrire</a:t>
            </a:r>
            <a:r>
              <a:rPr lang="en-GB" sz="2000" b="1" dirty="0">
                <a:latin typeface="Roboto"/>
                <a:ea typeface="Roboto"/>
                <a:cs typeface="Roboto"/>
              </a:rPr>
              <a:t> </a:t>
            </a:r>
            <a:r>
              <a:rPr lang="en-GB" sz="2000" dirty="0">
                <a:latin typeface="Roboto"/>
                <a:ea typeface="Roboto"/>
                <a:cs typeface="Roboto"/>
              </a:rPr>
              <a:t>comment des </a:t>
            </a:r>
            <a:r>
              <a:rPr lang="en-GB" sz="2000" dirty="0" err="1">
                <a:latin typeface="Roboto"/>
                <a:ea typeface="Roboto"/>
                <a:cs typeface="Roboto"/>
              </a:rPr>
              <a:t>systèmes</a:t>
            </a:r>
            <a:r>
              <a:rPr lang="en-GB" sz="2000" dirty="0">
                <a:latin typeface="Roboto"/>
                <a:ea typeface="Roboto"/>
                <a:cs typeface="Roboto"/>
              </a:rPr>
              <a:t> </a:t>
            </a:r>
            <a:r>
              <a:rPr lang="en-GB" sz="2000" dirty="0" err="1">
                <a:latin typeface="Roboto"/>
                <a:ea typeface="Roboto"/>
                <a:cs typeface="Roboto"/>
              </a:rPr>
              <a:t>d'approvisionnement</a:t>
            </a:r>
            <a:r>
              <a:rPr lang="en-GB" sz="2000" dirty="0">
                <a:latin typeface="Roboto"/>
                <a:ea typeface="Roboto"/>
                <a:cs typeface="Roboto"/>
              </a:rPr>
              <a:t> </a:t>
            </a:r>
            <a:r>
              <a:rPr lang="en-GB" sz="2000" dirty="0" err="1">
                <a:latin typeface="Roboto"/>
                <a:ea typeface="Roboto"/>
                <a:cs typeface="Roboto"/>
              </a:rPr>
              <a:t>en</a:t>
            </a:r>
            <a:r>
              <a:rPr lang="en-GB" sz="2000" dirty="0">
                <a:latin typeface="Roboto"/>
                <a:ea typeface="Roboto"/>
                <a:cs typeface="Roboto"/>
              </a:rPr>
              <a:t> eau </a:t>
            </a:r>
            <a:r>
              <a:rPr lang="en-GB" sz="2000" dirty="0" err="1">
                <a:latin typeface="Roboto"/>
                <a:ea typeface="Roboto"/>
                <a:cs typeface="Roboto"/>
              </a:rPr>
              <a:t>résilients</a:t>
            </a:r>
            <a:r>
              <a:rPr lang="en-GB" sz="2000" dirty="0">
                <a:latin typeface="Roboto"/>
                <a:ea typeface="Roboto"/>
                <a:cs typeface="Roboto"/>
              </a:rPr>
              <a:t> </a:t>
            </a:r>
            <a:r>
              <a:rPr lang="en-GB" sz="2000" dirty="0" err="1">
                <a:latin typeface="Roboto"/>
                <a:ea typeface="Roboto"/>
                <a:cs typeface="Roboto"/>
              </a:rPr>
              <a:t>peuvent</a:t>
            </a:r>
            <a:r>
              <a:rPr lang="en-GB" sz="2000" dirty="0">
                <a:latin typeface="Roboto"/>
                <a:ea typeface="Roboto"/>
                <a:cs typeface="Roboto"/>
              </a:rPr>
              <a:t> </a:t>
            </a:r>
            <a:r>
              <a:rPr lang="en-GB" sz="2000" dirty="0" err="1">
                <a:latin typeface="Roboto"/>
                <a:ea typeface="Roboto"/>
                <a:cs typeface="Roboto"/>
              </a:rPr>
              <a:t>renforcer</a:t>
            </a:r>
            <a:r>
              <a:rPr lang="en-GB" sz="2000" dirty="0">
                <a:latin typeface="Roboto"/>
                <a:ea typeface="Roboto"/>
                <a:cs typeface="Roboto"/>
              </a:rPr>
              <a:t> la </a:t>
            </a:r>
            <a:r>
              <a:rPr lang="en-GB" sz="2000" dirty="0" err="1">
                <a:latin typeface="Roboto"/>
                <a:ea typeface="Roboto"/>
                <a:cs typeface="Roboto"/>
              </a:rPr>
              <a:t>capacité</a:t>
            </a:r>
            <a:r>
              <a:rPr lang="en-GB" sz="2000" dirty="0">
                <a:latin typeface="Roboto"/>
                <a:ea typeface="Roboto"/>
                <a:cs typeface="Roboto"/>
              </a:rPr>
              <a:t> des ménages, des </a:t>
            </a:r>
            <a:r>
              <a:rPr lang="en-GB" sz="2000" dirty="0" err="1">
                <a:latin typeface="Roboto"/>
                <a:ea typeface="Roboto"/>
                <a:cs typeface="Roboto"/>
              </a:rPr>
              <a:t>communautés</a:t>
            </a:r>
            <a:r>
              <a:rPr lang="en-GB" sz="2000" dirty="0">
                <a:latin typeface="Roboto"/>
                <a:ea typeface="Roboto"/>
                <a:cs typeface="Roboto"/>
              </a:rPr>
              <a:t> et des </a:t>
            </a:r>
            <a:r>
              <a:rPr lang="en-GB" sz="2000" dirty="0" err="1">
                <a:latin typeface="Roboto"/>
                <a:ea typeface="Roboto"/>
                <a:cs typeface="Roboto"/>
              </a:rPr>
              <a:t>économies</a:t>
            </a:r>
            <a:r>
              <a:rPr lang="en-GB" sz="2000" dirty="0">
                <a:latin typeface="Roboto"/>
                <a:ea typeface="Roboto"/>
                <a:cs typeface="Roboto"/>
              </a:rPr>
              <a:t> à </a:t>
            </a:r>
            <a:r>
              <a:rPr lang="en-GB" sz="2000" dirty="0" err="1">
                <a:latin typeface="Roboto"/>
                <a:ea typeface="Roboto"/>
                <a:cs typeface="Roboto"/>
              </a:rPr>
              <a:t>résister</a:t>
            </a:r>
            <a:r>
              <a:rPr lang="en-GB" sz="2000" dirty="0">
                <a:latin typeface="Roboto"/>
                <a:ea typeface="Roboto"/>
                <a:cs typeface="Roboto"/>
              </a:rPr>
              <a:t> à des impacts </a:t>
            </a:r>
            <a:r>
              <a:rPr lang="en-GB" sz="2000" dirty="0" err="1">
                <a:latin typeface="Roboto"/>
                <a:ea typeface="Roboto"/>
                <a:cs typeface="Roboto"/>
              </a:rPr>
              <a:t>climatiques</a:t>
            </a:r>
            <a:r>
              <a:rPr lang="en-GB" sz="2000" dirty="0">
                <a:latin typeface="Roboto"/>
                <a:ea typeface="Roboto"/>
                <a:cs typeface="Roboto"/>
              </a:rPr>
              <a:t> plus larges </a:t>
            </a:r>
            <a:r>
              <a:rPr lang="en-GB" sz="2000" dirty="0" err="1">
                <a:latin typeface="Roboto"/>
                <a:ea typeface="Roboto"/>
                <a:cs typeface="Roboto"/>
              </a:rPr>
              <a:t>tels</a:t>
            </a:r>
            <a:r>
              <a:rPr lang="en-GB" sz="2000" dirty="0">
                <a:latin typeface="Roboto"/>
                <a:ea typeface="Roboto"/>
                <a:cs typeface="Roboto"/>
              </a:rPr>
              <a:t> que la </a:t>
            </a:r>
            <a:r>
              <a:rPr lang="en-GB" sz="2000" dirty="0" err="1">
                <a:latin typeface="Roboto"/>
                <a:ea typeface="Roboto"/>
                <a:cs typeface="Roboto"/>
              </a:rPr>
              <a:t>chaleur</a:t>
            </a:r>
            <a:r>
              <a:rPr lang="en-GB" sz="2000" dirty="0">
                <a:latin typeface="Roboto"/>
                <a:ea typeface="Roboto"/>
                <a:cs typeface="Roboto"/>
              </a:rPr>
              <a:t> </a:t>
            </a:r>
            <a:r>
              <a:rPr lang="en-GB" sz="2000" dirty="0" err="1">
                <a:latin typeface="Roboto"/>
                <a:ea typeface="Roboto"/>
                <a:cs typeface="Roboto"/>
              </a:rPr>
              <a:t>extrême</a:t>
            </a:r>
            <a:r>
              <a:rPr lang="en-GB" sz="2000" dirty="0">
                <a:latin typeface="Roboto"/>
                <a:ea typeface="Roboto"/>
                <a:cs typeface="Roboto"/>
              </a:rPr>
              <a:t>, les </a:t>
            </a:r>
            <a:r>
              <a:rPr lang="en-GB" sz="2000" dirty="0" err="1">
                <a:latin typeface="Roboto"/>
                <a:ea typeface="Roboto"/>
                <a:cs typeface="Roboto"/>
              </a:rPr>
              <a:t>déplacements</a:t>
            </a:r>
            <a:r>
              <a:rPr lang="en-GB" sz="2000" dirty="0">
                <a:latin typeface="Roboto"/>
                <a:ea typeface="Roboto"/>
                <a:cs typeface="Roboto"/>
              </a:rPr>
              <a:t> de population et </a:t>
            </a:r>
            <a:r>
              <a:rPr lang="en-GB" sz="2000" dirty="0" err="1">
                <a:latin typeface="Roboto"/>
                <a:ea typeface="Roboto"/>
                <a:cs typeface="Roboto"/>
              </a:rPr>
              <a:t>d'autres</a:t>
            </a:r>
            <a:r>
              <a:rPr lang="en-GB" sz="2000" dirty="0">
                <a:latin typeface="Roboto"/>
                <a:ea typeface="Roboto"/>
                <a:cs typeface="Roboto"/>
              </a:rPr>
              <a:t> </a:t>
            </a:r>
            <a:r>
              <a:rPr lang="en-GB" sz="2000" dirty="0" err="1">
                <a:latin typeface="Roboto"/>
                <a:ea typeface="Roboto"/>
                <a:cs typeface="Roboto"/>
              </a:rPr>
              <a:t>effets</a:t>
            </a:r>
            <a:r>
              <a:rPr lang="en-GB" sz="2000" dirty="0">
                <a:latin typeface="Roboto"/>
                <a:ea typeface="Roboto"/>
                <a:cs typeface="Roboto"/>
              </a:rPr>
              <a:t> </a:t>
            </a:r>
            <a:r>
              <a:rPr lang="en-GB" sz="2000" dirty="0" err="1">
                <a:latin typeface="Roboto"/>
                <a:ea typeface="Roboto"/>
                <a:cs typeface="Roboto"/>
              </a:rPr>
              <a:t>indirects</a:t>
            </a:r>
            <a:r>
              <a:rPr lang="en-GB" sz="2000" dirty="0">
                <a:latin typeface="Roboto"/>
                <a:ea typeface="Roboto"/>
                <a:cs typeface="Roboto"/>
              </a:rPr>
              <a:t>.</a:t>
            </a:r>
            <a:endParaRPr lang="en-GB" sz="2000" dirty="0"/>
          </a:p>
        </p:txBody>
      </p:sp>
    </p:spTree>
    <p:extLst>
      <p:ext uri="{BB962C8B-B14F-4D97-AF65-F5344CB8AC3E}">
        <p14:creationId xmlns:p14="http://schemas.microsoft.com/office/powerpoint/2010/main" val="1985979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0F968BA-28DC-C3F5-17B7-1077E929060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91B796-33AA-F33B-3929-CC0C74DDD258}"/>
              </a:ext>
            </a:extLst>
          </p:cNvPr>
          <p:cNvSpPr>
            <a:spLocks noGrp="1"/>
          </p:cNvSpPr>
          <p:nvPr>
            <p:ph sz="quarter" idx="16"/>
          </p:nvPr>
        </p:nvSpPr>
        <p:spPr/>
        <p:txBody>
          <a:bodyPr>
            <a:normAutofit/>
          </a:bodyPr>
          <a:lstStyle/>
          <a:p>
            <a:r>
              <a:rPr lang="en-GB" dirty="0"/>
              <a:t>02 | </a:t>
            </a:r>
            <a:r>
              <a:rPr lang="en-GB" dirty="0" err="1"/>
              <a:t>Pourquoi</a:t>
            </a:r>
            <a:r>
              <a:rPr lang="en-GB" dirty="0"/>
              <a:t> </a:t>
            </a:r>
            <a:r>
              <a:rPr lang="en-GB" dirty="0" err="1"/>
              <a:t>cette</a:t>
            </a:r>
            <a:r>
              <a:rPr lang="en-GB" dirty="0"/>
              <a:t> question </a:t>
            </a:r>
            <a:r>
              <a:rPr lang="en-GB" dirty="0" err="1"/>
              <a:t>est-elle</a:t>
            </a:r>
            <a:r>
              <a:rPr lang="en-GB" dirty="0"/>
              <a:t> </a:t>
            </a:r>
            <a:r>
              <a:rPr lang="en-GB" dirty="0" err="1"/>
              <a:t>importante</a:t>
            </a:r>
            <a:r>
              <a:rPr lang="en-GB" dirty="0"/>
              <a:t> ?</a:t>
            </a:r>
          </a:p>
        </p:txBody>
      </p:sp>
    </p:spTree>
    <p:extLst>
      <p:ext uri="{BB962C8B-B14F-4D97-AF65-F5344CB8AC3E}">
        <p14:creationId xmlns:p14="http://schemas.microsoft.com/office/powerpoint/2010/main" val="2689345834"/>
      </p:ext>
    </p:extLst>
  </p:cSld>
  <p:clrMapOvr>
    <a:masterClrMapping/>
  </p:clrMapOvr>
</p:sld>
</file>

<file path=ppt/theme/theme1.xml><?xml version="1.0" encoding="utf-8"?>
<a:theme xmlns:a="http://schemas.openxmlformats.org/drawingml/2006/main" name="Oasis">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asis Font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asis" id="{F87D57D1-6595-40EA-BD1E-F0C34D0EF910}" vid="{ECA7DBCD-4BC8-40F2-8EF4-7A6D942FA19B}"/>
    </a:ext>
  </a:ext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BCDAE8A5613BE44AE408DFBEF6469DC" ma:contentTypeVersion="19" ma:contentTypeDescription="Create a new document." ma:contentTypeScope="" ma:versionID="d615cc25bebf5639f6f173eb8d0509a6">
  <xsd:schema xmlns:xsd="http://www.w3.org/2001/XMLSchema" xmlns:xs="http://www.w3.org/2001/XMLSchema" xmlns:p="http://schemas.microsoft.com/office/2006/metadata/properties" xmlns:ns2="d4a57fd9-c3a3-4a9b-9a1a-19a03a0d6162" xmlns:ns3="65029163-e779-4170-aed0-0becec4468f2" targetNamespace="http://schemas.microsoft.com/office/2006/metadata/properties" ma:root="true" ma:fieldsID="0880252e80212dafee82d896830a871d" ns2:_="" ns3:_="">
    <xsd:import namespace="d4a57fd9-c3a3-4a9b-9a1a-19a03a0d6162"/>
    <xsd:import namespace="65029163-e779-4170-aed0-0becec4468f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Loca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a57fd9-c3a3-4a9b-9a1a-19a03a0d616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0a0b2bc-92bd-465b-a373-d6bc6ea1897a}" ma:internalName="TaxCatchAll" ma:showField="CatchAllData" ma:web="d4a57fd9-c3a3-4a9b-9a1a-19a03a0d616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5029163-e779-4170-aed0-0becec4468f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5029163-e779-4170-aed0-0becec4468f2">
      <Terms xmlns="http://schemas.microsoft.com/office/infopath/2007/PartnerControls"/>
    </lcf76f155ced4ddcb4097134ff3c332f>
    <TaxCatchAll xmlns="d4a57fd9-c3a3-4a9b-9a1a-19a03a0d616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2D65CB8-0D0E-44B1-8225-9C5910391A1D}"/>
</file>

<file path=customXml/itemProps2.xml><?xml version="1.0" encoding="utf-8"?>
<ds:datastoreItem xmlns:ds="http://schemas.openxmlformats.org/officeDocument/2006/customXml" ds:itemID="{46F1541A-0A07-4E7B-8BC4-6AF3AC61BD1C}">
  <ds:schemaRefs>
    <ds:schemaRef ds:uri="2ac7cd8f-dacc-453d-90dd-0fe78c9bbb6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f291d9aa-6563-4aae-a5dd-16b535aa42c0"/>
    <ds:schemaRef ds:uri="0f38eaac-4cf2-44b0-a7d4-b983dd4575f2"/>
  </ds:schemaRefs>
</ds:datastoreItem>
</file>

<file path=customXml/itemProps3.xml><?xml version="1.0" encoding="utf-8"?>
<ds:datastoreItem xmlns:ds="http://schemas.openxmlformats.org/officeDocument/2006/customXml" ds:itemID="{E1454E18-8E9F-4AA3-86C0-2E5743D5BA3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2391</TotalTime>
  <Words>19204</Words>
  <Application>Microsoft Office PowerPoint</Application>
  <PresentationFormat>Widescreen</PresentationFormat>
  <Paragraphs>1470</Paragraphs>
  <Slides>78</Slides>
  <Notes>70</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78</vt:i4>
      </vt:variant>
    </vt:vector>
  </HeadingPairs>
  <TitlesOfParts>
    <vt:vector size="88" baseType="lpstr">
      <vt:lpstr>VAG Rounded Std Light</vt:lpstr>
      <vt:lpstr>Roboto Medium</vt:lpstr>
      <vt:lpstr>Neue Haas Grotesk Text Pro</vt:lpstr>
      <vt:lpstr>Roboto</vt:lpstr>
      <vt:lpstr>Lora</vt:lpstr>
      <vt:lpstr>Noto Sans Symbols</vt:lpstr>
      <vt:lpstr>Arial</vt:lpstr>
      <vt:lpstr>Calibri</vt:lpstr>
      <vt:lpstr>Roboto Black</vt:lpstr>
      <vt:lpstr>Oasis</vt:lpstr>
      <vt:lpstr>Aléas et risques climatiques et rôle de l'inclusion</vt:lpstr>
      <vt:lpstr>PowerPoint Presentation</vt:lpstr>
      <vt:lpstr>PowerPoint Presentation</vt:lpstr>
      <vt:lpstr>PowerPoint Presentation</vt:lpstr>
      <vt:lpstr>PowerPoint Presentation</vt:lpstr>
      <vt:lpstr>MODULE 2 Aléas et risques climatiques et role de l’inclusion</vt:lpstr>
      <vt:lpstr>PowerPoint Presentation</vt:lpstr>
      <vt:lpstr>MODULE 2 Objectifs d'apprentissage</vt:lpstr>
      <vt:lpstr>PowerPoint Presentation</vt:lpstr>
      <vt:lpstr>PowerPoint Presentation</vt:lpstr>
      <vt:lpstr>PowerPoint Presentation</vt:lpstr>
      <vt:lpstr>PowerPoint Presentation</vt:lpstr>
      <vt:lpstr>PowerPoint Presentation</vt:lpstr>
      <vt:lpstr>Changement climatique et incertitude </vt:lpstr>
      <vt:lpstr>Les aléas climatiques</vt:lpstr>
      <vt:lpstr>PowerPoint Presentation</vt:lpstr>
      <vt:lpstr>PowerPoint Presentation</vt:lpstr>
      <vt:lpstr>PowerPoint Presentation</vt:lpstr>
      <vt:lpstr>PowerPoint Presentation</vt:lpstr>
      <vt:lpstr>Aléas climatiques</vt:lpstr>
      <vt:lpstr>Impact climatique</vt:lpstr>
      <vt:lpstr>PowerPoint Presentation</vt:lpstr>
      <vt:lpstr>PowerPoint Presentation</vt:lpstr>
      <vt:lpstr>PowerPoint Presentation</vt:lpstr>
      <vt:lpstr>Que signifie « résilience climatique » pour les services liés à l'eau ?</vt:lpstr>
      <vt:lpstr>Un système résilient...</vt:lpstr>
      <vt:lpstr>PowerPoint Presentation</vt:lpstr>
      <vt:lpstr>La résilience est un cycle sans fin.   Il s'agit d'un processus graduel et non d'une solution rapide ou d'une action ponctuelle.</vt:lpstr>
      <vt:lpstr>Les avantages</vt:lpstr>
      <vt:lpstr>PowerPoint Presentation</vt:lpstr>
      <vt:lpstr>PowerPoint Presentation</vt:lpstr>
      <vt:lpstr>Un exemple :</vt:lpstr>
      <vt:lpstr>Trois objectifs de l'adaptation au changement climatique :</vt:lpstr>
      <vt:lpstr>PowerPoint Presentation</vt:lpstr>
      <vt:lpstr>Quiz : S'agit-il d'atténuation, d'adaptation ou des deux ?</vt:lpstr>
      <vt:lpstr>PowerPoint Presentation</vt:lpstr>
      <vt:lpstr>PowerPoint Presentation</vt:lpstr>
      <vt:lpstr>PowerPoint Presentation</vt:lpstr>
      <vt:lpstr>Évaluation des risques climatiques</vt:lpstr>
      <vt:lpstr>PowerPoint Presentation</vt:lpstr>
      <vt:lpstr>PowerPoint Presentation</vt:lpstr>
      <vt:lpstr>PowerPoint Presentation</vt:lpstr>
      <vt:lpstr>PowerPoint Presentation</vt:lpstr>
      <vt:lpstr>PowerPoint Presentation</vt:lpstr>
      <vt:lpstr>Social : vulnérabilité accrue de certains groupes</vt:lpstr>
      <vt:lpstr>PowerPoint Presentation</vt:lpstr>
      <vt:lpstr>PowerPoint Presentation</vt:lpstr>
      <vt:lpstr>PowerPoint Presentation</vt:lpstr>
      <vt:lpstr>PowerPoint Presentation</vt:lpstr>
      <vt:lpstr>PowerPoint Presentation</vt:lpstr>
      <vt:lpstr>PowerPoint Presentation</vt:lpstr>
      <vt:lpstr>Placer les personnes au cœur</vt:lpstr>
      <vt:lpstr>Comités inclusifs pour l'eau à Kibera, Nairobi (Kenya) </vt:lpstr>
      <vt:lpstr>Vulnérabilité des infrastructures physiques</vt:lpstr>
      <vt:lpstr>PowerPoint Presentation</vt:lpstr>
      <vt:lpstr>PowerPoint Presentation</vt:lpstr>
      <vt:lpstr>PowerPoint Presentation</vt:lpstr>
      <vt:lpstr>Comment créer des services d'approvisionnement en eau résilients ? </vt:lpstr>
      <vt:lpstr>PowerPoint Presentation</vt:lpstr>
      <vt:lpstr>Non structurelles (basées sur les politiques et les communautés)</vt:lpstr>
      <vt:lpstr>PowerPoint Presentation</vt:lpstr>
      <vt:lpstr>Solutions fondées sur la nature</vt:lpstr>
      <vt:lpstr>Intégrer les risques climatiques, la vulnérabilité et la résilience dans le cycle des projets liés aux services d'approvisionnement en eau</vt:lpstr>
      <vt:lpstr>PowerPoint Presentation</vt:lpstr>
      <vt:lpstr>PowerPoint Presentation</vt:lpstr>
      <vt:lpstr>PowerPoint Presentation</vt:lpstr>
      <vt:lpstr>2. Cette formule permettant d'évaluer les risques climatiques est-elle correcte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Réflexion de fin de journée</vt:lpstr>
      <vt:lpstr>PowerPoint Presentation</vt:lpstr>
      <vt:lpstr>Ressources supplémentaires du Module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Dave Steinbach</dc:creator>
  <cp:keywords>, docId:C2786A0DB76EE6D4A036D4574E770DA2</cp:keywords>
  <cp:lastModifiedBy>Ismael Ousmane</cp:lastModifiedBy>
  <cp:revision>100</cp:revision>
  <cp:lastPrinted>2025-10-20T11:17:52Z</cp:lastPrinted>
  <dcterms:created xsi:type="dcterms:W3CDTF">2024-06-04T23:15:28Z</dcterms:created>
  <dcterms:modified xsi:type="dcterms:W3CDTF">2026-03-16T11:14:04Z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0x010100ABCDAE8A5613BE44AE408DFBEF6469DC</vt:lpwstr>
  </property>
  <property fmtid="{D5CDD505-2E9C-101B-9397-08002B2CF9AE}" pid="3" name="MediaServiceImageTags">
    <vt:lpwstr/>
  </property>
  <property fmtid="{D5CDD505-2E9C-101B-9397-08002B2CF9AE}" pid="4" name="Order">
    <vt:lpwstr>76700.0000000000</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