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bookmarkIdSeed="2">
  <p:sldMasterIdLst>
    <p:sldMasterId id="2147483660" r:id="rId4"/>
  </p:sldMasterIdLst>
  <p:notesMasterIdLst>
    <p:notesMasterId r:id="rId24"/>
  </p:notesMasterIdLst>
  <p:handoutMasterIdLst>
    <p:handoutMasterId r:id="rId25"/>
  </p:handoutMasterIdLst>
  <p:sldIdLst>
    <p:sldId id="380" r:id="rId5"/>
    <p:sldId id="462" r:id="rId6"/>
    <p:sldId id="592" r:id="rId7"/>
    <p:sldId id="517" r:id="rId8"/>
    <p:sldId id="290" r:id="rId9"/>
    <p:sldId id="584" r:id="rId10"/>
    <p:sldId id="463" r:id="rId11"/>
    <p:sldId id="755" r:id="rId12"/>
    <p:sldId id="728" r:id="rId13"/>
    <p:sldId id="2146847277" r:id="rId14"/>
    <p:sldId id="2146847278" r:id="rId15"/>
    <p:sldId id="2146846446" r:id="rId16"/>
    <p:sldId id="521" r:id="rId17"/>
    <p:sldId id="2146846447" r:id="rId18"/>
    <p:sldId id="520" r:id="rId19"/>
    <p:sldId id="2146847279" r:id="rId20"/>
    <p:sldId id="2146847280" r:id="rId21"/>
    <p:sldId id="336" r:id="rId22"/>
    <p:sldId id="466" r:id="rId23"/>
  </p:sldIdLst>
  <p:sldSz cx="12192000" cy="6858000"/>
  <p:notesSz cx="6858000" cy="9144000"/>
  <p:embeddedFontLst>
    <p:embeddedFont>
      <p:font typeface="Neue Haas Grotesk Text Pro" panose="020B0504020202020204" pitchFamily="34" charset="0"/>
      <p:regular r:id="rId26"/>
      <p:bold r:id="rId27"/>
      <p:italic r:id="rId28"/>
      <p:boldItalic r:id="rId29"/>
    </p:embeddedFont>
    <p:embeddedFont>
      <p:font typeface="Roboto" panose="02000000000000000000" pitchFamily="2" charset="0"/>
      <p:regular r:id="rId30"/>
      <p:bold r:id="rId31"/>
      <p:italic r:id="rId32"/>
      <p:boldItalic r:id="rId33"/>
    </p:embeddedFont>
    <p:embeddedFont>
      <p:font typeface="Roboto Black" panose="02000000000000000000" pitchFamily="2" charset="0"/>
      <p:bold r:id="rId34"/>
      <p:italic r:id="rId35"/>
      <p:boldItalic r:id="rId36"/>
    </p:embeddedFont>
    <p:embeddedFont>
      <p:font typeface="Roboto Medium" panose="02000000000000000000" pitchFamily="2" charset="0"/>
      <p:regular r:id="rId37"/>
      <p: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Welcome" id="{E6D484E2-80CF-A040-8746-97BACF731944}">
          <p14:sldIdLst/>
        </p14:section>
        <p14:section name="Masterclass overview" id="{09CC7DE6-FB62-4DD2-9160-33A5233EB4FD}">
          <p14:sldIdLst/>
        </p14:section>
        <p14:section name="Module 1" id="{7590137C-9DAF-4E88-BA3C-5CECDF1F5DC7}">
          <p14:sldIdLst/>
        </p14:section>
        <p14:section name="Module 2" id="{01D3C69D-74E0-42DA-956C-DD814BFB74A7}">
          <p14:sldIdLst/>
        </p14:section>
        <p14:section name="Module 3" id="{A8667D0B-B6BD-4AFE-AE42-02F1DE54DB77}">
          <p14:sldIdLst/>
        </p14:section>
        <p14:section name="Module 4" id="{DDFA036A-EB2D-4F34-B841-77329C6452CD}">
          <p14:sldIdLst/>
        </p14:section>
        <p14:section name="Module 5" id="{A8CBD4F2-5290-4712-BE28-ACE8F595990A}">
          <p14:sldIdLst/>
        </p14:section>
        <p14:section name="Day 5 ToT" id="{34EB2404-4646-4C29-A38C-93E41DFBC624}">
          <p14:sldIdLst>
            <p14:sldId id="380"/>
            <p14:sldId id="462"/>
            <p14:sldId id="592"/>
            <p14:sldId id="517"/>
            <p14:sldId id="290"/>
            <p14:sldId id="584"/>
            <p14:sldId id="463"/>
            <p14:sldId id="755"/>
            <p14:sldId id="728"/>
            <p14:sldId id="2146847277"/>
            <p14:sldId id="2146847278"/>
            <p14:sldId id="2146846446"/>
            <p14:sldId id="521"/>
            <p14:sldId id="2146846447"/>
            <p14:sldId id="520"/>
            <p14:sldId id="2146847279"/>
            <p14:sldId id="2146847280"/>
            <p14:sldId id="336"/>
            <p14:sldId id="466"/>
          </p14:sldIdLst>
        </p14:section>
      </p14:sectionLst>
    </p:ext>
    <p:ext uri="{EFAFB233-063F-42B5-8137-9DF3F51BA10A}">
      <p15:sldGuideLst xmlns:p15="http://schemas.microsoft.com/office/powerpoint/2012/main"/>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486" roundtripDataSignature="AMtx7mifmtJaSvhIGmzEd273uFSL4F/iy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9FB910-2648-F79A-1EEC-04362AE3207C}" name="Jeske Verhoeven" initials="JV" userId="S::verhoeven@ircwash.org::53254696-ddf2-4aad-9bdc-403338f7558a" providerId="AD"/>
  <p188:author id="{36BE3318-1B64-918B-5BAC-CA79D21319AE}" name="Ismael Ousmane" initials="IO" userId="S::ousmane@ircwash.org::ab01b6d6-5715-48fd-92b4-59a54c03f442" providerId="AD"/>
  <p188:author id="{F06ABA5B-72CA-2192-6756-ED807EE52BCA}" name="Guest User" initials="GU" userId="S::urn:spo:tenantanon#0b30b577-c02c-48ec-b75b-0786694b620d::" providerId="AD"/>
  <p188:author id="{E2BD1A85-9A1D-09B0-146F-63A60F32EC46}" name="Arjen Naafs" initials="AN" userId="S::naafs@Ircwash.org::71577389-def5-469d-88bb-7515e703481d" providerId="AD"/>
  <p188:author id="{8AE042AE-1943-DBC1-474D-A2BCA34A0E91}" name="Dechan Dalrymple" initials="DD" userId="S::dalrymple@ircwash.org::5ca6f8ed-50d9-4a4f-8073-33e7336d2b88" providerId="AD"/>
  <p188:author id="{FD3F75D2-EB4F-B6C8-B19D-3E0C9AD85049}" name="Richard Ward" initials="RW" userId="S::ward@ircwash.org::de8cf0dd-f68f-4bd1-8cbd-8ddee9dd240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67BE"/>
    <a:srgbClr val="0A5FBA"/>
    <a:srgbClr val="00B0CE"/>
    <a:srgbClr val="9DCC62"/>
    <a:srgbClr val="DAED24"/>
    <a:srgbClr val="1B78B7"/>
    <a:srgbClr val="F0F3F8"/>
    <a:srgbClr val="F49100"/>
    <a:srgbClr val="DA24A3"/>
    <a:srgbClr val="C2DB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75" autoAdjust="0"/>
    <p:restoredTop sz="70867" autoAdjust="0"/>
  </p:normalViewPr>
  <p:slideViewPr>
    <p:cSldViewPr snapToGrid="0">
      <p:cViewPr varScale="1">
        <p:scale>
          <a:sx n="78" d="100"/>
          <a:sy n="78" d="100"/>
        </p:scale>
        <p:origin x="1588"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21" Type="http://schemas.openxmlformats.org/officeDocument/2006/relationships/slide" Target="slides/slide17.xml"/><Relationship Id="rId34" Type="http://schemas.openxmlformats.org/officeDocument/2006/relationships/font" Target="fonts/font9.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4.fntdata"/><Relationship Id="rId488" Type="http://schemas.openxmlformats.org/officeDocument/2006/relationships/viewProps" Target="viewProps.xml"/><Relationship Id="rId49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font" Target="fonts/font12.fntdata"/><Relationship Id="rId487"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490"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86"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4.xml"/><Relationship Id="rId3" Type="http://schemas.openxmlformats.org/officeDocument/2006/relationships/customXml" Target="../customXml/item3.xml"/><Relationship Id="rId489" Type="http://schemas.openxmlformats.org/officeDocument/2006/relationships/theme" Target="theme/theme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openxmlformats.org/officeDocument/2006/relationships/font" Target="fonts/font13.fntdata"/><Relationship Id="rId492" Type="http://schemas.microsoft.com/office/2018/10/relationships/authors" Target="authors.xml"/><Relationship Id="rId20" Type="http://schemas.openxmlformats.org/officeDocument/2006/relationships/slide" Target="slides/slide1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mael Ousmane" userId="ab01b6d6-5715-48fd-92b4-59a54c03f442" providerId="ADAL" clId="{16291273-184F-4D1D-8232-755C7F6F25C9}"/>
    <pc:docChg chg="modSld">
      <pc:chgData name="Ismael Ousmane" userId="ab01b6d6-5715-48fd-92b4-59a54c03f442" providerId="ADAL" clId="{16291273-184F-4D1D-8232-755C7F6F25C9}" dt="2026-02-13T22:14:35.199" v="1" actId="729"/>
      <pc:docMkLst>
        <pc:docMk/>
      </pc:docMkLst>
      <pc:sldChg chg="mod modShow">
        <pc:chgData name="Ismael Ousmane" userId="ab01b6d6-5715-48fd-92b4-59a54c03f442" providerId="ADAL" clId="{16291273-184F-4D1D-8232-755C7F6F25C9}" dt="2026-02-13T22:14:35.199" v="1" actId="729"/>
        <pc:sldMkLst>
          <pc:docMk/>
          <pc:sldMk cId="1593875184" sldId="58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306BF5-026D-D9CA-557C-E1B9B54BFF8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0FC9401-268F-8FCF-BD19-F3560D03456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B27BD2C-78D7-4BA2-860C-2B3429A6C7ED}" type="datetimeFigureOut">
              <a:rPr lang="en-GB" smtClean="0"/>
              <a:t>16/03/2026</a:t>
            </a:fld>
            <a:endParaRPr lang="en-GB"/>
          </a:p>
        </p:txBody>
      </p:sp>
      <p:sp>
        <p:nvSpPr>
          <p:cNvPr id="4" name="Footer Placeholder 3">
            <a:extLst>
              <a:ext uri="{FF2B5EF4-FFF2-40B4-BE49-F238E27FC236}">
                <a16:creationId xmlns:a16="http://schemas.microsoft.com/office/drawing/2014/main" id="{FB0CEE08-4C74-0FAF-7433-94BC732FDCC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Tree>
    <p:extLst>
      <p:ext uri="{BB962C8B-B14F-4D97-AF65-F5344CB8AC3E}">
        <p14:creationId xmlns:p14="http://schemas.microsoft.com/office/powerpoint/2010/main" val="2418452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fr-FR"/>
          </a:p>
        </p:txBody>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a:extLst>
            <a:ext uri="{FF2B5EF4-FFF2-40B4-BE49-F238E27FC236}">
              <a16:creationId xmlns:a16="http://schemas.microsoft.com/office/drawing/2014/main" id="{4144ACFD-A58A-3216-1C4B-1430F29F2482}"/>
            </a:ext>
          </a:extLst>
        </p:cNvPr>
        <p:cNvGrpSpPr/>
        <p:nvPr/>
      </p:nvGrpSpPr>
      <p:grpSpPr>
        <a:xfrm>
          <a:off x="0" y="0"/>
          <a:ext cx="0" cy="0"/>
          <a:chOff x="0" y="0"/>
          <a:chExt cx="0" cy="0"/>
        </a:xfrm>
      </p:grpSpPr>
      <p:sp>
        <p:nvSpPr>
          <p:cNvPr id="319" name="Google Shape;319;p9:notes">
            <a:extLst>
              <a:ext uri="{FF2B5EF4-FFF2-40B4-BE49-F238E27FC236}">
                <a16:creationId xmlns:a16="http://schemas.microsoft.com/office/drawing/2014/main" id="{482CEC5E-295A-5DBD-FC24-E22B578BD9B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endParaRPr lang="en-GB" sz="1000" dirty="0">
              <a:solidFill>
                <a:srgbClr val="0B5FBA"/>
              </a:solidFill>
              <a:latin typeface="Roboto"/>
              <a:ea typeface="Roboto"/>
              <a:cs typeface="Roboto"/>
              <a:sym typeface="Roboto"/>
            </a:endParaRPr>
          </a:p>
          <a:p>
            <a:endParaRPr lang="en-GB" sz="1000" dirty="0">
              <a:solidFill>
                <a:srgbClr val="0B5FBA"/>
              </a:solidFill>
              <a:latin typeface="Roboto"/>
              <a:ea typeface="Roboto"/>
              <a:cs typeface="Roboto"/>
              <a:sym typeface="Roboto"/>
            </a:endParaRPr>
          </a:p>
          <a:p>
            <a:r>
              <a:rPr lang="en-GB" sz="1000" dirty="0">
                <a:solidFill>
                  <a:srgbClr val="0B5FBA"/>
                </a:solidFill>
                <a:latin typeface="Roboto"/>
                <a:ea typeface="Roboto"/>
                <a:cs typeface="Roboto"/>
                <a:sym typeface="Roboto"/>
              </a:rPr>
              <a:t>Les diapositives ... </a:t>
            </a:r>
            <a:r>
              <a:rPr lang="en-GB" sz="1000" dirty="0" err="1">
                <a:solidFill>
                  <a:srgbClr val="0B5FBA"/>
                </a:solidFill>
                <a:latin typeface="Roboto"/>
                <a:ea typeface="Roboto"/>
                <a:cs typeface="Roboto"/>
                <a:sym typeface="Roboto"/>
              </a:rPr>
              <a:t>donnent</a:t>
            </a:r>
            <a:r>
              <a:rPr lang="en-GB" sz="1000" dirty="0">
                <a:solidFill>
                  <a:srgbClr val="0B5FBA"/>
                </a:solidFill>
                <a:latin typeface="Roboto"/>
                <a:ea typeface="Roboto"/>
                <a:cs typeface="Roboto"/>
                <a:sym typeface="Roboto"/>
              </a:rPr>
              <a:t> un aperçu de la </a:t>
            </a:r>
            <a:r>
              <a:rPr lang="en-GB" sz="1000" dirty="0" err="1">
                <a:solidFill>
                  <a:srgbClr val="0B5FBA"/>
                </a:solidFill>
                <a:latin typeface="Roboto"/>
                <a:ea typeface="Roboto"/>
                <a:cs typeface="Roboto"/>
                <a:sym typeface="Roboto"/>
              </a:rPr>
              <a:t>cinquième</a:t>
            </a:r>
            <a:r>
              <a:rPr lang="en-GB" sz="1000" dirty="0">
                <a:solidFill>
                  <a:srgbClr val="0B5FBA"/>
                </a:solidFill>
                <a:latin typeface="Roboto"/>
                <a:ea typeface="Roboto"/>
                <a:cs typeface="Roboto"/>
                <a:sym typeface="Roboto"/>
              </a:rPr>
              <a:t> et </a:t>
            </a:r>
            <a:r>
              <a:rPr lang="en-GB" sz="1000" dirty="0" err="1">
                <a:solidFill>
                  <a:srgbClr val="0B5FBA"/>
                </a:solidFill>
                <a:latin typeface="Roboto"/>
                <a:ea typeface="Roboto"/>
                <a:cs typeface="Roboto"/>
                <a:sym typeface="Roboto"/>
              </a:rPr>
              <a:t>dernière</a:t>
            </a:r>
            <a:r>
              <a:rPr lang="en-GB" sz="1000" dirty="0">
                <a:solidFill>
                  <a:srgbClr val="0B5FBA"/>
                </a:solidFill>
                <a:latin typeface="Roboto"/>
                <a:ea typeface="Roboto"/>
                <a:cs typeface="Roboto"/>
                <a:sym typeface="Roboto"/>
              </a:rPr>
              <a:t> </a:t>
            </a:r>
            <a:r>
              <a:rPr lang="en-GB" sz="1000" dirty="0" err="1">
                <a:solidFill>
                  <a:srgbClr val="0B5FBA"/>
                </a:solidFill>
                <a:latin typeface="Roboto"/>
                <a:ea typeface="Roboto"/>
                <a:cs typeface="Roboto"/>
                <a:sym typeface="Roboto"/>
              </a:rPr>
              <a:t>journée</a:t>
            </a:r>
            <a:r>
              <a:rPr lang="en-GB" sz="1000" dirty="0">
                <a:solidFill>
                  <a:srgbClr val="0B5FBA"/>
                </a:solidFill>
                <a:latin typeface="Roboto"/>
                <a:ea typeface="Roboto"/>
                <a:cs typeface="Roboto"/>
                <a:sym typeface="Roboto"/>
              </a:rPr>
              <a:t> de la formation </a:t>
            </a:r>
            <a:r>
              <a:rPr lang="en-GB" sz="1000" dirty="0" err="1">
                <a:solidFill>
                  <a:srgbClr val="0B5FBA"/>
                </a:solidFill>
                <a:latin typeface="Roboto"/>
                <a:ea typeface="Roboto"/>
                <a:cs typeface="Roboto"/>
                <a:sym typeface="Roboto"/>
              </a:rPr>
              <a:t>en</a:t>
            </a:r>
            <a:r>
              <a:rPr lang="en-GB" sz="1000" dirty="0">
                <a:solidFill>
                  <a:srgbClr val="0B5FBA"/>
                </a:solidFill>
                <a:latin typeface="Roboto"/>
                <a:ea typeface="Roboto"/>
                <a:cs typeface="Roboto"/>
                <a:sym typeface="Roboto"/>
              </a:rPr>
              <a:t> </a:t>
            </a:r>
            <a:r>
              <a:rPr lang="en-GB" sz="1000" dirty="0" err="1">
                <a:solidFill>
                  <a:srgbClr val="0B5FBA"/>
                </a:solidFill>
                <a:latin typeface="Roboto"/>
                <a:ea typeface="Roboto"/>
                <a:cs typeface="Roboto"/>
                <a:sym typeface="Roboto"/>
              </a:rPr>
              <a:t>présentiel</a:t>
            </a:r>
            <a:r>
              <a:rPr lang="en-GB" sz="1000" dirty="0">
                <a:solidFill>
                  <a:srgbClr val="0B5FBA"/>
                </a:solidFill>
                <a:latin typeface="Roboto"/>
                <a:ea typeface="Roboto"/>
                <a:cs typeface="Roboto"/>
                <a:sym typeface="Roboto"/>
              </a:rPr>
              <a:t> des </a:t>
            </a:r>
            <a:r>
              <a:rPr lang="en-GB" sz="1000" dirty="0" err="1">
                <a:solidFill>
                  <a:srgbClr val="0B5FBA"/>
                </a:solidFill>
                <a:latin typeface="Roboto"/>
                <a:ea typeface="Roboto"/>
                <a:cs typeface="Roboto"/>
                <a:sym typeface="Roboto"/>
              </a:rPr>
              <a:t>formateurs</a:t>
            </a:r>
            <a:r>
              <a:rPr lang="en-GB" sz="1000" dirty="0">
                <a:solidFill>
                  <a:srgbClr val="0B5FBA"/>
                </a:solidFill>
                <a:latin typeface="Roboto"/>
                <a:ea typeface="Roboto"/>
                <a:cs typeface="Roboto"/>
                <a:sym typeface="Roboto"/>
              </a:rPr>
              <a:t>. Cette </a:t>
            </a:r>
            <a:r>
              <a:rPr lang="en-GB" sz="1000" dirty="0" err="1">
                <a:solidFill>
                  <a:srgbClr val="0B5FBA"/>
                </a:solidFill>
                <a:latin typeface="Roboto"/>
                <a:ea typeface="Roboto"/>
                <a:cs typeface="Roboto"/>
                <a:sym typeface="Roboto"/>
              </a:rPr>
              <a:t>journée</a:t>
            </a:r>
            <a:r>
              <a:rPr lang="en-GB" sz="1000" dirty="0">
                <a:solidFill>
                  <a:srgbClr val="0B5FBA"/>
                </a:solidFill>
                <a:latin typeface="Roboto"/>
                <a:ea typeface="Roboto"/>
                <a:cs typeface="Roboto"/>
                <a:sym typeface="Roboto"/>
              </a:rPr>
              <a:t> </a:t>
            </a:r>
            <a:r>
              <a:rPr lang="en-GB" sz="1000" dirty="0" err="1">
                <a:solidFill>
                  <a:srgbClr val="0B5FBA"/>
                </a:solidFill>
                <a:latin typeface="Roboto"/>
                <a:ea typeface="Roboto"/>
                <a:cs typeface="Roboto"/>
                <a:sym typeface="Roboto"/>
              </a:rPr>
              <a:t>est</a:t>
            </a:r>
            <a:r>
              <a:rPr lang="en-GB" sz="1000" dirty="0">
                <a:solidFill>
                  <a:srgbClr val="0B5FBA"/>
                </a:solidFill>
                <a:latin typeface="Roboto"/>
                <a:ea typeface="Roboto"/>
                <a:cs typeface="Roboto"/>
                <a:sym typeface="Roboto"/>
              </a:rPr>
              <a:t> </a:t>
            </a:r>
            <a:r>
              <a:rPr lang="en-GB" sz="1000" dirty="0" err="1">
                <a:solidFill>
                  <a:srgbClr val="0B5FBA"/>
                </a:solidFill>
                <a:latin typeface="Roboto"/>
                <a:ea typeface="Roboto"/>
                <a:cs typeface="Roboto"/>
                <a:sym typeface="Roboto"/>
              </a:rPr>
              <a:t>une</a:t>
            </a:r>
            <a:r>
              <a:rPr lang="en-GB" sz="1000" dirty="0">
                <a:solidFill>
                  <a:srgbClr val="0B5FBA"/>
                </a:solidFill>
                <a:latin typeface="Roboto"/>
                <a:ea typeface="Roboto"/>
                <a:cs typeface="Roboto"/>
                <a:sym typeface="Roboto"/>
              </a:rPr>
              <a:t> demi-</a:t>
            </a:r>
            <a:r>
              <a:rPr lang="en-GB" sz="1000" dirty="0" err="1">
                <a:solidFill>
                  <a:srgbClr val="0B5FBA"/>
                </a:solidFill>
                <a:latin typeface="Roboto"/>
                <a:ea typeface="Roboto"/>
                <a:cs typeface="Roboto"/>
                <a:sym typeface="Roboto"/>
              </a:rPr>
              <a:t>journée</a:t>
            </a:r>
            <a:r>
              <a:rPr lang="en-GB" sz="1000" dirty="0">
                <a:solidFill>
                  <a:srgbClr val="0B5FBA"/>
                </a:solidFill>
                <a:latin typeface="Roboto"/>
                <a:ea typeface="Roboto"/>
                <a:cs typeface="Roboto"/>
                <a:sym typeface="Roboto"/>
              </a:rPr>
              <a:t>.</a:t>
            </a:r>
          </a:p>
          <a:p>
            <a:endParaRPr lang="en-GB" sz="1000" dirty="0">
              <a:solidFill>
                <a:srgbClr val="0B5FBA"/>
              </a:solidFill>
              <a:latin typeface="Roboto"/>
              <a:ea typeface="Roboto"/>
              <a:cs typeface="Roboto"/>
              <a:sym typeface="Roboto"/>
            </a:endParaRPr>
          </a:p>
          <a:p>
            <a:r>
              <a:rPr lang="en-GB" sz="1200" b="1" i="0" u="none" strike="noStrike" cap="none" dirty="0" err="1">
                <a:solidFill>
                  <a:schemeClr val="dk1"/>
                </a:solidFill>
                <a:effectLst/>
                <a:latin typeface="Arial"/>
                <a:ea typeface="Arial"/>
                <a:cs typeface="Arial"/>
                <a:sym typeface="Arial"/>
              </a:rPr>
              <a:t>Exercice</a:t>
            </a:r>
            <a:r>
              <a:rPr lang="en-GB" sz="1200" b="1" i="0" u="none" strike="noStrike" cap="none" dirty="0">
                <a:solidFill>
                  <a:schemeClr val="dk1"/>
                </a:solidFill>
                <a:effectLst/>
                <a:latin typeface="Arial"/>
                <a:ea typeface="Arial"/>
                <a:cs typeface="Arial"/>
                <a:sym typeface="Arial"/>
              </a:rPr>
              <a:t> : Principes </a:t>
            </a:r>
            <a:r>
              <a:rPr lang="en-GB" sz="1200" b="1" i="0" u="none" strike="noStrike" cap="none" dirty="0" err="1">
                <a:solidFill>
                  <a:schemeClr val="dk1"/>
                </a:solidFill>
                <a:effectLst/>
                <a:latin typeface="Arial"/>
                <a:ea typeface="Arial"/>
                <a:cs typeface="Arial"/>
                <a:sym typeface="Arial"/>
              </a:rPr>
              <a:t>directeurs</a:t>
            </a:r>
            <a:r>
              <a:rPr lang="en-GB" sz="1200" b="1" i="0" u="none" strike="noStrike" cap="none" dirty="0">
                <a:solidFill>
                  <a:schemeClr val="dk1"/>
                </a:solidFill>
                <a:effectLst/>
                <a:latin typeface="Arial"/>
                <a:ea typeface="Arial"/>
                <a:cs typeface="Arial"/>
                <a:sym typeface="Arial"/>
              </a:rPr>
              <a:t> pour la participation</a:t>
            </a:r>
          </a:p>
          <a:p>
            <a:r>
              <a:rPr lang="en-GB" sz="1200" b="0" i="0" u="none" strike="noStrike" cap="none" dirty="0">
                <a:solidFill>
                  <a:schemeClr val="dk1"/>
                </a:solidFill>
                <a:effectLst/>
                <a:latin typeface="Arial"/>
                <a:ea typeface="Arial"/>
                <a:cs typeface="Arial"/>
                <a:sym typeface="Arial"/>
              </a:rPr>
              <a:t>Au début de </a:t>
            </a:r>
            <a:r>
              <a:rPr lang="en-GB" sz="1200" b="0" i="0" u="none" strike="noStrike" cap="none" dirty="0" err="1">
                <a:solidFill>
                  <a:schemeClr val="dk1"/>
                </a:solidFill>
                <a:effectLst/>
                <a:latin typeface="Arial"/>
                <a:ea typeface="Arial"/>
                <a:cs typeface="Arial"/>
                <a:sym typeface="Arial"/>
              </a:rPr>
              <a:t>chaque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journée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rappelez</a:t>
            </a:r>
            <a:r>
              <a:rPr lang="en-GB" sz="1200" b="0" i="0" u="none" strike="noStrike" cap="none" dirty="0">
                <a:solidFill>
                  <a:schemeClr val="dk1"/>
                </a:solidFill>
                <a:effectLst/>
                <a:latin typeface="Arial"/>
                <a:ea typeface="Arial"/>
                <a:cs typeface="Arial"/>
                <a:sym typeface="Arial"/>
              </a:rPr>
              <a:t> aux participants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principes simples de « bonne </a:t>
            </a:r>
            <a:r>
              <a:rPr lang="en-GB" sz="1200" b="0" i="0" u="none" strike="noStrike" cap="none" dirty="0" err="1">
                <a:solidFill>
                  <a:schemeClr val="dk1"/>
                </a:solidFill>
                <a:effectLst/>
                <a:latin typeface="Arial"/>
                <a:ea typeface="Arial"/>
                <a:cs typeface="Arial"/>
                <a:sym typeface="Arial"/>
              </a:rPr>
              <a:t>conduite</a:t>
            </a:r>
            <a:r>
              <a:rPr lang="en-GB" sz="1200" b="0" i="0" u="none" strike="noStrike" cap="none" dirty="0">
                <a:solidFill>
                  <a:schemeClr val="dk1"/>
                </a:solidFill>
                <a:effectLst/>
                <a:latin typeface="Arial"/>
                <a:ea typeface="Arial"/>
                <a:cs typeface="Arial"/>
                <a:sym typeface="Arial"/>
              </a:rPr>
              <a:t> » :</a:t>
            </a:r>
          </a:p>
          <a:p>
            <a:pPr lvl="0">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Écoutez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attentivement</a:t>
            </a:r>
            <a:r>
              <a:rPr lang="en-GB" sz="1200" b="0" i="0" u="none" strike="noStrike" cap="none" dirty="0">
                <a:solidFill>
                  <a:schemeClr val="dk1"/>
                </a:solidFill>
                <a:effectLst/>
                <a:latin typeface="Arial"/>
                <a:ea typeface="Arial"/>
                <a:cs typeface="Arial"/>
                <a:sym typeface="Arial"/>
              </a:rPr>
              <a:t>, suivez le </a:t>
            </a:r>
            <a:r>
              <a:rPr lang="en-GB" sz="1200" b="0" i="0" u="none" strike="noStrike" cap="none" dirty="0" err="1">
                <a:solidFill>
                  <a:schemeClr val="dk1"/>
                </a:solidFill>
                <a:effectLst/>
                <a:latin typeface="Arial"/>
                <a:ea typeface="Arial"/>
                <a:cs typeface="Arial"/>
                <a:sym typeface="Arial"/>
              </a:rPr>
              <a:t>cours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prenez</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vos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propres</a:t>
            </a:r>
            <a:r>
              <a:rPr lang="en-GB" sz="1200" b="0" i="0" u="none" strike="noStrike" cap="none" dirty="0">
                <a:solidFill>
                  <a:schemeClr val="dk1"/>
                </a:solidFill>
                <a:effectLst/>
                <a:latin typeface="Arial"/>
                <a:ea typeface="Arial"/>
                <a:cs typeface="Arial"/>
                <a:sym typeface="Arial"/>
              </a:rPr>
              <a:t> notes.</a:t>
            </a:r>
          </a:p>
          <a:p>
            <a:pPr lvl="0">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N'hésitez</a:t>
            </a:r>
            <a:r>
              <a:rPr lang="en-GB" sz="1200" b="0" i="0" u="none" strike="noStrike" cap="none" dirty="0">
                <a:solidFill>
                  <a:schemeClr val="dk1"/>
                </a:solidFill>
                <a:effectLst/>
                <a:latin typeface="Arial"/>
                <a:ea typeface="Arial"/>
                <a:cs typeface="Arial"/>
                <a:sym typeface="Arial"/>
              </a:rPr>
              <a:t> pas à poser des questions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à demander des éclaircissements aux </a:t>
            </a:r>
            <a:r>
              <a:rPr lang="en-GB" sz="1200" b="0" i="0" u="none" strike="noStrike" cap="none" dirty="0" err="1">
                <a:solidFill>
                  <a:schemeClr val="dk1"/>
                </a:solidFill>
                <a:effectLst/>
                <a:latin typeface="Arial"/>
                <a:ea typeface="Arial"/>
                <a:cs typeface="Arial"/>
                <a:sym typeface="Arial"/>
              </a:rPr>
              <a:t>formateurs</a:t>
            </a:r>
            <a:r>
              <a:rPr lang="en-GB" sz="1200" b="0" i="0" u="none" strike="noStrike" cap="none" dirty="0">
                <a:solidFill>
                  <a:schemeClr val="dk1"/>
                </a:solidFill>
                <a:effectLst/>
                <a:latin typeface="Arial"/>
                <a:ea typeface="Arial"/>
                <a:cs typeface="Arial"/>
                <a:sym typeface="Arial"/>
              </a:rPr>
              <a:t> à tout moment.</a:t>
            </a:r>
          </a:p>
          <a:p>
            <a:pPr lvl="0">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Votre</a:t>
            </a:r>
            <a:r>
              <a:rPr lang="en-GB" sz="1200" b="0" i="0" u="none" strike="noStrike" cap="none" dirty="0">
                <a:solidFill>
                  <a:schemeClr val="dk1"/>
                </a:solidFill>
                <a:effectLst/>
                <a:latin typeface="Arial"/>
                <a:ea typeface="Arial"/>
                <a:cs typeface="Arial"/>
                <a:sym typeface="Arial"/>
              </a:rPr>
              <a:t> propre </a:t>
            </a:r>
            <a:r>
              <a:rPr lang="en-GB" sz="1200" b="0" i="0" u="none" strike="noStrike" cap="none" dirty="0" err="1">
                <a:solidFill>
                  <a:schemeClr val="dk1"/>
                </a:solidFill>
                <a:effectLst/>
                <a:latin typeface="Arial"/>
                <a:ea typeface="Arial"/>
                <a:cs typeface="Arial"/>
                <a:sym typeface="Arial"/>
              </a:rPr>
              <a:t>expérience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précieuse, et nous </a:t>
            </a:r>
            <a:r>
              <a:rPr lang="en-GB" sz="1200" b="0" i="0" u="none" strike="noStrike" cap="none" dirty="0" err="1">
                <a:solidFill>
                  <a:schemeClr val="dk1"/>
                </a:solidFill>
                <a:effectLst/>
                <a:latin typeface="Arial"/>
                <a:ea typeface="Arial"/>
                <a:cs typeface="Arial"/>
                <a:sym typeface="Arial"/>
              </a:rPr>
              <a:t>vous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encourageons</a:t>
            </a:r>
            <a:r>
              <a:rPr lang="en-GB" sz="1200" b="0" i="0" u="none" strike="noStrike" cap="none" dirty="0">
                <a:solidFill>
                  <a:schemeClr val="dk1"/>
                </a:solidFill>
                <a:effectLst/>
                <a:latin typeface="Arial"/>
                <a:ea typeface="Arial"/>
                <a:cs typeface="Arial"/>
                <a:sym typeface="Arial"/>
              </a:rPr>
              <a:t> à la </a:t>
            </a:r>
            <a:r>
              <a:rPr lang="en-GB" sz="1200" b="0" i="0" u="none" strike="noStrike" cap="none" dirty="0" err="1">
                <a:solidFill>
                  <a:schemeClr val="dk1"/>
                </a:solidFill>
                <a:effectLst/>
                <a:latin typeface="Arial"/>
                <a:ea typeface="Arial"/>
                <a:cs typeface="Arial"/>
                <a:sym typeface="Arial"/>
              </a:rPr>
              <a:t>partager</a:t>
            </a:r>
            <a:r>
              <a:rPr lang="en-GB" sz="1200" b="0" i="0" u="none" strike="noStrike" cap="none" dirty="0">
                <a:solidFill>
                  <a:schemeClr val="dk1"/>
                </a:solidFill>
                <a:effectLst/>
                <a:latin typeface="Arial"/>
                <a:ea typeface="Arial"/>
                <a:cs typeface="Arial"/>
                <a:sym typeface="Arial"/>
              </a:rPr>
              <a:t>.</a:t>
            </a:r>
          </a:p>
          <a:p>
            <a:pPr lvl="0">
              <a:buFont typeface="Arial" panose="020B0604020202020204" pitchFamily="34" charset="0"/>
              <a:buChar char="•"/>
            </a:pPr>
            <a:r>
              <a:rPr lang="en-GB" sz="1200" b="0" i="0" u="none" strike="noStrike" cap="none" dirty="0" err="1">
                <a:solidFill>
                  <a:schemeClr val="dk1"/>
                </a:solidFill>
                <a:effectLst/>
                <a:latin typeface="Arial"/>
                <a:ea typeface="Arial"/>
                <a:cs typeface="Arial"/>
                <a:sym typeface="Arial"/>
              </a:rPr>
              <a:t>Partagez</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discutez</a:t>
            </a:r>
            <a:r>
              <a:rPr lang="en-GB" sz="1200" b="0" i="0" u="none" strike="noStrike" cap="none" dirty="0">
                <a:solidFill>
                  <a:schemeClr val="dk1"/>
                </a:solidFill>
                <a:effectLst/>
                <a:latin typeface="Arial"/>
                <a:ea typeface="Arial"/>
                <a:cs typeface="Arial"/>
                <a:sym typeface="Arial"/>
              </a:rPr>
              <a:t> avec les </a:t>
            </a:r>
            <a:r>
              <a:rPr lang="en-GB" sz="1200" b="0" i="0" u="none" strike="noStrike" cap="none" dirty="0" err="1">
                <a:solidFill>
                  <a:schemeClr val="dk1"/>
                </a:solidFill>
                <a:effectLst/>
                <a:latin typeface="Arial"/>
                <a:ea typeface="Arial"/>
                <a:cs typeface="Arial"/>
                <a:sym typeface="Arial"/>
              </a:rPr>
              <a:t>autres</a:t>
            </a:r>
            <a:r>
              <a:rPr lang="en-GB" sz="1200" b="0" i="0" u="none" strike="noStrike" cap="none" dirty="0">
                <a:solidFill>
                  <a:schemeClr val="dk1"/>
                </a:solidFill>
                <a:effectLst/>
                <a:latin typeface="Arial"/>
                <a:ea typeface="Arial"/>
                <a:cs typeface="Arial"/>
                <a:sym typeface="Arial"/>
              </a:rPr>
              <a:t> pendant les </a:t>
            </a:r>
            <a:r>
              <a:rPr lang="en-GB" sz="1200" b="0" i="0" u="none" strike="noStrike" cap="none" dirty="0" err="1">
                <a:solidFill>
                  <a:schemeClr val="dk1"/>
                </a:solidFill>
                <a:effectLst/>
                <a:latin typeface="Arial"/>
                <a:ea typeface="Arial"/>
                <a:cs typeface="Arial"/>
                <a:sym typeface="Arial"/>
              </a:rPr>
              <a:t>exercices</a:t>
            </a:r>
            <a:r>
              <a:rPr lang="en-GB" sz="1200" b="0" i="0" u="none" strike="noStrike" cap="none" dirty="0">
                <a:solidFill>
                  <a:schemeClr val="dk1"/>
                </a:solidFill>
                <a:effectLst/>
                <a:latin typeface="Arial"/>
                <a:ea typeface="Arial"/>
                <a:cs typeface="Arial"/>
                <a:sym typeface="Arial"/>
              </a:rPr>
              <a:t>, les pauses et les </a:t>
            </a:r>
            <a:r>
              <a:rPr lang="en-GB" sz="1200" b="0" i="0" u="none" strike="noStrike" cap="none" dirty="0" err="1">
                <a:solidFill>
                  <a:schemeClr val="dk1"/>
                </a:solidFill>
                <a:effectLst/>
                <a:latin typeface="Arial"/>
                <a:ea typeface="Arial"/>
                <a:cs typeface="Arial"/>
                <a:sym typeface="Arial"/>
              </a:rPr>
              <a:t>réflexions</a:t>
            </a:r>
            <a:r>
              <a:rPr lang="en-GB" sz="1200" b="0" i="0" u="none" strike="noStrike" cap="none" dirty="0">
                <a:solidFill>
                  <a:schemeClr val="dk1"/>
                </a:solidFill>
                <a:effectLst/>
                <a:latin typeface="Arial"/>
                <a:ea typeface="Arial"/>
                <a:cs typeface="Arial"/>
                <a:sym typeface="Arial"/>
              </a:rPr>
              <a:t>. </a:t>
            </a:r>
          </a:p>
          <a:p>
            <a:endParaRPr lang="en-GB" sz="1000" dirty="0">
              <a:solidFill>
                <a:srgbClr val="0B5FBA"/>
              </a:solidFill>
              <a:latin typeface="Roboto"/>
              <a:ea typeface="Roboto"/>
              <a:cs typeface="Roboto"/>
              <a:sym typeface="Roboto"/>
            </a:endParaRPr>
          </a:p>
          <a:p>
            <a:pPr marL="0" marR="0" lvl="0" indent="0" algn="l" rtl="0">
              <a:lnSpc>
                <a:spcPct val="100000"/>
              </a:lnSpc>
              <a:spcBef>
                <a:spcPts val="0"/>
              </a:spcBef>
              <a:spcAft>
                <a:spcPts val="0"/>
              </a:spcAft>
              <a:buClr>
                <a:srgbClr val="0B5FBA"/>
              </a:buClr>
              <a:buSzPts val="1100"/>
              <a:buFont typeface="Arial"/>
              <a:buNone/>
            </a:pPr>
            <a:endParaRPr lang="en-GB" sz="1000" dirty="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dirty="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dirty="0">
              <a:solidFill>
                <a:srgbClr val="0B5FBA"/>
              </a:solidFill>
              <a:latin typeface="Roboto"/>
              <a:ea typeface="Roboto"/>
              <a:cs typeface="Roboto"/>
            </a:endParaRPr>
          </a:p>
          <a:p>
            <a:pPr marL="171450" marR="0" lvl="0" indent="-101600" algn="l" rtl="0">
              <a:lnSpc>
                <a:spcPct val="100000"/>
              </a:lnSpc>
              <a:spcBef>
                <a:spcPts val="0"/>
              </a:spcBef>
              <a:spcAft>
                <a:spcPts val="0"/>
              </a:spcAft>
              <a:buClr>
                <a:schemeClr val="dk1"/>
              </a:buClr>
              <a:buSzPts val="1100"/>
              <a:buFont typeface="Arial"/>
              <a:buNone/>
            </a:pPr>
            <a:endParaRPr sz="1000" dirty="0">
              <a:solidFill>
                <a:srgbClr val="0B5FBA"/>
              </a:solidFill>
              <a:latin typeface="Roboto"/>
              <a:ea typeface="Roboto"/>
              <a:cs typeface="Roboto"/>
              <a:sym typeface="Roboto"/>
            </a:endParaRPr>
          </a:p>
          <a:p>
            <a:pPr marL="171450" marR="0" lvl="0" indent="-101600" algn="l" rtl="0">
              <a:lnSpc>
                <a:spcPct val="100000"/>
              </a:lnSpc>
              <a:spcBef>
                <a:spcPts val="0"/>
              </a:spcBef>
              <a:spcAft>
                <a:spcPts val="0"/>
              </a:spcAft>
              <a:buClr>
                <a:schemeClr val="dk1"/>
              </a:buClr>
              <a:buSzPts val="1100"/>
              <a:buFont typeface="Arial"/>
              <a:buNone/>
            </a:pPr>
            <a:endParaRPr sz="800" dirty="0">
              <a:solidFill>
                <a:srgbClr val="000000"/>
              </a:solidFill>
              <a:latin typeface="Arial"/>
              <a:ea typeface="Arial"/>
              <a:cs typeface="Arial"/>
              <a:sym typeface="Arial"/>
            </a:endParaRPr>
          </a:p>
          <a:p>
            <a:pPr marL="171450" lvl="0" indent="-101600" algn="l" rtl="0">
              <a:lnSpc>
                <a:spcPct val="100000"/>
              </a:lnSpc>
              <a:spcBef>
                <a:spcPts val="0"/>
              </a:spcBef>
              <a:spcAft>
                <a:spcPts val="0"/>
              </a:spcAft>
              <a:buClr>
                <a:schemeClr val="dk1"/>
              </a:buClr>
              <a:buSzPts val="1100"/>
              <a:buFont typeface="Arial"/>
              <a:buNone/>
            </a:pPr>
            <a:endParaRPr sz="1000" dirty="0">
              <a:solidFill>
                <a:schemeClr val="dk1"/>
              </a:solidFill>
              <a:latin typeface="Roboto"/>
              <a:ea typeface="Roboto"/>
              <a:cs typeface="Roboto"/>
              <a:sym typeface="Roboto"/>
            </a:endParaRPr>
          </a:p>
        </p:txBody>
      </p:sp>
      <p:sp>
        <p:nvSpPr>
          <p:cNvPr id="320" name="Google Shape;320;p9:notes">
            <a:extLst>
              <a:ext uri="{FF2B5EF4-FFF2-40B4-BE49-F238E27FC236}">
                <a16:creationId xmlns:a16="http://schemas.microsoft.com/office/drawing/2014/main" id="{B8E6755C-D95F-944E-195B-BA2F6B66B90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207336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27891-C8CE-B5C2-18EF-2BE0F0A54B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8942A7-0CCD-D1A7-4535-3BCF712C1DA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895F0499-D8A4-0E58-30EB-8C08BFB3D31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87BA9C1-8519-1A94-2CDC-A060ED079DE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32504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a:t>Notes du facilitateur :</a:t>
            </a:r>
          </a:p>
          <a:p>
            <a:endParaRPr lang="en-GB"/>
          </a:p>
          <a:p>
            <a:r>
              <a:rPr lang="en-GB"/>
              <a:t>Demandez au groupe de réfléchir à ce qui se passera après cette Masterclass.</a:t>
            </a:r>
          </a:p>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27192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29118-9644-0301-D449-DC0EF91BFF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450BC4-0C2D-017B-5AC2-9BEEE17271F1}"/>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B608AF4-0491-219F-6DD5-0AC1095AB4A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B364E5A-5FF2-C7A8-1F1A-874DF9D02B9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54865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a:extLst>
            <a:ext uri="{FF2B5EF4-FFF2-40B4-BE49-F238E27FC236}">
              <a16:creationId xmlns:a16="http://schemas.microsoft.com/office/drawing/2014/main" id="{856B2CA4-D798-9B24-6940-38189F2848C7}"/>
            </a:ext>
          </a:extLst>
        </p:cNvPr>
        <p:cNvGrpSpPr/>
        <p:nvPr/>
      </p:nvGrpSpPr>
      <p:grpSpPr>
        <a:xfrm>
          <a:off x="0" y="0"/>
          <a:ext cx="0" cy="0"/>
          <a:chOff x="0" y="0"/>
          <a:chExt cx="0" cy="0"/>
        </a:xfrm>
      </p:grpSpPr>
      <p:sp>
        <p:nvSpPr>
          <p:cNvPr id="446" name="Google Shape;446;p16:notes">
            <a:extLst>
              <a:ext uri="{FF2B5EF4-FFF2-40B4-BE49-F238E27FC236}">
                <a16:creationId xmlns:a16="http://schemas.microsoft.com/office/drawing/2014/main" id="{73B908C3-4BD1-0E7C-68C3-7EE8E4A7EF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GB" b="1"/>
              <a:t>Notes du facilitateur :</a:t>
            </a:r>
          </a:p>
          <a:p>
            <a:pPr marL="0" lvl="0" indent="0" algn="l" rtl="0">
              <a:spcBef>
                <a:spcPts val="0"/>
              </a:spcBef>
              <a:spcAft>
                <a:spcPts val="0"/>
              </a:spcAft>
              <a:buClr>
                <a:schemeClr val="dk1"/>
              </a:buClr>
              <a:buSzPts val="1200"/>
              <a:buFont typeface="Arial"/>
              <a:buNone/>
            </a:pPr>
            <a:endParaRPr lang="en-GB"/>
          </a:p>
          <a:p>
            <a:pPr marL="0" lvl="0" indent="0" algn="l" rtl="0">
              <a:spcBef>
                <a:spcPts val="0"/>
              </a:spcBef>
              <a:spcAft>
                <a:spcPts val="0"/>
              </a:spcAft>
              <a:buClr>
                <a:schemeClr val="dk1"/>
              </a:buClr>
              <a:buSzPts val="1200"/>
              <a:buFont typeface="Arial"/>
              <a:buNone/>
            </a:pPr>
            <a:r>
              <a:rPr lang="en-GB"/>
              <a:t>Remerciez les participants pour leur participation.</a:t>
            </a:r>
          </a:p>
          <a:p>
            <a:pPr marL="0" lvl="0" indent="0" algn="l" rtl="0">
              <a:spcBef>
                <a:spcPts val="0"/>
              </a:spcBef>
              <a:spcAft>
                <a:spcPts val="0"/>
              </a:spcAft>
              <a:buClr>
                <a:schemeClr val="dk1"/>
              </a:buClr>
              <a:buSzPts val="1200"/>
              <a:buFont typeface="Arial"/>
              <a:buNone/>
            </a:pPr>
            <a:endParaRPr lang="en-GB"/>
          </a:p>
          <a:p>
            <a:pPr marL="0" lvl="0" indent="0" algn="l" rtl="0">
              <a:spcBef>
                <a:spcPts val="0"/>
              </a:spcBef>
              <a:spcAft>
                <a:spcPts val="0"/>
              </a:spcAft>
              <a:buClr>
                <a:schemeClr val="dk1"/>
              </a:buClr>
              <a:buSzPts val="1200"/>
              <a:buFont typeface="Arial"/>
              <a:buNone/>
            </a:pPr>
            <a:r>
              <a:rPr lang="en-GB"/>
              <a:t>Veillez à remercier tous les partenaires collaboratifs pour leur contribution.</a:t>
            </a:r>
            <a:endParaRPr/>
          </a:p>
        </p:txBody>
      </p:sp>
      <p:sp>
        <p:nvSpPr>
          <p:cNvPr id="447" name="Google Shape;447;p16:notes">
            <a:extLst>
              <a:ext uri="{FF2B5EF4-FFF2-40B4-BE49-F238E27FC236}">
                <a16:creationId xmlns:a16="http://schemas.microsoft.com/office/drawing/2014/main" id="{E78C1A8B-49C9-577B-A731-2566468CA31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94630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5BD8E-467A-3E5A-4D57-EB44BF18FB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221A12-26C2-D88A-8445-8DFC96C91FA2}"/>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BA20D61-67B1-5328-B231-E81EF3D435D6}"/>
              </a:ext>
            </a:extLst>
          </p:cNvPr>
          <p:cNvSpPr>
            <a:spLocks noGrp="1"/>
          </p:cNvSpPr>
          <p:nvPr>
            <p:ph type="body" idx="1"/>
          </p:nvPr>
        </p:nvSpPr>
        <p:spPr/>
        <p:txBody>
          <a:bodyPr/>
          <a:lstStyle/>
          <a:p>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a:t>Notes du facilitateur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Durée : 1 heure</a:t>
            </a:r>
          </a:p>
          <a:p>
            <a:endParaRPr lang="en-GB"/>
          </a:p>
        </p:txBody>
      </p:sp>
      <p:sp>
        <p:nvSpPr>
          <p:cNvPr id="4" name="Slide Number Placeholder 3">
            <a:extLst>
              <a:ext uri="{FF2B5EF4-FFF2-40B4-BE49-F238E27FC236}">
                <a16:creationId xmlns:a16="http://schemas.microsoft.com/office/drawing/2014/main" id="{2E7AE731-97A1-A81D-FDE4-68A61542B4D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46058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8172F-DB06-754C-860A-524661F665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9E1D4E-7116-9EEE-468D-B6BD7183985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8A1AE51E-9BFB-8B9A-CA3C-DEC50ED3116B}"/>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Notes du formateur :</a:t>
            </a:r>
            <a:endParaRPr lang="en-GB"/>
          </a:p>
          <a:p>
            <a:endParaRPr lang="en-GB"/>
          </a:p>
          <a:p>
            <a:r>
              <a:rPr lang="en-GB"/>
              <a:t>Aperçu du contenu principal de cette présentation.</a:t>
            </a:r>
          </a:p>
        </p:txBody>
      </p:sp>
      <p:sp>
        <p:nvSpPr>
          <p:cNvPr id="4" name="Slide Number Placeholder 3">
            <a:extLst>
              <a:ext uri="{FF2B5EF4-FFF2-40B4-BE49-F238E27FC236}">
                <a16:creationId xmlns:a16="http://schemas.microsoft.com/office/drawing/2014/main" id="{BA2BBE39-C904-AEE3-E283-84695447920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29501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a:extLst>
            <a:ext uri="{FF2B5EF4-FFF2-40B4-BE49-F238E27FC236}">
              <a16:creationId xmlns:a16="http://schemas.microsoft.com/office/drawing/2014/main" id="{B4EC72DF-363B-D9D3-3952-E841A7726360}"/>
            </a:ext>
          </a:extLst>
        </p:cNvPr>
        <p:cNvGrpSpPr/>
        <p:nvPr/>
      </p:nvGrpSpPr>
      <p:grpSpPr>
        <a:xfrm>
          <a:off x="0" y="0"/>
          <a:ext cx="0" cy="0"/>
          <a:chOff x="0" y="0"/>
          <a:chExt cx="0" cy="0"/>
        </a:xfrm>
      </p:grpSpPr>
      <p:sp>
        <p:nvSpPr>
          <p:cNvPr id="109" name="Google Shape;109;g30954ad01f5_0_1:notes">
            <a:extLst>
              <a:ext uri="{FF2B5EF4-FFF2-40B4-BE49-F238E27FC236}">
                <a16:creationId xmlns:a16="http://schemas.microsoft.com/office/drawing/2014/main" id="{EEF2041F-9907-D76D-1BFD-B89CA632DC9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1" dirty="0">
                <a:solidFill>
                  <a:schemeClr val="dk1"/>
                </a:solidFill>
                <a:latin typeface="Roboto"/>
                <a:ea typeface="Roboto"/>
                <a:cs typeface="Roboto"/>
                <a:sym typeface="Roboto"/>
              </a:rPr>
              <a:t>Notes du </a:t>
            </a:r>
            <a:r>
              <a:rPr lang="en-US" sz="1000" b="1" dirty="0" err="1">
                <a:solidFill>
                  <a:schemeClr val="dk1"/>
                </a:solidFill>
                <a:latin typeface="Roboto"/>
                <a:ea typeface="Roboto"/>
                <a:cs typeface="Roboto"/>
                <a:sym typeface="Roboto"/>
              </a:rPr>
              <a:t>formateur</a:t>
            </a:r>
            <a:r>
              <a:rPr lang="en-US" sz="1000" b="1" dirty="0">
                <a:solidFill>
                  <a:schemeClr val="dk1"/>
                </a:solidFill>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0" dirty="0">
                <a:solidFill>
                  <a:schemeClr val="dk1"/>
                </a:solidFill>
                <a:latin typeface="Roboto"/>
                <a:ea typeface="Roboto"/>
                <a:cs typeface="Roboto"/>
                <a:sym typeface="Roboto"/>
              </a:rPr>
              <a:t>Vous </a:t>
            </a:r>
            <a:r>
              <a:rPr lang="en-US" sz="1000" b="0" dirty="0" err="1">
                <a:solidFill>
                  <a:schemeClr val="dk1"/>
                </a:solidFill>
                <a:latin typeface="Roboto"/>
                <a:ea typeface="Roboto"/>
                <a:cs typeface="Roboto"/>
                <a:sym typeface="Roboto"/>
              </a:rPr>
              <a:t>pouvez</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ici</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remercier</a:t>
            </a:r>
            <a:r>
              <a:rPr lang="en-US" sz="1000" b="0" dirty="0">
                <a:solidFill>
                  <a:schemeClr val="dk1"/>
                </a:solidFill>
                <a:latin typeface="Roboto"/>
                <a:ea typeface="Roboto"/>
                <a:cs typeface="Roboto"/>
                <a:sym typeface="Roboto"/>
              </a:rPr>
              <a:t> les </a:t>
            </a:r>
            <a:r>
              <a:rPr lang="en-US" sz="1000" b="0" dirty="0" err="1">
                <a:solidFill>
                  <a:schemeClr val="dk1"/>
                </a:solidFill>
                <a:latin typeface="Roboto"/>
                <a:ea typeface="Roboto"/>
                <a:cs typeface="Roboto"/>
                <a:sym typeface="Roboto"/>
              </a:rPr>
              <a:t>personnes</a:t>
            </a:r>
            <a:r>
              <a:rPr lang="en-US" sz="1000" b="0" dirty="0">
                <a:solidFill>
                  <a:schemeClr val="dk1"/>
                </a:solidFill>
                <a:latin typeface="Roboto"/>
                <a:ea typeface="Roboto"/>
                <a:cs typeface="Roboto"/>
                <a:sym typeface="Roboto"/>
              </a:rPr>
              <a:t> qui </a:t>
            </a:r>
            <a:r>
              <a:rPr lang="en-US" sz="1000" b="0" dirty="0" err="1">
                <a:solidFill>
                  <a:schemeClr val="dk1"/>
                </a:solidFill>
                <a:latin typeface="Roboto"/>
                <a:ea typeface="Roboto"/>
                <a:cs typeface="Roboto"/>
                <a:sym typeface="Roboto"/>
              </a:rPr>
              <a:t>ont</a:t>
            </a:r>
            <a:r>
              <a:rPr lang="en-US" sz="1000" b="0" dirty="0">
                <a:solidFill>
                  <a:schemeClr val="dk1"/>
                </a:solidFill>
                <a:latin typeface="Roboto"/>
                <a:ea typeface="Roboto"/>
                <a:cs typeface="Roboto"/>
                <a:sym typeface="Roboto"/>
              </a:rPr>
              <a:t> </a:t>
            </a:r>
            <a:r>
              <a:rPr lang="en-US" sz="1000" b="0" dirty="0" err="1">
                <a:solidFill>
                  <a:schemeClr val="dk1"/>
                </a:solidFill>
                <a:latin typeface="Roboto"/>
                <a:ea typeface="Roboto"/>
                <a:cs typeface="Roboto"/>
                <a:sym typeface="Roboto"/>
              </a:rPr>
              <a:t>contribué</a:t>
            </a:r>
            <a:r>
              <a:rPr lang="en-US" sz="1000" b="0" dirty="0">
                <a:solidFill>
                  <a:schemeClr val="dk1"/>
                </a:solidFill>
                <a:latin typeface="Roboto"/>
                <a:ea typeface="Roboto"/>
                <a:cs typeface="Roboto"/>
                <a:sym typeface="Roboto"/>
              </a:rPr>
              <a:t> à </a:t>
            </a:r>
            <a:r>
              <a:rPr lang="en-US" sz="1000" b="0" dirty="0" err="1">
                <a:solidFill>
                  <a:schemeClr val="dk1"/>
                </a:solidFill>
                <a:latin typeface="Roboto"/>
                <a:ea typeface="Roboto"/>
                <a:cs typeface="Roboto"/>
                <a:sym typeface="Roboto"/>
              </a:rPr>
              <a:t>l'élaboration</a:t>
            </a:r>
            <a:r>
              <a:rPr lang="en-US" sz="1000" b="0" dirty="0">
                <a:solidFill>
                  <a:schemeClr val="dk1"/>
                </a:solidFill>
                <a:latin typeface="Roboto"/>
                <a:ea typeface="Roboto"/>
                <a:cs typeface="Roboto"/>
                <a:sym typeface="Roboto"/>
              </a:rPr>
              <a:t> de la Masterclass.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000" dirty="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dirty="0">
                <a:solidFill>
                  <a:schemeClr val="dk1"/>
                </a:solidFill>
              </a:rPr>
              <a:t>Nous tenons à </a:t>
            </a:r>
            <a:r>
              <a:rPr lang="en-US" sz="1000" dirty="0" err="1">
                <a:solidFill>
                  <a:schemeClr val="dk1"/>
                </a:solidFill>
              </a:rPr>
              <a:t>remercier</a:t>
            </a:r>
            <a:r>
              <a:rPr lang="en-US" sz="1000" dirty="0">
                <a:solidFill>
                  <a:schemeClr val="dk1"/>
                </a:solidFill>
              </a:rPr>
              <a:t> les </a:t>
            </a:r>
            <a:r>
              <a:rPr lang="en-US" sz="1000" dirty="0" err="1">
                <a:solidFill>
                  <a:schemeClr val="dk1"/>
                </a:solidFill>
              </a:rPr>
              <a:t>partenaires</a:t>
            </a:r>
            <a:r>
              <a:rPr lang="en-US" sz="1000" dirty="0">
                <a:solidFill>
                  <a:schemeClr val="dk1"/>
                </a:solidFill>
              </a:rPr>
              <a:t> et </a:t>
            </a:r>
            <a:r>
              <a:rPr lang="en-US" sz="1000" dirty="0" err="1">
                <a:solidFill>
                  <a:schemeClr val="dk1"/>
                </a:solidFill>
              </a:rPr>
              <a:t>bailleurs</a:t>
            </a:r>
            <a:r>
              <a:rPr lang="en-US" sz="1000" dirty="0">
                <a:solidFill>
                  <a:schemeClr val="dk1"/>
                </a:solidFill>
              </a:rPr>
              <a:t> de fonds </a:t>
            </a:r>
            <a:r>
              <a:rPr lang="en-US" sz="1000" dirty="0" err="1">
                <a:solidFill>
                  <a:schemeClr val="dk1"/>
                </a:solidFill>
              </a:rPr>
              <a:t>suivants</a:t>
            </a:r>
            <a:r>
              <a:rPr lang="en-US" sz="1000" dirty="0">
                <a:solidFill>
                  <a:schemeClr val="dk1"/>
                </a:solidFill>
              </a:rPr>
              <a:t> qui </a:t>
            </a:r>
            <a:r>
              <a:rPr lang="en-US" sz="1000" dirty="0" err="1">
                <a:solidFill>
                  <a:schemeClr val="dk1"/>
                </a:solidFill>
              </a:rPr>
              <a:t>ont</a:t>
            </a:r>
            <a:r>
              <a:rPr lang="en-US" sz="1000" dirty="0">
                <a:solidFill>
                  <a:schemeClr val="dk1"/>
                </a:solidFill>
              </a:rPr>
              <a:t> </a:t>
            </a:r>
            <a:r>
              <a:rPr lang="en-US" sz="1000" dirty="0" err="1">
                <a:solidFill>
                  <a:schemeClr val="dk1"/>
                </a:solidFill>
              </a:rPr>
              <a:t>participé</a:t>
            </a:r>
            <a:r>
              <a:rPr lang="en-US" sz="1000" dirty="0">
                <a:solidFill>
                  <a:schemeClr val="dk1"/>
                </a:solidFill>
              </a:rPr>
              <a:t> à la conception et à la mise </a:t>
            </a:r>
            <a:r>
              <a:rPr lang="en-US" sz="1000" dirty="0" err="1">
                <a:solidFill>
                  <a:schemeClr val="dk1"/>
                </a:solidFill>
              </a:rPr>
              <a:t>en</a:t>
            </a:r>
            <a:r>
              <a:rPr lang="en-US" sz="1000" dirty="0">
                <a:solidFill>
                  <a:schemeClr val="dk1"/>
                </a:solidFill>
              </a:rPr>
              <a:t> </a:t>
            </a:r>
            <a:r>
              <a:rPr lang="en-US" sz="1000" dirty="0" err="1">
                <a:solidFill>
                  <a:schemeClr val="dk1"/>
                </a:solidFill>
              </a:rPr>
              <a:t>œuvre</a:t>
            </a:r>
            <a:r>
              <a:rPr lang="en-US" sz="1000" dirty="0">
                <a:solidFill>
                  <a:schemeClr val="dk1"/>
                </a:solidFill>
              </a:rPr>
              <a:t> de la </a:t>
            </a:r>
            <a:r>
              <a:rPr lang="en-GB" sz="1000" b="0" dirty="0">
                <a:solidFill>
                  <a:srgbClr val="FFFFFF"/>
                </a:solidFill>
                <a:latin typeface="Roboto"/>
                <a:ea typeface="Roboto"/>
                <a:cs typeface="Roboto"/>
                <a:sym typeface="Roboto"/>
              </a:rPr>
              <a:t>Masterclass sur les services </a:t>
            </a:r>
            <a:r>
              <a:rPr lang="en-GB" sz="1000" b="0" dirty="0" err="1">
                <a:solidFill>
                  <a:srgbClr val="FFFFFF"/>
                </a:solidFill>
                <a:latin typeface="Roboto"/>
                <a:ea typeface="Roboto"/>
                <a:cs typeface="Roboto"/>
                <a:sym typeface="Roboto"/>
              </a:rPr>
              <a:t>d'approvisionnement</a:t>
            </a:r>
            <a:r>
              <a:rPr lang="en-GB" sz="1000" b="0" dirty="0">
                <a:solidFill>
                  <a:srgbClr val="FFFFFF"/>
                </a:solidFill>
                <a:latin typeface="Roboto"/>
                <a:ea typeface="Roboto"/>
                <a:cs typeface="Roboto"/>
                <a:sym typeface="Roboto"/>
              </a:rPr>
              <a:t> </a:t>
            </a:r>
            <a:r>
              <a:rPr lang="en-GB" sz="1000" b="0" dirty="0" err="1">
                <a:solidFill>
                  <a:srgbClr val="FFFFFF"/>
                </a:solidFill>
                <a:latin typeface="Roboto"/>
                <a:ea typeface="Roboto"/>
                <a:cs typeface="Roboto"/>
                <a:sym typeface="Roboto"/>
              </a:rPr>
              <a:t>en</a:t>
            </a:r>
            <a:r>
              <a:rPr lang="en-GB" sz="1000" b="0" dirty="0">
                <a:solidFill>
                  <a:srgbClr val="FFFFFF"/>
                </a:solidFill>
                <a:latin typeface="Roboto"/>
                <a:ea typeface="Roboto"/>
                <a:cs typeface="Roboto"/>
                <a:sym typeface="Roboto"/>
              </a:rPr>
              <a:t> eau </a:t>
            </a:r>
            <a:r>
              <a:rPr lang="en-GB" sz="1000" b="0" dirty="0" err="1">
                <a:solidFill>
                  <a:srgbClr val="FFFFFF"/>
                </a:solidFill>
                <a:latin typeface="Roboto"/>
                <a:ea typeface="Roboto"/>
                <a:cs typeface="Roboto"/>
                <a:sym typeface="Roboto"/>
              </a:rPr>
              <a:t>résilients</a:t>
            </a:r>
            <a:r>
              <a:rPr lang="en-GB" sz="1000" b="0" dirty="0">
                <a:solidFill>
                  <a:srgbClr val="FFFFFF"/>
                </a:solidFill>
                <a:latin typeface="Roboto"/>
                <a:ea typeface="Roboto"/>
                <a:cs typeface="Roboto"/>
                <a:sym typeface="Roboto"/>
              </a:rPr>
              <a:t> au </a:t>
            </a:r>
            <a:r>
              <a:rPr lang="en-GB" sz="1000" b="0" dirty="0" err="1">
                <a:solidFill>
                  <a:srgbClr val="FFFFFF"/>
                </a:solidFill>
                <a:latin typeface="Roboto"/>
                <a:ea typeface="Roboto"/>
                <a:cs typeface="Roboto"/>
                <a:sym typeface="Roboto"/>
              </a:rPr>
              <a:t>changement</a:t>
            </a:r>
            <a:r>
              <a:rPr lang="en-GB" sz="1000" b="0" dirty="0">
                <a:solidFill>
                  <a:srgbClr val="FFFFFF"/>
                </a:solidFill>
                <a:latin typeface="Roboto"/>
                <a:ea typeface="Roboto"/>
                <a:cs typeface="Roboto"/>
                <a:sym typeface="Roboto"/>
              </a:rPr>
              <a:t> </a:t>
            </a:r>
            <a:r>
              <a:rPr lang="en-GB" sz="1000" b="0" dirty="0" err="1">
                <a:solidFill>
                  <a:srgbClr val="FFFFFF"/>
                </a:solidFill>
                <a:latin typeface="Roboto"/>
                <a:ea typeface="Roboto"/>
                <a:cs typeface="Roboto"/>
                <a:sym typeface="Roboto"/>
              </a:rPr>
              <a:t>climatique</a:t>
            </a:r>
            <a:r>
              <a:rPr lang="en-GB" sz="1000" b="0" dirty="0">
                <a:solidFill>
                  <a:srgbClr val="FFFFFF"/>
                </a:solidFill>
                <a:latin typeface="Roboto"/>
                <a:ea typeface="Roboto"/>
                <a:cs typeface="Roboto"/>
                <a:sym typeface="Roboto"/>
              </a:rPr>
              <a:t> (MSAERCC)</a:t>
            </a:r>
            <a:r>
              <a:rPr lang="en-GB" sz="1000" b="0" dirty="0">
                <a:solidFill>
                  <a:schemeClr val="dk1"/>
                </a:solidFill>
                <a:latin typeface="Roboto"/>
                <a:ea typeface="Roboto"/>
                <a:cs typeface="Roboto"/>
                <a:sym typeface="Roboto"/>
              </a:rPr>
              <a:t>.</a:t>
            </a:r>
            <a:endParaRPr sz="1000" b="0" dirty="0">
              <a:solidFill>
                <a:srgbClr val="0B5FBA"/>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p:txBody>
      </p:sp>
      <p:sp>
        <p:nvSpPr>
          <p:cNvPr id="110" name="Google Shape;110;g30954ad01f5_0_1:notes">
            <a:extLst>
              <a:ext uri="{FF2B5EF4-FFF2-40B4-BE49-F238E27FC236}">
                <a16:creationId xmlns:a16="http://schemas.microsoft.com/office/drawing/2014/main" id="{E915C1A6-1CCC-6AC1-BFD9-9E00A07A73C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4250830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4094D-B86C-E3DA-97D8-43D3FAE742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1C0332-05D1-BD50-D1E6-016739C81E22}"/>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1F59124-C290-FD95-EF08-9D73699F37F9}"/>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A0603D3-DD0A-3F61-32EB-B4952E2BE18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4028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Notes du formateur :</a:t>
            </a:r>
            <a:endParaRPr lang="en-US"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a:solidFill>
                  <a:schemeClr val="dk1"/>
                </a:solidFill>
                <a:latin typeface="Roboto"/>
                <a:ea typeface="Roboto"/>
                <a:cs typeface="Roboto"/>
                <a:sym typeface="Roboto"/>
              </a:rPr>
              <a:t>Cette diapositive résume le contenu qui sera enseigné lors </a:t>
            </a:r>
            <a:r>
              <a:rPr lang="en-GB" sz="1200" b="0">
                <a:solidFill>
                  <a:schemeClr val="dk1"/>
                </a:solidFill>
                <a:latin typeface="Roboto"/>
                <a:ea typeface="Roboto"/>
                <a:cs typeface="Roboto"/>
                <a:sym typeface="Roboto"/>
              </a:rPr>
              <a:t>du </a:t>
            </a:r>
            <a:r>
              <a:rPr lang="en-GB" sz="1200" b="1">
                <a:solidFill>
                  <a:schemeClr val="dk1"/>
                </a:solidFill>
                <a:latin typeface="Roboto"/>
                <a:ea typeface="Roboto"/>
                <a:cs typeface="Roboto"/>
                <a:sym typeface="Roboto"/>
              </a:rPr>
              <a:t>cinquième jour de la formation des formateurs </a:t>
            </a:r>
            <a:r>
              <a:rPr lang="en-GB" sz="1200">
                <a:solidFill>
                  <a:schemeClr val="dk1"/>
                </a:solidFill>
                <a:latin typeface="Roboto"/>
                <a:ea typeface="Roboto"/>
                <a:cs typeface="Roboto"/>
                <a:sym typeface="Roboto"/>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a:solidFill>
                  <a:schemeClr val="dk1"/>
                </a:solidFill>
                <a:latin typeface="Roboto"/>
                <a:ea typeface="Roboto"/>
                <a:cs typeface="Roboto"/>
                <a:sym typeface="Roboto"/>
              </a:rPr>
              <a:t>Les participants réfléchiront aux bonnes pratiques en matière d'apprentissage des adultes. Nous passerons </a:t>
            </a:r>
            <a:r>
              <a:rPr lang="en-GB" sz="1200"/>
              <a:t>en revue le manuel des animateurs afin d'aborder et de mettre en pratique les améliorations nécessaires.</a:t>
            </a:r>
            <a:endParaRPr lang="en-GB"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a:solidFill>
                  <a:schemeClr val="dk1"/>
                </a:solidFill>
                <a:latin typeface="Roboto"/>
                <a:ea typeface="Roboto"/>
                <a:cs typeface="Roboto"/>
                <a:sym typeface="Roboto"/>
              </a:rPr>
              <a:t>Les participants passeront une évaluation en ligne composée de questions à choix multiples. </a:t>
            </a:r>
            <a:r>
              <a:rPr lang="en-GB" sz="1200" b="0" i="0" u="none" strike="noStrike" cap="none">
                <a:solidFill>
                  <a:schemeClr val="dk1"/>
                </a:solidFill>
                <a:effectLst/>
                <a:latin typeface="Arial"/>
                <a:ea typeface="Arial"/>
                <a:cs typeface="Arial"/>
                <a:sym typeface="Arial"/>
              </a:rPr>
              <a:t>Après avoir réussi l'évaluation finale du cinquième jour, participé activement aux cinq jours de formation et rempli un questionnaire de satisfaction sur leur expérience, les participants recevront un certificat de formateur de formateurs.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02493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B7116-670D-2449-08CF-19970A1423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E4E159-B9F0-80D5-A9F4-9830CA614FFC}"/>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63497852-9E2E-2E53-D7A5-01DBC54A9A1E}"/>
              </a:ext>
            </a:extLst>
          </p:cNvPr>
          <p:cNvSpPr>
            <a:spLocks noGrp="1"/>
          </p:cNvSpPr>
          <p:nvPr>
            <p:ph type="body" idx="1"/>
          </p:nvPr>
        </p:nvSpPr>
        <p:spPr/>
        <p:txBody>
          <a:bodyPr/>
          <a:lstStyle/>
          <a:p>
            <a:r>
              <a:rPr lang="en-GB" b="1"/>
              <a:t>Notes des animateurs :</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Nous avons utilisé la métaphore d'une rivière comme thème fédérateur tout au long de la Masterclass. Chaque jour sera représenté par une partie de la rivière. </a:t>
            </a:r>
          </a:p>
          <a:p>
            <a:endParaRPr lang="en-NL"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Discutez avec vos collègues de la symbolique de l'arrivée à la mer. </a:t>
            </a:r>
            <a:r>
              <a:rPr lang="en-GB" sz="1200" b="0" i="1" u="none" strike="noStrike" cap="none">
                <a:solidFill>
                  <a:schemeClr val="dk1"/>
                </a:solidFill>
                <a:effectLst/>
                <a:latin typeface="Arial"/>
                <a:ea typeface="Arial"/>
                <a:cs typeface="Arial"/>
                <a:sym typeface="Arial"/>
              </a:rPr>
              <a:t>Passe-t-elle par un delta ? La rivière tombe-t-elle d'une falaise ? Se mélange-t-elle à l'eau salée ? Comment pensent-ils que tout cela s'articule aujourd'hui ? </a:t>
            </a:r>
            <a:endParaRPr lang="en-GB" sz="1200" b="0" i="1" u="none" strike="noStrike" cap="none">
              <a:solidFill>
                <a:schemeClr val="dk1"/>
              </a:solidFill>
              <a:effectLst/>
              <a:latin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a:p>
        </p:txBody>
      </p:sp>
      <p:sp>
        <p:nvSpPr>
          <p:cNvPr id="4" name="Slide Number Placeholder 3">
            <a:extLst>
              <a:ext uri="{FF2B5EF4-FFF2-40B4-BE49-F238E27FC236}">
                <a16:creationId xmlns:a16="http://schemas.microsoft.com/office/drawing/2014/main" id="{87CCA7BE-414A-93FE-8CE6-31B81513544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97331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B2D82-4B38-EB6F-D5A7-5D9F464249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DCCBE7-E555-1B25-410E-555EB176665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E090146B-854E-FC47-83B4-E83F383FA34F}"/>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Notes du formateur :</a:t>
            </a:r>
            <a:endParaRPr lang="en-US"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a:solidFill>
                  <a:schemeClr val="dk1"/>
                </a:solidFill>
                <a:latin typeface="Roboto"/>
                <a:ea typeface="Roboto"/>
                <a:cs typeface="Roboto"/>
                <a:sym typeface="Roboto"/>
              </a:rPr>
              <a:t>Cette diapositive résume le contenu qui sera enseigné au cours de la cinquième journée.</a:t>
            </a:r>
            <a:endParaRPr lang="en-GB"/>
          </a:p>
          <a:p>
            <a:endParaRPr lang="en-GB"/>
          </a:p>
          <a:p>
            <a:endParaRPr lang="en-GB"/>
          </a:p>
        </p:txBody>
      </p:sp>
      <p:sp>
        <p:nvSpPr>
          <p:cNvPr id="4" name="Slide Number Placeholder 3">
            <a:extLst>
              <a:ext uri="{FF2B5EF4-FFF2-40B4-BE49-F238E27FC236}">
                <a16:creationId xmlns:a16="http://schemas.microsoft.com/office/drawing/2014/main" id="{BDE64571-836B-C8DC-9566-EC74E6BDD3E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3635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Notes du </a:t>
            </a:r>
            <a:r>
              <a:rPr lang="en-US" sz="1200" b="1" dirty="0" err="1">
                <a:solidFill>
                  <a:schemeClr val="dk1"/>
                </a:solidFill>
                <a:latin typeface="Roboto"/>
                <a:ea typeface="Roboto"/>
                <a:cs typeface="Roboto"/>
                <a:sym typeface="Roboto"/>
              </a:rPr>
              <a:t>formateur</a:t>
            </a:r>
            <a:r>
              <a:rPr lang="en-US" sz="1200" b="1" dirty="0">
                <a:solidFill>
                  <a:schemeClr val="dk1"/>
                </a:solidFill>
                <a:latin typeface="Roboto"/>
                <a:ea typeface="Roboto"/>
                <a:cs typeface="Roboto"/>
                <a:sym typeface="Roboto"/>
              </a:rPr>
              <a:t> :</a:t>
            </a:r>
            <a:endParaRPr lang="en-US" sz="1200" dirty="0">
              <a:solidFill>
                <a:schemeClr val="dk1"/>
              </a:solidFill>
              <a:latin typeface="Roboto"/>
              <a:ea typeface="Roboto"/>
              <a:cs typeface="Roboto"/>
              <a:sym typeface="Roboto"/>
            </a:endParaRP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err="1">
                <a:solidFill>
                  <a:schemeClr val="dk1"/>
                </a:solidFill>
                <a:effectLst/>
                <a:latin typeface="Arial"/>
                <a:ea typeface="Arial"/>
                <a:cs typeface="Arial"/>
                <a:sym typeface="Arial"/>
              </a:rPr>
              <a:t>Présentez</a:t>
            </a:r>
            <a:r>
              <a:rPr lang="en-GB" sz="1200" b="0" i="0" u="none" strike="noStrike" cap="none" dirty="0">
                <a:solidFill>
                  <a:schemeClr val="dk1"/>
                </a:solidFill>
                <a:effectLst/>
                <a:latin typeface="Arial"/>
                <a:ea typeface="Arial"/>
                <a:cs typeface="Arial"/>
                <a:sym typeface="Arial"/>
              </a:rPr>
              <a:t> les principes de </a:t>
            </a:r>
            <a:r>
              <a:rPr lang="en-GB" sz="1200" b="1" i="0" u="none" strike="noStrike" cap="none" dirty="0" err="1">
                <a:solidFill>
                  <a:schemeClr val="dk1"/>
                </a:solidFill>
                <a:effectLst/>
                <a:latin typeface="Arial"/>
                <a:ea typeface="Arial"/>
                <a:cs typeface="Arial"/>
                <a:sym typeface="Arial"/>
              </a:rPr>
              <a:t>l'andragogie</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soulignent</a:t>
            </a:r>
            <a:r>
              <a:rPr lang="en-GB" sz="1200" b="0" i="0" u="none" strike="noStrike" cap="none" dirty="0">
                <a:solidFill>
                  <a:schemeClr val="dk1"/>
                </a:solidFill>
                <a:effectLst/>
                <a:latin typeface="Arial"/>
                <a:ea typeface="Arial"/>
                <a:cs typeface="Arial"/>
                <a:sym typeface="Arial"/>
              </a:rPr>
              <a:t> que les </a:t>
            </a:r>
            <a:r>
              <a:rPr lang="en-GB" sz="1200" b="0" i="0" u="none" strike="noStrike" cap="none" dirty="0" err="1">
                <a:solidFill>
                  <a:schemeClr val="dk1"/>
                </a:solidFill>
                <a:effectLst/>
                <a:latin typeface="Arial"/>
                <a:ea typeface="Arial"/>
                <a:cs typeface="Arial"/>
                <a:sym typeface="Arial"/>
              </a:rPr>
              <a:t>adultes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apprennent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mieux</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lorsque</a:t>
            </a:r>
            <a:r>
              <a:rPr lang="en-GB" sz="1200" b="0" i="0" u="none" strike="noStrike" cap="none" dirty="0">
                <a:solidFill>
                  <a:schemeClr val="dk1"/>
                </a:solidFill>
                <a:effectLst/>
                <a:latin typeface="Arial"/>
                <a:ea typeface="Arial"/>
                <a:cs typeface="Arial"/>
                <a:sym typeface="Arial"/>
              </a:rPr>
              <a:t> le </a:t>
            </a:r>
            <a:r>
              <a:rPr lang="en-GB" sz="1200" b="0" i="0" u="none" strike="noStrike" cap="none" dirty="0" err="1">
                <a:solidFill>
                  <a:schemeClr val="dk1"/>
                </a:solidFill>
                <a:effectLst/>
                <a:latin typeface="Arial"/>
                <a:ea typeface="Arial"/>
                <a:cs typeface="Arial"/>
                <a:sym typeface="Arial"/>
              </a:rPr>
              <a:t>contenu</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a:t>
            </a:r>
            <a:r>
              <a:rPr lang="en-GB" sz="1200" b="1" i="0" u="none" strike="noStrike" cap="none" dirty="0">
                <a:solidFill>
                  <a:schemeClr val="dk1"/>
                </a:solidFill>
                <a:effectLst/>
                <a:latin typeface="Arial"/>
                <a:ea typeface="Arial"/>
                <a:cs typeface="Arial"/>
                <a:sym typeface="Arial"/>
              </a:rPr>
              <a:t>pertinent, </a:t>
            </a:r>
            <a:r>
              <a:rPr lang="en-GB" sz="1200" b="1" i="0" u="none" strike="noStrike" cap="none" dirty="0" err="1">
                <a:solidFill>
                  <a:schemeClr val="dk1"/>
                </a:solidFill>
                <a:effectLst/>
                <a:latin typeface="Arial"/>
                <a:ea typeface="Arial"/>
                <a:cs typeface="Arial"/>
                <a:sym typeface="Arial"/>
              </a:rPr>
              <a:t>participatif</a:t>
            </a:r>
            <a:r>
              <a:rPr lang="en-GB" sz="1200" b="1" i="0" u="none" strike="noStrike" cap="none" dirty="0">
                <a:solidFill>
                  <a:schemeClr val="dk1"/>
                </a:solidFill>
                <a:effectLst/>
                <a:latin typeface="Arial"/>
                <a:ea typeface="Arial"/>
                <a:cs typeface="Arial"/>
                <a:sym typeface="Arial"/>
              </a:rPr>
              <a:t> et applicable </a:t>
            </a:r>
            <a:r>
              <a:rPr lang="en-GB" sz="1200" b="0" i="0" u="none" strike="noStrike" cap="none" dirty="0">
                <a:solidFill>
                  <a:schemeClr val="dk1"/>
                </a:solidFill>
                <a:effectLst/>
                <a:latin typeface="Arial"/>
                <a:ea typeface="Arial"/>
                <a:cs typeface="Arial"/>
                <a:sym typeface="Arial"/>
              </a:rPr>
              <a:t>à </a:t>
            </a:r>
            <a:r>
              <a:rPr lang="en-GB" sz="1200" b="0" i="0" u="none" strike="noStrike" cap="none" dirty="0" err="1">
                <a:solidFill>
                  <a:schemeClr val="dk1"/>
                </a:solidFill>
                <a:effectLst/>
                <a:latin typeface="Arial"/>
                <a:ea typeface="Arial"/>
                <a:cs typeface="Arial"/>
                <a:sym typeface="Arial"/>
              </a:rPr>
              <a:t>leurs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expériences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vécues</a:t>
            </a:r>
            <a:r>
              <a:rPr lang="en-GB" sz="1200" b="0" i="0" u="none" strike="noStrike" cap="none" dirty="0">
                <a:solidFill>
                  <a:schemeClr val="dk1"/>
                </a:solidFill>
                <a:effectLst/>
                <a:latin typeface="Arial"/>
                <a:ea typeface="Arial"/>
                <a:cs typeface="Arial"/>
                <a:sym typeface="Arial"/>
              </a:rPr>
              <a:t>. </a:t>
            </a: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ea typeface="Arial"/>
                <a:cs typeface="Arial"/>
                <a:sym typeface="Arial"/>
              </a:rPr>
              <a:t>Les principes </a:t>
            </a:r>
            <a:r>
              <a:rPr lang="en-GB" sz="1200" b="0" i="0" u="none" strike="noStrike" cap="none" dirty="0" err="1">
                <a:solidFill>
                  <a:schemeClr val="dk1"/>
                </a:solidFill>
                <a:effectLst/>
                <a:latin typeface="Arial"/>
                <a:ea typeface="Arial"/>
                <a:cs typeface="Arial"/>
                <a:sym typeface="Arial"/>
              </a:rPr>
              <a:t>clés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l'apprentissage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adultes</a:t>
            </a:r>
            <a:r>
              <a:rPr lang="en-GB" sz="1200" b="0" i="0" u="none" strike="noStrike" cap="none" dirty="0">
                <a:solidFill>
                  <a:schemeClr val="dk1"/>
                </a:solidFill>
                <a:effectLst/>
                <a:latin typeface="Arial"/>
                <a:ea typeface="Arial"/>
                <a:cs typeface="Arial"/>
                <a:sym typeface="Arial"/>
              </a:rPr>
              <a:t> à prendre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compte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suivants</a:t>
            </a:r>
            <a:r>
              <a:rPr lang="en-GB" sz="1200" b="0" i="0" u="none" strike="noStrike" cap="none" dirty="0">
                <a:solidFill>
                  <a:schemeClr val="dk1"/>
                </a:solidFill>
                <a:effectLst/>
                <a:latin typeface="Arial"/>
                <a:ea typeface="Arial"/>
                <a:cs typeface="Arial"/>
                <a:sym typeface="Arial"/>
              </a:rPr>
              <a:t> :</a:t>
            </a:r>
          </a:p>
          <a:p>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1. Participation active et </a:t>
            </a:r>
            <a:r>
              <a:rPr lang="en-GB" sz="1200" b="1" i="0" u="none" strike="noStrike" cap="none" dirty="0" err="1">
                <a:solidFill>
                  <a:schemeClr val="dk1"/>
                </a:solidFill>
                <a:effectLst/>
                <a:latin typeface="Arial"/>
                <a:ea typeface="Arial"/>
                <a:cs typeface="Arial"/>
                <a:sym typeface="Arial"/>
              </a:rPr>
              <a:t>réflexion</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adultes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apprenants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autonomes</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tirent</a:t>
            </a:r>
            <a:r>
              <a:rPr lang="en-GB" sz="1200" b="0" i="0" u="none" strike="noStrike" cap="none" dirty="0">
                <a:solidFill>
                  <a:schemeClr val="dk1"/>
                </a:solidFill>
                <a:effectLst/>
                <a:latin typeface="Arial"/>
                <a:ea typeface="Arial"/>
                <a:cs typeface="Arial"/>
                <a:sym typeface="Arial"/>
              </a:rPr>
              <a:t> profit </a:t>
            </a:r>
            <a:r>
              <a:rPr lang="en-GB" sz="1200" b="0" i="0" u="none" strike="noStrike" cap="none" dirty="0" err="1">
                <a:solidFill>
                  <a:schemeClr val="dk1"/>
                </a:solidFill>
                <a:effectLst/>
                <a:latin typeface="Arial"/>
                <a:ea typeface="Arial"/>
                <a:cs typeface="Arial"/>
                <a:sym typeface="Arial"/>
              </a:rPr>
              <a:t>d'une</a:t>
            </a:r>
            <a:r>
              <a:rPr lang="en-GB" sz="1200" b="0" i="0" u="none" strike="noStrike" cap="none" dirty="0">
                <a:solidFill>
                  <a:schemeClr val="dk1"/>
                </a:solidFill>
                <a:effectLst/>
                <a:latin typeface="Arial"/>
                <a:ea typeface="Arial"/>
                <a:cs typeface="Arial"/>
                <a:sym typeface="Arial"/>
              </a:rPr>
              <a:t> implication </a:t>
            </a:r>
            <a:r>
              <a:rPr lang="en-GB" sz="1200" b="0" i="0" u="none" strike="noStrike" cap="none" dirty="0" err="1">
                <a:solidFill>
                  <a:schemeClr val="dk1"/>
                </a:solidFill>
                <a:effectLst/>
                <a:latin typeface="Arial"/>
                <a:ea typeface="Arial"/>
                <a:cs typeface="Arial"/>
                <a:sym typeface="Arial"/>
              </a:rPr>
              <a:t>directe</a:t>
            </a:r>
            <a:r>
              <a:rPr lang="en-GB" sz="1200" b="0" i="0" u="none" strike="noStrike" cap="none" dirty="0">
                <a:solidFill>
                  <a:schemeClr val="dk1"/>
                </a:solidFill>
                <a:effectLst/>
                <a:latin typeface="Arial"/>
                <a:ea typeface="Arial"/>
                <a:cs typeface="Arial"/>
                <a:sym typeface="Arial"/>
              </a:rPr>
              <a:t> dans le </a:t>
            </a:r>
            <a:r>
              <a:rPr lang="en-GB" sz="1200" b="0" i="0" u="none" strike="noStrike" cap="none" dirty="0" err="1">
                <a:solidFill>
                  <a:schemeClr val="dk1"/>
                </a:solidFill>
                <a:effectLst/>
                <a:latin typeface="Arial"/>
                <a:ea typeface="Arial"/>
                <a:cs typeface="Arial"/>
                <a:sym typeface="Arial"/>
              </a:rPr>
              <a:t>contenu</a:t>
            </a:r>
            <a:r>
              <a:rPr lang="en-GB" sz="1200" b="0" i="0" u="none" strike="noStrike" cap="none" dirty="0">
                <a:solidFill>
                  <a:schemeClr val="dk1"/>
                </a:solidFill>
                <a:effectLst/>
                <a:latin typeface="Arial"/>
                <a:ea typeface="Arial"/>
                <a:cs typeface="Arial"/>
                <a:sym typeface="Arial"/>
              </a:rPr>
              <a:t>. Des techniques </a:t>
            </a:r>
            <a:r>
              <a:rPr lang="en-GB" sz="1200" b="0" i="0" u="none" strike="noStrike" cap="none" dirty="0" err="1">
                <a:solidFill>
                  <a:schemeClr val="dk1"/>
                </a:solidFill>
                <a:effectLst/>
                <a:latin typeface="Arial"/>
                <a:ea typeface="Arial"/>
                <a:cs typeface="Arial"/>
                <a:sym typeface="Arial"/>
              </a:rPr>
              <a:t>telles</a:t>
            </a:r>
            <a:r>
              <a:rPr lang="en-GB" sz="1200" b="0" i="0" u="none" strike="noStrike" cap="none" dirty="0">
                <a:solidFill>
                  <a:schemeClr val="dk1"/>
                </a:solidFill>
                <a:effectLst/>
                <a:latin typeface="Arial"/>
                <a:ea typeface="Arial"/>
                <a:cs typeface="Arial"/>
                <a:sym typeface="Arial"/>
              </a:rPr>
              <a:t> que les discussions interactives, les jeux de </a:t>
            </a:r>
            <a:r>
              <a:rPr lang="en-GB" sz="1200" b="0" i="0" u="none" strike="noStrike" cap="none" dirty="0" err="1">
                <a:solidFill>
                  <a:schemeClr val="dk1"/>
                </a:solidFill>
                <a:effectLst/>
                <a:latin typeface="Arial"/>
                <a:ea typeface="Arial"/>
                <a:cs typeface="Arial"/>
                <a:sym typeface="Arial"/>
              </a:rPr>
              <a:t>rôle</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exercices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réflexion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guidés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encouragent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apprenants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relier</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nouvelles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connaissances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leurs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expériences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existantes</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journaux</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réflexion</a:t>
            </a:r>
            <a:r>
              <a:rPr lang="en-GB" sz="1200" b="0" i="0" u="none" strike="noStrike" cap="none" dirty="0">
                <a:solidFill>
                  <a:schemeClr val="dk1"/>
                </a:solidFill>
                <a:effectLst/>
                <a:latin typeface="Arial"/>
                <a:ea typeface="Arial"/>
                <a:cs typeface="Arial"/>
                <a:sym typeface="Arial"/>
              </a:rPr>
              <a:t>, les carnets </a:t>
            </a:r>
            <a:r>
              <a:rPr lang="en-GB" sz="1200" b="0" i="0" u="none" strike="noStrike" cap="none" dirty="0" err="1">
                <a:solidFill>
                  <a:schemeClr val="dk1"/>
                </a:solidFill>
                <a:effectLst/>
                <a:latin typeface="Arial"/>
                <a:ea typeface="Arial"/>
                <a:cs typeface="Arial"/>
                <a:sym typeface="Arial"/>
              </a:rPr>
              <a:t>d'apprentissage</a:t>
            </a:r>
            <a:r>
              <a:rPr lang="en-GB" sz="1200" b="0" i="0" u="none" strike="noStrike" cap="none" dirty="0">
                <a:solidFill>
                  <a:schemeClr val="dk1"/>
                </a:solidFill>
                <a:effectLst/>
                <a:latin typeface="Arial"/>
                <a:ea typeface="Arial"/>
                <a:cs typeface="Arial"/>
                <a:sym typeface="Arial"/>
              </a:rPr>
              <a:t> et les </a:t>
            </a:r>
            <a:r>
              <a:rPr lang="en-GB" sz="1200" b="0" i="0" u="none" strike="noStrike" cap="none" dirty="0" err="1">
                <a:solidFill>
                  <a:schemeClr val="dk1"/>
                </a:solidFill>
                <a:effectLst/>
                <a:latin typeface="Arial"/>
                <a:ea typeface="Arial"/>
                <a:cs typeface="Arial"/>
                <a:sym typeface="Arial"/>
              </a:rPr>
              <a:t>débriefings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structurés</a:t>
            </a:r>
            <a:r>
              <a:rPr lang="en-GB" sz="1200" b="0" i="0" u="none" strike="noStrike" cap="none" dirty="0">
                <a:solidFill>
                  <a:schemeClr val="dk1"/>
                </a:solidFill>
                <a:effectLst/>
                <a:latin typeface="Arial"/>
                <a:ea typeface="Arial"/>
                <a:cs typeface="Arial"/>
                <a:sym typeface="Arial"/>
              </a:rPr>
              <a:t> après les </a:t>
            </a:r>
            <a:r>
              <a:rPr lang="en-GB" sz="1200" b="0" i="0" u="none" strike="noStrike" cap="none" dirty="0" err="1">
                <a:solidFill>
                  <a:schemeClr val="dk1"/>
                </a:solidFill>
                <a:effectLst/>
                <a:latin typeface="Arial"/>
                <a:ea typeface="Arial"/>
                <a:cs typeface="Arial"/>
                <a:sym typeface="Arial"/>
              </a:rPr>
              <a:t>activités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contribuent</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approfondir</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compréhension</a:t>
            </a:r>
            <a:r>
              <a:rPr lang="en-GB" sz="1200" b="0" i="0" u="none" strike="noStrike" cap="none" dirty="0">
                <a:solidFill>
                  <a:schemeClr val="dk1"/>
                </a:solidFill>
                <a:effectLst/>
                <a:latin typeface="Arial"/>
                <a:ea typeface="Arial"/>
                <a:cs typeface="Arial"/>
                <a:sym typeface="Arial"/>
              </a:rPr>
              <a:t> et à </a:t>
            </a:r>
            <a:r>
              <a:rPr lang="en-GB" sz="1200" b="0" i="0" u="none" strike="noStrike" cap="none" dirty="0" err="1">
                <a:solidFill>
                  <a:schemeClr val="dk1"/>
                </a:solidFill>
                <a:effectLst/>
                <a:latin typeface="Arial"/>
                <a:ea typeface="Arial"/>
                <a:cs typeface="Arial"/>
                <a:sym typeface="Arial"/>
              </a:rPr>
              <a:t>promouvoir</a:t>
            </a:r>
            <a:r>
              <a:rPr lang="en-GB" sz="1200" b="0" i="0" u="none" strike="noStrike" cap="none" dirty="0">
                <a:solidFill>
                  <a:schemeClr val="dk1"/>
                </a:solidFill>
                <a:effectLst/>
                <a:latin typeface="Arial"/>
                <a:ea typeface="Arial"/>
                <a:cs typeface="Arial"/>
                <a:sym typeface="Arial"/>
              </a:rPr>
              <a:t> la pensée critique.</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2. Études de </a:t>
            </a:r>
            <a:r>
              <a:rPr lang="en-GB" sz="1200" b="1" i="0" u="none" strike="noStrike" cap="none" dirty="0" err="1">
                <a:solidFill>
                  <a:schemeClr val="dk1"/>
                </a:solidFill>
                <a:effectLst/>
                <a:latin typeface="Arial"/>
                <a:ea typeface="Arial"/>
                <a:cs typeface="Arial"/>
                <a:sym typeface="Arial"/>
              </a:rPr>
              <a:t>cas</a:t>
            </a:r>
            <a:r>
              <a:rPr lang="en-GB" sz="1200" b="1" i="0" u="none" strike="noStrike" cap="none" dirty="0">
                <a:solidFill>
                  <a:schemeClr val="dk1"/>
                </a:solidFill>
                <a:effectLst/>
                <a:latin typeface="Arial"/>
                <a:ea typeface="Arial"/>
                <a:cs typeface="Arial"/>
                <a:sym typeface="Arial"/>
              </a:rPr>
              <a:t> et </a:t>
            </a:r>
            <a:r>
              <a:rPr lang="en-GB" sz="1200" b="1" i="0" u="none" strike="noStrike" cap="none" dirty="0" err="1">
                <a:solidFill>
                  <a:schemeClr val="dk1"/>
                </a:solidFill>
                <a:effectLst/>
                <a:latin typeface="Arial"/>
                <a:ea typeface="Arial"/>
                <a:cs typeface="Arial"/>
                <a:sym typeface="Arial"/>
              </a:rPr>
              <a:t>scénarios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tirés</a:t>
            </a:r>
            <a:r>
              <a:rPr lang="en-GB" sz="1200" b="1" i="0" u="none" strike="noStrike" cap="none" dirty="0">
                <a:solidFill>
                  <a:schemeClr val="dk1"/>
                </a:solidFill>
                <a:effectLst/>
                <a:latin typeface="Arial"/>
                <a:ea typeface="Arial"/>
                <a:cs typeface="Arial"/>
                <a:sym typeface="Arial"/>
              </a:rPr>
              <a:t> du monde </a:t>
            </a:r>
            <a:r>
              <a:rPr lang="en-GB" sz="1200" b="1" i="0" u="none" strike="noStrike" cap="none" dirty="0" err="1">
                <a:solidFill>
                  <a:schemeClr val="dk1"/>
                </a:solidFill>
                <a:effectLst/>
                <a:latin typeface="Arial"/>
                <a:ea typeface="Arial"/>
                <a:cs typeface="Arial"/>
                <a:sym typeface="Arial"/>
              </a:rPr>
              <a:t>réel</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Les </a:t>
            </a:r>
            <a:r>
              <a:rPr lang="en-GB" sz="1200" b="0" i="0" u="none" strike="noStrike" cap="none" dirty="0" err="1">
                <a:solidFill>
                  <a:schemeClr val="dk1"/>
                </a:solidFill>
                <a:effectLst/>
                <a:latin typeface="Arial"/>
                <a:ea typeface="Arial"/>
                <a:cs typeface="Arial"/>
                <a:sym typeface="Arial"/>
              </a:rPr>
              <a:t>adultes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motivés</a:t>
            </a:r>
            <a:r>
              <a:rPr lang="en-GB" sz="1200" b="0" i="0" u="none" strike="noStrike" cap="none" dirty="0">
                <a:solidFill>
                  <a:schemeClr val="dk1"/>
                </a:solidFill>
                <a:effectLst/>
                <a:latin typeface="Arial"/>
                <a:ea typeface="Arial"/>
                <a:cs typeface="Arial"/>
                <a:sym typeface="Arial"/>
              </a:rPr>
              <a:t> par un </a:t>
            </a:r>
            <a:r>
              <a:rPr lang="en-GB" sz="1200" b="0" i="0" u="none" strike="noStrike" cap="none" dirty="0" err="1">
                <a:solidFill>
                  <a:schemeClr val="dk1"/>
                </a:solidFill>
                <a:effectLst/>
                <a:latin typeface="Arial"/>
                <a:ea typeface="Arial"/>
                <a:cs typeface="Arial"/>
                <a:sym typeface="Arial"/>
              </a:rPr>
              <a:t>apprentissage</a:t>
            </a:r>
            <a:r>
              <a:rPr lang="en-GB" sz="1200" b="0" i="0" u="none" strike="noStrike" cap="none" dirty="0">
                <a:solidFill>
                  <a:schemeClr val="dk1"/>
                </a:solidFill>
                <a:effectLst/>
                <a:latin typeface="Arial"/>
                <a:ea typeface="Arial"/>
                <a:cs typeface="Arial"/>
                <a:sym typeface="Arial"/>
              </a:rPr>
              <a:t> qui </a:t>
            </a:r>
            <a:r>
              <a:rPr lang="en-GB" sz="1200" b="0" i="0" u="none" strike="noStrike" cap="none" dirty="0" err="1">
                <a:solidFill>
                  <a:schemeClr val="dk1"/>
                </a:solidFill>
                <a:effectLst/>
                <a:latin typeface="Arial"/>
                <a:ea typeface="Arial"/>
                <a:cs typeface="Arial"/>
                <a:sym typeface="Arial"/>
              </a:rPr>
              <a:t>résout</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problèmes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concrets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L'utilisation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d'études</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cas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authentiques</a:t>
            </a:r>
            <a:r>
              <a:rPr lang="en-GB" sz="1200" b="0" i="0" u="none" strike="noStrike" cap="none" dirty="0">
                <a:solidFill>
                  <a:schemeClr val="dk1"/>
                </a:solidFill>
                <a:effectLst/>
                <a:latin typeface="Arial"/>
                <a:ea typeface="Arial"/>
                <a:cs typeface="Arial"/>
                <a:sym typeface="Arial"/>
              </a:rPr>
              <a:t>, de simulations et d'un </a:t>
            </a:r>
            <a:r>
              <a:rPr lang="en-GB" sz="1200" b="0" i="0" u="none" strike="noStrike" cap="none" dirty="0" err="1">
                <a:solidFill>
                  <a:schemeClr val="dk1"/>
                </a:solidFill>
                <a:effectLst/>
                <a:latin typeface="Arial"/>
                <a:ea typeface="Arial"/>
                <a:cs typeface="Arial"/>
                <a:sym typeface="Arial"/>
              </a:rPr>
              <a:t>apprentissage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basé</a:t>
            </a:r>
            <a:r>
              <a:rPr lang="en-GB" sz="1200" b="0" i="0" u="none" strike="noStrike" cap="none" dirty="0">
                <a:solidFill>
                  <a:schemeClr val="dk1"/>
                </a:solidFill>
                <a:effectLst/>
                <a:latin typeface="Arial"/>
                <a:ea typeface="Arial"/>
                <a:cs typeface="Arial"/>
                <a:sym typeface="Arial"/>
              </a:rPr>
              <a:t> sur des </a:t>
            </a:r>
            <a:r>
              <a:rPr lang="en-GB" sz="1200" b="0" i="0" u="none" strike="noStrike" cap="none" dirty="0" err="1">
                <a:solidFill>
                  <a:schemeClr val="dk1"/>
                </a:solidFill>
                <a:effectLst/>
                <a:latin typeface="Arial"/>
                <a:ea typeface="Arial"/>
                <a:cs typeface="Arial"/>
                <a:sym typeface="Arial"/>
              </a:rPr>
              <a:t>scénarios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permet</a:t>
            </a:r>
            <a:r>
              <a:rPr lang="en-GB" sz="1200" b="0" i="0" u="none" strike="noStrike" cap="none" dirty="0">
                <a:solidFill>
                  <a:schemeClr val="dk1"/>
                </a:solidFill>
                <a:effectLst/>
                <a:latin typeface="Arial"/>
                <a:ea typeface="Arial"/>
                <a:cs typeface="Arial"/>
                <a:sym typeface="Arial"/>
              </a:rPr>
              <a:t> aux participants </a:t>
            </a:r>
            <a:r>
              <a:rPr lang="en-GB" sz="1200" b="0" i="0" u="none" strike="noStrike" cap="none" dirty="0" err="1">
                <a:solidFill>
                  <a:schemeClr val="dk1"/>
                </a:solidFill>
                <a:effectLst/>
                <a:latin typeface="Arial"/>
                <a:ea typeface="Arial"/>
                <a:cs typeface="Arial"/>
                <a:sym typeface="Arial"/>
              </a:rPr>
              <a:t>d'appliquer</a:t>
            </a:r>
            <a:r>
              <a:rPr lang="en-GB" sz="1200" b="0" i="0" u="none" strike="noStrike" cap="none" dirty="0">
                <a:solidFill>
                  <a:schemeClr val="dk1"/>
                </a:solidFill>
                <a:effectLst/>
                <a:latin typeface="Arial"/>
                <a:ea typeface="Arial"/>
                <a:cs typeface="Arial"/>
                <a:sym typeface="Arial"/>
              </a:rPr>
              <a:t> des concepts dans des </a:t>
            </a:r>
            <a:r>
              <a:rPr lang="en-GB" sz="1200" b="0" i="0" u="none" strike="noStrike" cap="none" dirty="0" err="1">
                <a:solidFill>
                  <a:schemeClr val="dk1"/>
                </a:solidFill>
                <a:effectLst/>
                <a:latin typeface="Arial"/>
                <a:ea typeface="Arial"/>
                <a:cs typeface="Arial"/>
                <a:sym typeface="Arial"/>
              </a:rPr>
              <a:t>contextes</a:t>
            </a:r>
            <a:r>
              <a:rPr lang="en-GB" sz="1200" b="0" i="0" u="none" strike="noStrike" cap="none" dirty="0">
                <a:solidFill>
                  <a:schemeClr val="dk1"/>
                </a:solidFill>
                <a:effectLst/>
                <a:latin typeface="Arial"/>
                <a:ea typeface="Arial"/>
                <a:cs typeface="Arial"/>
                <a:sym typeface="Arial"/>
              </a:rPr>
              <a:t> pratiques. </a:t>
            </a:r>
            <a:r>
              <a:rPr lang="en-GB" sz="1200" b="0" i="0" u="none" strike="noStrike" cap="none" dirty="0" err="1">
                <a:solidFill>
                  <a:schemeClr val="dk1"/>
                </a:solidFill>
                <a:effectLst/>
                <a:latin typeface="Arial"/>
                <a:ea typeface="Arial"/>
                <a:cs typeface="Arial"/>
                <a:sym typeface="Arial"/>
              </a:rPr>
              <a:t>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méthodes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favorisent</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compétences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matière de </a:t>
            </a:r>
            <a:r>
              <a:rPr lang="en-GB" sz="1200" b="0" i="0" u="none" strike="noStrike" cap="none" dirty="0" err="1">
                <a:solidFill>
                  <a:schemeClr val="dk1"/>
                </a:solidFill>
                <a:effectLst/>
                <a:latin typeface="Arial"/>
                <a:ea typeface="Arial"/>
                <a:cs typeface="Arial"/>
                <a:sym typeface="Arial"/>
              </a:rPr>
              <a:t>résolution</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problèmes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rendent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l'apprentissage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immédiatement</a:t>
            </a:r>
            <a:r>
              <a:rPr lang="en-GB" sz="1200" b="0" i="0" u="none" strike="noStrike" cap="none" dirty="0">
                <a:solidFill>
                  <a:schemeClr val="dk1"/>
                </a:solidFill>
                <a:effectLst/>
                <a:latin typeface="Arial"/>
                <a:ea typeface="Arial"/>
                <a:cs typeface="Arial"/>
                <a:sym typeface="Arial"/>
              </a:rPr>
              <a:t> pertinent et </a:t>
            </a:r>
            <a:r>
              <a:rPr lang="en-GB" sz="1200" b="0" i="0" u="none" strike="noStrike" cap="none" dirty="0" err="1">
                <a:solidFill>
                  <a:schemeClr val="dk1"/>
                </a:solidFill>
                <a:effectLst/>
                <a:latin typeface="Arial"/>
                <a:ea typeface="Arial"/>
                <a:cs typeface="Arial"/>
                <a:sym typeface="Arial"/>
              </a:rPr>
              <a:t>transférable</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leur</a:t>
            </a:r>
            <a:r>
              <a:rPr lang="en-GB" sz="1200" b="0" i="0" u="none" strike="noStrike" cap="none" dirty="0">
                <a:solidFill>
                  <a:schemeClr val="dk1"/>
                </a:solidFill>
                <a:effectLst/>
                <a:latin typeface="Arial"/>
                <a:ea typeface="Arial"/>
                <a:cs typeface="Arial"/>
                <a:sym typeface="Arial"/>
              </a:rPr>
              <a:t> milieu de travail </a:t>
            </a:r>
            <a:r>
              <a:rPr lang="en-GB" sz="1200" b="0" i="0" u="none" strike="noStrike" cap="none" dirty="0" err="1">
                <a:solidFill>
                  <a:schemeClr val="dk1"/>
                </a:solidFill>
                <a:effectLst/>
                <a:latin typeface="Arial"/>
                <a:ea typeface="Arial"/>
                <a:cs typeface="Arial"/>
                <a:sym typeface="Arial"/>
              </a:rPr>
              <a:t>ou</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leur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communauté</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3. </a:t>
            </a:r>
            <a:r>
              <a:rPr lang="en-GB" sz="1200" b="1" i="0" u="none" strike="noStrike" cap="none" dirty="0" err="1">
                <a:solidFill>
                  <a:schemeClr val="dk1"/>
                </a:solidFill>
                <a:effectLst/>
                <a:latin typeface="Arial"/>
                <a:ea typeface="Arial"/>
                <a:cs typeface="Arial"/>
                <a:sym typeface="Arial"/>
              </a:rPr>
              <a:t>Apprentissage</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collaboratif</a:t>
            </a:r>
            <a:r>
              <a:rPr lang="en-GB" sz="1200" b="1" i="0" u="none" strike="noStrike" cap="none" dirty="0">
                <a:solidFill>
                  <a:schemeClr val="dk1"/>
                </a:solidFill>
                <a:effectLst/>
                <a:latin typeface="Arial"/>
                <a:ea typeface="Arial"/>
                <a:cs typeface="Arial"/>
                <a:sym typeface="Arial"/>
              </a:rPr>
              <a:t> et coaching par les pairs</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err="1">
                <a:solidFill>
                  <a:schemeClr val="dk1"/>
                </a:solidFill>
                <a:effectLst/>
                <a:latin typeface="Arial"/>
                <a:ea typeface="Arial"/>
                <a:cs typeface="Arial"/>
                <a:sym typeface="Arial"/>
              </a:rPr>
              <a:t>L'apprentissage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amélioré</a:t>
            </a:r>
            <a:r>
              <a:rPr lang="en-GB" sz="1200" b="0" i="0" u="none" strike="noStrike" cap="none" dirty="0">
                <a:solidFill>
                  <a:schemeClr val="dk1"/>
                </a:solidFill>
                <a:effectLst/>
                <a:latin typeface="Arial"/>
                <a:ea typeface="Arial"/>
                <a:cs typeface="Arial"/>
                <a:sym typeface="Arial"/>
              </a:rPr>
              <a:t> par </a:t>
            </a:r>
            <a:r>
              <a:rPr lang="en-GB" sz="1200" b="0" i="0" u="none" strike="noStrike" cap="none" dirty="0" err="1">
                <a:solidFill>
                  <a:schemeClr val="dk1"/>
                </a:solidFill>
                <a:effectLst/>
                <a:latin typeface="Arial"/>
                <a:ea typeface="Arial"/>
                <a:cs typeface="Arial"/>
                <a:sym typeface="Arial"/>
              </a:rPr>
              <a:t>l'interaction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sociale</a:t>
            </a:r>
            <a:r>
              <a:rPr lang="en-GB" sz="1200" b="0" i="0" u="none" strike="noStrike" cap="none" dirty="0">
                <a:solidFill>
                  <a:schemeClr val="dk1"/>
                </a:solidFill>
                <a:effectLst/>
                <a:latin typeface="Arial"/>
                <a:ea typeface="Arial"/>
                <a:cs typeface="Arial"/>
                <a:sym typeface="Arial"/>
              </a:rPr>
              <a:t>. Le travail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groupe</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commentaires</a:t>
            </a:r>
            <a:r>
              <a:rPr lang="en-GB" sz="1200" b="0" i="0" u="none" strike="noStrike" cap="none" dirty="0">
                <a:solidFill>
                  <a:schemeClr val="dk1"/>
                </a:solidFill>
                <a:effectLst/>
                <a:latin typeface="Arial"/>
                <a:ea typeface="Arial"/>
                <a:cs typeface="Arial"/>
                <a:sym typeface="Arial"/>
              </a:rPr>
              <a:t> des pairs et les sessions de coaching par les pairs </a:t>
            </a:r>
            <a:r>
              <a:rPr lang="en-GB" sz="1200" b="0" i="0" u="none" strike="noStrike" cap="none" dirty="0" err="1">
                <a:solidFill>
                  <a:schemeClr val="dk1"/>
                </a:solidFill>
                <a:effectLst/>
                <a:latin typeface="Arial"/>
                <a:ea typeface="Arial"/>
                <a:cs typeface="Arial"/>
                <a:sym typeface="Arial"/>
              </a:rPr>
              <a:t>créent</a:t>
            </a:r>
            <a:r>
              <a:rPr lang="en-GB" sz="1200" b="0" i="0" u="none" strike="noStrike" cap="none" dirty="0">
                <a:solidFill>
                  <a:schemeClr val="dk1"/>
                </a:solidFill>
                <a:effectLst/>
                <a:latin typeface="Arial"/>
                <a:ea typeface="Arial"/>
                <a:cs typeface="Arial"/>
                <a:sym typeface="Arial"/>
              </a:rPr>
              <a:t> un </a:t>
            </a:r>
            <a:r>
              <a:rPr lang="en-GB" sz="1200" b="0" i="0" u="none" strike="noStrike" cap="none" dirty="0" err="1">
                <a:solidFill>
                  <a:schemeClr val="dk1"/>
                </a:solidFill>
                <a:effectLst/>
                <a:latin typeface="Arial"/>
                <a:ea typeface="Arial"/>
                <a:cs typeface="Arial"/>
                <a:sym typeface="Arial"/>
              </a:rPr>
              <a:t>environnement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favorable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où</a:t>
            </a:r>
            <a:r>
              <a:rPr lang="en-GB" sz="1200" b="0" i="0" u="none" strike="noStrike" cap="none" dirty="0">
                <a:solidFill>
                  <a:schemeClr val="dk1"/>
                </a:solidFill>
                <a:effectLst/>
                <a:latin typeface="Arial"/>
                <a:ea typeface="Arial"/>
                <a:cs typeface="Arial"/>
                <a:sym typeface="Arial"/>
              </a:rPr>
              <a:t> les </a:t>
            </a:r>
            <a:r>
              <a:rPr lang="en-GB" sz="1200" b="0" i="0" u="none" strike="noStrike" cap="none" dirty="0" err="1">
                <a:solidFill>
                  <a:schemeClr val="dk1"/>
                </a:solidFill>
                <a:effectLst/>
                <a:latin typeface="Arial"/>
                <a:ea typeface="Arial"/>
                <a:cs typeface="Arial"/>
                <a:sym typeface="Arial"/>
              </a:rPr>
              <a:t>apprenants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peuvent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partager</a:t>
            </a:r>
            <a:r>
              <a:rPr lang="en-GB" sz="1200" b="0" i="0" u="none" strike="noStrike" cap="none" dirty="0">
                <a:solidFill>
                  <a:schemeClr val="dk1"/>
                </a:solidFill>
                <a:effectLst/>
                <a:latin typeface="Arial"/>
                <a:ea typeface="Arial"/>
                <a:cs typeface="Arial"/>
                <a:sym typeface="Arial"/>
              </a:rPr>
              <a:t> des perspectives </a:t>
            </a:r>
            <a:r>
              <a:rPr lang="en-GB" sz="1200" b="0" i="0" u="none" strike="noStrike" cap="none" dirty="0" err="1">
                <a:solidFill>
                  <a:schemeClr val="dk1"/>
                </a:solidFill>
                <a:effectLst/>
                <a:latin typeface="Arial"/>
                <a:ea typeface="Arial"/>
                <a:cs typeface="Arial"/>
                <a:sym typeface="Arial"/>
              </a:rPr>
              <a:t>diverses</a:t>
            </a:r>
            <a:r>
              <a:rPr lang="en-GB" sz="1200" b="0" i="0" u="none" strike="noStrike" cap="none" dirty="0">
                <a:solidFill>
                  <a:schemeClr val="dk1"/>
                </a:solidFill>
                <a:effectLst/>
                <a:latin typeface="Arial"/>
                <a:ea typeface="Arial"/>
                <a:cs typeface="Arial"/>
                <a:sym typeface="Arial"/>
              </a:rPr>
              <a:t>, co-</a:t>
            </a:r>
            <a:r>
              <a:rPr lang="en-GB" sz="1200" b="0" i="0" u="none" strike="noStrike" cap="none" dirty="0" err="1">
                <a:solidFill>
                  <a:schemeClr val="dk1"/>
                </a:solidFill>
                <a:effectLst/>
                <a:latin typeface="Arial"/>
                <a:ea typeface="Arial"/>
                <a:cs typeface="Arial"/>
                <a:sym typeface="Arial"/>
              </a:rPr>
              <a:t>créer</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connaissances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renforcer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leur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confiance</a:t>
            </a:r>
            <a:r>
              <a:rPr lang="en-GB" sz="1200" b="0" i="0" u="none" strike="noStrike" cap="none" dirty="0">
                <a:solidFill>
                  <a:schemeClr val="dk1"/>
                </a:solidFill>
                <a:effectLst/>
                <a:latin typeface="Arial"/>
                <a:ea typeface="Arial"/>
                <a:cs typeface="Arial"/>
                <a:sym typeface="Arial"/>
              </a:rPr>
              <a:t>. Les animateurs </a:t>
            </a:r>
            <a:r>
              <a:rPr lang="en-GB" sz="1200" b="0" i="0" u="none" strike="noStrike" cap="none" dirty="0" err="1">
                <a:solidFill>
                  <a:schemeClr val="dk1"/>
                </a:solidFill>
                <a:effectLst/>
                <a:latin typeface="Arial"/>
                <a:ea typeface="Arial"/>
                <a:cs typeface="Arial"/>
                <a:sym typeface="Arial"/>
              </a:rPr>
              <a:t>agissent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comme</a:t>
            </a:r>
            <a:r>
              <a:rPr lang="en-GB" sz="1200" b="0" i="0" u="none" strike="noStrike" cap="none" dirty="0">
                <a:solidFill>
                  <a:schemeClr val="dk1"/>
                </a:solidFill>
                <a:effectLst/>
                <a:latin typeface="Arial"/>
                <a:ea typeface="Arial"/>
                <a:cs typeface="Arial"/>
                <a:sym typeface="Arial"/>
              </a:rPr>
              <a:t> des guides </a:t>
            </a:r>
            <a:r>
              <a:rPr lang="en-GB" sz="1200" b="0" i="0" u="none" strike="noStrike" cap="none" dirty="0" err="1">
                <a:solidFill>
                  <a:schemeClr val="dk1"/>
                </a:solidFill>
                <a:effectLst/>
                <a:latin typeface="Arial"/>
                <a:ea typeface="Arial"/>
                <a:cs typeface="Arial"/>
                <a:sym typeface="Arial"/>
              </a:rPr>
              <a:t>plutôt</a:t>
            </a:r>
            <a:r>
              <a:rPr lang="en-GB" sz="1200" b="0" i="0" u="none" strike="noStrike" cap="none" dirty="0">
                <a:solidFill>
                  <a:schemeClr val="dk1"/>
                </a:solidFill>
                <a:effectLst/>
                <a:latin typeface="Arial"/>
                <a:ea typeface="Arial"/>
                <a:cs typeface="Arial"/>
                <a:sym typeface="Arial"/>
              </a:rPr>
              <a:t> que </a:t>
            </a:r>
            <a:r>
              <a:rPr lang="en-GB" sz="1200" b="0" i="0" u="none" strike="noStrike" cap="none" dirty="0" err="1">
                <a:solidFill>
                  <a:schemeClr val="dk1"/>
                </a:solidFill>
                <a:effectLst/>
                <a:latin typeface="Arial"/>
                <a:ea typeface="Arial"/>
                <a:cs typeface="Arial"/>
                <a:sym typeface="Arial"/>
              </a:rPr>
              <a:t>comme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conférenciers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encourageant</a:t>
            </a:r>
            <a:r>
              <a:rPr lang="en-GB" sz="1200" b="0" i="0" u="none" strike="noStrike" cap="none" dirty="0">
                <a:solidFill>
                  <a:schemeClr val="dk1"/>
                </a:solidFill>
                <a:effectLst/>
                <a:latin typeface="Arial"/>
                <a:ea typeface="Arial"/>
                <a:cs typeface="Arial"/>
                <a:sym typeface="Arial"/>
              </a:rPr>
              <a:t> le dialogue et </a:t>
            </a:r>
            <a:r>
              <a:rPr lang="en-GB" sz="1200" b="0" i="0" u="none" strike="noStrike" cap="none" dirty="0" err="1">
                <a:solidFill>
                  <a:schemeClr val="dk1"/>
                </a:solidFill>
                <a:effectLst/>
                <a:latin typeface="Arial"/>
                <a:ea typeface="Arial"/>
                <a:cs typeface="Arial"/>
                <a:sym typeface="Arial"/>
              </a:rPr>
              <a:t>l'apprentissage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mutuel</a:t>
            </a:r>
            <a:r>
              <a:rPr lang="en-GB" sz="1200" b="0" i="0" u="none" strike="noStrike" cap="none" dirty="0">
                <a:solidFill>
                  <a:schemeClr val="dk1"/>
                </a:solidFill>
                <a:effectLst/>
                <a:latin typeface="Arial"/>
                <a:ea typeface="Arial"/>
                <a:cs typeface="Arial"/>
                <a:sym typeface="Arial"/>
              </a:rPr>
              <a:t>.</a:t>
            </a:r>
          </a:p>
          <a:p>
            <a:endParaRPr lang="en-GB" sz="1200" b="0"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4. </a:t>
            </a:r>
            <a:r>
              <a:rPr lang="en-GB" sz="1200" b="1" i="0" u="none" strike="noStrike" cap="none" dirty="0" err="1">
                <a:solidFill>
                  <a:schemeClr val="dk1"/>
                </a:solidFill>
                <a:effectLst/>
                <a:latin typeface="Arial"/>
                <a:ea typeface="Arial"/>
                <a:cs typeface="Arial"/>
                <a:sym typeface="Arial"/>
              </a:rPr>
              <a:t>Adaptabilité</a:t>
            </a:r>
            <a:r>
              <a:rPr lang="en-GB" sz="1200" b="1" i="0" u="none" strike="noStrike" cap="none" dirty="0">
                <a:solidFill>
                  <a:schemeClr val="dk1"/>
                </a:solidFill>
                <a:effectLst/>
                <a:latin typeface="Arial"/>
                <a:ea typeface="Arial"/>
                <a:cs typeface="Arial"/>
                <a:sym typeface="Arial"/>
              </a:rPr>
              <a:t> aux </a:t>
            </a:r>
            <a:r>
              <a:rPr lang="en-GB" sz="1200" b="1" i="0" u="none" strike="noStrike" cap="none" dirty="0" err="1">
                <a:solidFill>
                  <a:schemeClr val="dk1"/>
                </a:solidFill>
                <a:effectLst/>
                <a:latin typeface="Arial"/>
                <a:ea typeface="Arial"/>
                <a:cs typeface="Arial"/>
                <a:sym typeface="Arial"/>
              </a:rPr>
              <a:t>contextes</a:t>
            </a:r>
            <a:r>
              <a:rPr lang="en-GB" sz="1200" b="1" i="0" u="none" strike="noStrike" cap="none" dirty="0">
                <a:solidFill>
                  <a:schemeClr val="dk1"/>
                </a:solidFill>
                <a:effectLst/>
                <a:latin typeface="Arial"/>
                <a:ea typeface="Arial"/>
                <a:cs typeface="Arial"/>
                <a:sym typeface="Arial"/>
              </a:rPr>
              <a:t> </a:t>
            </a:r>
            <a:r>
              <a:rPr lang="en-GB" sz="1200" b="1" i="0" u="none" strike="noStrike" cap="none" dirty="0" err="1">
                <a:solidFill>
                  <a:schemeClr val="dk1"/>
                </a:solidFill>
                <a:effectLst/>
                <a:latin typeface="Arial"/>
                <a:ea typeface="Arial"/>
                <a:cs typeface="Arial"/>
                <a:sym typeface="Arial"/>
              </a:rPr>
              <a:t>locaux</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Il </a:t>
            </a:r>
            <a:r>
              <a:rPr lang="en-GB" sz="1200" b="0" i="0" u="none" strike="noStrike" cap="none" dirty="0" err="1">
                <a:solidFill>
                  <a:schemeClr val="dk1"/>
                </a:solidFill>
                <a:effectLst/>
                <a:latin typeface="Arial"/>
                <a:ea typeface="Arial"/>
                <a:cs typeface="Arial"/>
                <a:sym typeface="Arial"/>
              </a:rPr>
              <a:t>est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essentiel</a:t>
            </a:r>
            <a:r>
              <a:rPr lang="en-GB" sz="1200" b="0" i="0" u="none" strike="noStrike" cap="none" dirty="0">
                <a:solidFill>
                  <a:schemeClr val="dk1"/>
                </a:solidFill>
                <a:effectLst/>
                <a:latin typeface="Arial"/>
                <a:ea typeface="Arial"/>
                <a:cs typeface="Arial"/>
                <a:sym typeface="Arial"/>
              </a:rPr>
              <a:t> de </a:t>
            </a:r>
            <a:r>
              <a:rPr lang="en-GB" sz="1200" b="0" i="0" u="none" strike="noStrike" cap="none" dirty="0" err="1">
                <a:solidFill>
                  <a:schemeClr val="dk1"/>
                </a:solidFill>
                <a:effectLst/>
                <a:latin typeface="Arial"/>
                <a:ea typeface="Arial"/>
                <a:cs typeface="Arial"/>
                <a:sym typeface="Arial"/>
              </a:rPr>
              <a:t>reconnaître</a:t>
            </a:r>
            <a:r>
              <a:rPr lang="en-GB" sz="1200" b="0" i="0" u="none" strike="noStrike" cap="none" dirty="0">
                <a:solidFill>
                  <a:schemeClr val="dk1"/>
                </a:solidFill>
                <a:effectLst/>
                <a:latin typeface="Arial"/>
                <a:ea typeface="Arial"/>
                <a:cs typeface="Arial"/>
                <a:sym typeface="Arial"/>
              </a:rPr>
              <a:t> la </a:t>
            </a:r>
            <a:r>
              <a:rPr lang="en-GB" sz="1200" b="0" i="0" u="none" strike="noStrike" cap="none" dirty="0" err="1">
                <a:solidFill>
                  <a:schemeClr val="dk1"/>
                </a:solidFill>
                <a:effectLst/>
                <a:latin typeface="Arial"/>
                <a:ea typeface="Arial"/>
                <a:cs typeface="Arial"/>
                <a:sym typeface="Arial"/>
              </a:rPr>
              <a:t>diversité</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parcours</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apprenants</a:t>
            </a:r>
            <a:r>
              <a:rPr lang="en-GB" sz="1200" b="0" i="0" u="none" strike="noStrike" cap="none" dirty="0">
                <a:solidFill>
                  <a:schemeClr val="dk1"/>
                </a:solidFill>
                <a:effectLst/>
                <a:latin typeface="Arial"/>
                <a:ea typeface="Arial"/>
                <a:cs typeface="Arial"/>
                <a:sym typeface="Arial"/>
              </a:rPr>
              <a:t>. La Masterclass encourage </a:t>
            </a:r>
            <a:r>
              <a:rPr lang="en-GB" sz="1200" b="0" i="0" u="none" strike="noStrike" cap="none" dirty="0" err="1">
                <a:solidFill>
                  <a:schemeClr val="dk1"/>
                </a:solidFill>
                <a:effectLst/>
                <a:latin typeface="Arial"/>
                <a:ea typeface="Arial"/>
                <a:cs typeface="Arial"/>
                <a:sym typeface="Arial"/>
              </a:rPr>
              <a:t>l'adaptation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contextuelle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invitant</a:t>
            </a:r>
            <a:r>
              <a:rPr lang="en-GB" sz="1200" b="0" i="0" u="none" strike="noStrike" cap="none" dirty="0">
                <a:solidFill>
                  <a:schemeClr val="dk1"/>
                </a:solidFill>
                <a:effectLst/>
                <a:latin typeface="Arial"/>
                <a:ea typeface="Arial"/>
                <a:cs typeface="Arial"/>
                <a:sym typeface="Arial"/>
              </a:rPr>
              <a:t> les participants à localiser des </a:t>
            </a:r>
            <a:r>
              <a:rPr lang="en-GB" sz="1200" b="0" i="0" u="none" strike="noStrike" cap="none" dirty="0" err="1">
                <a:solidFill>
                  <a:schemeClr val="dk1"/>
                </a:solidFill>
                <a:effectLst/>
                <a:latin typeface="Arial"/>
                <a:ea typeface="Arial"/>
                <a:cs typeface="Arial"/>
                <a:sym typeface="Arial"/>
              </a:rPr>
              <a:t>exemples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réfléchir</a:t>
            </a:r>
            <a:r>
              <a:rPr lang="en-GB" sz="1200" b="0" i="0" u="none" strike="noStrike" cap="none" dirty="0">
                <a:solidFill>
                  <a:schemeClr val="dk1"/>
                </a:solidFill>
                <a:effectLst/>
                <a:latin typeface="Arial"/>
                <a:ea typeface="Arial"/>
                <a:cs typeface="Arial"/>
                <a:sym typeface="Arial"/>
              </a:rPr>
              <a:t> à la pertinence </a:t>
            </a:r>
            <a:r>
              <a:rPr lang="en-GB" sz="1200" b="0" i="0" u="none" strike="noStrike" cap="none" dirty="0" err="1">
                <a:solidFill>
                  <a:schemeClr val="dk1"/>
                </a:solidFill>
                <a:effectLst/>
                <a:latin typeface="Arial"/>
                <a:ea typeface="Arial"/>
                <a:cs typeface="Arial"/>
                <a:sym typeface="Arial"/>
              </a:rPr>
              <a:t>culturelle</a:t>
            </a:r>
            <a:r>
              <a:rPr lang="en-GB" sz="1200" b="0" i="0" u="none" strike="noStrike" cap="none" dirty="0">
                <a:solidFill>
                  <a:schemeClr val="dk1"/>
                </a:solidFill>
                <a:effectLst/>
                <a:latin typeface="Arial"/>
                <a:ea typeface="Arial"/>
                <a:cs typeface="Arial"/>
                <a:sym typeface="Arial"/>
              </a:rPr>
              <a:t> et à co-</a:t>
            </a:r>
            <a:r>
              <a:rPr lang="en-GB" sz="1200" b="0" i="0" u="none" strike="noStrike" cap="none" dirty="0" err="1">
                <a:solidFill>
                  <a:schemeClr val="dk1"/>
                </a:solidFill>
                <a:effectLst/>
                <a:latin typeface="Arial"/>
                <a:ea typeface="Arial"/>
                <a:cs typeface="Arial"/>
                <a:sym typeface="Arial"/>
              </a:rPr>
              <a:t>concevoir</a:t>
            </a:r>
            <a:r>
              <a:rPr lang="en-GB" sz="1200" b="0" i="0" u="none" strike="noStrike" cap="none" dirty="0">
                <a:solidFill>
                  <a:schemeClr val="dk1"/>
                </a:solidFill>
                <a:effectLst/>
                <a:latin typeface="Arial"/>
                <a:ea typeface="Arial"/>
                <a:cs typeface="Arial"/>
                <a:sym typeface="Arial"/>
              </a:rPr>
              <a:t> des solutions </a:t>
            </a:r>
            <a:r>
              <a:rPr lang="en-GB" sz="1200" b="0" i="0" u="none" strike="noStrike" cap="none" dirty="0" err="1">
                <a:solidFill>
                  <a:schemeClr val="dk1"/>
                </a:solidFill>
                <a:effectLst/>
                <a:latin typeface="Arial"/>
                <a:ea typeface="Arial"/>
                <a:cs typeface="Arial"/>
                <a:sym typeface="Arial"/>
              </a:rPr>
              <a:t>adaptées</a:t>
            </a:r>
            <a:r>
              <a:rPr lang="en-GB" sz="1200" b="0" i="0" u="none" strike="noStrike" cap="none" dirty="0">
                <a:solidFill>
                  <a:schemeClr val="dk1"/>
                </a:solidFill>
                <a:effectLst/>
                <a:latin typeface="Arial"/>
                <a:ea typeface="Arial"/>
                <a:cs typeface="Arial"/>
                <a:sym typeface="Arial"/>
              </a:rPr>
              <a:t> à </a:t>
            </a:r>
            <a:r>
              <a:rPr lang="en-GB" sz="1200" b="0" i="0" u="none" strike="noStrike" cap="none" dirty="0" err="1">
                <a:solidFill>
                  <a:schemeClr val="dk1"/>
                </a:solidFill>
                <a:effectLst/>
                <a:latin typeface="Arial"/>
                <a:ea typeface="Arial"/>
                <a:cs typeface="Arial"/>
                <a:sym typeface="Arial"/>
              </a:rPr>
              <a:t>leur</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environnement</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spécifique</a:t>
            </a:r>
            <a:r>
              <a:rPr lang="en-GB" sz="1200" b="0" i="0" u="none" strike="noStrike" cap="none" dirty="0">
                <a:solidFill>
                  <a:schemeClr val="dk1"/>
                </a:solidFill>
                <a:effectLst/>
                <a:latin typeface="Arial"/>
                <a:ea typeface="Arial"/>
                <a:cs typeface="Arial"/>
                <a:sym typeface="Arial"/>
              </a:rPr>
              <a:t>. Cette </a:t>
            </a:r>
            <a:r>
              <a:rPr lang="en-GB" sz="1200" b="0" i="0" u="none" strike="noStrike" cap="none" dirty="0" err="1">
                <a:solidFill>
                  <a:schemeClr val="dk1"/>
                </a:solidFill>
                <a:effectLst/>
                <a:latin typeface="Arial"/>
                <a:ea typeface="Arial"/>
                <a:cs typeface="Arial"/>
                <a:sym typeface="Arial"/>
              </a:rPr>
              <a:t>approche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respecte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l'expertise</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apprenants</a:t>
            </a:r>
            <a:r>
              <a:rPr lang="en-GB" sz="1200" b="0" i="0" u="none" strike="noStrike" cap="none" dirty="0">
                <a:solidFill>
                  <a:schemeClr val="dk1"/>
                </a:solidFill>
                <a:effectLst/>
                <a:latin typeface="Arial"/>
                <a:ea typeface="Arial"/>
                <a:cs typeface="Arial"/>
                <a:sym typeface="Arial"/>
              </a:rPr>
              <a:t> et </a:t>
            </a:r>
            <a:r>
              <a:rPr lang="en-GB" sz="1200" b="0" i="0" u="none" strike="noStrike" cap="none" dirty="0" err="1">
                <a:solidFill>
                  <a:schemeClr val="dk1"/>
                </a:solidFill>
                <a:effectLst/>
                <a:latin typeface="Arial"/>
                <a:ea typeface="Arial"/>
                <a:cs typeface="Arial"/>
                <a:sym typeface="Arial"/>
              </a:rPr>
              <a:t>favorise</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l'appropriation</a:t>
            </a:r>
            <a:r>
              <a:rPr lang="en-GB" sz="1200" b="0" i="0" u="none" strike="noStrike" cap="none" dirty="0">
                <a:solidFill>
                  <a:schemeClr val="dk1"/>
                </a:solidFill>
                <a:effectLst/>
                <a:latin typeface="Arial"/>
                <a:ea typeface="Arial"/>
                <a:cs typeface="Arial"/>
                <a:sym typeface="Arial"/>
              </a:rPr>
              <a:t> des </a:t>
            </a:r>
            <a:r>
              <a:rPr lang="en-GB" sz="1200" b="0" i="0" u="none" strike="noStrike" cap="none" dirty="0" err="1">
                <a:solidFill>
                  <a:schemeClr val="dk1"/>
                </a:solidFill>
                <a:effectLst/>
                <a:latin typeface="Arial"/>
                <a:ea typeface="Arial"/>
                <a:cs typeface="Arial"/>
                <a:sym typeface="Arial"/>
              </a:rPr>
              <a:t>résultats</a:t>
            </a:r>
            <a:r>
              <a:rPr lang="en-GB" sz="1200" b="0" i="0" u="none" strike="noStrike" cap="none" dirty="0">
                <a:solidFill>
                  <a:schemeClr val="dk1"/>
                </a:solidFill>
                <a:effectLst/>
                <a:latin typeface="Arial"/>
                <a:ea typeface="Arial"/>
                <a:cs typeface="Arial"/>
                <a:sym typeface="Arial"/>
              </a:rPr>
              <a:t> </a:t>
            </a:r>
            <a:r>
              <a:rPr lang="en-GB" sz="1200" b="0" i="0" u="none" strike="noStrike" cap="none" dirty="0" err="1">
                <a:solidFill>
                  <a:schemeClr val="dk1"/>
                </a:solidFill>
                <a:effectLst/>
                <a:latin typeface="Arial"/>
                <a:ea typeface="Arial"/>
                <a:cs typeface="Arial"/>
                <a:sym typeface="Arial"/>
              </a:rPr>
              <a:t>d'apprentissage</a:t>
            </a:r>
            <a:r>
              <a:rPr lang="en-GB" sz="1200" b="0" i="0" u="none" strike="noStrike" cap="none" dirty="0">
                <a:solidFill>
                  <a:schemeClr val="dk1"/>
                </a:solidFill>
                <a:effectLst/>
                <a:latin typeface="Arial"/>
                <a:ea typeface="Arial"/>
                <a:cs typeface="Arial"/>
                <a:sym typeface="Arial"/>
              </a:rPr>
              <a:t>.</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80146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400"/>
              <a:buFont typeface="Arial"/>
              <a:buNone/>
            </a:pPr>
            <a:r>
              <a:rPr lang="en-US" sz="1000" b="1">
                <a:solidFill>
                  <a:schemeClr val="dk1"/>
                </a:solidFill>
              </a:rPr>
              <a:t>Notes du formateur :</a:t>
            </a:r>
          </a:p>
          <a:p>
            <a:pPr marL="0" lvl="0" indent="0" algn="l" rtl="0">
              <a:lnSpc>
                <a:spcPct val="100000"/>
              </a:lnSpc>
              <a:spcBef>
                <a:spcPts val="0"/>
              </a:spcBef>
              <a:spcAft>
                <a:spcPts val="0"/>
              </a:spcAft>
              <a:buClr>
                <a:schemeClr val="dk1"/>
              </a:buClr>
              <a:buSzPts val="1400"/>
              <a:buFont typeface="Arial"/>
              <a:buNone/>
            </a:pPr>
            <a:endParaRPr lang="en-US" sz="1000" b="1">
              <a:solidFill>
                <a:schemeClr val="dk1"/>
              </a:solidFill>
            </a:endParaRPr>
          </a:p>
          <a:p>
            <a:r>
              <a:rPr lang="en-GB" sz="1200" b="0" i="0" u="none" strike="noStrike" cap="none">
                <a:solidFill>
                  <a:schemeClr val="dk1"/>
                </a:solidFill>
                <a:effectLst/>
                <a:latin typeface="Arial"/>
                <a:ea typeface="Arial"/>
                <a:cs typeface="Arial"/>
                <a:sym typeface="Arial"/>
              </a:rPr>
              <a:t>Commencez par présenter les principes de l'apprentissage chez l'adulte, puis demandez aux participants de former des binômes et de discuter :</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Pouvez-vous citer des exemples illustrant la manière dont nous avons appliqué ces techniques dans cette masterclass ? </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Avons-nous appliqué tous les principes et toutes les techniques ?</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Que préférez-vous personnellement ?</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Qu'aurions-nous pu faire de plus (ou de moins) ?</a:t>
            </a:r>
          </a:p>
          <a:p>
            <a:pPr>
              <a:buFont typeface="Arial" panose="020B0604020202020204" pitchFamily="34" charset="0"/>
              <a:buChar char="•"/>
            </a:pPr>
            <a:r>
              <a:rPr lang="en-US" sz="1200" b="0" i="0" u="none" strike="noStrike" cap="none">
                <a:solidFill>
                  <a:schemeClr val="dk1"/>
                </a:solidFill>
                <a:effectLst/>
                <a:latin typeface="Arial"/>
                <a:ea typeface="Arial"/>
                <a:cs typeface="Arial"/>
                <a:sym typeface="Arial"/>
              </a:rPr>
              <a:t>Les participants peuvent consulter le manuel de l'animateur pour voir tous les exercices. Demandez à chaque groupe de faire un compte rendu en plénière.</a:t>
            </a:r>
            <a:endParaRPr lang="en-GB" sz="1200" b="0" i="0" u="none" strike="noStrike" cap="none">
              <a:solidFill>
                <a:schemeClr val="dk1"/>
              </a:solidFill>
              <a:effectLst/>
              <a:latin typeface="Arial"/>
              <a:ea typeface="Arial"/>
              <a:cs typeface="Arial"/>
              <a:sym typeface="Arial"/>
            </a:endParaRPr>
          </a:p>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155690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odul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5613176" y="2572721"/>
            <a:ext cx="6036280" cy="1652274"/>
          </a:xfrm>
        </p:spPr>
        <p:txBody>
          <a:bodyPr vert="horz" lIns="91440" tIns="45720" rIns="91440" bIns="45720" rtlCol="0" anchor="ctr">
            <a:normAutofit/>
          </a:bodyPr>
          <a:lstStyle>
            <a:lvl1pPr>
              <a:defRPr lang="en-US" sz="4000" b="0" dirty="0">
                <a:solidFill>
                  <a:schemeClr val="tx2"/>
                </a:solidFill>
              </a:defRPr>
            </a:lvl1pPr>
          </a:lstStyle>
          <a:p>
            <a:pPr lvl="0"/>
            <a:r>
              <a:rPr lang="en-US"/>
              <a:t>Click to edit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5613176" y="4408804"/>
            <a:ext cx="6036280" cy="705637"/>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
        <p:nvSpPr>
          <p:cNvPr id="11" name="Picture Placeholder 6">
            <a:extLst>
              <a:ext uri="{FF2B5EF4-FFF2-40B4-BE49-F238E27FC236}">
                <a16:creationId xmlns:a16="http://schemas.microsoft.com/office/drawing/2014/main" id="{1D6AB98B-BD95-F9FC-BB22-1A89B6EE3246}"/>
              </a:ext>
            </a:extLst>
          </p:cNvPr>
          <p:cNvSpPr>
            <a:spLocks noGrp="1"/>
          </p:cNvSpPr>
          <p:nvPr>
            <p:ph type="pic" sz="quarter" idx="13" hasCustomPrompt="1"/>
          </p:nvPr>
        </p:nvSpPr>
        <p:spPr>
          <a:xfrm>
            <a:off x="1" y="0"/>
            <a:ext cx="5191932" cy="5114441"/>
          </a:xfrm>
          <a:custGeom>
            <a:avLst/>
            <a:gdLst>
              <a:gd name="connsiteX0" fmla="*/ 0 w 6604503"/>
              <a:gd name="connsiteY0" fmla="*/ 0 h 6399152"/>
              <a:gd name="connsiteX1" fmla="*/ 6604503 w 6604503"/>
              <a:gd name="connsiteY1" fmla="*/ 0 h 6399152"/>
              <a:gd name="connsiteX2" fmla="*/ 6604503 w 6604503"/>
              <a:gd name="connsiteY2" fmla="*/ 5797156 h 6399152"/>
              <a:gd name="connsiteX3" fmla="*/ 6002507 w 6604503"/>
              <a:gd name="connsiteY3" fmla="*/ 6399152 h 6399152"/>
              <a:gd name="connsiteX4" fmla="*/ 0 w 6604503"/>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503" h="6399152">
                <a:moveTo>
                  <a:pt x="0" y="0"/>
                </a:moveTo>
                <a:lnTo>
                  <a:pt x="6604503" y="0"/>
                </a:lnTo>
                <a:lnTo>
                  <a:pt x="6604503" y="5797156"/>
                </a:lnTo>
                <a:cubicBezTo>
                  <a:pt x="6604503" y="6129629"/>
                  <a:pt x="6334980" y="6399152"/>
                  <a:pt x="6002507" y="6399152"/>
                </a:cubicBezTo>
                <a:lnTo>
                  <a:pt x="0" y="6399152"/>
                </a:lnTo>
                <a:close/>
              </a:path>
            </a:pathLst>
          </a:custGeom>
          <a:blipFill dpi="0" rotWithShape="1">
            <a:blip r:embed="rId2">
              <a:alphaModFix amt="75000"/>
            </a:blip>
            <a:srcRect/>
            <a:stretch>
              <a:fillRect/>
            </a:stretch>
          </a:blipFill>
        </p:spPr>
        <p:txBody>
          <a:bodyPr wrap="square">
            <a:noAutofit/>
          </a:bodyPr>
          <a:lstStyle>
            <a:lvl1pPr marL="0" indent="0">
              <a:buNone/>
              <a:defRPr/>
            </a:lvl1pPr>
          </a:lstStyle>
          <a:p>
            <a:r>
              <a:rPr lang="en-US"/>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effectLst/>
              </a:defRPr>
            </a:lvl1pPr>
          </a:lstStyle>
          <a:p>
            <a:fld id="{5B3B0F7F-6AD6-4AF0-8BB1-D49CE0F9F622}" type="datetime1">
              <a:rPr lang="en-US" smtClean="0"/>
              <a:t>3/16/2026</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
        <p:nvSpPr>
          <p:cNvPr id="9" name="Text Placeholder 8">
            <a:extLst>
              <a:ext uri="{FF2B5EF4-FFF2-40B4-BE49-F238E27FC236}">
                <a16:creationId xmlns:a16="http://schemas.microsoft.com/office/drawing/2014/main" id="{FC1D7552-2152-9032-FC06-0CC959B564D8}"/>
              </a:ext>
            </a:extLst>
          </p:cNvPr>
          <p:cNvSpPr>
            <a:spLocks noGrp="1"/>
          </p:cNvSpPr>
          <p:nvPr>
            <p:ph type="body" sz="quarter" idx="14" hasCustomPrompt="1"/>
          </p:nvPr>
        </p:nvSpPr>
        <p:spPr>
          <a:xfrm>
            <a:off x="5613176" y="1921790"/>
            <a:ext cx="3143366" cy="412183"/>
          </a:xfrm>
        </p:spPr>
        <p:txBody>
          <a:bodyPr anchor="b">
            <a:noAutofit/>
          </a:bodyPr>
          <a:lstStyle>
            <a:lvl1pPr marL="0" indent="0">
              <a:buNone/>
              <a:defRPr sz="2000"/>
            </a:lvl1pPr>
          </a:lstStyle>
          <a:p>
            <a:pPr lvl="0"/>
            <a:r>
              <a:rPr lang="en-GB"/>
              <a:t>MODULE NUMBER</a:t>
            </a:r>
          </a:p>
        </p:txBody>
      </p:sp>
    </p:spTree>
    <p:extLst>
      <p:ext uri="{BB962C8B-B14F-4D97-AF65-F5344CB8AC3E}">
        <p14:creationId xmlns:p14="http://schemas.microsoft.com/office/powerpoint/2010/main" val="1885564614"/>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2"/>
      </p:bgRef>
    </p:bg>
    <p:spTree>
      <p:nvGrpSpPr>
        <p:cNvPr id="1" name=""/>
        <p:cNvGrpSpPr/>
        <p:nvPr/>
      </p:nvGrpSpPr>
      <p:grpSpPr>
        <a:xfrm>
          <a:off x="0" y="0"/>
          <a:ext cx="0" cy="0"/>
          <a:chOff x="0" y="0"/>
          <a:chExt cx="0" cy="0"/>
        </a:xfrm>
      </p:grpSpPr>
      <p:sp>
        <p:nvSpPr>
          <p:cNvPr id="3" name="Google Shape;211;p5">
            <a:extLst>
              <a:ext uri="{FF2B5EF4-FFF2-40B4-BE49-F238E27FC236}">
                <a16:creationId xmlns:a16="http://schemas.microsoft.com/office/drawing/2014/main" id="{1E428696-D5BF-4543-E336-4306A94FB16D}"/>
              </a:ext>
            </a:extLst>
          </p:cNvPr>
          <p:cNvSpPr/>
          <p:nvPr userDrawn="1"/>
        </p:nvSpPr>
        <p:spPr>
          <a:xfrm>
            <a:off x="0" y="641888"/>
            <a:ext cx="12216829" cy="1332293"/>
          </a:xfrm>
          <a:custGeom>
            <a:avLst/>
            <a:gdLst/>
            <a:ahLst/>
            <a:cxnLst/>
            <a:rect l="l" t="t" r="r" b="b"/>
            <a:pathLst>
              <a:path w="24433657" h="2664587" extrusionOk="0">
                <a:moveTo>
                  <a:pt x="0" y="0"/>
                </a:moveTo>
                <a:lnTo>
                  <a:pt x="24433657" y="0"/>
                </a:lnTo>
                <a:lnTo>
                  <a:pt x="24433657" y="2664587"/>
                </a:lnTo>
                <a:lnTo>
                  <a:pt x="0" y="2664587"/>
                </a:lnTo>
                <a:close/>
              </a:path>
            </a:pathLst>
          </a:custGeom>
          <a:gradFill>
            <a:gsLst>
              <a:gs pos="0">
                <a:srgbClr val="0B5FBA">
                  <a:alpha val="80000"/>
                </a:srgbClr>
              </a:gs>
              <a:gs pos="100000">
                <a:srgbClr val="00D0AB"/>
              </a:gs>
            </a:gsLst>
            <a:lin ang="0" scaled="0"/>
          </a:gra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 name="Content Placeholder 12">
            <a:extLst>
              <a:ext uri="{FF2B5EF4-FFF2-40B4-BE49-F238E27FC236}">
                <a16:creationId xmlns:a16="http://schemas.microsoft.com/office/drawing/2014/main" id="{565DB808-7A91-ED5A-1106-9B7612CFBFBA}"/>
              </a:ext>
            </a:extLst>
          </p:cNvPr>
          <p:cNvSpPr>
            <a:spLocks noGrp="1"/>
          </p:cNvSpPr>
          <p:nvPr>
            <p:ph sz="quarter" idx="16" hasCustomPrompt="1"/>
          </p:nvPr>
        </p:nvSpPr>
        <p:spPr>
          <a:xfrm>
            <a:off x="549525" y="937153"/>
            <a:ext cx="12217400" cy="741762"/>
          </a:xfrm>
        </p:spPr>
        <p:txBody>
          <a:bodyPr>
            <a:normAutofit/>
          </a:bodyPr>
          <a:lstStyle>
            <a:lvl1pPr marL="0" indent="0">
              <a:buNone/>
              <a:defRPr sz="3600" b="0" i="0">
                <a:solidFill>
                  <a:schemeClr val="bg1"/>
                </a:solidFill>
                <a:latin typeface="Roboto Medium" panose="02000000000000000000" pitchFamily="2" charset="0"/>
                <a:ea typeface="Roboto Medium" panose="02000000000000000000" pitchFamily="2" charset="0"/>
              </a:defRPr>
            </a:lvl1pPr>
          </a:lstStyle>
          <a:p>
            <a:pPr lvl="0"/>
            <a:r>
              <a:rPr lang="en-GB" err="1"/>
              <a:t>Xx</a:t>
            </a:r>
            <a:r>
              <a:rPr lang="en-GB"/>
              <a:t> | Section name</a:t>
            </a:r>
          </a:p>
        </p:txBody>
      </p:sp>
      <p:sp>
        <p:nvSpPr>
          <p:cNvPr id="2" name="Slide Number Placeholder 5">
            <a:extLst>
              <a:ext uri="{FF2B5EF4-FFF2-40B4-BE49-F238E27FC236}">
                <a16:creationId xmlns:a16="http://schemas.microsoft.com/office/drawing/2014/main" id="{FCF95945-99E7-2D4A-986F-3E8B91E01AA0}"/>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84859423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Agenda">
    <p:bg>
      <p:bgPr>
        <a:solidFill>
          <a:srgbClr val="DBEFF9"/>
        </a:solidFill>
        <a:effectLst/>
      </p:bgPr>
    </p:bg>
    <p:spTree>
      <p:nvGrpSpPr>
        <p:cNvPr id="1" name=""/>
        <p:cNvGrpSpPr/>
        <p:nvPr/>
      </p:nvGrpSpPr>
      <p:grpSpPr>
        <a:xfrm>
          <a:off x="0" y="0"/>
          <a:ext cx="0" cy="0"/>
          <a:chOff x="0" y="0"/>
          <a:chExt cx="0" cy="0"/>
        </a:xfrm>
      </p:grpSpPr>
      <p:sp>
        <p:nvSpPr>
          <p:cNvPr id="10" name="Freeform: Shape 11">
            <a:extLst>
              <a:ext uri="{FF2B5EF4-FFF2-40B4-BE49-F238E27FC236}">
                <a16:creationId xmlns:a16="http://schemas.microsoft.com/office/drawing/2014/main" id="{F42EC37D-2B88-915B-F41A-EBA61986B4EC}"/>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13" name="TextBox 12">
            <a:extLst>
              <a:ext uri="{FF2B5EF4-FFF2-40B4-BE49-F238E27FC236}">
                <a16:creationId xmlns:a16="http://schemas.microsoft.com/office/drawing/2014/main" id="{9B7C41C5-FD40-EBFC-19B4-E00567487383}"/>
              </a:ext>
            </a:extLst>
          </p:cNvPr>
          <p:cNvSpPr txBox="1"/>
          <p:nvPr userDrawn="1"/>
        </p:nvSpPr>
        <p:spPr>
          <a:xfrm>
            <a:off x="433953" y="433953"/>
            <a:ext cx="4587498" cy="769441"/>
          </a:xfrm>
          <a:prstGeom prst="rect">
            <a:avLst/>
          </a:prstGeom>
          <a:noFill/>
        </p:spPr>
        <p:txBody>
          <a:bodyPr wrap="square" rtlCol="0">
            <a:spAutoFit/>
          </a:bodyPr>
          <a:lstStyle/>
          <a:p>
            <a:r>
              <a:rPr lang="en-GB" sz="4400" b="1" i="0">
                <a:solidFill>
                  <a:srgbClr val="0A5FBA"/>
                </a:solidFill>
                <a:latin typeface="Roboto Black" panose="02000000000000000000" pitchFamily="2" charset="0"/>
                <a:ea typeface="Roboto Black" panose="02000000000000000000" pitchFamily="2" charset="0"/>
              </a:rPr>
              <a:t>Today’s focus</a:t>
            </a:r>
          </a:p>
        </p:txBody>
      </p:sp>
      <p:sp>
        <p:nvSpPr>
          <p:cNvPr id="2" name="Slide Number Placeholder 5">
            <a:extLst>
              <a:ext uri="{FF2B5EF4-FFF2-40B4-BE49-F238E27FC236}">
                <a16:creationId xmlns:a16="http://schemas.microsoft.com/office/drawing/2014/main" id="{94114EBA-FFC5-2CCD-CE07-16C3EE6738C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2881095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ontent Slide - Sty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115157"/>
          </a:xfrm>
        </p:spPr>
        <p:txBody>
          <a:bodyPr>
            <a:normAutofit/>
          </a:bodyPr>
          <a:lstStyle>
            <a:lvl1pPr marL="0" indent="0">
              <a:buNone/>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5134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Content Slide - Sty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10652760" cy="4499623"/>
          </a:xfrm>
        </p:spPr>
        <p:txBody>
          <a:bodyPr>
            <a:normAutofit/>
          </a:bodyPr>
          <a:lstStyle>
            <a:lvl1pPr marL="14288" indent="0">
              <a:buNone/>
              <a:tabLst/>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14335674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 Style 3">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6"/>
            <a:ext cx="10652760" cy="4190656"/>
          </a:xfrm>
        </p:spPr>
        <p:txBody>
          <a:bodyPr>
            <a:normAutofit/>
          </a:bodyPr>
          <a:lstStyle>
            <a:lvl1pPr marL="14288" indent="0">
              <a:buNone/>
              <a:tabLst/>
              <a:defRPr sz="2400">
                <a:solidFill>
                  <a:srgbClr val="0A5FBA"/>
                </a:solidFill>
              </a:defRPr>
            </a:lvl1pPr>
            <a:lvl2pPr>
              <a:defRPr sz="2000">
                <a:solidFill>
                  <a:srgbClr val="0A5FBA"/>
                </a:solidFill>
              </a:defRPr>
            </a:lvl2pPr>
            <a:lvl3pPr>
              <a:defRPr sz="1800">
                <a:solidFill>
                  <a:srgbClr val="0A5FBA"/>
                </a:solidFill>
              </a:defRPr>
            </a:lvl3pPr>
            <a:lvl4pPr>
              <a:defRPr sz="1800">
                <a:solidFill>
                  <a:srgbClr val="0A5FBA"/>
                </a:solidFill>
              </a:defRPr>
            </a:lvl4pPr>
            <a:lvl5pPr>
              <a:defRPr sz="18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3/16/2026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39609919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userDrawn="1">
  <p:cSld name="Section break">
    <p:bg>
      <p:bgPr>
        <a:gradFill>
          <a:gsLst>
            <a:gs pos="0">
              <a:srgbClr val="0A5FBA"/>
            </a:gs>
            <a:gs pos="29000">
              <a:srgbClr val="0A5FBA"/>
            </a:gs>
            <a:gs pos="66000">
              <a:srgbClr val="00B0CE"/>
            </a:gs>
          </a:gsLst>
          <a:lin ang="13500000" scaled="1"/>
        </a:gradFill>
        <a:effectLst/>
      </p:bgPr>
    </p:bg>
    <p:spTree>
      <p:nvGrpSpPr>
        <p:cNvPr id="1" name="Shape 15"/>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371A385-3D8A-2C16-6BA9-4EA9B9A5597C}"/>
              </a:ext>
            </a:extLst>
          </p:cNvPr>
          <p:cNvSpPr>
            <a:spLocks noGrp="1"/>
          </p:cNvSpPr>
          <p:nvPr>
            <p:ph type="pic" sz="quarter" idx="10"/>
          </p:nvPr>
        </p:nvSpPr>
        <p:spPr>
          <a:xfrm>
            <a:off x="0" y="0"/>
            <a:ext cx="12192000" cy="6858000"/>
          </a:xfrm>
          <a:blipFill dpi="0" rotWithShape="1">
            <a:blip r:embed="rId2">
              <a:alphaModFix amt="63000"/>
            </a:blip>
            <a:srcRect/>
            <a:stretch>
              <a:fillRect/>
            </a:stretch>
          </a:blipFill>
        </p:spPr>
        <p:txBody>
          <a:bodyPr/>
          <a:lstStyle/>
          <a:p>
            <a:endParaRPr lang="en-GB"/>
          </a:p>
        </p:txBody>
      </p:sp>
      <p:sp>
        <p:nvSpPr>
          <p:cNvPr id="6" name="Text Placeholder 5">
            <a:extLst>
              <a:ext uri="{FF2B5EF4-FFF2-40B4-BE49-F238E27FC236}">
                <a16:creationId xmlns:a16="http://schemas.microsoft.com/office/drawing/2014/main" id="{AE94A69B-BA63-AD70-8C3A-34BDCE6345F3}"/>
              </a:ext>
            </a:extLst>
          </p:cNvPr>
          <p:cNvSpPr>
            <a:spLocks noGrp="1"/>
          </p:cNvSpPr>
          <p:nvPr>
            <p:ph type="body" sz="quarter" idx="11" hasCustomPrompt="1"/>
          </p:nvPr>
        </p:nvSpPr>
        <p:spPr>
          <a:xfrm>
            <a:off x="0" y="2362350"/>
            <a:ext cx="12192000" cy="1931964"/>
          </a:xfrm>
        </p:spPr>
        <p:txBody>
          <a:bodyPr anchor="ctr">
            <a:noAutofit/>
          </a:bodyPr>
          <a:lstStyle>
            <a:lvl1pPr marL="0" indent="0" algn="ctr">
              <a:buNone/>
              <a:defRPr sz="6600" b="1" i="0">
                <a:solidFill>
                  <a:schemeClr val="bg1"/>
                </a:solidFill>
                <a:latin typeface="Roboto" panose="02000000000000000000" pitchFamily="2" charset="0"/>
                <a:ea typeface="Roboto" panose="02000000000000000000" pitchFamily="2" charset="0"/>
              </a:defRPr>
            </a:lvl1pPr>
          </a:lstStyle>
          <a:p>
            <a:pPr lvl="0"/>
            <a:r>
              <a:rPr lang="en-GB"/>
              <a:t>Click to edit section break</a:t>
            </a:r>
          </a:p>
        </p:txBody>
      </p:sp>
      <p:sp>
        <p:nvSpPr>
          <p:cNvPr id="2" name="Slide Number Placeholder 5">
            <a:extLst>
              <a:ext uri="{FF2B5EF4-FFF2-40B4-BE49-F238E27FC236}">
                <a16:creationId xmlns:a16="http://schemas.microsoft.com/office/drawing/2014/main" id="{8C18EE53-485B-08E9-4FA8-09A3BCBA155E}"/>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ctr">
            <a:normAutofit/>
          </a:bodyPr>
          <a:lstStyle/>
          <a:p>
            <a:r>
              <a:rPr lang="en-US"/>
              <a:t>Cliquez pour modifier le style du titre principal</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Cliquez pour modifier les styles de texte principaux</a:t>
            </a:r>
          </a:p>
          <a:p>
            <a:pPr lvl="1"/>
            <a:r>
              <a:rPr lang="en-US"/>
              <a:t>Deuxième niveau</a:t>
            </a:r>
          </a:p>
          <a:p>
            <a:pPr lvl="2"/>
            <a:r>
              <a:rPr lang="en-US"/>
              <a:t>Troisième niveau</a:t>
            </a:r>
          </a:p>
          <a:p>
            <a:pPr lvl="3"/>
            <a:r>
              <a:rPr lang="en-US"/>
              <a:t>Quatrième niveau</a:t>
            </a:r>
          </a:p>
          <a:p>
            <a:pPr lvl="4"/>
            <a:r>
              <a:rPr lang="en-US"/>
              <a:t>Cinquième niveau</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1943274505"/>
      </p:ext>
    </p:extLst>
  </p:cSld>
  <p:clrMap bg1="lt1" tx1="dk1" bg2="lt2" tx2="dk2" accent1="accent1" accent2="accent2" accent3="accent3" accent4="accent4" accent5="accent5" accent6="accent6" hlink="hlink" folHlink="folHlink"/>
  <p:sldLayoutIdLst>
    <p:sldLayoutId id="2147483664" r:id="rId1"/>
    <p:sldLayoutId id="2147483671" r:id="rId2"/>
    <p:sldLayoutId id="2147483680" r:id="rId3"/>
    <p:sldLayoutId id="2147483662" r:id="rId4"/>
    <p:sldLayoutId id="2147483681" r:id="rId5"/>
    <p:sldLayoutId id="2147483687" r:id="rId6"/>
    <p:sldLayoutId id="2147483649" r:id="rId7"/>
  </p:sldLayoutIdLst>
  <p:hf sldNum="0" hdr="0" ftr="0" dt="0"/>
  <p:txStyles>
    <p:title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hyperlink" Target="https://unsplash.com/photos/aerial-photography-of-island-mTzHox9mQLU?utm_source=unsplash&amp;utm_medium=referral&amp;utm_content=creditCopyText" TargetMode="External"/><Relationship Id="rId4" Type="http://schemas.openxmlformats.org/officeDocument/2006/relationships/hyperlink" Target="https://unsplash.com/@nathananderson?utm_source=unsplash&amp;utm_medium=referral&amp;utm_content=creditCopyText"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1">
          <a:extLst>
            <a:ext uri="{FF2B5EF4-FFF2-40B4-BE49-F238E27FC236}">
              <a16:creationId xmlns:a16="http://schemas.microsoft.com/office/drawing/2014/main" id="{D765A7C0-8FA5-B4DE-8B82-56699C99D2C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C288DC2-94B9-25BF-89F7-A781A76CEDD0}"/>
              </a:ext>
            </a:extLst>
          </p:cNvPr>
          <p:cNvSpPr>
            <a:spLocks noGrp="1"/>
          </p:cNvSpPr>
          <p:nvPr>
            <p:ph type="ctrTitle"/>
          </p:nvPr>
        </p:nvSpPr>
        <p:spPr/>
        <p:txBody>
          <a:bodyPr>
            <a:normAutofit/>
          </a:bodyPr>
          <a:lstStyle/>
          <a:p>
            <a:r>
              <a:rPr lang="en-GB" kern="0">
                <a:solidFill>
                  <a:schemeClr val="tx1"/>
                </a:solidFill>
                <a:latin typeface="Roboto"/>
                <a:ea typeface="Roboto"/>
                <a:cs typeface="Roboto"/>
                <a:sym typeface="Roboto"/>
              </a:rPr>
              <a:t>Bonnes pratiques, réflexion et évaluation</a:t>
            </a:r>
            <a:endParaRPr lang="en-GB">
              <a:solidFill>
                <a:schemeClr val="tx1"/>
              </a:solidFill>
            </a:endParaRPr>
          </a:p>
        </p:txBody>
      </p:sp>
      <p:sp>
        <p:nvSpPr>
          <p:cNvPr id="6" name="Text Placeholder 5">
            <a:extLst>
              <a:ext uri="{FF2B5EF4-FFF2-40B4-BE49-F238E27FC236}">
                <a16:creationId xmlns:a16="http://schemas.microsoft.com/office/drawing/2014/main" id="{156ADDF4-6AC8-4CA1-79BF-BB2179A842B7}"/>
              </a:ext>
            </a:extLst>
          </p:cNvPr>
          <p:cNvSpPr>
            <a:spLocks noGrp="1"/>
          </p:cNvSpPr>
          <p:nvPr>
            <p:ph type="subTitle" idx="1"/>
          </p:nvPr>
        </p:nvSpPr>
        <p:spPr/>
        <p:txBody>
          <a:bodyPr/>
          <a:lstStyle/>
          <a:p>
            <a:endParaRPr lang="en-GB"/>
          </a:p>
        </p:txBody>
      </p:sp>
      <p:sp>
        <p:nvSpPr>
          <p:cNvPr id="5" name="Text Placeholder 4">
            <a:extLst>
              <a:ext uri="{FF2B5EF4-FFF2-40B4-BE49-F238E27FC236}">
                <a16:creationId xmlns:a16="http://schemas.microsoft.com/office/drawing/2014/main" id="{387040F4-3EA1-F04C-EE23-3AACCE267889}"/>
              </a:ext>
            </a:extLst>
          </p:cNvPr>
          <p:cNvSpPr>
            <a:spLocks noGrp="1"/>
          </p:cNvSpPr>
          <p:nvPr>
            <p:ph type="body" sz="quarter" idx="14"/>
          </p:nvPr>
        </p:nvSpPr>
        <p:spPr/>
        <p:txBody>
          <a:bodyPr/>
          <a:lstStyle/>
          <a:p>
            <a:r>
              <a:rPr lang="en-GB"/>
              <a:t>JOUR 5</a:t>
            </a:r>
          </a:p>
        </p:txBody>
      </p:sp>
      <p:pic>
        <p:nvPicPr>
          <p:cNvPr id="9" name="Picture Placeholder 8" descr="A person in a red jacket talking to a baby&#10;&#10;AI-generated content may be incorrect.">
            <a:extLst>
              <a:ext uri="{FF2B5EF4-FFF2-40B4-BE49-F238E27FC236}">
                <a16:creationId xmlns:a16="http://schemas.microsoft.com/office/drawing/2014/main" id="{4DAD18D3-8FA1-AE64-BAAA-D6F8CD1FFA02}"/>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8958683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2194F-6C03-2627-F3DB-44367E0CD0D3}"/>
              </a:ext>
            </a:extLst>
          </p:cNvPr>
          <p:cNvSpPr>
            <a:spLocks noGrp="1"/>
          </p:cNvSpPr>
          <p:nvPr>
            <p:ph type="title"/>
          </p:nvPr>
        </p:nvSpPr>
        <p:spPr/>
        <p:txBody>
          <a:bodyPr/>
          <a:lstStyle/>
          <a:p>
            <a:r>
              <a:rPr lang="en-GB" dirty="0"/>
              <a:t>Techniques d'apprentissage pour adultes – mettre les principes en pratique :</a:t>
            </a:r>
          </a:p>
        </p:txBody>
      </p:sp>
      <p:sp>
        <p:nvSpPr>
          <p:cNvPr id="3" name="Content Placeholder 2">
            <a:extLst>
              <a:ext uri="{FF2B5EF4-FFF2-40B4-BE49-F238E27FC236}">
                <a16:creationId xmlns:a16="http://schemas.microsoft.com/office/drawing/2014/main" id="{17556FB1-E0AB-70C9-A88C-96BEDD441101}"/>
              </a:ext>
            </a:extLst>
          </p:cNvPr>
          <p:cNvSpPr>
            <a:spLocks noGrp="1"/>
          </p:cNvSpPr>
          <p:nvPr>
            <p:ph idx="1"/>
          </p:nvPr>
        </p:nvSpPr>
        <p:spPr>
          <a:xfrm>
            <a:off x="914400" y="1727441"/>
            <a:ext cx="10652760" cy="3768104"/>
          </a:xfrm>
        </p:spPr>
        <p:txBody>
          <a:bodyPr/>
          <a:lstStyle/>
          <a:p>
            <a:pPr marL="457200" indent="-457200">
              <a:buFont typeface="Arial" panose="020B0604020202020204" pitchFamily="34" charset="0"/>
              <a:buChar char="•"/>
            </a:pPr>
            <a:r>
              <a:rPr lang="en-GB" dirty="0"/>
              <a:t>Apprentissage autodirigé</a:t>
            </a:r>
          </a:p>
          <a:p>
            <a:pPr marL="457200" indent="-457200">
              <a:buFont typeface="Arial" panose="020B0604020202020204" pitchFamily="34" charset="0"/>
              <a:buChar char="•"/>
            </a:pPr>
            <a:r>
              <a:rPr lang="en-GB" dirty="0"/>
              <a:t>L'expérience comme ressource</a:t>
            </a:r>
          </a:p>
          <a:p>
            <a:pPr marL="457200" indent="-457200">
              <a:buFont typeface="Arial" panose="020B0604020202020204" pitchFamily="34" charset="0"/>
              <a:buChar char="•"/>
            </a:pPr>
            <a:r>
              <a:rPr lang="en-GB" dirty="0"/>
              <a:t>Pertinence et aspect pratique</a:t>
            </a:r>
          </a:p>
          <a:p>
            <a:pPr marL="457200" indent="-457200">
              <a:buFont typeface="Arial" panose="020B0604020202020204" pitchFamily="34" charset="0"/>
              <a:buChar char="•"/>
            </a:pPr>
            <a:r>
              <a:rPr lang="en-GB" dirty="0"/>
              <a:t>Motivation interne</a:t>
            </a:r>
          </a:p>
          <a:p>
            <a:pPr marL="457200" indent="-457200">
              <a:buFont typeface="Arial" panose="020B0604020202020204" pitchFamily="34" charset="0"/>
              <a:buChar char="•"/>
            </a:pPr>
            <a:r>
              <a:rPr lang="en-GB" dirty="0"/>
              <a:t>Apprentissage collaboratif</a:t>
            </a:r>
          </a:p>
        </p:txBody>
      </p:sp>
    </p:spTree>
    <p:extLst>
      <p:ext uri="{BB962C8B-B14F-4D97-AF65-F5344CB8AC3E}">
        <p14:creationId xmlns:p14="http://schemas.microsoft.com/office/powerpoint/2010/main" val="4001733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C324E-6484-CB92-1238-0E0119A2C9C4}"/>
              </a:ext>
            </a:extLst>
          </p:cNvPr>
          <p:cNvSpPr>
            <a:spLocks noGrp="1"/>
          </p:cNvSpPr>
          <p:nvPr>
            <p:ph type="title"/>
          </p:nvPr>
        </p:nvSpPr>
        <p:spPr/>
        <p:txBody>
          <a:bodyPr/>
          <a:lstStyle/>
          <a:p>
            <a:r>
              <a:rPr lang="en-GB" dirty="0"/>
              <a:t>Styles d'enseignement courants</a:t>
            </a:r>
          </a:p>
        </p:txBody>
      </p:sp>
      <p:sp>
        <p:nvSpPr>
          <p:cNvPr id="3" name="Content Placeholder 2">
            <a:extLst>
              <a:ext uri="{FF2B5EF4-FFF2-40B4-BE49-F238E27FC236}">
                <a16:creationId xmlns:a16="http://schemas.microsoft.com/office/drawing/2014/main" id="{91F22F1A-CE50-6DF9-8E52-6044B006020D}"/>
              </a:ext>
            </a:extLst>
          </p:cNvPr>
          <p:cNvSpPr>
            <a:spLocks noGrp="1"/>
          </p:cNvSpPr>
          <p:nvPr>
            <p:ph idx="1"/>
          </p:nvPr>
        </p:nvSpPr>
        <p:spPr/>
        <p:txBody>
          <a:bodyPr>
            <a:normAutofit lnSpcReduction="10000"/>
          </a:bodyPr>
          <a:lstStyle/>
          <a:p>
            <a:pPr marL="457200" indent="-457200">
              <a:buFont typeface="Arial" panose="020B0604020202020204" pitchFamily="34" charset="0"/>
              <a:buChar char="•"/>
            </a:pPr>
            <a:r>
              <a:rPr lang="en-GB" dirty="0"/>
              <a:t>Cours magistral traditionnel</a:t>
            </a:r>
          </a:p>
          <a:p>
            <a:pPr marL="457200" indent="-457200">
              <a:buFont typeface="Arial" panose="020B0604020202020204" pitchFamily="34" charset="0"/>
              <a:buChar char="•"/>
            </a:pPr>
            <a:r>
              <a:rPr lang="en-GB" dirty="0"/>
              <a:t>Animateur</a:t>
            </a:r>
          </a:p>
          <a:p>
            <a:pPr marL="457200" indent="-457200">
              <a:buFont typeface="Arial" panose="020B0604020202020204" pitchFamily="34" charset="0"/>
              <a:buChar char="•"/>
            </a:pPr>
            <a:r>
              <a:rPr lang="en-GB" dirty="0"/>
              <a:t>Démonstrateur</a:t>
            </a:r>
          </a:p>
          <a:p>
            <a:pPr marL="457200" indent="-457200">
              <a:buFont typeface="Arial" panose="020B0604020202020204" pitchFamily="34" charset="0"/>
              <a:buChar char="•"/>
            </a:pPr>
            <a:r>
              <a:rPr lang="en-GB" dirty="0"/>
              <a:t>Délégateur</a:t>
            </a:r>
          </a:p>
          <a:p>
            <a:endParaRPr lang="en-GB" dirty="0"/>
          </a:p>
          <a:p>
            <a:r>
              <a:rPr lang="en-GB" dirty="0"/>
              <a:t>Il s'agit de choisir le style qui vous convient le mieux et d'adapter le contenu aux besoins de </a:t>
            </a:r>
            <a:r>
              <a:rPr lang="en-GB" dirty="0" err="1"/>
              <a:t>vos</a:t>
            </a:r>
            <a:r>
              <a:rPr lang="en-GB" dirty="0"/>
              <a:t> </a:t>
            </a:r>
            <a:r>
              <a:rPr lang="en-GB" dirty="0" err="1"/>
              <a:t>apprenants</a:t>
            </a:r>
            <a:r>
              <a:rPr lang="en-GB" dirty="0"/>
              <a:t>.</a:t>
            </a:r>
          </a:p>
          <a:p>
            <a:endParaRPr lang="en-GB" dirty="0"/>
          </a:p>
        </p:txBody>
      </p:sp>
    </p:spTree>
    <p:extLst>
      <p:ext uri="{BB962C8B-B14F-4D97-AF65-F5344CB8AC3E}">
        <p14:creationId xmlns:p14="http://schemas.microsoft.com/office/powerpoint/2010/main" val="1851486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7D8A8-ECF4-5484-0DAA-7969C4893FDB}"/>
              </a:ext>
            </a:extLst>
          </p:cNvPr>
          <p:cNvSpPr>
            <a:spLocks noGrp="1"/>
          </p:cNvSpPr>
          <p:nvPr>
            <p:ph type="title"/>
          </p:nvPr>
        </p:nvSpPr>
        <p:spPr>
          <a:xfrm>
            <a:off x="583982" y="100294"/>
            <a:ext cx="11381232" cy="969264"/>
          </a:xfrm>
        </p:spPr>
        <p:txBody>
          <a:bodyPr>
            <a:normAutofit/>
          </a:bodyPr>
          <a:lstStyle/>
          <a:p>
            <a:pPr algn="ctr"/>
            <a:r>
              <a:rPr lang="en-GB">
                <a:solidFill>
                  <a:srgbClr val="0A5FBA"/>
                </a:solidFill>
              </a:rPr>
              <a:t>Exercice de réflexion</a:t>
            </a:r>
          </a:p>
        </p:txBody>
      </p:sp>
      <p:sp>
        <p:nvSpPr>
          <p:cNvPr id="3" name="Content Placeholder 2">
            <a:extLst>
              <a:ext uri="{FF2B5EF4-FFF2-40B4-BE49-F238E27FC236}">
                <a16:creationId xmlns:a16="http://schemas.microsoft.com/office/drawing/2014/main" id="{710F2311-FE4D-5A6F-1C9C-180ADB2BCEB6}"/>
              </a:ext>
            </a:extLst>
          </p:cNvPr>
          <p:cNvSpPr>
            <a:spLocks noGrp="1"/>
          </p:cNvSpPr>
          <p:nvPr>
            <p:ph idx="1"/>
          </p:nvPr>
        </p:nvSpPr>
        <p:spPr>
          <a:xfrm>
            <a:off x="712725" y="1261582"/>
            <a:ext cx="10991160" cy="4499623"/>
          </a:xfrm>
        </p:spPr>
        <p:txBody>
          <a:bodyPr>
            <a:normAutofit/>
          </a:bodyPr>
          <a:lstStyle/>
          <a:p>
            <a:r>
              <a:rPr lang="en-GB" dirty="0">
                <a:solidFill>
                  <a:srgbClr val="0A5FBA"/>
                </a:solidFill>
              </a:rPr>
              <a:t>Formez de petits groupes et réfléchissez aux questions suivantes :</a:t>
            </a:r>
          </a:p>
          <a:p>
            <a:endParaRPr lang="en-GB" dirty="0"/>
          </a:p>
          <a:p>
            <a:pPr marL="528638" indent="-514350">
              <a:buAutoNum type="arabicPeriod"/>
            </a:pPr>
            <a:r>
              <a:rPr lang="en-GB" i="1" dirty="0">
                <a:solidFill>
                  <a:srgbClr val="0A5FBA"/>
                </a:solidFill>
                <a:sym typeface="Arial"/>
              </a:rPr>
              <a:t>Qu'avez-vous aimé dans cette Masterclass ? Que faudrait-il changer ou ajouter ?</a:t>
            </a:r>
          </a:p>
          <a:p>
            <a:endParaRPr lang="en-GB" i="1" dirty="0">
              <a:solidFill>
                <a:srgbClr val="0A5FBA"/>
              </a:solidFill>
              <a:sym typeface="Arial"/>
            </a:endParaRPr>
          </a:p>
          <a:p>
            <a:r>
              <a:rPr lang="en-GB" i="1" dirty="0">
                <a:solidFill>
                  <a:srgbClr val="0A5FBA"/>
                </a:solidFill>
                <a:sym typeface="Arial"/>
              </a:rPr>
              <a:t>2. Que pouvez-vous faire avec cette Masterclass ? Comment pouvez-vous l'appliquer ?</a:t>
            </a:r>
          </a:p>
          <a:p>
            <a:endParaRPr lang="en-GB" dirty="0"/>
          </a:p>
        </p:txBody>
      </p:sp>
    </p:spTree>
    <p:extLst>
      <p:ext uri="{BB962C8B-B14F-4D97-AF65-F5344CB8AC3E}">
        <p14:creationId xmlns:p14="http://schemas.microsoft.com/office/powerpoint/2010/main" val="3207622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BEBA8EAE-BF5A-486C-A8C5-ECC9F3942E4B}">
                <a14:imgProps xmlns:a14="http://schemas.microsoft.com/office/drawing/2010/main">
                  <a14:imgLayer r:embed="rId4">
                    <a14:imgEffect>
                      <a14:colorTemperature colorTemp="7190"/>
                    </a14:imgEffect>
                    <a14:imgEffect>
                      <a14:saturation sat="118000"/>
                    </a14:imgEffect>
                  </a14:imgLayer>
                </a14:imgProps>
              </a:ex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60DB2E5-FFDA-A87A-272F-EE0D91389E3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E70AFD-B3B8-9EAD-3BCB-D3014BB9A54D}"/>
              </a:ext>
            </a:extLst>
          </p:cNvPr>
          <p:cNvSpPr>
            <a:spLocks noGrp="1"/>
          </p:cNvSpPr>
          <p:nvPr>
            <p:ph sz="quarter" idx="16"/>
          </p:nvPr>
        </p:nvSpPr>
        <p:spPr>
          <a:xfrm>
            <a:off x="549525" y="937153"/>
            <a:ext cx="11017041" cy="741762"/>
          </a:xfrm>
        </p:spPr>
        <p:txBody>
          <a:bodyPr>
            <a:normAutofit/>
          </a:bodyPr>
          <a:lstStyle/>
          <a:p>
            <a:r>
              <a:rPr lang="en-GB"/>
              <a:t>03 | Réflexion sur la fin de la Masterclass</a:t>
            </a:r>
          </a:p>
        </p:txBody>
      </p:sp>
    </p:spTree>
    <p:extLst>
      <p:ext uri="{BB962C8B-B14F-4D97-AF65-F5344CB8AC3E}">
        <p14:creationId xmlns:p14="http://schemas.microsoft.com/office/powerpoint/2010/main" val="1682571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C8E008-EFD7-9C7D-B53E-49FA1A5D709D}"/>
              </a:ext>
            </a:extLst>
          </p:cNvPr>
          <p:cNvSpPr>
            <a:spLocks noGrp="1"/>
          </p:cNvSpPr>
          <p:nvPr>
            <p:ph type="title"/>
          </p:nvPr>
        </p:nvSpPr>
        <p:spPr>
          <a:xfrm>
            <a:off x="659892" y="2459736"/>
            <a:ext cx="10652760" cy="969264"/>
          </a:xfrm>
        </p:spPr>
        <p:txBody>
          <a:bodyPr/>
          <a:lstStyle/>
          <a:p>
            <a:pPr algn="ctr"/>
            <a:r>
              <a:rPr lang="en-GB" dirty="0"/>
              <a:t>Réflexion : Que va-t-il se passer ensuite ?</a:t>
            </a:r>
          </a:p>
        </p:txBody>
      </p:sp>
    </p:spTree>
    <p:extLst>
      <p:ext uri="{BB962C8B-B14F-4D97-AF65-F5344CB8AC3E}">
        <p14:creationId xmlns:p14="http://schemas.microsoft.com/office/powerpoint/2010/main" val="219773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814628D-0EFB-4294-B795-1C0ECDE3D40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0B1171-5A94-B446-4CD4-F1F187A47DD2}"/>
              </a:ext>
            </a:extLst>
          </p:cNvPr>
          <p:cNvSpPr>
            <a:spLocks noGrp="1"/>
          </p:cNvSpPr>
          <p:nvPr>
            <p:ph sz="quarter" idx="16"/>
          </p:nvPr>
        </p:nvSpPr>
        <p:spPr>
          <a:xfrm>
            <a:off x="549525" y="937153"/>
            <a:ext cx="11017041" cy="741762"/>
          </a:xfrm>
        </p:spPr>
        <p:txBody>
          <a:bodyPr>
            <a:normAutofit/>
          </a:bodyPr>
          <a:lstStyle/>
          <a:p>
            <a:r>
              <a:rPr lang="en-GB"/>
              <a:t>04 | Évaluation finale et certificat</a:t>
            </a:r>
          </a:p>
        </p:txBody>
      </p:sp>
    </p:spTree>
    <p:extLst>
      <p:ext uri="{BB962C8B-B14F-4D97-AF65-F5344CB8AC3E}">
        <p14:creationId xmlns:p14="http://schemas.microsoft.com/office/powerpoint/2010/main" val="28732755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FE5F987-854F-F604-85B2-8DE142655727}"/>
              </a:ext>
            </a:extLst>
          </p:cNvPr>
          <p:cNvSpPr>
            <a:spLocks noGrp="1"/>
          </p:cNvSpPr>
          <p:nvPr>
            <p:ph type="title"/>
          </p:nvPr>
        </p:nvSpPr>
        <p:spPr>
          <a:xfrm>
            <a:off x="769620" y="392417"/>
            <a:ext cx="10652760" cy="969264"/>
          </a:xfrm>
        </p:spPr>
        <p:txBody>
          <a:bodyPr/>
          <a:lstStyle/>
          <a:p>
            <a:r>
              <a:rPr lang="en-GB" dirty="0"/>
              <a:t>Évaluation finale et certificat</a:t>
            </a:r>
          </a:p>
        </p:txBody>
      </p:sp>
      <p:sp>
        <p:nvSpPr>
          <p:cNvPr id="5" name="Content Placeholder 4">
            <a:extLst>
              <a:ext uri="{FF2B5EF4-FFF2-40B4-BE49-F238E27FC236}">
                <a16:creationId xmlns:a16="http://schemas.microsoft.com/office/drawing/2014/main" id="{792C4E27-5762-979C-8C50-E991CA19CB58}"/>
              </a:ext>
            </a:extLst>
          </p:cNvPr>
          <p:cNvSpPr>
            <a:spLocks noGrp="1"/>
          </p:cNvSpPr>
          <p:nvPr>
            <p:ph idx="1"/>
          </p:nvPr>
        </p:nvSpPr>
        <p:spPr>
          <a:xfrm>
            <a:off x="769620" y="1361681"/>
            <a:ext cx="10652760" cy="4499623"/>
          </a:xfrm>
        </p:spPr>
        <p:txBody>
          <a:bodyPr/>
          <a:lstStyle/>
          <a:p>
            <a:pPr marL="457200" indent="-457200">
              <a:buFont typeface="Arial" panose="020B0604020202020204" pitchFamily="34" charset="0"/>
              <a:buChar char="•"/>
            </a:pPr>
            <a:r>
              <a:rPr lang="en-GB" dirty="0"/>
              <a:t>Répondez au questionnaire en ligne sur les modules 1 à 5</a:t>
            </a:r>
          </a:p>
          <a:p>
            <a:pPr marL="457200" indent="-457200">
              <a:buFont typeface="Arial" panose="020B0604020202020204" pitchFamily="34" charset="0"/>
              <a:buChar char="•"/>
            </a:pPr>
            <a:r>
              <a:rPr lang="en-GB" dirty="0"/>
              <a:t>Remplissez le questionnaire de satisfaction</a:t>
            </a:r>
          </a:p>
          <a:p>
            <a:endParaRPr lang="en-GB" dirty="0"/>
          </a:p>
          <a:p>
            <a:r>
              <a:rPr lang="en-GB" dirty="0"/>
              <a:t>Votre certificat vous sera automatiquement envoyé par e-mail.</a:t>
            </a:r>
          </a:p>
        </p:txBody>
      </p:sp>
    </p:spTree>
    <p:extLst>
      <p:ext uri="{BB962C8B-B14F-4D97-AF65-F5344CB8AC3E}">
        <p14:creationId xmlns:p14="http://schemas.microsoft.com/office/powerpoint/2010/main" val="23048513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283C1-2DB0-C0AC-B119-A43650771043}"/>
              </a:ext>
            </a:extLst>
          </p:cNvPr>
          <p:cNvSpPr>
            <a:spLocks noGrp="1"/>
          </p:cNvSpPr>
          <p:nvPr>
            <p:ph type="title"/>
          </p:nvPr>
        </p:nvSpPr>
        <p:spPr>
          <a:xfrm>
            <a:off x="769620" y="1591056"/>
            <a:ext cx="10652760" cy="3182112"/>
          </a:xfrm>
        </p:spPr>
        <p:txBody>
          <a:bodyPr>
            <a:normAutofit/>
          </a:bodyPr>
          <a:lstStyle/>
          <a:p>
            <a:pPr algn="ctr"/>
            <a:r>
              <a:rPr lang="en-GB" dirty="0"/>
              <a:t>Avez-vous apprécié cette Masterclass ? </a:t>
            </a:r>
            <a:br>
              <a:rPr lang="en-GB" dirty="0"/>
            </a:br>
            <a:r>
              <a:rPr lang="en-GB" dirty="0"/>
              <a:t>Merci de remplir le questionnaire.</a:t>
            </a:r>
            <a:br>
              <a:rPr lang="en-GB" dirty="0"/>
            </a:br>
            <a:endParaRPr lang="en-GB" dirty="0"/>
          </a:p>
        </p:txBody>
      </p:sp>
    </p:spTree>
    <p:extLst>
      <p:ext uri="{BB962C8B-B14F-4D97-AF65-F5344CB8AC3E}">
        <p14:creationId xmlns:p14="http://schemas.microsoft.com/office/powerpoint/2010/main" val="2627682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0A5FBA"/>
            </a:gs>
            <a:gs pos="27000">
              <a:srgbClr val="0A5FBA"/>
            </a:gs>
            <a:gs pos="59000">
              <a:srgbClr val="00B0CE"/>
            </a:gs>
          </a:gsLst>
          <a:lin ang="2700000" scaled="1"/>
        </a:gradFill>
        <a:effectLst/>
      </p:bgPr>
    </p:bg>
    <p:spTree>
      <p:nvGrpSpPr>
        <p:cNvPr id="1" name="Shape 448">
          <a:extLst>
            <a:ext uri="{FF2B5EF4-FFF2-40B4-BE49-F238E27FC236}">
              <a16:creationId xmlns:a16="http://schemas.microsoft.com/office/drawing/2014/main" id="{A781B346-10A5-AD39-0881-A0A9FB096312}"/>
            </a:ext>
          </a:extLst>
        </p:cNvPr>
        <p:cNvGrpSpPr/>
        <p:nvPr/>
      </p:nvGrpSpPr>
      <p:grpSpPr>
        <a:xfrm>
          <a:off x="0" y="0"/>
          <a:ext cx="0" cy="0"/>
          <a:chOff x="0" y="0"/>
          <a:chExt cx="0" cy="0"/>
        </a:xfrm>
      </p:grpSpPr>
      <p:pic>
        <p:nvPicPr>
          <p:cNvPr id="4" name="Picture 3" descr="A beach with trees and water&#10;&#10;AI-generated content may be incorrect.">
            <a:extLst>
              <a:ext uri="{FF2B5EF4-FFF2-40B4-BE49-F238E27FC236}">
                <a16:creationId xmlns:a16="http://schemas.microsoft.com/office/drawing/2014/main" id="{032EE73E-C14A-A75E-5D4E-5100721084F6}"/>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rcRect/>
          <a:stretch>
            <a:fillRect/>
          </a:stretch>
        </p:blipFill>
        <p:spPr>
          <a:xfrm>
            <a:off x="0" y="-8164"/>
            <a:ext cx="12164976" cy="6858000"/>
          </a:xfrm>
          <a:prstGeom prst="rect">
            <a:avLst/>
          </a:prstGeom>
        </p:spPr>
      </p:pic>
      <p:sp>
        <p:nvSpPr>
          <p:cNvPr id="2" name="Google Shape;104;p2">
            <a:extLst>
              <a:ext uri="{FF2B5EF4-FFF2-40B4-BE49-F238E27FC236}">
                <a16:creationId xmlns:a16="http://schemas.microsoft.com/office/drawing/2014/main" id="{2FFAB30E-4D11-8259-671F-54E0527A785C}"/>
              </a:ext>
            </a:extLst>
          </p:cNvPr>
          <p:cNvSpPr txBox="1"/>
          <p:nvPr/>
        </p:nvSpPr>
        <p:spPr>
          <a:xfrm>
            <a:off x="1726601" y="1929797"/>
            <a:ext cx="8075767" cy="237661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4400" b="1" i="0" u="none" strike="noStrike" kern="0" cap="none" spc="0" normalizeH="0" baseline="0" noProof="0" dirty="0">
                <a:ln>
                  <a:noFill/>
                </a:ln>
                <a:solidFill>
                  <a:srgbClr val="FFFFFF"/>
                </a:solidFill>
                <a:effectLst/>
                <a:uLnTx/>
                <a:uFillTx/>
                <a:latin typeface="Roboto"/>
                <a:ea typeface="Roboto"/>
                <a:cs typeface="Roboto"/>
                <a:sym typeface="Roboto"/>
              </a:rPr>
              <a:t>Merci</a:t>
            </a:r>
          </a:p>
          <a:p>
            <a:pPr algn="ctr">
              <a:lnSpc>
                <a:spcPct val="116994"/>
              </a:lnSpc>
              <a:defRPr/>
            </a:pPr>
            <a:endParaRPr sz="8800" b="1" dirty="0">
              <a:solidFill>
                <a:srgbClr val="FFFFFF"/>
              </a:solidFill>
              <a:latin typeface="Roboto"/>
              <a:ea typeface="Roboto"/>
            </a:endParaRPr>
          </a:p>
        </p:txBody>
      </p:sp>
      <p:sp>
        <p:nvSpPr>
          <p:cNvPr id="5" name="Google Shape;286;p10">
            <a:extLst>
              <a:ext uri="{FF2B5EF4-FFF2-40B4-BE49-F238E27FC236}">
                <a16:creationId xmlns:a16="http://schemas.microsoft.com/office/drawing/2014/main" id="{6BFD4B46-BE00-8E8C-7938-96E9F3965F87}"/>
              </a:ext>
            </a:extLst>
          </p:cNvPr>
          <p:cNvSpPr txBox="1"/>
          <p:nvPr/>
        </p:nvSpPr>
        <p:spPr>
          <a:xfrm rot="16200000">
            <a:off x="9883025" y="4369738"/>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lang="en-US" sz="1199">
                <a:solidFill>
                  <a:srgbClr val="FFFFFF"/>
                </a:solidFill>
                <a:latin typeface="Roboto"/>
                <a:ea typeface="Roboto"/>
                <a:cs typeface="Roboto"/>
                <a:sym typeface="Roboto"/>
              </a:rPr>
              <a:t>Où est-elle partie cette fois-ci ?</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4240896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A90A6AA-DF79-6DAD-F691-1535991FA6DC}"/>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24F7D4CF-92CF-CD28-22FA-55DAA28E6321}"/>
              </a:ext>
            </a:extLst>
          </p:cNvPr>
          <p:cNvSpPr>
            <a:spLocks noGrp="1"/>
          </p:cNvSpPr>
          <p:nvPr>
            <p:ph sz="quarter" idx="16"/>
          </p:nvPr>
        </p:nvSpPr>
        <p:spPr/>
        <p:txBody>
          <a:bodyPr/>
          <a:lstStyle/>
          <a:p>
            <a:r>
              <a:rPr lang="en-GB"/>
              <a:t>DÉJEUNER</a:t>
            </a:r>
          </a:p>
        </p:txBody>
      </p:sp>
    </p:spTree>
    <p:extLst>
      <p:ext uri="{BB962C8B-B14F-4D97-AF65-F5344CB8AC3E}">
        <p14:creationId xmlns:p14="http://schemas.microsoft.com/office/powerpoint/2010/main" val="1126740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B71913D-EA75-DDED-D0AA-4194411C4FA5}"/>
            </a:ext>
          </a:extLst>
        </p:cNvPr>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578F7574-3721-85D9-E4C8-37DA664B6C18}"/>
              </a:ext>
            </a:extLst>
          </p:cNvPr>
          <p:cNvGraphicFramePr>
            <a:graphicFrameLocks/>
          </p:cNvGraphicFramePr>
          <p:nvPr>
            <p:extLst>
              <p:ext uri="{D42A27DB-BD31-4B8C-83A1-F6EECF244321}">
                <p14:modId xmlns:p14="http://schemas.microsoft.com/office/powerpoint/2010/main" val="1585106277"/>
              </p:ext>
              <p:ext uri="{E7BDC344-281C-4309-B0C6-D0EE65EED2A8}">
                <p202:designPr xmlns:p202="http://schemas.microsoft.com/office/powerpoint/2020/02/main">
                  <p202:designTagLst>
                    <p202:designTag name="ARCH:1:CLS" val="StackedSequentialRowTable"/>
                  </p202:designTagLst>
                </p202:designPr>
              </p:ext>
            </p:extLst>
          </p:nvPr>
        </p:nvGraphicFramePr>
        <p:xfrm>
          <a:off x="3146156" y="2066650"/>
          <a:ext cx="6988629" cy="3639100"/>
        </p:xfrm>
        <a:graphic>
          <a:graphicData uri="http://schemas.openxmlformats.org/drawingml/2006/table">
            <a:tbl>
              <a:tblPr firstRow="1" bandRow="1">
                <a:noFill/>
                <a:tableStyleId>{5C22544A-7EE6-4342-B048-85BDC9FD1C3A}</a:tableStyleId>
              </a:tblPr>
              <a:tblGrid>
                <a:gridCol w="1159019">
                  <a:extLst>
                    <a:ext uri="{9D8B030D-6E8A-4147-A177-3AD203B41FA5}">
                      <a16:colId xmlns:a16="http://schemas.microsoft.com/office/drawing/2014/main" val="1112987957"/>
                    </a:ext>
                  </a:extLst>
                </a:gridCol>
                <a:gridCol w="5829610">
                  <a:extLst>
                    <a:ext uri="{9D8B030D-6E8A-4147-A177-3AD203B41FA5}">
                      <a16:colId xmlns:a16="http://schemas.microsoft.com/office/drawing/2014/main" val="437448068"/>
                    </a:ext>
                  </a:extLst>
                </a:gridCol>
              </a:tblGrid>
              <a:tr h="365317">
                <a:tc>
                  <a:txBody>
                    <a:bodyPr/>
                    <a:lstStyle/>
                    <a:p>
                      <a:r>
                        <a:rPr lang="en-GB" sz="1800" b="1" cap="none" spc="0">
                          <a:solidFill>
                            <a:srgbClr val="0A5FBA"/>
                          </a:solidFill>
                        </a:rPr>
                        <a:t>01</a:t>
                      </a:r>
                    </a:p>
                  </a:txBody>
                  <a:tcPr marL="120070" marR="120070" marT="120070" marB="120070" anchor="ctr">
                    <a:lnL w="12700" cmpd="sng">
                      <a:noFill/>
                      <a:prstDash val="solid"/>
                    </a:lnL>
                    <a:lnR w="12700" cmpd="sng">
                      <a:noFill/>
                      <a:prstDash val="solid"/>
                    </a:lnR>
                    <a:lnT w="6350" cap="flat" cmpd="sng" algn="ctr">
                      <a:noFill/>
                      <a:prstDash val="soli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cap="none" spc="0">
                          <a:solidFill>
                            <a:schemeClr val="tx1"/>
                          </a:solidFill>
                          <a:latin typeface="Roboto" panose="02000000000000000000" pitchFamily="2" charset="0"/>
                          <a:ea typeface="Roboto" panose="02000000000000000000" pitchFamily="2" charset="0"/>
                        </a:rPr>
                        <a:t>Aperçu de la journée avec les objectifs d'apprentissage</a:t>
                      </a:r>
                    </a:p>
                  </a:txBody>
                  <a:tcPr marL="120070" marR="120070" marT="120070" marB="120070" anchor="ctr">
                    <a:lnL w="12700" cmpd="sng">
                      <a:noFill/>
                      <a:prstDash val="solid"/>
                    </a:lnL>
                    <a:lnR w="12700" cmpd="sng">
                      <a:noFill/>
                      <a:prstDash val="solid"/>
                    </a:lnR>
                    <a:lnT w="6350" cap="flat" cmpd="sng" algn="ctr">
                      <a:noFill/>
                      <a:prstDash val="soli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21755801"/>
                  </a:ext>
                </a:extLst>
              </a:tr>
              <a:tr h="423777">
                <a:tc>
                  <a:txBody>
                    <a:bodyPr/>
                    <a:lstStyle/>
                    <a:p>
                      <a:r>
                        <a:rPr lang="en-GB" sz="1800" b="1" cap="none" spc="0">
                          <a:solidFill>
                            <a:srgbClr val="0A5FBA"/>
                          </a:solidFill>
                        </a:rPr>
                        <a:t>02</a:t>
                      </a:r>
                    </a:p>
                  </a:txBody>
                  <a:tcPr marL="120070" marR="120070" marT="120070" marB="12007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cap="none" spc="0">
                          <a:solidFill>
                            <a:schemeClr val="tx1"/>
                          </a:solidFill>
                          <a:latin typeface="Roboto" panose="02000000000000000000" pitchFamily="2" charset="0"/>
                          <a:ea typeface="Roboto" panose="02000000000000000000" pitchFamily="2" charset="0"/>
                        </a:rPr>
                        <a:t>Principes et techniques d'apprentissage pour adultes</a:t>
                      </a:r>
                    </a:p>
                  </a:txBody>
                  <a:tcPr marL="120070" marR="120070" marT="120070" marB="12007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82478753"/>
                  </a:ext>
                </a:extLst>
              </a:tr>
              <a:tr h="0">
                <a:tc>
                  <a:txBody>
                    <a:bodyPr/>
                    <a:lstStyle/>
                    <a:p>
                      <a:r>
                        <a:rPr lang="en-GB" sz="1800" b="1" cap="none" spc="0">
                          <a:solidFill>
                            <a:schemeClr val="accent1"/>
                          </a:solidFill>
                        </a:rPr>
                        <a:t>03</a:t>
                      </a:r>
                    </a:p>
                  </a:txBody>
                  <a:tcPr marL="120070" marR="120070" marT="120070" marB="12007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cap="none" spc="0">
                          <a:solidFill>
                            <a:schemeClr val="tx1"/>
                          </a:solidFill>
                          <a:latin typeface="Roboto" panose="02000000000000000000" pitchFamily="2" charset="0"/>
                          <a:ea typeface="Roboto" panose="02000000000000000000" pitchFamily="2" charset="0"/>
                        </a:rPr>
                        <a:t>Réflexion sur la fin de la Masterclass et prochaines étapes</a:t>
                      </a:r>
                    </a:p>
                  </a:txBody>
                  <a:tcPr marL="120070" marR="120070" marT="120070" marB="12007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423163"/>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cap="none" spc="0">
                          <a:solidFill>
                            <a:schemeClr val="accent1"/>
                          </a:solidFill>
                        </a:rPr>
                        <a:t>04</a:t>
                      </a:r>
                    </a:p>
                  </a:txBody>
                  <a:tcPr marL="120070" marR="120070" marT="120070" marB="12007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cap="none" spc="0">
                          <a:solidFill>
                            <a:schemeClr val="tx1"/>
                          </a:solidFill>
                          <a:latin typeface="Roboto" panose="02000000000000000000" pitchFamily="2" charset="0"/>
                          <a:ea typeface="Roboto" panose="02000000000000000000" pitchFamily="2" charset="0"/>
                        </a:rPr>
                        <a:t>Remise des certificats</a:t>
                      </a:r>
                    </a:p>
                  </a:txBody>
                  <a:tcPr marL="120070" marR="120070" marT="120070" marB="12007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224933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cap="none" spc="0">
                          <a:solidFill>
                            <a:schemeClr val="accent1"/>
                          </a:solidFill>
                        </a:rPr>
                        <a:t>05</a:t>
                      </a:r>
                    </a:p>
                  </a:txBody>
                  <a:tcPr marL="120070" marR="120070" marT="120070" marB="12007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cap="none" spc="0">
                          <a:solidFill>
                            <a:srgbClr val="0A5FBA"/>
                          </a:solidFill>
                          <a:latin typeface="Roboto" panose="02000000000000000000" pitchFamily="2" charset="0"/>
                          <a:ea typeface="Roboto" panose="02000000000000000000" pitchFamily="2" charset="0"/>
                        </a:rPr>
                        <a:t>Déjeuner</a:t>
                      </a:r>
                    </a:p>
                  </a:txBody>
                  <a:tcPr marL="120070" marR="120070" marT="120070" marB="12007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58971165"/>
                  </a:ext>
                </a:extLst>
              </a:tr>
            </a:tbl>
          </a:graphicData>
        </a:graphic>
      </p:graphicFrame>
      <p:sp>
        <p:nvSpPr>
          <p:cNvPr id="2" name="ZoneTexte 1">
            <a:extLst>
              <a:ext uri="{FF2B5EF4-FFF2-40B4-BE49-F238E27FC236}">
                <a16:creationId xmlns:a16="http://schemas.microsoft.com/office/drawing/2014/main" id="{62F6E9C3-6669-FE9F-27CA-6D926E1F1785}"/>
              </a:ext>
            </a:extLst>
          </p:cNvPr>
          <p:cNvSpPr txBox="1"/>
          <p:nvPr/>
        </p:nvSpPr>
        <p:spPr>
          <a:xfrm>
            <a:off x="304801" y="438128"/>
            <a:ext cx="4185138" cy="707886"/>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4000" b="1" i="0" u="none" strike="noStrike" cap="none" normalizeH="0" baseline="0" dirty="0">
                <a:ln>
                  <a:noFill/>
                </a:ln>
                <a:solidFill>
                  <a:srgbClr val="0A5FBA"/>
                </a:solidFill>
                <a:effectLst/>
                <a:latin typeface="Arial" panose="020B0604020202020204" pitchFamily="34" charset="0"/>
              </a:rPr>
              <a:t>Contenu du jour</a:t>
            </a:r>
          </a:p>
        </p:txBody>
      </p:sp>
    </p:spTree>
    <p:extLst>
      <p:ext uri="{BB962C8B-B14F-4D97-AF65-F5344CB8AC3E}">
        <p14:creationId xmlns:p14="http://schemas.microsoft.com/office/powerpoint/2010/main" val="991167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a:extLst>
            <a:ext uri="{FF2B5EF4-FFF2-40B4-BE49-F238E27FC236}">
              <a16:creationId xmlns:a16="http://schemas.microsoft.com/office/drawing/2014/main" id="{B609FD3D-EAC4-C7FB-F5D8-13C5B5DC97B8}"/>
            </a:ext>
          </a:extLst>
        </p:cNvPr>
        <p:cNvGrpSpPr/>
        <p:nvPr/>
      </p:nvGrpSpPr>
      <p:grpSpPr>
        <a:xfrm>
          <a:off x="0" y="0"/>
          <a:ext cx="0" cy="0"/>
          <a:chOff x="0" y="0"/>
          <a:chExt cx="0" cy="0"/>
        </a:xfrm>
      </p:grpSpPr>
      <p:sp>
        <p:nvSpPr>
          <p:cNvPr id="113" name="Google Shape;113;g30954ad01f5_0_1">
            <a:extLst>
              <a:ext uri="{FF2B5EF4-FFF2-40B4-BE49-F238E27FC236}">
                <a16:creationId xmlns:a16="http://schemas.microsoft.com/office/drawing/2014/main" id="{06065DA3-7479-106B-B60B-22B699C60114}"/>
              </a:ext>
            </a:extLst>
          </p:cNvPr>
          <p:cNvSpPr txBox="1"/>
          <p:nvPr/>
        </p:nvSpPr>
        <p:spPr>
          <a:xfrm>
            <a:off x="1" y="794726"/>
            <a:ext cx="12191999"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374"/>
              </a:lnSpc>
              <a:spcBef>
                <a:spcPts val="0"/>
              </a:spcBef>
              <a:spcAft>
                <a:spcPts val="0"/>
              </a:spcAft>
              <a:buClr>
                <a:srgbClr val="000000"/>
              </a:buClr>
              <a:buSzTx/>
              <a:buFont typeface="Arial"/>
              <a:buNone/>
              <a:tabLst/>
              <a:defRPr/>
            </a:pPr>
            <a:r>
              <a:rPr kumimoji="0" lang="en-US" sz="4000" b="1" i="0" u="none" strike="noStrike" kern="0" cap="none" spc="0" normalizeH="0" baseline="0" noProof="0" dirty="0" err="1">
                <a:ln>
                  <a:noFill/>
                </a:ln>
                <a:solidFill>
                  <a:schemeClr val="bg1"/>
                </a:solidFill>
                <a:effectLst/>
                <a:uLnTx/>
                <a:uFillTx/>
                <a:latin typeface="Roboto"/>
                <a:ea typeface="Roboto"/>
                <a:cs typeface="Roboto"/>
                <a:sym typeface="Roboto"/>
              </a:rPr>
              <a:t>Remerciements</a:t>
            </a:r>
            <a:endParaRPr kumimoji="0" sz="4000" b="0" i="0" u="none" strike="noStrike" kern="0" cap="none" spc="0" normalizeH="0" baseline="0" noProof="0" dirty="0">
              <a:ln>
                <a:noFill/>
              </a:ln>
              <a:solidFill>
                <a:schemeClr val="bg1"/>
              </a:solidFill>
              <a:effectLst/>
              <a:uLnTx/>
              <a:uFillTx/>
              <a:latin typeface="Arial"/>
              <a:ea typeface="Arial"/>
              <a:cs typeface="Arial"/>
              <a:sym typeface="Arial"/>
            </a:endParaRPr>
          </a:p>
        </p:txBody>
      </p:sp>
      <p:sp>
        <p:nvSpPr>
          <p:cNvPr id="114" name="Google Shape;114;g30954ad01f5_0_1">
            <a:extLst>
              <a:ext uri="{FF2B5EF4-FFF2-40B4-BE49-F238E27FC236}">
                <a16:creationId xmlns:a16="http://schemas.microsoft.com/office/drawing/2014/main" id="{661C7B9A-4135-2716-E50C-8A9E7E04C76F}"/>
              </a:ext>
            </a:extLst>
          </p:cNvPr>
          <p:cNvSpPr txBox="1"/>
          <p:nvPr/>
        </p:nvSpPr>
        <p:spPr>
          <a:xfrm>
            <a:off x="1526435" y="2197894"/>
            <a:ext cx="9139129" cy="12311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Nous tenons à remercier les partenaires et bailleurs de fonds suivants qui ont participé à la conception et à la mise en œuvre de la </a:t>
            </a:r>
            <a:r>
              <a:rPr kumimoji="0" lang="en-GB"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Masterclass sur les services d'approvisionnement en eau résilients au changement climatique </a:t>
            </a: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a:t>
            </a:r>
            <a:endParaRPr kumimoji="0" sz="105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Les modules ont été développés avec</a:t>
            </a:r>
            <a:endParaRPr kumimoji="0"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sym typeface="Arial"/>
            </a:endParaRPr>
          </a:p>
        </p:txBody>
      </p:sp>
      <p:sp>
        <p:nvSpPr>
          <p:cNvPr id="115" name="Google Shape;115;g30954ad01f5_0_1">
            <a:extLst>
              <a:ext uri="{FF2B5EF4-FFF2-40B4-BE49-F238E27FC236}">
                <a16:creationId xmlns:a16="http://schemas.microsoft.com/office/drawing/2014/main" id="{8E185CA4-A154-E48C-E902-13DEF35BAC5A}"/>
              </a:ext>
            </a:extLst>
          </p:cNvPr>
          <p:cNvSpPr txBox="1">
            <a:spLocks noGrp="1"/>
          </p:cNvSpPr>
          <p:nvPr>
            <p:ph type="sldNum" idx="4"/>
          </p:nvPr>
        </p:nvSpPr>
        <p:spPr>
          <a:xfrm>
            <a:off x="-934720" y="6414685"/>
            <a:ext cx="1422300" cy="243300"/>
          </a:xfrm>
          <a:prstGeom prst="rect">
            <a:avLst/>
          </a:prstGeom>
          <a:noFill/>
          <a:ln>
            <a:noFill/>
          </a:ln>
        </p:spPr>
        <p:txBody>
          <a:bodyPr spcFirstLastPara="1" wrap="square" lIns="60950" tIns="30450" rIns="60950" bIns="3045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t>3</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pic>
        <p:nvPicPr>
          <p:cNvPr id="6" name="Picture 5" descr="A white text on a black background&#10;&#10;AI-generated content may be incorrect.">
            <a:extLst>
              <a:ext uri="{FF2B5EF4-FFF2-40B4-BE49-F238E27FC236}">
                <a16:creationId xmlns:a16="http://schemas.microsoft.com/office/drawing/2014/main" id="{468E6DE0-C287-ACC5-AF47-DF4AD6D244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2250" y="4133911"/>
            <a:ext cx="4318000" cy="1270289"/>
          </a:xfrm>
          <a:prstGeom prst="rect">
            <a:avLst/>
          </a:prstGeom>
        </p:spPr>
      </p:pic>
      <p:pic>
        <p:nvPicPr>
          <p:cNvPr id="8" name="Picture 7" descr="A white logo with white text&#10;&#10;AI-generated content may be incorrect.">
            <a:extLst>
              <a:ext uri="{FF2B5EF4-FFF2-40B4-BE49-F238E27FC236}">
                <a16:creationId xmlns:a16="http://schemas.microsoft.com/office/drawing/2014/main" id="{07E04C66-C719-0BFF-723A-25D0D2F8C9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25879" y="3993979"/>
            <a:ext cx="3626283" cy="1410221"/>
          </a:xfrm>
          <a:prstGeom prst="rect">
            <a:avLst/>
          </a:prstGeom>
        </p:spPr>
      </p:pic>
    </p:spTree>
    <p:extLst>
      <p:ext uri="{BB962C8B-B14F-4D97-AF65-F5344CB8AC3E}">
        <p14:creationId xmlns:p14="http://schemas.microsoft.com/office/powerpoint/2010/main" val="3361172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6BBD611-228A-3E72-2621-0E91E5F0967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1C11CB-928B-4C24-21DE-46581E4B8DFF}"/>
              </a:ext>
            </a:extLst>
          </p:cNvPr>
          <p:cNvSpPr>
            <a:spLocks noGrp="1"/>
          </p:cNvSpPr>
          <p:nvPr>
            <p:ph sz="quarter" idx="16"/>
          </p:nvPr>
        </p:nvSpPr>
        <p:spPr>
          <a:xfrm>
            <a:off x="549525" y="937153"/>
            <a:ext cx="11017041" cy="741762"/>
          </a:xfrm>
        </p:spPr>
        <p:txBody>
          <a:bodyPr>
            <a:normAutofit/>
          </a:bodyPr>
          <a:lstStyle/>
          <a:p>
            <a:r>
              <a:rPr lang="en-GB" dirty="0"/>
              <a:t>01| Aperçu du Jour 5</a:t>
            </a:r>
          </a:p>
        </p:txBody>
      </p:sp>
    </p:spTree>
    <p:extLst>
      <p:ext uri="{BB962C8B-B14F-4D97-AF65-F5344CB8AC3E}">
        <p14:creationId xmlns:p14="http://schemas.microsoft.com/office/powerpoint/2010/main" val="3025531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3E8D1-4C9D-BD0D-3470-93F150668BB2}"/>
              </a:ext>
            </a:extLst>
          </p:cNvPr>
          <p:cNvSpPr>
            <a:spLocks noGrp="1"/>
          </p:cNvSpPr>
          <p:nvPr>
            <p:ph type="title"/>
          </p:nvPr>
        </p:nvSpPr>
        <p:spPr>
          <a:xfrm>
            <a:off x="602046" y="837532"/>
            <a:ext cx="10652760" cy="969264"/>
          </a:xfrm>
        </p:spPr>
        <p:txBody>
          <a:bodyPr/>
          <a:lstStyle/>
          <a:p>
            <a:r>
              <a:rPr lang="en-GB" sz="3200" b="1">
                <a:solidFill>
                  <a:srgbClr val="0B5FBA"/>
                </a:solidFill>
                <a:latin typeface="Roboto"/>
                <a:ea typeface="Roboto"/>
                <a:cs typeface="Roboto"/>
              </a:rPr>
              <a:t>JOUR 5 : Bonnes pratiques en matière d'apprentissage et d'évaluation des adultes</a:t>
            </a:r>
          </a:p>
        </p:txBody>
      </p:sp>
      <p:sp>
        <p:nvSpPr>
          <p:cNvPr id="3" name="Text Placeholder 2">
            <a:extLst>
              <a:ext uri="{FF2B5EF4-FFF2-40B4-BE49-F238E27FC236}">
                <a16:creationId xmlns:a16="http://schemas.microsoft.com/office/drawing/2014/main" id="{7EEFFB8C-DC05-D540-227C-C08A015973EE}"/>
              </a:ext>
            </a:extLst>
          </p:cNvPr>
          <p:cNvSpPr>
            <a:spLocks noGrp="1"/>
          </p:cNvSpPr>
          <p:nvPr>
            <p:ph idx="1"/>
          </p:nvPr>
        </p:nvSpPr>
        <p:spPr>
          <a:xfrm>
            <a:off x="685800" y="2117687"/>
            <a:ext cx="10652760" cy="3160578"/>
          </a:xfrm>
        </p:spPr>
        <p:txBody>
          <a:bodyPr>
            <a:normAutofit fontScale="92500" lnSpcReduction="20000"/>
          </a:bodyPr>
          <a:lstStyle/>
          <a:p>
            <a:pPr marL="457200" indent="-342900">
              <a:buFont typeface="Arial" panose="020B0604020202020204" pitchFamily="34" charset="0"/>
              <a:buChar char="•"/>
            </a:pPr>
            <a:r>
              <a:rPr lang="en-GB" dirty="0"/>
              <a:t>Cette </a:t>
            </a:r>
            <a:r>
              <a:rPr lang="en-GB" dirty="0" err="1"/>
              <a:t>journée</a:t>
            </a:r>
            <a:r>
              <a:rPr lang="en-GB" dirty="0"/>
              <a:t> </a:t>
            </a:r>
            <a:r>
              <a:rPr lang="en-GB" dirty="0" err="1"/>
              <a:t>est</a:t>
            </a:r>
            <a:r>
              <a:rPr lang="en-GB" dirty="0"/>
              <a:t> </a:t>
            </a:r>
            <a:r>
              <a:rPr lang="en-GB" dirty="0" err="1"/>
              <a:t>consacrée</a:t>
            </a:r>
            <a:r>
              <a:rPr lang="en-GB" dirty="0"/>
              <a:t> à la </a:t>
            </a:r>
            <a:r>
              <a:rPr lang="en-GB" dirty="0" err="1"/>
              <a:t>réflexion</a:t>
            </a:r>
            <a:r>
              <a:rPr lang="en-GB" dirty="0"/>
              <a:t> sur les </a:t>
            </a:r>
            <a:r>
              <a:rPr lang="en-GB" dirty="0" err="1"/>
              <a:t>bonnes</a:t>
            </a:r>
            <a:r>
              <a:rPr lang="en-GB" dirty="0"/>
              <a:t> pratiques </a:t>
            </a:r>
            <a:r>
              <a:rPr lang="en-GB" dirty="0" err="1"/>
              <a:t>en</a:t>
            </a:r>
            <a:r>
              <a:rPr lang="en-GB" dirty="0"/>
              <a:t> matière </a:t>
            </a:r>
            <a:r>
              <a:rPr lang="en-GB" dirty="0" err="1"/>
              <a:t>d'apprentissage</a:t>
            </a:r>
            <a:r>
              <a:rPr lang="en-GB" dirty="0"/>
              <a:t> des </a:t>
            </a:r>
            <a:r>
              <a:rPr lang="en-GB" dirty="0" err="1"/>
              <a:t>adultes</a:t>
            </a:r>
            <a:r>
              <a:rPr lang="en-GB" dirty="0"/>
              <a:t>.</a:t>
            </a:r>
          </a:p>
          <a:p>
            <a:pPr marL="457200" indent="-342900">
              <a:buFont typeface="Arial" panose="020B0604020202020204" pitchFamily="34" charset="0"/>
              <a:buChar char="•"/>
            </a:pPr>
            <a:r>
              <a:rPr lang="en-GB" dirty="0" err="1"/>
              <a:t>Réflexion</a:t>
            </a:r>
            <a:r>
              <a:rPr lang="en-GB" dirty="0"/>
              <a:t> sur les </a:t>
            </a:r>
            <a:r>
              <a:rPr lang="en-GB" dirty="0" err="1"/>
              <a:t>prochaines</a:t>
            </a:r>
            <a:r>
              <a:rPr lang="en-GB" dirty="0"/>
              <a:t> étapes et mise </a:t>
            </a:r>
            <a:r>
              <a:rPr lang="en-GB" dirty="0" err="1"/>
              <a:t>en</a:t>
            </a:r>
            <a:r>
              <a:rPr lang="en-GB" dirty="0"/>
              <a:t> application</a:t>
            </a:r>
          </a:p>
          <a:p>
            <a:pPr marL="457200" indent="-342900">
              <a:buFont typeface="Arial" panose="020B0604020202020204" pitchFamily="34" charset="0"/>
              <a:buChar char="•"/>
            </a:pPr>
            <a:r>
              <a:rPr lang="en-GB" dirty="0" err="1"/>
              <a:t>Remplissage</a:t>
            </a:r>
            <a:r>
              <a:rPr lang="en-GB" dirty="0"/>
              <a:t> de </a:t>
            </a:r>
            <a:r>
              <a:rPr lang="en-GB" dirty="0" err="1"/>
              <a:t>votre</a:t>
            </a:r>
            <a:r>
              <a:rPr lang="en-GB" dirty="0"/>
              <a:t> </a:t>
            </a:r>
            <a:r>
              <a:rPr lang="en-GB" dirty="0" err="1"/>
              <a:t>évaluation</a:t>
            </a:r>
            <a:r>
              <a:rPr lang="en-GB" dirty="0"/>
              <a:t> </a:t>
            </a:r>
            <a:r>
              <a:rPr lang="en-GB" dirty="0" err="1"/>
              <a:t>en</a:t>
            </a:r>
            <a:r>
              <a:rPr lang="en-GB" dirty="0"/>
              <a:t> </a:t>
            </a:r>
            <a:r>
              <a:rPr lang="en-GB" dirty="0" err="1"/>
              <a:t>ligne</a:t>
            </a:r>
            <a:r>
              <a:rPr lang="en-GB" dirty="0"/>
              <a:t> pour </a:t>
            </a:r>
            <a:r>
              <a:rPr lang="en-GB" dirty="0" err="1"/>
              <a:t>recevoir</a:t>
            </a:r>
            <a:r>
              <a:rPr lang="en-GB" dirty="0"/>
              <a:t> un </a:t>
            </a:r>
            <a:r>
              <a:rPr lang="en-GB" dirty="0" err="1"/>
              <a:t>certificat</a:t>
            </a:r>
            <a:r>
              <a:rPr lang="en-GB" dirty="0"/>
              <a:t> </a:t>
            </a:r>
            <a:r>
              <a:rPr lang="en-GB" dirty="0" err="1"/>
              <a:t>d'achèvement</a:t>
            </a:r>
            <a:r>
              <a:rPr lang="en-GB" dirty="0"/>
              <a:t>.</a:t>
            </a:r>
          </a:p>
          <a:p>
            <a:endParaRPr lang="en-GB" dirty="0"/>
          </a:p>
          <a:p>
            <a:r>
              <a:rPr lang="en-GB" b="1" dirty="0"/>
              <a:t>Durée :</a:t>
            </a:r>
            <a:r>
              <a:rPr lang="en-GB" dirty="0"/>
              <a:t> Une demi-</a:t>
            </a:r>
            <a:r>
              <a:rPr lang="en-GB" dirty="0" err="1"/>
              <a:t>journée</a:t>
            </a:r>
            <a:endParaRPr lang="en-GB" dirty="0"/>
          </a:p>
          <a:p>
            <a:endParaRPr lang="en-GB" dirty="0"/>
          </a:p>
          <a:p>
            <a:endParaRPr lang="en-GB" dirty="0"/>
          </a:p>
        </p:txBody>
      </p:sp>
    </p:spTree>
    <p:extLst>
      <p:ext uri="{BB962C8B-B14F-4D97-AF65-F5344CB8AC3E}">
        <p14:creationId xmlns:p14="http://schemas.microsoft.com/office/powerpoint/2010/main" val="3688901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E7944DE-FD84-9621-B15B-E121326AA9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645EB5-AD89-D762-E03C-BFCE488DE283}"/>
              </a:ext>
            </a:extLst>
          </p:cNvPr>
          <p:cNvSpPr>
            <a:spLocks noGrp="1"/>
          </p:cNvSpPr>
          <p:nvPr>
            <p:ph type="title"/>
          </p:nvPr>
        </p:nvSpPr>
        <p:spPr>
          <a:xfrm>
            <a:off x="2568487" y="2459735"/>
            <a:ext cx="7055026" cy="969265"/>
          </a:xfrm>
        </p:spPr>
        <p:txBody>
          <a:bodyPr>
            <a:normAutofit/>
          </a:bodyPr>
          <a:lstStyle/>
          <a:p>
            <a:pPr algn="ctr"/>
            <a:r>
              <a:rPr lang="en-GB" sz="4000" dirty="0" err="1">
                <a:solidFill>
                  <a:schemeClr val="bg1"/>
                </a:solidFill>
              </a:rPr>
              <a:t>Exercice</a:t>
            </a:r>
            <a:r>
              <a:rPr lang="en-GB" sz="4000" dirty="0">
                <a:solidFill>
                  <a:schemeClr val="bg1"/>
                </a:solidFill>
              </a:rPr>
              <a:t> « Notre rivière »</a:t>
            </a:r>
            <a:endParaRPr lang="en-NL" sz="4000" dirty="0">
              <a:solidFill>
                <a:schemeClr val="bg1"/>
              </a:solidFill>
            </a:endParaRPr>
          </a:p>
        </p:txBody>
      </p:sp>
      <p:sp>
        <p:nvSpPr>
          <p:cNvPr id="3" name="Content Placeholder 2">
            <a:extLst>
              <a:ext uri="{FF2B5EF4-FFF2-40B4-BE49-F238E27FC236}">
                <a16:creationId xmlns:a16="http://schemas.microsoft.com/office/drawing/2014/main" id="{AF1B6EF9-7043-81E3-948A-7B0132CE4043}"/>
              </a:ext>
            </a:extLst>
          </p:cNvPr>
          <p:cNvSpPr>
            <a:spLocks noGrp="1"/>
          </p:cNvSpPr>
          <p:nvPr>
            <p:ph idx="1"/>
          </p:nvPr>
        </p:nvSpPr>
        <p:spPr>
          <a:xfrm>
            <a:off x="3513194" y="3429000"/>
            <a:ext cx="5165611" cy="1638946"/>
          </a:xfrm>
        </p:spPr>
        <p:txBody>
          <a:bodyPr/>
          <a:lstStyle/>
          <a:p>
            <a:pPr algn="ctr"/>
            <a:r>
              <a:rPr lang="en-GB">
                <a:solidFill>
                  <a:schemeClr val="bg1"/>
                </a:solidFill>
              </a:rPr>
              <a:t>Aujourd'hui, notre rivière atteint la mer (à travers un delta) ? </a:t>
            </a:r>
          </a:p>
          <a:p>
            <a:pPr algn="ctr"/>
            <a:endParaRPr lang="en-NL"/>
          </a:p>
        </p:txBody>
      </p:sp>
      <p:sp>
        <p:nvSpPr>
          <p:cNvPr id="5" name="TextBox 4">
            <a:extLst>
              <a:ext uri="{FF2B5EF4-FFF2-40B4-BE49-F238E27FC236}">
                <a16:creationId xmlns:a16="http://schemas.microsoft.com/office/drawing/2014/main" id="{EB06A7E2-AD30-6E94-7818-1E06704D5B21}"/>
              </a:ext>
            </a:extLst>
          </p:cNvPr>
          <p:cNvSpPr txBox="1"/>
          <p:nvPr/>
        </p:nvSpPr>
        <p:spPr>
          <a:xfrm rot="16200000">
            <a:off x="9918915" y="4341127"/>
            <a:ext cx="4024393" cy="261610"/>
          </a:xfrm>
          <a:prstGeom prst="rect">
            <a:avLst/>
          </a:prstGeom>
          <a:noFill/>
        </p:spPr>
        <p:txBody>
          <a:bodyPr wrap="square" rtlCol="0">
            <a:spAutoFit/>
          </a:bodyPr>
          <a:lstStyle/>
          <a:p>
            <a:r>
              <a:rPr lang="en-GB" sz="1100">
                <a:solidFill>
                  <a:schemeClr val="bg1"/>
                </a:solidFill>
              </a:rPr>
              <a:t>Photo de </a:t>
            </a:r>
            <a:r>
              <a:rPr lang="en-GB" sz="1100">
                <a:solidFill>
                  <a:schemeClr val="bg1"/>
                </a:solidFill>
                <a:hlinkClick r:id="rId4">
                  <a:extLst>
                    <a:ext uri="{A12FA001-AC4F-418D-AE19-62706E023703}">
                      <ahyp:hlinkClr xmlns:ahyp="http://schemas.microsoft.com/office/drawing/2018/hyperlinkcolor" val="tx"/>
                    </a:ext>
                  </a:extLst>
                </a:hlinkClick>
              </a:rPr>
              <a:t>Nathan Anderson </a:t>
            </a:r>
            <a:r>
              <a:rPr lang="en-GB" sz="1100">
                <a:solidFill>
                  <a:schemeClr val="bg1"/>
                </a:solidFill>
              </a:rPr>
              <a:t>sur </a:t>
            </a:r>
            <a:r>
              <a:rPr lang="en-GB" sz="1100">
                <a:solidFill>
                  <a:schemeClr val="bg1"/>
                </a:solidFill>
                <a:hlinkClick r:id="rId5">
                  <a:extLst>
                    <a:ext uri="{A12FA001-AC4F-418D-AE19-62706E023703}">
                      <ahyp:hlinkClr xmlns:ahyp="http://schemas.microsoft.com/office/drawing/2018/hyperlinkcolor" val="tx"/>
                    </a:ext>
                  </a:extLst>
                </a:hlinkClick>
              </a:rPr>
              <a:t>Unsplash</a:t>
            </a:r>
            <a:endParaRPr lang="en-GB" sz="1100">
              <a:solidFill>
                <a:schemeClr val="bg1"/>
              </a:solidFill>
            </a:endParaRPr>
          </a:p>
        </p:txBody>
      </p:sp>
    </p:spTree>
    <p:extLst>
      <p:ext uri="{BB962C8B-B14F-4D97-AF65-F5344CB8AC3E}">
        <p14:creationId xmlns:p14="http://schemas.microsoft.com/office/powerpoint/2010/main" val="1593875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63D9B-1CA6-5B8E-0070-613E8B7ACC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B401F5-A842-406B-3D1B-8B5146B4E286}"/>
              </a:ext>
            </a:extLst>
          </p:cNvPr>
          <p:cNvSpPr>
            <a:spLocks noGrp="1"/>
          </p:cNvSpPr>
          <p:nvPr>
            <p:ph type="title"/>
          </p:nvPr>
        </p:nvSpPr>
        <p:spPr>
          <a:xfrm>
            <a:off x="769620" y="1227200"/>
            <a:ext cx="10652760" cy="969264"/>
          </a:xfrm>
        </p:spPr>
        <p:txBody>
          <a:bodyPr>
            <a:normAutofit/>
          </a:bodyPr>
          <a:lstStyle/>
          <a:p>
            <a:r>
              <a:rPr lang="en-GB" sz="3200" b="1">
                <a:solidFill>
                  <a:srgbClr val="0B5FBA"/>
                </a:solidFill>
                <a:latin typeface="Roboto"/>
                <a:ea typeface="Roboto"/>
                <a:cs typeface="Roboto"/>
              </a:rPr>
              <a:t>Objectifs pédagogiques</a:t>
            </a:r>
            <a:endParaRPr lang="en-GB" sz="3200"/>
          </a:p>
        </p:txBody>
      </p:sp>
      <p:sp>
        <p:nvSpPr>
          <p:cNvPr id="3" name="Text Placeholder 2">
            <a:extLst>
              <a:ext uri="{FF2B5EF4-FFF2-40B4-BE49-F238E27FC236}">
                <a16:creationId xmlns:a16="http://schemas.microsoft.com/office/drawing/2014/main" id="{1DF2762D-4272-C4DF-50C4-DA6BFD242A03}"/>
              </a:ext>
            </a:extLst>
          </p:cNvPr>
          <p:cNvSpPr>
            <a:spLocks noGrp="1"/>
          </p:cNvSpPr>
          <p:nvPr>
            <p:ph idx="1"/>
          </p:nvPr>
        </p:nvSpPr>
        <p:spPr>
          <a:xfrm>
            <a:off x="769620" y="2385520"/>
            <a:ext cx="8219397" cy="2651407"/>
          </a:xfrm>
        </p:spPr>
        <p:txBody>
          <a:bodyPr>
            <a:normAutofit fontScale="92500"/>
          </a:bodyPr>
          <a:lstStyle/>
          <a:p>
            <a:pPr marL="114300" indent="0">
              <a:buNone/>
            </a:pPr>
            <a:r>
              <a:rPr lang="en-GB"/>
              <a:t>À la fin de la journée, les participants seront en mesure de :</a:t>
            </a:r>
            <a:br>
              <a:rPr lang="en-GB"/>
            </a:br>
            <a:endParaRPr lang="en-GB"/>
          </a:p>
          <a:p>
            <a:pPr marL="357188" indent="-342900">
              <a:buFont typeface="Arial" panose="020B0604020202020204" pitchFamily="34" charset="0"/>
              <a:buChar char="•"/>
            </a:pPr>
            <a:r>
              <a:rPr lang="en-GB"/>
              <a:t>Connaître les bonnes pratiques en matière d'apprentissage des adultes</a:t>
            </a:r>
          </a:p>
          <a:p>
            <a:pPr marL="357188" indent="-342900">
              <a:buFont typeface="Arial" panose="020B0604020202020204" pitchFamily="34" charset="0"/>
              <a:buChar char="•"/>
            </a:pPr>
            <a:r>
              <a:rPr lang="en-GB"/>
              <a:t>Réfléchir à leur propre approche pédagogique</a:t>
            </a:r>
          </a:p>
        </p:txBody>
      </p:sp>
    </p:spTree>
    <p:extLst>
      <p:ext uri="{BB962C8B-B14F-4D97-AF65-F5344CB8AC3E}">
        <p14:creationId xmlns:p14="http://schemas.microsoft.com/office/powerpoint/2010/main" val="955621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AEE00A8-1CAC-0E51-426C-16A0DF36DA1A}"/>
              </a:ext>
            </a:extLst>
          </p:cNvPr>
          <p:cNvSpPr>
            <a:spLocks noGrp="1"/>
          </p:cNvSpPr>
          <p:nvPr>
            <p:ph sz="quarter" idx="16"/>
          </p:nvPr>
        </p:nvSpPr>
        <p:spPr/>
        <p:txBody>
          <a:bodyPr>
            <a:normAutofit/>
          </a:bodyPr>
          <a:lstStyle/>
          <a:p>
            <a:r>
              <a:rPr lang="en-GB" sz="3200" dirty="0"/>
              <a:t>02 | Principes et techniques </a:t>
            </a:r>
            <a:r>
              <a:rPr lang="en-GB" sz="3200" dirty="0" err="1"/>
              <a:t>d'apprentissage</a:t>
            </a:r>
            <a:r>
              <a:rPr lang="en-GB" sz="3200" dirty="0"/>
              <a:t> pour </a:t>
            </a:r>
            <a:r>
              <a:rPr lang="en-GB" sz="3200" dirty="0" err="1"/>
              <a:t>adultes</a:t>
            </a:r>
            <a:endParaRPr lang="en-GB" sz="3200" dirty="0"/>
          </a:p>
          <a:p>
            <a:endParaRPr lang="en-GB" dirty="0"/>
          </a:p>
        </p:txBody>
      </p:sp>
    </p:spTree>
    <p:extLst>
      <p:ext uri="{BB962C8B-B14F-4D97-AF65-F5344CB8AC3E}">
        <p14:creationId xmlns:p14="http://schemas.microsoft.com/office/powerpoint/2010/main" val="2121025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0083A-18E6-0ACB-F749-3C4FACD24E29}"/>
              </a:ext>
            </a:extLst>
          </p:cNvPr>
          <p:cNvSpPr>
            <a:spLocks noGrp="1"/>
          </p:cNvSpPr>
          <p:nvPr>
            <p:ph type="title"/>
          </p:nvPr>
        </p:nvSpPr>
        <p:spPr>
          <a:xfrm>
            <a:off x="769620" y="407930"/>
            <a:ext cx="10652760" cy="969264"/>
          </a:xfrm>
        </p:spPr>
        <p:txBody>
          <a:bodyPr/>
          <a:lstStyle/>
          <a:p>
            <a:r>
              <a:rPr lang="en-GB" dirty="0"/>
              <a:t>Principes de l'apprentissage des adultes</a:t>
            </a:r>
          </a:p>
        </p:txBody>
      </p:sp>
      <p:sp>
        <p:nvSpPr>
          <p:cNvPr id="3" name="Content Placeholder 2">
            <a:extLst>
              <a:ext uri="{FF2B5EF4-FFF2-40B4-BE49-F238E27FC236}">
                <a16:creationId xmlns:a16="http://schemas.microsoft.com/office/drawing/2014/main" id="{BB8E199D-6D6E-0C09-FEDD-57F2CFA874F5}"/>
              </a:ext>
            </a:extLst>
          </p:cNvPr>
          <p:cNvSpPr>
            <a:spLocks noGrp="1"/>
          </p:cNvSpPr>
          <p:nvPr>
            <p:ph idx="1"/>
          </p:nvPr>
        </p:nvSpPr>
        <p:spPr>
          <a:xfrm>
            <a:off x="769620" y="1459490"/>
            <a:ext cx="10652760" cy="4115157"/>
          </a:xfrm>
        </p:spPr>
        <p:txBody>
          <a:bodyPr>
            <a:normAutofit fontScale="92500" lnSpcReduction="20000"/>
          </a:bodyPr>
          <a:lstStyle/>
          <a:p>
            <a:r>
              <a:rPr lang="en-GB" dirty="0">
                <a:solidFill>
                  <a:srgbClr val="0A5FBA"/>
                </a:solidFill>
              </a:rPr>
              <a:t>Les adultes apprennent mieux lorsque le contenu est </a:t>
            </a:r>
            <a:r>
              <a:rPr lang="en-GB" b="1" dirty="0">
                <a:solidFill>
                  <a:srgbClr val="0A5FBA"/>
                </a:solidFill>
              </a:rPr>
              <a:t>pertinent, participatif et applicable </a:t>
            </a:r>
            <a:r>
              <a:rPr lang="en-GB" dirty="0">
                <a:solidFill>
                  <a:srgbClr val="0A5FBA"/>
                </a:solidFill>
              </a:rPr>
              <a:t>à leurs expériences vécues. </a:t>
            </a:r>
          </a:p>
          <a:p>
            <a:endParaRPr lang="en-GB" dirty="0">
              <a:solidFill>
                <a:srgbClr val="0A5FBA"/>
              </a:solidFill>
            </a:endParaRPr>
          </a:p>
          <a:p>
            <a:r>
              <a:rPr lang="en-GB" dirty="0">
                <a:solidFill>
                  <a:srgbClr val="0A5FBA"/>
                </a:solidFill>
              </a:rPr>
              <a:t>Voici quelques principes à prendre en considération :</a:t>
            </a:r>
          </a:p>
          <a:p>
            <a:pPr marL="471488" indent="-457200">
              <a:buAutoNum type="arabicPeriod"/>
            </a:pPr>
            <a:r>
              <a:rPr lang="en-GB" dirty="0">
                <a:solidFill>
                  <a:srgbClr val="0A5FBA"/>
                </a:solidFill>
                <a:sym typeface="Arial"/>
              </a:rPr>
              <a:t>Participation active et réflexion</a:t>
            </a:r>
          </a:p>
          <a:p>
            <a:pPr marL="471488" indent="-457200">
              <a:buFont typeface="Arial" panose="020B0604020202020204" pitchFamily="34" charset="0"/>
              <a:buAutoNum type="arabicPeriod"/>
            </a:pPr>
            <a:r>
              <a:rPr lang="en-GB" dirty="0">
                <a:solidFill>
                  <a:srgbClr val="0A5FBA"/>
                </a:solidFill>
                <a:sym typeface="Arial"/>
              </a:rPr>
              <a:t>Études de cas et scénarios tirés de la vie réelle</a:t>
            </a:r>
          </a:p>
          <a:p>
            <a:pPr marL="471488" indent="-457200">
              <a:buFont typeface="Arial" panose="020B0604020202020204" pitchFamily="34" charset="0"/>
              <a:buAutoNum type="arabicPeriod"/>
            </a:pPr>
            <a:r>
              <a:rPr lang="en-GB" dirty="0">
                <a:solidFill>
                  <a:srgbClr val="0A5FBA"/>
                </a:solidFill>
                <a:sym typeface="Arial"/>
              </a:rPr>
              <a:t>Apprentissage collaboratif et coaching par les pairs</a:t>
            </a:r>
          </a:p>
          <a:p>
            <a:pPr marL="471488" indent="-457200">
              <a:buFont typeface="Arial" panose="020B0604020202020204" pitchFamily="34" charset="0"/>
              <a:buAutoNum type="arabicPeriod"/>
            </a:pPr>
            <a:r>
              <a:rPr lang="en-GB" dirty="0">
                <a:solidFill>
                  <a:srgbClr val="0A5FBA"/>
                </a:solidFill>
                <a:sym typeface="Arial"/>
              </a:rPr>
              <a:t>Adaptabilité aux contextes locaux</a:t>
            </a:r>
          </a:p>
          <a:p>
            <a:pPr marL="471488" indent="-457200">
              <a:buFont typeface="Arial" panose="020B0604020202020204" pitchFamily="34" charset="0"/>
              <a:buAutoNum type="arabicPeriod"/>
            </a:pPr>
            <a:endParaRPr lang="en-GB" dirty="0">
              <a:solidFill>
                <a:schemeClr val="dk1"/>
              </a:solidFill>
              <a:latin typeface="Arial"/>
              <a:ea typeface="Arial"/>
              <a:cs typeface="Arial"/>
              <a:sym typeface="Arial"/>
            </a:endParaRPr>
          </a:p>
          <a:p>
            <a:pPr marL="471488" indent="-457200">
              <a:buAutoNum type="arabicPeriod"/>
            </a:pPr>
            <a:endParaRPr lang="en-GB" dirty="0">
              <a:solidFill>
                <a:schemeClr val="dk1"/>
              </a:solidFill>
              <a:latin typeface="Arial"/>
              <a:ea typeface="Arial"/>
              <a:cs typeface="Arial"/>
              <a:sym typeface="Arial"/>
            </a:endParaRPr>
          </a:p>
          <a:p>
            <a:endParaRPr lang="en-GB" dirty="0"/>
          </a:p>
        </p:txBody>
      </p:sp>
    </p:spTree>
    <p:extLst>
      <p:ext uri="{BB962C8B-B14F-4D97-AF65-F5344CB8AC3E}">
        <p14:creationId xmlns:p14="http://schemas.microsoft.com/office/powerpoint/2010/main" val="2742409669"/>
      </p:ext>
    </p:extLst>
  </p:cSld>
  <p:clrMapOvr>
    <a:masterClrMapping/>
  </p:clrMapOvr>
</p:sld>
</file>

<file path=ppt/theme/theme1.xml><?xml version="1.0" encoding="utf-8"?>
<a:theme xmlns:a="http://schemas.openxmlformats.org/drawingml/2006/main" name="Oasis">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asis Font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asis" id="{F87D57D1-6595-40EA-BD1E-F0C34D0EF910}" vid="{ECA7DBCD-4BC8-40F2-8EF4-7A6D942FA19B}"/>
    </a:ext>
  </a:ext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BCDAE8A5613BE44AE408DFBEF6469DC" ma:contentTypeVersion="19" ma:contentTypeDescription="Create a new document." ma:contentTypeScope="" ma:versionID="d615cc25bebf5639f6f173eb8d0509a6">
  <xsd:schema xmlns:xsd="http://www.w3.org/2001/XMLSchema" xmlns:xs="http://www.w3.org/2001/XMLSchema" xmlns:p="http://schemas.microsoft.com/office/2006/metadata/properties" xmlns:ns2="d4a57fd9-c3a3-4a9b-9a1a-19a03a0d6162" xmlns:ns3="65029163-e779-4170-aed0-0becec4468f2" targetNamespace="http://schemas.microsoft.com/office/2006/metadata/properties" ma:root="true" ma:fieldsID="0880252e80212dafee82d896830a871d" ns2:_="" ns3:_="">
    <xsd:import namespace="d4a57fd9-c3a3-4a9b-9a1a-19a03a0d6162"/>
    <xsd:import namespace="65029163-e779-4170-aed0-0becec4468f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Loca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a57fd9-c3a3-4a9b-9a1a-19a03a0d616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0a0b2bc-92bd-465b-a373-d6bc6ea1897a}" ma:internalName="TaxCatchAll" ma:showField="CatchAllData" ma:web="d4a57fd9-c3a3-4a9b-9a1a-19a03a0d616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5029163-e779-4170-aed0-0becec4468f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5029163-e779-4170-aed0-0becec4468f2">
      <Terms xmlns="http://schemas.microsoft.com/office/infopath/2007/PartnerControls"/>
    </lcf76f155ced4ddcb4097134ff3c332f>
    <TaxCatchAll xmlns="d4a57fd9-c3a3-4a9b-9a1a-19a03a0d616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5C7F53B-F9AF-432D-9ADC-CF245F32FDC1}"/>
</file>

<file path=customXml/itemProps2.xml><?xml version="1.0" encoding="utf-8"?>
<ds:datastoreItem xmlns:ds="http://schemas.openxmlformats.org/officeDocument/2006/customXml" ds:itemID="{46F1541A-0A07-4E7B-8BC4-6AF3AC61BD1C}">
  <ds:schemaRefs>
    <ds:schemaRef ds:uri="2ac7cd8f-dacc-453d-90dd-0fe78c9bbb6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f291d9aa-6563-4aae-a5dd-16b535aa42c0"/>
    <ds:schemaRef ds:uri="0f38eaac-4cf2-44b0-a7d4-b983dd4575f2"/>
  </ds:schemaRefs>
</ds:datastoreItem>
</file>

<file path=customXml/itemProps3.xml><?xml version="1.0" encoding="utf-8"?>
<ds:datastoreItem xmlns:ds="http://schemas.openxmlformats.org/officeDocument/2006/customXml" ds:itemID="{E1454E18-8E9F-4AA3-86C0-2E5743D5BA3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1571</TotalTime>
  <Words>1304</Words>
  <Application>Microsoft Office PowerPoint</Application>
  <PresentationFormat>Widescreen</PresentationFormat>
  <Paragraphs>160</Paragraphs>
  <Slides>19</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Roboto Black</vt:lpstr>
      <vt:lpstr>Neue Haas Grotesk Text Pro</vt:lpstr>
      <vt:lpstr>Roboto</vt:lpstr>
      <vt:lpstr>Roboto Medium</vt:lpstr>
      <vt:lpstr>Arial</vt:lpstr>
      <vt:lpstr>Oasis</vt:lpstr>
      <vt:lpstr>Bonnes pratiques, réflexion et évaluation</vt:lpstr>
      <vt:lpstr>PowerPoint Presentation</vt:lpstr>
      <vt:lpstr>PowerPoint Presentation</vt:lpstr>
      <vt:lpstr>PowerPoint Presentation</vt:lpstr>
      <vt:lpstr>JOUR 5 : Bonnes pratiques en matière d'apprentissage et d'évaluation des adultes</vt:lpstr>
      <vt:lpstr>Exercice « Notre rivière »</vt:lpstr>
      <vt:lpstr>Objectifs pédagogiques</vt:lpstr>
      <vt:lpstr>PowerPoint Presentation</vt:lpstr>
      <vt:lpstr>Principes de l'apprentissage des adultes</vt:lpstr>
      <vt:lpstr>Techniques d'apprentissage pour adultes – mettre les principes en pratique :</vt:lpstr>
      <vt:lpstr>Styles d'enseignement courants</vt:lpstr>
      <vt:lpstr>Exercice de réflexion</vt:lpstr>
      <vt:lpstr>PowerPoint Presentation</vt:lpstr>
      <vt:lpstr>Réflexion : Que va-t-il se passer ensuite ?</vt:lpstr>
      <vt:lpstr>PowerPoint Presentation</vt:lpstr>
      <vt:lpstr>Évaluation finale et certificat</vt:lpstr>
      <vt:lpstr>Avez-vous apprécié cette Masterclass ?  Merci de remplir le questionnaire.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Dave Steinbach</dc:creator>
  <cp:keywords>, docId:AA2C03DAF206046BA5A8BE1481E02240</cp:keywords>
  <cp:lastModifiedBy>Ismael Ousmane</cp:lastModifiedBy>
  <cp:revision>22</cp:revision>
  <cp:lastPrinted>2025-10-20T11:17:52Z</cp:lastPrinted>
  <dcterms:created xsi:type="dcterms:W3CDTF">2024-06-04T23:15:28Z</dcterms:created>
  <dcterms:modified xsi:type="dcterms:W3CDTF">2026-03-16T08:54:40Z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0x010100ABCDAE8A5613BE44AE408DFBEF6469DC</vt:lpwstr>
  </property>
  <property fmtid="{D5CDD505-2E9C-101B-9397-08002B2CF9AE}" pid="3" name="MediaServiceImageTags">
    <vt:lpwstr/>
  </property>
  <property fmtid="{D5CDD505-2E9C-101B-9397-08002B2CF9AE}" pid="4" name="Order">
    <vt:r8>76900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