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 bookmarkIdSeed="2">
  <p:sldMasterIdLst>
    <p:sldMasterId id="2147483660" r:id="rId4"/>
  </p:sldMasterIdLst>
  <p:notesMasterIdLst>
    <p:notesMasterId r:id="rId39"/>
  </p:notesMasterIdLst>
  <p:handoutMasterIdLst>
    <p:handoutMasterId r:id="rId40"/>
  </p:handoutMasterIdLst>
  <p:sldIdLst>
    <p:sldId id="379" r:id="rId5"/>
    <p:sldId id="2146847282" r:id="rId6"/>
    <p:sldId id="591" r:id="rId7"/>
    <p:sldId id="758" r:id="rId8"/>
    <p:sldId id="499" r:id="rId9"/>
    <p:sldId id="384" r:id="rId10"/>
    <p:sldId id="286" r:id="rId11"/>
    <p:sldId id="516" r:id="rId12"/>
    <p:sldId id="289" r:id="rId13"/>
    <p:sldId id="2121" r:id="rId14"/>
    <p:sldId id="2129" r:id="rId15"/>
    <p:sldId id="2146847318" r:id="rId16"/>
    <p:sldId id="2146847319" r:id="rId17"/>
    <p:sldId id="443" r:id="rId18"/>
    <p:sldId id="2138" r:id="rId19"/>
    <p:sldId id="736" r:id="rId20"/>
    <p:sldId id="2135" r:id="rId21"/>
    <p:sldId id="2146847257" r:id="rId22"/>
    <p:sldId id="2146847254" r:id="rId23"/>
    <p:sldId id="2146847255" r:id="rId24"/>
    <p:sldId id="2146847258" r:id="rId25"/>
    <p:sldId id="752" r:id="rId26"/>
    <p:sldId id="643" r:id="rId27"/>
    <p:sldId id="431" r:id="rId28"/>
    <p:sldId id="515" r:id="rId29"/>
    <p:sldId id="766" r:id="rId30"/>
    <p:sldId id="430" r:id="rId31"/>
    <p:sldId id="764" r:id="rId32"/>
    <p:sldId id="765" r:id="rId33"/>
    <p:sldId id="2155" r:id="rId34"/>
    <p:sldId id="2146847320" r:id="rId35"/>
    <p:sldId id="2152" r:id="rId36"/>
    <p:sldId id="389" r:id="rId37"/>
    <p:sldId id="760" r:id="rId38"/>
  </p:sldIdLst>
  <p:sldSz cx="12192000" cy="6858000"/>
  <p:notesSz cx="6858000" cy="9144000"/>
  <p:embeddedFontLst>
    <p:embeddedFont>
      <p:font typeface="Lora" pitchFamily="2" charset="0"/>
      <p:regular r:id="rId41"/>
      <p:bold r:id="rId42"/>
      <p:italic r:id="rId43"/>
      <p:boldItalic r:id="rId44"/>
    </p:embeddedFont>
    <p:embeddedFont>
      <p:font typeface="Neue Haas Grotesk Text Pro" panose="020B0504020202020204" pitchFamily="34" charset="0"/>
      <p:regular r:id="rId45"/>
      <p:bold r:id="rId46"/>
      <p:italic r:id="rId47"/>
      <p:boldItalic r:id="rId48"/>
    </p:embeddedFont>
    <p:embeddedFont>
      <p:font typeface="Roboto" panose="02000000000000000000" pitchFamily="2" charset="0"/>
      <p:regular r:id="rId49"/>
      <p:bold r:id="rId50"/>
      <p:italic r:id="rId51"/>
      <p:boldItalic r:id="rId52"/>
    </p:embeddedFont>
    <p:embeddedFont>
      <p:font typeface="Roboto Black" panose="02000000000000000000" pitchFamily="2" charset="0"/>
      <p:bold r:id="rId53"/>
      <p:italic r:id="rId54"/>
      <p:boldItalic r:id="rId55"/>
    </p:embeddedFont>
    <p:embeddedFont>
      <p:font typeface="Roboto Medium" panose="02000000000000000000" pitchFamily="2" charset="0"/>
      <p:regular r:id="rId56"/>
      <p:italic r:id="rId5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Module 5" id="{A8CBD4F2-5290-4712-BE28-ACE8F595990A}">
          <p14:sldIdLst>
            <p14:sldId id="379"/>
            <p14:sldId id="2146847282"/>
            <p14:sldId id="591"/>
            <p14:sldId id="758"/>
            <p14:sldId id="499"/>
            <p14:sldId id="384"/>
            <p14:sldId id="286"/>
            <p14:sldId id="516"/>
            <p14:sldId id="289"/>
            <p14:sldId id="2121"/>
            <p14:sldId id="2129"/>
            <p14:sldId id="2146847318"/>
            <p14:sldId id="2146847319"/>
            <p14:sldId id="443"/>
            <p14:sldId id="2138"/>
            <p14:sldId id="736"/>
            <p14:sldId id="2135"/>
            <p14:sldId id="2146847257"/>
            <p14:sldId id="2146847254"/>
            <p14:sldId id="2146847255"/>
            <p14:sldId id="2146847258"/>
            <p14:sldId id="752"/>
            <p14:sldId id="643"/>
            <p14:sldId id="431"/>
            <p14:sldId id="515"/>
            <p14:sldId id="766"/>
            <p14:sldId id="430"/>
            <p14:sldId id="764"/>
            <p14:sldId id="765"/>
            <p14:sldId id="2155"/>
            <p14:sldId id="2146847320"/>
            <p14:sldId id="2152"/>
            <p14:sldId id="389"/>
            <p14:sldId id="760"/>
          </p14:sldIdLst>
        </p14:section>
      </p14:sectionLst>
    </p:ext>
    <p:ext uri="{EFAFB233-063F-42B5-8137-9DF3F51BA10A}">
      <p15:sldGuideLst xmlns:p15="http://schemas.microsoft.com/office/powerpoint/2012/main"/>
    </p:ext>
    <p:ext uri="GoogleSlidesCustomDataVersion2">
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r:id="rId486" roundtripDataSignature="AMtx7mifmtJaSvhIGmzEd273uFSL4F/iyg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39FB910-2648-F79A-1EEC-04362AE3207C}" name="Jeske Verhoeven" initials="JV" userId="S::verhoeven@ircwash.org::53254696-ddf2-4aad-9bdc-403338f7558a" providerId="AD"/>
  <p188:author id="{36BE3318-1B64-918B-5BAC-CA79D21319AE}" name="Ismael Ousmane" initials="IO" userId="S::ousmane@ircwash.org::ab01b6d6-5715-48fd-92b4-59a54c03f442" providerId="AD"/>
  <p188:author id="{F06ABA5B-72CA-2192-6756-ED807EE52BCA}" name="Guest User" initials="GU" userId="S::urn:spo:tenantanon#0b30b577-c02c-48ec-b75b-0786694b620d::" providerId="AD"/>
  <p188:author id="{E2BD1A85-9A1D-09B0-146F-63A60F32EC46}" name="Arjen Naafs" initials="AN" userId="S::naafs@Ircwash.org::71577389-def5-469d-88bb-7515e703481d" providerId="AD"/>
  <p188:author id="{8AE042AE-1943-DBC1-474D-A2BCA34A0E91}" name="Dechan Dalrymple" initials="DD" userId="S::dalrymple@ircwash.org::5ca6f8ed-50d9-4a4f-8073-33e7336d2b88" providerId="AD"/>
  <p188:author id="{FD3F75D2-EB4F-B6C8-B19D-3E0C9AD85049}" name="Richard Ward" initials="RW" userId="S::ward@ircwash.org::de8cf0dd-f68f-4bd1-8cbd-8ddee9dd2403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liteOne HP i7 9th G" initials="EHi9G" lastIdx="20" clrIdx="0">
    <p:extLst>
      <p:ext uri="{19B8F6BF-5375-455C-9EA6-DF929625EA0E}">
        <p15:presenceInfo xmlns:p15="http://schemas.microsoft.com/office/powerpoint/2012/main" userId="EliteOne HP i7 9th 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67BE"/>
    <a:srgbClr val="0A5FBA"/>
    <a:srgbClr val="00B0CE"/>
    <a:srgbClr val="9DCC62"/>
    <a:srgbClr val="DAED24"/>
    <a:srgbClr val="1B78B7"/>
    <a:srgbClr val="F0F3F8"/>
    <a:srgbClr val="F49100"/>
    <a:srgbClr val="DA24A3"/>
    <a:srgbClr val="C2DB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1D38F9-1921-4FD3-8C0B-C1A73EF71291}" v="55" dt="2026-02-04T08:14:20.79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–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005" autoAdjust="0"/>
    <p:restoredTop sz="70867" autoAdjust="0"/>
  </p:normalViewPr>
  <p:slideViewPr>
    <p:cSldViewPr snapToGrid="0">
      <p:cViewPr varScale="1">
        <p:scale>
          <a:sx n="75" d="100"/>
          <a:sy n="75" d="100"/>
        </p:scale>
        <p:origin x="96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font" Target="fonts/font2.fntdata"/><Relationship Id="rId47" Type="http://schemas.openxmlformats.org/officeDocument/2006/relationships/font" Target="fonts/font7.fntdata"/><Relationship Id="rId50" Type="http://schemas.openxmlformats.org/officeDocument/2006/relationships/font" Target="fonts/font10.fntdata"/><Relationship Id="rId55" Type="http://schemas.openxmlformats.org/officeDocument/2006/relationships/font" Target="fonts/font15.fntdata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488" Type="http://schemas.openxmlformats.org/officeDocument/2006/relationships/presProps" Target="presProps.xml"/><Relationship Id="rId491" Type="http://schemas.openxmlformats.org/officeDocument/2006/relationships/tableStyles" Target="tableStyles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handoutMaster" Target="handoutMasters/handoutMaster1.xml"/><Relationship Id="rId45" Type="http://schemas.openxmlformats.org/officeDocument/2006/relationships/font" Target="fonts/font5.fntdata"/><Relationship Id="rId53" Type="http://schemas.openxmlformats.org/officeDocument/2006/relationships/font" Target="fonts/font13.fntdata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86" Type="http://customschemas.google.com/relationships/presentationmetadata" Target="metadata"/><Relationship Id="rId494" Type="http://schemas.microsoft.com/office/2018/10/relationships/authors" Target="authors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font" Target="fonts/font3.fntdata"/><Relationship Id="rId48" Type="http://schemas.openxmlformats.org/officeDocument/2006/relationships/font" Target="fonts/font8.fntdata"/><Relationship Id="rId56" Type="http://schemas.openxmlformats.org/officeDocument/2006/relationships/font" Target="fonts/font16.fntdata"/><Relationship Id="rId8" Type="http://schemas.openxmlformats.org/officeDocument/2006/relationships/slide" Target="slides/slide4.xml"/><Relationship Id="rId51" Type="http://schemas.openxmlformats.org/officeDocument/2006/relationships/font" Target="fonts/font11.fntdata"/><Relationship Id="rId3" Type="http://schemas.openxmlformats.org/officeDocument/2006/relationships/customXml" Target="../customXml/item3.xml"/><Relationship Id="rId489" Type="http://schemas.openxmlformats.org/officeDocument/2006/relationships/viewProps" Target="viewProps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font" Target="fonts/font6.fntdata"/><Relationship Id="rId492" Type="http://schemas.microsoft.com/office/2016/11/relationships/changesInfo" Target="changesInfos/changesInfo1.xml"/><Relationship Id="rId20" Type="http://schemas.openxmlformats.org/officeDocument/2006/relationships/slide" Target="slides/slide16.xml"/><Relationship Id="rId41" Type="http://schemas.openxmlformats.org/officeDocument/2006/relationships/font" Target="fonts/font1.fntdata"/><Relationship Id="rId54" Type="http://schemas.openxmlformats.org/officeDocument/2006/relationships/font" Target="fonts/font14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487" Type="http://schemas.openxmlformats.org/officeDocument/2006/relationships/commentAuthors" Target="commentAuthors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font" Target="fonts/font9.fntdata"/><Relationship Id="rId57" Type="http://schemas.openxmlformats.org/officeDocument/2006/relationships/font" Target="fonts/font17.fntdata"/><Relationship Id="rId490" Type="http://schemas.openxmlformats.org/officeDocument/2006/relationships/theme" Target="theme/theme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font" Target="fonts/font4.fntdata"/><Relationship Id="rId52" Type="http://schemas.openxmlformats.org/officeDocument/2006/relationships/font" Target="fonts/font12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notesMaster" Target="notesMasters/notesMaster1.xml"/><Relationship Id="rId49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mael Ousmane" userId="ab01b6d6-5715-48fd-92b4-59a54c03f442" providerId="ADAL" clId="{16291273-184F-4D1D-8232-755C7F6F25C9}"/>
    <pc:docChg chg="undo redo custSel addSld delSld modSld delSection modSection">
      <pc:chgData name="Ismael Ousmane" userId="ab01b6d6-5715-48fd-92b4-59a54c03f442" providerId="ADAL" clId="{16291273-184F-4D1D-8232-755C7F6F25C9}" dt="2026-02-13T21:49:28.979" v="309" actId="729"/>
      <pc:docMkLst>
        <pc:docMk/>
      </pc:docMkLst>
      <pc:sldChg chg="modSp mod modNotesTx">
        <pc:chgData name="Ismael Ousmane" userId="ab01b6d6-5715-48fd-92b4-59a54c03f442" providerId="ADAL" clId="{16291273-184F-4D1D-8232-755C7F6F25C9}" dt="2026-02-01T16:45:44.288" v="37" actId="6549"/>
        <pc:sldMkLst>
          <pc:docMk/>
          <pc:sldMk cId="2519007118" sldId="286"/>
        </pc:sldMkLst>
        <pc:spChg chg="mod">
          <ac:chgData name="Ismael Ousmane" userId="ab01b6d6-5715-48fd-92b4-59a54c03f442" providerId="ADAL" clId="{16291273-184F-4D1D-8232-755C7F6F25C9}" dt="2026-02-01T16:45:36.082" v="36" actId="6549"/>
          <ac:spMkLst>
            <pc:docMk/>
            <pc:sldMk cId="2519007118" sldId="286"/>
            <ac:spMk id="3" creationId="{6E522B28-1B04-C65F-F5F9-76F3721BF0F2}"/>
          </ac:spMkLst>
        </pc:spChg>
      </pc:sldChg>
      <pc:sldChg chg="modSp mod">
        <pc:chgData name="Ismael Ousmane" userId="ab01b6d6-5715-48fd-92b4-59a54c03f442" providerId="ADAL" clId="{16291273-184F-4D1D-8232-755C7F6F25C9}" dt="2026-02-01T16:46:26.314" v="47" actId="6549"/>
        <pc:sldMkLst>
          <pc:docMk/>
          <pc:sldMk cId="1516562857" sldId="289"/>
        </pc:sldMkLst>
        <pc:spChg chg="mod">
          <ac:chgData name="Ismael Ousmane" userId="ab01b6d6-5715-48fd-92b4-59a54c03f442" providerId="ADAL" clId="{16291273-184F-4D1D-8232-755C7F6F25C9}" dt="2026-02-01T16:46:10.617" v="46" actId="20577"/>
          <ac:spMkLst>
            <pc:docMk/>
            <pc:sldMk cId="1516562857" sldId="289"/>
            <ac:spMk id="5" creationId="{C44F91BA-470E-5F72-A28D-0CD85EF467F9}"/>
          </ac:spMkLst>
        </pc:spChg>
        <pc:spChg chg="mod">
          <ac:chgData name="Ismael Ousmane" userId="ab01b6d6-5715-48fd-92b4-59a54c03f442" providerId="ADAL" clId="{16291273-184F-4D1D-8232-755C7F6F25C9}" dt="2026-02-01T16:46:26.314" v="47" actId="6549"/>
          <ac:spMkLst>
            <pc:docMk/>
            <pc:sldMk cId="1516562857" sldId="289"/>
            <ac:spMk id="7" creationId="{A81FD7A4-EC22-6676-50BB-7929E33C9ED4}"/>
          </ac:spMkLst>
        </pc:spChg>
      </pc:sldChg>
      <pc:sldChg chg="modSp mod">
        <pc:chgData name="Ismael Ousmane" userId="ab01b6d6-5715-48fd-92b4-59a54c03f442" providerId="ADAL" clId="{16291273-184F-4D1D-8232-755C7F6F25C9}" dt="2026-02-01T17:12:24.742" v="209" actId="255"/>
        <pc:sldMkLst>
          <pc:docMk/>
          <pc:sldMk cId="1172779823" sldId="389"/>
        </pc:sldMkLst>
        <pc:spChg chg="mod">
          <ac:chgData name="Ismael Ousmane" userId="ab01b6d6-5715-48fd-92b4-59a54c03f442" providerId="ADAL" clId="{16291273-184F-4D1D-8232-755C7F6F25C9}" dt="2026-02-01T17:12:24.742" v="209" actId="255"/>
          <ac:spMkLst>
            <pc:docMk/>
            <pc:sldMk cId="1172779823" sldId="389"/>
            <ac:spMk id="4" creationId="{D58E1D05-2BB4-B2BD-A0B4-0AE9022AE934}"/>
          </ac:spMkLst>
        </pc:spChg>
      </pc:sldChg>
      <pc:sldChg chg="mod modShow">
        <pc:chgData name="Ismael Ousmane" userId="ab01b6d6-5715-48fd-92b4-59a54c03f442" providerId="ADAL" clId="{16291273-184F-4D1D-8232-755C7F6F25C9}" dt="2026-02-13T21:49:28.979" v="309" actId="729"/>
        <pc:sldMkLst>
          <pc:docMk/>
          <pc:sldMk cId="3727720982" sldId="430"/>
        </pc:sldMkLst>
      </pc:sldChg>
      <pc:sldChg chg="mod modShow">
        <pc:chgData name="Ismael Ousmane" userId="ab01b6d6-5715-48fd-92b4-59a54c03f442" providerId="ADAL" clId="{16291273-184F-4D1D-8232-755C7F6F25C9}" dt="2026-02-13T21:49:08.258" v="308" actId="729"/>
        <pc:sldMkLst>
          <pc:docMk/>
          <pc:sldMk cId="922862221" sldId="431"/>
        </pc:sldMkLst>
      </pc:sldChg>
      <pc:sldChg chg="modSp mod">
        <pc:chgData name="Ismael Ousmane" userId="ab01b6d6-5715-48fd-92b4-59a54c03f442" providerId="ADAL" clId="{16291273-184F-4D1D-8232-755C7F6F25C9}" dt="2026-02-01T16:57:43.076" v="162" actId="20577"/>
        <pc:sldMkLst>
          <pc:docMk/>
          <pc:sldMk cId="2194447822" sldId="515"/>
        </pc:sldMkLst>
        <pc:spChg chg="mod">
          <ac:chgData name="Ismael Ousmane" userId="ab01b6d6-5715-48fd-92b4-59a54c03f442" providerId="ADAL" clId="{16291273-184F-4D1D-8232-755C7F6F25C9}" dt="2026-02-01T16:57:43.076" v="162" actId="20577"/>
          <ac:spMkLst>
            <pc:docMk/>
            <pc:sldMk cId="2194447822" sldId="515"/>
            <ac:spMk id="2" creationId="{6A218F70-4B5E-9CD4-581A-E5C803B13D44}"/>
          </ac:spMkLst>
        </pc:spChg>
      </pc:sldChg>
      <pc:sldChg chg="mod modShow">
        <pc:chgData name="Ismael Ousmane" userId="ab01b6d6-5715-48fd-92b4-59a54c03f442" providerId="ADAL" clId="{16291273-184F-4D1D-8232-755C7F6F25C9}" dt="2026-02-01T16:44:31.058" v="34" actId="729"/>
        <pc:sldMkLst>
          <pc:docMk/>
          <pc:sldMk cId="3119033791" sldId="591"/>
        </pc:sldMkLst>
      </pc:sldChg>
      <pc:sldChg chg="mod modShow">
        <pc:chgData name="Ismael Ousmane" userId="ab01b6d6-5715-48fd-92b4-59a54c03f442" providerId="ADAL" clId="{16291273-184F-4D1D-8232-755C7F6F25C9}" dt="2026-02-13T21:48:28.612" v="276" actId="729"/>
        <pc:sldMkLst>
          <pc:docMk/>
          <pc:sldMk cId="947193550" sldId="758"/>
        </pc:sldMkLst>
      </pc:sldChg>
      <pc:sldChg chg="modSp mod modShow modNotesTx">
        <pc:chgData name="Ismael Ousmane" userId="ab01b6d6-5715-48fd-92b4-59a54c03f442" providerId="ADAL" clId="{16291273-184F-4D1D-8232-755C7F6F25C9}" dt="2026-02-13T21:49:28.979" v="309" actId="729"/>
        <pc:sldMkLst>
          <pc:docMk/>
          <pc:sldMk cId="3013397865" sldId="764"/>
        </pc:sldMkLst>
        <pc:spChg chg="mod">
          <ac:chgData name="Ismael Ousmane" userId="ab01b6d6-5715-48fd-92b4-59a54c03f442" providerId="ADAL" clId="{16291273-184F-4D1D-8232-755C7F6F25C9}" dt="2026-02-04T08:11:19.174" v="236"/>
          <ac:spMkLst>
            <pc:docMk/>
            <pc:sldMk cId="3013397865" sldId="764"/>
            <ac:spMk id="9" creationId="{7C645521-39EB-655D-E8F8-05A8CC801A91}"/>
          </ac:spMkLst>
        </pc:spChg>
      </pc:sldChg>
      <pc:sldChg chg="modSp mod modShow modNotesTx">
        <pc:chgData name="Ismael Ousmane" userId="ab01b6d6-5715-48fd-92b4-59a54c03f442" providerId="ADAL" clId="{16291273-184F-4D1D-8232-755C7F6F25C9}" dt="2026-02-13T21:49:28.979" v="309" actId="729"/>
        <pc:sldMkLst>
          <pc:docMk/>
          <pc:sldMk cId="3693325938" sldId="765"/>
        </pc:sldMkLst>
        <pc:spChg chg="mod">
          <ac:chgData name="Ismael Ousmane" userId="ab01b6d6-5715-48fd-92b4-59a54c03f442" providerId="ADAL" clId="{16291273-184F-4D1D-8232-755C7F6F25C9}" dt="2026-02-04T08:12:25.763" v="259" actId="20577"/>
          <ac:spMkLst>
            <pc:docMk/>
            <pc:sldMk cId="3693325938" sldId="765"/>
            <ac:spMk id="9" creationId="{04BEAA94-79D9-83C5-767C-5296882B41D5}"/>
          </ac:spMkLst>
        </pc:spChg>
      </pc:sldChg>
      <pc:sldChg chg="mod modShow">
        <pc:chgData name="Ismael Ousmane" userId="ab01b6d6-5715-48fd-92b4-59a54c03f442" providerId="ADAL" clId="{16291273-184F-4D1D-8232-755C7F6F25C9}" dt="2026-02-13T21:49:28.979" v="309" actId="729"/>
        <pc:sldMkLst>
          <pc:docMk/>
          <pc:sldMk cId="2160508764" sldId="766"/>
        </pc:sldMkLst>
      </pc:sldChg>
      <pc:sldChg chg="delSp modSp mod setBg">
        <pc:chgData name="Ismael Ousmane" userId="ab01b6d6-5715-48fd-92b4-59a54c03f442" providerId="ADAL" clId="{16291273-184F-4D1D-8232-755C7F6F25C9}" dt="2026-02-01T16:55:56.118" v="155"/>
        <pc:sldMkLst>
          <pc:docMk/>
          <pc:sldMk cId="83225411" sldId="2121"/>
        </pc:sldMkLst>
        <pc:spChg chg="mod">
          <ac:chgData name="Ismael Ousmane" userId="ab01b6d6-5715-48fd-92b4-59a54c03f442" providerId="ADAL" clId="{16291273-184F-4D1D-8232-755C7F6F25C9}" dt="2026-02-01T16:47:04.804" v="109" actId="20577"/>
          <ac:spMkLst>
            <pc:docMk/>
            <pc:sldMk cId="83225411" sldId="2121"/>
            <ac:spMk id="2" creationId="{4CA5F3F7-05E5-5C51-4495-5A298CEE1400}"/>
          </ac:spMkLst>
        </pc:spChg>
      </pc:sldChg>
      <pc:sldChg chg="modSp mod">
        <pc:chgData name="Ismael Ousmane" userId="ab01b6d6-5715-48fd-92b4-59a54c03f442" providerId="ADAL" clId="{16291273-184F-4D1D-8232-755C7F6F25C9}" dt="2026-02-01T16:49:55.826" v="131" actId="1076"/>
        <pc:sldMkLst>
          <pc:docMk/>
          <pc:sldMk cId="3468023209" sldId="2129"/>
        </pc:sldMkLst>
        <pc:spChg chg="mod">
          <ac:chgData name="Ismael Ousmane" userId="ab01b6d6-5715-48fd-92b4-59a54c03f442" providerId="ADAL" clId="{16291273-184F-4D1D-8232-755C7F6F25C9}" dt="2026-02-01T16:49:55.826" v="131" actId="1076"/>
          <ac:spMkLst>
            <pc:docMk/>
            <pc:sldMk cId="3468023209" sldId="2129"/>
            <ac:spMk id="2" creationId="{8E54E950-1806-CCAB-A349-04735A52861E}"/>
          </ac:spMkLst>
        </pc:spChg>
      </pc:sldChg>
      <pc:sldChg chg="modSp mod">
        <pc:chgData name="Ismael Ousmane" userId="ab01b6d6-5715-48fd-92b4-59a54c03f442" providerId="ADAL" clId="{16291273-184F-4D1D-8232-755C7F6F25C9}" dt="2026-02-01T16:57:30.542" v="160" actId="20577"/>
        <pc:sldMkLst>
          <pc:docMk/>
          <pc:sldMk cId="265099369" sldId="2138"/>
        </pc:sldMkLst>
        <pc:spChg chg="mod">
          <ac:chgData name="Ismael Ousmane" userId="ab01b6d6-5715-48fd-92b4-59a54c03f442" providerId="ADAL" clId="{16291273-184F-4D1D-8232-755C7F6F25C9}" dt="2026-02-01T16:57:30.542" v="160" actId="20577"/>
          <ac:spMkLst>
            <pc:docMk/>
            <pc:sldMk cId="265099369" sldId="2138"/>
            <ac:spMk id="2" creationId="{4A57C088-21BA-C31B-E0A8-EACB20EACED5}"/>
          </ac:spMkLst>
        </pc:spChg>
      </pc:sldChg>
      <pc:sldChg chg="modSp mod">
        <pc:chgData name="Ismael Ousmane" userId="ab01b6d6-5715-48fd-92b4-59a54c03f442" providerId="ADAL" clId="{16291273-184F-4D1D-8232-755C7F6F25C9}" dt="2026-02-01T17:00:34.452" v="176" actId="1076"/>
        <pc:sldMkLst>
          <pc:docMk/>
          <pc:sldMk cId="3315250163" sldId="2152"/>
        </pc:sldMkLst>
        <pc:spChg chg="mod">
          <ac:chgData name="Ismael Ousmane" userId="ab01b6d6-5715-48fd-92b4-59a54c03f442" providerId="ADAL" clId="{16291273-184F-4D1D-8232-755C7F6F25C9}" dt="2026-02-01T17:00:34.452" v="176" actId="1076"/>
          <ac:spMkLst>
            <pc:docMk/>
            <pc:sldMk cId="3315250163" sldId="2152"/>
            <ac:spMk id="4" creationId="{CA70488B-4992-D4C4-1610-D0CD961880CA}"/>
          </ac:spMkLst>
        </pc:spChg>
        <pc:spChg chg="mod">
          <ac:chgData name="Ismael Ousmane" userId="ab01b6d6-5715-48fd-92b4-59a54c03f442" providerId="ADAL" clId="{16291273-184F-4D1D-8232-755C7F6F25C9}" dt="2026-02-01T17:00:31.490" v="175" actId="1076"/>
          <ac:spMkLst>
            <pc:docMk/>
            <pc:sldMk cId="3315250163" sldId="2152"/>
            <ac:spMk id="5" creationId="{30CC61B7-C50C-89ED-3281-6793A217D74A}"/>
          </ac:spMkLst>
        </pc:spChg>
      </pc:sldChg>
      <pc:sldChg chg="modSp mod modShow modNotesTx">
        <pc:chgData name="Ismael Ousmane" userId="ab01b6d6-5715-48fd-92b4-59a54c03f442" providerId="ADAL" clId="{16291273-184F-4D1D-8232-755C7F6F25C9}" dt="2026-02-13T21:49:28.979" v="309" actId="729"/>
        <pc:sldMkLst>
          <pc:docMk/>
          <pc:sldMk cId="3718278793" sldId="2155"/>
        </pc:sldMkLst>
        <pc:spChg chg="mod">
          <ac:chgData name="Ismael Ousmane" userId="ab01b6d6-5715-48fd-92b4-59a54c03f442" providerId="ADAL" clId="{16291273-184F-4D1D-8232-755C7F6F25C9}" dt="2026-02-04T08:13:27.225" v="265" actId="27636"/>
          <ac:spMkLst>
            <pc:docMk/>
            <pc:sldMk cId="3718278793" sldId="2155"/>
            <ac:spMk id="9" creationId="{9ABE6243-B498-6A26-B3F8-39B4E452C40B}"/>
          </ac:spMkLst>
        </pc:spChg>
      </pc:sldChg>
      <pc:sldChg chg="addSp modSp mod">
        <pc:chgData name="Ismael Ousmane" userId="ab01b6d6-5715-48fd-92b4-59a54c03f442" providerId="ADAL" clId="{16291273-184F-4D1D-8232-755C7F6F25C9}" dt="2026-02-01T21:57:09.631" v="229" actId="255"/>
        <pc:sldMkLst>
          <pc:docMk/>
          <pc:sldMk cId="2633171494" sldId="2146847257"/>
        </pc:sldMkLst>
        <pc:spChg chg="add mod">
          <ac:chgData name="Ismael Ousmane" userId="ab01b6d6-5715-48fd-92b4-59a54c03f442" providerId="ADAL" clId="{16291273-184F-4D1D-8232-755C7F6F25C9}" dt="2026-02-01T21:57:09.631" v="229" actId="255"/>
          <ac:spMkLst>
            <pc:docMk/>
            <pc:sldMk cId="2633171494" sldId="2146847257"/>
            <ac:spMk id="3" creationId="{E2688F8C-E808-F94C-6EEF-170291FA6240}"/>
          </ac:spMkLst>
        </pc:spChg>
        <pc:picChg chg="mod">
          <ac:chgData name="Ismael Ousmane" userId="ab01b6d6-5715-48fd-92b4-59a54c03f442" providerId="ADAL" clId="{16291273-184F-4D1D-8232-755C7F6F25C9}" dt="2026-02-01T21:56:41.209" v="224" actId="1076"/>
          <ac:picMkLst>
            <pc:docMk/>
            <pc:sldMk cId="2633171494" sldId="2146847257"/>
            <ac:picMk id="4" creationId="{139673EA-971B-346F-917D-061007F7A3FF}"/>
          </ac:picMkLst>
        </pc:picChg>
      </pc:sldChg>
      <pc:sldChg chg="modSp mod">
        <pc:chgData name="Ismael Ousmane" userId="ab01b6d6-5715-48fd-92b4-59a54c03f442" providerId="ADAL" clId="{16291273-184F-4D1D-8232-755C7F6F25C9}" dt="2026-02-01T21:59:54.408" v="233" actId="20577"/>
        <pc:sldMkLst>
          <pc:docMk/>
          <pc:sldMk cId="511906765" sldId="2146847258"/>
        </pc:sldMkLst>
        <pc:spChg chg="mod">
          <ac:chgData name="Ismael Ousmane" userId="ab01b6d6-5715-48fd-92b4-59a54c03f442" providerId="ADAL" clId="{16291273-184F-4D1D-8232-755C7F6F25C9}" dt="2026-02-01T21:59:54.408" v="233" actId="20577"/>
          <ac:spMkLst>
            <pc:docMk/>
            <pc:sldMk cId="511906765" sldId="2146847258"/>
            <ac:spMk id="3" creationId="{E12EC201-3500-5048-8B34-864581341917}"/>
          </ac:spMkLst>
        </pc:spChg>
      </pc:sldChg>
      <pc:sldChg chg="del mod modShow">
        <pc:chgData name="Ismael Ousmane" userId="ab01b6d6-5715-48fd-92b4-59a54c03f442" providerId="ADAL" clId="{16291273-184F-4D1D-8232-755C7F6F25C9}" dt="2026-02-13T21:48:58.556" v="307" actId="47"/>
        <pc:sldMkLst>
          <pc:docMk/>
          <pc:sldMk cId="3500432587" sldId="2146847259"/>
        </pc:sldMkLst>
      </pc:sldChg>
      <pc:sldChg chg="modSp mod modNotesTx">
        <pc:chgData name="Ismael Ousmane" userId="ab01b6d6-5715-48fd-92b4-59a54c03f442" providerId="ADAL" clId="{16291273-184F-4D1D-8232-755C7F6F25C9}" dt="2026-02-01T17:14:36.764" v="223" actId="1036"/>
        <pc:sldMkLst>
          <pc:docMk/>
          <pc:sldMk cId="1651857035" sldId="2146847282"/>
        </pc:sldMkLst>
        <pc:graphicFrameChg chg="mod modGraphic">
          <ac:chgData name="Ismael Ousmane" userId="ab01b6d6-5715-48fd-92b4-59a54c03f442" providerId="ADAL" clId="{16291273-184F-4D1D-8232-755C7F6F25C9}" dt="2026-02-01T17:14:36.764" v="223" actId="1036"/>
          <ac:graphicFrameMkLst>
            <pc:docMk/>
            <pc:sldMk cId="1651857035" sldId="2146847282"/>
            <ac:graphicFrameMk id="2" creationId="{8E356A66-9641-B33B-3317-C647CB8743A9}"/>
          </ac:graphicFrameMkLst>
        </pc:graphicFrameChg>
      </pc:sldChg>
      <pc:sldChg chg="del mod modShow">
        <pc:chgData name="Ismael Ousmane" userId="ab01b6d6-5715-48fd-92b4-59a54c03f442" providerId="ADAL" clId="{16291273-184F-4D1D-8232-755C7F6F25C9}" dt="2026-02-13T21:48:33.464" v="277" actId="47"/>
        <pc:sldMkLst>
          <pc:docMk/>
          <pc:sldMk cId="1895795993" sldId="2146847283"/>
        </pc:sldMkLst>
      </pc:sldChg>
      <pc:sldChg chg="del mod modShow">
        <pc:chgData name="Ismael Ousmane" userId="ab01b6d6-5715-48fd-92b4-59a54c03f442" providerId="ADAL" clId="{16291273-184F-4D1D-8232-755C7F6F25C9}" dt="2026-02-13T21:48:34.099" v="278" actId="47"/>
        <pc:sldMkLst>
          <pc:docMk/>
          <pc:sldMk cId="2869865217" sldId="2146847284"/>
        </pc:sldMkLst>
      </pc:sldChg>
      <pc:sldChg chg="del mod modShow">
        <pc:chgData name="Ismael Ousmane" userId="ab01b6d6-5715-48fd-92b4-59a54c03f442" providerId="ADAL" clId="{16291273-184F-4D1D-8232-755C7F6F25C9}" dt="2026-02-13T21:48:34.432" v="279" actId="47"/>
        <pc:sldMkLst>
          <pc:docMk/>
          <pc:sldMk cId="3643441580" sldId="2146847285"/>
        </pc:sldMkLst>
      </pc:sldChg>
      <pc:sldChg chg="del mod modShow">
        <pc:chgData name="Ismael Ousmane" userId="ab01b6d6-5715-48fd-92b4-59a54c03f442" providerId="ADAL" clId="{16291273-184F-4D1D-8232-755C7F6F25C9}" dt="2026-02-13T21:48:34.750" v="280" actId="47"/>
        <pc:sldMkLst>
          <pc:docMk/>
          <pc:sldMk cId="2610948059" sldId="2146847286"/>
        </pc:sldMkLst>
      </pc:sldChg>
      <pc:sldChg chg="del mod modShow">
        <pc:chgData name="Ismael Ousmane" userId="ab01b6d6-5715-48fd-92b4-59a54c03f442" providerId="ADAL" clId="{16291273-184F-4D1D-8232-755C7F6F25C9}" dt="2026-02-13T21:48:35.638" v="283" actId="47"/>
        <pc:sldMkLst>
          <pc:docMk/>
          <pc:sldMk cId="1066078022" sldId="2146847287"/>
        </pc:sldMkLst>
      </pc:sldChg>
      <pc:sldChg chg="del mod modShow">
        <pc:chgData name="Ismael Ousmane" userId="ab01b6d6-5715-48fd-92b4-59a54c03f442" providerId="ADAL" clId="{16291273-184F-4D1D-8232-755C7F6F25C9}" dt="2026-02-13T21:48:35.107" v="281" actId="47"/>
        <pc:sldMkLst>
          <pc:docMk/>
          <pc:sldMk cId="2976255304" sldId="2146847288"/>
        </pc:sldMkLst>
      </pc:sldChg>
      <pc:sldChg chg="del mod modShow">
        <pc:chgData name="Ismael Ousmane" userId="ab01b6d6-5715-48fd-92b4-59a54c03f442" providerId="ADAL" clId="{16291273-184F-4D1D-8232-755C7F6F25C9}" dt="2026-02-13T21:48:35.373" v="282" actId="47"/>
        <pc:sldMkLst>
          <pc:docMk/>
          <pc:sldMk cId="1618717119" sldId="2146847289"/>
        </pc:sldMkLst>
      </pc:sldChg>
      <pc:sldChg chg="del mod modShow">
        <pc:chgData name="Ismael Ousmane" userId="ab01b6d6-5715-48fd-92b4-59a54c03f442" providerId="ADAL" clId="{16291273-184F-4D1D-8232-755C7F6F25C9}" dt="2026-02-13T21:48:36.122" v="285" actId="47"/>
        <pc:sldMkLst>
          <pc:docMk/>
          <pc:sldMk cId="2577320402" sldId="2146847290"/>
        </pc:sldMkLst>
      </pc:sldChg>
      <pc:sldChg chg="del mod modShow">
        <pc:chgData name="Ismael Ousmane" userId="ab01b6d6-5715-48fd-92b4-59a54c03f442" providerId="ADAL" clId="{16291273-184F-4D1D-8232-755C7F6F25C9}" dt="2026-02-13T21:48:41.489" v="292" actId="47"/>
        <pc:sldMkLst>
          <pc:docMk/>
          <pc:sldMk cId="2280289005" sldId="2146847291"/>
        </pc:sldMkLst>
      </pc:sldChg>
      <pc:sldChg chg="del mod modShow">
        <pc:chgData name="Ismael Ousmane" userId="ab01b6d6-5715-48fd-92b4-59a54c03f442" providerId="ADAL" clId="{16291273-184F-4D1D-8232-755C7F6F25C9}" dt="2026-02-13T21:48:35.876" v="284" actId="47"/>
        <pc:sldMkLst>
          <pc:docMk/>
          <pc:sldMk cId="159000365" sldId="2146847292"/>
        </pc:sldMkLst>
      </pc:sldChg>
      <pc:sldChg chg="del mod modShow">
        <pc:chgData name="Ismael Ousmane" userId="ab01b6d6-5715-48fd-92b4-59a54c03f442" providerId="ADAL" clId="{16291273-184F-4D1D-8232-755C7F6F25C9}" dt="2026-02-13T21:48:37.431" v="286" actId="47"/>
        <pc:sldMkLst>
          <pc:docMk/>
          <pc:sldMk cId="3782526484" sldId="2146847293"/>
        </pc:sldMkLst>
      </pc:sldChg>
      <pc:sldChg chg="del mod modShow">
        <pc:chgData name="Ismael Ousmane" userId="ab01b6d6-5715-48fd-92b4-59a54c03f442" providerId="ADAL" clId="{16291273-184F-4D1D-8232-755C7F6F25C9}" dt="2026-02-13T21:48:38.745" v="288" actId="47"/>
        <pc:sldMkLst>
          <pc:docMk/>
          <pc:sldMk cId="32470254" sldId="2146847294"/>
        </pc:sldMkLst>
      </pc:sldChg>
      <pc:sldChg chg="del mod modShow">
        <pc:chgData name="Ismael Ousmane" userId="ab01b6d6-5715-48fd-92b4-59a54c03f442" providerId="ADAL" clId="{16291273-184F-4D1D-8232-755C7F6F25C9}" dt="2026-02-13T21:48:38.256" v="287" actId="47"/>
        <pc:sldMkLst>
          <pc:docMk/>
          <pc:sldMk cId="4052563291" sldId="2146847295"/>
        </pc:sldMkLst>
      </pc:sldChg>
      <pc:sldChg chg="del mod modShow">
        <pc:chgData name="Ismael Ousmane" userId="ab01b6d6-5715-48fd-92b4-59a54c03f442" providerId="ADAL" clId="{16291273-184F-4D1D-8232-755C7F6F25C9}" dt="2026-02-13T21:48:39.229" v="289" actId="47"/>
        <pc:sldMkLst>
          <pc:docMk/>
          <pc:sldMk cId="1668614393" sldId="2146847296"/>
        </pc:sldMkLst>
      </pc:sldChg>
      <pc:sldChg chg="del mod modShow">
        <pc:chgData name="Ismael Ousmane" userId="ab01b6d6-5715-48fd-92b4-59a54c03f442" providerId="ADAL" clId="{16291273-184F-4D1D-8232-755C7F6F25C9}" dt="2026-02-13T21:48:39.899" v="290" actId="47"/>
        <pc:sldMkLst>
          <pc:docMk/>
          <pc:sldMk cId="1049982486" sldId="2146847300"/>
        </pc:sldMkLst>
      </pc:sldChg>
      <pc:sldChg chg="del mod modShow">
        <pc:chgData name="Ismael Ousmane" userId="ab01b6d6-5715-48fd-92b4-59a54c03f442" providerId="ADAL" clId="{16291273-184F-4D1D-8232-755C7F6F25C9}" dt="2026-02-13T21:48:40.999" v="291" actId="47"/>
        <pc:sldMkLst>
          <pc:docMk/>
          <pc:sldMk cId="3499265123" sldId="2146847301"/>
        </pc:sldMkLst>
      </pc:sldChg>
      <pc:sldChg chg="del mod modShow">
        <pc:chgData name="Ismael Ousmane" userId="ab01b6d6-5715-48fd-92b4-59a54c03f442" providerId="ADAL" clId="{16291273-184F-4D1D-8232-755C7F6F25C9}" dt="2026-02-13T21:48:42.107" v="293" actId="47"/>
        <pc:sldMkLst>
          <pc:docMk/>
          <pc:sldMk cId="2066531649" sldId="2146847302"/>
        </pc:sldMkLst>
      </pc:sldChg>
      <pc:sldChg chg="del mod modShow">
        <pc:chgData name="Ismael Ousmane" userId="ab01b6d6-5715-48fd-92b4-59a54c03f442" providerId="ADAL" clId="{16291273-184F-4D1D-8232-755C7F6F25C9}" dt="2026-02-13T21:48:42.615" v="294" actId="47"/>
        <pc:sldMkLst>
          <pc:docMk/>
          <pc:sldMk cId="3422231791" sldId="2146847303"/>
        </pc:sldMkLst>
      </pc:sldChg>
      <pc:sldChg chg="del mod modShow">
        <pc:chgData name="Ismael Ousmane" userId="ab01b6d6-5715-48fd-92b4-59a54c03f442" providerId="ADAL" clId="{16291273-184F-4D1D-8232-755C7F6F25C9}" dt="2026-02-13T21:48:43.074" v="295" actId="47"/>
        <pc:sldMkLst>
          <pc:docMk/>
          <pc:sldMk cId="502098119" sldId="2146847304"/>
        </pc:sldMkLst>
      </pc:sldChg>
      <pc:sldChg chg="del mod modShow">
        <pc:chgData name="Ismael Ousmane" userId="ab01b6d6-5715-48fd-92b4-59a54c03f442" providerId="ADAL" clId="{16291273-184F-4D1D-8232-755C7F6F25C9}" dt="2026-02-13T21:48:43.460" v="296" actId="47"/>
        <pc:sldMkLst>
          <pc:docMk/>
          <pc:sldMk cId="1097020504" sldId="2146847305"/>
        </pc:sldMkLst>
      </pc:sldChg>
      <pc:sldChg chg="del mod modShow">
        <pc:chgData name="Ismael Ousmane" userId="ab01b6d6-5715-48fd-92b4-59a54c03f442" providerId="ADAL" clId="{16291273-184F-4D1D-8232-755C7F6F25C9}" dt="2026-02-13T21:48:46.457" v="302" actId="47"/>
        <pc:sldMkLst>
          <pc:docMk/>
          <pc:sldMk cId="2834995808" sldId="2146847306"/>
        </pc:sldMkLst>
      </pc:sldChg>
      <pc:sldChg chg="del mod modShow">
        <pc:chgData name="Ismael Ousmane" userId="ab01b6d6-5715-48fd-92b4-59a54c03f442" providerId="ADAL" clId="{16291273-184F-4D1D-8232-755C7F6F25C9}" dt="2026-02-13T21:48:44.933" v="299" actId="47"/>
        <pc:sldMkLst>
          <pc:docMk/>
          <pc:sldMk cId="147179677" sldId="2146847307"/>
        </pc:sldMkLst>
      </pc:sldChg>
      <pc:sldChg chg="del mod modShow">
        <pc:chgData name="Ismael Ousmane" userId="ab01b6d6-5715-48fd-92b4-59a54c03f442" providerId="ADAL" clId="{16291273-184F-4D1D-8232-755C7F6F25C9}" dt="2026-02-13T21:48:44.378" v="298" actId="47"/>
        <pc:sldMkLst>
          <pc:docMk/>
          <pc:sldMk cId="3862999416" sldId="2146847308"/>
        </pc:sldMkLst>
      </pc:sldChg>
      <pc:sldChg chg="del mod modShow">
        <pc:chgData name="Ismael Ousmane" userId="ab01b6d6-5715-48fd-92b4-59a54c03f442" providerId="ADAL" clId="{16291273-184F-4D1D-8232-755C7F6F25C9}" dt="2026-02-13T21:48:43.835" v="297" actId="47"/>
        <pc:sldMkLst>
          <pc:docMk/>
          <pc:sldMk cId="4175856685" sldId="2146847309"/>
        </pc:sldMkLst>
      </pc:sldChg>
      <pc:sldChg chg="del mod modShow">
        <pc:chgData name="Ismael Ousmane" userId="ab01b6d6-5715-48fd-92b4-59a54c03f442" providerId="ADAL" clId="{16291273-184F-4D1D-8232-755C7F6F25C9}" dt="2026-02-13T21:48:45.373" v="300" actId="47"/>
        <pc:sldMkLst>
          <pc:docMk/>
          <pc:sldMk cId="22719750" sldId="2146847310"/>
        </pc:sldMkLst>
      </pc:sldChg>
      <pc:sldChg chg="del mod modShow">
        <pc:chgData name="Ismael Ousmane" userId="ab01b6d6-5715-48fd-92b4-59a54c03f442" providerId="ADAL" clId="{16291273-184F-4D1D-8232-755C7F6F25C9}" dt="2026-02-13T21:48:45.930" v="301" actId="47"/>
        <pc:sldMkLst>
          <pc:docMk/>
          <pc:sldMk cId="1842973185" sldId="2146847311"/>
        </pc:sldMkLst>
      </pc:sldChg>
      <pc:sldChg chg="del mod modShow">
        <pc:chgData name="Ismael Ousmane" userId="ab01b6d6-5715-48fd-92b4-59a54c03f442" providerId="ADAL" clId="{16291273-184F-4D1D-8232-755C7F6F25C9}" dt="2026-02-13T21:48:46.975" v="303" actId="47"/>
        <pc:sldMkLst>
          <pc:docMk/>
          <pc:sldMk cId="1328517254" sldId="2146847312"/>
        </pc:sldMkLst>
      </pc:sldChg>
      <pc:sldChg chg="del mod modShow">
        <pc:chgData name="Ismael Ousmane" userId="ab01b6d6-5715-48fd-92b4-59a54c03f442" providerId="ADAL" clId="{16291273-184F-4D1D-8232-755C7F6F25C9}" dt="2026-02-13T21:48:47.444" v="304" actId="47"/>
        <pc:sldMkLst>
          <pc:docMk/>
          <pc:sldMk cId="3787063589" sldId="2146847313"/>
        </pc:sldMkLst>
      </pc:sldChg>
      <pc:sldChg chg="del mod modShow">
        <pc:chgData name="Ismael Ousmane" userId="ab01b6d6-5715-48fd-92b4-59a54c03f442" providerId="ADAL" clId="{16291273-184F-4D1D-8232-755C7F6F25C9}" dt="2026-02-13T21:48:48.422" v="305" actId="47"/>
        <pc:sldMkLst>
          <pc:docMk/>
          <pc:sldMk cId="1350555596" sldId="2146847315"/>
        </pc:sldMkLst>
      </pc:sldChg>
      <pc:sldChg chg="del mod modShow">
        <pc:chgData name="Ismael Ousmane" userId="ab01b6d6-5715-48fd-92b4-59a54c03f442" providerId="ADAL" clId="{16291273-184F-4D1D-8232-755C7F6F25C9}" dt="2026-02-13T21:48:57.912" v="306" actId="47"/>
        <pc:sldMkLst>
          <pc:docMk/>
          <pc:sldMk cId="3233971301" sldId="2146847317"/>
        </pc:sldMkLst>
      </pc:sldChg>
      <pc:sldChg chg="modSp add mod setBg">
        <pc:chgData name="Ismael Ousmane" userId="ab01b6d6-5715-48fd-92b4-59a54c03f442" providerId="ADAL" clId="{16291273-184F-4D1D-8232-755C7F6F25C9}" dt="2026-02-01T16:56:44.888" v="158"/>
        <pc:sldMkLst>
          <pc:docMk/>
          <pc:sldMk cId="1055063886" sldId="2146847318"/>
        </pc:sldMkLst>
        <pc:spChg chg="mod">
          <ac:chgData name="Ismael Ousmane" userId="ab01b6d6-5715-48fd-92b4-59a54c03f442" providerId="ADAL" clId="{16291273-184F-4D1D-8232-755C7F6F25C9}" dt="2026-02-01T16:54:13.755" v="143" actId="1076"/>
          <ac:spMkLst>
            <pc:docMk/>
            <pc:sldMk cId="1055063886" sldId="2146847318"/>
            <ac:spMk id="2" creationId="{06DCCA39-4360-BC67-B7F4-5D1122069A0B}"/>
          </ac:spMkLst>
        </pc:spChg>
      </pc:sldChg>
      <pc:sldChg chg="modSp add mod setBg">
        <pc:chgData name="Ismael Ousmane" userId="ab01b6d6-5715-48fd-92b4-59a54c03f442" providerId="ADAL" clId="{16291273-184F-4D1D-8232-755C7F6F25C9}" dt="2026-02-01T16:55:20.968" v="153"/>
        <pc:sldMkLst>
          <pc:docMk/>
          <pc:sldMk cId="2282575563" sldId="2146847319"/>
        </pc:sldMkLst>
        <pc:spChg chg="mod">
          <ac:chgData name="Ismael Ousmane" userId="ab01b6d6-5715-48fd-92b4-59a54c03f442" providerId="ADAL" clId="{16291273-184F-4D1D-8232-755C7F6F25C9}" dt="2026-02-01T16:54:55.949" v="150" actId="1076"/>
          <ac:spMkLst>
            <pc:docMk/>
            <pc:sldMk cId="2282575563" sldId="2146847319"/>
            <ac:spMk id="2" creationId="{F1CD8BD6-79AA-46AB-EB4F-72C1D23A9D9C}"/>
          </ac:spMkLst>
        </pc:spChg>
      </pc:sldChg>
      <pc:sldChg chg="modSp add mod modShow modNotesTx">
        <pc:chgData name="Ismael Ousmane" userId="ab01b6d6-5715-48fd-92b4-59a54c03f442" providerId="ADAL" clId="{16291273-184F-4D1D-8232-755C7F6F25C9}" dt="2026-02-13T21:49:28.979" v="309" actId="729"/>
        <pc:sldMkLst>
          <pc:docMk/>
          <pc:sldMk cId="3673561602" sldId="2146847320"/>
        </pc:sldMkLst>
        <pc:spChg chg="mod">
          <ac:chgData name="Ismael Ousmane" userId="ab01b6d6-5715-48fd-92b4-59a54c03f442" providerId="ADAL" clId="{16291273-184F-4D1D-8232-755C7F6F25C9}" dt="2026-02-04T08:14:08.395" v="273" actId="27636"/>
          <ac:spMkLst>
            <pc:docMk/>
            <pc:sldMk cId="3673561602" sldId="2146847320"/>
            <ac:spMk id="9" creationId="{E5B06281-B698-DFE0-5AE4-0CFBE9A7BA60}"/>
          </ac:spMkLst>
        </pc:spChg>
      </pc:sldChg>
      <pc:sldMasterChg chg="delSldLayout">
        <pc:chgData name="Ismael Ousmane" userId="ab01b6d6-5715-48fd-92b4-59a54c03f442" providerId="ADAL" clId="{16291273-184F-4D1D-8232-755C7F6F25C9}" dt="2026-02-13T21:48:48.422" v="305" actId="47"/>
        <pc:sldMasterMkLst>
          <pc:docMk/>
          <pc:sldMasterMk cId="1943274505" sldId="2147483660"/>
        </pc:sldMasterMkLst>
        <pc:sldLayoutChg chg="del">
          <pc:chgData name="Ismael Ousmane" userId="ab01b6d6-5715-48fd-92b4-59a54c03f442" providerId="ADAL" clId="{16291273-184F-4D1D-8232-755C7F6F25C9}" dt="2026-02-13T21:48:48.422" v="305" actId="47"/>
          <pc:sldLayoutMkLst>
            <pc:docMk/>
            <pc:sldMasterMk cId="1943274505" sldId="2147483660"/>
            <pc:sldLayoutMk cId="3624221076" sldId="2147483747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2306BF5-026D-D9CA-557C-E1B9B54BFF8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FC9401-268F-8FCF-BD19-F3560D03456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27BD2C-78D7-4BA2-860C-2B3429A6C7ED}" type="datetimeFigureOut">
              <a:rPr lang="en-GB" smtClean="0"/>
              <a:t>16/03/2026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0CEE08-4C74-0FAF-7433-94BC732FDCC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84529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>
          <a:extLst>
            <a:ext uri="{FF2B5EF4-FFF2-40B4-BE49-F238E27FC236}">
              <a16:creationId xmlns:a16="http://schemas.microsoft.com/office/drawing/2014/main" id="{B6F261CD-7A6A-A5A4-B502-702D799848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9:notes">
            <a:extLst>
              <a:ext uri="{FF2B5EF4-FFF2-40B4-BE49-F238E27FC236}">
                <a16:creationId xmlns:a16="http://schemas.microsoft.com/office/drawing/2014/main" id="{451AEA3D-AC0B-C87C-BD3E-32D081BB61E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000" b="1" dirty="0"/>
              <a:t>Notes du </a:t>
            </a:r>
            <a:r>
              <a:rPr lang="en-GB" sz="1000" b="1" dirty="0" err="1"/>
              <a:t>facilitateur</a:t>
            </a:r>
            <a:r>
              <a:rPr lang="en-GB" sz="1000" b="1" dirty="0"/>
              <a:t> :</a:t>
            </a:r>
          </a:p>
          <a:p>
            <a:endParaRPr lang="en-GB" sz="1000" dirty="0"/>
          </a:p>
          <a:p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Ce module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est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conçu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pour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fournir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aux participants les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connaissances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les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outils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nécessaires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pour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comprendre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gérer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les impacts du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changement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climatique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sur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l'eau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l'assainissement</a:t>
            </a:r>
            <a:endParaRPr lang="en-GB" sz="1200" b="0" i="0" u="none" strike="noStrike" cap="none" dirty="0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</a:t>
            </a:r>
          </a:p>
          <a:p>
            <a:endParaRPr lang="en-GB" sz="1200" b="0" i="0" u="none" strike="noStrike" cap="none" dirty="0">
              <a:solidFill>
                <a:schemeClr val="dk1"/>
              </a:solidFill>
              <a:effectLst/>
              <a:latin typeface="Arial"/>
              <a:cs typeface="Arial"/>
              <a:sym typeface="Arial"/>
            </a:endParaRPr>
          </a:p>
          <a:p>
            <a:r>
              <a:rPr lang="en-GB" sz="1000" b="1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Exercice</a:t>
            </a:r>
            <a:r>
              <a:rPr lang="en-GB" sz="1000" b="1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: Principes </a:t>
            </a:r>
            <a:r>
              <a:rPr lang="en-GB" sz="1000" b="1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directeurs</a:t>
            </a:r>
            <a:r>
              <a:rPr lang="en-GB" sz="1000" b="1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pour la participation</a:t>
            </a:r>
          </a:p>
          <a:p>
            <a:r>
              <a:rPr lang="en-GB" sz="10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Au début de </a:t>
            </a:r>
            <a:r>
              <a:rPr lang="en-GB" sz="10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chaque</a:t>
            </a:r>
            <a:r>
              <a:rPr lang="en-GB" sz="10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0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journée</a:t>
            </a:r>
            <a:r>
              <a:rPr lang="en-GB" sz="10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0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rappelez</a:t>
            </a:r>
            <a:r>
              <a:rPr lang="en-GB" sz="10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aux participants </a:t>
            </a:r>
            <a:r>
              <a:rPr lang="en-GB" sz="10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ces</a:t>
            </a:r>
            <a:r>
              <a:rPr lang="en-GB" sz="10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principes simples de « bonne </a:t>
            </a:r>
            <a:r>
              <a:rPr lang="en-GB" sz="10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conduite</a:t>
            </a:r>
            <a:r>
              <a:rPr lang="en-GB" sz="10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» :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GB" sz="10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Écoutez</a:t>
            </a:r>
            <a:r>
              <a:rPr lang="en-GB" sz="10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0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attentivement</a:t>
            </a:r>
            <a:r>
              <a:rPr lang="en-GB" sz="10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, suivez le </a:t>
            </a:r>
            <a:r>
              <a:rPr lang="en-GB" sz="10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cours</a:t>
            </a:r>
            <a:r>
              <a:rPr lang="en-GB" sz="10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</a:t>
            </a:r>
            <a:r>
              <a:rPr lang="en-GB" sz="10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prenez</a:t>
            </a:r>
            <a:r>
              <a:rPr lang="en-GB" sz="10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0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vos</a:t>
            </a:r>
            <a:r>
              <a:rPr lang="en-GB" sz="10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0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propres</a:t>
            </a:r>
            <a:r>
              <a:rPr lang="en-GB" sz="10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notes.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GB" sz="10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N'hésitez</a:t>
            </a:r>
            <a:r>
              <a:rPr lang="en-GB" sz="10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pas à poser des questions </a:t>
            </a:r>
            <a:r>
              <a:rPr lang="en-GB" sz="10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ou</a:t>
            </a:r>
            <a:r>
              <a:rPr lang="en-GB" sz="10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à demander des </a:t>
            </a:r>
            <a:r>
              <a:rPr lang="en-GB" sz="10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précisions</a:t>
            </a:r>
            <a:r>
              <a:rPr lang="en-GB" sz="10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aux </a:t>
            </a:r>
            <a:r>
              <a:rPr lang="en-GB" sz="10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formateurs</a:t>
            </a:r>
            <a:r>
              <a:rPr lang="en-GB" sz="10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à tout moment.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GB" sz="10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Votre</a:t>
            </a:r>
            <a:r>
              <a:rPr lang="en-GB" sz="10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propre </a:t>
            </a:r>
            <a:r>
              <a:rPr lang="en-GB" sz="10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expérience</a:t>
            </a:r>
            <a:r>
              <a:rPr lang="en-GB" sz="10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0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est</a:t>
            </a:r>
            <a:r>
              <a:rPr lang="en-GB" sz="10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précieuse, et nous </a:t>
            </a:r>
            <a:r>
              <a:rPr lang="en-GB" sz="10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vous</a:t>
            </a:r>
            <a:r>
              <a:rPr lang="en-GB" sz="10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0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encourageons</a:t>
            </a:r>
            <a:r>
              <a:rPr lang="en-GB" sz="10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à la </a:t>
            </a:r>
            <a:r>
              <a:rPr lang="en-GB" sz="10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partager</a:t>
            </a:r>
            <a:r>
              <a:rPr lang="en-GB" sz="10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GB" sz="10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Partagez</a:t>
            </a:r>
            <a:r>
              <a:rPr lang="en-GB" sz="10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</a:t>
            </a:r>
            <a:r>
              <a:rPr lang="en-GB" sz="10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discutez</a:t>
            </a:r>
            <a:r>
              <a:rPr lang="en-GB" sz="10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avec les </a:t>
            </a:r>
            <a:r>
              <a:rPr lang="en-GB" sz="10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autres</a:t>
            </a:r>
            <a:r>
              <a:rPr lang="en-GB" sz="10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pendant les </a:t>
            </a:r>
            <a:r>
              <a:rPr lang="en-GB" sz="10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exercices</a:t>
            </a:r>
            <a:r>
              <a:rPr lang="en-GB" sz="10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, les pauses et les </a:t>
            </a:r>
            <a:r>
              <a:rPr lang="en-GB" sz="10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réflexions</a:t>
            </a:r>
            <a:r>
              <a:rPr lang="en-GB" sz="10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</a:t>
            </a:r>
          </a:p>
          <a:p>
            <a:endParaRPr lang="en-GB" sz="1000" dirty="0"/>
          </a:p>
          <a:p>
            <a:endParaRPr lang="en-GB" sz="1000" dirty="0"/>
          </a:p>
          <a:p>
            <a:br>
              <a:rPr lang="en-GB" sz="1000" dirty="0"/>
            </a:br>
            <a:endParaRPr lang="en-GB" sz="1000" dirty="0">
              <a:solidFill>
                <a:srgbClr val="0B5FBA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5FBA"/>
              </a:buClr>
              <a:buSzPts val="1100"/>
              <a:buFont typeface="Arial"/>
              <a:buNone/>
            </a:pPr>
            <a:endParaRPr lang="en-GB" sz="1000" dirty="0">
              <a:solidFill>
                <a:srgbClr val="0B5FBA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5FBA"/>
              </a:buClr>
              <a:buSzPts val="1100"/>
              <a:buFont typeface="Arial"/>
              <a:buChar char="•"/>
            </a:pPr>
            <a:endParaRPr lang="en-GB" sz="1000" dirty="0">
              <a:solidFill>
                <a:srgbClr val="0B5FBA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5FBA"/>
              </a:buClr>
              <a:buSzPts val="1100"/>
              <a:buFont typeface="Arial"/>
              <a:buChar char="•"/>
            </a:pPr>
            <a:endParaRPr lang="en-GB" sz="1000" dirty="0">
              <a:solidFill>
                <a:srgbClr val="0B5FBA"/>
              </a:solidFill>
              <a:latin typeface="Roboto"/>
              <a:ea typeface="Roboto"/>
              <a:cs typeface="Roboto"/>
            </a:endParaRPr>
          </a:p>
          <a:p>
            <a:pPr marL="171450" marR="0" lvl="0" indent="-101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 dirty="0">
              <a:solidFill>
                <a:srgbClr val="0B5FBA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171450" marR="0" lvl="0" indent="-101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8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lvl="0" indent="-101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20" name="Google Shape;320;p9:notes">
            <a:extLst>
              <a:ext uri="{FF2B5EF4-FFF2-40B4-BE49-F238E27FC236}">
                <a16:creationId xmlns:a16="http://schemas.microsoft.com/office/drawing/2014/main" id="{C132F6A9-A1B3-C653-02FB-DB8F8C02202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93049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44B45F-EC17-AB97-4EB5-C6A746190A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11993AE-2BDD-CF98-A080-85BABD44BC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E7EAEA8-C4DA-F18D-1F0F-8338087A4D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b="1" dirty="0"/>
              <a:t>Notes du </a:t>
            </a:r>
            <a:r>
              <a:rPr lang="en-GB" b="1" dirty="0" err="1"/>
              <a:t>facilitateur</a:t>
            </a:r>
            <a:r>
              <a:rPr lang="en-GB" b="1" dirty="0"/>
              <a:t> :</a:t>
            </a:r>
          </a:p>
          <a:p>
            <a:endParaRPr lang="en-US" sz="1200" dirty="0">
              <a:solidFill>
                <a:schemeClr val="dk1"/>
              </a:solidFill>
            </a:endParaRPr>
          </a:p>
          <a:p>
            <a:r>
              <a:rPr lang="en-US" sz="1200" dirty="0">
                <a:solidFill>
                  <a:schemeClr val="dk1"/>
                </a:solidFill>
              </a:rPr>
              <a:t>Nous </a:t>
            </a:r>
            <a:r>
              <a:rPr lang="en-US" sz="1200" dirty="0" err="1">
                <a:solidFill>
                  <a:schemeClr val="dk1"/>
                </a:solidFill>
              </a:rPr>
              <a:t>entrerons</a:t>
            </a:r>
            <a:r>
              <a:rPr lang="en-US" sz="1200" dirty="0">
                <a:solidFill>
                  <a:schemeClr val="dk1"/>
                </a:solidFill>
              </a:rPr>
              <a:t> dans les </a:t>
            </a:r>
            <a:r>
              <a:rPr lang="en-US" sz="1200" dirty="0" err="1">
                <a:solidFill>
                  <a:schemeClr val="dk1"/>
                </a:solidFill>
              </a:rPr>
              <a:t>détails</a:t>
            </a:r>
            <a:r>
              <a:rPr lang="en-US" sz="1200" dirty="0">
                <a:solidFill>
                  <a:schemeClr val="dk1"/>
                </a:solidFill>
              </a:rPr>
              <a:t> dans </a:t>
            </a:r>
            <a:r>
              <a:rPr lang="en-US" sz="1200" dirty="0" err="1">
                <a:solidFill>
                  <a:schemeClr val="dk1"/>
                </a:solidFill>
              </a:rPr>
              <a:t>notre</a:t>
            </a:r>
            <a:r>
              <a:rPr lang="en-US" sz="1200" dirty="0">
                <a:solidFill>
                  <a:schemeClr val="dk1"/>
                </a:solidFill>
              </a:rPr>
              <a:t> module, </a:t>
            </a:r>
            <a:r>
              <a:rPr lang="en-US" sz="1200" dirty="0" err="1">
                <a:solidFill>
                  <a:schemeClr val="dk1"/>
                </a:solidFill>
              </a:rPr>
              <a:t>en</a:t>
            </a:r>
            <a:r>
              <a:rPr lang="en-US" sz="1200" dirty="0">
                <a:solidFill>
                  <a:schemeClr val="dk1"/>
                </a:solidFill>
              </a:rPr>
              <a:t> </a:t>
            </a:r>
            <a:r>
              <a:rPr lang="en-US" sz="1200" dirty="0" err="1">
                <a:solidFill>
                  <a:schemeClr val="dk1"/>
                </a:solidFill>
              </a:rPr>
              <a:t>commençant</a:t>
            </a:r>
            <a:r>
              <a:rPr lang="en-US" sz="1200" dirty="0">
                <a:solidFill>
                  <a:schemeClr val="dk1"/>
                </a:solidFill>
              </a:rPr>
              <a:t> par la première </a:t>
            </a:r>
            <a:r>
              <a:rPr lang="en-US" sz="1200" dirty="0" err="1">
                <a:solidFill>
                  <a:schemeClr val="dk1"/>
                </a:solidFill>
              </a:rPr>
              <a:t>partie</a:t>
            </a:r>
            <a:r>
              <a:rPr lang="en-US" sz="1200" dirty="0">
                <a:solidFill>
                  <a:schemeClr val="dk1"/>
                </a:solidFill>
              </a:rPr>
              <a:t>, à savoir </a:t>
            </a:r>
            <a:r>
              <a:rPr lang="en-US" sz="1200" b="1" dirty="0">
                <a:solidFill>
                  <a:schemeClr val="dk1"/>
                </a:solidFill>
              </a:rPr>
              <a:t>les </a:t>
            </a:r>
            <a:r>
              <a:rPr lang="en-US" sz="1200" b="1" dirty="0" err="1">
                <a:solidFill>
                  <a:schemeClr val="dk1"/>
                </a:solidFill>
              </a:rPr>
              <a:t>boîtes</a:t>
            </a:r>
            <a:r>
              <a:rPr lang="en-US" sz="1200" b="1" dirty="0">
                <a:solidFill>
                  <a:schemeClr val="dk1"/>
                </a:solidFill>
              </a:rPr>
              <a:t> à </a:t>
            </a:r>
            <a:r>
              <a:rPr lang="en-US" sz="1200" b="1" dirty="0" err="1">
                <a:solidFill>
                  <a:schemeClr val="dk1"/>
                </a:solidFill>
              </a:rPr>
              <a:t>outils</a:t>
            </a:r>
            <a:r>
              <a:rPr lang="en-US" sz="1200" b="1" dirty="0">
                <a:solidFill>
                  <a:schemeClr val="dk1"/>
                </a:solidFill>
              </a:rPr>
              <a:t> pratiques pour </a:t>
            </a:r>
            <a:r>
              <a:rPr lang="en-US" sz="1200" b="1" dirty="0" err="1">
                <a:solidFill>
                  <a:schemeClr val="dk1"/>
                </a:solidFill>
              </a:rPr>
              <a:t>l'examen</a:t>
            </a:r>
            <a:r>
              <a:rPr lang="en-US" sz="1200" b="1" dirty="0">
                <a:solidFill>
                  <a:schemeClr val="dk1"/>
                </a:solidFill>
              </a:rPr>
              <a:t> des </a:t>
            </a:r>
            <a:r>
              <a:rPr lang="en-US" sz="1200" b="1" dirty="0" err="1">
                <a:solidFill>
                  <a:schemeClr val="dk1"/>
                </a:solidFill>
              </a:rPr>
              <a:t>systèmes</a:t>
            </a:r>
            <a:r>
              <a:rPr lang="en-US" sz="1200" b="1" dirty="0">
                <a:solidFill>
                  <a:schemeClr val="dk1"/>
                </a:solidFill>
              </a:rPr>
              <a:t> </a:t>
            </a:r>
            <a:r>
              <a:rPr lang="en-US" sz="1200" b="1" dirty="0" err="1">
                <a:solidFill>
                  <a:schemeClr val="dk1"/>
                </a:solidFill>
              </a:rPr>
              <a:t>d'infrastructure</a:t>
            </a:r>
            <a:r>
              <a:rPr lang="en-US" sz="1200" dirty="0">
                <a:solidFill>
                  <a:schemeClr val="dk1"/>
                </a:solidFill>
              </a:rPr>
              <a:t>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D13734-7901-3A94-3529-DE8452FD2E8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10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400731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B8DDB2-F12B-C965-055E-C02A0EAE6D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A20604-A1A8-4E9B-C950-B6EF9E1645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48AA0E-68D5-2E43-AB3A-4A5CD4C1CF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1" dirty="0">
                <a:solidFill>
                  <a:schemeClr val="dk1"/>
                </a:solidFill>
              </a:rPr>
              <a:t>Notes du facilitateur :</a:t>
            </a:r>
          </a:p>
          <a:p>
            <a:endParaRPr lang="en-US" sz="1200" dirty="0">
              <a:solidFill>
                <a:schemeClr val="dk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F442D4-B27A-16E5-6494-C216D322135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11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019360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5C2443-7EFE-6208-09D4-AEDC8DF59A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DEEB15E-8C43-0473-3295-8AF0FCBA00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42BD485-8B7A-7D02-EEE4-60AFB92DC0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1" dirty="0">
                <a:solidFill>
                  <a:schemeClr val="dk1"/>
                </a:solidFill>
              </a:rPr>
              <a:t>Notes du facilitateur :</a:t>
            </a:r>
          </a:p>
          <a:p>
            <a:endParaRPr lang="en-US" sz="1200" dirty="0">
              <a:solidFill>
                <a:schemeClr val="dk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F48A45-6AA4-A25B-2D09-C445EE400C1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12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317521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33570E-B460-7BAC-4516-0F36A84E40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52BD680-7E36-ADCE-CA36-4429F6FAED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A3F9754-4917-F2A3-B07C-C1AD3747C2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1" dirty="0">
                <a:solidFill>
                  <a:schemeClr val="dk1"/>
                </a:solidFill>
              </a:rPr>
              <a:t>Notes du facilitateur :</a:t>
            </a:r>
          </a:p>
          <a:p>
            <a:endParaRPr lang="en-US" sz="1200" dirty="0">
              <a:solidFill>
                <a:schemeClr val="dk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43AEBB-FC81-44AE-802A-5B6EB276539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13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413435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1">
                <a:solidFill>
                  <a:schemeClr val="dk1"/>
                </a:solidFill>
              </a:rPr>
              <a:t>Notes du facilitateur :</a:t>
            </a:r>
          </a:p>
          <a:p>
            <a:endParaRPr lang="en-US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US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Pause déjeuner. </a:t>
            </a:r>
          </a:p>
          <a:p>
            <a:endParaRPr lang="en-US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US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À notre retour, nous passerons des outils techniques à une approche plus stratégique de la planification.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14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710349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B74978-C319-14FC-F86D-EDAE50D54F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2444B1-E046-0DEE-8857-9505EEA813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F4DC18-CE02-8D97-4BE7-F6620134DF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1" dirty="0">
                <a:solidFill>
                  <a:schemeClr val="dk1"/>
                </a:solidFill>
              </a:rPr>
              <a:t>Notes du </a:t>
            </a:r>
            <a:r>
              <a:rPr lang="en-US" sz="1200" b="1" dirty="0" err="1">
                <a:solidFill>
                  <a:schemeClr val="dk1"/>
                </a:solidFill>
              </a:rPr>
              <a:t>modérateur</a:t>
            </a:r>
            <a:r>
              <a:rPr lang="en-US" sz="1200" b="1" dirty="0">
                <a:solidFill>
                  <a:schemeClr val="dk1"/>
                </a:solidFill>
              </a:rPr>
              <a:t> :</a:t>
            </a:r>
          </a:p>
          <a:p>
            <a:endParaRPr lang="en-US" sz="1200" dirty="0">
              <a:solidFill>
                <a:schemeClr val="dk1"/>
              </a:solidFill>
            </a:endParaRPr>
          </a:p>
          <a:p>
            <a:r>
              <a:rPr lang="en-US" sz="1200" dirty="0">
                <a:solidFill>
                  <a:schemeClr val="dk1"/>
                </a:solidFill>
              </a:rPr>
              <a:t>Cette diapositive marque </a:t>
            </a:r>
            <a:r>
              <a:rPr lang="en-US" sz="1200" dirty="0" err="1">
                <a:solidFill>
                  <a:schemeClr val="dk1"/>
                </a:solidFill>
              </a:rPr>
              <a:t>une</a:t>
            </a:r>
            <a:r>
              <a:rPr lang="en-US" sz="1200" dirty="0">
                <a:solidFill>
                  <a:schemeClr val="dk1"/>
                </a:solidFill>
              </a:rPr>
              <a:t> rupture dans le </a:t>
            </a:r>
            <a:r>
              <a:rPr lang="en-US" sz="1200" dirty="0" err="1">
                <a:solidFill>
                  <a:schemeClr val="dk1"/>
                </a:solidFill>
              </a:rPr>
              <a:t>contenu</a:t>
            </a:r>
            <a:r>
              <a:rPr lang="en-US" sz="1200" dirty="0">
                <a:solidFill>
                  <a:schemeClr val="dk1"/>
                </a:solidFill>
              </a:rPr>
              <a:t> de la </a:t>
            </a:r>
            <a:r>
              <a:rPr lang="en-US" sz="1200" dirty="0" err="1">
                <a:solidFill>
                  <a:schemeClr val="dk1"/>
                </a:solidFill>
              </a:rPr>
              <a:t>journée</a:t>
            </a:r>
            <a:r>
              <a:rPr lang="en-US" sz="1200" dirty="0">
                <a:solidFill>
                  <a:schemeClr val="dk1"/>
                </a:solidFill>
              </a:rPr>
              <a:t>, </a:t>
            </a:r>
            <a:r>
              <a:rPr lang="en-US" sz="1200" dirty="0" err="1">
                <a:solidFill>
                  <a:schemeClr val="dk1"/>
                </a:solidFill>
              </a:rPr>
              <a:t>signalant</a:t>
            </a:r>
            <a:r>
              <a:rPr lang="en-US" sz="1200" dirty="0">
                <a:solidFill>
                  <a:schemeClr val="dk1"/>
                </a:solidFill>
              </a:rPr>
              <a:t> un </a:t>
            </a:r>
            <a:r>
              <a:rPr lang="en-US" sz="1200" dirty="0" err="1">
                <a:solidFill>
                  <a:schemeClr val="dk1"/>
                </a:solidFill>
              </a:rPr>
              <a:t>changement</a:t>
            </a:r>
            <a:r>
              <a:rPr lang="en-US" sz="1200" dirty="0">
                <a:solidFill>
                  <a:schemeClr val="dk1"/>
                </a:solidFill>
              </a:rPr>
              <a:t> </a:t>
            </a:r>
            <a:r>
              <a:rPr lang="en-US" sz="1200" dirty="0" err="1">
                <a:solidFill>
                  <a:schemeClr val="dk1"/>
                </a:solidFill>
              </a:rPr>
              <a:t>thématique</a:t>
            </a:r>
            <a:r>
              <a:rPr lang="en-US" sz="1200" dirty="0">
                <a:solidFill>
                  <a:schemeClr val="dk1"/>
                </a:solidFill>
              </a:rPr>
              <a:t> </a:t>
            </a:r>
            <a:r>
              <a:rPr lang="en-US" sz="1200" dirty="0" err="1">
                <a:solidFill>
                  <a:schemeClr val="dk1"/>
                </a:solidFill>
              </a:rPr>
              <a:t>majeur</a:t>
            </a:r>
            <a:r>
              <a:rPr lang="en-US" sz="1200" dirty="0">
                <a:solidFill>
                  <a:schemeClr val="dk1"/>
                </a:solidFill>
              </a:rPr>
              <a:t> vers </a:t>
            </a:r>
            <a:r>
              <a:rPr lang="en-US" sz="1200" dirty="0" err="1">
                <a:solidFill>
                  <a:schemeClr val="dk1"/>
                </a:solidFill>
              </a:rPr>
              <a:t>une</a:t>
            </a:r>
            <a:r>
              <a:rPr lang="en-US" sz="1200" dirty="0">
                <a:solidFill>
                  <a:schemeClr val="dk1"/>
                </a:solidFill>
              </a:rPr>
              <a:t> planification </a:t>
            </a:r>
            <a:r>
              <a:rPr lang="en-US" sz="1200" dirty="0" err="1">
                <a:solidFill>
                  <a:schemeClr val="dk1"/>
                </a:solidFill>
              </a:rPr>
              <a:t>stratégique</a:t>
            </a:r>
            <a:r>
              <a:rPr lang="en-US" sz="1200" dirty="0">
                <a:solidFill>
                  <a:schemeClr val="dk1"/>
                </a:solidFill>
              </a:rPr>
              <a:t> </a:t>
            </a:r>
            <a:r>
              <a:rPr lang="en-US" sz="1200" dirty="0" err="1">
                <a:solidFill>
                  <a:schemeClr val="dk1"/>
                </a:solidFill>
              </a:rPr>
              <a:t>axée</a:t>
            </a:r>
            <a:r>
              <a:rPr lang="en-US" sz="1200" dirty="0">
                <a:solidFill>
                  <a:schemeClr val="dk1"/>
                </a:solidFill>
              </a:rPr>
              <a:t> sur </a:t>
            </a:r>
            <a:r>
              <a:rPr lang="en-US" sz="1200" dirty="0" err="1">
                <a:solidFill>
                  <a:schemeClr val="dk1"/>
                </a:solidFill>
              </a:rPr>
              <a:t>l'avenir</a:t>
            </a:r>
            <a:r>
              <a:rPr lang="en-US" sz="1200" dirty="0">
                <a:solidFill>
                  <a:schemeClr val="dk1"/>
                </a:solidFill>
              </a:rPr>
              <a:t>.</a:t>
            </a:r>
          </a:p>
          <a:p>
            <a:endParaRPr lang="en-US" sz="1200" dirty="0">
              <a:solidFill>
                <a:schemeClr val="dk1"/>
              </a:solidFill>
            </a:endParaRPr>
          </a:p>
          <a:p>
            <a:r>
              <a:rPr lang="en-US" sz="1200" dirty="0" err="1">
                <a:solidFill>
                  <a:schemeClr val="dk1"/>
                </a:solidFill>
              </a:rPr>
              <a:t>Attirez</a:t>
            </a:r>
            <a:r>
              <a:rPr lang="en-US" sz="1200" dirty="0">
                <a:solidFill>
                  <a:schemeClr val="dk1"/>
                </a:solidFill>
              </a:rPr>
              <a:t> </a:t>
            </a:r>
            <a:r>
              <a:rPr lang="en-US" sz="1200" dirty="0" err="1">
                <a:solidFill>
                  <a:schemeClr val="dk1"/>
                </a:solidFill>
              </a:rPr>
              <a:t>l'attention</a:t>
            </a:r>
            <a:r>
              <a:rPr lang="en-US" sz="1200" dirty="0">
                <a:solidFill>
                  <a:schemeClr val="dk1"/>
                </a:solidFill>
              </a:rPr>
              <a:t> sur </a:t>
            </a:r>
            <a:r>
              <a:rPr lang="en-US" sz="1200" dirty="0" err="1">
                <a:solidFill>
                  <a:schemeClr val="dk1"/>
                </a:solidFill>
              </a:rPr>
              <a:t>l'image</a:t>
            </a:r>
            <a:r>
              <a:rPr lang="en-US" sz="1200" dirty="0">
                <a:solidFill>
                  <a:schemeClr val="dk1"/>
                </a:solidFill>
              </a:rPr>
              <a:t> de </a:t>
            </a:r>
            <a:r>
              <a:rPr lang="en-US" sz="1200" dirty="0" err="1">
                <a:solidFill>
                  <a:schemeClr val="dk1"/>
                </a:solidFill>
              </a:rPr>
              <a:t>l'inondation</a:t>
            </a:r>
            <a:r>
              <a:rPr lang="en-US" sz="1200" dirty="0">
                <a:solidFill>
                  <a:schemeClr val="dk1"/>
                </a:solidFill>
              </a:rPr>
              <a:t>. « </a:t>
            </a:r>
            <a:r>
              <a:rPr lang="en-US" sz="1200" i="1" dirty="0">
                <a:solidFill>
                  <a:schemeClr val="dk1"/>
                </a:solidFill>
              </a:rPr>
              <a:t>Cette image montre les </a:t>
            </a:r>
            <a:r>
              <a:rPr lang="en-US" sz="1200" i="1" dirty="0" err="1">
                <a:solidFill>
                  <a:schemeClr val="dk1"/>
                </a:solidFill>
              </a:rPr>
              <a:t>conséquences</a:t>
            </a:r>
            <a:r>
              <a:rPr lang="en-US" sz="1200" i="1" dirty="0">
                <a:solidFill>
                  <a:schemeClr val="dk1"/>
                </a:solidFill>
              </a:rPr>
              <a:t> </a:t>
            </a:r>
            <a:r>
              <a:rPr lang="en-US" sz="1200" i="1" dirty="0" err="1">
                <a:solidFill>
                  <a:schemeClr val="dk1"/>
                </a:solidFill>
              </a:rPr>
              <a:t>d'une</a:t>
            </a:r>
            <a:r>
              <a:rPr lang="en-US" sz="1200" i="1" dirty="0">
                <a:solidFill>
                  <a:schemeClr val="dk1"/>
                </a:solidFill>
              </a:rPr>
              <a:t> planification </a:t>
            </a:r>
            <a:r>
              <a:rPr lang="en-US" sz="1200" i="1" dirty="0" err="1">
                <a:solidFill>
                  <a:schemeClr val="dk1"/>
                </a:solidFill>
              </a:rPr>
              <a:t>inadéquate</a:t>
            </a:r>
            <a:r>
              <a:rPr lang="en-US" sz="1200" i="1" dirty="0">
                <a:solidFill>
                  <a:schemeClr val="dk1"/>
                </a:solidFill>
              </a:rPr>
              <a:t>. La planification </a:t>
            </a:r>
            <a:r>
              <a:rPr lang="en-US" sz="1200" i="1" dirty="0" err="1">
                <a:solidFill>
                  <a:schemeClr val="dk1"/>
                </a:solidFill>
              </a:rPr>
              <a:t>basée</a:t>
            </a:r>
            <a:r>
              <a:rPr lang="en-US" sz="1200" i="1" dirty="0">
                <a:solidFill>
                  <a:schemeClr val="dk1"/>
                </a:solidFill>
              </a:rPr>
              <a:t> sur des </a:t>
            </a:r>
            <a:r>
              <a:rPr lang="en-US" sz="1200" i="1" dirty="0" err="1">
                <a:solidFill>
                  <a:schemeClr val="dk1"/>
                </a:solidFill>
              </a:rPr>
              <a:t>scénarios</a:t>
            </a:r>
            <a:r>
              <a:rPr lang="en-US" sz="1200" i="1" dirty="0">
                <a:solidFill>
                  <a:schemeClr val="dk1"/>
                </a:solidFill>
              </a:rPr>
              <a:t> nous </a:t>
            </a:r>
            <a:r>
              <a:rPr lang="en-US" sz="1200" i="1" dirty="0" err="1">
                <a:solidFill>
                  <a:schemeClr val="dk1"/>
                </a:solidFill>
              </a:rPr>
              <a:t>permet</a:t>
            </a:r>
            <a:r>
              <a:rPr lang="en-US" sz="1200" i="1" dirty="0">
                <a:solidFill>
                  <a:schemeClr val="dk1"/>
                </a:solidFill>
              </a:rPr>
              <a:t> </a:t>
            </a:r>
            <a:r>
              <a:rPr lang="en-US" sz="1200" i="1" dirty="0" err="1">
                <a:solidFill>
                  <a:schemeClr val="dk1"/>
                </a:solidFill>
              </a:rPr>
              <a:t>d'éviter</a:t>
            </a:r>
            <a:r>
              <a:rPr lang="en-US" sz="1200" i="1" dirty="0">
                <a:solidFill>
                  <a:schemeClr val="dk1"/>
                </a:solidFill>
              </a:rPr>
              <a:t> </a:t>
            </a:r>
            <a:r>
              <a:rPr lang="en-US" sz="1200" i="1" dirty="0" err="1">
                <a:solidFill>
                  <a:schemeClr val="dk1"/>
                </a:solidFill>
              </a:rPr>
              <a:t>cela</a:t>
            </a:r>
            <a:r>
              <a:rPr lang="en-US" sz="1200" i="1" dirty="0">
                <a:solidFill>
                  <a:schemeClr val="dk1"/>
                </a:solidFill>
              </a:rPr>
              <a:t> : il </a:t>
            </a:r>
            <a:r>
              <a:rPr lang="en-US" sz="1200" i="1" dirty="0" err="1">
                <a:solidFill>
                  <a:schemeClr val="dk1"/>
                </a:solidFill>
              </a:rPr>
              <a:t>s'agit</a:t>
            </a:r>
            <a:r>
              <a:rPr lang="en-US" sz="1200" i="1" dirty="0">
                <a:solidFill>
                  <a:schemeClr val="dk1"/>
                </a:solidFill>
              </a:rPr>
              <a:t> </a:t>
            </a:r>
            <a:r>
              <a:rPr lang="en-US" sz="1200" i="1" dirty="0" err="1">
                <a:solidFill>
                  <a:schemeClr val="dk1"/>
                </a:solidFill>
              </a:rPr>
              <a:t>d'anticiper</a:t>
            </a:r>
            <a:r>
              <a:rPr lang="en-US" sz="1200" i="1" dirty="0">
                <a:solidFill>
                  <a:schemeClr val="dk1"/>
                </a:solidFill>
              </a:rPr>
              <a:t> </a:t>
            </a:r>
            <a:r>
              <a:rPr lang="en-US" sz="1200" i="1" dirty="0" err="1">
                <a:solidFill>
                  <a:schemeClr val="dk1"/>
                </a:solidFill>
              </a:rPr>
              <a:t>plusieurs</a:t>
            </a:r>
            <a:r>
              <a:rPr lang="en-US" sz="1200" i="1" dirty="0">
                <a:solidFill>
                  <a:schemeClr val="dk1"/>
                </a:solidFill>
              </a:rPr>
              <a:t> </a:t>
            </a:r>
            <a:r>
              <a:rPr lang="en-US" sz="1200" i="1" dirty="0" err="1">
                <a:solidFill>
                  <a:schemeClr val="dk1"/>
                </a:solidFill>
              </a:rPr>
              <a:t>futurs</a:t>
            </a:r>
            <a:r>
              <a:rPr lang="en-US" sz="1200" i="1" dirty="0">
                <a:solidFill>
                  <a:schemeClr val="dk1"/>
                </a:solidFill>
              </a:rPr>
              <a:t> possibles, et non un seul</a:t>
            </a:r>
            <a:r>
              <a:rPr lang="en-US" sz="1200" dirty="0">
                <a:solidFill>
                  <a:schemeClr val="dk1"/>
                </a:solidFill>
              </a:rPr>
              <a:t>. »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109049-5064-28E0-163E-3F80A529310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15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515142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7">
          <a:extLst>
            <a:ext uri="{FF2B5EF4-FFF2-40B4-BE49-F238E27FC236}">
              <a16:creationId xmlns:a16="http://schemas.microsoft.com/office/drawing/2014/main" id="{93CF56DD-7CCF-D603-24B9-66582E8D8C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p35:notes">
            <a:extLst>
              <a:ext uri="{FF2B5EF4-FFF2-40B4-BE49-F238E27FC236}">
                <a16:creationId xmlns:a16="http://schemas.microsoft.com/office/drawing/2014/main" id="{C1F85508-E53A-8A9D-0EBD-2D16C3040DA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 b="1" dirty="0">
                <a:solidFill>
                  <a:schemeClr val="dk1"/>
                </a:solidFill>
              </a:rPr>
              <a:t>Notes à </a:t>
            </a:r>
            <a:r>
              <a:rPr lang="en-US" sz="1000" b="1" dirty="0" err="1">
                <a:solidFill>
                  <a:schemeClr val="dk1"/>
                </a:solidFill>
              </a:rPr>
              <a:t>l'intention</a:t>
            </a:r>
            <a:r>
              <a:rPr lang="en-US" sz="1000" b="1" dirty="0">
                <a:solidFill>
                  <a:schemeClr val="dk1"/>
                </a:solidFill>
              </a:rPr>
              <a:t> des animateurs :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lang="fr-FR" sz="10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i="0" dirty="0" err="1"/>
              <a:t>Définissez</a:t>
            </a:r>
            <a:r>
              <a:rPr lang="en-US" i="0" dirty="0"/>
              <a:t> la planification </a:t>
            </a:r>
            <a:r>
              <a:rPr lang="en-US" i="0" dirty="0" err="1"/>
              <a:t>basée</a:t>
            </a:r>
            <a:r>
              <a:rPr lang="en-US" i="0" dirty="0"/>
              <a:t> sur des </a:t>
            </a:r>
            <a:r>
              <a:rPr lang="en-US" i="0" dirty="0" err="1"/>
              <a:t>scénarios</a:t>
            </a:r>
            <a:r>
              <a:rPr lang="en-US" i="0" dirty="0"/>
              <a:t> </a:t>
            </a:r>
            <a:r>
              <a:rPr lang="en-US" i="0" dirty="0" err="1"/>
              <a:t>comme</a:t>
            </a:r>
            <a:r>
              <a:rPr lang="en-US" i="0" dirty="0"/>
              <a:t> </a:t>
            </a:r>
            <a:r>
              <a:rPr lang="en-US" i="0" dirty="0" err="1"/>
              <a:t>une</a:t>
            </a:r>
            <a:r>
              <a:rPr lang="en-US" i="0" dirty="0"/>
              <a:t> </a:t>
            </a:r>
            <a:r>
              <a:rPr lang="en-US" i="0" dirty="0" err="1"/>
              <a:t>approche</a:t>
            </a:r>
            <a:r>
              <a:rPr lang="en-US" i="0" dirty="0"/>
              <a:t> flexible face à </a:t>
            </a:r>
            <a:r>
              <a:rPr lang="en-US" i="0" dirty="0" err="1"/>
              <a:t>l'incertitude</a:t>
            </a:r>
            <a:r>
              <a:rPr lang="en-US" i="0" dirty="0"/>
              <a:t> et </a:t>
            </a:r>
            <a:r>
              <a:rPr lang="en-US" i="0" dirty="0" err="1"/>
              <a:t>insistez</a:t>
            </a:r>
            <a:r>
              <a:rPr lang="en-US" i="0" dirty="0"/>
              <a:t> sur son principal </a:t>
            </a:r>
            <a:r>
              <a:rPr lang="en-US" i="0" dirty="0" err="1"/>
              <a:t>avantage</a:t>
            </a:r>
            <a:r>
              <a:rPr lang="en-US" i="0" dirty="0"/>
              <a:t> : passer de la </a:t>
            </a:r>
            <a:r>
              <a:rPr lang="en-US" i="0" dirty="0" err="1"/>
              <a:t>prédiction</a:t>
            </a:r>
            <a:r>
              <a:rPr lang="en-US" i="0" dirty="0"/>
              <a:t> d'un seul avenir à la </a:t>
            </a:r>
            <a:r>
              <a:rPr lang="en-US" i="0" dirty="0" err="1"/>
              <a:t>préparation</a:t>
            </a:r>
            <a:r>
              <a:rPr lang="en-US" i="0" dirty="0"/>
              <a:t> de </a:t>
            </a:r>
            <a:r>
              <a:rPr lang="en-US" i="0" dirty="0" err="1"/>
              <a:t>plusieurs</a:t>
            </a:r>
            <a:r>
              <a:rPr lang="en-US" i="0" dirty="0"/>
              <a:t> </a:t>
            </a:r>
            <a:r>
              <a:rPr lang="en-US" i="0" dirty="0" err="1"/>
              <a:t>avenirs</a:t>
            </a:r>
            <a:r>
              <a:rPr lang="en-US" i="0" dirty="0"/>
              <a:t> possibles.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lang="en-US" sz="1200" b="0" i="0" u="none" strike="noStrike" cap="none" dirty="0">
              <a:solidFill>
                <a:schemeClr val="dk1"/>
              </a:solidFill>
              <a:effectLst/>
              <a:latin typeface="Arial"/>
              <a:cs typeface="Arial"/>
              <a:sym typeface="Arial"/>
            </a:endParaRPr>
          </a:p>
          <a:p>
            <a:pPr marL="17145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 panose="020B0604020202020204" pitchFamily="34" charset="0"/>
              <a:buChar char="•"/>
            </a:pP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Planification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prévisionnelle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 (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en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 bas à gauche) : la planification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traditionnelle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 suppose un seul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scénario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 probable (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une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seule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prévision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). Cela conduit à des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systèmes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optimisés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 pour un seul avenir, qui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s'avèrent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fragiles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lorsque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cet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 avenir ne se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réalise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 pas.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lang="en-US" sz="1200" b="0" i="0" u="none" strike="noStrike" cap="none" dirty="0">
              <a:solidFill>
                <a:schemeClr val="dk1"/>
              </a:solidFill>
              <a:effectLst/>
              <a:latin typeface="Arial"/>
              <a:cs typeface="Arial"/>
              <a:sym typeface="Arial"/>
            </a:endParaRPr>
          </a:p>
          <a:p>
            <a:pPr marL="17145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 panose="020B0604020202020204" pitchFamily="34" charset="0"/>
              <a:buChar char="•"/>
            </a:pP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Adaptation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basée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 sur des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scénarios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 (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en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 bas à droite) : « Cela change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l'orientation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. Nous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n'essayons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 pas de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prédire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, nous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nous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préparons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 à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différents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futurs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 possibles (les dangers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présentés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 :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incendies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 de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forêt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,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chaleur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extrême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,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inondations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). Cela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renforce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 la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flexibilité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 et la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robustesse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.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1000" dirty="0">
              <a:solidFill>
                <a:schemeClr val="dk1"/>
              </a:solidFill>
            </a:endParaRPr>
          </a:p>
        </p:txBody>
      </p:sp>
      <p:sp>
        <p:nvSpPr>
          <p:cNvPr id="679" name="Google Shape;679;p35:notes">
            <a:extLst>
              <a:ext uri="{FF2B5EF4-FFF2-40B4-BE49-F238E27FC236}">
                <a16:creationId xmlns:a16="http://schemas.microsoft.com/office/drawing/2014/main" id="{A2AD8EC4-02B5-4A18-9833-3F7138439C9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01019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7">
          <a:extLst>
            <a:ext uri="{FF2B5EF4-FFF2-40B4-BE49-F238E27FC236}">
              <a16:creationId xmlns:a16="http://schemas.microsoft.com/office/drawing/2014/main" id="{C49042E6-BBF1-F6B6-947D-A5C9EEC2A2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p35:notes">
            <a:extLst>
              <a:ext uri="{FF2B5EF4-FFF2-40B4-BE49-F238E27FC236}">
                <a16:creationId xmlns:a16="http://schemas.microsoft.com/office/drawing/2014/main" id="{83A13FCF-2776-4EE2-BEE2-4F8E69DFDD1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 b="1">
                <a:solidFill>
                  <a:schemeClr val="dk1"/>
                </a:solidFill>
              </a:rPr>
              <a:t>Notes du facilitateur :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US" sz="1000" b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1000">
                <a:solidFill>
                  <a:schemeClr val="dk1"/>
                </a:solidFill>
              </a:rPr>
              <a:t>Cette diapositive explique les raisons qui ont motivé le passage d'une planification traditionnelle à une planification basée sur des scénarios, en ciblant spécifiquement les professionnels du secteur WASH.</a:t>
            </a:r>
            <a:endParaRPr sz="1000">
              <a:solidFill>
                <a:schemeClr val="dk1"/>
              </a:solidFill>
            </a:endParaRPr>
          </a:p>
        </p:txBody>
      </p:sp>
      <p:sp>
        <p:nvSpPr>
          <p:cNvPr id="679" name="Google Shape;679;p35:notes">
            <a:extLst>
              <a:ext uri="{FF2B5EF4-FFF2-40B4-BE49-F238E27FC236}">
                <a16:creationId xmlns:a16="http://schemas.microsoft.com/office/drawing/2014/main" id="{59A4E29A-5CAD-1A35-C21D-97399AF9BE2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1112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520819-6AE6-EB4C-9D5B-0836F6EF67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D047BE5-564B-DEA8-9AC2-8217E1B950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77C5086-A155-97FA-A1C7-2660217D62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1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SSP1 : 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La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voie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durable et « verte »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décrit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un monde de plus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plus durable. Les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biens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communs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mondiaux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sont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préservés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; les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limites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la nature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sont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respectées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L'accent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est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davantage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mis sur le bien-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être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humain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sur la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croissance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économique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Les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inégalités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revenus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entre les États et au sein des États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sont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réduites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La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consommation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est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orientée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vers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minimisation de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l'utilisation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ressources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matérielles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de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l'énergie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r>
              <a:rPr lang="en-GB" sz="1200" b="1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SSP2 : 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La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voie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«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médiane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»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ou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moyenne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extrapole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le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développement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mondial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passé et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actuel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vers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l'avenir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Les tendances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matière de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revenus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divergent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considérablement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d'un pays à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l'autre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Il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existe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une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certaine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coopération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entre les États,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mais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elle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est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à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peine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développée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La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croissance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démographique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mondiale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est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modérée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se stabilise dans la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seconde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moitié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du siècle. Les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systèmes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environnementaux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sont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confrontés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à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une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certaine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dégradation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r>
              <a:rPr lang="en-GB" sz="1200" b="1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SSP3 :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Rivalité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régionale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La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résurgence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du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nationalisme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des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conflits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régionaux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relègue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les questions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mondiales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au second plan. Les politiques se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concentrent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plus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plus sur les questions de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sécurité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nationale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régionale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Les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investissements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dans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l'éducation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le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développement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technologique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diminuent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Les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inégalités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s'accentuent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Certaines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régions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subissent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dommages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environnementaux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considérables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r>
              <a:rPr lang="en-GB" sz="1200" b="1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SSP4 :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Inégalités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Le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fossé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creuse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entre les sociétés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développées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qui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coopèrent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à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l'échelle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mondiale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celles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qui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stagnent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à un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stade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développement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inférieur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, avec de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faibles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revenus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un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faible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niveau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d'éducation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Les politiques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environnementales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parviennent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à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résoudre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problèmes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locaux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dans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certaines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régions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mais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pas dans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d'autres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r>
              <a:rPr lang="en-GB" sz="1200" b="1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SSP5 : 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Développement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basé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sur les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énergies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fossiles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Les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marchés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mondiaux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sont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plus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plus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intégrés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qui conduit à des innovations et à des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progrès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technologiques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Cependant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, le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développement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social et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économique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repose sur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une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exploitation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intensifiée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ressources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énergies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fossiles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, avec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une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forte proportion de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charbon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un mode de vie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énergivore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à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l'échelle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mondiale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L'économie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mondiale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est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croissance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les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problèmes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environnementaux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locaux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tels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la pollution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atmosphérique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sont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traités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avec succès.</a:t>
            </a:r>
          </a:p>
          <a:p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15A36-DCA8-B42C-1594-F70057121E2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976812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4">
          <a:extLst>
            <a:ext uri="{FF2B5EF4-FFF2-40B4-BE49-F238E27FC236}">
              <a16:creationId xmlns:a16="http://schemas.microsoft.com/office/drawing/2014/main" id="{94473F3F-4694-ECDC-549B-6A09CD55CA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Google Shape;715;p125:notes">
            <a:extLst>
              <a:ext uri="{FF2B5EF4-FFF2-40B4-BE49-F238E27FC236}">
                <a16:creationId xmlns:a16="http://schemas.microsoft.com/office/drawing/2014/main" id="{C5BED7EE-819C-0C6E-7360-ABFB565A3A9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000" b="1" dirty="0">
                <a:solidFill>
                  <a:schemeClr val="dk1"/>
                </a:solidFill>
              </a:rPr>
              <a:t>Notes du </a:t>
            </a:r>
            <a:r>
              <a:rPr lang="en-US" sz="1000" b="1" dirty="0" err="1">
                <a:solidFill>
                  <a:schemeClr val="dk1"/>
                </a:solidFill>
              </a:rPr>
              <a:t>facilitateur</a:t>
            </a:r>
            <a:r>
              <a:rPr lang="en-US" sz="1000" b="1" dirty="0">
                <a:solidFill>
                  <a:schemeClr val="dk1"/>
                </a:solidFill>
              </a:rPr>
              <a:t> 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tabLst/>
              <a:defRPr/>
            </a:pPr>
            <a:endParaRPr lang="en-US" sz="1000" dirty="0">
              <a:solidFill>
                <a:srgbClr val="0B5FBA"/>
              </a:solidFill>
              <a:latin typeface="Roboto"/>
              <a:ea typeface="Roboto"/>
              <a:cs typeface="Roboto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tabLst/>
              <a:defRPr/>
            </a:pPr>
            <a:r>
              <a:rPr lang="en-US" sz="1000" dirty="0" err="1"/>
              <a:t>Examinez</a:t>
            </a:r>
            <a:r>
              <a:rPr lang="en-US" sz="1000" dirty="0"/>
              <a:t> les </a:t>
            </a:r>
            <a:r>
              <a:rPr lang="en-US" sz="1000" dirty="0" err="1"/>
              <a:t>autres</a:t>
            </a:r>
            <a:r>
              <a:rPr lang="en-US" sz="1000" dirty="0"/>
              <a:t> options du CCKP, </a:t>
            </a:r>
            <a:r>
              <a:rPr lang="en-US" sz="1000" dirty="0" err="1"/>
              <a:t>telles</a:t>
            </a:r>
            <a:r>
              <a:rPr lang="en-US" sz="1000" dirty="0"/>
              <a:t> que les dimensions </a:t>
            </a:r>
            <a:r>
              <a:rPr lang="en-US" sz="1000" dirty="0" err="1"/>
              <a:t>géophysiques</a:t>
            </a:r>
            <a:r>
              <a:rPr lang="en-US" sz="1000" dirty="0"/>
              <a:t> et </a:t>
            </a:r>
            <a:r>
              <a:rPr lang="en-US" sz="1000" dirty="0" err="1"/>
              <a:t>humaines</a:t>
            </a:r>
            <a:r>
              <a:rPr lang="en-US" sz="1000" dirty="0"/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tabLst/>
              <a:defRPr/>
            </a:pPr>
            <a:endParaRPr lang="en-US" sz="1000" b="0" dirty="0">
              <a:solidFill>
                <a:srgbClr val="0B5FBA"/>
              </a:solidFill>
              <a:latin typeface="Roboto"/>
              <a:ea typeface="Roboto"/>
              <a:cs typeface="Roboto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tabLst/>
              <a:defRPr/>
            </a:pPr>
            <a:r>
              <a:rPr lang="en-US" sz="1000" dirty="0" err="1"/>
              <a:t>Ces</a:t>
            </a:r>
            <a:r>
              <a:rPr lang="en-US" sz="1000" dirty="0"/>
              <a:t> </a:t>
            </a:r>
            <a:r>
              <a:rPr lang="en-US" sz="1000" b="0" dirty="0"/>
              <a:t>couches de données </a:t>
            </a:r>
            <a:r>
              <a:rPr lang="en-US" sz="1000" b="0" dirty="0" err="1"/>
              <a:t>géophysiques</a:t>
            </a:r>
            <a:r>
              <a:rPr lang="en-US" sz="1000" b="0" dirty="0"/>
              <a:t> et </a:t>
            </a:r>
            <a:r>
              <a:rPr lang="en-US" sz="1000" b="0" dirty="0" err="1"/>
              <a:t>humaines</a:t>
            </a:r>
            <a:r>
              <a:rPr lang="en-US" sz="1000" b="0" dirty="0"/>
              <a:t> </a:t>
            </a:r>
            <a:r>
              <a:rPr lang="en-US" sz="1000" b="0" dirty="0" err="1"/>
              <a:t>sont</a:t>
            </a:r>
            <a:r>
              <a:rPr lang="en-US" sz="1000" b="0" dirty="0"/>
              <a:t> </a:t>
            </a:r>
            <a:r>
              <a:rPr lang="en-US" sz="1000" b="0" dirty="0" err="1"/>
              <a:t>essentielles</a:t>
            </a:r>
            <a:r>
              <a:rPr lang="en-US" sz="1000" b="0" dirty="0"/>
              <a:t>, car </a:t>
            </a:r>
            <a:r>
              <a:rPr lang="en-US" sz="1000" b="0" dirty="0" err="1"/>
              <a:t>elles</a:t>
            </a:r>
            <a:r>
              <a:rPr lang="en-US" sz="1000" b="0" dirty="0"/>
              <a:t> nous </a:t>
            </a:r>
            <a:r>
              <a:rPr lang="en-US" sz="1000" b="0" dirty="0" err="1"/>
              <a:t>aident</a:t>
            </a:r>
            <a:r>
              <a:rPr lang="en-US" sz="1000" b="0" dirty="0"/>
              <a:t> à </a:t>
            </a:r>
            <a:r>
              <a:rPr lang="en-US" sz="1000" b="0" dirty="0" err="1"/>
              <a:t>comprendre</a:t>
            </a:r>
            <a:r>
              <a:rPr lang="en-US" sz="1000" b="0" dirty="0"/>
              <a:t> </a:t>
            </a:r>
            <a:r>
              <a:rPr lang="en-US" sz="1000" b="0" dirty="0" err="1"/>
              <a:t>l'exposition</a:t>
            </a:r>
            <a:r>
              <a:rPr lang="en-US" sz="1000" b="0" dirty="0"/>
              <a:t> des </a:t>
            </a:r>
            <a:r>
              <a:rPr lang="en-US" sz="1000" b="0" dirty="0" err="1"/>
              <a:t>actifs</a:t>
            </a:r>
            <a:r>
              <a:rPr lang="en-US" sz="1000" b="0" dirty="0"/>
              <a:t> et la </a:t>
            </a:r>
            <a:r>
              <a:rPr lang="en-US" sz="1000" b="0" dirty="0" err="1"/>
              <a:t>vulnérabilité</a:t>
            </a:r>
            <a:r>
              <a:rPr lang="en-US" sz="1000" b="0" dirty="0"/>
              <a:t> des </a:t>
            </a:r>
            <a:r>
              <a:rPr lang="en-US" sz="1000" b="0" dirty="0" err="1"/>
              <a:t>communautés</a:t>
            </a:r>
            <a:r>
              <a:rPr lang="en-US" sz="1000" b="0" dirty="0"/>
              <a:t>, </a:t>
            </a:r>
            <a:r>
              <a:rPr lang="en-US" sz="1000" b="0" dirty="0" err="1"/>
              <a:t>ce</a:t>
            </a:r>
            <a:r>
              <a:rPr lang="en-US" sz="1000" b="0" dirty="0"/>
              <a:t> qui </a:t>
            </a:r>
            <a:r>
              <a:rPr lang="en-US" sz="1000" b="0" dirty="0" err="1"/>
              <a:t>complète</a:t>
            </a:r>
            <a:r>
              <a:rPr lang="en-US" sz="1000" b="0" dirty="0"/>
              <a:t> </a:t>
            </a:r>
            <a:r>
              <a:rPr lang="en-US" sz="1000" b="0" dirty="0" err="1"/>
              <a:t>l'équation</a:t>
            </a:r>
            <a:r>
              <a:rPr lang="en-US" sz="1000" b="0" dirty="0"/>
              <a:t> des </a:t>
            </a:r>
            <a:r>
              <a:rPr lang="en-US" sz="1000" b="0" dirty="0" err="1"/>
              <a:t>risques</a:t>
            </a:r>
            <a:r>
              <a:rPr lang="en-US" sz="1000" b="0" dirty="0"/>
              <a:t> </a:t>
            </a:r>
            <a:r>
              <a:rPr lang="en-US" sz="1000" b="0" dirty="0" err="1"/>
              <a:t>parallèlement</a:t>
            </a:r>
            <a:r>
              <a:rPr lang="en-US" sz="1000" b="0" dirty="0"/>
              <a:t> aux </a:t>
            </a:r>
            <a:r>
              <a:rPr lang="en-US" sz="1000" b="0" dirty="0" err="1"/>
              <a:t>aléas</a:t>
            </a:r>
            <a:r>
              <a:rPr lang="en-US" sz="1000" b="0" dirty="0"/>
              <a:t> </a:t>
            </a:r>
            <a:r>
              <a:rPr lang="en-US" sz="1000" b="0" dirty="0" err="1"/>
              <a:t>climatiques</a:t>
            </a:r>
            <a:r>
              <a:rPr lang="en-US" sz="1000" b="0" dirty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tabLst/>
              <a:defRPr/>
            </a:pPr>
            <a:endParaRPr lang="en-US" sz="1000" b="0" dirty="0">
              <a:solidFill>
                <a:srgbClr val="0B5FBA"/>
              </a:solidFill>
              <a:latin typeface="Roboto"/>
              <a:ea typeface="Roboto"/>
              <a:cs typeface="Roboto"/>
              <a:sym typeface="Arial"/>
            </a:endParaRPr>
          </a:p>
          <a:p>
            <a:pPr marL="171450" indent="-171450">
              <a:buClr>
                <a:srgbClr val="0A5FBA"/>
              </a:buClr>
              <a:buFont typeface="Arial" panose="020B0604020202020204" pitchFamily="34" charset="0"/>
              <a:buChar char="•"/>
            </a:pPr>
            <a:r>
              <a:rPr lang="en-US" sz="1000" dirty="0" err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Inondations</a:t>
            </a:r>
            <a:r>
              <a:rPr lang="en-US" sz="1000" dirty="0">
                <a:solidFill>
                  <a:schemeClr val="bg1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côtières</a:t>
            </a:r>
            <a:r>
              <a:rPr lang="en-US" sz="1000" dirty="0">
                <a:solidFill>
                  <a:schemeClr val="bg1"/>
                </a:solidFill>
                <a:latin typeface="Roboto"/>
                <a:ea typeface="Roboto"/>
                <a:cs typeface="Roboto"/>
              </a:rPr>
              <a:t> : la </a:t>
            </a:r>
            <a:r>
              <a:rPr lang="en-US" sz="1000" dirty="0" err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faible</a:t>
            </a:r>
            <a:r>
              <a:rPr lang="en-US" sz="1000" dirty="0">
                <a:solidFill>
                  <a:schemeClr val="bg1"/>
                </a:solidFill>
                <a:latin typeface="Roboto"/>
                <a:ea typeface="Roboto"/>
                <a:cs typeface="Roboto"/>
              </a:rPr>
              <a:t> altitude rend la </a:t>
            </a:r>
            <a:r>
              <a:rPr lang="en-US" sz="1000" dirty="0" err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région</a:t>
            </a:r>
            <a:r>
              <a:rPr lang="en-US" sz="1000" dirty="0">
                <a:solidFill>
                  <a:schemeClr val="bg1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extrêmement</a:t>
            </a:r>
            <a:r>
              <a:rPr lang="en-US" sz="1000" dirty="0">
                <a:solidFill>
                  <a:schemeClr val="bg1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vulnérable</a:t>
            </a:r>
            <a:r>
              <a:rPr lang="en-US" sz="1000" dirty="0">
                <a:solidFill>
                  <a:schemeClr val="bg1"/>
                </a:solidFill>
                <a:latin typeface="Roboto"/>
                <a:ea typeface="Roboto"/>
                <a:cs typeface="Roboto"/>
              </a:rPr>
              <a:t> aux ondes de </a:t>
            </a:r>
            <a:r>
              <a:rPr lang="en-US" sz="1000" dirty="0" err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tempête</a:t>
            </a:r>
            <a:r>
              <a:rPr lang="en-US" sz="1000" dirty="0">
                <a:solidFill>
                  <a:schemeClr val="bg1"/>
                </a:solidFill>
                <a:latin typeface="Roboto"/>
                <a:ea typeface="Roboto"/>
                <a:cs typeface="Roboto"/>
              </a:rPr>
              <a:t>, aux marées </a:t>
            </a:r>
            <a:r>
              <a:rPr lang="en-US" sz="1000" dirty="0" err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hautes</a:t>
            </a:r>
            <a:r>
              <a:rPr lang="en-US" sz="1000" dirty="0">
                <a:solidFill>
                  <a:schemeClr val="bg1"/>
                </a:solidFill>
                <a:latin typeface="Roboto"/>
                <a:ea typeface="Roboto"/>
                <a:cs typeface="Roboto"/>
              </a:rPr>
              <a:t> et à </a:t>
            </a:r>
            <a:r>
              <a:rPr lang="en-US" sz="1000" dirty="0" err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l'élévation</a:t>
            </a:r>
            <a:r>
              <a:rPr lang="en-US" sz="1000" dirty="0">
                <a:solidFill>
                  <a:schemeClr val="bg1"/>
                </a:solidFill>
                <a:latin typeface="Roboto"/>
                <a:ea typeface="Roboto"/>
                <a:cs typeface="Roboto"/>
              </a:rPr>
              <a:t> future du </a:t>
            </a:r>
            <a:r>
              <a:rPr lang="en-US" sz="1000" dirty="0" err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niveau</a:t>
            </a:r>
            <a:r>
              <a:rPr lang="en-US" sz="1000" dirty="0">
                <a:solidFill>
                  <a:schemeClr val="bg1"/>
                </a:solidFill>
                <a:latin typeface="Roboto"/>
                <a:ea typeface="Roboto"/>
                <a:cs typeface="Roboto"/>
              </a:rPr>
              <a:t> de la mer.</a:t>
            </a:r>
          </a:p>
          <a:p>
            <a:pPr marL="171450" indent="-171450">
              <a:buClr>
                <a:srgbClr val="0A5FBA"/>
              </a:buClr>
              <a:buFont typeface="Arial" panose="020B0604020202020204" pitchFamily="34" charset="0"/>
              <a:buChar char="•"/>
            </a:pPr>
            <a:r>
              <a:rPr lang="en-US" sz="1000" dirty="0" err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Inondations</a:t>
            </a:r>
            <a:r>
              <a:rPr lang="en-US" sz="1000" dirty="0">
                <a:solidFill>
                  <a:schemeClr val="bg1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fluviales</a:t>
            </a:r>
            <a:r>
              <a:rPr lang="en-US" sz="1000" dirty="0">
                <a:solidFill>
                  <a:schemeClr val="bg1"/>
                </a:solidFill>
                <a:latin typeface="Roboto"/>
                <a:ea typeface="Roboto"/>
                <a:cs typeface="Roboto"/>
              </a:rPr>
              <a:t>/</a:t>
            </a:r>
            <a:r>
              <a:rPr lang="en-US" sz="1000" dirty="0" err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urbaines</a:t>
            </a:r>
            <a:r>
              <a:rPr lang="en-US" sz="1000" dirty="0">
                <a:solidFill>
                  <a:schemeClr val="bg1"/>
                </a:solidFill>
                <a:latin typeface="Roboto"/>
                <a:ea typeface="Roboto"/>
                <a:cs typeface="Roboto"/>
              </a:rPr>
              <a:t> : </a:t>
            </a:r>
            <a:r>
              <a:rPr lang="en-US" sz="1000" dirty="0" err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l'eau</a:t>
            </a:r>
            <a:r>
              <a:rPr lang="en-US" sz="1000" dirty="0">
                <a:solidFill>
                  <a:schemeClr val="bg1"/>
                </a:solidFill>
                <a:latin typeface="Roboto"/>
                <a:ea typeface="Roboto"/>
                <a:cs typeface="Roboto"/>
              </a:rPr>
              <a:t> a plus de mal à </a:t>
            </a:r>
            <a:r>
              <a:rPr lang="en-US" sz="1000" dirty="0" err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s'écouler</a:t>
            </a:r>
            <a:r>
              <a:rPr lang="en-US" sz="1000" dirty="0">
                <a:solidFill>
                  <a:schemeClr val="bg1"/>
                </a:solidFill>
                <a:latin typeface="Roboto"/>
                <a:ea typeface="Roboto"/>
                <a:cs typeface="Roboto"/>
              </a:rPr>
              <a:t> sur un terrain plat, </a:t>
            </a:r>
            <a:r>
              <a:rPr lang="en-US" sz="1000" dirty="0" err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ce</a:t>
            </a:r>
            <a:r>
              <a:rPr lang="en-US" sz="1000" dirty="0">
                <a:solidFill>
                  <a:schemeClr val="bg1"/>
                </a:solidFill>
                <a:latin typeface="Roboto"/>
                <a:ea typeface="Roboto"/>
                <a:cs typeface="Roboto"/>
              </a:rPr>
              <a:t> qui </a:t>
            </a:r>
            <a:r>
              <a:rPr lang="en-US" sz="1000" dirty="0" err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augmente</a:t>
            </a:r>
            <a:r>
              <a:rPr lang="en-US" sz="1000" dirty="0">
                <a:solidFill>
                  <a:schemeClr val="bg1"/>
                </a:solidFill>
                <a:latin typeface="Roboto"/>
                <a:ea typeface="Roboto"/>
                <a:cs typeface="Roboto"/>
              </a:rPr>
              <a:t> le </a:t>
            </a:r>
            <a:r>
              <a:rPr lang="en-US" sz="1000" dirty="0" err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risque</a:t>
            </a:r>
            <a:r>
              <a:rPr lang="en-US" sz="1000" dirty="0">
                <a:solidFill>
                  <a:schemeClr val="bg1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d'inondations</a:t>
            </a:r>
            <a:r>
              <a:rPr lang="en-US" sz="1000" dirty="0">
                <a:solidFill>
                  <a:schemeClr val="bg1"/>
                </a:solidFill>
                <a:latin typeface="Roboto"/>
                <a:ea typeface="Roboto"/>
                <a:cs typeface="Roboto"/>
              </a:rPr>
              <a:t> par stagnation et de drainage </a:t>
            </a:r>
            <a:r>
              <a:rPr lang="en-US" sz="1000" dirty="0" err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insuffisant</a:t>
            </a:r>
            <a:r>
              <a:rPr lang="en-US" sz="1000" dirty="0">
                <a:solidFill>
                  <a:schemeClr val="bg1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lors</a:t>
            </a:r>
            <a:r>
              <a:rPr lang="en-US" sz="1000" dirty="0">
                <a:solidFill>
                  <a:schemeClr val="bg1"/>
                </a:solidFill>
                <a:latin typeface="Roboto"/>
                <a:ea typeface="Roboto"/>
                <a:cs typeface="Roboto"/>
              </a:rPr>
              <a:t> de fortes </a:t>
            </a:r>
            <a:r>
              <a:rPr lang="en-US" sz="1000" dirty="0" err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précipitations</a:t>
            </a:r>
            <a:r>
              <a:rPr lang="en-US" sz="1000" dirty="0">
                <a:solidFill>
                  <a:schemeClr val="bg1"/>
                </a:solidFill>
                <a:latin typeface="Roboto"/>
                <a:ea typeface="Roboto"/>
                <a:cs typeface="Roboto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tabLst/>
              <a:defRPr/>
            </a:pPr>
            <a:endParaRPr lang="en-US" sz="1000" b="0" dirty="0">
              <a:solidFill>
                <a:srgbClr val="0B5FBA"/>
              </a:solidFill>
              <a:latin typeface="Roboto"/>
              <a:ea typeface="Roboto"/>
              <a:cs typeface="Roboto"/>
              <a:sym typeface="Arial"/>
            </a:endParaRPr>
          </a:p>
        </p:txBody>
      </p:sp>
      <p:sp>
        <p:nvSpPr>
          <p:cNvPr id="716" name="Google Shape;716;p125:notes">
            <a:extLst>
              <a:ext uri="{FF2B5EF4-FFF2-40B4-BE49-F238E27FC236}">
                <a16:creationId xmlns:a16="http://schemas.microsoft.com/office/drawing/2014/main" id="{2836784D-5BC0-52C3-B2E7-2B2C9F04DE6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85585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E56DBA-64FE-0ABF-5BAD-4014969D64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F4D99F-9305-0B12-BB90-71A9C91FD1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1919F4C-A7D9-2DB3-9EB7-C451414589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Notes du </a:t>
            </a:r>
            <a:r>
              <a:rPr lang="en-GB" b="1" dirty="0" err="1"/>
              <a:t>facilitateur</a:t>
            </a:r>
            <a:r>
              <a:rPr lang="en-GB" b="1" dirty="0"/>
              <a:t> :</a:t>
            </a:r>
          </a:p>
          <a:p>
            <a:r>
              <a:rPr lang="en-GB" dirty="0"/>
              <a:t>Aperçu du </a:t>
            </a:r>
            <a:r>
              <a:rPr lang="en-GB" dirty="0" err="1"/>
              <a:t>contenu</a:t>
            </a:r>
            <a:r>
              <a:rPr lang="en-GB" dirty="0"/>
              <a:t> principal de </a:t>
            </a:r>
            <a:r>
              <a:rPr lang="en-GB" dirty="0" err="1"/>
              <a:t>cette</a:t>
            </a:r>
            <a:r>
              <a:rPr lang="en-GB" dirty="0"/>
              <a:t> </a:t>
            </a:r>
            <a:r>
              <a:rPr lang="en-GB" dirty="0" err="1"/>
              <a:t>présentation</a:t>
            </a:r>
            <a:r>
              <a:rPr lang="en-GB" dirty="0"/>
              <a:t>.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cs typeface="Arial"/>
                <a:sym typeface="Arial"/>
              </a:rPr>
              <a:t> </a:t>
            </a:r>
          </a:p>
          <a:p>
            <a:endParaRPr lang="en-GB" sz="1200" b="0" i="0" u="none" strike="noStrike" cap="none" dirty="0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D1F8F5-7A29-2FCD-4859-D2011E827FF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1670434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7">
          <a:extLst>
            <a:ext uri="{FF2B5EF4-FFF2-40B4-BE49-F238E27FC236}">
              <a16:creationId xmlns:a16="http://schemas.microsoft.com/office/drawing/2014/main" id="{860B8579-DC4C-E8B8-675C-649E61A737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p35:notes">
            <a:extLst>
              <a:ext uri="{FF2B5EF4-FFF2-40B4-BE49-F238E27FC236}">
                <a16:creationId xmlns:a16="http://schemas.microsoft.com/office/drawing/2014/main" id="{5272C52F-F724-0A48-A56A-30D3B428D03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 b="1" dirty="0">
                <a:solidFill>
                  <a:schemeClr val="dk1"/>
                </a:solidFill>
              </a:rPr>
              <a:t>Notes du </a:t>
            </a:r>
            <a:r>
              <a:rPr lang="en-US" sz="1000" b="1" dirty="0" err="1">
                <a:solidFill>
                  <a:schemeClr val="dk1"/>
                </a:solidFill>
              </a:rPr>
              <a:t>facilitateur</a:t>
            </a:r>
            <a:r>
              <a:rPr lang="en-US" sz="1000" b="1" dirty="0">
                <a:solidFill>
                  <a:schemeClr val="dk1"/>
                </a:solidFill>
              </a:rPr>
              <a:t> :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lang="fr-FR" sz="10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Il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s'agit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d'une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diapositive très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importante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pratique. Un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exercice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complet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planification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basé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sur des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scénarios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nécessite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beaucoup de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ressources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Mais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expliquez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aux participants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qu'ils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peuvent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dès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à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présent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intégrer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cet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200" b="0" i="1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état d'esprit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et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ces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éléments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clés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dans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leur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travail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actuel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lang="en-US" sz="1200" b="0" i="0" u="none" strike="noStrike" cap="none" dirty="0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Ces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trois actions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sont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les points à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retenir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200" b="0" i="1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« </a:t>
            </a:r>
            <a:r>
              <a:rPr lang="en-US" sz="1000" i="1" dirty="0"/>
              <a:t>Vous </a:t>
            </a:r>
            <a:r>
              <a:rPr lang="en-US" sz="1000" i="1" dirty="0" err="1"/>
              <a:t>n'avez</a:t>
            </a:r>
            <a:r>
              <a:rPr lang="en-US" sz="1000" i="1" dirty="0"/>
              <a:t> pas </a:t>
            </a:r>
            <a:r>
              <a:rPr lang="en-US" sz="1000" i="1" dirty="0" err="1"/>
              <a:t>besoin</a:t>
            </a:r>
            <a:r>
              <a:rPr lang="en-US" sz="1000" i="1" dirty="0"/>
              <a:t> de faire </a:t>
            </a:r>
            <a:r>
              <a:rPr lang="en-US" sz="1000" i="1" dirty="0" err="1"/>
              <a:t>immédiatement</a:t>
            </a:r>
            <a:r>
              <a:rPr lang="en-US" sz="1000" i="1" dirty="0"/>
              <a:t> </a:t>
            </a:r>
            <a:r>
              <a:rPr lang="en-US" sz="1000" i="1" dirty="0" err="1"/>
              <a:t>l'exercice</a:t>
            </a:r>
            <a:r>
              <a:rPr lang="en-US" sz="1000" i="1" dirty="0"/>
              <a:t> </a:t>
            </a:r>
            <a:r>
              <a:rPr lang="en-US" sz="1000" i="1" dirty="0" err="1"/>
              <a:t>complet</a:t>
            </a:r>
            <a:r>
              <a:rPr lang="en-US" sz="1000" i="1" dirty="0"/>
              <a:t>. </a:t>
            </a:r>
            <a:r>
              <a:rPr lang="en-US" sz="1000" i="1" dirty="0" err="1"/>
              <a:t>Commencez</a:t>
            </a:r>
            <a:r>
              <a:rPr lang="en-US" sz="1000" i="1" dirty="0"/>
              <a:t> par </a:t>
            </a:r>
            <a:r>
              <a:rPr lang="en-US" sz="1000" i="1" dirty="0" err="1"/>
              <a:t>rendre</a:t>
            </a:r>
            <a:r>
              <a:rPr lang="en-US" sz="1000" i="1" dirty="0"/>
              <a:t> </a:t>
            </a:r>
            <a:r>
              <a:rPr lang="en-US" sz="1000" i="1" dirty="0" err="1"/>
              <a:t>vos</a:t>
            </a:r>
            <a:r>
              <a:rPr lang="en-US" sz="1000" i="1" dirty="0"/>
              <a:t> propositions plus </a:t>
            </a:r>
            <a:r>
              <a:rPr lang="en-US" sz="1000" i="1" dirty="0" err="1"/>
              <a:t>résilientes</a:t>
            </a:r>
            <a:r>
              <a:rPr lang="en-US" sz="1000" i="1" dirty="0"/>
              <a:t>, </a:t>
            </a:r>
            <a:r>
              <a:rPr lang="en-US" sz="1000" i="1" dirty="0" err="1"/>
              <a:t>votre</a:t>
            </a:r>
            <a:r>
              <a:rPr lang="en-US" sz="1000" i="1" dirty="0"/>
              <a:t> personnel plus conscient et </a:t>
            </a:r>
            <a:r>
              <a:rPr lang="en-US" sz="1000" i="1" dirty="0" err="1"/>
              <a:t>vos</a:t>
            </a:r>
            <a:r>
              <a:rPr lang="en-US" sz="1000" i="1" dirty="0"/>
              <a:t> </a:t>
            </a:r>
            <a:r>
              <a:rPr lang="en-US" sz="1000" i="1" dirty="0" err="1"/>
              <a:t>stratégies</a:t>
            </a:r>
            <a:r>
              <a:rPr lang="en-US" sz="1000" i="1" dirty="0"/>
              <a:t> plus </a:t>
            </a:r>
            <a:r>
              <a:rPr lang="en-US" sz="1000" i="1" dirty="0" err="1"/>
              <a:t>solides</a:t>
            </a:r>
            <a:r>
              <a:rPr lang="en-US" sz="1000" i="1" dirty="0"/>
              <a:t> grâce à un simple diagnostic </a:t>
            </a:r>
            <a:r>
              <a:rPr lang="en-US" sz="1000" i="1" dirty="0" err="1"/>
              <a:t>climatique</a:t>
            </a:r>
            <a:r>
              <a:rPr lang="en-US" sz="1000" i="1" dirty="0"/>
              <a:t>. »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lang="en-US" sz="1000" i="1" dirty="0">
              <a:solidFill>
                <a:schemeClr val="dk1"/>
              </a:solidFill>
            </a:endParaRPr>
          </a:p>
          <a:p>
            <a:pPr marL="285750" indent="-285750" algn="just">
              <a:buClr>
                <a:srgbClr val="0A5FBA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US" sz="20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Le </a:t>
            </a:r>
            <a:r>
              <a:rPr lang="en-US" sz="20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défi</a:t>
            </a:r>
            <a:r>
              <a:rPr lang="en-US" sz="20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:</a:t>
            </a:r>
          </a:p>
          <a:p>
            <a:pPr marL="742950" lvl="1" indent="-285750" algn="just">
              <a:spcBef>
                <a:spcPts val="0"/>
              </a:spcBef>
              <a:buClr>
                <a:srgbClr val="0A5FBA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Si un plan </a:t>
            </a: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stratégique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complet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basé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sur des </a:t>
            </a: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scénarios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pour </a:t>
            </a: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l'adaptation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au </a:t>
            </a: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changement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climatique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dans le </a:t>
            </a: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domaine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WASH est très pertinent pour les </a:t>
            </a: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décideurs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et les </a:t>
            </a: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planificateurs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au </a:t>
            </a: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niveau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national et </a:t>
            </a: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régional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, la </a:t>
            </a: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plupart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des </a:t>
            </a: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professionnels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WASH ne </a:t>
            </a: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sont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pas </a:t>
            </a: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en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mesure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d'entreprendre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un </a:t>
            </a: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exercice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aussi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exhaustif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285750" indent="-285750" algn="just">
              <a:spcBef>
                <a:spcPts val="0"/>
              </a:spcBef>
              <a:buClr>
                <a:srgbClr val="0A5FBA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US" sz="20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La solution :</a:t>
            </a:r>
            <a:endParaRPr lang="en-US" sz="2000" dirty="0">
              <a:solidFill>
                <a:srgbClr val="0B5FBA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742950" lvl="1" indent="-285750" algn="just">
              <a:spcBef>
                <a:spcPts val="0"/>
              </a:spcBef>
              <a:buClr>
                <a:srgbClr val="0A5FBA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Intégrer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les </a:t>
            </a: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éléments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clés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de la planification </a:t>
            </a: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basée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sur des </a:t>
            </a: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scénarios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dans le travail </a:t>
            </a: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en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cours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afin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de </a:t>
            </a: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renforcer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la </a:t>
            </a: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résilience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climatique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sans </a:t>
            </a: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procéder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à </a:t>
            </a: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une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refonte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complète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285750" indent="-285750" algn="just">
              <a:spcBef>
                <a:spcPts val="0"/>
              </a:spcBef>
              <a:buClr>
                <a:srgbClr val="0A5FBA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US" sz="20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Trois </a:t>
            </a:r>
            <a:r>
              <a:rPr lang="en-US" sz="20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mesures</a:t>
            </a:r>
            <a:r>
              <a:rPr lang="en-US" sz="20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pratiques à prendre </a:t>
            </a:r>
            <a:r>
              <a:rPr lang="en-US" sz="20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dès</a:t>
            </a:r>
            <a:r>
              <a:rPr lang="en-US" sz="20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0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maintenant</a:t>
            </a:r>
            <a:r>
              <a:rPr lang="en-US" sz="20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:</a:t>
            </a:r>
          </a:p>
          <a:p>
            <a:pPr marL="742950" lvl="1" indent="-285750" algn="just">
              <a:spcBef>
                <a:spcPts val="0"/>
              </a:spcBef>
              <a:buClr>
                <a:srgbClr val="0A5FBA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Renforcer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les </a:t>
            </a: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objectifs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grâce à </a:t>
            </a: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une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vision</a:t>
            </a:r>
          </a:p>
          <a:p>
            <a:pPr marL="1200150" lvl="3" indent="-285750" algn="just">
              <a:spcBef>
                <a:spcPts val="0"/>
              </a:spcBef>
              <a:buClr>
                <a:srgbClr val="0A5FBA"/>
              </a:buClr>
              <a:buSzPct val="100000"/>
              <a:buFontTx/>
              <a:buChar char="-"/>
            </a:pP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Appliquer des techniques de vision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lors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de la phase de proposition.</a:t>
            </a:r>
          </a:p>
          <a:p>
            <a:pPr marL="1200150" lvl="3" indent="-285750" algn="just">
              <a:spcBef>
                <a:spcPts val="0"/>
              </a:spcBef>
              <a:buClr>
                <a:srgbClr val="0A5FBA"/>
              </a:buClr>
              <a:buSzPct val="100000"/>
              <a:buFontTx/>
              <a:buChar char="-"/>
            </a:pP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Veiller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à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ce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que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les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objectifs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du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projet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s'inscrivent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dans le cadre d'un avenir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souhaité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et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résilient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742950" lvl="1" indent="-285750" algn="just">
              <a:spcBef>
                <a:spcPts val="0"/>
              </a:spcBef>
              <a:buClr>
                <a:srgbClr val="0A5FBA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Changer la </a:t>
            </a: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mentalité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en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matière de planification</a:t>
            </a:r>
          </a:p>
          <a:p>
            <a:pPr marL="1200150" lvl="3" indent="-285750" algn="just">
              <a:spcBef>
                <a:spcPts val="0"/>
              </a:spcBef>
              <a:buClr>
                <a:srgbClr val="0A5FBA"/>
              </a:buClr>
              <a:buSzPct val="100000"/>
              <a:buFontTx/>
              <a:buChar char="-"/>
            </a:pP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Former le personnel aux concepts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basés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sur des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scénarios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1200150" lvl="3" indent="-285750" algn="just">
              <a:spcBef>
                <a:spcPts val="0"/>
              </a:spcBef>
              <a:buClr>
                <a:srgbClr val="0A5FBA"/>
              </a:buClr>
              <a:buSzPct val="100000"/>
              <a:buFontTx/>
              <a:buChar char="-"/>
            </a:pP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Utilisez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des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exemples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pour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démontrer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pourquoi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la planification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traditionnelle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et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linéaire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(extrapolation à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partir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du passé) est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souvent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insuffisante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pour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relever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les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défis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climatiques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742950" lvl="1" indent="-285750" algn="just">
              <a:spcBef>
                <a:spcPts val="0"/>
              </a:spcBef>
              <a:buClr>
                <a:srgbClr val="0A5FBA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Réalisez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une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analyse</a:t>
            </a:r>
            <a:r>
              <a:rPr lang="en-US" sz="18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8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climatique</a:t>
            </a:r>
            <a:endParaRPr lang="en-US" sz="1800" dirty="0">
              <a:solidFill>
                <a:srgbClr val="0B5FBA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1200150" lvl="3" indent="-285750" algn="just">
              <a:spcBef>
                <a:spcPts val="0"/>
              </a:spcBef>
              <a:buClr>
                <a:srgbClr val="0A5FBA"/>
              </a:buClr>
              <a:buSzPct val="100000"/>
              <a:buFontTx/>
              <a:buChar char="-"/>
            </a:pP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Examinez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de manière critique les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stratégies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existantes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et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proposées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1200150" lvl="3" indent="-285750" algn="just">
              <a:spcBef>
                <a:spcPts val="0"/>
              </a:spcBef>
              <a:buClr>
                <a:srgbClr val="0A5FBA"/>
              </a:buClr>
              <a:buSzPct val="100000"/>
              <a:buFontTx/>
              <a:buChar char="-"/>
            </a:pP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Testez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leur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résilience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climatique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dans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diverses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conditions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potentielles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et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identifiez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des options alternatives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solides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lang="en-US" sz="1000" i="1" dirty="0">
              <a:solidFill>
                <a:schemeClr val="dk1"/>
              </a:solidFill>
            </a:endParaRPr>
          </a:p>
        </p:txBody>
      </p:sp>
      <p:sp>
        <p:nvSpPr>
          <p:cNvPr id="679" name="Google Shape;679;p35:notes">
            <a:extLst>
              <a:ext uri="{FF2B5EF4-FFF2-40B4-BE49-F238E27FC236}">
                <a16:creationId xmlns:a16="http://schemas.microsoft.com/office/drawing/2014/main" id="{AAA94A79-369F-F6F0-CD44-98ABF7F2ED9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15349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200" b="1">
                <a:solidFill>
                  <a:schemeClr val="dk1"/>
                </a:solidFill>
              </a:rPr>
              <a:t>Notes à l'intention des animateurs :</a:t>
            </a:r>
            <a:endParaRPr lang="fr-FR" sz="12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fr-FR" sz="12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Animer une discussion critique sur l'étape cruciale, souvent politique, que constituent </a:t>
            </a:r>
            <a:r>
              <a:rPr lang="en-US" b="1"/>
              <a:t>l'identification et l'engagement des parties prenantes, </a:t>
            </a:r>
            <a:r>
              <a:rPr lang="en-US"/>
              <a:t>nécessaires à la réussite des phases d'élaboration de la vision et des scénarios.</a:t>
            </a:r>
            <a:endParaRPr lang="en-US" sz="1200" b="1">
              <a:solidFill>
                <a:schemeClr val="dk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23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4958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/>
              <a:t>Espace réservé</a:t>
            </a:r>
          </a:p>
          <a:p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Comment travailler dans des zones où les données sont rares et comment valider vos conclusions dans ces cas-là ?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24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651576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0D5397-77CE-380B-65C3-9D0E5FCD85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A446607-5B12-6BB9-88B6-D45B0EAA98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D1F0CC9-313F-AD47-06BC-8BCBA41694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1" dirty="0">
                <a:solidFill>
                  <a:schemeClr val="dk1"/>
                </a:solidFill>
              </a:rPr>
              <a:t>Notes du </a:t>
            </a:r>
            <a:r>
              <a:rPr lang="en-US" sz="1200" b="1" dirty="0" err="1">
                <a:solidFill>
                  <a:schemeClr val="dk1"/>
                </a:solidFill>
              </a:rPr>
              <a:t>facilitateur</a:t>
            </a:r>
            <a:r>
              <a:rPr lang="en-US" sz="1200" b="1" dirty="0">
                <a:solidFill>
                  <a:schemeClr val="dk1"/>
                </a:solidFill>
              </a:rPr>
              <a:t> :</a:t>
            </a:r>
            <a:endParaRPr lang="fr-FR" sz="1200" b="1" dirty="0">
              <a:solidFill>
                <a:schemeClr val="dk1"/>
              </a:solidFill>
            </a:endParaRPr>
          </a:p>
          <a:p>
            <a:endParaRPr lang="en-GB" dirty="0"/>
          </a:p>
          <a:p>
            <a:r>
              <a:rPr lang="en-US" dirty="0"/>
              <a:t>Cette diapositive marque la fin du </a:t>
            </a:r>
            <a:r>
              <a:rPr lang="en-US" dirty="0" err="1"/>
              <a:t>contenu</a:t>
            </a:r>
            <a:r>
              <a:rPr lang="en-US" dirty="0"/>
              <a:t> de la formation et marque la transition vers </a:t>
            </a:r>
            <a:r>
              <a:rPr lang="en-US" dirty="0" err="1"/>
              <a:t>une</a:t>
            </a:r>
            <a:r>
              <a:rPr lang="en-US" dirty="0"/>
              <a:t> </a:t>
            </a:r>
            <a:r>
              <a:rPr lang="en-US" dirty="0" err="1"/>
              <a:t>évaluation</a:t>
            </a:r>
            <a:r>
              <a:rPr lang="en-US" dirty="0"/>
              <a:t> finale et </a:t>
            </a:r>
            <a:r>
              <a:rPr lang="en-US" dirty="0" err="1"/>
              <a:t>une</a:t>
            </a:r>
            <a:r>
              <a:rPr lang="en-US" dirty="0"/>
              <a:t> séance de </a:t>
            </a:r>
            <a:r>
              <a:rPr lang="en-US" dirty="0" err="1"/>
              <a:t>synthèse</a:t>
            </a:r>
            <a:r>
              <a:rPr lang="en-US" dirty="0"/>
              <a:t>. 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20A506-5D5D-3808-D80E-551FC703DCD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25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8488227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5E71B1-6CCD-64B7-07FD-2DE36AE679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CFFF129-A6EC-8CCD-5E00-D80F6BE836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5B14375-471A-90A5-CC91-402B7525F9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1">
                <a:solidFill>
                  <a:schemeClr val="dk1"/>
                </a:solidFill>
              </a:rPr>
              <a:t>Notes à l'intention des animateurs :</a:t>
            </a:r>
            <a:endParaRPr lang="fr-FR" sz="1200" b="1">
              <a:solidFill>
                <a:schemeClr val="dk1"/>
              </a:solidFill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/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/>
              <a:t>Chaque module se termine par un petit quiz de 3 à 4 questions permettant aux participants de vérifier leur compréhension.</a:t>
            </a:r>
          </a:p>
          <a:p>
            <a:endParaRPr lang="en-GB"/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Réponse correcte : C</a:t>
            </a:r>
            <a:endParaRPr lang="fr-FR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4DDD26-8210-5FDF-C29B-B564928F80F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26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706564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FEA071-F3AE-7D8D-5AD0-D6BE9E4AB6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8B63D7-416E-476F-7828-C1C0E3274B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6AB1EEA-C68B-A59E-0621-DB6F4AD2CD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1">
                <a:solidFill>
                  <a:schemeClr val="dk1"/>
                </a:solidFill>
              </a:rPr>
              <a:t>Notes à l'intention des animateurs :</a:t>
            </a:r>
            <a:endParaRPr lang="fr-FR" sz="1200" b="1">
              <a:solidFill>
                <a:schemeClr val="dk1"/>
              </a:solidFill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/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/>
              <a:t>Chaque module se termine par un petit quiz de 3 à 4 questions permettant aux participants de vérifier leur compréhension.</a:t>
            </a:r>
          </a:p>
          <a:p>
            <a:endParaRPr lang="en-GB"/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Réponse correcte : D) RCP 8,5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4F3689-A2C2-7BD6-A528-D34C7028FFD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27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7731384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84BB2A-F7A5-2C1D-6398-9D191C8C35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A479155-F1FB-D45D-A018-E028A3D1BD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B56BE76-E100-1916-1705-CB8F7D0E05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1" dirty="0">
                <a:solidFill>
                  <a:schemeClr val="dk1"/>
                </a:solidFill>
              </a:rPr>
              <a:t>Notes à </a:t>
            </a:r>
            <a:r>
              <a:rPr lang="en-US" sz="1200" b="1" dirty="0" err="1">
                <a:solidFill>
                  <a:schemeClr val="dk1"/>
                </a:solidFill>
              </a:rPr>
              <a:t>l'intention</a:t>
            </a:r>
            <a:r>
              <a:rPr lang="en-US" sz="1200" b="1" dirty="0">
                <a:solidFill>
                  <a:schemeClr val="dk1"/>
                </a:solidFill>
              </a:rPr>
              <a:t> des animateurs :</a:t>
            </a:r>
            <a:endParaRPr lang="fr-FR" sz="1200" b="1" dirty="0">
              <a:solidFill>
                <a:schemeClr val="dk1"/>
              </a:solidFill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dirty="0"/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dirty="0" err="1"/>
              <a:t>Chaque</a:t>
            </a:r>
            <a:r>
              <a:rPr lang="en-GB" dirty="0"/>
              <a:t> module se </a:t>
            </a:r>
            <a:r>
              <a:rPr lang="en-GB" dirty="0" err="1"/>
              <a:t>termine</a:t>
            </a:r>
            <a:r>
              <a:rPr lang="en-GB" dirty="0"/>
              <a:t> par un petit quiz de 3 à 4 questions </a:t>
            </a:r>
            <a:r>
              <a:rPr lang="en-GB" dirty="0" err="1"/>
              <a:t>permettant</a:t>
            </a:r>
            <a:r>
              <a:rPr lang="en-GB" dirty="0"/>
              <a:t> aux participants de </a:t>
            </a:r>
            <a:r>
              <a:rPr lang="en-GB" dirty="0" err="1"/>
              <a:t>vérifier</a:t>
            </a:r>
            <a:r>
              <a:rPr lang="en-GB" dirty="0"/>
              <a:t> </a:t>
            </a:r>
            <a:r>
              <a:rPr lang="en-GB" dirty="0" err="1"/>
              <a:t>leur</a:t>
            </a:r>
            <a:r>
              <a:rPr lang="en-GB" dirty="0"/>
              <a:t> </a:t>
            </a:r>
            <a:r>
              <a:rPr lang="en-GB" dirty="0" err="1"/>
              <a:t>compréhension</a:t>
            </a:r>
            <a:r>
              <a:rPr lang="en-GB" dirty="0"/>
              <a:t>.</a:t>
            </a:r>
          </a:p>
          <a:p>
            <a:endParaRPr lang="en-GB" dirty="0"/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Réponse </a:t>
            </a:r>
            <a:r>
              <a:rPr lang="en-US" sz="1200" b="1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correcte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: </a:t>
            </a:r>
            <a:r>
              <a:rPr lang="fr-FR" sz="1200" b="1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B.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1200" b="0" i="1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Le barrage permet de stocker l'eau lors des fortes pluies pour éviter les inondations et de la relâcher durant la saison sèche.</a:t>
            </a:r>
            <a:endParaRPr lang="fr-FR" sz="1200" b="0" i="0" u="none" strike="noStrike" cap="none" dirty="0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fr-FR" sz="1200" b="0" i="0" u="none" strike="noStrike" cap="none" dirty="0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0C7E84-AD19-DE52-98E5-9CDC9175CCD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28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6752048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2F5FE9-320B-9593-A9AE-3FF6D9C919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1A44776-F225-C03A-70F8-CBBFBE80A9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76D9B22-F419-FD02-6FC6-22F175B1F4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1" dirty="0">
                <a:solidFill>
                  <a:schemeClr val="dk1"/>
                </a:solidFill>
              </a:rPr>
              <a:t>Notes à </a:t>
            </a:r>
            <a:r>
              <a:rPr lang="en-US" sz="1200" b="1" dirty="0" err="1">
                <a:solidFill>
                  <a:schemeClr val="dk1"/>
                </a:solidFill>
              </a:rPr>
              <a:t>l'intention</a:t>
            </a:r>
            <a:r>
              <a:rPr lang="en-US" sz="1200" b="1" dirty="0">
                <a:solidFill>
                  <a:schemeClr val="dk1"/>
                </a:solidFill>
              </a:rPr>
              <a:t> des animateurs :</a:t>
            </a:r>
            <a:endParaRPr lang="fr-FR" sz="1200" b="1" dirty="0">
              <a:solidFill>
                <a:schemeClr val="dk1"/>
              </a:solidFill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dirty="0"/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dirty="0" err="1"/>
              <a:t>Chaque</a:t>
            </a:r>
            <a:r>
              <a:rPr lang="en-GB" dirty="0"/>
              <a:t> module se </a:t>
            </a:r>
            <a:r>
              <a:rPr lang="en-GB" dirty="0" err="1"/>
              <a:t>termine</a:t>
            </a:r>
            <a:r>
              <a:rPr lang="en-GB" dirty="0"/>
              <a:t> par un petit quiz de 3 à 4 questions </a:t>
            </a:r>
            <a:r>
              <a:rPr lang="en-GB" dirty="0" err="1"/>
              <a:t>permettant</a:t>
            </a:r>
            <a:r>
              <a:rPr lang="en-GB" dirty="0"/>
              <a:t> aux participants de </a:t>
            </a:r>
            <a:r>
              <a:rPr lang="en-GB" dirty="0" err="1"/>
              <a:t>vérifier</a:t>
            </a:r>
            <a:r>
              <a:rPr lang="en-GB" dirty="0"/>
              <a:t> </a:t>
            </a:r>
            <a:r>
              <a:rPr lang="en-GB" dirty="0" err="1"/>
              <a:t>leur</a:t>
            </a:r>
            <a:r>
              <a:rPr lang="en-GB" dirty="0"/>
              <a:t> </a:t>
            </a:r>
            <a:r>
              <a:rPr lang="en-GB" dirty="0" err="1"/>
              <a:t>compréhension</a:t>
            </a:r>
            <a:r>
              <a:rPr lang="en-GB" dirty="0"/>
              <a:t>.</a:t>
            </a:r>
          </a:p>
          <a:p>
            <a:endParaRPr lang="en-GB" dirty="0"/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Réponse </a:t>
            </a:r>
            <a:r>
              <a:rPr lang="en-US" sz="1200" b="1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correcte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: B. </a:t>
            </a:r>
            <a:r>
              <a:rPr lang="fr-FR" sz="1200" b="0" i="1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C'est ce qu'on appelle l'imperméabilisation : l'eau ne peut plus pénétrer dans la terre et ruisselle en surface.</a:t>
            </a:r>
            <a:endParaRPr lang="fr-FR" sz="1200" b="0" i="0" u="none" strike="noStrike" cap="none" dirty="0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fr-FR" sz="1200" b="0" i="0" u="none" strike="noStrike" cap="none" dirty="0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6B2710-2399-CCB7-9335-1C8BB062E96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29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6723986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5E99B5-C939-2C1C-2A67-692EA0FE75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FCBCF32-AC40-C5B0-7035-99C2EBD8B8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74BF36-4D7A-4408-8D99-30BBCC45BA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1" dirty="0">
                <a:solidFill>
                  <a:schemeClr val="dk1"/>
                </a:solidFill>
              </a:rPr>
              <a:t>Notes à </a:t>
            </a:r>
            <a:r>
              <a:rPr lang="en-US" sz="1200" b="1" dirty="0" err="1">
                <a:solidFill>
                  <a:schemeClr val="dk1"/>
                </a:solidFill>
              </a:rPr>
              <a:t>l'intention</a:t>
            </a:r>
            <a:r>
              <a:rPr lang="en-US" sz="1200" b="1" dirty="0">
                <a:solidFill>
                  <a:schemeClr val="dk1"/>
                </a:solidFill>
              </a:rPr>
              <a:t> des animateurs :</a:t>
            </a:r>
            <a:endParaRPr lang="fr-FR" sz="1200" b="1" dirty="0">
              <a:solidFill>
                <a:schemeClr val="dk1"/>
              </a:solidFill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dirty="0"/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dirty="0" err="1"/>
              <a:t>Chaque</a:t>
            </a:r>
            <a:r>
              <a:rPr lang="en-GB" dirty="0"/>
              <a:t> module se </a:t>
            </a:r>
            <a:r>
              <a:rPr lang="en-GB" dirty="0" err="1"/>
              <a:t>termine</a:t>
            </a:r>
            <a:r>
              <a:rPr lang="en-GB" dirty="0"/>
              <a:t> par un petit quiz de 3 à 4 questions </a:t>
            </a:r>
            <a:r>
              <a:rPr lang="en-GB" dirty="0" err="1"/>
              <a:t>permettant</a:t>
            </a:r>
            <a:r>
              <a:rPr lang="en-GB" dirty="0"/>
              <a:t> aux participants de </a:t>
            </a:r>
            <a:r>
              <a:rPr lang="en-GB" dirty="0" err="1"/>
              <a:t>vérifier</a:t>
            </a:r>
            <a:r>
              <a:rPr lang="en-GB" dirty="0"/>
              <a:t> </a:t>
            </a:r>
            <a:r>
              <a:rPr lang="en-GB" dirty="0" err="1"/>
              <a:t>leur</a:t>
            </a:r>
            <a:r>
              <a:rPr lang="en-GB" dirty="0"/>
              <a:t> </a:t>
            </a:r>
            <a:r>
              <a:rPr lang="en-GB" dirty="0" err="1"/>
              <a:t>compréhension</a:t>
            </a:r>
            <a:r>
              <a:rPr lang="en-GB" dirty="0"/>
              <a:t>.</a:t>
            </a:r>
          </a:p>
          <a:p>
            <a:endParaRPr lang="en-GB" dirty="0"/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Réponse </a:t>
            </a:r>
            <a:r>
              <a:rPr lang="en-US" sz="1200" b="1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correcte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: A. </a:t>
            </a:r>
            <a:r>
              <a:rPr lang="fr-FR" sz="1200" b="0" i="1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Les bassins de rétention récupèrent l'eau de pluie et la dirigent vers la nappe pour la remplir naturellement.</a:t>
            </a:r>
            <a:endParaRPr lang="fr-FR" sz="1200" b="0" i="0" u="none" strike="noStrike" cap="none" dirty="0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713967-9D75-27DC-927F-62D278D68C4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30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9164403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6B49A4-EF4D-BFD1-44EA-0068E6AAB4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798CA64-8A56-4E5C-C03B-893FF2B820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01FBE37-314F-165B-2F05-F4FF8E6529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1" dirty="0">
                <a:solidFill>
                  <a:schemeClr val="dk1"/>
                </a:solidFill>
              </a:rPr>
              <a:t>Notes à </a:t>
            </a:r>
            <a:r>
              <a:rPr lang="en-US" sz="1200" b="1" dirty="0" err="1">
                <a:solidFill>
                  <a:schemeClr val="dk1"/>
                </a:solidFill>
              </a:rPr>
              <a:t>l'intention</a:t>
            </a:r>
            <a:r>
              <a:rPr lang="en-US" sz="1200" b="1" dirty="0">
                <a:solidFill>
                  <a:schemeClr val="dk1"/>
                </a:solidFill>
              </a:rPr>
              <a:t> des animateurs :</a:t>
            </a:r>
            <a:endParaRPr lang="fr-FR" sz="1200" b="1" dirty="0">
              <a:solidFill>
                <a:schemeClr val="dk1"/>
              </a:solidFill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dirty="0"/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dirty="0" err="1"/>
              <a:t>Chaque</a:t>
            </a:r>
            <a:r>
              <a:rPr lang="en-GB" dirty="0"/>
              <a:t> module se </a:t>
            </a:r>
            <a:r>
              <a:rPr lang="en-GB" dirty="0" err="1"/>
              <a:t>termine</a:t>
            </a:r>
            <a:r>
              <a:rPr lang="en-GB" dirty="0"/>
              <a:t> par un petit quiz de 3 à 4 questions </a:t>
            </a:r>
            <a:r>
              <a:rPr lang="en-GB" dirty="0" err="1"/>
              <a:t>permettant</a:t>
            </a:r>
            <a:r>
              <a:rPr lang="en-GB" dirty="0"/>
              <a:t> aux participants de </a:t>
            </a:r>
            <a:r>
              <a:rPr lang="en-GB" dirty="0" err="1"/>
              <a:t>vérifier</a:t>
            </a:r>
            <a:r>
              <a:rPr lang="en-GB" dirty="0"/>
              <a:t> </a:t>
            </a:r>
            <a:r>
              <a:rPr lang="en-GB" dirty="0" err="1"/>
              <a:t>leur</a:t>
            </a:r>
            <a:r>
              <a:rPr lang="en-GB" dirty="0"/>
              <a:t> </a:t>
            </a:r>
            <a:r>
              <a:rPr lang="en-GB" dirty="0" err="1"/>
              <a:t>compréhension</a:t>
            </a:r>
            <a:r>
              <a:rPr lang="en-GB" dirty="0"/>
              <a:t>.</a:t>
            </a:r>
          </a:p>
          <a:p>
            <a:endParaRPr lang="en-GB" dirty="0"/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Réponse </a:t>
            </a:r>
            <a:r>
              <a:rPr lang="en-US" sz="1200" b="1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correcte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: B. </a:t>
            </a:r>
            <a:r>
              <a:rPr lang="fr-FR" sz="1200" b="0" i="1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L'agroécologie renforce la santé du sol, et adapter les dates de semis permet de suivre le nouveau rythme des saisons.</a:t>
            </a:r>
            <a:endParaRPr lang="fr-FR" sz="1200" b="0" i="0" u="none" strike="noStrike" cap="none" dirty="0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6BE141-AD3A-D63A-6EA5-67A79A1B357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31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917504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>
          <a:extLst>
            <a:ext uri="{FF2B5EF4-FFF2-40B4-BE49-F238E27FC236}">
              <a16:creationId xmlns:a16="http://schemas.microsoft.com/office/drawing/2014/main" id="{56EC0C0D-A18B-AE30-658A-4FE77DA37B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30954ad01f5_0_1:notes">
            <a:extLst>
              <a:ext uri="{FF2B5EF4-FFF2-40B4-BE49-F238E27FC236}">
                <a16:creationId xmlns:a16="http://schemas.microsoft.com/office/drawing/2014/main" id="{F7A91C3E-F1E9-7F32-C70C-67C0C918DCE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en-US" sz="1000" b="1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Notes du </a:t>
            </a:r>
            <a:r>
              <a:rPr lang="en-US" sz="1000" b="1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facilitateur</a:t>
            </a:r>
            <a:r>
              <a:rPr lang="en-US" sz="1000" b="1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Vous </a:t>
            </a:r>
            <a:r>
              <a:rPr lang="en-US" sz="1000" b="0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pouvez</a:t>
            </a:r>
            <a:r>
              <a:rPr lang="en-US" sz="1000" b="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000" b="0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ici</a:t>
            </a:r>
            <a:r>
              <a:rPr lang="en-US" sz="1000" b="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000" b="0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remercier</a:t>
            </a:r>
            <a:r>
              <a:rPr lang="en-US" sz="1000" b="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les </a:t>
            </a:r>
            <a:r>
              <a:rPr lang="en-US" sz="1000" b="0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personnes</a:t>
            </a:r>
            <a:r>
              <a:rPr lang="en-US" sz="1000" b="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qui </a:t>
            </a:r>
            <a:r>
              <a:rPr lang="en-US" sz="1000" b="0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ont</a:t>
            </a:r>
            <a:r>
              <a:rPr lang="en-US" sz="1000" b="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000" b="0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contribué</a:t>
            </a:r>
            <a:r>
              <a:rPr lang="en-US" sz="1000" b="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à </a:t>
            </a:r>
            <a:r>
              <a:rPr lang="en-US" sz="1000" b="0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l'élaboration</a:t>
            </a:r>
            <a:r>
              <a:rPr lang="en-US" sz="1000" b="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de la Masterclass.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endParaRPr lang="en-US" sz="1000" dirty="0">
              <a:solidFill>
                <a:schemeClr val="dk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en-US" sz="1000" dirty="0">
                <a:solidFill>
                  <a:schemeClr val="dk1"/>
                </a:solidFill>
              </a:rPr>
              <a:t>Nous tenons à </a:t>
            </a:r>
            <a:r>
              <a:rPr lang="en-US" sz="1000" dirty="0" err="1">
                <a:solidFill>
                  <a:schemeClr val="dk1"/>
                </a:solidFill>
              </a:rPr>
              <a:t>remercier</a:t>
            </a:r>
            <a:r>
              <a:rPr lang="en-US" sz="1000" dirty="0">
                <a:solidFill>
                  <a:schemeClr val="dk1"/>
                </a:solidFill>
              </a:rPr>
              <a:t> les </a:t>
            </a:r>
            <a:r>
              <a:rPr lang="en-US" sz="1000" dirty="0" err="1">
                <a:solidFill>
                  <a:schemeClr val="dk1"/>
                </a:solidFill>
              </a:rPr>
              <a:t>partenaires</a:t>
            </a:r>
            <a:r>
              <a:rPr lang="en-US" sz="1000" dirty="0">
                <a:solidFill>
                  <a:schemeClr val="dk1"/>
                </a:solidFill>
              </a:rPr>
              <a:t> et </a:t>
            </a:r>
            <a:r>
              <a:rPr lang="en-US" sz="1000" dirty="0" err="1">
                <a:solidFill>
                  <a:schemeClr val="dk1"/>
                </a:solidFill>
              </a:rPr>
              <a:t>bailleurs</a:t>
            </a:r>
            <a:r>
              <a:rPr lang="en-US" sz="1000" dirty="0">
                <a:solidFill>
                  <a:schemeClr val="dk1"/>
                </a:solidFill>
              </a:rPr>
              <a:t> de fonds </a:t>
            </a:r>
            <a:r>
              <a:rPr lang="en-US" sz="1000" dirty="0" err="1">
                <a:solidFill>
                  <a:schemeClr val="dk1"/>
                </a:solidFill>
              </a:rPr>
              <a:t>suivants</a:t>
            </a:r>
            <a:r>
              <a:rPr lang="en-US" sz="1000" dirty="0">
                <a:solidFill>
                  <a:schemeClr val="dk1"/>
                </a:solidFill>
              </a:rPr>
              <a:t> qui </a:t>
            </a:r>
            <a:r>
              <a:rPr lang="en-US" sz="1000" dirty="0" err="1">
                <a:solidFill>
                  <a:schemeClr val="dk1"/>
                </a:solidFill>
              </a:rPr>
              <a:t>ont</a:t>
            </a:r>
            <a:r>
              <a:rPr lang="en-US" sz="1000" dirty="0">
                <a:solidFill>
                  <a:schemeClr val="dk1"/>
                </a:solidFill>
              </a:rPr>
              <a:t> </a:t>
            </a:r>
            <a:r>
              <a:rPr lang="en-US" sz="1000" dirty="0" err="1">
                <a:solidFill>
                  <a:schemeClr val="dk1"/>
                </a:solidFill>
              </a:rPr>
              <a:t>participé</a:t>
            </a:r>
            <a:r>
              <a:rPr lang="en-US" sz="1000" dirty="0">
                <a:solidFill>
                  <a:schemeClr val="dk1"/>
                </a:solidFill>
              </a:rPr>
              <a:t> à la conception et à la mise </a:t>
            </a:r>
            <a:r>
              <a:rPr lang="en-US" sz="1000" dirty="0" err="1">
                <a:solidFill>
                  <a:schemeClr val="dk1"/>
                </a:solidFill>
              </a:rPr>
              <a:t>en</a:t>
            </a:r>
            <a:r>
              <a:rPr lang="en-US" sz="1000" dirty="0">
                <a:solidFill>
                  <a:schemeClr val="dk1"/>
                </a:solidFill>
              </a:rPr>
              <a:t> </a:t>
            </a:r>
            <a:r>
              <a:rPr lang="en-US" sz="1000" dirty="0" err="1">
                <a:solidFill>
                  <a:schemeClr val="dk1"/>
                </a:solidFill>
              </a:rPr>
              <a:t>œuvre</a:t>
            </a:r>
            <a:r>
              <a:rPr lang="en-US" sz="1000" dirty="0">
                <a:solidFill>
                  <a:schemeClr val="dk1"/>
                </a:solidFill>
              </a:rPr>
              <a:t> de la </a:t>
            </a:r>
            <a:r>
              <a:rPr lang="en-GB" sz="1000" b="0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Masterclass sur les services </a:t>
            </a:r>
            <a:r>
              <a:rPr lang="en-GB" sz="1000" b="0" dirty="0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d'approvisionnement</a:t>
            </a:r>
            <a:r>
              <a:rPr lang="en-GB" sz="1000" b="0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1000" b="0" dirty="0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en</a:t>
            </a:r>
            <a:r>
              <a:rPr lang="en-GB" sz="1000" b="0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eau </a:t>
            </a:r>
            <a:r>
              <a:rPr lang="en-GB" sz="1000" b="0" dirty="0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résilients</a:t>
            </a:r>
            <a:r>
              <a:rPr lang="en-GB" sz="1000" b="0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au </a:t>
            </a:r>
            <a:r>
              <a:rPr lang="en-GB" sz="1000" b="0" dirty="0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changement</a:t>
            </a:r>
            <a:r>
              <a:rPr lang="en-GB" sz="1000" b="0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1000" b="0" dirty="0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climatique</a:t>
            </a:r>
            <a:r>
              <a:rPr lang="en-GB" sz="1000" b="0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(MSAERCC)</a:t>
            </a:r>
            <a:r>
              <a:rPr lang="en-GB" sz="1000" b="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  <a:endParaRPr sz="1000" b="0" dirty="0">
              <a:solidFill>
                <a:srgbClr val="0B5FBA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 b="1" dirty="0">
              <a:solidFill>
                <a:schemeClr val="dk1"/>
              </a:solidFill>
            </a:endParaRPr>
          </a:p>
        </p:txBody>
      </p:sp>
      <p:sp>
        <p:nvSpPr>
          <p:cNvPr id="110" name="Google Shape;110;g30954ad01f5_0_1:notes">
            <a:extLst>
              <a:ext uri="{FF2B5EF4-FFF2-40B4-BE49-F238E27FC236}">
                <a16:creationId xmlns:a16="http://schemas.microsoft.com/office/drawing/2014/main" id="{C25C1A7B-5B9E-171E-CFCA-472F8146454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505825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B0E580-32B4-EAC3-1EA1-310D63D7C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853B27F-3298-D1F1-BF3B-00A79E1453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4646923-38F0-15B1-3005-C37A5C6C436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Aperçu des points clés de ce module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B1210F-C74A-B7AA-73BB-D974E06E3DC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32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4530557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56B6CF-5BAA-DC71-C026-73571583DC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06A125-B6D3-0DB8-24A8-3D059F27D5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35C05C-1D61-9DD7-A61E-8B2D574A7C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1" dirty="0">
                <a:solidFill>
                  <a:schemeClr val="dk1"/>
                </a:solidFill>
              </a:rPr>
              <a:t>Notes du </a:t>
            </a:r>
            <a:r>
              <a:rPr lang="en-US" sz="1200" b="1" dirty="0" err="1">
                <a:solidFill>
                  <a:schemeClr val="dk1"/>
                </a:solidFill>
              </a:rPr>
              <a:t>facilitateur</a:t>
            </a:r>
            <a:r>
              <a:rPr lang="en-US" sz="1200" b="1" dirty="0">
                <a:solidFill>
                  <a:schemeClr val="dk1"/>
                </a:solidFill>
              </a:rPr>
              <a:t> :</a:t>
            </a:r>
            <a:endParaRPr lang="fr-FR" sz="1200" b="1" dirty="0">
              <a:solidFill>
                <a:schemeClr val="dk1"/>
              </a:solidFill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dirty="0"/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dirty="0"/>
              <a:t>Cette diapositive </a:t>
            </a:r>
            <a:r>
              <a:rPr lang="en-GB" dirty="0" err="1"/>
              <a:t>présente</a:t>
            </a:r>
            <a:r>
              <a:rPr lang="en-GB" dirty="0"/>
              <a:t> </a:t>
            </a:r>
            <a:r>
              <a:rPr lang="en-GB" dirty="0" err="1"/>
              <a:t>une</a:t>
            </a:r>
            <a:r>
              <a:rPr lang="en-GB" dirty="0"/>
              <a:t> </a:t>
            </a:r>
            <a:r>
              <a:rPr lang="en-GB" dirty="0" err="1"/>
              <a:t>vue</a:t>
            </a:r>
            <a:r>
              <a:rPr lang="en-GB" dirty="0"/>
              <a:t> </a:t>
            </a:r>
            <a:r>
              <a:rPr lang="en-GB" dirty="0" err="1"/>
              <a:t>d'ensemble</a:t>
            </a:r>
            <a:r>
              <a:rPr lang="en-GB" dirty="0"/>
              <a:t> des </a:t>
            </a:r>
            <a:r>
              <a:rPr lang="en-GB" dirty="0" err="1"/>
              <a:t>principaux</a:t>
            </a:r>
            <a:r>
              <a:rPr lang="en-GB" dirty="0"/>
              <a:t> documents qui sous-tendent le module 5.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3D996F-B69A-9CC6-6263-5D2AC057BAA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33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4788186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D54BA5-A1B4-A9AF-A361-B6296A7198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CED0FAE-A294-00BA-1949-4E5A81BC73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E44833-76CF-818B-D693-0AC551036F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1" dirty="0">
                <a:solidFill>
                  <a:schemeClr val="dk1"/>
                </a:solidFill>
              </a:rPr>
              <a:t>Notes du </a:t>
            </a:r>
            <a:r>
              <a:rPr lang="en-US" sz="1200" b="1" dirty="0" err="1">
                <a:solidFill>
                  <a:schemeClr val="dk1"/>
                </a:solidFill>
              </a:rPr>
              <a:t>facilitateur</a:t>
            </a:r>
            <a:r>
              <a:rPr lang="en-US" sz="1200" b="1" dirty="0">
                <a:solidFill>
                  <a:schemeClr val="dk1"/>
                </a:solidFill>
              </a:rPr>
              <a:t> :</a:t>
            </a:r>
            <a:endParaRPr lang="fr-FR" sz="1200" b="1" dirty="0">
              <a:solidFill>
                <a:schemeClr val="dk1"/>
              </a:solidFill>
            </a:endParaRPr>
          </a:p>
          <a:p>
            <a:endParaRPr lang="en-GB" dirty="0"/>
          </a:p>
          <a:p>
            <a:r>
              <a:rPr lang="en-GB" dirty="0" err="1"/>
              <a:t>Réflexion</a:t>
            </a:r>
            <a:r>
              <a:rPr lang="en-GB" dirty="0"/>
              <a:t> de fin de </a:t>
            </a:r>
            <a:r>
              <a:rPr lang="en-GB" dirty="0" err="1"/>
              <a:t>journée</a:t>
            </a:r>
            <a:r>
              <a:rPr lang="en-GB" dirty="0"/>
              <a:t>.</a:t>
            </a:r>
          </a:p>
          <a:p>
            <a:endParaRPr lang="en-GB" dirty="0"/>
          </a:p>
          <a:p>
            <a:r>
              <a:rPr lang="en-GB" dirty="0" err="1"/>
              <a:t>Demandez</a:t>
            </a:r>
            <a:r>
              <a:rPr lang="en-GB" dirty="0"/>
              <a:t> aux participants de noter dans </a:t>
            </a:r>
            <a:r>
              <a:rPr lang="en-GB" dirty="0" err="1"/>
              <a:t>leur</a:t>
            </a:r>
            <a:r>
              <a:rPr lang="en-GB" dirty="0"/>
              <a:t> </a:t>
            </a:r>
            <a:r>
              <a:rPr lang="en-GB" dirty="0" err="1"/>
              <a:t>manuel</a:t>
            </a:r>
            <a:r>
              <a:rPr lang="en-GB" dirty="0"/>
              <a:t> </a:t>
            </a:r>
            <a:r>
              <a:rPr lang="en-GB" dirty="0" err="1"/>
              <a:t>d'animateur</a:t>
            </a:r>
            <a:endParaRPr lang="en-GB" dirty="0"/>
          </a:p>
          <a:p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1200" b="0" i="1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Qu'est-ce</a:t>
            </a:r>
            <a:r>
              <a:rPr lang="en-GB" sz="1200" b="0" i="1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qui a bien </a:t>
            </a:r>
            <a:r>
              <a:rPr lang="en-GB" sz="1200" b="0" i="1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fonctionné</a:t>
            </a:r>
            <a:r>
              <a:rPr lang="en-GB" sz="1200" b="0" i="1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200" b="0" i="1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Qu'est-ce</a:t>
            </a:r>
            <a:r>
              <a:rPr lang="en-GB" sz="1200" b="0" i="1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qui doit </a:t>
            </a:r>
            <a:r>
              <a:rPr lang="en-GB" sz="1200" b="0" i="1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être</a:t>
            </a:r>
            <a:r>
              <a:rPr lang="en-GB" sz="1200" b="0" i="1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1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amélioré</a:t>
            </a:r>
            <a:r>
              <a:rPr lang="en-GB" sz="1200" b="0" i="1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tant au </a:t>
            </a:r>
            <a:r>
              <a:rPr lang="en-GB" sz="1200" b="0" i="1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niveau</a:t>
            </a:r>
            <a:r>
              <a:rPr lang="en-GB" sz="1200" b="0" i="1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du </a:t>
            </a:r>
            <a:r>
              <a:rPr lang="en-GB" sz="1200" b="0" i="1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contenu</a:t>
            </a:r>
            <a:r>
              <a:rPr lang="en-GB" sz="1200" b="0" i="1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des techniques </a:t>
            </a:r>
            <a:r>
              <a:rPr lang="en-GB" sz="1200" b="0" i="1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d'apprentissage</a:t>
            </a:r>
            <a:r>
              <a:rPr lang="en-GB" sz="1200" b="0" i="1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200" b="0" i="1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Les </a:t>
            </a:r>
            <a:r>
              <a:rPr lang="en-GB" sz="1200" b="0" i="1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éléments</a:t>
            </a:r>
            <a:r>
              <a:rPr lang="en-GB" sz="1200" b="0" i="1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1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qu'ils</a:t>
            </a:r>
            <a:r>
              <a:rPr lang="en-GB" sz="1200" b="0" i="1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1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souhaitent</a:t>
            </a:r>
            <a:r>
              <a:rPr lang="en-GB" sz="1200" b="0" i="1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1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retenir</a:t>
            </a:r>
            <a:r>
              <a:rPr lang="en-GB" sz="1200" b="0" i="1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pour le </a:t>
            </a:r>
            <a:r>
              <a:rPr lang="en-GB" sz="1200" b="0" i="1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déploiement</a:t>
            </a:r>
            <a:r>
              <a:rPr lang="en-GB" sz="1200" b="0" i="1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la formation</a:t>
            </a:r>
          </a:p>
          <a:p>
            <a:pPr>
              <a:buFont typeface="Arial" panose="020B0604020202020204" pitchFamily="34" charset="0"/>
              <a:buChar char="•"/>
            </a:pPr>
            <a:endParaRPr lang="en-GB" sz="1200" b="0" i="1" u="none" strike="noStrike" cap="none" dirty="0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228600" indent="0">
              <a:buFont typeface="Arial" panose="020B0604020202020204" pitchFamily="34" charset="0"/>
              <a:buNone/>
            </a:pP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Demandez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aux participants de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partager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leurs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réflexions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plénière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A05EF2-63C9-4D2E-7FA1-0C9E8AFE68D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34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537276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28E941-37BB-B7CC-CB1F-F72CE1EA55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FAD3063-7CC1-51A8-4947-B1422990AA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3321C53-557C-D06B-A10C-5B1AE43E32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Notes du </a:t>
            </a:r>
            <a:r>
              <a:rPr lang="en-GB" b="1" dirty="0" err="1"/>
              <a:t>facilitateur</a:t>
            </a:r>
            <a:r>
              <a:rPr lang="en-GB" b="1" dirty="0"/>
              <a:t> :</a:t>
            </a:r>
          </a:p>
          <a:p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Comme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thème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récurrent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tout au long du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cours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, nous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utiliserons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métaphore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d'une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rivière.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Chaque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jour sera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représenté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par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une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partie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la rivière. </a:t>
            </a:r>
          </a:p>
          <a:p>
            <a:endParaRPr lang="en-NL" sz="1200" b="0" i="0" u="none" strike="noStrike" cap="none" dirty="0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Discutez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avec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vos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collègues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la manière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dont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les adaptations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sont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réalisées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. Quels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sont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les obstacles/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blocages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qui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empêchent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d'atteindre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résilience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? Comment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pouvons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-nous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créer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un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espace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pour les rivières/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l'adaptation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? De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quels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outils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disposons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-nous 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pour faire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couler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rivière ? 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0" i="0" u="none" strike="noStrike" cap="none" dirty="0">
              <a:solidFill>
                <a:schemeClr val="dk1"/>
              </a:solidFill>
              <a:effectLst/>
              <a:latin typeface="Arial"/>
              <a:cs typeface="Arial"/>
              <a:sym typeface="Arial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b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C9FD4B-204E-AA80-86D0-CE65956EE92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807206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1DDAE7-5883-32B0-4351-2574703123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0244340-16CA-128A-4866-9C2AA0A717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2A2A-2787-5B17-D638-D3038A4851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/>
              <a:t>Notes du facilitateur :</a:t>
            </a:r>
          </a:p>
          <a:p>
            <a:endParaRPr lang="en-GB"/>
          </a:p>
          <a:p>
            <a:r>
              <a:rPr lang="en-US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Commençons par un aperçu général du contenu de ce module.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5D2865-4FDE-8640-3A42-8EA15BD0276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101459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>
          <a:extLst>
            <a:ext uri="{FF2B5EF4-FFF2-40B4-BE49-F238E27FC236}">
              <a16:creationId xmlns:a16="http://schemas.microsoft.com/office/drawing/2014/main" id="{C313DCBF-37C8-B9BA-1CC9-8DD667F7C1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6:notes">
            <a:extLst>
              <a:ext uri="{FF2B5EF4-FFF2-40B4-BE49-F238E27FC236}">
                <a16:creationId xmlns:a16="http://schemas.microsoft.com/office/drawing/2014/main" id="{62D7BF8A-BA51-A3BE-422E-A2C350C9B3E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GB" b="1" dirty="0"/>
              <a:t>Notes du </a:t>
            </a:r>
            <a:r>
              <a:rPr lang="en-GB" b="1" dirty="0" err="1"/>
              <a:t>facilitateur</a:t>
            </a:r>
            <a:r>
              <a:rPr lang="en-GB" b="1" dirty="0"/>
              <a:t> :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Ce module est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conçu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pour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fournir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aux participants les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connaissances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les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outils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nécessaires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pour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comprendre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gérer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les impacts du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changement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climatique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sur les infrastructures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d'approvisionnement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eau et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d'assainissement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GB" sz="1200" b="0" i="0" u="none" strike="noStrike" cap="none" dirty="0">
              <a:solidFill>
                <a:schemeClr val="dk1"/>
              </a:solidFill>
              <a:effectLst/>
              <a:latin typeface="Arial"/>
              <a:ea typeface="Roboto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Pour nous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recentrer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rappelons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que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le module 5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s'appuie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directement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sur tout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que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nous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avons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appris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Le module 1 nous a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donné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les bases, le module 2 les concepts de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résilience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, le module 3 le processus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d'évaluation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risques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le module 4 les options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d'adaptation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Le module 5 vous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permet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désormais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d'intégrer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tout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cela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dans la planification concrète des infrastructures.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GB" sz="1200" b="0" i="0" u="none" strike="noStrike" cap="none" dirty="0">
              <a:solidFill>
                <a:schemeClr val="dk1"/>
              </a:solidFill>
              <a:effectLst/>
              <a:latin typeface="Arial"/>
              <a:ea typeface="Roboto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GB" sz="10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6" name="Google Shape;166;p6:notes">
            <a:extLst>
              <a:ext uri="{FF2B5EF4-FFF2-40B4-BE49-F238E27FC236}">
                <a16:creationId xmlns:a16="http://schemas.microsoft.com/office/drawing/2014/main" id="{38D25956-75C1-F2C4-497F-14DC69528E7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31922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b="1" dirty="0"/>
              <a:t>Notes du </a:t>
            </a:r>
            <a:r>
              <a:rPr lang="en-GB" b="1" dirty="0" err="1"/>
              <a:t>facilitateur</a:t>
            </a:r>
            <a:r>
              <a:rPr lang="en-GB" b="1" dirty="0"/>
              <a:t> :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Cette diapositive </a:t>
            </a:r>
            <a:r>
              <a:rPr lang="en-GB" sz="1200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résume</a:t>
            </a:r>
            <a:r>
              <a:rPr lang="en-GB" sz="12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le </a:t>
            </a:r>
            <a:r>
              <a:rPr lang="en-GB" sz="1200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contenu</a:t>
            </a:r>
            <a:r>
              <a:rPr lang="en-GB" sz="12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du </a:t>
            </a:r>
            <a:r>
              <a:rPr lang="en-GB" sz="1200" b="1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module 5 </a:t>
            </a:r>
            <a:r>
              <a:rPr lang="en-GB" sz="12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:</a:t>
            </a:r>
            <a:endParaRPr lang="en-GB" dirty="0"/>
          </a:p>
          <a:p>
            <a:endParaRPr lang="en-GB" sz="1200" b="0" i="0" u="none" strike="noStrike" cap="none" dirty="0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Ce module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est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conçu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pour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fournir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aux participants les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connaissances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les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outils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nécessaires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pour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comprendre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gérer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les impacts du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changement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climatique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sur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l'eau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l'assainissement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</a:t>
            </a:r>
          </a:p>
          <a:p>
            <a:endParaRPr lang="en-GB" sz="1200" b="0" i="0" u="none" strike="noStrike" cap="none" dirty="0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Il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couvre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: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approches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planification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basées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sur des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scénarios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pour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évaluer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gérer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effets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du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changement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climatique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sur la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fonctionnalité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des infrastructures et les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besoins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planification à long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terme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(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planification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basée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 sur des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scénarios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)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fondements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la gestion des infrastructures,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notamment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:</a:t>
            </a:r>
          </a:p>
          <a:p>
            <a:pPr lvl="1"/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La distinction entre les infrastructures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matérielles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immatérielles</a:t>
            </a:r>
            <a:endParaRPr lang="en-GB" sz="1200" b="0" i="0" u="none" strike="noStrike" cap="none" dirty="0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L’application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la pensée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systémique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pour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relever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défis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complexes</a:t>
            </a:r>
          </a:p>
          <a:p>
            <a:pPr lvl="1"/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La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sélection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l’adaption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des solutions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appropriées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à divers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contextes</a:t>
            </a:r>
            <a:endParaRPr lang="en-GB" sz="1200" b="0" i="0" u="none" strike="noStrike" cap="none" dirty="0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705117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9F6225-2F03-216C-0405-1121B48594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874DC4-4BD3-6D55-B180-5EC3B45992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DAC98B-4E5A-75A6-B64A-AE61F4C658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/>
              <a:t>Notes du facilitateur :</a:t>
            </a:r>
          </a:p>
          <a:p>
            <a:endParaRPr lang="en-US" sz="1200" b="1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US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Voici les objectifs d'apprentissage du jour.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7A17D8-1C6F-98DA-83F8-1CAE67A566B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8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740798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b="1"/>
              <a:t>Notes du facilitateur :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Cette diapositive résume le contenu du </a:t>
            </a:r>
            <a:r>
              <a:rPr lang="en-GB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module 5 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: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b="0"/>
              <a:t>Ce module est conçu pour donner aux participants une approche structurée de la construction d'infrastructures résilientes dans un climat en mutation. Les principaux objectifs d'apprentissage sont de les aider à 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b="0"/>
              <a:t>à comprendre les impacts climatiques, à distinguer les infrastructures matérielles des infrastructures immatérielles, à utiliser la planification par scénarios et à soumettre les systèmes d'approvisionnement en eau à des tests de résistance. À la fin du module, ils devraient être en mesure de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b="0"/>
              <a:t>développer des stratégies d'adaptation intégrées adaptées à leur propre contexte.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US" b="0"/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Lisez ces objectifs à haute voix. Insistez sur les verbes d'action : « appliquer », « différencier », « mener ». Il ne s'agit pas seulement de connaissances, mais aussi d'acquérir des compétences pratiques.</a:t>
            </a:r>
            <a:endParaRPr lang="en-GB" b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9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786332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dule Title">
    <p:bg>
      <p:bgPr>
        <a:gradFill>
          <a:gsLst>
            <a:gs pos="0">
              <a:srgbClr val="0A5FBA"/>
            </a:gs>
            <a:gs pos="27000">
              <a:srgbClr val="0A5FBA"/>
            </a:gs>
            <a:gs pos="59000">
              <a:srgbClr val="00B0CE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13176" y="2572721"/>
            <a:ext cx="6036280" cy="1652274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4000" b="0" dirty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613176" y="4408804"/>
            <a:ext cx="6036280" cy="705637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dirty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Date |  Location</a:t>
            </a:r>
          </a:p>
          <a:p>
            <a:pPr lvl="0"/>
            <a:r>
              <a:rPr lang="en-US"/>
              <a:t>Lead facilitator</a:t>
            </a: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1D6AB98B-BD95-F9FC-BB22-1A89B6EE324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5191932" cy="5114441"/>
          </a:xfrm>
          <a:custGeom>
            <a:avLst/>
            <a:gdLst>
              <a:gd name="connsiteX0" fmla="*/ 0 w 6604503"/>
              <a:gd name="connsiteY0" fmla="*/ 0 h 6399152"/>
              <a:gd name="connsiteX1" fmla="*/ 6604503 w 6604503"/>
              <a:gd name="connsiteY1" fmla="*/ 0 h 6399152"/>
              <a:gd name="connsiteX2" fmla="*/ 6604503 w 6604503"/>
              <a:gd name="connsiteY2" fmla="*/ 5797156 h 6399152"/>
              <a:gd name="connsiteX3" fmla="*/ 6002507 w 6604503"/>
              <a:gd name="connsiteY3" fmla="*/ 6399152 h 6399152"/>
              <a:gd name="connsiteX4" fmla="*/ 0 w 6604503"/>
              <a:gd name="connsiteY4" fmla="*/ 6399152 h 6399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503" h="6399152">
                <a:moveTo>
                  <a:pt x="0" y="0"/>
                </a:moveTo>
                <a:lnTo>
                  <a:pt x="6604503" y="0"/>
                </a:lnTo>
                <a:lnTo>
                  <a:pt x="6604503" y="5797156"/>
                </a:lnTo>
                <a:cubicBezTo>
                  <a:pt x="6604503" y="6129629"/>
                  <a:pt x="6334980" y="6399152"/>
                  <a:pt x="6002507" y="6399152"/>
                </a:cubicBezTo>
                <a:lnTo>
                  <a:pt x="0" y="6399152"/>
                </a:lnTo>
                <a:close/>
              </a:path>
            </a:pathLst>
          </a:custGeom>
          <a:blipFill dpi="0" rotWithShape="1">
            <a:blip r:embed="rId2">
              <a:alphaModFix amt="75000"/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/>
              <a:t>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29768" y="6492240"/>
            <a:ext cx="2843784" cy="33832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effectLst/>
              </a:defRPr>
            </a:lvl1pPr>
          </a:lstStyle>
          <a:p>
            <a:fld id="{5B3B0F7F-6AD6-4AF0-8BB1-D49CE0F9F622}" type="datetime1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97112" y="6492240"/>
            <a:ext cx="2660904" cy="33832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C1D7552-2152-9032-FC06-0CC959B564D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613176" y="1921790"/>
            <a:ext cx="3143366" cy="412183"/>
          </a:xfrm>
        </p:spPr>
        <p:txBody>
          <a:bodyPr anchor="b"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MODULE NUMBER</a:t>
            </a:r>
          </a:p>
        </p:txBody>
      </p:sp>
    </p:spTree>
    <p:extLst>
      <p:ext uri="{BB962C8B-B14F-4D97-AF65-F5344CB8AC3E}">
        <p14:creationId xmlns:p14="http://schemas.microsoft.com/office/powerpoint/2010/main" val="18855646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2">
    <p:bg>
      <p:bgPr>
        <a:gradFill>
          <a:gsLst>
            <a:gs pos="0">
              <a:srgbClr val="0A5FBA"/>
            </a:gs>
            <a:gs pos="29000">
              <a:srgbClr val="0A5FBA"/>
            </a:gs>
            <a:gs pos="66000">
              <a:srgbClr val="00B0CE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27BD538E-A5E4-7C65-A9B9-07DD3AEC5E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9456" y="6492240"/>
            <a:ext cx="457200" cy="33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1468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374A2447-F4FA-FE5C-4DCA-E2F63F6905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9456" y="6492240"/>
            <a:ext cx="457200" cy="33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0A5FBA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146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D27B3C97-AB5A-3122-EADE-69166D85A4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9456" y="6492240"/>
            <a:ext cx="457200" cy="33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0A5FBA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8451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11;p5">
            <a:extLst>
              <a:ext uri="{FF2B5EF4-FFF2-40B4-BE49-F238E27FC236}">
                <a16:creationId xmlns:a16="http://schemas.microsoft.com/office/drawing/2014/main" id="{1E428696-D5BF-4543-E336-4306A94FB16D}"/>
              </a:ext>
            </a:extLst>
          </p:cNvPr>
          <p:cNvSpPr/>
          <p:nvPr userDrawn="1"/>
        </p:nvSpPr>
        <p:spPr>
          <a:xfrm>
            <a:off x="0" y="641888"/>
            <a:ext cx="12216829" cy="1332293"/>
          </a:xfrm>
          <a:custGeom>
            <a:avLst/>
            <a:gdLst/>
            <a:ahLst/>
            <a:cxnLst/>
            <a:rect l="l" t="t" r="r" b="b"/>
            <a:pathLst>
              <a:path w="24433657" h="2664587" extrusionOk="0">
                <a:moveTo>
                  <a:pt x="0" y="0"/>
                </a:moveTo>
                <a:lnTo>
                  <a:pt x="24433657" y="0"/>
                </a:lnTo>
                <a:lnTo>
                  <a:pt x="24433657" y="2664587"/>
                </a:lnTo>
                <a:lnTo>
                  <a:pt x="0" y="2664587"/>
                </a:lnTo>
                <a:close/>
              </a:path>
            </a:pathLst>
          </a:custGeom>
          <a:gradFill>
            <a:gsLst>
              <a:gs pos="0">
                <a:srgbClr val="0B5FBA">
                  <a:alpha val="80000"/>
                </a:srgbClr>
              </a:gs>
              <a:gs pos="100000">
                <a:srgbClr val="00D0AB"/>
              </a:gs>
            </a:gsLst>
            <a:lin ang="0" scaled="0"/>
          </a:gradFill>
          <a:ln>
            <a:noFill/>
          </a:ln>
        </p:spPr>
        <p:txBody>
          <a:bodyPr spcFirstLastPara="1" wrap="square" lIns="60950" tIns="30467" rIns="60950" bIns="30467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565DB808-7A91-ED5A-1106-9B7612CFBFBA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549525" y="937153"/>
            <a:ext cx="12217400" cy="741762"/>
          </a:xfrm>
        </p:spPr>
        <p:txBody>
          <a:bodyPr>
            <a:normAutofit/>
          </a:bodyPr>
          <a:lstStyle>
            <a:lvl1pPr marL="0" indent="0">
              <a:buNone/>
              <a:defRPr sz="3600" b="0" i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defRPr>
            </a:lvl1pPr>
          </a:lstStyle>
          <a:p>
            <a:pPr lvl="0"/>
            <a:r>
              <a:rPr lang="en-GB" err="1"/>
              <a:t>Xx</a:t>
            </a:r>
            <a:r>
              <a:rPr lang="en-GB"/>
              <a:t> | Section name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FCF95945-99E7-2D4A-986F-3E8B91E01A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9456" y="6492240"/>
            <a:ext cx="457200" cy="33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0A5FBA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5942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 overview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68;p6">
            <a:extLst>
              <a:ext uri="{FF2B5EF4-FFF2-40B4-BE49-F238E27FC236}">
                <a16:creationId xmlns:a16="http://schemas.microsoft.com/office/drawing/2014/main" id="{593680CA-F5E5-83BA-1909-4D499FF4B3FB}"/>
              </a:ext>
            </a:extLst>
          </p:cNvPr>
          <p:cNvSpPr txBox="1"/>
          <p:nvPr userDrawn="1"/>
        </p:nvSpPr>
        <p:spPr>
          <a:xfrm>
            <a:off x="0" y="679424"/>
            <a:ext cx="12192000" cy="6478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699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598" b="1" i="0" u="none" strike="noStrike" kern="0" cap="none" spc="0" normalizeH="0" baseline="0" noProof="0">
                <a:ln>
                  <a:noFill/>
                </a:ln>
                <a:solidFill>
                  <a:srgbClr val="0B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Masterclass overview</a:t>
            </a: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46B4D870-9DFE-D539-5B03-DA43115B30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9456" y="6492240"/>
            <a:ext cx="457200" cy="33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0A5FBA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8687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genda">
    <p:bg>
      <p:bgPr>
        <a:solidFill>
          <a:srgbClr val="DBEF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11">
            <a:extLst>
              <a:ext uri="{FF2B5EF4-FFF2-40B4-BE49-F238E27FC236}">
                <a16:creationId xmlns:a16="http://schemas.microsoft.com/office/drawing/2014/main" id="{F42EC37D-2B88-915B-F41A-EBA61986B4EC}"/>
              </a:ext>
            </a:extLst>
          </p:cNvPr>
          <p:cNvSpPr/>
          <p:nvPr userDrawn="1"/>
        </p:nvSpPr>
        <p:spPr>
          <a:xfrm flipV="1">
            <a:off x="1" y="6099048"/>
            <a:ext cx="10487111" cy="758952"/>
          </a:xfrm>
          <a:custGeom>
            <a:avLst/>
            <a:gdLst>
              <a:gd name="connsiteX0" fmla="*/ 0 w 10487111"/>
              <a:gd name="connsiteY0" fmla="*/ 758952 h 758952"/>
              <a:gd name="connsiteX1" fmla="*/ 10070779 w 10487111"/>
              <a:gd name="connsiteY1" fmla="*/ 758952 h 758952"/>
              <a:gd name="connsiteX2" fmla="*/ 10487111 w 10487111"/>
              <a:gd name="connsiteY2" fmla="*/ 342620 h 758952"/>
              <a:gd name="connsiteX3" fmla="*/ 10487111 w 10487111"/>
              <a:gd name="connsiteY3" fmla="*/ 0 h 758952"/>
              <a:gd name="connsiteX4" fmla="*/ 0 w 10487111"/>
              <a:gd name="connsiteY4" fmla="*/ 0 h 758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87111" h="758952">
                <a:moveTo>
                  <a:pt x="0" y="758952"/>
                </a:moveTo>
                <a:lnTo>
                  <a:pt x="10070779" y="758952"/>
                </a:lnTo>
                <a:cubicBezTo>
                  <a:pt x="10300713" y="758952"/>
                  <a:pt x="10487111" y="572554"/>
                  <a:pt x="10487111" y="342620"/>
                </a:cubicBezTo>
                <a:lnTo>
                  <a:pt x="10487111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A5FBA"/>
              </a:gs>
              <a:gs pos="29000">
                <a:srgbClr val="0A5FBA"/>
              </a:gs>
              <a:gs pos="66000">
                <a:srgbClr val="00B0CE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0EDE6"/>
              </a:solidFill>
              <a:effectLst/>
              <a:uLnTx/>
              <a:uFillTx/>
              <a:latin typeface="Neue Haas Grotesk Text Pro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B7C41C5-FD40-EBFC-19B4-E00567487383}"/>
              </a:ext>
            </a:extLst>
          </p:cNvPr>
          <p:cNvSpPr txBox="1"/>
          <p:nvPr userDrawn="1"/>
        </p:nvSpPr>
        <p:spPr>
          <a:xfrm>
            <a:off x="433953" y="433953"/>
            <a:ext cx="45874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i="0">
                <a:solidFill>
                  <a:srgbClr val="0A5FBA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Today’s focus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94114EBA-FFC5-2CCD-CE07-16C3EE6738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9456" y="6492240"/>
            <a:ext cx="457200" cy="33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0A5FBA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1095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oT Programme">
    <p:bg>
      <p:bgPr>
        <a:solidFill>
          <a:srgbClr val="0A5F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anchor="ctr">
            <a:normAutofit/>
          </a:bodyPr>
          <a:lstStyle>
            <a:lvl1pPr>
              <a:defRPr sz="3200" b="0" i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768" y="1782304"/>
            <a:ext cx="10652760" cy="449962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29768" y="6492240"/>
            <a:ext cx="2843784" cy="338328"/>
          </a:xfrm>
          <a:prstGeom prst="rect">
            <a:avLst/>
          </a:prstGeom>
        </p:spPr>
        <p:txBody>
          <a:bodyPr/>
          <a:lstStyle/>
          <a:p>
            <a:fld id="{478E53AA-13B8-469A-87B0-FF7C74E1EADE}" type="datetime1">
              <a:rPr lang="en-US" smtClean="0"/>
              <a:t>3/16/2026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reeform: Shape 11">
            <a:extLst>
              <a:ext uri="{FF2B5EF4-FFF2-40B4-BE49-F238E27FC236}">
                <a16:creationId xmlns:a16="http://schemas.microsoft.com/office/drawing/2014/main" id="{CF5DEDB2-C78D-A32F-9D76-CB0467018397}"/>
              </a:ext>
            </a:extLst>
          </p:cNvPr>
          <p:cNvSpPr/>
          <p:nvPr userDrawn="1"/>
        </p:nvSpPr>
        <p:spPr>
          <a:xfrm flipV="1">
            <a:off x="1" y="6099048"/>
            <a:ext cx="10487111" cy="758952"/>
          </a:xfrm>
          <a:custGeom>
            <a:avLst/>
            <a:gdLst>
              <a:gd name="connsiteX0" fmla="*/ 0 w 10487111"/>
              <a:gd name="connsiteY0" fmla="*/ 758952 h 758952"/>
              <a:gd name="connsiteX1" fmla="*/ 10070779 w 10487111"/>
              <a:gd name="connsiteY1" fmla="*/ 758952 h 758952"/>
              <a:gd name="connsiteX2" fmla="*/ 10487111 w 10487111"/>
              <a:gd name="connsiteY2" fmla="*/ 342620 h 758952"/>
              <a:gd name="connsiteX3" fmla="*/ 10487111 w 10487111"/>
              <a:gd name="connsiteY3" fmla="*/ 0 h 758952"/>
              <a:gd name="connsiteX4" fmla="*/ 0 w 10487111"/>
              <a:gd name="connsiteY4" fmla="*/ 0 h 758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87111" h="758952">
                <a:moveTo>
                  <a:pt x="0" y="758952"/>
                </a:moveTo>
                <a:lnTo>
                  <a:pt x="10070779" y="758952"/>
                </a:lnTo>
                <a:cubicBezTo>
                  <a:pt x="10300713" y="758952"/>
                  <a:pt x="10487111" y="572554"/>
                  <a:pt x="10487111" y="342620"/>
                </a:cubicBezTo>
                <a:lnTo>
                  <a:pt x="10487111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79000">
                <a:srgbClr val="00B0CE"/>
              </a:gs>
              <a:gs pos="4000">
                <a:srgbClr val="00D0AB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0EDE6"/>
              </a:solidFill>
              <a:effectLst/>
              <a:uLnTx/>
              <a:uFillTx/>
              <a:latin typeface="Neue Haas Grotesk Tex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06383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- Sty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anchor="ctr">
            <a:normAutofit/>
          </a:bodyPr>
          <a:lstStyle>
            <a:lvl1pPr>
              <a:defRPr sz="3200" b="0" i="0">
                <a:solidFill>
                  <a:srgbClr val="0A5FBA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768" y="1782304"/>
            <a:ext cx="10652760" cy="4115157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29768" y="6492240"/>
            <a:ext cx="2843784" cy="338328"/>
          </a:xfrm>
          <a:prstGeom prst="rect">
            <a:avLst/>
          </a:prstGeom>
        </p:spPr>
        <p:txBody>
          <a:bodyPr/>
          <a:lstStyle/>
          <a:p>
            <a:fld id="{478E53AA-13B8-469A-87B0-FF7C74E1EADE}" type="datetime1">
              <a:rPr lang="en-US" smtClean="0"/>
              <a:t>3/16/2026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11">
            <a:extLst>
              <a:ext uri="{FF2B5EF4-FFF2-40B4-BE49-F238E27FC236}">
                <a16:creationId xmlns:a16="http://schemas.microsoft.com/office/drawing/2014/main" id="{CF5DEDB2-C78D-A32F-9D76-CB0467018397}"/>
              </a:ext>
            </a:extLst>
          </p:cNvPr>
          <p:cNvSpPr/>
          <p:nvPr userDrawn="1"/>
        </p:nvSpPr>
        <p:spPr>
          <a:xfrm flipV="1">
            <a:off x="1" y="6099048"/>
            <a:ext cx="10487111" cy="758952"/>
          </a:xfrm>
          <a:custGeom>
            <a:avLst/>
            <a:gdLst>
              <a:gd name="connsiteX0" fmla="*/ 0 w 10487111"/>
              <a:gd name="connsiteY0" fmla="*/ 758952 h 758952"/>
              <a:gd name="connsiteX1" fmla="*/ 10070779 w 10487111"/>
              <a:gd name="connsiteY1" fmla="*/ 758952 h 758952"/>
              <a:gd name="connsiteX2" fmla="*/ 10487111 w 10487111"/>
              <a:gd name="connsiteY2" fmla="*/ 342620 h 758952"/>
              <a:gd name="connsiteX3" fmla="*/ 10487111 w 10487111"/>
              <a:gd name="connsiteY3" fmla="*/ 0 h 758952"/>
              <a:gd name="connsiteX4" fmla="*/ 0 w 10487111"/>
              <a:gd name="connsiteY4" fmla="*/ 0 h 758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87111" h="758952">
                <a:moveTo>
                  <a:pt x="0" y="758952"/>
                </a:moveTo>
                <a:lnTo>
                  <a:pt x="10070779" y="758952"/>
                </a:lnTo>
                <a:cubicBezTo>
                  <a:pt x="10300713" y="758952"/>
                  <a:pt x="10487111" y="572554"/>
                  <a:pt x="10487111" y="342620"/>
                </a:cubicBezTo>
                <a:lnTo>
                  <a:pt x="10487111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A5FBA"/>
              </a:gs>
              <a:gs pos="29000">
                <a:srgbClr val="0A5FBA"/>
              </a:gs>
              <a:gs pos="66000">
                <a:srgbClr val="00B0CE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0EDE6"/>
              </a:solidFill>
              <a:effectLst/>
              <a:uLnTx/>
              <a:uFillTx/>
              <a:latin typeface="Neue Haas Grotesk Tex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345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Style 2 -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anchor="ctr">
            <a:normAutofit/>
          </a:bodyPr>
          <a:lstStyle>
            <a:lvl1pPr>
              <a:defRPr sz="3200" b="0" i="0">
                <a:solidFill>
                  <a:srgbClr val="008BD7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29768" y="6492240"/>
            <a:ext cx="2843784" cy="338328"/>
          </a:xfrm>
          <a:prstGeom prst="rect">
            <a:avLst/>
          </a:prstGeom>
        </p:spPr>
        <p:txBody>
          <a:bodyPr/>
          <a:lstStyle/>
          <a:p>
            <a:fld id="{478E53AA-13B8-469A-87B0-FF7C74E1EADE}" type="datetime1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97112" y="6492240"/>
            <a:ext cx="2660904" cy="338328"/>
          </a:xfrm>
          <a:prstGeom prst="rect">
            <a:avLst/>
          </a:prstGeo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11">
            <a:extLst>
              <a:ext uri="{FF2B5EF4-FFF2-40B4-BE49-F238E27FC236}">
                <a16:creationId xmlns:a16="http://schemas.microsoft.com/office/drawing/2014/main" id="{2AE1B317-2285-2E5D-436D-E84B669271F2}"/>
              </a:ext>
            </a:extLst>
          </p:cNvPr>
          <p:cNvSpPr/>
          <p:nvPr userDrawn="1"/>
        </p:nvSpPr>
        <p:spPr>
          <a:xfrm flipV="1">
            <a:off x="1" y="6099048"/>
            <a:ext cx="10487111" cy="758952"/>
          </a:xfrm>
          <a:custGeom>
            <a:avLst/>
            <a:gdLst>
              <a:gd name="connsiteX0" fmla="*/ 0 w 10487111"/>
              <a:gd name="connsiteY0" fmla="*/ 758952 h 758952"/>
              <a:gd name="connsiteX1" fmla="*/ 10070779 w 10487111"/>
              <a:gd name="connsiteY1" fmla="*/ 758952 h 758952"/>
              <a:gd name="connsiteX2" fmla="*/ 10487111 w 10487111"/>
              <a:gd name="connsiteY2" fmla="*/ 342620 h 758952"/>
              <a:gd name="connsiteX3" fmla="*/ 10487111 w 10487111"/>
              <a:gd name="connsiteY3" fmla="*/ 0 h 758952"/>
              <a:gd name="connsiteX4" fmla="*/ 0 w 10487111"/>
              <a:gd name="connsiteY4" fmla="*/ 0 h 758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87111" h="758952">
                <a:moveTo>
                  <a:pt x="0" y="758952"/>
                </a:moveTo>
                <a:lnTo>
                  <a:pt x="10070779" y="758952"/>
                </a:lnTo>
                <a:cubicBezTo>
                  <a:pt x="10300713" y="758952"/>
                  <a:pt x="10487111" y="572554"/>
                  <a:pt x="10487111" y="342620"/>
                </a:cubicBezTo>
                <a:lnTo>
                  <a:pt x="10487111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A5FBA"/>
              </a:gs>
              <a:gs pos="29000">
                <a:srgbClr val="0A5FBA"/>
              </a:gs>
              <a:gs pos="66000">
                <a:srgbClr val="00B0CE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0EDE6"/>
              </a:solidFill>
              <a:effectLst/>
              <a:uLnTx/>
              <a:uFillTx/>
              <a:latin typeface="Neue Haas Grotesk Text Pro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A1949BF-4F49-C234-165C-E3EF7B0A87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768" y="1782305"/>
            <a:ext cx="6222702" cy="4073984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C0DE999-57CE-7515-9AB3-A54C38DBD40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53806" y="1782305"/>
            <a:ext cx="4228532" cy="4073984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41607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- Style 3">
    <p:bg>
      <p:bgPr>
        <a:solidFill>
          <a:srgbClr val="DBEF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anchor="ctr">
            <a:normAutofit/>
          </a:bodyPr>
          <a:lstStyle>
            <a:lvl1pPr>
              <a:defRPr sz="3200" b="0" i="0">
                <a:solidFill>
                  <a:srgbClr val="0A5FBA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768" y="1782306"/>
            <a:ext cx="10652760" cy="4190656"/>
          </a:xfrm>
        </p:spPr>
        <p:txBody>
          <a:bodyPr>
            <a:normAutofit/>
          </a:bodyPr>
          <a:lstStyle>
            <a:lvl1pPr marL="14288" indent="0">
              <a:buNone/>
              <a:tabLst/>
              <a:defRPr sz="2400">
                <a:solidFill>
                  <a:srgbClr val="0A5FBA"/>
                </a:solidFill>
              </a:defRPr>
            </a:lvl1pPr>
            <a:lvl2pPr>
              <a:defRPr sz="2000">
                <a:solidFill>
                  <a:srgbClr val="0A5FBA"/>
                </a:solidFill>
              </a:defRPr>
            </a:lvl2pPr>
            <a:lvl3pPr>
              <a:defRPr sz="1800">
                <a:solidFill>
                  <a:srgbClr val="0A5FBA"/>
                </a:solidFill>
              </a:defRPr>
            </a:lvl3pPr>
            <a:lvl4pPr>
              <a:defRPr sz="1800">
                <a:solidFill>
                  <a:srgbClr val="0A5FBA"/>
                </a:solidFill>
              </a:defRPr>
            </a:lvl4pPr>
            <a:lvl5pPr>
              <a:defRPr sz="1800">
                <a:solidFill>
                  <a:srgbClr val="0A5FBA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29768" y="6492240"/>
            <a:ext cx="2843784" cy="338328"/>
          </a:xfrm>
          <a:prstGeom prst="rect">
            <a:avLst/>
          </a:prstGeom>
        </p:spPr>
        <p:txBody>
          <a:bodyPr/>
          <a:lstStyle/>
          <a:p>
            <a:fld id="{478E53AA-13B8-469A-87B0-FF7C74E1EADE}" type="datetime1">
              <a:rPr lang="en-US" smtClean="0"/>
              <a:t>3/16/2026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11">
            <a:extLst>
              <a:ext uri="{FF2B5EF4-FFF2-40B4-BE49-F238E27FC236}">
                <a16:creationId xmlns:a16="http://schemas.microsoft.com/office/drawing/2014/main" id="{2AE1B317-2285-2E5D-436D-E84B669271F2}"/>
              </a:ext>
            </a:extLst>
          </p:cNvPr>
          <p:cNvSpPr/>
          <p:nvPr userDrawn="1"/>
        </p:nvSpPr>
        <p:spPr>
          <a:xfrm flipV="1">
            <a:off x="1" y="6099048"/>
            <a:ext cx="10487111" cy="758952"/>
          </a:xfrm>
          <a:custGeom>
            <a:avLst/>
            <a:gdLst>
              <a:gd name="connsiteX0" fmla="*/ 0 w 10487111"/>
              <a:gd name="connsiteY0" fmla="*/ 758952 h 758952"/>
              <a:gd name="connsiteX1" fmla="*/ 10070779 w 10487111"/>
              <a:gd name="connsiteY1" fmla="*/ 758952 h 758952"/>
              <a:gd name="connsiteX2" fmla="*/ 10487111 w 10487111"/>
              <a:gd name="connsiteY2" fmla="*/ 342620 h 758952"/>
              <a:gd name="connsiteX3" fmla="*/ 10487111 w 10487111"/>
              <a:gd name="connsiteY3" fmla="*/ 0 h 758952"/>
              <a:gd name="connsiteX4" fmla="*/ 0 w 10487111"/>
              <a:gd name="connsiteY4" fmla="*/ 0 h 758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87111" h="758952">
                <a:moveTo>
                  <a:pt x="0" y="758952"/>
                </a:moveTo>
                <a:lnTo>
                  <a:pt x="10070779" y="758952"/>
                </a:lnTo>
                <a:cubicBezTo>
                  <a:pt x="10300713" y="758952"/>
                  <a:pt x="10487111" y="572554"/>
                  <a:pt x="10487111" y="342620"/>
                </a:cubicBezTo>
                <a:lnTo>
                  <a:pt x="10487111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A5FBA"/>
              </a:gs>
              <a:gs pos="29000">
                <a:srgbClr val="0A5FBA"/>
              </a:gs>
              <a:gs pos="66000">
                <a:srgbClr val="00B0CE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0EDE6"/>
              </a:solidFill>
              <a:effectLst/>
              <a:uLnTx/>
              <a:uFillTx/>
              <a:latin typeface="Neue Haas Grotesk Tex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09919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userDrawn="1">
  <p:cSld name="Section break">
    <p:bg>
      <p:bgPr>
        <a:gradFill>
          <a:gsLst>
            <a:gs pos="0">
              <a:srgbClr val="0A5FBA"/>
            </a:gs>
            <a:gs pos="29000">
              <a:srgbClr val="0A5FBA"/>
            </a:gs>
            <a:gs pos="66000">
              <a:srgbClr val="00B0CE"/>
            </a:gs>
          </a:gsLst>
          <a:lin ang="13500000" scaled="1"/>
        </a:gra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71A385-3D8A-2C16-6BA9-4EA9B9A5597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blipFill dpi="0" rotWithShape="1">
            <a:blip r:embed="rId2">
              <a:alphaModFix amt="63000"/>
            </a:blip>
            <a:srcRect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E94A69B-BA63-AD70-8C3A-34BDCE6345F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362350"/>
            <a:ext cx="12192000" cy="1931964"/>
          </a:xfrm>
        </p:spPr>
        <p:txBody>
          <a:bodyPr anchor="ctr">
            <a:noAutofit/>
          </a:bodyPr>
          <a:lstStyle>
            <a:lvl1pPr marL="0" indent="0" algn="ctr">
              <a:buNone/>
              <a:defRPr sz="6600" b="1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en-GB"/>
              <a:t>Click to edit section break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8C18EE53-485B-08E9-4FA8-09A3BCBA15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9456" y="6492240"/>
            <a:ext cx="457200" cy="33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5BFB69-9245-EC58-F1DE-FEB625BD3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283464"/>
            <a:ext cx="10652760" cy="9692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Cliquez pour modifier le style du titre principal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16AFD5-5144-C460-0CA4-644BC4A93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9768" y="1380744"/>
            <a:ext cx="10652760" cy="49011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Cliquez pour modifier les styles de texte principaux</a:t>
            </a:r>
          </a:p>
          <a:p>
            <a:pPr lvl="1"/>
            <a:r>
              <a:rPr lang="en-US"/>
              <a:t>Deuxième niveau</a:t>
            </a:r>
          </a:p>
          <a:p>
            <a:pPr lvl="2"/>
            <a:r>
              <a:rPr lang="en-US"/>
              <a:t>Troisième niveau</a:t>
            </a:r>
          </a:p>
          <a:p>
            <a:pPr lvl="3"/>
            <a:r>
              <a:rPr lang="en-US"/>
              <a:t>Quatrième niveau</a:t>
            </a:r>
          </a:p>
          <a:p>
            <a:pPr lvl="4"/>
            <a:r>
              <a:rPr lang="en-US"/>
              <a:t>Cinquième niveau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1647D-0DF0-CA1B-F723-EF7B8F508D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9456" y="6492240"/>
            <a:ext cx="457200" cy="33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0A5FBA"/>
                </a:solidFill>
              </a:defRPr>
            </a:lvl1pPr>
          </a:lstStyle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274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71" r:id="rId2"/>
    <p:sldLayoutId id="2147483679" r:id="rId3"/>
    <p:sldLayoutId id="2147483680" r:id="rId4"/>
    <p:sldLayoutId id="2147483686" r:id="rId5"/>
    <p:sldLayoutId id="2147483662" r:id="rId6"/>
    <p:sldLayoutId id="2147483689" r:id="rId7"/>
    <p:sldLayoutId id="2147483687" r:id="rId8"/>
    <p:sldLayoutId id="2147483649" r:id="rId9"/>
    <p:sldLayoutId id="2147483683" r:id="rId10"/>
    <p:sldLayoutId id="2147483682" r:id="rId11"/>
    <p:sldLayoutId id="2147483690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none" baseline="0">
          <a:solidFill>
            <a:schemeClr val="tx1"/>
          </a:solidFill>
          <a:latin typeface="Roboto Black" panose="02000000000000000000" pitchFamily="2" charset="0"/>
          <a:ea typeface="Roboto Black" panose="02000000000000000000" pitchFamily="2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1pPr>
      <a:lvl2pPr marL="457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2pPr>
      <a:lvl3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3pPr>
      <a:lvl4pPr marL="914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4pPr>
      <a:lvl5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12.xml"/><Relationship Id="rId1" Type="http://schemas.openxmlformats.org/officeDocument/2006/relationships/video" Target="https://www.youtube.com/embed/m8ICEo13sJU?feature=oembed" TargetMode="External"/><Relationship Id="rId4" Type="http://schemas.openxmlformats.org/officeDocument/2006/relationships/hyperlink" Target="https://www.youtube.com/watch?v=m8ICEo13sJU&amp;t=28s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go.mwater.co/irc/2025_kenya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climateknowledgeportal.worldbank.org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19044/esj.2020.v16n33p105" TargetMode="External"/><Relationship Id="rId3" Type="http://schemas.openxmlformats.org/officeDocument/2006/relationships/hyperlink" Target="https://www.worldbank.org/en/news/feature/2020/11/17/the-adaptation-principles-6-ways-to-build-resilience-to-climate-change" TargetMode="External"/><Relationship Id="rId7" Type="http://schemas.openxmlformats.org/officeDocument/2006/relationships/hyperlink" Target="https://doi.org/10.4000/books.irdeditions.9773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doi.org/10.1080/27678490.2022.2061313" TargetMode="External"/><Relationship Id="rId5" Type="http://schemas.openxmlformats.org/officeDocument/2006/relationships/hyperlink" Target="https://doi.org/10.13140/RG.2.2.19319.09121" TargetMode="External"/><Relationship Id="rId4" Type="http://schemas.openxmlformats.org/officeDocument/2006/relationships/hyperlink" Target="https://www.adaptation-undp.org/resources/reports/adaptation-principles-guide-designing-strategies-climate-change-adaptation-and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Relationship Id="rId6" Type="http://schemas.microsoft.com/office/2007/relationships/hdphoto" Target="../media/hdphoto3.wdp"/><Relationship Id="rId5" Type="http://schemas.openxmlformats.org/officeDocument/2006/relationships/image" Target="../media/image27.pn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5" Type="http://schemas.openxmlformats.org/officeDocument/2006/relationships/hyperlink" Target="https://unsplash.com/photos/an-aerial-view-of-a-bridge-over-a-river-tZSeC3iPwFE?utm_source=unsplash&amp;utm_medium=referral&amp;utm_content=creditCopyText" TargetMode="External"/><Relationship Id="rId4" Type="http://schemas.openxmlformats.org/officeDocument/2006/relationships/hyperlink" Target="https://unsplash.com/@rejaul_creativedesign?utm_source=unsplash&amp;utm_medium=referral&amp;utm_content=creditCopyText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">
          <a:extLst>
            <a:ext uri="{FF2B5EF4-FFF2-40B4-BE49-F238E27FC236}">
              <a16:creationId xmlns:a16="http://schemas.microsoft.com/office/drawing/2014/main" id="{03DCF68E-0727-F4ED-B80D-B0E32B02CB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2316833-925B-82D3-CE86-AC71641E77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3200" kern="0" dirty="0" err="1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Boîte</a:t>
            </a:r>
            <a:r>
              <a:rPr lang="en-GB" sz="3200" kern="0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 à </a:t>
            </a:r>
            <a:r>
              <a:rPr lang="en-GB" sz="3200" kern="0" dirty="0" err="1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outils</a:t>
            </a:r>
            <a:r>
              <a:rPr lang="en-GB" sz="3200" kern="0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 pour la planification des infrastructures </a:t>
            </a:r>
            <a:r>
              <a:rPr lang="en-GB" sz="3200" kern="0" dirty="0" err="1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d'approvisionnement</a:t>
            </a:r>
            <a:r>
              <a:rPr lang="en-GB" sz="3200" kern="0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3200" kern="0" dirty="0" err="1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en</a:t>
            </a:r>
            <a:r>
              <a:rPr lang="en-GB" sz="3200" kern="0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 eau et </a:t>
            </a:r>
            <a:r>
              <a:rPr lang="en-GB" sz="3200" kern="0" dirty="0" err="1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d'assainissement</a:t>
            </a:r>
            <a:endParaRPr lang="en-GB" sz="3200" dirty="0">
              <a:solidFill>
                <a:schemeClr val="tx1"/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0617B92-D634-9A9C-2050-360CE9A4A60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Picture Placeholder 6" descr="A water treatment plant with a red bridge&#10;&#10;AI-generated content may be incorrect.">
            <a:extLst>
              <a:ext uri="{FF2B5EF4-FFF2-40B4-BE49-F238E27FC236}">
                <a16:creationId xmlns:a16="http://schemas.microsoft.com/office/drawing/2014/main" id="{8F4AB6B5-9844-2FF7-ADA5-E3A0397F5D3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16E59C-73C9-C10F-B230-C024588227E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/>
              <a:t>MODULE 5</a:t>
            </a:r>
          </a:p>
        </p:txBody>
      </p:sp>
    </p:spTree>
    <p:extLst>
      <p:ext uri="{BB962C8B-B14F-4D97-AF65-F5344CB8AC3E}">
        <p14:creationId xmlns:p14="http://schemas.microsoft.com/office/powerpoint/2010/main" val="41050834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8F35D24-30AB-2852-0B9E-0C1F30826C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CA5F3F7-05E5-5C51-4495-5A298CEE1400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49525" y="937153"/>
            <a:ext cx="11642475" cy="741762"/>
          </a:xfrm>
        </p:spPr>
        <p:txBody>
          <a:bodyPr>
            <a:normAutofit fontScale="70000" lnSpcReduction="20000"/>
          </a:bodyPr>
          <a:lstStyle/>
          <a:p>
            <a:r>
              <a:rPr lang="en-GB" dirty="0"/>
              <a:t>02| </a:t>
            </a:r>
            <a:r>
              <a:rPr lang="fr-FR" dirty="0"/>
              <a:t>Changement climatique et risques d’inondation fluviale en Afrique de l’Ouest </a:t>
            </a:r>
          </a:p>
        </p:txBody>
      </p:sp>
    </p:spTree>
    <p:extLst>
      <p:ext uri="{BB962C8B-B14F-4D97-AF65-F5344CB8AC3E}">
        <p14:creationId xmlns:p14="http://schemas.microsoft.com/office/powerpoint/2010/main" val="832254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98BD3D1-7B78-6CCD-0BAA-0D6339876D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E54E950-1806-CCAB-A349-04735A52861E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0" y="659567"/>
            <a:ext cx="12192000" cy="741762"/>
          </a:xfrm>
        </p:spPr>
        <p:txBody>
          <a:bodyPr>
            <a:noAutofit/>
          </a:bodyPr>
          <a:lstStyle/>
          <a:p>
            <a:pPr algn="ctr"/>
            <a:r>
              <a:rPr lang="en-GB" dirty="0"/>
              <a:t>03| </a:t>
            </a:r>
            <a:r>
              <a:rPr lang="fr-FR" sz="2400" dirty="0"/>
              <a:t>Changement climatique et risques d’inondation pluviale</a:t>
            </a:r>
          </a:p>
          <a:p>
            <a:pPr algn="ctr"/>
            <a:r>
              <a:rPr lang="fr-FR" sz="2400" dirty="0"/>
              <a:t>cas de la Banlieue de Dakar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680232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F01B454-F8A8-C6EA-0885-67BF708362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6DCCA39-4360-BC67-B7F4-5D1122069A0B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0" y="920824"/>
            <a:ext cx="12192000" cy="741762"/>
          </a:xfrm>
        </p:spPr>
        <p:txBody>
          <a:bodyPr>
            <a:noAutofit/>
          </a:bodyPr>
          <a:lstStyle/>
          <a:p>
            <a:r>
              <a:rPr lang="en-GB" dirty="0"/>
              <a:t>04| </a:t>
            </a:r>
            <a:r>
              <a:rPr lang="fr-FR" sz="2400" dirty="0"/>
              <a:t>Erosion côtière et salinisation des ressources en eau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550638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A786E81-05A7-DA17-EF52-E5BC81200E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1CD8BD6-79AA-46AB-EB4F-72C1D23A9D9C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0" y="847345"/>
            <a:ext cx="12192000" cy="741762"/>
          </a:xfrm>
        </p:spPr>
        <p:txBody>
          <a:bodyPr>
            <a:noAutofit/>
          </a:bodyPr>
          <a:lstStyle/>
          <a:p>
            <a:r>
              <a:rPr lang="en-GB" dirty="0"/>
              <a:t>05| </a:t>
            </a:r>
            <a:r>
              <a:rPr lang="fr-FR" sz="2400" dirty="0"/>
              <a:t>Impacts du changement climatique sur le secteur agricole</a:t>
            </a:r>
          </a:p>
        </p:txBody>
      </p:sp>
    </p:spTree>
    <p:extLst>
      <p:ext uri="{BB962C8B-B14F-4D97-AF65-F5344CB8AC3E}">
        <p14:creationId xmlns:p14="http://schemas.microsoft.com/office/powerpoint/2010/main" val="22825755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DD3688-3AB3-62F1-BB76-4F55336AA591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GB"/>
              <a:t>DÉJEUNER</a:t>
            </a:r>
          </a:p>
        </p:txBody>
      </p:sp>
    </p:spTree>
    <p:extLst>
      <p:ext uri="{BB962C8B-B14F-4D97-AF65-F5344CB8AC3E}">
        <p14:creationId xmlns:p14="http://schemas.microsoft.com/office/powerpoint/2010/main" val="6933027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F4A92D-DC95-0963-449C-DF7A90375C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A57C088-21BA-C31B-E0A8-EACB20EACED5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49525" y="937153"/>
            <a:ext cx="11642475" cy="741762"/>
          </a:xfrm>
        </p:spPr>
        <p:txBody>
          <a:bodyPr>
            <a:noAutofit/>
          </a:bodyPr>
          <a:lstStyle/>
          <a:p>
            <a:r>
              <a:rPr lang="en-GB" sz="3200" dirty="0"/>
              <a:t>06 | </a:t>
            </a:r>
            <a:r>
              <a:rPr lang="en-US" sz="3200" dirty="0"/>
              <a:t>Qu'est-ce que la planification basée sur des scénarios ?</a:t>
            </a:r>
          </a:p>
        </p:txBody>
      </p:sp>
    </p:spTree>
    <p:extLst>
      <p:ext uri="{BB962C8B-B14F-4D97-AF65-F5344CB8AC3E}">
        <p14:creationId xmlns:p14="http://schemas.microsoft.com/office/powerpoint/2010/main" val="2650993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0">
          <a:extLst>
            <a:ext uri="{FF2B5EF4-FFF2-40B4-BE49-F238E27FC236}">
              <a16:creationId xmlns:a16="http://schemas.microsoft.com/office/drawing/2014/main" id="{8BBA1B5D-A6E9-B00B-206E-4CCEB6C7C5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D883A4A-0D0A-13EB-E89A-59E1771666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742" y="2876769"/>
            <a:ext cx="6582515" cy="3824005"/>
          </a:xfrm>
          <a:prstGeom prst="rect">
            <a:avLst/>
          </a:prstGeom>
        </p:spPr>
      </p:pic>
      <p:sp>
        <p:nvSpPr>
          <p:cNvPr id="686" name="Google Shape;686;p35">
            <a:extLst>
              <a:ext uri="{FF2B5EF4-FFF2-40B4-BE49-F238E27FC236}">
                <a16:creationId xmlns:a16="http://schemas.microsoft.com/office/drawing/2014/main" id="{DDCBE45C-82CB-D5EC-06EA-3683E5E1C703}"/>
              </a:ext>
            </a:extLst>
          </p:cNvPr>
          <p:cNvSpPr/>
          <p:nvPr/>
        </p:nvSpPr>
        <p:spPr>
          <a:xfrm>
            <a:off x="1053346" y="978233"/>
            <a:ext cx="551942" cy="491935"/>
          </a:xfrm>
          <a:custGeom>
            <a:avLst/>
            <a:gdLst/>
            <a:ahLst/>
            <a:cxnLst/>
            <a:rect l="l" t="t" r="r" b="b"/>
            <a:pathLst>
              <a:path w="1103884" h="983869" extrusionOk="0">
                <a:moveTo>
                  <a:pt x="0" y="0"/>
                </a:moveTo>
                <a:lnTo>
                  <a:pt x="1103884" y="0"/>
                </a:lnTo>
                <a:lnTo>
                  <a:pt x="1103884" y="983869"/>
                </a:lnTo>
                <a:lnTo>
                  <a:pt x="0" y="98386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60950" tIns="30467" rIns="60950" bIns="30467" anchor="t" anchorCtr="0">
            <a:noAutofit/>
          </a:bodyPr>
          <a:lstStyle/>
          <a:p>
            <a:pPr>
              <a:buSzPts val="1400"/>
            </a:pPr>
            <a:endParaRPr sz="933"/>
          </a:p>
        </p:txBody>
      </p:sp>
      <p:sp>
        <p:nvSpPr>
          <p:cNvPr id="688" name="Google Shape;688;p35">
            <a:extLst>
              <a:ext uri="{FF2B5EF4-FFF2-40B4-BE49-F238E27FC236}">
                <a16:creationId xmlns:a16="http://schemas.microsoft.com/office/drawing/2014/main" id="{C0609CB8-92BA-80C1-96EA-171069B8B9F4}"/>
              </a:ext>
            </a:extLst>
          </p:cNvPr>
          <p:cNvSpPr/>
          <p:nvPr/>
        </p:nvSpPr>
        <p:spPr>
          <a:xfrm>
            <a:off x="7700320" y="991040"/>
            <a:ext cx="387159" cy="528511"/>
          </a:xfrm>
          <a:custGeom>
            <a:avLst/>
            <a:gdLst/>
            <a:ahLst/>
            <a:cxnLst/>
            <a:rect l="l" t="t" r="r" b="b"/>
            <a:pathLst>
              <a:path w="774319" h="1057021" extrusionOk="0">
                <a:moveTo>
                  <a:pt x="0" y="0"/>
                </a:moveTo>
                <a:lnTo>
                  <a:pt x="774319" y="0"/>
                </a:lnTo>
                <a:lnTo>
                  <a:pt x="774319" y="1057021"/>
                </a:lnTo>
                <a:lnTo>
                  <a:pt x="0" y="10570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b="-1"/>
            </a:stretch>
          </a:blipFill>
          <a:ln>
            <a:noFill/>
          </a:ln>
        </p:spPr>
        <p:txBody>
          <a:bodyPr spcFirstLastPara="1" wrap="square" lIns="60950" tIns="30467" rIns="60950" bIns="30467" anchor="t" anchorCtr="0">
            <a:noAutofit/>
          </a:bodyPr>
          <a:lstStyle/>
          <a:p>
            <a:pPr>
              <a:buSzPts val="1400"/>
            </a:pPr>
            <a:endParaRPr sz="933"/>
          </a:p>
        </p:txBody>
      </p:sp>
      <p:sp>
        <p:nvSpPr>
          <p:cNvPr id="694" name="Google Shape;694;p35">
            <a:extLst>
              <a:ext uri="{FF2B5EF4-FFF2-40B4-BE49-F238E27FC236}">
                <a16:creationId xmlns:a16="http://schemas.microsoft.com/office/drawing/2014/main" id="{306AFBBE-D41B-0FA8-229B-EB7D5784149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219456" y="9538462"/>
            <a:ext cx="457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r">
              <a:buSzPts val="1400"/>
            </a:pPr>
            <a:fld id="{00000000-1234-1234-1234-123412341234}" type="slidenum">
              <a:rPr lang="en-US" smtClean="0"/>
              <a:t>16</a:t>
            </a:fld>
            <a:endParaRPr/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8C181EAC-42E8-045E-80F2-FEF4448BEF84}"/>
              </a:ext>
            </a:extLst>
          </p:cNvPr>
          <p:cNvSpPr txBox="1">
            <a:spLocks/>
          </p:cNvSpPr>
          <p:nvPr/>
        </p:nvSpPr>
        <p:spPr>
          <a:xfrm>
            <a:off x="219456" y="499105"/>
            <a:ext cx="10652760" cy="491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none" baseline="0">
                <a:solidFill>
                  <a:schemeClr val="tx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>
              <a:lnSpc>
                <a:spcPct val="120018"/>
              </a:lnSpc>
              <a:buSzPts val="5395"/>
            </a:pPr>
            <a:r>
              <a:rPr lang="en-US" sz="2400" b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Définition</a:t>
            </a:r>
            <a:endParaRPr lang="en-US" sz="800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D87730A1-B3A5-F3D1-DC10-CD08409F0230}"/>
              </a:ext>
            </a:extLst>
          </p:cNvPr>
          <p:cNvSpPr txBox="1">
            <a:spLocks/>
          </p:cNvSpPr>
          <p:nvPr/>
        </p:nvSpPr>
        <p:spPr>
          <a:xfrm>
            <a:off x="219456" y="1084148"/>
            <a:ext cx="10194994" cy="169951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Clr>
                <a:srgbClr val="0A5FBA"/>
              </a:buClr>
              <a:buSzPct val="150000"/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La planification </a:t>
            </a:r>
            <a:r>
              <a:rPr lang="en-US" sz="12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basée</a:t>
            </a:r>
            <a:r>
              <a:rPr lang="en-US" sz="12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sur des </a:t>
            </a:r>
            <a:r>
              <a:rPr lang="en-US" sz="12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scénarios</a:t>
            </a:r>
            <a:r>
              <a:rPr lang="en-US" sz="12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est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une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approche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pratique que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vous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pouvez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utiliser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pour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améliorer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et adapter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votre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planification WASH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existante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afin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de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tenir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compte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du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changement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climatique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et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d'autres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sources de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risque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et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d'incertitude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742950" lvl="1" indent="-285750">
              <a:buClr>
                <a:srgbClr val="0A5FBA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Elle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déplace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l'accent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mis sur la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prévision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de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l'avenir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vers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la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préparation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à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différents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futurs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possibles.</a:t>
            </a:r>
          </a:p>
          <a:p>
            <a:pPr marL="742950" lvl="1" indent="-285750">
              <a:buClr>
                <a:srgbClr val="0A5FBA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Elle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est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flexible :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elle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peut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être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utilisée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pour un plan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complet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impliquant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plusieurs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parties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prenantes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ou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pour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ajuster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les processus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existants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742950" lvl="1" indent="-285750">
              <a:buClr>
                <a:srgbClr val="0A5FBA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Avantage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clé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: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elle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permet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d'élaborer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des </a:t>
            </a:r>
            <a:r>
              <a:rPr lang="en-US" sz="12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stratégies</a:t>
            </a:r>
            <a:r>
              <a:rPr lang="en-US" sz="12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résilientes</a:t>
            </a:r>
            <a:r>
              <a:rPr lang="en-US" sz="12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au </a:t>
            </a:r>
            <a:r>
              <a:rPr lang="en-US" sz="12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changement</a:t>
            </a:r>
            <a:r>
              <a:rPr lang="en-US" sz="12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climatique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lvl="1" indent="0" algn="just">
              <a:spcBef>
                <a:spcPts val="0"/>
              </a:spcBef>
              <a:buClr>
                <a:srgbClr val="0A5FBA"/>
              </a:buClr>
              <a:buSzPts val="2899"/>
              <a:buNone/>
            </a:pPr>
            <a:endParaRPr lang="en-US" sz="1200" dirty="0">
              <a:solidFill>
                <a:srgbClr val="0B5FBA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" name="Google Shape;1374;p76">
            <a:extLst>
              <a:ext uri="{FF2B5EF4-FFF2-40B4-BE49-F238E27FC236}">
                <a16:creationId xmlns:a16="http://schemas.microsoft.com/office/drawing/2014/main" id="{13A8D70D-A859-E9A0-F666-F60257A93FFD}"/>
              </a:ext>
            </a:extLst>
          </p:cNvPr>
          <p:cNvSpPr txBox="1"/>
          <p:nvPr/>
        </p:nvSpPr>
        <p:spPr>
          <a:xfrm>
            <a:off x="7786350" y="6654867"/>
            <a:ext cx="1917270" cy="2031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just">
              <a:lnSpc>
                <a:spcPct val="119955"/>
              </a:lnSpc>
              <a:buSzPts val="1799"/>
            </a:pPr>
            <a:r>
              <a:rPr lang="en-US" sz="1100" i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Crédit image : </a:t>
            </a:r>
            <a:r>
              <a:rPr lang="en-US" sz="1100" i="1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nps.gouv</a:t>
            </a:r>
            <a:endParaRPr sz="933" i="1"/>
          </a:p>
        </p:txBody>
      </p:sp>
      <p:pic>
        <p:nvPicPr>
          <p:cNvPr id="5" name="Picture 4" descr="A blue background with a magnifying glass and a magnifying glass&#10;&#10;AI-generated content may be incorrect.">
            <a:extLst>
              <a:ext uri="{FF2B5EF4-FFF2-40B4-BE49-F238E27FC236}">
                <a16:creationId xmlns:a16="http://schemas.microsoft.com/office/drawing/2014/main" id="{95217C39-B5D1-7800-DEE4-17EE5F88DF2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0970" y="-14991"/>
            <a:ext cx="1152079" cy="202427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CA25A5D-C64A-84DE-21C3-8132B4B53015}"/>
              </a:ext>
            </a:extLst>
          </p:cNvPr>
          <p:cNvSpPr txBox="1"/>
          <p:nvPr/>
        </p:nvSpPr>
        <p:spPr>
          <a:xfrm>
            <a:off x="5526860" y="3584772"/>
            <a:ext cx="1809605" cy="297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>
              <a:lnSpc>
                <a:spcPct val="120000"/>
              </a:lnSpc>
              <a:spcBef>
                <a:spcPts val="500"/>
              </a:spcBef>
              <a:buClr>
                <a:srgbClr val="0A5FBA"/>
              </a:buClr>
              <a:buSzPct val="100000"/>
            </a:pPr>
            <a:r>
              <a:rPr lang="fr-FR" sz="1200" kern="1200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Chaleur extrême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9C367FD-D8BA-6101-C7A9-38EA33183514}"/>
              </a:ext>
            </a:extLst>
          </p:cNvPr>
          <p:cNvSpPr txBox="1"/>
          <p:nvPr/>
        </p:nvSpPr>
        <p:spPr>
          <a:xfrm>
            <a:off x="7786350" y="6012559"/>
            <a:ext cx="1610315" cy="297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>
              <a:lnSpc>
                <a:spcPct val="120000"/>
              </a:lnSpc>
              <a:spcBef>
                <a:spcPts val="500"/>
              </a:spcBef>
              <a:buClr>
                <a:srgbClr val="0A5FBA"/>
              </a:buClr>
              <a:buSzPct val="100000"/>
            </a:pPr>
            <a:r>
              <a:rPr lang="fr-FR" sz="1200" kern="120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Inondations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6EAD16-EC4F-7BFA-13FD-76F6C78E9DE5}"/>
              </a:ext>
            </a:extLst>
          </p:cNvPr>
          <p:cNvSpPr txBox="1"/>
          <p:nvPr/>
        </p:nvSpPr>
        <p:spPr>
          <a:xfrm>
            <a:off x="8940655" y="5089679"/>
            <a:ext cx="1610315" cy="297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>
              <a:lnSpc>
                <a:spcPct val="120000"/>
              </a:lnSpc>
              <a:spcBef>
                <a:spcPts val="500"/>
              </a:spcBef>
              <a:buClr>
                <a:srgbClr val="0A5FBA"/>
              </a:buClr>
              <a:buSzPct val="100000"/>
            </a:pPr>
            <a:r>
              <a:rPr lang="fr-FR" sz="1200" kern="120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Glissements de terrain</a:t>
            </a:r>
            <a:endParaRPr lang="fr-FR" sz="1200" kern="1200">
              <a:solidFill>
                <a:srgbClr val="0B5FBA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C0EF6E-7ADF-8C36-45FE-0C25616B08B3}"/>
              </a:ext>
            </a:extLst>
          </p:cNvPr>
          <p:cNvSpPr txBox="1"/>
          <p:nvPr/>
        </p:nvSpPr>
        <p:spPr>
          <a:xfrm>
            <a:off x="6741748" y="3168561"/>
            <a:ext cx="1610315" cy="297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>
              <a:lnSpc>
                <a:spcPct val="120000"/>
              </a:lnSpc>
              <a:spcBef>
                <a:spcPts val="500"/>
              </a:spcBef>
              <a:buClr>
                <a:srgbClr val="0A5FBA"/>
              </a:buClr>
              <a:buSzPct val="100000"/>
            </a:pPr>
            <a:r>
              <a:rPr lang="fr-FR" sz="1200" kern="1200" dirty="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Feux de forêt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484467A6-54F8-8287-B00F-57A493CD8E52}"/>
              </a:ext>
            </a:extLst>
          </p:cNvPr>
          <p:cNvSpPr txBox="1"/>
          <p:nvPr/>
        </p:nvSpPr>
        <p:spPr>
          <a:xfrm>
            <a:off x="2706376" y="2719543"/>
            <a:ext cx="5381103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dirty="0"/>
              <a:t>Adaptation au changement climatique basée sur des scénarios par opposition à planification basée sur les prévisions</a:t>
            </a:r>
          </a:p>
        </p:txBody>
      </p:sp>
    </p:spTree>
    <p:extLst>
      <p:ext uri="{BB962C8B-B14F-4D97-AF65-F5344CB8AC3E}">
        <p14:creationId xmlns:p14="http://schemas.microsoft.com/office/powerpoint/2010/main" val="488175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0">
          <a:extLst>
            <a:ext uri="{FF2B5EF4-FFF2-40B4-BE49-F238E27FC236}">
              <a16:creationId xmlns:a16="http://schemas.microsoft.com/office/drawing/2014/main" id="{19504997-2CDF-F559-81FB-08ADDE0E78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p35">
            <a:extLst>
              <a:ext uri="{FF2B5EF4-FFF2-40B4-BE49-F238E27FC236}">
                <a16:creationId xmlns:a16="http://schemas.microsoft.com/office/drawing/2014/main" id="{F6E716CE-60D8-DFD2-A127-53E25B259CAB}"/>
              </a:ext>
            </a:extLst>
          </p:cNvPr>
          <p:cNvSpPr/>
          <p:nvPr/>
        </p:nvSpPr>
        <p:spPr>
          <a:xfrm>
            <a:off x="1053346" y="978233"/>
            <a:ext cx="551942" cy="491935"/>
          </a:xfrm>
          <a:custGeom>
            <a:avLst/>
            <a:gdLst/>
            <a:ahLst/>
            <a:cxnLst/>
            <a:rect l="l" t="t" r="r" b="b"/>
            <a:pathLst>
              <a:path w="1103884" h="983869" extrusionOk="0">
                <a:moveTo>
                  <a:pt x="0" y="0"/>
                </a:moveTo>
                <a:lnTo>
                  <a:pt x="1103884" y="0"/>
                </a:lnTo>
                <a:lnTo>
                  <a:pt x="1103884" y="983869"/>
                </a:lnTo>
                <a:lnTo>
                  <a:pt x="0" y="98386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60950" tIns="30467" rIns="60950" bIns="30467" anchor="t" anchorCtr="0">
            <a:noAutofit/>
          </a:bodyPr>
          <a:lstStyle/>
          <a:p>
            <a:pPr>
              <a:buSzPts val="1400"/>
            </a:pPr>
            <a:endParaRPr sz="933"/>
          </a:p>
        </p:txBody>
      </p:sp>
      <p:sp>
        <p:nvSpPr>
          <p:cNvPr id="688" name="Google Shape;688;p35">
            <a:extLst>
              <a:ext uri="{FF2B5EF4-FFF2-40B4-BE49-F238E27FC236}">
                <a16:creationId xmlns:a16="http://schemas.microsoft.com/office/drawing/2014/main" id="{389AAFD1-916F-4EA8-D804-3EF650A35B3F}"/>
              </a:ext>
            </a:extLst>
          </p:cNvPr>
          <p:cNvSpPr/>
          <p:nvPr/>
        </p:nvSpPr>
        <p:spPr>
          <a:xfrm>
            <a:off x="7700320" y="991040"/>
            <a:ext cx="387159" cy="528511"/>
          </a:xfrm>
          <a:custGeom>
            <a:avLst/>
            <a:gdLst/>
            <a:ahLst/>
            <a:cxnLst/>
            <a:rect l="l" t="t" r="r" b="b"/>
            <a:pathLst>
              <a:path w="774319" h="1057021" extrusionOk="0">
                <a:moveTo>
                  <a:pt x="0" y="0"/>
                </a:moveTo>
                <a:lnTo>
                  <a:pt x="774319" y="0"/>
                </a:lnTo>
                <a:lnTo>
                  <a:pt x="774319" y="1057021"/>
                </a:lnTo>
                <a:lnTo>
                  <a:pt x="0" y="10570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b="-1"/>
            </a:stretch>
          </a:blipFill>
          <a:ln>
            <a:noFill/>
          </a:ln>
        </p:spPr>
        <p:txBody>
          <a:bodyPr spcFirstLastPara="1" wrap="square" lIns="60950" tIns="30467" rIns="60950" bIns="30467" anchor="t" anchorCtr="0">
            <a:noAutofit/>
          </a:bodyPr>
          <a:lstStyle/>
          <a:p>
            <a:pPr>
              <a:buSzPts val="1400"/>
            </a:pPr>
            <a:endParaRPr sz="933"/>
          </a:p>
        </p:txBody>
      </p:sp>
      <p:sp>
        <p:nvSpPr>
          <p:cNvPr id="693" name="Google Shape;693;p35">
            <a:extLst>
              <a:ext uri="{FF2B5EF4-FFF2-40B4-BE49-F238E27FC236}">
                <a16:creationId xmlns:a16="http://schemas.microsoft.com/office/drawing/2014/main" id="{281555DB-BA4B-CEBB-87F8-41DEEEA0D115}"/>
              </a:ext>
            </a:extLst>
          </p:cNvPr>
          <p:cNvSpPr txBox="1"/>
          <p:nvPr/>
        </p:nvSpPr>
        <p:spPr>
          <a:xfrm rot="-5400000">
            <a:off x="9698436" y="4034661"/>
            <a:ext cx="4342430" cy="221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just">
              <a:lnSpc>
                <a:spcPct val="119955"/>
              </a:lnSpc>
              <a:buSzPts val="1799"/>
            </a:pPr>
            <a:r>
              <a:rPr lang="en-US" sz="1199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Photo de Genevieve French, Greenpeace</a:t>
            </a:r>
            <a:endParaRPr sz="933"/>
          </a:p>
        </p:txBody>
      </p:sp>
      <p:sp>
        <p:nvSpPr>
          <p:cNvPr id="694" name="Google Shape;694;p35">
            <a:extLst>
              <a:ext uri="{FF2B5EF4-FFF2-40B4-BE49-F238E27FC236}">
                <a16:creationId xmlns:a16="http://schemas.microsoft.com/office/drawing/2014/main" id="{DABED453-6A55-8FAE-4CFC-9D9406A832A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219456" y="9538462"/>
            <a:ext cx="457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r">
              <a:buSzPts val="1400"/>
            </a:pPr>
            <a:fld id="{00000000-1234-1234-1234-123412341234}" type="slidenum">
              <a:rPr lang="en-US" smtClean="0"/>
              <a:t>17</a:t>
            </a:fld>
            <a:endParaRPr/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DFD0924F-A608-B14D-8EC9-84387D78E23E}"/>
              </a:ext>
            </a:extLst>
          </p:cNvPr>
          <p:cNvSpPr txBox="1">
            <a:spLocks/>
          </p:cNvSpPr>
          <p:nvPr/>
        </p:nvSpPr>
        <p:spPr>
          <a:xfrm>
            <a:off x="548511" y="550188"/>
            <a:ext cx="10652760" cy="491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none" baseline="0">
                <a:solidFill>
                  <a:schemeClr val="tx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>
              <a:buClr>
                <a:srgbClr val="0A5FBA"/>
              </a:buClr>
              <a:buSzPct val="100000"/>
            </a:pPr>
            <a:r>
              <a:rPr lang="en-US" sz="20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Au-</a:t>
            </a:r>
            <a:r>
              <a:rPr lang="en-US" sz="20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delà</a:t>
            </a:r>
            <a:r>
              <a:rPr lang="en-US" sz="20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de la planification </a:t>
            </a:r>
            <a:r>
              <a:rPr lang="en-US" sz="20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traditionnelle</a:t>
            </a:r>
            <a:r>
              <a:rPr lang="en-US" sz="20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: arguments </a:t>
            </a:r>
            <a:r>
              <a:rPr lang="en-US" sz="20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en</a:t>
            </a:r>
            <a:r>
              <a:rPr lang="en-US" sz="20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0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faveur</a:t>
            </a:r>
            <a:r>
              <a:rPr lang="en-US" sz="20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0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d'une</a:t>
            </a:r>
            <a:r>
              <a:rPr lang="en-US" sz="20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planification </a:t>
            </a:r>
            <a:r>
              <a:rPr lang="en-US" sz="20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basée</a:t>
            </a:r>
            <a:r>
              <a:rPr lang="en-US" sz="20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sur des </a:t>
            </a:r>
            <a:r>
              <a:rPr lang="en-US" sz="20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scénarios</a:t>
            </a:r>
            <a:r>
              <a:rPr lang="en-US" sz="20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dans le </a:t>
            </a:r>
            <a:r>
              <a:rPr lang="en-US" sz="20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domaine</a:t>
            </a:r>
            <a:r>
              <a:rPr lang="en-US" sz="20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WASH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2D695706-CECE-E24D-2471-4A9BB3B4E90F}"/>
              </a:ext>
            </a:extLst>
          </p:cNvPr>
          <p:cNvSpPr txBox="1">
            <a:spLocks/>
          </p:cNvSpPr>
          <p:nvPr/>
        </p:nvSpPr>
        <p:spPr>
          <a:xfrm>
            <a:off x="448056" y="1255295"/>
            <a:ext cx="11447236" cy="385620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Clr>
                <a:srgbClr val="0A5FBA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6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Pourquoi</a:t>
            </a:r>
            <a:r>
              <a:rPr lang="en-US" sz="16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aller</a:t>
            </a:r>
            <a:r>
              <a:rPr lang="en-US" sz="16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au-</a:t>
            </a:r>
            <a:r>
              <a:rPr lang="en-US" sz="16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delà</a:t>
            </a:r>
            <a:r>
              <a:rPr lang="en-US" sz="16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de la planification </a:t>
            </a:r>
            <a:r>
              <a:rPr lang="en-US" sz="16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traditionnelle</a:t>
            </a:r>
            <a:r>
              <a:rPr lang="en-US" sz="16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?</a:t>
            </a:r>
          </a:p>
          <a:p>
            <a:pPr marL="742950" lvl="1" indent="-285750">
              <a:buClr>
                <a:srgbClr val="0A5FBA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US" sz="16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Hypothèse</a:t>
            </a:r>
            <a:r>
              <a:rPr lang="en-US" sz="16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de </a:t>
            </a:r>
            <a:r>
              <a:rPr lang="en-US" sz="16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continuité</a:t>
            </a:r>
            <a:r>
              <a:rPr lang="en-US" sz="16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: les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approches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traditionnelles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ont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tendance à supposer que les tendances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existantes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(par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exemple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en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matière de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climat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ou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de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croissance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démographique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) se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poursuivront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à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l'avenir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742950" lvl="1" indent="-285750">
              <a:buClr>
                <a:srgbClr val="0A5FBA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US" sz="16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Concentration sur </a:t>
            </a:r>
            <a:r>
              <a:rPr lang="en-US" sz="16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une</a:t>
            </a:r>
            <a:r>
              <a:rPr lang="en-US" sz="16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seule</a:t>
            </a:r>
            <a:r>
              <a:rPr lang="en-US" sz="16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solution 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: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elles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se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concentrent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sur la recherche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d'une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solution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optimale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pour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atteindre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un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objectif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(par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exemple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, 100 % de la population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ayant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accès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à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une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eau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ou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à un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assainissement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améliorés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).</a:t>
            </a:r>
          </a:p>
          <a:p>
            <a:pPr marL="742950" lvl="1" indent="-285750">
              <a:buClr>
                <a:srgbClr val="0A5FBA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US" sz="16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Trop </a:t>
            </a:r>
            <a:r>
              <a:rPr lang="en-US" sz="16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simpliste</a:t>
            </a:r>
            <a:r>
              <a:rPr lang="en-US" sz="16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: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extrapoler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les tendances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actuelles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est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trop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simpliste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ce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qui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est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souvent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peu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fiable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dans un monde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complexe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et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en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mutation.</a:t>
            </a:r>
          </a:p>
          <a:p>
            <a:pPr marL="742950" lvl="1" indent="-285750">
              <a:buClr>
                <a:srgbClr val="0A5FBA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US" sz="16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Ignorer les </a:t>
            </a:r>
            <a:r>
              <a:rPr lang="en-US" sz="16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risques</a:t>
            </a:r>
            <a:r>
              <a:rPr lang="en-US" sz="16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: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cette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approche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est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peu susceptible de prendre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en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compte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les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risques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émergents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liés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au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changement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climatique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ou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d'envisager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de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nombreuses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solutions possibles.</a:t>
            </a:r>
          </a:p>
          <a:p>
            <a:pPr marL="285750" indent="-285750">
              <a:buClr>
                <a:srgbClr val="0A5FBA"/>
              </a:buClr>
              <a:buSzPct val="150000"/>
              <a:buFont typeface="Arial" panose="020B0604020202020204" pitchFamily="34" charset="0"/>
              <a:buChar char="•"/>
            </a:pPr>
            <a:r>
              <a:rPr lang="en-US" sz="16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Pourquoi</a:t>
            </a:r>
            <a:r>
              <a:rPr lang="en-US" sz="16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la planification </a:t>
            </a:r>
            <a:r>
              <a:rPr lang="en-US" sz="16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basée</a:t>
            </a:r>
            <a:r>
              <a:rPr lang="en-US" sz="16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sur des </a:t>
            </a:r>
            <a:r>
              <a:rPr lang="en-US" sz="16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scénarios</a:t>
            </a:r>
            <a:r>
              <a:rPr lang="en-US" sz="16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devrait-elle</a:t>
            </a:r>
            <a:r>
              <a:rPr lang="en-US" sz="16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intéresser</a:t>
            </a:r>
            <a:r>
              <a:rPr lang="en-US" sz="16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les </a:t>
            </a:r>
            <a:r>
              <a:rPr lang="en-US" sz="16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professionnels</a:t>
            </a:r>
            <a:r>
              <a:rPr lang="en-US" sz="16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du </a:t>
            </a:r>
            <a:r>
              <a:rPr lang="en-US" sz="16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secteur</a:t>
            </a:r>
            <a:r>
              <a:rPr lang="en-US" sz="16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WASH ?</a:t>
            </a:r>
          </a:p>
          <a:p>
            <a:pPr marL="742950" lvl="1" indent="-285750">
              <a:spcBef>
                <a:spcPts val="0"/>
              </a:spcBef>
              <a:buClr>
                <a:srgbClr val="0A5FBA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US" sz="16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Le </a:t>
            </a:r>
            <a:r>
              <a:rPr lang="en-US" sz="16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défi</a:t>
            </a:r>
            <a:r>
              <a:rPr lang="en-US" sz="16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: nous ne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connaissons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pas le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contexte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ou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l'environnement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dans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lequel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nous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évoluerons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à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l'avenir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742950" lvl="1" indent="-285750">
              <a:spcBef>
                <a:spcPts val="0"/>
              </a:spcBef>
              <a:buClr>
                <a:srgbClr val="0A5FBA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US" sz="16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L'objectif</a:t>
            </a:r>
            <a:r>
              <a:rPr lang="en-US" sz="16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: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améliorer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et adapter la planification WASH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existante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afin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de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tenir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compte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du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changement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climatique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et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d'autres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sources de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risque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et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d'incertitude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742950" lvl="1" indent="-285750">
              <a:spcBef>
                <a:spcPts val="0"/>
              </a:spcBef>
              <a:buClr>
                <a:srgbClr val="0A5FBA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US" sz="16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La </a:t>
            </a:r>
            <a:r>
              <a:rPr lang="en-US" sz="16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méthodologie</a:t>
            </a:r>
            <a:r>
              <a:rPr lang="en-US" sz="16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: la planification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basée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sur des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scénarios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est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une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approche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pratique pour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relever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ces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6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défis</a:t>
            </a:r>
            <a:r>
              <a:rPr lang="en-US" sz="16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lvl="1" indent="0">
              <a:buClr>
                <a:srgbClr val="0A5FBA"/>
              </a:buClr>
              <a:buSzPct val="100000"/>
              <a:buNone/>
            </a:pPr>
            <a:endParaRPr lang="en-US" sz="1600" dirty="0">
              <a:solidFill>
                <a:srgbClr val="0B5FBA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8501855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nline Media 3" title="What Are RCP And SSP Scenarios? - Earth Science Answers">
            <a:hlinkClick r:id="" action="ppaction://media"/>
            <a:extLst>
              <a:ext uri="{FF2B5EF4-FFF2-40B4-BE49-F238E27FC236}">
                <a16:creationId xmlns:a16="http://schemas.microsoft.com/office/drawing/2014/main" id="{139673EA-971B-346F-917D-061007F7A3FF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909865" y="983343"/>
            <a:ext cx="10160000" cy="57404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2688F8C-E808-F94C-6EEF-170291FA6240}"/>
              </a:ext>
            </a:extLst>
          </p:cNvPr>
          <p:cNvSpPr txBox="1"/>
          <p:nvPr/>
        </p:nvSpPr>
        <p:spPr>
          <a:xfrm>
            <a:off x="2942546" y="409448"/>
            <a:ext cx="60946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hlinkClick r:id="rId4"/>
              </a:rPr>
              <a:t>https://www.youtube.com/watch?v=m8ICEo13sJU&amp;t=28s</a:t>
            </a:r>
            <a:r>
              <a:rPr lang="fr-FR" sz="1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33171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62C678-4B7C-D8B1-E484-BD3514A01E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450D5-0B97-C5CC-EB9F-9C0CBB2A99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Trajectoires de concentration représentatives</a:t>
            </a:r>
            <a:endParaRPr lang="en-NL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D1CC1E16-DE00-96F7-EBEC-14A1323F11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94242" y="1520127"/>
            <a:ext cx="6019662" cy="4114800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86196A-503C-33CF-141A-F360E57AF19B}"/>
              </a:ext>
            </a:extLst>
          </p:cNvPr>
          <p:cNvSpPr txBox="1"/>
          <p:nvPr/>
        </p:nvSpPr>
        <p:spPr>
          <a:xfrm>
            <a:off x="76338" y="1520127"/>
            <a:ext cx="5917904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+mj-lt"/>
              <a:buAutoNum type="arabicPeriod"/>
            </a:pPr>
            <a:r>
              <a:rPr lang="en-GB" sz="1800" b="1" i="0" dirty="0" err="1">
                <a:solidFill>
                  <a:srgbClr val="1D2125"/>
                </a:solidFill>
                <a:effectLst/>
                <a:latin typeface="VAG"/>
              </a:rPr>
              <a:t>Statu</a:t>
            </a:r>
            <a:r>
              <a:rPr lang="en-GB" sz="1800" b="1" i="0" dirty="0">
                <a:solidFill>
                  <a:srgbClr val="1D2125"/>
                </a:solidFill>
                <a:effectLst/>
                <a:latin typeface="VAG"/>
              </a:rPr>
              <a:t> quo </a:t>
            </a:r>
            <a:r>
              <a:rPr lang="en-GB" sz="1800" b="1" i="0" dirty="0" err="1">
                <a:solidFill>
                  <a:srgbClr val="1D2125"/>
                </a:solidFill>
                <a:effectLst/>
                <a:latin typeface="VAG"/>
              </a:rPr>
              <a:t>ou</a:t>
            </a:r>
            <a:r>
              <a:rPr lang="en-GB" sz="1800" b="1" i="0" dirty="0">
                <a:solidFill>
                  <a:srgbClr val="1D2125"/>
                </a:solidFill>
                <a:effectLst/>
                <a:latin typeface="VAG"/>
              </a:rPr>
              <a:t> </a:t>
            </a:r>
            <a:r>
              <a:rPr lang="en-GB" sz="1800" b="1" i="0" dirty="0" err="1">
                <a:solidFill>
                  <a:srgbClr val="1D2125"/>
                </a:solidFill>
                <a:effectLst/>
                <a:latin typeface="VAG"/>
              </a:rPr>
              <a:t>pire</a:t>
            </a:r>
            <a:r>
              <a:rPr lang="en-GB" sz="1800" b="1" i="0" dirty="0">
                <a:solidFill>
                  <a:srgbClr val="1D2125"/>
                </a:solidFill>
                <a:effectLst/>
                <a:latin typeface="VAG"/>
              </a:rPr>
              <a:t> RCP 8.5. </a:t>
            </a:r>
            <a:r>
              <a:rPr lang="en-GB" sz="1800" b="0" i="0" dirty="0">
                <a:solidFill>
                  <a:srgbClr val="1D2125"/>
                </a:solidFill>
                <a:effectLst/>
                <a:latin typeface="VAG"/>
              </a:rPr>
              <a:t>Suppose que les </a:t>
            </a:r>
            <a:r>
              <a:rPr lang="en-GB" sz="1800" b="0" i="0" dirty="0" err="1">
                <a:solidFill>
                  <a:srgbClr val="1D2125"/>
                </a:solidFill>
                <a:effectLst/>
                <a:latin typeface="VAG"/>
              </a:rPr>
              <a:t>émissions</a:t>
            </a:r>
            <a:r>
              <a:rPr lang="en-GB" sz="1800" b="0" i="0" dirty="0">
                <a:solidFill>
                  <a:srgbClr val="1D2125"/>
                </a:solidFill>
                <a:effectLst/>
                <a:latin typeface="VAG"/>
              </a:rPr>
              <a:t> </a:t>
            </a:r>
            <a:r>
              <a:rPr lang="en-GB" sz="1800" b="0" i="0" dirty="0" err="1">
                <a:solidFill>
                  <a:srgbClr val="1D2125"/>
                </a:solidFill>
                <a:effectLst/>
                <a:latin typeface="VAG"/>
              </a:rPr>
              <a:t>continuent</a:t>
            </a:r>
            <a:r>
              <a:rPr lang="en-GB" sz="1800" b="0" i="0" dirty="0">
                <a:solidFill>
                  <a:srgbClr val="1D2125"/>
                </a:solidFill>
                <a:effectLst/>
                <a:latin typeface="VAG"/>
              </a:rPr>
              <a:t> </a:t>
            </a:r>
            <a:r>
              <a:rPr lang="en-GB" sz="1800" b="0" i="0" dirty="0" err="1">
                <a:solidFill>
                  <a:srgbClr val="1D2125"/>
                </a:solidFill>
                <a:effectLst/>
                <a:latin typeface="VAG"/>
              </a:rPr>
              <a:t>d'augmenter</a:t>
            </a:r>
            <a:r>
              <a:rPr lang="en-GB" sz="1800" b="0" i="0" dirty="0">
                <a:solidFill>
                  <a:srgbClr val="1D2125"/>
                </a:solidFill>
                <a:effectLst/>
                <a:latin typeface="VAG"/>
              </a:rPr>
              <a:t> tout au long du siècle et </a:t>
            </a:r>
            <a:r>
              <a:rPr lang="en-GB" sz="1800" b="0" i="0" dirty="0" err="1">
                <a:solidFill>
                  <a:srgbClr val="1D2125"/>
                </a:solidFill>
                <a:effectLst/>
                <a:latin typeface="VAG"/>
              </a:rPr>
              <a:t>entraînent</a:t>
            </a:r>
            <a:r>
              <a:rPr lang="en-GB" sz="1800" b="0" i="0" dirty="0">
                <a:solidFill>
                  <a:srgbClr val="1D2125"/>
                </a:solidFill>
                <a:effectLst/>
                <a:latin typeface="VAG"/>
              </a:rPr>
              <a:t> </a:t>
            </a:r>
            <a:r>
              <a:rPr lang="en-GB" sz="1800" b="0" i="0" dirty="0" err="1">
                <a:solidFill>
                  <a:srgbClr val="1D2125"/>
                </a:solidFill>
                <a:effectLst/>
                <a:latin typeface="VAG"/>
              </a:rPr>
              <a:t>une</a:t>
            </a:r>
            <a:r>
              <a:rPr lang="en-GB" sz="1800" b="0" i="0" dirty="0">
                <a:solidFill>
                  <a:srgbClr val="1D2125"/>
                </a:solidFill>
                <a:effectLst/>
                <a:latin typeface="VAG"/>
              </a:rPr>
              <a:t> augmentation de la </a:t>
            </a:r>
            <a:r>
              <a:rPr lang="en-GB" sz="1800" b="0" i="0" dirty="0" err="1">
                <a:solidFill>
                  <a:srgbClr val="1D2125"/>
                </a:solidFill>
                <a:effectLst/>
                <a:latin typeface="VAG"/>
              </a:rPr>
              <a:t>température</a:t>
            </a:r>
            <a:r>
              <a:rPr lang="en-GB" sz="1800" b="0" i="0" dirty="0">
                <a:solidFill>
                  <a:srgbClr val="1D2125"/>
                </a:solidFill>
                <a:effectLst/>
                <a:latin typeface="VAG"/>
              </a:rPr>
              <a:t> de 3,2 à 4,5 °C</a:t>
            </a:r>
          </a:p>
          <a:p>
            <a:pPr algn="l">
              <a:buFont typeface="+mj-lt"/>
              <a:buAutoNum type="arabicPeriod"/>
            </a:pPr>
            <a:r>
              <a:rPr lang="en-GB" sz="1800" b="1" i="0" dirty="0" err="1">
                <a:solidFill>
                  <a:srgbClr val="1D2125"/>
                </a:solidFill>
                <a:effectLst/>
                <a:latin typeface="VAG"/>
              </a:rPr>
              <a:t>Scénario</a:t>
            </a:r>
            <a:r>
              <a:rPr lang="en-GB" sz="1800" b="1" i="0" dirty="0">
                <a:solidFill>
                  <a:srgbClr val="1D2125"/>
                </a:solidFill>
                <a:effectLst/>
                <a:latin typeface="VAG"/>
              </a:rPr>
              <a:t> </a:t>
            </a:r>
            <a:r>
              <a:rPr lang="en-GB" sz="1800" b="1" i="0" dirty="0" err="1">
                <a:solidFill>
                  <a:srgbClr val="1D2125"/>
                </a:solidFill>
                <a:effectLst/>
                <a:latin typeface="VAG"/>
              </a:rPr>
              <a:t>d'atténuation</a:t>
            </a:r>
            <a:r>
              <a:rPr lang="en-GB" sz="1800" b="1" i="0" dirty="0">
                <a:solidFill>
                  <a:srgbClr val="1D2125"/>
                </a:solidFill>
                <a:effectLst/>
                <a:latin typeface="VAG"/>
              </a:rPr>
              <a:t> plus lente RCP 6.0</a:t>
            </a:r>
            <a:r>
              <a:rPr lang="en-GB" sz="1800" b="0" i="0" dirty="0">
                <a:solidFill>
                  <a:srgbClr val="1D2125"/>
                </a:solidFill>
                <a:effectLst/>
                <a:latin typeface="VAG"/>
              </a:rPr>
              <a:t>. Suppose que les </a:t>
            </a:r>
            <a:r>
              <a:rPr lang="en-GB" sz="1800" b="0" i="0" dirty="0" err="1">
                <a:solidFill>
                  <a:srgbClr val="1D2125"/>
                </a:solidFill>
                <a:effectLst/>
                <a:latin typeface="VAG"/>
              </a:rPr>
              <a:t>émissions</a:t>
            </a:r>
            <a:r>
              <a:rPr lang="en-GB" sz="1800" b="0" i="0" dirty="0">
                <a:solidFill>
                  <a:srgbClr val="1D2125"/>
                </a:solidFill>
                <a:effectLst/>
                <a:latin typeface="VAG"/>
              </a:rPr>
              <a:t> </a:t>
            </a:r>
            <a:r>
              <a:rPr lang="en-GB" sz="1800" b="0" i="0" dirty="0" err="1">
                <a:solidFill>
                  <a:srgbClr val="1D2125"/>
                </a:solidFill>
                <a:effectLst/>
                <a:latin typeface="VAG"/>
              </a:rPr>
              <a:t>atteignent</a:t>
            </a:r>
            <a:r>
              <a:rPr lang="en-GB" sz="1800" b="0" i="0" dirty="0">
                <a:solidFill>
                  <a:srgbClr val="1D2125"/>
                </a:solidFill>
                <a:effectLst/>
                <a:latin typeface="VAG"/>
              </a:rPr>
              <a:t> </a:t>
            </a:r>
            <a:r>
              <a:rPr lang="en-GB" sz="1800" b="0" i="0" dirty="0" err="1">
                <a:solidFill>
                  <a:srgbClr val="1D2125"/>
                </a:solidFill>
                <a:effectLst/>
                <a:latin typeface="VAG"/>
              </a:rPr>
              <a:t>leur</a:t>
            </a:r>
            <a:r>
              <a:rPr lang="en-GB" sz="1800" b="0" i="0" dirty="0">
                <a:solidFill>
                  <a:srgbClr val="1D2125"/>
                </a:solidFill>
                <a:effectLst/>
                <a:latin typeface="VAG"/>
              </a:rPr>
              <a:t> pic </a:t>
            </a:r>
            <a:r>
              <a:rPr lang="en-GB" sz="1800" b="0" i="0" dirty="0" err="1">
                <a:solidFill>
                  <a:srgbClr val="1D2125"/>
                </a:solidFill>
                <a:effectLst/>
                <a:latin typeface="VAG"/>
              </a:rPr>
              <a:t>vers</a:t>
            </a:r>
            <a:r>
              <a:rPr lang="en-GB" sz="1800" b="0" i="0" dirty="0">
                <a:solidFill>
                  <a:srgbClr val="1D2125"/>
                </a:solidFill>
                <a:effectLst/>
                <a:latin typeface="VAG"/>
              </a:rPr>
              <a:t> 2060 </a:t>
            </a:r>
            <a:r>
              <a:rPr lang="en-GB" sz="1800" b="0" i="0" dirty="0" err="1">
                <a:solidFill>
                  <a:srgbClr val="1D2125"/>
                </a:solidFill>
                <a:effectLst/>
                <a:latin typeface="VAG"/>
              </a:rPr>
              <a:t>avant</a:t>
            </a:r>
            <a:r>
              <a:rPr lang="en-GB" sz="1800" b="0" i="0" dirty="0">
                <a:solidFill>
                  <a:srgbClr val="1D2125"/>
                </a:solidFill>
                <a:effectLst/>
                <a:latin typeface="VAG"/>
              </a:rPr>
              <a:t> de </a:t>
            </a:r>
            <a:r>
              <a:rPr lang="en-GB" sz="1800" b="0" i="0" dirty="0" err="1">
                <a:solidFill>
                  <a:srgbClr val="1D2125"/>
                </a:solidFill>
                <a:effectLst/>
                <a:latin typeface="VAG"/>
              </a:rPr>
              <a:t>diminuer</a:t>
            </a:r>
            <a:r>
              <a:rPr lang="en-GB" sz="1800" b="0" i="0" dirty="0">
                <a:solidFill>
                  <a:srgbClr val="1D2125"/>
                </a:solidFill>
                <a:effectLst/>
                <a:latin typeface="VAG"/>
              </a:rPr>
              <a:t> </a:t>
            </a:r>
            <a:r>
              <a:rPr lang="en-GB" sz="1800" b="0" i="0" dirty="0" err="1">
                <a:solidFill>
                  <a:srgbClr val="1D2125"/>
                </a:solidFill>
                <a:effectLst/>
                <a:latin typeface="VAG"/>
              </a:rPr>
              <a:t>lentement</a:t>
            </a:r>
            <a:r>
              <a:rPr lang="en-GB" sz="1800" b="0" i="0" dirty="0">
                <a:solidFill>
                  <a:srgbClr val="1D2125"/>
                </a:solidFill>
                <a:effectLst/>
                <a:latin typeface="VAG"/>
              </a:rPr>
              <a:t>, </a:t>
            </a:r>
            <a:r>
              <a:rPr lang="en-GB" sz="1800" b="0" i="0" dirty="0" err="1">
                <a:solidFill>
                  <a:srgbClr val="1D2125"/>
                </a:solidFill>
                <a:effectLst/>
                <a:latin typeface="VAG"/>
              </a:rPr>
              <a:t>entraînant</a:t>
            </a:r>
            <a:r>
              <a:rPr lang="en-GB" sz="1800" b="0" i="0" dirty="0">
                <a:solidFill>
                  <a:srgbClr val="1D2125"/>
                </a:solidFill>
                <a:effectLst/>
                <a:latin typeface="VAG"/>
              </a:rPr>
              <a:t> </a:t>
            </a:r>
            <a:r>
              <a:rPr lang="en-GB" sz="1800" b="0" i="0" dirty="0" err="1">
                <a:solidFill>
                  <a:srgbClr val="1D2125"/>
                </a:solidFill>
                <a:effectLst/>
                <a:latin typeface="VAG"/>
              </a:rPr>
              <a:t>une</a:t>
            </a:r>
            <a:r>
              <a:rPr lang="en-GB" sz="1800" b="0" i="0" dirty="0">
                <a:solidFill>
                  <a:srgbClr val="1D2125"/>
                </a:solidFill>
                <a:effectLst/>
                <a:latin typeface="VAG"/>
              </a:rPr>
              <a:t> augmentation de la </a:t>
            </a:r>
            <a:r>
              <a:rPr lang="en-GB" sz="1800" b="0" i="0" dirty="0" err="1">
                <a:solidFill>
                  <a:srgbClr val="1D2125"/>
                </a:solidFill>
                <a:effectLst/>
                <a:latin typeface="VAG"/>
              </a:rPr>
              <a:t>température</a:t>
            </a:r>
            <a:r>
              <a:rPr lang="en-GB" sz="1800" b="0" i="0" dirty="0">
                <a:solidFill>
                  <a:srgbClr val="1D2125"/>
                </a:solidFill>
                <a:effectLst/>
                <a:latin typeface="VAG"/>
              </a:rPr>
              <a:t> de 2,0 à 3,7 °C.</a:t>
            </a:r>
          </a:p>
          <a:p>
            <a:pPr algn="l">
              <a:buFont typeface="+mj-lt"/>
              <a:buAutoNum type="arabicPeriod"/>
            </a:pPr>
            <a:r>
              <a:rPr lang="en-GB" sz="1800" b="1" i="0" dirty="0" err="1">
                <a:solidFill>
                  <a:srgbClr val="1D2125"/>
                </a:solidFill>
                <a:effectLst/>
                <a:latin typeface="VAG"/>
              </a:rPr>
              <a:t>Scénario</a:t>
            </a:r>
            <a:r>
              <a:rPr lang="en-GB" sz="1800" b="1" i="0" dirty="0">
                <a:solidFill>
                  <a:srgbClr val="1D2125"/>
                </a:solidFill>
                <a:effectLst/>
                <a:latin typeface="VAG"/>
              </a:rPr>
              <a:t> </a:t>
            </a:r>
            <a:r>
              <a:rPr lang="en-GB" sz="1800" b="1" i="0" dirty="0" err="1">
                <a:solidFill>
                  <a:srgbClr val="1D2125"/>
                </a:solidFill>
                <a:effectLst/>
                <a:latin typeface="VAG"/>
              </a:rPr>
              <a:t>d'atténuation</a:t>
            </a:r>
            <a:r>
              <a:rPr lang="en-GB" sz="1800" b="1" i="0" dirty="0">
                <a:solidFill>
                  <a:srgbClr val="1D2125"/>
                </a:solidFill>
                <a:effectLst/>
                <a:latin typeface="VAG"/>
              </a:rPr>
              <a:t> </a:t>
            </a:r>
            <a:r>
              <a:rPr lang="en-GB" sz="1800" b="1" i="0" dirty="0" err="1">
                <a:solidFill>
                  <a:srgbClr val="1D2125"/>
                </a:solidFill>
                <a:effectLst/>
                <a:latin typeface="VAG"/>
              </a:rPr>
              <a:t>modérée</a:t>
            </a:r>
            <a:r>
              <a:rPr lang="en-GB" sz="1800" b="1" i="0" dirty="0">
                <a:solidFill>
                  <a:srgbClr val="1D2125"/>
                </a:solidFill>
                <a:effectLst/>
                <a:latin typeface="VAG"/>
              </a:rPr>
              <a:t> RCP 4.5. </a:t>
            </a:r>
            <a:r>
              <a:rPr lang="en-GB" sz="1800" b="0" i="0" dirty="0">
                <a:solidFill>
                  <a:srgbClr val="1D2125"/>
                </a:solidFill>
                <a:effectLst/>
                <a:latin typeface="VAG"/>
              </a:rPr>
              <a:t>Suppose que les </a:t>
            </a:r>
            <a:r>
              <a:rPr lang="en-GB" sz="1800" b="0" i="0" dirty="0" err="1">
                <a:solidFill>
                  <a:srgbClr val="1D2125"/>
                </a:solidFill>
                <a:effectLst/>
                <a:latin typeface="VAG"/>
              </a:rPr>
              <a:t>émissions</a:t>
            </a:r>
            <a:r>
              <a:rPr lang="en-GB" sz="1800" b="0" i="0" dirty="0">
                <a:solidFill>
                  <a:srgbClr val="1D2125"/>
                </a:solidFill>
                <a:effectLst/>
                <a:latin typeface="VAG"/>
              </a:rPr>
              <a:t> </a:t>
            </a:r>
            <a:r>
              <a:rPr lang="en-GB" sz="1800" b="0" i="0" dirty="0" err="1">
                <a:solidFill>
                  <a:srgbClr val="1D2125"/>
                </a:solidFill>
                <a:effectLst/>
                <a:latin typeface="VAG"/>
              </a:rPr>
              <a:t>atteignent</a:t>
            </a:r>
            <a:r>
              <a:rPr lang="en-GB" sz="1800" b="0" i="0" dirty="0">
                <a:solidFill>
                  <a:srgbClr val="1D2125"/>
                </a:solidFill>
                <a:effectLst/>
                <a:latin typeface="VAG"/>
              </a:rPr>
              <a:t> </a:t>
            </a:r>
            <a:r>
              <a:rPr lang="en-GB" sz="1800" b="0" i="0" dirty="0" err="1">
                <a:solidFill>
                  <a:srgbClr val="1D2125"/>
                </a:solidFill>
                <a:effectLst/>
                <a:latin typeface="VAG"/>
              </a:rPr>
              <a:t>leur</a:t>
            </a:r>
            <a:r>
              <a:rPr lang="en-GB" sz="1800" b="0" i="0" dirty="0">
                <a:solidFill>
                  <a:srgbClr val="1D2125"/>
                </a:solidFill>
                <a:effectLst/>
                <a:latin typeface="VAG"/>
              </a:rPr>
              <a:t> pic </a:t>
            </a:r>
            <a:r>
              <a:rPr lang="en-GB" sz="1800" b="0" i="0" dirty="0" err="1">
                <a:solidFill>
                  <a:srgbClr val="1D2125"/>
                </a:solidFill>
                <a:effectLst/>
                <a:latin typeface="VAG"/>
              </a:rPr>
              <a:t>vers</a:t>
            </a:r>
            <a:r>
              <a:rPr lang="en-GB" sz="1800" b="0" i="0" dirty="0">
                <a:solidFill>
                  <a:srgbClr val="1D2125"/>
                </a:solidFill>
                <a:effectLst/>
                <a:latin typeface="VAG"/>
              </a:rPr>
              <a:t> 2040 </a:t>
            </a:r>
            <a:r>
              <a:rPr lang="en-GB" sz="1800" b="0" i="0" dirty="0" err="1">
                <a:solidFill>
                  <a:srgbClr val="1D2125"/>
                </a:solidFill>
                <a:effectLst/>
                <a:latin typeface="VAG"/>
              </a:rPr>
              <a:t>avant</a:t>
            </a:r>
            <a:r>
              <a:rPr lang="en-GB" sz="1800" b="0" i="0" dirty="0">
                <a:solidFill>
                  <a:srgbClr val="1D2125"/>
                </a:solidFill>
                <a:effectLst/>
                <a:latin typeface="VAG"/>
              </a:rPr>
              <a:t> de </a:t>
            </a:r>
            <a:r>
              <a:rPr lang="en-GB" sz="1800" b="0" i="0" dirty="0" err="1">
                <a:solidFill>
                  <a:srgbClr val="1D2125"/>
                </a:solidFill>
                <a:effectLst/>
                <a:latin typeface="VAG"/>
              </a:rPr>
              <a:t>diminuer</a:t>
            </a:r>
            <a:r>
              <a:rPr lang="en-GB" sz="1800" b="0" i="0" dirty="0">
                <a:solidFill>
                  <a:srgbClr val="1D2125"/>
                </a:solidFill>
                <a:effectLst/>
                <a:latin typeface="VAG"/>
              </a:rPr>
              <a:t> </a:t>
            </a:r>
            <a:r>
              <a:rPr lang="en-GB" sz="1800" b="0" i="0" dirty="0" err="1">
                <a:solidFill>
                  <a:srgbClr val="1D2125"/>
                </a:solidFill>
                <a:effectLst/>
                <a:latin typeface="VAG"/>
              </a:rPr>
              <a:t>lentement</a:t>
            </a:r>
            <a:r>
              <a:rPr lang="en-GB" sz="1800" b="0" i="0" dirty="0">
                <a:solidFill>
                  <a:srgbClr val="1D2125"/>
                </a:solidFill>
                <a:effectLst/>
                <a:latin typeface="VAG"/>
              </a:rPr>
              <a:t>, </a:t>
            </a:r>
            <a:r>
              <a:rPr lang="en-GB" sz="1800" b="0" i="0" dirty="0" err="1">
                <a:solidFill>
                  <a:srgbClr val="1D2125"/>
                </a:solidFill>
                <a:effectLst/>
                <a:latin typeface="VAG"/>
              </a:rPr>
              <a:t>entraînant</a:t>
            </a:r>
            <a:r>
              <a:rPr lang="en-GB" sz="1800" b="0" i="0" dirty="0">
                <a:solidFill>
                  <a:srgbClr val="1D2125"/>
                </a:solidFill>
                <a:effectLst/>
                <a:latin typeface="VAG"/>
              </a:rPr>
              <a:t> </a:t>
            </a:r>
            <a:r>
              <a:rPr lang="en-GB" sz="1800" b="0" i="0" dirty="0" err="1">
                <a:solidFill>
                  <a:srgbClr val="1D2125"/>
                </a:solidFill>
                <a:effectLst/>
                <a:latin typeface="VAG"/>
              </a:rPr>
              <a:t>une</a:t>
            </a:r>
            <a:r>
              <a:rPr lang="en-GB" sz="1800" b="0" i="0" dirty="0">
                <a:solidFill>
                  <a:srgbClr val="1D2125"/>
                </a:solidFill>
                <a:effectLst/>
                <a:latin typeface="VAG"/>
              </a:rPr>
              <a:t> augmentation de la </a:t>
            </a:r>
            <a:r>
              <a:rPr lang="en-GB" sz="1800" b="0" i="0" dirty="0" err="1">
                <a:solidFill>
                  <a:srgbClr val="1D2125"/>
                </a:solidFill>
                <a:effectLst/>
                <a:latin typeface="VAG"/>
              </a:rPr>
              <a:t>température</a:t>
            </a:r>
            <a:r>
              <a:rPr lang="en-GB" sz="1800" b="0" i="0" dirty="0">
                <a:solidFill>
                  <a:srgbClr val="1D2125"/>
                </a:solidFill>
                <a:effectLst/>
                <a:latin typeface="VAG"/>
              </a:rPr>
              <a:t> de 1,7 à 3,2 °C</a:t>
            </a:r>
          </a:p>
          <a:p>
            <a:pPr algn="l">
              <a:buFont typeface="+mj-lt"/>
              <a:buAutoNum type="arabicPeriod"/>
            </a:pPr>
            <a:r>
              <a:rPr lang="en-GB" sz="1800" b="1" i="0" dirty="0" err="1">
                <a:solidFill>
                  <a:srgbClr val="1D2125"/>
                </a:solidFill>
                <a:effectLst/>
                <a:latin typeface="VAG"/>
              </a:rPr>
              <a:t>Scénario</a:t>
            </a:r>
            <a:r>
              <a:rPr lang="en-GB" sz="1800" b="1" i="0" dirty="0">
                <a:solidFill>
                  <a:srgbClr val="1D2125"/>
                </a:solidFill>
                <a:effectLst/>
                <a:latin typeface="VAG"/>
              </a:rPr>
              <a:t> le plus </a:t>
            </a:r>
            <a:r>
              <a:rPr lang="en-GB" sz="1800" b="1" i="0" dirty="0" err="1">
                <a:solidFill>
                  <a:srgbClr val="1D2125"/>
                </a:solidFill>
                <a:effectLst/>
                <a:latin typeface="VAG"/>
              </a:rPr>
              <a:t>optimiste</a:t>
            </a:r>
            <a:r>
              <a:rPr lang="en-GB" sz="1800" b="1" i="0" dirty="0">
                <a:solidFill>
                  <a:srgbClr val="1D2125"/>
                </a:solidFill>
                <a:effectLst/>
                <a:latin typeface="VAG"/>
              </a:rPr>
              <a:t> RCP 2.6</a:t>
            </a:r>
            <a:r>
              <a:rPr lang="en-GB" sz="1800" b="0" i="0" dirty="0">
                <a:solidFill>
                  <a:srgbClr val="1D2125"/>
                </a:solidFill>
                <a:effectLst/>
                <a:latin typeface="VAG"/>
              </a:rPr>
              <a:t>. Les </a:t>
            </a:r>
            <a:r>
              <a:rPr lang="en-GB" sz="1800" b="0" i="0" dirty="0" err="1">
                <a:solidFill>
                  <a:srgbClr val="1D2125"/>
                </a:solidFill>
                <a:effectLst/>
                <a:latin typeface="VAG"/>
              </a:rPr>
              <a:t>émissions</a:t>
            </a:r>
            <a:r>
              <a:rPr lang="en-GB" sz="1800" b="0" i="0" dirty="0">
                <a:solidFill>
                  <a:srgbClr val="1D2125"/>
                </a:solidFill>
                <a:effectLst/>
                <a:latin typeface="VAG"/>
              </a:rPr>
              <a:t> </a:t>
            </a:r>
            <a:r>
              <a:rPr lang="en-GB" sz="1800" b="0" i="0" dirty="0" err="1">
                <a:solidFill>
                  <a:srgbClr val="1D2125"/>
                </a:solidFill>
                <a:effectLst/>
                <a:latin typeface="VAG"/>
              </a:rPr>
              <a:t>diminuent</a:t>
            </a:r>
            <a:r>
              <a:rPr lang="en-GB" sz="1800" b="0" i="0" dirty="0">
                <a:solidFill>
                  <a:srgbClr val="1D2125"/>
                </a:solidFill>
                <a:effectLst/>
                <a:latin typeface="VAG"/>
              </a:rPr>
              <a:t> à </a:t>
            </a:r>
            <a:r>
              <a:rPr lang="en-GB" sz="1800" b="0" i="0" dirty="0" err="1">
                <a:solidFill>
                  <a:srgbClr val="1D2125"/>
                </a:solidFill>
                <a:effectLst/>
                <a:latin typeface="VAG"/>
              </a:rPr>
              <a:t>partir</a:t>
            </a:r>
            <a:r>
              <a:rPr lang="en-GB" sz="1800" b="0" i="0" dirty="0">
                <a:solidFill>
                  <a:srgbClr val="1D2125"/>
                </a:solidFill>
                <a:effectLst/>
                <a:latin typeface="VAG"/>
              </a:rPr>
              <a:t> de 2020 et </a:t>
            </a:r>
            <a:r>
              <a:rPr lang="en-GB" sz="1800" b="0" i="0" dirty="0" err="1">
                <a:solidFill>
                  <a:srgbClr val="1D2125"/>
                </a:solidFill>
                <a:effectLst/>
                <a:latin typeface="VAG"/>
              </a:rPr>
              <a:t>atteignent</a:t>
            </a:r>
            <a:r>
              <a:rPr lang="en-GB" sz="1800" b="0" i="0" dirty="0">
                <a:solidFill>
                  <a:srgbClr val="1D2125"/>
                </a:solidFill>
                <a:effectLst/>
                <a:latin typeface="VAG"/>
              </a:rPr>
              <a:t> </a:t>
            </a:r>
            <a:r>
              <a:rPr lang="en-GB" sz="1800" b="0" i="0" dirty="0" err="1">
                <a:solidFill>
                  <a:srgbClr val="1D2125"/>
                </a:solidFill>
                <a:effectLst/>
                <a:latin typeface="VAG"/>
              </a:rPr>
              <a:t>zéro</a:t>
            </a:r>
            <a:r>
              <a:rPr lang="en-GB" sz="1800" b="0" i="0" dirty="0">
                <a:solidFill>
                  <a:srgbClr val="1D2125"/>
                </a:solidFill>
                <a:effectLst/>
                <a:latin typeface="VAG"/>
              </a:rPr>
              <a:t> </a:t>
            </a:r>
            <a:r>
              <a:rPr lang="en-GB" sz="1800" b="0" i="0" dirty="0" err="1">
                <a:solidFill>
                  <a:srgbClr val="1D2125"/>
                </a:solidFill>
                <a:effectLst/>
                <a:latin typeface="VAG"/>
              </a:rPr>
              <a:t>en</a:t>
            </a:r>
            <a:r>
              <a:rPr lang="en-GB" sz="1800" b="0" i="0" dirty="0">
                <a:solidFill>
                  <a:srgbClr val="1D2125"/>
                </a:solidFill>
                <a:effectLst/>
                <a:latin typeface="VAG"/>
              </a:rPr>
              <a:t> 2100, </a:t>
            </a:r>
            <a:r>
              <a:rPr lang="en-GB" sz="1800" b="0" i="0" dirty="0" err="1">
                <a:solidFill>
                  <a:srgbClr val="1D2125"/>
                </a:solidFill>
                <a:effectLst/>
                <a:latin typeface="VAG"/>
              </a:rPr>
              <a:t>entraînant</a:t>
            </a:r>
            <a:r>
              <a:rPr lang="en-GB" sz="1800" b="0" i="0" dirty="0">
                <a:solidFill>
                  <a:srgbClr val="1D2125"/>
                </a:solidFill>
                <a:effectLst/>
                <a:latin typeface="VAG"/>
              </a:rPr>
              <a:t> </a:t>
            </a:r>
            <a:r>
              <a:rPr lang="en-GB" sz="1800" b="0" i="0" dirty="0" err="1">
                <a:solidFill>
                  <a:srgbClr val="1D2125"/>
                </a:solidFill>
                <a:effectLst/>
                <a:latin typeface="VAG"/>
              </a:rPr>
              <a:t>une</a:t>
            </a:r>
            <a:r>
              <a:rPr lang="en-GB" sz="1800" b="0" i="0" dirty="0">
                <a:solidFill>
                  <a:srgbClr val="1D2125"/>
                </a:solidFill>
                <a:effectLst/>
                <a:latin typeface="VAG"/>
              </a:rPr>
              <a:t> augmentation de la </a:t>
            </a:r>
            <a:r>
              <a:rPr lang="en-GB" sz="1800" b="0" i="0" dirty="0" err="1">
                <a:solidFill>
                  <a:srgbClr val="1D2125"/>
                </a:solidFill>
                <a:effectLst/>
                <a:latin typeface="VAG"/>
              </a:rPr>
              <a:t>température</a:t>
            </a:r>
            <a:r>
              <a:rPr lang="en-GB" sz="1800" b="0" i="0" dirty="0">
                <a:solidFill>
                  <a:srgbClr val="1D2125"/>
                </a:solidFill>
                <a:effectLst/>
                <a:latin typeface="VAG"/>
              </a:rPr>
              <a:t> de 0,9 à 2,3 °C.</a:t>
            </a:r>
          </a:p>
        </p:txBody>
      </p:sp>
    </p:spTree>
    <p:extLst>
      <p:ext uri="{BB962C8B-B14F-4D97-AF65-F5344CB8AC3E}">
        <p14:creationId xmlns:p14="http://schemas.microsoft.com/office/powerpoint/2010/main" val="2571310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9ADDB20-9BA5-09E6-1DA3-6DF63E8914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4">
            <a:extLst>
              <a:ext uri="{FF2B5EF4-FFF2-40B4-BE49-F238E27FC236}">
                <a16:creationId xmlns:a16="http://schemas.microsoft.com/office/drawing/2014/main" id="{8E356A66-9641-B33B-3317-C647CB8743A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48090597"/>
              </p:ext>
              <p:ext uri="{E7BDC344-281C-4309-B0C6-D0EE65EED2A8}">
                <p202:designPr xmlns:p202="http://schemas.microsoft.com/office/powerpoint/2020/02/main">
                  <p202:designTagLst>
                    <p202:designTag name="ARCH:1:CLS" val="StackedSequentialRowTable"/>
                  </p202:designTagLst>
                </p202:designPr>
              </p:ext>
            </p:extLst>
          </p:nvPr>
        </p:nvGraphicFramePr>
        <p:xfrm>
          <a:off x="4372708" y="660704"/>
          <a:ext cx="7819292" cy="4851888"/>
        </p:xfrm>
        <a:graphic>
          <a:graphicData uri="http://schemas.openxmlformats.org/drawingml/2006/table">
            <a:tbl>
              <a:tblPr firstRow="1" bandRow="1">
                <a:noFill/>
                <a:tableStyleId>{5C22544A-7EE6-4342-B048-85BDC9FD1C3A}</a:tableStyleId>
              </a:tblPr>
              <a:tblGrid>
                <a:gridCol w="954616">
                  <a:extLst>
                    <a:ext uri="{9D8B030D-6E8A-4147-A177-3AD203B41FA5}">
                      <a16:colId xmlns:a16="http://schemas.microsoft.com/office/drawing/2014/main" val="1112987957"/>
                    </a:ext>
                  </a:extLst>
                </a:gridCol>
                <a:gridCol w="6864676">
                  <a:extLst>
                    <a:ext uri="{9D8B030D-6E8A-4147-A177-3AD203B41FA5}">
                      <a16:colId xmlns:a16="http://schemas.microsoft.com/office/drawing/2014/main" val="437448068"/>
                    </a:ext>
                  </a:extLst>
                </a:gridCol>
              </a:tblGrid>
              <a:tr h="475162">
                <a:tc>
                  <a:txBody>
                    <a:bodyPr/>
                    <a:lstStyle/>
                    <a:p>
                      <a:r>
                        <a:rPr lang="en-GB" sz="1400" b="1" cap="none" spc="0">
                          <a:solidFill>
                            <a:srgbClr val="0A5FBA"/>
                          </a:solidFill>
                          <a:latin typeface="+mn-lt"/>
                        </a:rPr>
                        <a:t>01</a:t>
                      </a:r>
                    </a:p>
                  </a:txBody>
                  <a:tcPr marL="120070" marR="120070" marT="120070" marB="1200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cap="none" spc="0" dirty="0">
                          <a:solidFill>
                            <a:schemeClr val="tx1"/>
                          </a:solidFill>
                          <a:latin typeface="+mn-lt"/>
                          <a:ea typeface="Roboto" panose="02000000000000000000" pitchFamily="2" charset="0"/>
                        </a:rPr>
                        <a:t>Aperçu du Module 5 y </a:t>
                      </a:r>
                      <a:r>
                        <a:rPr lang="en-GB" sz="1400" b="0" cap="none" spc="0" dirty="0" err="1">
                          <a:solidFill>
                            <a:schemeClr val="tx1"/>
                          </a:solidFill>
                        </a:rPr>
                        <a:t>compris</a:t>
                      </a:r>
                      <a:r>
                        <a:rPr lang="en-GB" sz="1400" b="0" cap="none" spc="0" dirty="0">
                          <a:solidFill>
                            <a:schemeClr val="tx1"/>
                          </a:solidFill>
                        </a:rPr>
                        <a:t> des </a:t>
                      </a:r>
                      <a:r>
                        <a:rPr lang="en-GB" sz="1400" b="0" cap="none" spc="0" dirty="0" err="1">
                          <a:solidFill>
                            <a:schemeClr val="tx1"/>
                          </a:solidFill>
                        </a:rPr>
                        <a:t>objectifs</a:t>
                      </a:r>
                      <a:r>
                        <a:rPr lang="en-GB" sz="1400" b="0" cap="none" spc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400" b="0" cap="none" spc="0" dirty="0" err="1">
                          <a:solidFill>
                            <a:schemeClr val="tx1"/>
                          </a:solidFill>
                        </a:rPr>
                        <a:t>d'apprentissage</a:t>
                      </a:r>
                      <a:endParaRPr lang="en-GB" sz="1400" b="0" cap="none" spc="0" dirty="0">
                        <a:solidFill>
                          <a:schemeClr val="tx1"/>
                        </a:solidFill>
                      </a:endParaRPr>
                    </a:p>
                  </a:txBody>
                  <a:tcPr marL="120070" marR="120070" marT="120070" marB="1200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1755801"/>
                  </a:ext>
                </a:extLst>
              </a:tr>
              <a:tr h="475162">
                <a:tc gridSpan="2">
                  <a:txBody>
                    <a:bodyPr/>
                    <a:lstStyle/>
                    <a:p>
                      <a:r>
                        <a:rPr lang="en-US" sz="1400" b="1" cap="none" spc="0" dirty="0">
                          <a:solidFill>
                            <a:srgbClr val="0A5FBA"/>
                          </a:solidFill>
                          <a:latin typeface="+mn-lt"/>
                        </a:rPr>
                        <a:t>Etudes de </a:t>
                      </a:r>
                      <a:r>
                        <a:rPr lang="en-US" sz="1400" b="1" cap="none" spc="0" dirty="0" err="1">
                          <a:solidFill>
                            <a:srgbClr val="0A5FBA"/>
                          </a:solidFill>
                          <a:latin typeface="+mn-lt"/>
                        </a:rPr>
                        <a:t>cas</a:t>
                      </a:r>
                      <a:endParaRPr lang="en-US" sz="1400" b="1" cap="none" spc="0" dirty="0">
                        <a:solidFill>
                          <a:srgbClr val="0A5FBA"/>
                        </a:solidFill>
                        <a:latin typeface="+mn-lt"/>
                      </a:endParaRPr>
                    </a:p>
                  </a:txBody>
                  <a:tcPr marL="120070" marR="120070" marT="120070" marB="1200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b="0" cap="none" spc="0">
                        <a:solidFill>
                          <a:schemeClr val="tx1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20070" marR="120070" marT="120070" marB="1200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4852366"/>
                  </a:ext>
                </a:extLst>
              </a:tr>
              <a:tr h="475162">
                <a:tc>
                  <a:txBody>
                    <a:bodyPr/>
                    <a:lstStyle/>
                    <a:p>
                      <a:r>
                        <a:rPr lang="en-GB" sz="1400" b="1" cap="none" spc="0">
                          <a:solidFill>
                            <a:schemeClr val="accent1"/>
                          </a:solidFill>
                          <a:latin typeface="+mn-lt"/>
                        </a:rPr>
                        <a:t>02</a:t>
                      </a:r>
                    </a:p>
                  </a:txBody>
                  <a:tcPr marL="120070" marR="120070" marT="120070" marB="1200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kern="0" noProof="0" dirty="0">
                          <a:solidFill>
                            <a:schemeClr val="tx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Changement climatique et risques d’inondation fluviale en Afrique de l’Ouest </a:t>
                      </a:r>
                      <a:endParaRPr lang="en-GB" sz="1400" b="0" cap="none" spc="0" dirty="0" err="1">
                        <a:solidFill>
                          <a:schemeClr val="tx1"/>
                        </a:solidFill>
                        <a:latin typeface="+mn-lt"/>
                        <a:ea typeface="Roboto" panose="02000000000000000000" pitchFamily="2" charset="0"/>
                      </a:endParaRPr>
                    </a:p>
                  </a:txBody>
                  <a:tcPr marL="120070" marR="120070" marT="120070" marB="1200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423163"/>
                  </a:ext>
                </a:extLst>
              </a:tr>
              <a:tr h="6670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cap="none" spc="0" dirty="0">
                          <a:solidFill>
                            <a:schemeClr val="accent1"/>
                          </a:solidFill>
                          <a:latin typeface="+mn-lt"/>
                        </a:rPr>
                        <a:t>03</a:t>
                      </a:r>
                    </a:p>
                  </a:txBody>
                  <a:tcPr marL="120070" marR="120070" marT="120070" marB="1200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kern="0" noProof="0" dirty="0">
                          <a:solidFill>
                            <a:schemeClr val="tx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Changement climatique et risques d’inondation pluviale : cas de la Banlieue de Dakar</a:t>
                      </a:r>
                      <a:endParaRPr lang="en-GB" sz="1400" b="0" cap="none" spc="0" dirty="0">
                        <a:solidFill>
                          <a:schemeClr val="tx1"/>
                        </a:solidFill>
                        <a:latin typeface="+mn-lt"/>
                        <a:ea typeface="Roboto" panose="02000000000000000000" pitchFamily="2" charset="0"/>
                      </a:endParaRPr>
                    </a:p>
                  </a:txBody>
                  <a:tcPr marL="120070" marR="120070" marT="120070" marB="1200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2249332"/>
                  </a:ext>
                </a:extLst>
              </a:tr>
              <a:tr h="6670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cap="none" spc="0" dirty="0">
                          <a:solidFill>
                            <a:schemeClr val="accent1"/>
                          </a:solidFill>
                          <a:latin typeface="+mn-lt"/>
                        </a:rPr>
                        <a:t>04</a:t>
                      </a:r>
                    </a:p>
                  </a:txBody>
                  <a:tcPr marL="120070" marR="120070" marT="120070" marB="1200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kern="0" noProof="0" dirty="0">
                          <a:solidFill>
                            <a:schemeClr val="tx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Erosion côtière et salinisation des ressources en eau</a:t>
                      </a:r>
                      <a:endParaRPr lang="en-GB" sz="1400" b="0" cap="none" spc="0" dirty="0">
                        <a:solidFill>
                          <a:schemeClr val="tx1"/>
                        </a:solidFill>
                        <a:latin typeface="+mn-lt"/>
                        <a:ea typeface="Roboto" panose="02000000000000000000" pitchFamily="2" charset="0"/>
                      </a:endParaRPr>
                    </a:p>
                  </a:txBody>
                  <a:tcPr marL="120070" marR="120070" marT="120070" marB="1200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9673046"/>
                  </a:ext>
                </a:extLst>
              </a:tr>
              <a:tr h="4751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cap="none" spc="0" dirty="0">
                          <a:solidFill>
                            <a:schemeClr val="accent1"/>
                          </a:solidFill>
                          <a:latin typeface="+mn-lt"/>
                        </a:rPr>
                        <a:t>05</a:t>
                      </a:r>
                    </a:p>
                  </a:txBody>
                  <a:tcPr marL="120070" marR="120070" marT="120070" marB="1200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kern="0" noProof="0" dirty="0">
                          <a:solidFill>
                            <a:schemeClr val="tx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Impacts du changement climatique sur le secteur agricole</a:t>
                      </a:r>
                      <a:endParaRPr lang="en-GB" sz="1400" b="1" cap="none" spc="0" dirty="0">
                        <a:solidFill>
                          <a:srgbClr val="1B78B7"/>
                        </a:solidFill>
                        <a:latin typeface="+mn-lt"/>
                        <a:ea typeface="Roboto" panose="02000000000000000000" pitchFamily="2" charset="0"/>
                      </a:endParaRPr>
                    </a:p>
                  </a:txBody>
                  <a:tcPr marL="120070" marR="120070" marT="120070" marB="1200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4636064"/>
                  </a:ext>
                </a:extLst>
              </a:tr>
              <a:tr h="47516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cap="none" spc="0" dirty="0" err="1">
                          <a:solidFill>
                            <a:schemeClr val="accent1"/>
                          </a:solidFill>
                          <a:latin typeface="+mn-lt"/>
                        </a:rPr>
                        <a:t>Changement</a:t>
                      </a:r>
                      <a:r>
                        <a:rPr lang="en-US" sz="1400" b="1" cap="none" spc="0" dirty="0">
                          <a:solidFill>
                            <a:schemeClr val="accent1"/>
                          </a:solidFill>
                          <a:latin typeface="+mn-lt"/>
                        </a:rPr>
                        <a:t> de </a:t>
                      </a:r>
                      <a:r>
                        <a:rPr lang="en-US" sz="1400" b="1" cap="none" spc="0" dirty="0" err="1">
                          <a:solidFill>
                            <a:schemeClr val="accent1"/>
                          </a:solidFill>
                          <a:latin typeface="+mn-lt"/>
                        </a:rPr>
                        <a:t>paradigme</a:t>
                      </a:r>
                      <a:r>
                        <a:rPr lang="en-US" sz="1400" b="1" cap="none" spc="0" dirty="0">
                          <a:solidFill>
                            <a:schemeClr val="accent1"/>
                          </a:solidFill>
                          <a:latin typeface="+mn-lt"/>
                        </a:rPr>
                        <a:t> : planification </a:t>
                      </a:r>
                      <a:r>
                        <a:rPr lang="en-US" sz="1400" b="1" cap="none" spc="0" dirty="0" err="1">
                          <a:solidFill>
                            <a:schemeClr val="accent1"/>
                          </a:solidFill>
                          <a:latin typeface="+mn-lt"/>
                        </a:rPr>
                        <a:t>basée</a:t>
                      </a:r>
                      <a:r>
                        <a:rPr lang="en-US" sz="1400" b="1" cap="none" spc="0" dirty="0">
                          <a:solidFill>
                            <a:schemeClr val="accent1"/>
                          </a:solidFill>
                          <a:latin typeface="+mn-lt"/>
                        </a:rPr>
                        <a:t> sur des </a:t>
                      </a:r>
                      <a:r>
                        <a:rPr lang="en-US" sz="1400" b="1" cap="none" spc="0" dirty="0" err="1">
                          <a:solidFill>
                            <a:schemeClr val="accent1"/>
                          </a:solidFill>
                          <a:latin typeface="+mn-lt"/>
                        </a:rPr>
                        <a:t>scénarios</a:t>
                      </a:r>
                      <a:r>
                        <a:rPr lang="en-US" sz="1400" b="1" cap="none" spc="0" dirty="0">
                          <a:solidFill>
                            <a:schemeClr val="accent1"/>
                          </a:solidFill>
                          <a:latin typeface="+mn-lt"/>
                        </a:rPr>
                        <a:t> pour les infrastructures futures</a:t>
                      </a:r>
                      <a:endParaRPr lang="en-GB" sz="1400" b="1" cap="none" spc="0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 marL="120070" marR="120070" marT="120070" marB="1200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cap="none" spc="0">
                        <a:solidFill>
                          <a:schemeClr val="tx1"/>
                        </a:solidFill>
                        <a:latin typeface="+mn-lt"/>
                        <a:ea typeface="Roboto" panose="02000000000000000000" pitchFamily="2" charset="0"/>
                      </a:endParaRPr>
                    </a:p>
                  </a:txBody>
                  <a:tcPr marL="120070" marR="120070" marT="120070" marB="1200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0490877"/>
                  </a:ext>
                </a:extLst>
              </a:tr>
              <a:tr h="4751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cap="none" spc="0" dirty="0">
                          <a:solidFill>
                            <a:schemeClr val="accent1"/>
                          </a:solidFill>
                          <a:latin typeface="+mn-lt"/>
                        </a:rPr>
                        <a:t>06</a:t>
                      </a:r>
                    </a:p>
                  </a:txBody>
                  <a:tcPr marL="120070" marR="120070" marT="120070" marB="1200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cap="none" spc="0">
                          <a:solidFill>
                            <a:schemeClr val="tx1"/>
                          </a:solidFill>
                          <a:latin typeface="+mn-lt"/>
                          <a:ea typeface="Roboto" panose="02000000000000000000" pitchFamily="2" charset="0"/>
                        </a:rPr>
                        <a:t>Qu'est-ce que la planification basée sur des scénarios ?</a:t>
                      </a:r>
                    </a:p>
                  </a:txBody>
                  <a:tcPr marL="120070" marR="120070" marT="120070" marB="1200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2268387"/>
                  </a:ext>
                </a:extLst>
              </a:tr>
              <a:tr h="475162">
                <a:tc>
                  <a:txBody>
                    <a:bodyPr/>
                    <a:lstStyle/>
                    <a:p>
                      <a:r>
                        <a:rPr lang="en-GB" sz="1400" b="1" cap="none" spc="0" dirty="0">
                          <a:solidFill>
                            <a:schemeClr val="accent1"/>
                          </a:solidFill>
                          <a:latin typeface="+mn-lt"/>
                        </a:rPr>
                        <a:t>07</a:t>
                      </a:r>
                    </a:p>
                  </a:txBody>
                  <a:tcPr marL="120070" marR="120070" marT="120070" marB="1200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cap="none" spc="0" dirty="0">
                          <a:solidFill>
                            <a:schemeClr val="tx1"/>
                          </a:solidFill>
                          <a:latin typeface="+mn-lt"/>
                          <a:ea typeface="Roboto" panose="02000000000000000000" pitchFamily="2" charset="0"/>
                        </a:rPr>
                        <a:t>Quiz et réflexion de fin de journée</a:t>
                      </a:r>
                    </a:p>
                  </a:txBody>
                  <a:tcPr marL="120070" marR="120070" marT="120070" marB="1200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540894"/>
                  </a:ext>
                </a:extLst>
              </a:tr>
            </a:tbl>
          </a:graphicData>
        </a:graphic>
      </p:graphicFrame>
      <p:pic>
        <p:nvPicPr>
          <p:cNvPr id="3" name="Picture 2" descr="A qr code with black squares&#10;&#10;AI-generated content may be incorrect.">
            <a:extLst>
              <a:ext uri="{FF2B5EF4-FFF2-40B4-BE49-F238E27FC236}">
                <a16:creationId xmlns:a16="http://schemas.microsoft.com/office/drawing/2014/main" id="{ADD8D5A5-AC45-7DDA-21E4-4F90004904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455" y="1325879"/>
            <a:ext cx="2884805" cy="288480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DD1FC69-58F6-B3A1-E644-06BEE4296515}"/>
              </a:ext>
            </a:extLst>
          </p:cNvPr>
          <p:cNvSpPr txBox="1"/>
          <p:nvPr/>
        </p:nvSpPr>
        <p:spPr>
          <a:xfrm>
            <a:off x="719455" y="4485080"/>
            <a:ext cx="6097904" cy="6081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400"/>
              </a:lnSpc>
              <a:spcAft>
                <a:spcPts val="1200"/>
              </a:spcAft>
              <a:buNone/>
            </a:pPr>
            <a:r>
              <a:rPr lang="pt-BR" sz="1400">
                <a:effectLst/>
                <a:latin typeface="Lora" panose="02000503000000020004" pitchFamily="2" charset="0"/>
                <a:ea typeface="Lora" panose="02000503000000020004" pitchFamily="2" charset="0"/>
                <a:cs typeface="Times New Roman" panose="02020603050405020304" pitchFamily="18" charset="0"/>
                <a:hlinkClick r:id="rId4"/>
              </a:rPr>
              <a:t>go.mwater.co/irc/2025_kenya</a:t>
            </a:r>
            <a:endParaRPr lang="en-NL" sz="800">
              <a:effectLst/>
              <a:latin typeface="Lora" panose="02000503000000020004" pitchFamily="2" charset="0"/>
              <a:ea typeface="Lora" panose="02000503000000020004" pitchFamily="2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  <a:spcAft>
                <a:spcPts val="1200"/>
              </a:spcAft>
              <a:buNone/>
            </a:pPr>
            <a:r>
              <a:rPr lang="pt-BR" sz="1400">
                <a:effectLst/>
                <a:latin typeface="Lora" panose="02000503000000020004" pitchFamily="2" charset="0"/>
                <a:ea typeface="Lora" panose="02000503000000020004" pitchFamily="2" charset="0"/>
                <a:cs typeface="Times New Roman" panose="02020603050405020304" pitchFamily="18" charset="0"/>
              </a:rPr>
              <a:t>Toutes les informations sur ce cours</a:t>
            </a:r>
            <a:endParaRPr lang="en-NL" sz="800">
              <a:effectLst/>
              <a:latin typeface="Lora" panose="02000503000000020004" pitchFamily="2" charset="0"/>
              <a:ea typeface="Lora" panose="02000503000000020004" pitchFamily="2" charset="0"/>
              <a:cs typeface="Times New Roman" panose="02020603050405020304" pitchFamily="18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7F821D2-47DA-001E-B13A-CDE686BF66CF}"/>
              </a:ext>
            </a:extLst>
          </p:cNvPr>
          <p:cNvSpPr txBox="1"/>
          <p:nvPr/>
        </p:nvSpPr>
        <p:spPr>
          <a:xfrm>
            <a:off x="304801" y="438128"/>
            <a:ext cx="4185138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4000" b="1" i="0" u="none" strike="noStrike" cap="none" normalizeH="0" baseline="0" dirty="0">
                <a:ln>
                  <a:noFill/>
                </a:ln>
                <a:solidFill>
                  <a:srgbClr val="0A5FBA"/>
                </a:solidFill>
                <a:effectLst/>
                <a:latin typeface="Arial" panose="020B0604020202020204" pitchFamily="34" charset="0"/>
              </a:rPr>
              <a:t>Contenu du jour</a:t>
            </a:r>
          </a:p>
        </p:txBody>
      </p:sp>
    </p:spTree>
    <p:extLst>
      <p:ext uri="{BB962C8B-B14F-4D97-AF65-F5344CB8AC3E}">
        <p14:creationId xmlns:p14="http://schemas.microsoft.com/office/powerpoint/2010/main" val="16518570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ED00B0-A89C-A0B8-4C66-93103BDE97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EEB873-1293-D87A-4B1B-1DDEE6C041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PARCOURS SOCIO-ÉCONOMIQUES PARTAGÉS</a:t>
            </a:r>
            <a:endParaRPr lang="en-NL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6CB705-DA23-C71E-A0D5-0B07D495DAF2}"/>
              </a:ext>
            </a:extLst>
          </p:cNvPr>
          <p:cNvSpPr txBox="1"/>
          <p:nvPr/>
        </p:nvSpPr>
        <p:spPr>
          <a:xfrm>
            <a:off x="220628" y="1470686"/>
            <a:ext cx="5917904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+mj-lt"/>
              <a:buAutoNum type="arabicPeriod"/>
            </a:pPr>
            <a:r>
              <a:rPr lang="en-GB" sz="1800" b="1" i="0" dirty="0">
                <a:solidFill>
                  <a:srgbClr val="1D2125"/>
                </a:solidFill>
                <a:effectLst/>
                <a:latin typeface="VAG"/>
              </a:rPr>
              <a:t>SSP1 : La </a:t>
            </a:r>
            <a:r>
              <a:rPr lang="en-GB" sz="1800" b="1" i="0" dirty="0" err="1">
                <a:solidFill>
                  <a:srgbClr val="1D2125"/>
                </a:solidFill>
                <a:effectLst/>
                <a:latin typeface="VAG"/>
              </a:rPr>
              <a:t>voie</a:t>
            </a:r>
            <a:r>
              <a:rPr lang="en-GB" sz="1800" b="1" i="0" dirty="0">
                <a:solidFill>
                  <a:srgbClr val="1D2125"/>
                </a:solidFill>
                <a:effectLst/>
                <a:latin typeface="VAG"/>
              </a:rPr>
              <a:t> durable et « verte » </a:t>
            </a:r>
            <a:r>
              <a:rPr lang="en-GB" sz="1800" i="0" dirty="0" err="1">
                <a:solidFill>
                  <a:srgbClr val="1D2125"/>
                </a:solidFill>
                <a:effectLst/>
                <a:latin typeface="VAG"/>
              </a:rPr>
              <a:t>décrit</a:t>
            </a:r>
            <a:r>
              <a:rPr lang="en-GB" sz="1800" i="0" dirty="0">
                <a:solidFill>
                  <a:srgbClr val="1D2125"/>
                </a:solidFill>
                <a:effectLst/>
                <a:latin typeface="VAG"/>
              </a:rPr>
              <a:t> un monde de plus </a:t>
            </a:r>
            <a:r>
              <a:rPr lang="en-GB" sz="1800" i="0" dirty="0" err="1">
                <a:solidFill>
                  <a:srgbClr val="1D2125"/>
                </a:solidFill>
                <a:effectLst/>
                <a:latin typeface="VAG"/>
              </a:rPr>
              <a:t>en</a:t>
            </a:r>
            <a:r>
              <a:rPr lang="en-GB" sz="1800" i="0" dirty="0">
                <a:solidFill>
                  <a:srgbClr val="1D2125"/>
                </a:solidFill>
                <a:effectLst/>
                <a:latin typeface="VAG"/>
              </a:rPr>
              <a:t> plus durable</a:t>
            </a:r>
            <a:r>
              <a:rPr lang="en-GB" sz="1800" b="1" i="0" dirty="0">
                <a:solidFill>
                  <a:srgbClr val="1D2125"/>
                </a:solidFill>
                <a:effectLst/>
                <a:latin typeface="VAG"/>
              </a:rPr>
              <a:t>.</a:t>
            </a:r>
          </a:p>
          <a:p>
            <a:pPr algn="l">
              <a:buFont typeface="+mj-lt"/>
              <a:buAutoNum type="arabicPeriod"/>
            </a:pPr>
            <a:r>
              <a:rPr lang="en-GB" sz="1800" b="1" i="0" dirty="0">
                <a:solidFill>
                  <a:srgbClr val="1D2125"/>
                </a:solidFill>
                <a:effectLst/>
                <a:latin typeface="VAG"/>
              </a:rPr>
              <a:t>SSP2 : La </a:t>
            </a:r>
            <a:r>
              <a:rPr lang="en-GB" sz="1800" i="0" dirty="0" err="1">
                <a:solidFill>
                  <a:srgbClr val="1D2125"/>
                </a:solidFill>
                <a:effectLst/>
                <a:latin typeface="VAG"/>
              </a:rPr>
              <a:t>voie</a:t>
            </a:r>
            <a:r>
              <a:rPr lang="en-GB" sz="1800" b="1" i="0" dirty="0">
                <a:solidFill>
                  <a:srgbClr val="1D2125"/>
                </a:solidFill>
                <a:effectLst/>
                <a:latin typeface="VAG"/>
              </a:rPr>
              <a:t> « </a:t>
            </a:r>
            <a:r>
              <a:rPr lang="en-GB" sz="1800" b="1" i="0" dirty="0" err="1">
                <a:solidFill>
                  <a:srgbClr val="1D2125"/>
                </a:solidFill>
                <a:effectLst/>
                <a:latin typeface="VAG"/>
              </a:rPr>
              <a:t>médiane</a:t>
            </a:r>
            <a:r>
              <a:rPr lang="en-GB" sz="1800" b="1" i="0" dirty="0">
                <a:solidFill>
                  <a:srgbClr val="1D2125"/>
                </a:solidFill>
                <a:effectLst/>
                <a:latin typeface="VAG"/>
              </a:rPr>
              <a:t> » </a:t>
            </a:r>
            <a:r>
              <a:rPr lang="en-GB" sz="1800" i="0" dirty="0" err="1">
                <a:solidFill>
                  <a:srgbClr val="1D2125"/>
                </a:solidFill>
                <a:effectLst/>
                <a:latin typeface="VAG"/>
              </a:rPr>
              <a:t>ou</a:t>
            </a:r>
            <a:r>
              <a:rPr lang="en-GB" sz="1800" i="0" dirty="0">
                <a:solidFill>
                  <a:srgbClr val="1D2125"/>
                </a:solidFill>
                <a:effectLst/>
                <a:latin typeface="VAG"/>
              </a:rPr>
              <a:t> </a:t>
            </a:r>
            <a:r>
              <a:rPr lang="en-GB" sz="1800" i="0" dirty="0" err="1">
                <a:solidFill>
                  <a:srgbClr val="1D2125"/>
                </a:solidFill>
                <a:effectLst/>
                <a:latin typeface="VAG"/>
              </a:rPr>
              <a:t>moyenne</a:t>
            </a:r>
            <a:r>
              <a:rPr lang="en-GB" sz="1800" i="0" dirty="0">
                <a:solidFill>
                  <a:srgbClr val="1D2125"/>
                </a:solidFill>
                <a:effectLst/>
                <a:latin typeface="VAG"/>
              </a:rPr>
              <a:t> </a:t>
            </a:r>
            <a:r>
              <a:rPr lang="en-GB" sz="1800" i="0" dirty="0" err="1">
                <a:solidFill>
                  <a:srgbClr val="1D2125"/>
                </a:solidFill>
                <a:effectLst/>
                <a:latin typeface="VAG"/>
              </a:rPr>
              <a:t>extrapole</a:t>
            </a:r>
            <a:r>
              <a:rPr lang="en-GB" sz="1800" i="0" dirty="0">
                <a:solidFill>
                  <a:srgbClr val="1D2125"/>
                </a:solidFill>
                <a:effectLst/>
                <a:latin typeface="VAG"/>
              </a:rPr>
              <a:t> le </a:t>
            </a:r>
            <a:r>
              <a:rPr lang="en-GB" sz="1800" i="0" dirty="0" err="1">
                <a:solidFill>
                  <a:srgbClr val="1D2125"/>
                </a:solidFill>
                <a:effectLst/>
                <a:latin typeface="VAG"/>
              </a:rPr>
              <a:t>développement</a:t>
            </a:r>
            <a:r>
              <a:rPr lang="en-GB" sz="1800" i="0" dirty="0">
                <a:solidFill>
                  <a:srgbClr val="1D2125"/>
                </a:solidFill>
                <a:effectLst/>
                <a:latin typeface="VAG"/>
              </a:rPr>
              <a:t> </a:t>
            </a:r>
            <a:r>
              <a:rPr lang="en-GB" sz="1800" i="0" dirty="0" err="1">
                <a:solidFill>
                  <a:srgbClr val="1D2125"/>
                </a:solidFill>
                <a:effectLst/>
                <a:latin typeface="VAG"/>
              </a:rPr>
              <a:t>mondial</a:t>
            </a:r>
            <a:r>
              <a:rPr lang="en-GB" sz="1800" i="0" dirty="0">
                <a:solidFill>
                  <a:srgbClr val="1D2125"/>
                </a:solidFill>
                <a:effectLst/>
                <a:latin typeface="VAG"/>
              </a:rPr>
              <a:t> passé et </a:t>
            </a:r>
            <a:r>
              <a:rPr lang="en-GB" sz="1800" i="0" dirty="0" err="1">
                <a:solidFill>
                  <a:srgbClr val="1D2125"/>
                </a:solidFill>
                <a:effectLst/>
                <a:latin typeface="VAG"/>
              </a:rPr>
              <a:t>actuel</a:t>
            </a:r>
            <a:r>
              <a:rPr lang="en-GB" sz="1800" i="0" dirty="0">
                <a:solidFill>
                  <a:srgbClr val="1D2125"/>
                </a:solidFill>
                <a:effectLst/>
                <a:latin typeface="VAG"/>
              </a:rPr>
              <a:t> </a:t>
            </a:r>
            <a:r>
              <a:rPr lang="en-GB" sz="1800" i="0" dirty="0" err="1">
                <a:solidFill>
                  <a:srgbClr val="1D2125"/>
                </a:solidFill>
                <a:effectLst/>
                <a:latin typeface="VAG"/>
              </a:rPr>
              <a:t>vers</a:t>
            </a:r>
            <a:r>
              <a:rPr lang="en-GB" sz="1800" i="0" dirty="0">
                <a:solidFill>
                  <a:srgbClr val="1D2125"/>
                </a:solidFill>
                <a:effectLst/>
                <a:latin typeface="VAG"/>
              </a:rPr>
              <a:t> </a:t>
            </a:r>
            <a:r>
              <a:rPr lang="en-GB" sz="1800" i="0" dirty="0" err="1">
                <a:solidFill>
                  <a:srgbClr val="1D2125"/>
                </a:solidFill>
                <a:effectLst/>
                <a:latin typeface="VAG"/>
              </a:rPr>
              <a:t>l'avenir</a:t>
            </a:r>
            <a:r>
              <a:rPr lang="en-GB" sz="1800" i="0" dirty="0">
                <a:solidFill>
                  <a:srgbClr val="1D2125"/>
                </a:solidFill>
                <a:effectLst/>
                <a:latin typeface="VAG"/>
              </a:rPr>
              <a:t>.</a:t>
            </a:r>
          </a:p>
          <a:p>
            <a:pPr algn="l">
              <a:buFont typeface="+mj-lt"/>
              <a:buAutoNum type="arabicPeriod"/>
            </a:pPr>
            <a:r>
              <a:rPr lang="en-GB" sz="1800" b="1" i="0" dirty="0">
                <a:solidFill>
                  <a:srgbClr val="1D2125"/>
                </a:solidFill>
                <a:effectLst/>
                <a:latin typeface="VAG"/>
              </a:rPr>
              <a:t>SSP3 : </a:t>
            </a:r>
            <a:r>
              <a:rPr lang="en-GB" sz="1800" b="1" i="0" dirty="0" err="1">
                <a:solidFill>
                  <a:srgbClr val="1D2125"/>
                </a:solidFill>
                <a:effectLst/>
                <a:latin typeface="VAG"/>
              </a:rPr>
              <a:t>Rivalité</a:t>
            </a:r>
            <a:r>
              <a:rPr lang="en-GB" sz="1800" b="1" i="0" dirty="0">
                <a:solidFill>
                  <a:srgbClr val="1D2125"/>
                </a:solidFill>
                <a:effectLst/>
                <a:latin typeface="VAG"/>
              </a:rPr>
              <a:t> </a:t>
            </a:r>
            <a:r>
              <a:rPr lang="en-GB" sz="1800" b="1" i="0" dirty="0" err="1">
                <a:solidFill>
                  <a:srgbClr val="1D2125"/>
                </a:solidFill>
                <a:effectLst/>
                <a:latin typeface="VAG"/>
              </a:rPr>
              <a:t>régionale</a:t>
            </a:r>
            <a:r>
              <a:rPr lang="en-GB" sz="1800" i="0" dirty="0">
                <a:solidFill>
                  <a:srgbClr val="1D2125"/>
                </a:solidFill>
                <a:effectLst/>
                <a:latin typeface="VAG"/>
              </a:rPr>
              <a:t>. La </a:t>
            </a:r>
            <a:r>
              <a:rPr lang="en-GB" sz="1800" i="0" dirty="0" err="1">
                <a:solidFill>
                  <a:srgbClr val="1D2125"/>
                </a:solidFill>
                <a:effectLst/>
                <a:latin typeface="VAG"/>
              </a:rPr>
              <a:t>résurgence</a:t>
            </a:r>
            <a:r>
              <a:rPr lang="en-GB" sz="1800" i="0" dirty="0">
                <a:solidFill>
                  <a:srgbClr val="1D2125"/>
                </a:solidFill>
                <a:effectLst/>
                <a:latin typeface="VAG"/>
              </a:rPr>
              <a:t> du </a:t>
            </a:r>
            <a:r>
              <a:rPr lang="en-GB" sz="1800" i="0" dirty="0" err="1">
                <a:solidFill>
                  <a:srgbClr val="1D2125"/>
                </a:solidFill>
                <a:effectLst/>
                <a:latin typeface="VAG"/>
              </a:rPr>
              <a:t>nationalisme</a:t>
            </a:r>
            <a:r>
              <a:rPr lang="en-GB" sz="1800" i="0" dirty="0">
                <a:solidFill>
                  <a:srgbClr val="1D2125"/>
                </a:solidFill>
                <a:effectLst/>
                <a:latin typeface="VAG"/>
              </a:rPr>
              <a:t> et des </a:t>
            </a:r>
            <a:r>
              <a:rPr lang="en-GB" sz="1800" i="0" dirty="0" err="1">
                <a:solidFill>
                  <a:srgbClr val="1D2125"/>
                </a:solidFill>
                <a:effectLst/>
                <a:latin typeface="VAG"/>
              </a:rPr>
              <a:t>conflits</a:t>
            </a:r>
            <a:r>
              <a:rPr lang="en-GB" sz="1800" i="0" dirty="0">
                <a:solidFill>
                  <a:srgbClr val="1D2125"/>
                </a:solidFill>
                <a:effectLst/>
                <a:latin typeface="VAG"/>
              </a:rPr>
              <a:t> </a:t>
            </a:r>
            <a:r>
              <a:rPr lang="en-GB" sz="1800" i="0" dirty="0" err="1">
                <a:solidFill>
                  <a:srgbClr val="1D2125"/>
                </a:solidFill>
                <a:effectLst/>
                <a:latin typeface="VAG"/>
              </a:rPr>
              <a:t>régionaux</a:t>
            </a:r>
            <a:r>
              <a:rPr lang="en-GB" sz="1800" i="0" dirty="0">
                <a:solidFill>
                  <a:srgbClr val="1D2125"/>
                </a:solidFill>
                <a:effectLst/>
                <a:latin typeface="VAG"/>
              </a:rPr>
              <a:t> </a:t>
            </a:r>
            <a:r>
              <a:rPr lang="en-GB" sz="1800" i="0" dirty="0" err="1">
                <a:solidFill>
                  <a:srgbClr val="1D2125"/>
                </a:solidFill>
                <a:effectLst/>
                <a:latin typeface="VAG"/>
              </a:rPr>
              <a:t>relègue</a:t>
            </a:r>
            <a:r>
              <a:rPr lang="en-GB" sz="1800" i="0" dirty="0">
                <a:solidFill>
                  <a:srgbClr val="1D2125"/>
                </a:solidFill>
                <a:effectLst/>
                <a:latin typeface="VAG"/>
              </a:rPr>
              <a:t> les questions </a:t>
            </a:r>
            <a:r>
              <a:rPr lang="en-GB" sz="1800" i="0" dirty="0" err="1">
                <a:solidFill>
                  <a:srgbClr val="1D2125"/>
                </a:solidFill>
                <a:effectLst/>
                <a:latin typeface="VAG"/>
              </a:rPr>
              <a:t>mondiales</a:t>
            </a:r>
            <a:r>
              <a:rPr lang="en-GB" sz="1800" i="0" dirty="0">
                <a:solidFill>
                  <a:srgbClr val="1D2125"/>
                </a:solidFill>
                <a:effectLst/>
                <a:latin typeface="VAG"/>
              </a:rPr>
              <a:t> au second plan. </a:t>
            </a:r>
          </a:p>
          <a:p>
            <a:pPr algn="l">
              <a:buFont typeface="+mj-lt"/>
              <a:buAutoNum type="arabicPeriod"/>
            </a:pPr>
            <a:r>
              <a:rPr lang="en-GB" sz="1800" b="1" i="0" dirty="0">
                <a:solidFill>
                  <a:srgbClr val="1D2125"/>
                </a:solidFill>
                <a:effectLst/>
                <a:latin typeface="VAG"/>
              </a:rPr>
              <a:t>SSP4 : </a:t>
            </a:r>
            <a:r>
              <a:rPr lang="en-GB" sz="1800" b="1" i="0" dirty="0" err="1">
                <a:solidFill>
                  <a:srgbClr val="1D2125"/>
                </a:solidFill>
                <a:effectLst/>
                <a:latin typeface="VAG"/>
              </a:rPr>
              <a:t>Inégalités</a:t>
            </a:r>
            <a:r>
              <a:rPr lang="en-GB" sz="1800" b="1" i="0" dirty="0">
                <a:solidFill>
                  <a:srgbClr val="1D2125"/>
                </a:solidFill>
                <a:effectLst/>
                <a:latin typeface="VAG"/>
              </a:rPr>
              <a:t>. </a:t>
            </a:r>
            <a:r>
              <a:rPr lang="en-GB" sz="1800" i="0" dirty="0">
                <a:solidFill>
                  <a:srgbClr val="1D2125"/>
                </a:solidFill>
                <a:effectLst/>
                <a:latin typeface="VAG"/>
              </a:rPr>
              <a:t>Le </a:t>
            </a:r>
            <a:r>
              <a:rPr lang="en-GB" sz="1800" i="0" dirty="0" err="1">
                <a:solidFill>
                  <a:srgbClr val="1D2125"/>
                </a:solidFill>
                <a:effectLst/>
                <a:latin typeface="VAG"/>
              </a:rPr>
              <a:t>fossé</a:t>
            </a:r>
            <a:r>
              <a:rPr lang="en-GB" sz="1800" i="0" dirty="0">
                <a:solidFill>
                  <a:srgbClr val="1D2125"/>
                </a:solidFill>
                <a:effectLst/>
                <a:latin typeface="VAG"/>
              </a:rPr>
              <a:t> entre les sociétés </a:t>
            </a:r>
            <a:r>
              <a:rPr lang="en-GB" sz="1800" i="0" dirty="0" err="1">
                <a:solidFill>
                  <a:srgbClr val="1D2125"/>
                </a:solidFill>
                <a:effectLst/>
                <a:latin typeface="VAG"/>
              </a:rPr>
              <a:t>développées</a:t>
            </a:r>
            <a:r>
              <a:rPr lang="en-GB" sz="1800" i="0" dirty="0">
                <a:solidFill>
                  <a:srgbClr val="1D2125"/>
                </a:solidFill>
                <a:effectLst/>
                <a:latin typeface="VAG"/>
              </a:rPr>
              <a:t> qui </a:t>
            </a:r>
            <a:r>
              <a:rPr lang="en-GB" sz="1800" i="0" dirty="0" err="1">
                <a:solidFill>
                  <a:srgbClr val="1D2125"/>
                </a:solidFill>
                <a:effectLst/>
                <a:latin typeface="VAG"/>
              </a:rPr>
              <a:t>coopèrent</a:t>
            </a:r>
            <a:r>
              <a:rPr lang="en-GB" sz="1800" i="0" dirty="0">
                <a:solidFill>
                  <a:srgbClr val="1D2125"/>
                </a:solidFill>
                <a:effectLst/>
                <a:latin typeface="VAG"/>
              </a:rPr>
              <a:t> à </a:t>
            </a:r>
            <a:r>
              <a:rPr lang="en-GB" sz="1800" i="0" dirty="0" err="1">
                <a:solidFill>
                  <a:srgbClr val="1D2125"/>
                </a:solidFill>
                <a:effectLst/>
                <a:latin typeface="VAG"/>
              </a:rPr>
              <a:t>l'échelle</a:t>
            </a:r>
            <a:r>
              <a:rPr lang="en-GB" sz="1800" i="0" dirty="0">
                <a:solidFill>
                  <a:srgbClr val="1D2125"/>
                </a:solidFill>
                <a:effectLst/>
                <a:latin typeface="VAG"/>
              </a:rPr>
              <a:t> </a:t>
            </a:r>
            <a:r>
              <a:rPr lang="en-GB" sz="1800" i="0" dirty="0" err="1">
                <a:solidFill>
                  <a:srgbClr val="1D2125"/>
                </a:solidFill>
                <a:effectLst/>
                <a:latin typeface="VAG"/>
              </a:rPr>
              <a:t>mondiale</a:t>
            </a:r>
            <a:r>
              <a:rPr lang="en-GB" sz="1800" i="0" dirty="0">
                <a:solidFill>
                  <a:srgbClr val="1D2125"/>
                </a:solidFill>
                <a:effectLst/>
                <a:latin typeface="VAG"/>
              </a:rPr>
              <a:t> et </a:t>
            </a:r>
            <a:r>
              <a:rPr lang="en-GB" sz="1800" i="0" dirty="0" err="1">
                <a:solidFill>
                  <a:srgbClr val="1D2125"/>
                </a:solidFill>
                <a:effectLst/>
                <a:latin typeface="VAG"/>
              </a:rPr>
              <a:t>celles</a:t>
            </a:r>
            <a:r>
              <a:rPr lang="en-GB" sz="1800" i="0" dirty="0">
                <a:solidFill>
                  <a:srgbClr val="1D2125"/>
                </a:solidFill>
                <a:effectLst/>
                <a:latin typeface="VAG"/>
              </a:rPr>
              <a:t> qui </a:t>
            </a:r>
            <a:r>
              <a:rPr lang="en-GB" sz="1800" i="0" dirty="0" err="1">
                <a:solidFill>
                  <a:srgbClr val="1D2125"/>
                </a:solidFill>
                <a:effectLst/>
                <a:latin typeface="VAG"/>
              </a:rPr>
              <a:t>stagnent</a:t>
            </a:r>
            <a:r>
              <a:rPr lang="en-GB" sz="1800" i="0" dirty="0">
                <a:solidFill>
                  <a:srgbClr val="1D2125"/>
                </a:solidFill>
                <a:effectLst/>
                <a:latin typeface="VAG"/>
              </a:rPr>
              <a:t> à un </a:t>
            </a:r>
            <a:r>
              <a:rPr lang="en-GB" sz="1800" i="0" dirty="0" err="1">
                <a:solidFill>
                  <a:srgbClr val="1D2125"/>
                </a:solidFill>
                <a:effectLst/>
                <a:latin typeface="VAG"/>
              </a:rPr>
              <a:t>stade</a:t>
            </a:r>
            <a:r>
              <a:rPr lang="en-GB" sz="1800" i="0" dirty="0">
                <a:solidFill>
                  <a:srgbClr val="1D2125"/>
                </a:solidFill>
                <a:effectLst/>
                <a:latin typeface="VAG"/>
              </a:rPr>
              <a:t> de </a:t>
            </a:r>
            <a:r>
              <a:rPr lang="en-GB" sz="1800" i="0" dirty="0" err="1">
                <a:solidFill>
                  <a:srgbClr val="1D2125"/>
                </a:solidFill>
                <a:effectLst/>
                <a:latin typeface="VAG"/>
              </a:rPr>
              <a:t>développement</a:t>
            </a:r>
            <a:r>
              <a:rPr lang="en-GB" sz="1800" i="0" dirty="0">
                <a:solidFill>
                  <a:srgbClr val="1D2125"/>
                </a:solidFill>
                <a:effectLst/>
                <a:latin typeface="VAG"/>
              </a:rPr>
              <a:t> </a:t>
            </a:r>
            <a:r>
              <a:rPr lang="en-GB" sz="1800" i="0" dirty="0" err="1">
                <a:solidFill>
                  <a:srgbClr val="1D2125"/>
                </a:solidFill>
                <a:effectLst/>
                <a:latin typeface="VAG"/>
              </a:rPr>
              <a:t>inférieur</a:t>
            </a:r>
            <a:r>
              <a:rPr lang="en-GB" sz="1800" i="0" dirty="0">
                <a:solidFill>
                  <a:srgbClr val="1D2125"/>
                </a:solidFill>
                <a:effectLst/>
                <a:latin typeface="VAG"/>
              </a:rPr>
              <a:t>, avec de </a:t>
            </a:r>
            <a:r>
              <a:rPr lang="en-GB" sz="1800" i="0" dirty="0" err="1">
                <a:solidFill>
                  <a:srgbClr val="1D2125"/>
                </a:solidFill>
                <a:effectLst/>
                <a:latin typeface="VAG"/>
              </a:rPr>
              <a:t>faibles</a:t>
            </a:r>
            <a:r>
              <a:rPr lang="en-GB" sz="1800" i="0" dirty="0">
                <a:solidFill>
                  <a:srgbClr val="1D2125"/>
                </a:solidFill>
                <a:effectLst/>
                <a:latin typeface="VAG"/>
              </a:rPr>
              <a:t> </a:t>
            </a:r>
            <a:r>
              <a:rPr lang="en-GB" sz="1800" i="0" dirty="0" err="1">
                <a:solidFill>
                  <a:srgbClr val="1D2125"/>
                </a:solidFill>
                <a:effectLst/>
                <a:latin typeface="VAG"/>
              </a:rPr>
              <a:t>revenus</a:t>
            </a:r>
            <a:r>
              <a:rPr lang="en-GB" sz="1800" i="0" dirty="0">
                <a:solidFill>
                  <a:srgbClr val="1D2125"/>
                </a:solidFill>
                <a:effectLst/>
                <a:latin typeface="VAG"/>
              </a:rPr>
              <a:t> et un </a:t>
            </a:r>
            <a:r>
              <a:rPr lang="en-GB" sz="1800" i="0" dirty="0" err="1">
                <a:solidFill>
                  <a:srgbClr val="1D2125"/>
                </a:solidFill>
                <a:effectLst/>
                <a:latin typeface="VAG"/>
              </a:rPr>
              <a:t>faible</a:t>
            </a:r>
            <a:r>
              <a:rPr lang="en-GB" sz="1800" i="0" dirty="0">
                <a:solidFill>
                  <a:srgbClr val="1D2125"/>
                </a:solidFill>
                <a:effectLst/>
                <a:latin typeface="VAG"/>
              </a:rPr>
              <a:t> </a:t>
            </a:r>
            <a:r>
              <a:rPr lang="en-GB" sz="1800" i="0" dirty="0" err="1">
                <a:solidFill>
                  <a:srgbClr val="1D2125"/>
                </a:solidFill>
                <a:effectLst/>
                <a:latin typeface="VAG"/>
              </a:rPr>
              <a:t>niveau</a:t>
            </a:r>
            <a:r>
              <a:rPr lang="en-GB" sz="1800" i="0" dirty="0">
                <a:solidFill>
                  <a:srgbClr val="1D2125"/>
                </a:solidFill>
                <a:effectLst/>
                <a:latin typeface="VAG"/>
              </a:rPr>
              <a:t> </a:t>
            </a:r>
            <a:r>
              <a:rPr lang="en-GB" sz="1800" i="0" dirty="0" err="1">
                <a:solidFill>
                  <a:srgbClr val="1D2125"/>
                </a:solidFill>
                <a:effectLst/>
                <a:latin typeface="VAG"/>
              </a:rPr>
              <a:t>d'éducation</a:t>
            </a:r>
            <a:r>
              <a:rPr lang="en-GB" sz="1800" i="0" dirty="0">
                <a:solidFill>
                  <a:srgbClr val="1D2125"/>
                </a:solidFill>
                <a:effectLst/>
                <a:latin typeface="VAG"/>
              </a:rPr>
              <a:t>, se </a:t>
            </a:r>
            <a:r>
              <a:rPr lang="en-GB" sz="1800" i="0" dirty="0" err="1">
                <a:solidFill>
                  <a:srgbClr val="1D2125"/>
                </a:solidFill>
                <a:effectLst/>
                <a:latin typeface="VAG"/>
              </a:rPr>
              <a:t>creuse</a:t>
            </a:r>
            <a:r>
              <a:rPr lang="en-GB" sz="1800" i="0" dirty="0">
                <a:solidFill>
                  <a:srgbClr val="1D2125"/>
                </a:solidFill>
                <a:effectLst/>
                <a:latin typeface="VAG"/>
              </a:rPr>
              <a:t>. </a:t>
            </a:r>
          </a:p>
          <a:p>
            <a:pPr algn="l">
              <a:buFont typeface="+mj-lt"/>
              <a:buAutoNum type="arabicPeriod"/>
            </a:pPr>
            <a:r>
              <a:rPr lang="en-GB" sz="1800" b="1" i="0" dirty="0">
                <a:solidFill>
                  <a:srgbClr val="1D2125"/>
                </a:solidFill>
                <a:effectLst/>
                <a:latin typeface="VAG"/>
              </a:rPr>
              <a:t>SSP5 : Développement </a:t>
            </a:r>
            <a:r>
              <a:rPr lang="en-GB" sz="1800" b="1" i="0" dirty="0" err="1">
                <a:solidFill>
                  <a:srgbClr val="1D2125"/>
                </a:solidFill>
                <a:effectLst/>
                <a:latin typeface="VAG"/>
              </a:rPr>
              <a:t>basé</a:t>
            </a:r>
            <a:r>
              <a:rPr lang="en-GB" sz="1800" b="1" i="0" dirty="0">
                <a:solidFill>
                  <a:srgbClr val="1D2125"/>
                </a:solidFill>
                <a:effectLst/>
                <a:latin typeface="VAG"/>
              </a:rPr>
              <a:t> sur les </a:t>
            </a:r>
            <a:r>
              <a:rPr lang="en-GB" sz="1800" b="1" i="0" dirty="0" err="1">
                <a:solidFill>
                  <a:srgbClr val="1D2125"/>
                </a:solidFill>
                <a:effectLst/>
                <a:latin typeface="VAG"/>
              </a:rPr>
              <a:t>énergies</a:t>
            </a:r>
            <a:r>
              <a:rPr lang="en-GB" sz="1800" b="1" i="0" dirty="0">
                <a:solidFill>
                  <a:srgbClr val="1D2125"/>
                </a:solidFill>
                <a:effectLst/>
                <a:latin typeface="VAG"/>
              </a:rPr>
              <a:t> </a:t>
            </a:r>
            <a:r>
              <a:rPr lang="en-GB" sz="1800" b="1" i="0" dirty="0" err="1">
                <a:solidFill>
                  <a:srgbClr val="1D2125"/>
                </a:solidFill>
                <a:effectLst/>
                <a:latin typeface="VAG"/>
              </a:rPr>
              <a:t>fossiles</a:t>
            </a:r>
            <a:r>
              <a:rPr lang="en-GB" sz="1800" b="1" i="0" dirty="0">
                <a:solidFill>
                  <a:srgbClr val="1D2125"/>
                </a:solidFill>
                <a:effectLst/>
                <a:latin typeface="VAG"/>
              </a:rPr>
              <a:t>. </a:t>
            </a:r>
            <a:r>
              <a:rPr lang="en-GB" sz="1800" i="0" dirty="0">
                <a:solidFill>
                  <a:srgbClr val="1D2125"/>
                </a:solidFill>
                <a:effectLst/>
                <a:latin typeface="VAG"/>
              </a:rPr>
              <a:t>Les </a:t>
            </a:r>
            <a:r>
              <a:rPr lang="en-GB" sz="1800" i="0" dirty="0" err="1">
                <a:solidFill>
                  <a:srgbClr val="1D2125"/>
                </a:solidFill>
                <a:effectLst/>
                <a:latin typeface="VAG"/>
              </a:rPr>
              <a:t>marchés</a:t>
            </a:r>
            <a:r>
              <a:rPr lang="en-GB" sz="1800" i="0" dirty="0">
                <a:solidFill>
                  <a:srgbClr val="1D2125"/>
                </a:solidFill>
                <a:effectLst/>
                <a:latin typeface="VAG"/>
              </a:rPr>
              <a:t> </a:t>
            </a:r>
            <a:r>
              <a:rPr lang="en-GB" sz="1800" i="0" dirty="0" err="1">
                <a:solidFill>
                  <a:srgbClr val="1D2125"/>
                </a:solidFill>
                <a:effectLst/>
                <a:latin typeface="VAG"/>
              </a:rPr>
              <a:t>mondiaux</a:t>
            </a:r>
            <a:r>
              <a:rPr lang="en-GB" sz="1800" i="0" dirty="0">
                <a:solidFill>
                  <a:srgbClr val="1D2125"/>
                </a:solidFill>
                <a:effectLst/>
                <a:latin typeface="VAG"/>
              </a:rPr>
              <a:t> </a:t>
            </a:r>
            <a:r>
              <a:rPr lang="en-GB" sz="1800" i="0" dirty="0" err="1">
                <a:solidFill>
                  <a:srgbClr val="1D2125"/>
                </a:solidFill>
                <a:effectLst/>
                <a:latin typeface="VAG"/>
              </a:rPr>
              <a:t>sont</a:t>
            </a:r>
            <a:r>
              <a:rPr lang="en-GB" sz="1800" i="0" dirty="0">
                <a:solidFill>
                  <a:srgbClr val="1D2125"/>
                </a:solidFill>
                <a:effectLst/>
                <a:latin typeface="VAG"/>
              </a:rPr>
              <a:t> de plus </a:t>
            </a:r>
            <a:r>
              <a:rPr lang="en-GB" sz="1800" i="0" dirty="0" err="1">
                <a:solidFill>
                  <a:srgbClr val="1D2125"/>
                </a:solidFill>
                <a:effectLst/>
                <a:latin typeface="VAG"/>
              </a:rPr>
              <a:t>en</a:t>
            </a:r>
            <a:r>
              <a:rPr lang="en-GB" sz="1800" i="0" dirty="0">
                <a:solidFill>
                  <a:srgbClr val="1D2125"/>
                </a:solidFill>
                <a:effectLst/>
                <a:latin typeface="VAG"/>
              </a:rPr>
              <a:t> plus </a:t>
            </a:r>
            <a:r>
              <a:rPr lang="en-GB" sz="1800" i="0" dirty="0" err="1">
                <a:solidFill>
                  <a:srgbClr val="1D2125"/>
                </a:solidFill>
                <a:effectLst/>
                <a:latin typeface="VAG"/>
              </a:rPr>
              <a:t>intégrés</a:t>
            </a:r>
            <a:r>
              <a:rPr lang="en-GB" sz="1800" i="0" dirty="0">
                <a:solidFill>
                  <a:srgbClr val="1D2125"/>
                </a:solidFill>
                <a:effectLst/>
                <a:latin typeface="VAG"/>
              </a:rPr>
              <a:t>, </a:t>
            </a:r>
            <a:r>
              <a:rPr lang="en-GB" sz="1800" i="0" dirty="0" err="1">
                <a:solidFill>
                  <a:srgbClr val="1D2125"/>
                </a:solidFill>
                <a:effectLst/>
                <a:latin typeface="VAG"/>
              </a:rPr>
              <a:t>ce</a:t>
            </a:r>
            <a:r>
              <a:rPr lang="en-GB" sz="1800" i="0" dirty="0">
                <a:solidFill>
                  <a:srgbClr val="1D2125"/>
                </a:solidFill>
                <a:effectLst/>
                <a:latin typeface="VAG"/>
              </a:rPr>
              <a:t> qui conduit à des innovations et à des </a:t>
            </a:r>
            <a:r>
              <a:rPr lang="en-GB" sz="1800" i="0" dirty="0" err="1">
                <a:solidFill>
                  <a:srgbClr val="1D2125"/>
                </a:solidFill>
                <a:effectLst/>
                <a:latin typeface="VAG"/>
              </a:rPr>
              <a:t>progrès</a:t>
            </a:r>
            <a:r>
              <a:rPr lang="en-GB" sz="1800" i="0" dirty="0">
                <a:solidFill>
                  <a:srgbClr val="1D2125"/>
                </a:solidFill>
                <a:effectLst/>
                <a:latin typeface="VAG"/>
              </a:rPr>
              <a:t> </a:t>
            </a:r>
            <a:r>
              <a:rPr lang="en-GB" sz="1800" i="0" dirty="0" err="1">
                <a:solidFill>
                  <a:srgbClr val="1D2125"/>
                </a:solidFill>
                <a:effectLst/>
                <a:latin typeface="VAG"/>
              </a:rPr>
              <a:t>technologiques</a:t>
            </a:r>
            <a:r>
              <a:rPr lang="en-GB" sz="1800" i="0" dirty="0">
                <a:solidFill>
                  <a:srgbClr val="1D2125"/>
                </a:solidFill>
                <a:effectLst/>
                <a:latin typeface="VAG"/>
              </a:rPr>
              <a:t>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E47BFA7-42F5-9C3A-B767-E3C01D292C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8626" y="990357"/>
            <a:ext cx="5983374" cy="4930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94991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7">
          <a:extLst>
            <a:ext uri="{FF2B5EF4-FFF2-40B4-BE49-F238E27FC236}">
              <a16:creationId xmlns:a16="http://schemas.microsoft.com/office/drawing/2014/main" id="{03E1A81C-33D8-ECE3-2059-546A340CEA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8F659D4-30B0-1A04-A10A-1E91E09D4205}"/>
              </a:ext>
            </a:extLst>
          </p:cNvPr>
          <p:cNvSpPr/>
          <p:nvPr/>
        </p:nvSpPr>
        <p:spPr>
          <a:xfrm>
            <a:off x="6518796" y="0"/>
            <a:ext cx="567320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1" name="Google Shape;741;p125">
            <a:extLst>
              <a:ext uri="{FF2B5EF4-FFF2-40B4-BE49-F238E27FC236}">
                <a16:creationId xmlns:a16="http://schemas.microsoft.com/office/drawing/2014/main" id="{EB2A342C-425F-5D1F-AAFA-14777DF5C54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219456" y="9538462"/>
            <a:ext cx="457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r">
              <a:buSzPts val="1400"/>
            </a:pPr>
            <a:fld id="{00000000-1234-1234-1234-123412341234}" type="slidenum">
              <a:rPr lang="en-US" smtClean="0"/>
              <a:t>21</a:t>
            </a:fld>
            <a:endParaRPr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2EC201-3500-5048-8B34-864581341917}"/>
              </a:ext>
            </a:extLst>
          </p:cNvPr>
          <p:cNvSpPr txBox="1">
            <a:spLocks/>
          </p:cNvSpPr>
          <p:nvPr/>
        </p:nvSpPr>
        <p:spPr>
          <a:xfrm>
            <a:off x="6996208" y="1481986"/>
            <a:ext cx="4903584" cy="4464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  <a:buSzPts val="2300"/>
            </a:pPr>
            <a:r>
              <a:rPr lang="en-US" b="1" dirty="0">
                <a:solidFill>
                  <a:schemeClr val="bg1"/>
                </a:solidFill>
                <a:latin typeface="Roboto"/>
                <a:ea typeface="Roboto"/>
                <a:cs typeface="Roboto"/>
              </a:rPr>
              <a:t>Un exemple</a:t>
            </a:r>
            <a:br>
              <a:rPr lang="en-US" sz="1800" b="1" dirty="0">
                <a:solidFill>
                  <a:schemeClr val="bg1"/>
                </a:solidFill>
                <a:latin typeface="Roboto"/>
                <a:ea typeface="Roboto"/>
                <a:cs typeface="Roboto"/>
              </a:rPr>
            </a:br>
            <a:r>
              <a:rPr lang="en-US" sz="1800" dirty="0">
                <a:solidFill>
                  <a:schemeClr val="bg1"/>
                </a:solidFill>
                <a:latin typeface="Roboto"/>
                <a:ea typeface="Roboto"/>
                <a:cs typeface="Roboto"/>
              </a:rPr>
              <a:t>(</a:t>
            </a:r>
            <a:r>
              <a:rPr lang="en-US" sz="1800" i="1" dirty="0">
                <a:solidFill>
                  <a:schemeClr val="bg1"/>
                </a:solidFill>
                <a:latin typeface="Roboto"/>
                <a:ea typeface="Roboto"/>
                <a:cs typeface="Roboto"/>
              </a:rPr>
              <a:t>à l'aide du Portail de connaissances sur les changements </a:t>
            </a:r>
            <a:r>
              <a:rPr lang="en-US" sz="1800" i="1" dirty="0" err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climatiques</a:t>
            </a:r>
            <a:r>
              <a:rPr lang="en-US" sz="1800" i="1" dirty="0">
                <a:solidFill>
                  <a:schemeClr val="bg1"/>
                </a:solidFill>
                <a:latin typeface="Roboto"/>
                <a:ea typeface="Roboto"/>
                <a:cs typeface="Roboto"/>
              </a:rPr>
              <a:t>)</a:t>
            </a:r>
          </a:p>
          <a:p>
            <a:pPr>
              <a:buClrTx/>
              <a:buSzPts val="2300"/>
            </a:pPr>
            <a:endParaRPr lang="en-US" sz="1800" i="1" dirty="0">
              <a:solidFill>
                <a:schemeClr val="bg1"/>
              </a:solidFill>
              <a:latin typeface="Roboto"/>
              <a:ea typeface="Roboto"/>
              <a:cs typeface="Roboto"/>
            </a:endParaRPr>
          </a:p>
          <a:p>
            <a:pPr>
              <a:buClrTx/>
              <a:buSzPts val="2300"/>
            </a:pPr>
            <a:r>
              <a:rPr lang="en-US" sz="1800" i="1" dirty="0">
                <a:solidFill>
                  <a:schemeClr val="bg1"/>
                </a:solidFill>
                <a:latin typeface="Roboto"/>
                <a:ea typeface="Roboto"/>
                <a:cs typeface="Roboto"/>
                <a:hlinkClick r:id="rId3"/>
              </a:rPr>
              <a:t>https://climateknowledgeportal.worldbank.org/</a:t>
            </a:r>
            <a:r>
              <a:rPr lang="en-US" sz="1800" i="1" dirty="0">
                <a:solidFill>
                  <a:schemeClr val="bg1"/>
                </a:solidFill>
                <a:latin typeface="Roboto"/>
                <a:ea typeface="Roboto"/>
                <a:cs typeface="Roboto"/>
              </a:rPr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F86C559-2433-7083-401A-E59F489E97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69" y="711658"/>
            <a:ext cx="6343386" cy="4393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9067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0">
          <a:extLst>
            <a:ext uri="{FF2B5EF4-FFF2-40B4-BE49-F238E27FC236}">
              <a16:creationId xmlns:a16="http://schemas.microsoft.com/office/drawing/2014/main" id="{5BC6A1A9-E418-3629-C70F-E0D5B10774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p35">
            <a:extLst>
              <a:ext uri="{FF2B5EF4-FFF2-40B4-BE49-F238E27FC236}">
                <a16:creationId xmlns:a16="http://schemas.microsoft.com/office/drawing/2014/main" id="{AF745C69-160D-A40B-A0C7-130FF84E7812}"/>
              </a:ext>
            </a:extLst>
          </p:cNvPr>
          <p:cNvSpPr/>
          <p:nvPr/>
        </p:nvSpPr>
        <p:spPr>
          <a:xfrm>
            <a:off x="1053346" y="978233"/>
            <a:ext cx="551942" cy="491935"/>
          </a:xfrm>
          <a:custGeom>
            <a:avLst/>
            <a:gdLst/>
            <a:ahLst/>
            <a:cxnLst/>
            <a:rect l="l" t="t" r="r" b="b"/>
            <a:pathLst>
              <a:path w="1103884" h="983869" extrusionOk="0">
                <a:moveTo>
                  <a:pt x="0" y="0"/>
                </a:moveTo>
                <a:lnTo>
                  <a:pt x="1103884" y="0"/>
                </a:lnTo>
                <a:lnTo>
                  <a:pt x="1103884" y="983869"/>
                </a:lnTo>
                <a:lnTo>
                  <a:pt x="0" y="98386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60950" tIns="30467" rIns="60950" bIns="30467" anchor="t" anchorCtr="0">
            <a:noAutofit/>
          </a:bodyPr>
          <a:lstStyle/>
          <a:p>
            <a:pPr>
              <a:buSzPts val="1400"/>
            </a:pPr>
            <a:endParaRPr sz="933"/>
          </a:p>
        </p:txBody>
      </p:sp>
      <p:sp>
        <p:nvSpPr>
          <p:cNvPr id="688" name="Google Shape;688;p35">
            <a:extLst>
              <a:ext uri="{FF2B5EF4-FFF2-40B4-BE49-F238E27FC236}">
                <a16:creationId xmlns:a16="http://schemas.microsoft.com/office/drawing/2014/main" id="{92DBAD5D-7EF9-4932-B549-703A46EDADEB}"/>
              </a:ext>
            </a:extLst>
          </p:cNvPr>
          <p:cNvSpPr/>
          <p:nvPr/>
        </p:nvSpPr>
        <p:spPr>
          <a:xfrm>
            <a:off x="7700320" y="991040"/>
            <a:ext cx="387159" cy="528511"/>
          </a:xfrm>
          <a:custGeom>
            <a:avLst/>
            <a:gdLst/>
            <a:ahLst/>
            <a:cxnLst/>
            <a:rect l="l" t="t" r="r" b="b"/>
            <a:pathLst>
              <a:path w="774319" h="1057021" extrusionOk="0">
                <a:moveTo>
                  <a:pt x="0" y="0"/>
                </a:moveTo>
                <a:lnTo>
                  <a:pt x="774319" y="0"/>
                </a:lnTo>
                <a:lnTo>
                  <a:pt x="774319" y="1057021"/>
                </a:lnTo>
                <a:lnTo>
                  <a:pt x="0" y="10570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b="-1"/>
            </a:stretch>
          </a:blipFill>
          <a:ln>
            <a:noFill/>
          </a:ln>
        </p:spPr>
        <p:txBody>
          <a:bodyPr spcFirstLastPara="1" wrap="square" lIns="60950" tIns="30467" rIns="60950" bIns="30467" anchor="t" anchorCtr="0">
            <a:noAutofit/>
          </a:bodyPr>
          <a:lstStyle/>
          <a:p>
            <a:pPr>
              <a:buSzPts val="1400"/>
            </a:pPr>
            <a:endParaRPr sz="933"/>
          </a:p>
        </p:txBody>
      </p:sp>
      <p:sp>
        <p:nvSpPr>
          <p:cNvPr id="693" name="Google Shape;693;p35">
            <a:extLst>
              <a:ext uri="{FF2B5EF4-FFF2-40B4-BE49-F238E27FC236}">
                <a16:creationId xmlns:a16="http://schemas.microsoft.com/office/drawing/2014/main" id="{9C120DEF-A748-CE43-83D0-390537568A8F}"/>
              </a:ext>
            </a:extLst>
          </p:cNvPr>
          <p:cNvSpPr txBox="1"/>
          <p:nvPr/>
        </p:nvSpPr>
        <p:spPr>
          <a:xfrm rot="-5400000">
            <a:off x="9698436" y="4034661"/>
            <a:ext cx="4342430" cy="221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just">
              <a:lnSpc>
                <a:spcPct val="119955"/>
              </a:lnSpc>
              <a:buSzPts val="1799"/>
            </a:pPr>
            <a:r>
              <a:rPr lang="en-US" sz="1199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Photo de Genevieve French, Greenpeace</a:t>
            </a:r>
            <a:endParaRPr sz="933"/>
          </a:p>
        </p:txBody>
      </p:sp>
      <p:sp>
        <p:nvSpPr>
          <p:cNvPr id="694" name="Google Shape;694;p35">
            <a:extLst>
              <a:ext uri="{FF2B5EF4-FFF2-40B4-BE49-F238E27FC236}">
                <a16:creationId xmlns:a16="http://schemas.microsoft.com/office/drawing/2014/main" id="{839EFDB6-13EB-FA33-28F6-31BB4408E77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219456" y="9538462"/>
            <a:ext cx="457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r">
              <a:buSzPts val="1400"/>
            </a:pPr>
            <a:fld id="{00000000-1234-1234-1234-123412341234}" type="slidenum">
              <a:rPr lang="en-US" smtClean="0"/>
              <a:t>22</a:t>
            </a:fld>
            <a:endParaRPr/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5E18A69F-C209-8499-8E21-4B41B3AA8F0D}"/>
              </a:ext>
            </a:extLst>
          </p:cNvPr>
          <p:cNvSpPr txBox="1">
            <a:spLocks/>
          </p:cNvSpPr>
          <p:nvPr/>
        </p:nvSpPr>
        <p:spPr>
          <a:xfrm>
            <a:off x="827333" y="159748"/>
            <a:ext cx="10652760" cy="491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none" baseline="0">
                <a:solidFill>
                  <a:schemeClr val="tx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algn="just">
              <a:buClr>
                <a:srgbClr val="0A5FBA"/>
              </a:buClr>
              <a:buSzPct val="100000"/>
            </a:pPr>
            <a:r>
              <a:rPr lang="en-US" sz="24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Comment </a:t>
            </a:r>
            <a:r>
              <a:rPr lang="en-US" sz="24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mettre</a:t>
            </a:r>
            <a:r>
              <a:rPr lang="en-US" sz="24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en</a:t>
            </a:r>
            <a:r>
              <a:rPr lang="en-US" sz="24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pratique la planification </a:t>
            </a:r>
            <a:r>
              <a:rPr lang="en-US" sz="24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basée</a:t>
            </a:r>
            <a:r>
              <a:rPr lang="en-US" sz="24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sur des </a:t>
            </a:r>
            <a:r>
              <a:rPr lang="en-US" sz="24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scénarios</a:t>
            </a:r>
            <a:r>
              <a:rPr lang="en-US" sz="24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?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2103DF3D-0CCB-C97C-BD69-298676316DFC}"/>
              </a:ext>
            </a:extLst>
          </p:cNvPr>
          <p:cNvSpPr txBox="1">
            <a:spLocks/>
          </p:cNvSpPr>
          <p:nvPr/>
        </p:nvSpPr>
        <p:spPr>
          <a:xfrm>
            <a:off x="827333" y="690793"/>
            <a:ext cx="10931582" cy="362676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0A5FBA"/>
              </a:buClr>
              <a:buSzPct val="100000"/>
            </a:pPr>
            <a:r>
              <a:rPr lang="en-US" sz="20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Trois </a:t>
            </a:r>
            <a:r>
              <a:rPr lang="en-US" sz="20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mesures</a:t>
            </a:r>
            <a:r>
              <a:rPr lang="en-US" sz="20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0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immédiates</a:t>
            </a:r>
            <a:r>
              <a:rPr lang="en-US" sz="20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:</a:t>
            </a:r>
          </a:p>
          <a:p>
            <a:pPr algn="just">
              <a:buClr>
                <a:srgbClr val="0A5FBA"/>
              </a:buClr>
              <a:buSzPct val="100000"/>
            </a:pPr>
            <a:r>
              <a:rPr lang="en-US" sz="20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1. </a:t>
            </a:r>
            <a:r>
              <a:rPr lang="en-US" sz="20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Renforcer</a:t>
            </a:r>
            <a:r>
              <a:rPr lang="en-US" sz="20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les </a:t>
            </a:r>
            <a:r>
              <a:rPr lang="en-US" sz="20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objectifs</a:t>
            </a:r>
            <a:r>
              <a:rPr lang="en-US" sz="20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grâce à la vision</a:t>
            </a:r>
          </a:p>
          <a:p>
            <a:pPr marL="742950" lvl="1" indent="-285750" algn="just">
              <a:buClr>
                <a:srgbClr val="0A5FBA"/>
              </a:buClr>
              <a:buSzPct val="100000"/>
            </a:pPr>
            <a:r>
              <a:rPr lang="en-US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Appliquer la vision </a:t>
            </a:r>
            <a:r>
              <a:rPr lang="en-US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dès</a:t>
            </a:r>
            <a:r>
              <a:rPr lang="en-US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la phase de proposition.</a:t>
            </a:r>
          </a:p>
          <a:p>
            <a:pPr marL="742950" lvl="1" indent="-285750" algn="just">
              <a:buClr>
                <a:srgbClr val="0A5FBA"/>
              </a:buClr>
              <a:buSzPct val="100000"/>
            </a:pPr>
            <a:r>
              <a:rPr lang="en-US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Définir</a:t>
            </a:r>
            <a:r>
              <a:rPr lang="en-US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les </a:t>
            </a:r>
            <a:r>
              <a:rPr lang="en-US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objectifs</a:t>
            </a:r>
            <a:r>
              <a:rPr lang="en-US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en</a:t>
            </a:r>
            <a:r>
              <a:rPr lang="en-US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fonction</a:t>
            </a:r>
            <a:r>
              <a:rPr lang="en-US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d'un avenir </a:t>
            </a:r>
            <a:r>
              <a:rPr lang="en-US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résilient</a:t>
            </a:r>
            <a:r>
              <a:rPr lang="en-US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plutôt</a:t>
            </a:r>
            <a:r>
              <a:rPr lang="en-US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que de simples </a:t>
            </a:r>
            <a:r>
              <a:rPr lang="en-US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références</a:t>
            </a:r>
            <a:r>
              <a:rPr lang="en-US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passées</a:t>
            </a:r>
            <a:r>
              <a:rPr lang="en-US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algn="just">
              <a:buClr>
                <a:srgbClr val="0A5FBA"/>
              </a:buClr>
              <a:buSzPct val="100000"/>
            </a:pPr>
            <a:r>
              <a:rPr lang="en-US" sz="20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2. Changer la </a:t>
            </a:r>
            <a:r>
              <a:rPr lang="en-US" sz="20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mentalité</a:t>
            </a:r>
            <a:r>
              <a:rPr lang="en-US" sz="20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0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en</a:t>
            </a:r>
            <a:r>
              <a:rPr lang="en-US" sz="20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matière de planification</a:t>
            </a:r>
          </a:p>
          <a:p>
            <a:pPr marL="742950" lvl="1" indent="-285750" algn="just">
              <a:buClr>
                <a:srgbClr val="0A5FBA"/>
              </a:buClr>
              <a:buSzPct val="100000"/>
            </a:pPr>
            <a:r>
              <a:rPr lang="en-US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Former le personnel aux concepts </a:t>
            </a:r>
            <a:r>
              <a:rPr lang="en-US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basés</a:t>
            </a:r>
            <a:r>
              <a:rPr lang="en-US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sur des </a:t>
            </a:r>
            <a:r>
              <a:rPr lang="en-US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scénarios</a:t>
            </a:r>
            <a:r>
              <a:rPr lang="en-US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742950" lvl="1" indent="-285750" algn="just">
              <a:buClr>
                <a:srgbClr val="0A5FBA"/>
              </a:buClr>
              <a:buSzPct val="100000"/>
            </a:pPr>
            <a:r>
              <a:rPr lang="en-US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Montrer</a:t>
            </a:r>
            <a:r>
              <a:rPr lang="en-US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pourquoi</a:t>
            </a:r>
            <a:r>
              <a:rPr lang="en-US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une</a:t>
            </a:r>
            <a:r>
              <a:rPr lang="en-US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planification </a:t>
            </a:r>
            <a:r>
              <a:rPr lang="en-US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linéaire</a:t>
            </a:r>
            <a:r>
              <a:rPr lang="en-US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en-US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basée</a:t>
            </a:r>
            <a:r>
              <a:rPr lang="en-US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sur le passé, ne </a:t>
            </a:r>
            <a:r>
              <a:rPr lang="en-US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permet</a:t>
            </a:r>
            <a:r>
              <a:rPr lang="en-US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pas de faire face à la </a:t>
            </a:r>
            <a:r>
              <a:rPr lang="en-US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volatilité</a:t>
            </a:r>
            <a:r>
              <a:rPr lang="en-US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climatique</a:t>
            </a:r>
            <a:r>
              <a:rPr lang="en-US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algn="just">
              <a:buClr>
                <a:srgbClr val="0A5FBA"/>
              </a:buClr>
              <a:buSzPct val="100000"/>
            </a:pPr>
            <a:r>
              <a:rPr lang="en-US" sz="20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3. </a:t>
            </a:r>
            <a:r>
              <a:rPr lang="en-US" sz="20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Réaliser</a:t>
            </a:r>
            <a:r>
              <a:rPr lang="en-US" sz="20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0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une</a:t>
            </a:r>
            <a:r>
              <a:rPr lang="en-US" sz="20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0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analyse</a:t>
            </a:r>
            <a:r>
              <a:rPr lang="en-US" sz="20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0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climatique</a:t>
            </a:r>
            <a:endParaRPr lang="en-US" sz="2000" dirty="0">
              <a:solidFill>
                <a:srgbClr val="0B5FBA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742950" lvl="1" indent="-285750" algn="just">
              <a:buClr>
                <a:srgbClr val="0A5FBA"/>
              </a:buClr>
              <a:buSzPct val="100000"/>
            </a:pPr>
            <a:r>
              <a:rPr lang="en-US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Examiner les </a:t>
            </a:r>
            <a:r>
              <a:rPr lang="en-US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stratégies</a:t>
            </a:r>
            <a:r>
              <a:rPr lang="en-US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par rapport à </a:t>
            </a:r>
            <a:r>
              <a:rPr lang="en-US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diverses</a:t>
            </a:r>
            <a:r>
              <a:rPr lang="en-US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conditions </a:t>
            </a:r>
            <a:r>
              <a:rPr lang="en-US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climatiques</a:t>
            </a:r>
            <a:r>
              <a:rPr lang="en-US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futures.</a:t>
            </a:r>
          </a:p>
        </p:txBody>
      </p:sp>
    </p:spTree>
    <p:extLst>
      <p:ext uri="{BB962C8B-B14F-4D97-AF65-F5344CB8AC3E}">
        <p14:creationId xmlns:p14="http://schemas.microsoft.com/office/powerpoint/2010/main" val="24949953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A7CBF8-7EF9-9A87-EBCA-B2AFB82AFF2C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49525" y="937153"/>
            <a:ext cx="2557817" cy="741762"/>
          </a:xfrm>
        </p:spPr>
        <p:txBody>
          <a:bodyPr/>
          <a:lstStyle/>
          <a:p>
            <a:r>
              <a:rPr lang="en-GB"/>
              <a:t>Discussion</a:t>
            </a:r>
            <a:endParaRPr lang="en-NL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DF9C8732-CC01-4902-92D7-E7C8632626E8}"/>
              </a:ext>
            </a:extLst>
          </p:cNvPr>
          <p:cNvSpPr txBox="1">
            <a:spLocks/>
          </p:cNvSpPr>
          <p:nvPr/>
        </p:nvSpPr>
        <p:spPr>
          <a:xfrm>
            <a:off x="88489" y="2035277"/>
            <a:ext cx="5934752" cy="411394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0A5FBA"/>
              </a:buClr>
              <a:buSzPct val="100000"/>
            </a:pPr>
            <a:endParaRPr lang="en-US" sz="1600">
              <a:solidFill>
                <a:srgbClr val="0B5FBA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7961E0-3E1B-141D-AF3C-A99132CAB0BD}"/>
              </a:ext>
            </a:extLst>
          </p:cNvPr>
          <p:cNvSpPr txBox="1">
            <a:spLocks/>
          </p:cNvSpPr>
          <p:nvPr/>
        </p:nvSpPr>
        <p:spPr>
          <a:xfrm>
            <a:off x="3359142" y="4210234"/>
            <a:ext cx="5473716" cy="15342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A5FBA"/>
              </a:buClr>
              <a:buSzPct val="100000"/>
            </a:pPr>
            <a:r>
              <a:rPr lang="en-US" sz="2800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Quels acteurs réuniriez-vous autour de la table pour définir les scénarios potentiels ?</a:t>
            </a:r>
          </a:p>
        </p:txBody>
      </p:sp>
    </p:spTree>
    <p:extLst>
      <p:ext uri="{BB962C8B-B14F-4D97-AF65-F5344CB8AC3E}">
        <p14:creationId xmlns:p14="http://schemas.microsoft.com/office/powerpoint/2010/main" val="39552034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0A9CB-FFE6-177C-B801-2A4183536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909" y="648828"/>
            <a:ext cx="10652760" cy="969264"/>
          </a:xfrm>
        </p:spPr>
        <p:txBody>
          <a:bodyPr>
            <a:normAutofit/>
          </a:bodyPr>
          <a:lstStyle/>
          <a:p>
            <a:r>
              <a:rPr lang="en-GB" sz="2800" dirty="0"/>
              <a:t>Comment </a:t>
            </a:r>
            <a:r>
              <a:rPr lang="en-GB" sz="2800" dirty="0" err="1"/>
              <a:t>travailler</a:t>
            </a:r>
            <a:r>
              <a:rPr lang="en-GB" sz="2800" dirty="0"/>
              <a:t> dans des </a:t>
            </a:r>
            <a:r>
              <a:rPr lang="en-GB" sz="2800" dirty="0" err="1"/>
              <a:t>environnements</a:t>
            </a:r>
            <a:r>
              <a:rPr lang="en-GB" sz="2800" dirty="0"/>
              <a:t> </a:t>
            </a:r>
            <a:r>
              <a:rPr lang="en-GB" sz="2800" dirty="0" err="1"/>
              <a:t>où</a:t>
            </a:r>
            <a:r>
              <a:rPr lang="en-GB" sz="2800" dirty="0"/>
              <a:t> les données </a:t>
            </a:r>
            <a:r>
              <a:rPr lang="en-GB" sz="2800" dirty="0" err="1"/>
              <a:t>sont</a:t>
            </a:r>
            <a:r>
              <a:rPr lang="en-GB" sz="2800" dirty="0"/>
              <a:t> </a:t>
            </a:r>
            <a:r>
              <a:rPr lang="en-GB" sz="2800" dirty="0" err="1"/>
              <a:t>rares</a:t>
            </a:r>
            <a:r>
              <a:rPr lang="en-GB" sz="2800" dirty="0"/>
              <a:t> 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C6F072-8DF4-F755-6FC2-1D3A365BDB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8001" y="1618092"/>
            <a:ext cx="5528120" cy="2413343"/>
          </a:xfrm>
        </p:spPr>
        <p:txBody>
          <a:bodyPr numCol="1">
            <a:normAutofit fontScale="92500"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00" dirty="0" err="1">
                <a:solidFill>
                  <a:schemeClr val="bg1"/>
                </a:solidFill>
              </a:rPr>
              <a:t>Tirer</a:t>
            </a:r>
            <a:r>
              <a:rPr lang="en-GB" sz="1600" dirty="0">
                <a:solidFill>
                  <a:schemeClr val="bg1"/>
                </a:solidFill>
              </a:rPr>
              <a:t> parti des sources </a:t>
            </a:r>
            <a:r>
              <a:rPr lang="en-GB" sz="1600" dirty="0" err="1">
                <a:solidFill>
                  <a:schemeClr val="bg1"/>
                </a:solidFill>
              </a:rPr>
              <a:t>en</a:t>
            </a:r>
            <a:r>
              <a:rPr lang="en-GB" sz="1600" dirty="0">
                <a:solidFill>
                  <a:schemeClr val="bg1"/>
                </a:solidFill>
              </a:rPr>
              <a:t> libre </a:t>
            </a:r>
            <a:r>
              <a:rPr lang="en-GB" sz="1600" dirty="0" err="1">
                <a:solidFill>
                  <a:schemeClr val="bg1"/>
                </a:solidFill>
              </a:rPr>
              <a:t>accès</a:t>
            </a:r>
            <a:r>
              <a:rPr lang="en-GB" sz="1600" dirty="0">
                <a:solidFill>
                  <a:schemeClr val="bg1"/>
                </a:solidFill>
              </a:rPr>
              <a:t> : estimations des </a:t>
            </a:r>
            <a:r>
              <a:rPr lang="en-GB" sz="1600" dirty="0" err="1">
                <a:solidFill>
                  <a:schemeClr val="bg1"/>
                </a:solidFill>
              </a:rPr>
              <a:t>précipitations</a:t>
            </a:r>
            <a:r>
              <a:rPr lang="en-GB" sz="1600" dirty="0">
                <a:solidFill>
                  <a:schemeClr val="bg1"/>
                </a:solidFill>
              </a:rPr>
              <a:t>, </a:t>
            </a:r>
            <a:r>
              <a:rPr lang="en-GB" sz="1600" dirty="0" err="1">
                <a:solidFill>
                  <a:schemeClr val="bg1"/>
                </a:solidFill>
              </a:rPr>
              <a:t>humidité</a:t>
            </a:r>
            <a:r>
              <a:rPr lang="en-GB" sz="1600" dirty="0">
                <a:solidFill>
                  <a:schemeClr val="bg1"/>
                </a:solidFill>
              </a:rPr>
              <a:t> du sol, </a:t>
            </a:r>
            <a:r>
              <a:rPr lang="en-GB" sz="1600" dirty="0" err="1">
                <a:solidFill>
                  <a:schemeClr val="bg1"/>
                </a:solidFill>
              </a:rPr>
              <a:t>modèles</a:t>
            </a:r>
            <a:r>
              <a:rPr lang="en-GB" sz="1600" dirty="0">
                <a:solidFill>
                  <a:schemeClr val="bg1"/>
                </a:solidFill>
              </a:rPr>
              <a:t> </a:t>
            </a:r>
            <a:r>
              <a:rPr lang="en-GB" sz="1600" dirty="0" err="1">
                <a:solidFill>
                  <a:schemeClr val="bg1"/>
                </a:solidFill>
              </a:rPr>
              <a:t>mondiaux</a:t>
            </a:r>
            <a:r>
              <a:rPr lang="en-GB" sz="1600" dirty="0">
                <a:solidFill>
                  <a:schemeClr val="bg1"/>
                </a:solidFill>
              </a:rPr>
              <a:t> </a:t>
            </a:r>
            <a:r>
              <a:rPr lang="en-GB" sz="1600" dirty="0" err="1">
                <a:solidFill>
                  <a:schemeClr val="bg1"/>
                </a:solidFill>
              </a:rPr>
              <a:t>d'inondation</a:t>
            </a:r>
            <a:r>
              <a:rPr lang="en-GB" sz="1600" dirty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00" dirty="0" err="1">
                <a:solidFill>
                  <a:schemeClr val="bg1"/>
                </a:solidFill>
              </a:rPr>
              <a:t>Documentez</a:t>
            </a:r>
            <a:r>
              <a:rPr lang="en-GB" sz="1600" dirty="0">
                <a:solidFill>
                  <a:schemeClr val="bg1"/>
                </a:solidFill>
              </a:rPr>
              <a:t> les </a:t>
            </a:r>
            <a:r>
              <a:rPr lang="en-GB" sz="1600" dirty="0" err="1">
                <a:solidFill>
                  <a:schemeClr val="bg1"/>
                </a:solidFill>
              </a:rPr>
              <a:t>hypothèses</a:t>
            </a:r>
            <a:r>
              <a:rPr lang="en-GB" sz="1600" dirty="0">
                <a:solidFill>
                  <a:schemeClr val="bg1"/>
                </a:solidFill>
              </a:rPr>
              <a:t> et les </a:t>
            </a:r>
            <a:r>
              <a:rPr lang="en-GB" sz="1600" dirty="0" err="1">
                <a:solidFill>
                  <a:schemeClr val="bg1"/>
                </a:solidFill>
              </a:rPr>
              <a:t>limites</a:t>
            </a:r>
            <a:r>
              <a:rPr lang="en-GB" sz="1600" dirty="0">
                <a:solidFill>
                  <a:schemeClr val="bg1"/>
                </a:solidFill>
              </a:rPr>
              <a:t> de manière </a:t>
            </a:r>
            <a:r>
              <a:rPr lang="en-GB" sz="1600" dirty="0" err="1">
                <a:solidFill>
                  <a:schemeClr val="bg1"/>
                </a:solidFill>
              </a:rPr>
              <a:t>transparente</a:t>
            </a:r>
            <a:r>
              <a:rPr lang="en-GB" sz="1600" dirty="0">
                <a:solidFill>
                  <a:schemeClr val="bg1"/>
                </a:solidFill>
              </a:rPr>
              <a:t> </a:t>
            </a:r>
            <a:r>
              <a:rPr lang="en-GB" sz="1600" dirty="0" err="1">
                <a:solidFill>
                  <a:schemeClr val="bg1"/>
                </a:solidFill>
              </a:rPr>
              <a:t>afin</a:t>
            </a:r>
            <a:r>
              <a:rPr lang="en-GB" sz="1600" dirty="0">
                <a:solidFill>
                  <a:schemeClr val="bg1"/>
                </a:solidFill>
              </a:rPr>
              <a:t> de </a:t>
            </a:r>
            <a:r>
              <a:rPr lang="en-GB" sz="1600" dirty="0" err="1">
                <a:solidFill>
                  <a:schemeClr val="bg1"/>
                </a:solidFill>
              </a:rPr>
              <a:t>renforcer</a:t>
            </a:r>
            <a:r>
              <a:rPr lang="en-GB" sz="1600" dirty="0">
                <a:solidFill>
                  <a:schemeClr val="bg1"/>
                </a:solidFill>
              </a:rPr>
              <a:t> </a:t>
            </a:r>
            <a:r>
              <a:rPr lang="en-GB" sz="1600" dirty="0" err="1">
                <a:solidFill>
                  <a:schemeClr val="bg1"/>
                </a:solidFill>
              </a:rPr>
              <a:t>votre</a:t>
            </a:r>
            <a:r>
              <a:rPr lang="en-GB" sz="1600" dirty="0">
                <a:solidFill>
                  <a:schemeClr val="bg1"/>
                </a:solidFill>
              </a:rPr>
              <a:t> </a:t>
            </a:r>
            <a:r>
              <a:rPr lang="en-GB" sz="1600" dirty="0" err="1">
                <a:solidFill>
                  <a:schemeClr val="bg1"/>
                </a:solidFill>
              </a:rPr>
              <a:t>crédibilité</a:t>
            </a:r>
            <a:r>
              <a:rPr lang="en-GB" sz="1600" dirty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00" dirty="0" err="1">
                <a:solidFill>
                  <a:schemeClr val="bg1"/>
                </a:solidFill>
              </a:rPr>
              <a:t>Visez</a:t>
            </a:r>
            <a:r>
              <a:rPr lang="en-GB" sz="1600" dirty="0">
                <a:solidFill>
                  <a:schemeClr val="bg1"/>
                </a:solidFill>
              </a:rPr>
              <a:t> des </a:t>
            </a:r>
            <a:r>
              <a:rPr lang="en-GB" sz="1600" dirty="0" err="1">
                <a:solidFill>
                  <a:schemeClr val="bg1"/>
                </a:solidFill>
              </a:rPr>
              <a:t>résultats</a:t>
            </a:r>
            <a:r>
              <a:rPr lang="en-GB" sz="1600" dirty="0">
                <a:solidFill>
                  <a:schemeClr val="bg1"/>
                </a:solidFill>
              </a:rPr>
              <a:t> </a:t>
            </a:r>
            <a:r>
              <a:rPr lang="en-GB" sz="1600" dirty="0" err="1">
                <a:solidFill>
                  <a:schemeClr val="bg1"/>
                </a:solidFill>
              </a:rPr>
              <a:t>pertinents</a:t>
            </a:r>
            <a:r>
              <a:rPr lang="en-GB" sz="1600" dirty="0">
                <a:solidFill>
                  <a:schemeClr val="bg1"/>
                </a:solidFill>
              </a:rPr>
              <a:t> pour la prise de </a:t>
            </a:r>
            <a:r>
              <a:rPr lang="en-GB" sz="1600" dirty="0" err="1">
                <a:solidFill>
                  <a:schemeClr val="bg1"/>
                </a:solidFill>
              </a:rPr>
              <a:t>décision</a:t>
            </a:r>
            <a:r>
              <a:rPr lang="en-GB" sz="1600" dirty="0">
                <a:solidFill>
                  <a:schemeClr val="bg1"/>
                </a:solidFill>
              </a:rPr>
              <a:t> : </a:t>
            </a:r>
            <a:r>
              <a:rPr lang="en-GB" sz="1600" dirty="0" err="1">
                <a:solidFill>
                  <a:schemeClr val="bg1"/>
                </a:solidFill>
              </a:rPr>
              <a:t>même</a:t>
            </a:r>
            <a:r>
              <a:rPr lang="en-GB" sz="1600" dirty="0">
                <a:solidFill>
                  <a:schemeClr val="bg1"/>
                </a:solidFill>
              </a:rPr>
              <a:t> </a:t>
            </a:r>
            <a:r>
              <a:rPr lang="en-GB" sz="1600" dirty="0" err="1">
                <a:solidFill>
                  <a:schemeClr val="bg1"/>
                </a:solidFill>
              </a:rPr>
              <a:t>une</a:t>
            </a:r>
            <a:r>
              <a:rPr lang="en-GB" sz="1600" dirty="0">
                <a:solidFill>
                  <a:schemeClr val="bg1"/>
                </a:solidFill>
              </a:rPr>
              <a:t> ERC « </a:t>
            </a:r>
            <a:r>
              <a:rPr lang="en-GB" sz="1600" dirty="0" err="1">
                <a:solidFill>
                  <a:schemeClr val="bg1"/>
                </a:solidFill>
              </a:rPr>
              <a:t>suffisamment</a:t>
            </a:r>
            <a:r>
              <a:rPr lang="en-GB" sz="1600" dirty="0">
                <a:solidFill>
                  <a:schemeClr val="bg1"/>
                </a:solidFill>
              </a:rPr>
              <a:t> bonne » </a:t>
            </a:r>
            <a:r>
              <a:rPr lang="en-GB" sz="1600" dirty="0" err="1">
                <a:solidFill>
                  <a:schemeClr val="bg1"/>
                </a:solidFill>
              </a:rPr>
              <a:t>apporte</a:t>
            </a:r>
            <a:r>
              <a:rPr lang="en-GB" sz="1600" dirty="0">
                <a:solidFill>
                  <a:schemeClr val="bg1"/>
                </a:solidFill>
              </a:rPr>
              <a:t> </a:t>
            </a:r>
            <a:r>
              <a:rPr lang="en-GB" sz="1600" dirty="0" err="1">
                <a:solidFill>
                  <a:schemeClr val="bg1"/>
                </a:solidFill>
              </a:rPr>
              <a:t>une</a:t>
            </a:r>
            <a:r>
              <a:rPr lang="en-GB" sz="1600" dirty="0">
                <a:solidFill>
                  <a:schemeClr val="bg1"/>
                </a:solidFill>
              </a:rPr>
              <a:t> </a:t>
            </a:r>
            <a:r>
              <a:rPr lang="en-GB" sz="1600" dirty="0" err="1">
                <a:solidFill>
                  <a:schemeClr val="bg1"/>
                </a:solidFill>
              </a:rPr>
              <a:t>valeur</a:t>
            </a:r>
            <a:r>
              <a:rPr lang="en-GB" sz="1600" dirty="0">
                <a:solidFill>
                  <a:schemeClr val="bg1"/>
                </a:solidFill>
              </a:rPr>
              <a:t> </a:t>
            </a:r>
            <a:r>
              <a:rPr lang="en-GB" sz="1600" dirty="0" err="1">
                <a:solidFill>
                  <a:schemeClr val="bg1"/>
                </a:solidFill>
              </a:rPr>
              <a:t>ajoutée</a:t>
            </a:r>
            <a:r>
              <a:rPr lang="en-GB" sz="16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6E5F1D-5D59-1343-C834-9EF0CC873CB4}"/>
              </a:ext>
            </a:extLst>
          </p:cNvPr>
          <p:cNvSpPr txBox="1"/>
          <p:nvPr/>
        </p:nvSpPr>
        <p:spPr>
          <a:xfrm rot="16200000">
            <a:off x="9704356" y="4407197"/>
            <a:ext cx="41157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i="1">
                <a:solidFill>
                  <a:schemeClr val="bg1"/>
                </a:solidFill>
              </a:rPr>
              <a:t>Image : Wolfgang Hasselmann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770EA19-3548-DEA4-8E64-AE05109E661E}"/>
              </a:ext>
            </a:extLst>
          </p:cNvPr>
          <p:cNvSpPr txBox="1">
            <a:spLocks/>
          </p:cNvSpPr>
          <p:nvPr/>
        </p:nvSpPr>
        <p:spPr>
          <a:xfrm>
            <a:off x="582169" y="1618093"/>
            <a:ext cx="5528120" cy="2413343"/>
          </a:xfrm>
          <a:prstGeom prst="rect">
            <a:avLst/>
          </a:prstGeom>
        </p:spPr>
        <p:txBody>
          <a:bodyPr vert="horz" lIns="91440" tIns="45720" rIns="91440" bIns="45720" numCol="1" rtlCol="0">
            <a:normAutofit fontScale="92500"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ClrTx/>
              <a:buFont typeface="Arial" panose="020B0604020202020204" pitchFamily="34" charset="0"/>
              <a:buChar char="•"/>
            </a:pPr>
            <a:r>
              <a:rPr lang="en-GB" sz="1600">
                <a:solidFill>
                  <a:schemeClr val="bg1"/>
                </a:solidFill>
              </a:rPr>
              <a:t>Utilisez les données disponibles : registres administratifs, données hydrologiques, statistiques sanitaires.</a:t>
            </a:r>
          </a:p>
          <a:p>
            <a:pPr marL="342900" indent="-342900">
              <a:buClrTx/>
              <a:buFont typeface="Arial" panose="020B0604020202020204" pitchFamily="34" charset="0"/>
              <a:buChar char="•"/>
            </a:pPr>
            <a:r>
              <a:rPr lang="en-GB" sz="1600">
                <a:solidFill>
                  <a:schemeClr val="bg1"/>
                </a:solidFill>
              </a:rPr>
              <a:t>S'appuyer sur les connaissances locales : cartographie participative, connaissances des opérateurs, mémoire communautaire.</a:t>
            </a:r>
          </a:p>
          <a:p>
            <a:pPr marL="342900" indent="-342900">
              <a:buClrTx/>
              <a:buFont typeface="Arial" panose="020B0604020202020204" pitchFamily="34" charset="0"/>
              <a:buChar char="•"/>
            </a:pPr>
            <a:r>
              <a:rPr lang="en-GB" sz="1600">
                <a:solidFill>
                  <a:schemeClr val="bg1"/>
                </a:solidFill>
              </a:rPr>
              <a:t>Appliquez des indicateurs indirects : prix des camions-citernes, inondations des latrines, imagerie satellite.</a:t>
            </a:r>
          </a:p>
          <a:p>
            <a:pPr marL="342900" indent="-342900">
              <a:buClrTx/>
              <a:buFont typeface="Arial" panose="020B0604020202020204" pitchFamily="34" charset="0"/>
              <a:buChar char="•"/>
            </a:pPr>
            <a:endParaRPr lang="en-GB" sz="16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8622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B236EBC-1610-C5CF-7CDF-73ECF4B4EC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A218F70-4B5E-9CD4-581A-E5C803B13D4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49525" y="937153"/>
            <a:ext cx="11017041" cy="741762"/>
          </a:xfrm>
        </p:spPr>
        <p:txBody>
          <a:bodyPr>
            <a:normAutofit/>
          </a:bodyPr>
          <a:lstStyle/>
          <a:p>
            <a:r>
              <a:rPr lang="en-GB" dirty="0"/>
              <a:t>07 | Quiz et réflexion de fin de journée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3B74D3-44E1-0DF6-3F88-D61EC2A4D2F6}"/>
              </a:ext>
            </a:extLst>
          </p:cNvPr>
          <p:cNvSpPr txBox="1"/>
          <p:nvPr/>
        </p:nvSpPr>
        <p:spPr>
          <a:xfrm rot="16200000">
            <a:off x="10589341" y="5196556"/>
            <a:ext cx="26547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i="1">
                <a:solidFill>
                  <a:schemeClr val="bg1"/>
                </a:solidFill>
              </a:rPr>
              <a:t>Photo de Juan Davila sur </a:t>
            </a:r>
            <a:r>
              <a:rPr lang="en-GB" sz="1200" i="1" err="1">
                <a:solidFill>
                  <a:schemeClr val="bg1"/>
                </a:solidFill>
              </a:rPr>
              <a:t>Unsplash</a:t>
            </a:r>
            <a:r>
              <a:rPr lang="en-GB" sz="1200" i="1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944478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3F9DD6-5366-6866-FEB3-7279BD1E7A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C53D08-B8BE-4F97-15A3-E4C618AA0B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283464"/>
            <a:ext cx="10652760" cy="969264"/>
          </a:xfrm>
        </p:spPr>
        <p:txBody>
          <a:bodyPr anchor="ctr">
            <a:normAutofit/>
          </a:bodyPr>
          <a:lstStyle/>
          <a:p>
            <a:r>
              <a:rPr lang="en-GB"/>
              <a:t>Quiz : Planification des infrastructures d'approvisionnement en eau et d'assainissement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0A8930A-1904-8042-CE40-FF280D3C1F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768" y="1782305"/>
            <a:ext cx="10652760" cy="3438850"/>
          </a:xfrm>
        </p:spPr>
        <p:txBody>
          <a:bodyPr/>
          <a:lstStyle/>
          <a:p>
            <a:r>
              <a:rPr lang="en-US" b="1"/>
              <a:t>Quel est l'avantage d'une planification basée sur des scénarios ?</a:t>
            </a:r>
            <a:br>
              <a:rPr lang="en-US"/>
            </a:br>
            <a:r>
              <a:rPr lang="en-US"/>
              <a:t>A) Elle garantit un avenir certain.</a:t>
            </a:r>
            <a:br>
              <a:rPr lang="en-US"/>
            </a:br>
            <a:r>
              <a:rPr lang="en-US"/>
              <a:t>B) Elle réduit le besoin de données.</a:t>
            </a:r>
            <a:br>
              <a:rPr lang="en-US"/>
            </a:br>
            <a:r>
              <a:rPr lang="en-US"/>
              <a:t>C) Elle permet d'élaborer des stratégies solides face à l'incertitude.</a:t>
            </a:r>
            <a:br>
              <a:rPr lang="en-US"/>
            </a:br>
            <a:r>
              <a:rPr lang="en-US"/>
              <a:t>D) Elle évite toute prise de risque.</a:t>
            </a:r>
            <a:endParaRPr lang="fr-FR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5087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AB421C-2946-2834-9D14-2D337C969A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AE337D-CAA5-9A37-2198-C66A420E34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283464"/>
            <a:ext cx="10652760" cy="969264"/>
          </a:xfrm>
        </p:spPr>
        <p:txBody>
          <a:bodyPr anchor="ctr">
            <a:normAutofit/>
          </a:bodyPr>
          <a:lstStyle/>
          <a:p>
            <a:r>
              <a:rPr lang="en-GB"/>
              <a:t>Quiz : Planification des infrastructures d'approvisionnement en eau et d'assainissement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44E2B75-D77F-FCCA-555F-AB24554A51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768" y="1782305"/>
            <a:ext cx="10652760" cy="3438850"/>
          </a:xfrm>
        </p:spPr>
        <p:txBody>
          <a:bodyPr>
            <a:normAutofit fontScale="77500" lnSpcReduction="20000"/>
          </a:bodyPr>
          <a:lstStyle/>
          <a:p>
            <a:r>
              <a:rPr lang="en-US" b="1"/>
              <a:t>Quel scénario de concentration représentative (RCP) correspond au « pire scénario » ou au « statu quo », en supposant que les émissions continuent d'augmenter tout au long du siècle et entraînent une hausse de la température de 3,2 à 4,5 °C ?</a:t>
            </a:r>
          </a:p>
          <a:p>
            <a:br>
              <a:rPr lang="en-US"/>
            </a:br>
            <a:r>
              <a:rPr lang="pt-BR"/>
              <a:t>A) RCP 2,6</a:t>
            </a:r>
          </a:p>
          <a:p>
            <a:r>
              <a:rPr lang="pt-BR"/>
              <a:t>B) RCP 4,5</a:t>
            </a:r>
          </a:p>
          <a:p>
            <a:r>
              <a:rPr lang="pt-BR"/>
              <a:t>C) RCP 6,0</a:t>
            </a:r>
          </a:p>
          <a:p>
            <a:r>
              <a:rPr lang="pt-BR"/>
              <a:t>D) RCP 8,5</a:t>
            </a:r>
          </a:p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77209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5F644A-BD1B-7DFC-BFEF-DAD2492A9A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B4FF4-AFFC-E9B2-03C7-1ED09EE9DA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283464"/>
            <a:ext cx="10652760" cy="969264"/>
          </a:xfrm>
        </p:spPr>
        <p:txBody>
          <a:bodyPr anchor="ctr">
            <a:normAutofit/>
          </a:bodyPr>
          <a:lstStyle/>
          <a:p>
            <a:r>
              <a:rPr lang="en-GB"/>
              <a:t>Quiz : Planification des infrastructures d'approvisionnement en eau et d'assainissement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C645521-39EB-655D-E8F8-05A8CC801A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768" y="1252728"/>
            <a:ext cx="11192186" cy="3438850"/>
          </a:xfrm>
        </p:spPr>
        <p:txBody>
          <a:bodyPr>
            <a:noAutofit/>
          </a:bodyPr>
          <a:lstStyle/>
          <a:p>
            <a:r>
              <a:rPr lang="fr-FR" b="1" dirty="0"/>
              <a:t>[Étude de cas 1] Quel est le rôle principal d'un grand barrage (comme Manantali) face aux risques climatiques ?</a:t>
            </a:r>
            <a:endParaRPr lang="fr-FR" dirty="0"/>
          </a:p>
          <a:p>
            <a:r>
              <a:rPr lang="fr-FR" dirty="0"/>
              <a:t>A) Empêcher la pluie de tomber.</a:t>
            </a:r>
          </a:p>
          <a:p>
            <a:r>
              <a:rPr lang="fr-FR" dirty="0"/>
              <a:t>B) Réguler le débit du fleuve pour éviter les crues extrêmes et les sécheresses.</a:t>
            </a:r>
          </a:p>
          <a:p>
            <a:r>
              <a:rPr lang="fr-FR" dirty="0"/>
              <a:t>C) Augmenter la température de l'eau.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133978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E778A3-6B46-4333-76E1-CEF3C8E703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FE98CB-31FA-B1C5-71B7-2522FCDF7B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283464"/>
            <a:ext cx="10652760" cy="969264"/>
          </a:xfrm>
        </p:spPr>
        <p:txBody>
          <a:bodyPr anchor="ctr">
            <a:normAutofit/>
          </a:bodyPr>
          <a:lstStyle/>
          <a:p>
            <a:r>
              <a:rPr lang="en-GB"/>
              <a:t>Quiz : Planification des infrastructures d'approvisionnement en eau et d'assainissement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4BEAA94-79D9-83C5-767C-5296882B41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768" y="1782305"/>
            <a:ext cx="10652760" cy="3438850"/>
          </a:xfrm>
        </p:spPr>
        <p:txBody>
          <a:bodyPr>
            <a:normAutofit lnSpcReduction="10000"/>
          </a:bodyPr>
          <a:lstStyle/>
          <a:p>
            <a:r>
              <a:rPr lang="fr-FR" b="1" dirty="0"/>
              <a:t>[Étude de cas 2] Pourquoi la ville de Dakar est-elle plus vulnérable aux inondations aujourd'hui ?</a:t>
            </a:r>
            <a:endParaRPr lang="fr-FR" dirty="0"/>
          </a:p>
          <a:p>
            <a:r>
              <a:rPr lang="fr-FR" dirty="0"/>
              <a:t>A) Parce qu'il y a trop d'arbres en ville.</a:t>
            </a:r>
          </a:p>
          <a:p>
            <a:r>
              <a:rPr lang="fr-FR" dirty="0"/>
              <a:t>B) Parce que le béton et les constructions empêchent l'eau de s'infiltrer dans le sol.</a:t>
            </a:r>
          </a:p>
          <a:p>
            <a:r>
              <a:rPr lang="fr-FR" dirty="0"/>
              <a:t>C) Parce que la mer s'est éloignée de la ville.</a:t>
            </a:r>
          </a:p>
        </p:txBody>
      </p:sp>
    </p:spTree>
    <p:extLst>
      <p:ext uri="{BB962C8B-B14F-4D97-AF65-F5344CB8AC3E}">
        <p14:creationId xmlns:p14="http://schemas.microsoft.com/office/powerpoint/2010/main" val="36933259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11">
          <a:extLst>
            <a:ext uri="{FF2B5EF4-FFF2-40B4-BE49-F238E27FC236}">
              <a16:creationId xmlns:a16="http://schemas.microsoft.com/office/drawing/2014/main" id="{34F10745-CB3E-04E6-A642-66524647CD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30954ad01f5_0_1">
            <a:extLst>
              <a:ext uri="{FF2B5EF4-FFF2-40B4-BE49-F238E27FC236}">
                <a16:creationId xmlns:a16="http://schemas.microsoft.com/office/drawing/2014/main" id="{E0D8D80D-9B4C-6298-429E-08FC5CBADEB4}"/>
              </a:ext>
            </a:extLst>
          </p:cNvPr>
          <p:cNvSpPr txBox="1"/>
          <p:nvPr/>
        </p:nvSpPr>
        <p:spPr>
          <a:xfrm>
            <a:off x="1" y="794726"/>
            <a:ext cx="12191999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4037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Remerciements</a:t>
            </a:r>
            <a:endParaRPr kumimoji="0" sz="40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g30954ad01f5_0_1">
            <a:extLst>
              <a:ext uri="{FF2B5EF4-FFF2-40B4-BE49-F238E27FC236}">
                <a16:creationId xmlns:a16="http://schemas.microsoft.com/office/drawing/2014/main" id="{F6059B05-E887-7EA5-6F78-5FA3A846B9B9}"/>
              </a:ext>
            </a:extLst>
          </p:cNvPr>
          <p:cNvSpPr txBox="1"/>
          <p:nvPr/>
        </p:nvSpPr>
        <p:spPr>
          <a:xfrm>
            <a:off x="1526435" y="2197894"/>
            <a:ext cx="9139129" cy="12311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/>
                <a:sym typeface="Roboto"/>
              </a:rPr>
              <a:t>Nous tenons à remercier les partenaires et bailleurs de fonds suivants qui ont participé à la conception et à la mise en œuvre de la </a:t>
            </a:r>
            <a:r>
              <a:rPr kumimoji="0" lang="en-GB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/>
                <a:sym typeface="Roboto"/>
              </a:rPr>
              <a:t>Masterclass sur les services d'approvisionnement en eau résilients au changement climatique </a:t>
            </a: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/>
                <a:sym typeface="Roboto"/>
              </a:rPr>
              <a:t>:</a:t>
            </a:r>
            <a:endParaRPr kumimoji="0" sz="105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0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/>
              <a:sym typeface="Roboto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/>
                <a:sym typeface="Roboto"/>
              </a:rPr>
              <a:t>Les modules ont été développés avec</a:t>
            </a:r>
            <a:endParaRPr kumimoji="0" sz="20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sym typeface="Arial"/>
            </a:endParaRPr>
          </a:p>
        </p:txBody>
      </p:sp>
      <p:sp>
        <p:nvSpPr>
          <p:cNvPr id="115" name="Google Shape;115;g30954ad01f5_0_1">
            <a:extLst>
              <a:ext uri="{FF2B5EF4-FFF2-40B4-BE49-F238E27FC236}">
                <a16:creationId xmlns:a16="http://schemas.microsoft.com/office/drawing/2014/main" id="{7AFE1C2D-78BE-114E-EC5E-933226ADA0B3}"/>
              </a:ext>
            </a:extLst>
          </p:cNvPr>
          <p:cNvSpPr txBox="1">
            <a:spLocks noGrp="1"/>
          </p:cNvSpPr>
          <p:nvPr>
            <p:ph type="sldNum" idx="4"/>
          </p:nvPr>
        </p:nvSpPr>
        <p:spPr>
          <a:xfrm>
            <a:off x="-934720" y="6414685"/>
            <a:ext cx="14223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50" tIns="30450" rIns="60950" bIns="30450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3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75757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6" name="Picture 5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6F20AD40-F330-52F4-3834-2832E4DE0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2250" y="4133911"/>
            <a:ext cx="4318000" cy="1270289"/>
          </a:xfrm>
          <a:prstGeom prst="rect">
            <a:avLst/>
          </a:prstGeom>
        </p:spPr>
      </p:pic>
      <p:pic>
        <p:nvPicPr>
          <p:cNvPr id="8" name="Picture 7" descr="A white logo with white text&#10;&#10;AI-generated content may be incorrect.">
            <a:extLst>
              <a:ext uri="{FF2B5EF4-FFF2-40B4-BE49-F238E27FC236}">
                <a16:creationId xmlns:a16="http://schemas.microsoft.com/office/drawing/2014/main" id="{AF1D194E-EC35-A3D7-E242-09F4D88CF7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5879" y="3993979"/>
            <a:ext cx="3626283" cy="1410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0337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2D7E7E-A2E8-5257-A819-A993C91BE6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E9C80-3CE4-22AD-4B4C-A94A947615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283464"/>
            <a:ext cx="10652760" cy="969264"/>
          </a:xfrm>
        </p:spPr>
        <p:txBody>
          <a:bodyPr anchor="ctr">
            <a:normAutofit/>
          </a:bodyPr>
          <a:lstStyle/>
          <a:p>
            <a:r>
              <a:rPr lang="en-GB"/>
              <a:t>Quiz : Planification des infrastructures d'approvisionnement en eau et d'assainissement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ABE6243-B498-6A26-B3F8-39B4E452C4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768" y="1782305"/>
            <a:ext cx="11244598" cy="3438850"/>
          </a:xfrm>
        </p:spPr>
        <p:txBody>
          <a:bodyPr>
            <a:normAutofit lnSpcReduction="10000"/>
          </a:bodyPr>
          <a:lstStyle/>
          <a:p>
            <a:r>
              <a:rPr lang="fr-FR" b="1" dirty="0"/>
              <a:t>[Étude de cas 3] Comment peut-on aider la nappe phréatique (eau souterraine) à se recharger quand elle devient trop salée ou basse ?</a:t>
            </a:r>
            <a:endParaRPr lang="fr-FR" dirty="0"/>
          </a:p>
          <a:p>
            <a:r>
              <a:rPr lang="fr-FR" dirty="0"/>
              <a:t>A) En creusant des bassins de rétention pour laisser l'eau de pluie s'infiltrer.</a:t>
            </a:r>
          </a:p>
          <a:p>
            <a:r>
              <a:rPr lang="fr-FR" dirty="0"/>
              <a:t>B) En utilisant plus de sel dans l'agriculture.</a:t>
            </a:r>
          </a:p>
          <a:p>
            <a:r>
              <a:rPr lang="fr-FR" dirty="0"/>
              <a:t>C) En fermant tous les puits de la région.</a:t>
            </a:r>
          </a:p>
        </p:txBody>
      </p:sp>
    </p:spTree>
    <p:extLst>
      <p:ext uri="{BB962C8B-B14F-4D97-AF65-F5344CB8AC3E}">
        <p14:creationId xmlns:p14="http://schemas.microsoft.com/office/powerpoint/2010/main" val="371827879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B47EA7-F093-907F-16D5-830C93AEE7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D2D69C-FF7A-7894-50B7-67D07D4A0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283464"/>
            <a:ext cx="10652760" cy="969264"/>
          </a:xfrm>
        </p:spPr>
        <p:txBody>
          <a:bodyPr anchor="ctr">
            <a:normAutofit/>
          </a:bodyPr>
          <a:lstStyle/>
          <a:p>
            <a:r>
              <a:rPr lang="en-GB"/>
              <a:t>Quiz : Planification des infrastructures d'approvisionnement en eau et d'assainissement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5B06281-B698-DFE0-5AE4-0CFBE9A7BA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768" y="1782305"/>
            <a:ext cx="11244598" cy="3438850"/>
          </a:xfrm>
        </p:spPr>
        <p:txBody>
          <a:bodyPr>
            <a:normAutofit/>
          </a:bodyPr>
          <a:lstStyle/>
          <a:p>
            <a:r>
              <a:rPr lang="fr-FR" b="1" dirty="0"/>
              <a:t>[Étude de cas 4] Quelle pratique agricole aide les paysans à mieux résister au changement climatique ?</a:t>
            </a:r>
            <a:endParaRPr lang="fr-FR" dirty="0"/>
          </a:p>
          <a:p>
            <a:r>
              <a:rPr lang="fr-FR" dirty="0"/>
              <a:t>A) Planter toujours la même chose à la même date, quoi qu'il arrive.</a:t>
            </a:r>
          </a:p>
          <a:p>
            <a:r>
              <a:rPr lang="fr-FR" dirty="0"/>
              <a:t>B) Utiliser l'agroécologie et adapter les dates de semis selon la pluie.</a:t>
            </a:r>
          </a:p>
          <a:p>
            <a:r>
              <a:rPr lang="fr-FR" dirty="0"/>
              <a:t>C) Arrêter toute forme de culture.</a:t>
            </a:r>
          </a:p>
        </p:txBody>
      </p:sp>
    </p:spTree>
    <p:extLst>
      <p:ext uri="{BB962C8B-B14F-4D97-AF65-F5344CB8AC3E}">
        <p14:creationId xmlns:p14="http://schemas.microsoft.com/office/powerpoint/2010/main" val="367356160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4D7507-8C98-159E-3754-BA8870995F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5EDDA6-2395-C166-E714-BEE95EA0099F}"/>
              </a:ext>
            </a:extLst>
          </p:cNvPr>
          <p:cNvSpPr txBox="1">
            <a:spLocks/>
          </p:cNvSpPr>
          <p:nvPr/>
        </p:nvSpPr>
        <p:spPr>
          <a:xfrm>
            <a:off x="927100" y="1733551"/>
            <a:ext cx="10337800" cy="419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A70488B-4992-D4C4-1610-D0CD961880CA}"/>
              </a:ext>
            </a:extLst>
          </p:cNvPr>
          <p:cNvSpPr txBox="1">
            <a:spLocks/>
          </p:cNvSpPr>
          <p:nvPr/>
        </p:nvSpPr>
        <p:spPr>
          <a:xfrm>
            <a:off x="584147" y="209160"/>
            <a:ext cx="10652760" cy="96926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none" baseline="0">
                <a:solidFill>
                  <a:schemeClr val="tx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>
              <a:buClrTx/>
              <a:buFontTx/>
            </a:pPr>
            <a:r>
              <a:rPr lang="en-GB" dirty="0">
                <a:solidFill>
                  <a:schemeClr val="bg1"/>
                </a:solidFill>
              </a:rPr>
              <a:t>Résumé des points </a:t>
            </a:r>
            <a:r>
              <a:rPr lang="en-GB" dirty="0" err="1">
                <a:solidFill>
                  <a:schemeClr val="bg1"/>
                </a:solidFill>
              </a:rPr>
              <a:t>clés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0CC61B7-C50C-89ED-3281-6793A217D74A}"/>
              </a:ext>
            </a:extLst>
          </p:cNvPr>
          <p:cNvSpPr txBox="1">
            <a:spLocks/>
          </p:cNvSpPr>
          <p:nvPr/>
        </p:nvSpPr>
        <p:spPr>
          <a:xfrm>
            <a:off x="584147" y="933449"/>
            <a:ext cx="10056144" cy="4678388"/>
          </a:xfrm>
          <a:prstGeom prst="rect">
            <a:avLst/>
          </a:prstGeom>
        </p:spPr>
        <p:txBody>
          <a:bodyPr numCol="1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en-US" sz="1800" dirty="0">
                <a:solidFill>
                  <a:schemeClr val="bg1"/>
                </a:solidFill>
              </a:rPr>
              <a:t>• La mise </a:t>
            </a:r>
            <a:r>
              <a:rPr lang="en-US" sz="1800" dirty="0" err="1">
                <a:solidFill>
                  <a:schemeClr val="bg1"/>
                </a:solidFill>
              </a:rPr>
              <a:t>en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œuvre</a:t>
            </a:r>
            <a:r>
              <a:rPr lang="en-US" sz="1800" dirty="0">
                <a:solidFill>
                  <a:schemeClr val="bg1"/>
                </a:solidFill>
              </a:rPr>
              <a:t> d'un processus de planification </a:t>
            </a:r>
            <a:r>
              <a:rPr lang="en-US" sz="1800" dirty="0" err="1">
                <a:solidFill>
                  <a:schemeClr val="bg1"/>
                </a:solidFill>
              </a:rPr>
              <a:t>structuré</a:t>
            </a:r>
            <a:r>
              <a:rPr lang="en-US" sz="1800" dirty="0">
                <a:solidFill>
                  <a:schemeClr val="bg1"/>
                </a:solidFill>
              </a:rPr>
              <a:t> est </a:t>
            </a:r>
            <a:r>
              <a:rPr lang="en-US" sz="1800" dirty="0" err="1">
                <a:solidFill>
                  <a:schemeClr val="bg1"/>
                </a:solidFill>
              </a:rPr>
              <a:t>essentielle</a:t>
            </a:r>
            <a:r>
              <a:rPr lang="en-US" sz="1800" dirty="0">
                <a:solidFill>
                  <a:schemeClr val="bg1"/>
                </a:solidFill>
              </a:rPr>
              <a:t> pour </a:t>
            </a:r>
            <a:r>
              <a:rPr lang="en-US" sz="1800" dirty="0" err="1">
                <a:solidFill>
                  <a:schemeClr val="bg1"/>
                </a:solidFill>
              </a:rPr>
              <a:t>garantir</a:t>
            </a:r>
            <a:r>
              <a:rPr lang="en-US" sz="1800" dirty="0">
                <a:solidFill>
                  <a:schemeClr val="bg1"/>
                </a:solidFill>
              </a:rPr>
              <a:t> que les infrastructures </a:t>
            </a:r>
            <a:r>
              <a:rPr lang="en-US" sz="1800" dirty="0" err="1">
                <a:solidFill>
                  <a:schemeClr val="bg1"/>
                </a:solidFill>
              </a:rPr>
              <a:t>restent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résilientes</a:t>
            </a:r>
            <a:r>
              <a:rPr lang="en-US" sz="1800" dirty="0">
                <a:solidFill>
                  <a:schemeClr val="bg1"/>
                </a:solidFill>
              </a:rPr>
              <a:t> et </a:t>
            </a:r>
            <a:r>
              <a:rPr lang="en-US" sz="1800" dirty="0" err="1">
                <a:solidFill>
                  <a:schemeClr val="bg1"/>
                </a:solidFill>
              </a:rPr>
              <a:t>efficaces</a:t>
            </a:r>
            <a:r>
              <a:rPr lang="en-US" sz="1800" dirty="0">
                <a:solidFill>
                  <a:schemeClr val="bg1"/>
                </a:solidFill>
              </a:rPr>
              <a:t> à long </a:t>
            </a:r>
            <a:r>
              <a:rPr lang="en-US" sz="1800" dirty="0" err="1">
                <a:solidFill>
                  <a:schemeClr val="bg1"/>
                </a:solidFill>
              </a:rPr>
              <a:t>terme</a:t>
            </a:r>
            <a:r>
              <a:rPr lang="en-US" sz="1800" dirty="0">
                <a:solidFill>
                  <a:schemeClr val="bg1"/>
                </a:solidFill>
              </a:rPr>
              <a:t> face à </a:t>
            </a:r>
            <a:r>
              <a:rPr lang="en-US" sz="1800" dirty="0" err="1">
                <a:solidFill>
                  <a:schemeClr val="bg1"/>
                </a:solidFill>
              </a:rPr>
              <a:t>l'incertitude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climatique</a:t>
            </a:r>
            <a:r>
              <a:rPr lang="en-US" sz="1800" dirty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  <a:p>
            <a:pPr>
              <a:buClrTx/>
            </a:pPr>
            <a:r>
              <a:rPr lang="en-US" sz="1800" dirty="0">
                <a:solidFill>
                  <a:schemeClr val="bg1"/>
                </a:solidFill>
              </a:rPr>
              <a:t>• Une </a:t>
            </a:r>
            <a:r>
              <a:rPr lang="en-US" sz="1800" dirty="0" err="1">
                <a:solidFill>
                  <a:schemeClr val="bg1"/>
                </a:solidFill>
              </a:rPr>
              <a:t>approche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globale</a:t>
            </a:r>
            <a:r>
              <a:rPr lang="en-US" sz="1800" dirty="0">
                <a:solidFill>
                  <a:schemeClr val="bg1"/>
                </a:solidFill>
              </a:rPr>
              <a:t> de la gestion des </a:t>
            </a:r>
            <a:r>
              <a:rPr lang="en-US" sz="1800" dirty="0" err="1">
                <a:solidFill>
                  <a:schemeClr val="bg1"/>
                </a:solidFill>
              </a:rPr>
              <a:t>risques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implique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l'identification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systématique</a:t>
            </a:r>
            <a:r>
              <a:rPr lang="en-US" sz="1800" dirty="0">
                <a:solidFill>
                  <a:schemeClr val="bg1"/>
                </a:solidFill>
              </a:rPr>
              <a:t> des </a:t>
            </a:r>
            <a:r>
              <a:rPr lang="en-US" sz="1800" dirty="0" err="1">
                <a:solidFill>
                  <a:schemeClr val="bg1"/>
                </a:solidFill>
              </a:rPr>
              <a:t>aléas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climatiques</a:t>
            </a:r>
            <a:r>
              <a:rPr lang="en-US" sz="1800" dirty="0">
                <a:solidFill>
                  <a:schemeClr val="bg1"/>
                </a:solidFill>
              </a:rPr>
              <a:t>, </a:t>
            </a:r>
            <a:r>
              <a:rPr lang="en-US" sz="1800" dirty="0" err="1">
                <a:solidFill>
                  <a:schemeClr val="bg1"/>
                </a:solidFill>
              </a:rPr>
              <a:t>l'évaluation</a:t>
            </a:r>
            <a:r>
              <a:rPr lang="en-US" sz="1800" dirty="0">
                <a:solidFill>
                  <a:schemeClr val="bg1"/>
                </a:solidFill>
              </a:rPr>
              <a:t> de </a:t>
            </a:r>
            <a:r>
              <a:rPr lang="en-US" sz="1800" dirty="0" err="1">
                <a:solidFill>
                  <a:schemeClr val="bg1"/>
                </a:solidFill>
              </a:rPr>
              <a:t>leurs</a:t>
            </a:r>
            <a:r>
              <a:rPr lang="en-US" sz="1800" dirty="0">
                <a:solidFill>
                  <a:schemeClr val="bg1"/>
                </a:solidFill>
              </a:rPr>
              <a:t> impacts </a:t>
            </a:r>
            <a:r>
              <a:rPr lang="en-US" sz="1800" dirty="0" err="1">
                <a:solidFill>
                  <a:schemeClr val="bg1"/>
                </a:solidFill>
              </a:rPr>
              <a:t>potentiels</a:t>
            </a:r>
            <a:r>
              <a:rPr lang="en-US" sz="1800" dirty="0">
                <a:solidFill>
                  <a:schemeClr val="bg1"/>
                </a:solidFill>
              </a:rPr>
              <a:t> et la </a:t>
            </a:r>
            <a:r>
              <a:rPr lang="en-US" sz="1800" dirty="0" err="1">
                <a:solidFill>
                  <a:schemeClr val="bg1"/>
                </a:solidFill>
              </a:rPr>
              <a:t>hiérarchisation</a:t>
            </a:r>
            <a:r>
              <a:rPr lang="en-US" sz="1800" dirty="0">
                <a:solidFill>
                  <a:schemeClr val="bg1"/>
                </a:solidFill>
              </a:rPr>
              <a:t> des </a:t>
            </a:r>
            <a:r>
              <a:rPr lang="en-US" sz="1800" dirty="0" err="1">
                <a:solidFill>
                  <a:schemeClr val="bg1"/>
                </a:solidFill>
              </a:rPr>
              <a:t>risques</a:t>
            </a:r>
            <a:r>
              <a:rPr lang="en-US" sz="1800" dirty="0">
                <a:solidFill>
                  <a:schemeClr val="bg1"/>
                </a:solidFill>
              </a:rPr>
              <a:t> les plus critiques.</a:t>
            </a:r>
            <a:endParaRPr lang="en-US" sz="1050" dirty="0">
              <a:solidFill>
                <a:schemeClr val="bg1"/>
              </a:solidFill>
            </a:endParaRPr>
          </a:p>
          <a:p>
            <a:pPr>
              <a:buClrTx/>
            </a:pPr>
            <a:r>
              <a:rPr lang="en-US" sz="1800" dirty="0">
                <a:solidFill>
                  <a:schemeClr val="bg1"/>
                </a:solidFill>
              </a:rPr>
              <a:t>• Des </a:t>
            </a:r>
            <a:r>
              <a:rPr lang="en-US" sz="1800" dirty="0" err="1">
                <a:solidFill>
                  <a:schemeClr val="bg1"/>
                </a:solidFill>
              </a:rPr>
              <a:t>stratégies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d'adaptation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solides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sont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élaborées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en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combinant</a:t>
            </a:r>
            <a:r>
              <a:rPr lang="en-US" sz="1800" dirty="0">
                <a:solidFill>
                  <a:schemeClr val="bg1"/>
                </a:solidFill>
              </a:rPr>
              <a:t> des structures physiques « </a:t>
            </a:r>
            <a:r>
              <a:rPr lang="en-US" sz="1800" dirty="0" err="1">
                <a:solidFill>
                  <a:schemeClr val="bg1"/>
                </a:solidFill>
              </a:rPr>
              <a:t>dures</a:t>
            </a:r>
            <a:r>
              <a:rPr lang="en-US" sz="1800" dirty="0">
                <a:solidFill>
                  <a:schemeClr val="bg1"/>
                </a:solidFill>
              </a:rPr>
              <a:t> » et des solutions « </a:t>
            </a:r>
            <a:r>
              <a:rPr lang="en-US" sz="1800" dirty="0" err="1">
                <a:solidFill>
                  <a:schemeClr val="bg1"/>
                </a:solidFill>
              </a:rPr>
              <a:t>douces</a:t>
            </a:r>
            <a:r>
              <a:rPr lang="en-US" sz="1800" dirty="0">
                <a:solidFill>
                  <a:schemeClr val="bg1"/>
                </a:solidFill>
              </a:rPr>
              <a:t> » </a:t>
            </a:r>
            <a:r>
              <a:rPr lang="en-US" sz="1800" dirty="0" err="1">
                <a:solidFill>
                  <a:schemeClr val="bg1"/>
                </a:solidFill>
              </a:rPr>
              <a:t>fondées</a:t>
            </a:r>
            <a:r>
              <a:rPr lang="en-US" sz="1800" dirty="0">
                <a:solidFill>
                  <a:schemeClr val="bg1"/>
                </a:solidFill>
              </a:rPr>
              <a:t> sur des politiques </a:t>
            </a:r>
            <a:r>
              <a:rPr lang="en-US" sz="1800" dirty="0" err="1">
                <a:solidFill>
                  <a:schemeClr val="bg1"/>
                </a:solidFill>
              </a:rPr>
              <a:t>ou</a:t>
            </a:r>
            <a:r>
              <a:rPr lang="en-US" sz="1800" dirty="0">
                <a:solidFill>
                  <a:schemeClr val="bg1"/>
                </a:solidFill>
              </a:rPr>
              <a:t> non </a:t>
            </a:r>
            <a:r>
              <a:rPr lang="en-US" sz="1800" dirty="0" err="1">
                <a:solidFill>
                  <a:schemeClr val="bg1"/>
                </a:solidFill>
              </a:rPr>
              <a:t>structurelles</a:t>
            </a:r>
            <a:r>
              <a:rPr lang="en-US" sz="1800" dirty="0">
                <a:solidFill>
                  <a:schemeClr val="bg1"/>
                </a:solidFill>
              </a:rPr>
              <a:t>.</a:t>
            </a:r>
          </a:p>
          <a:p>
            <a:pPr>
              <a:buClrTx/>
            </a:pPr>
            <a:r>
              <a:rPr lang="en-US" sz="1800" dirty="0">
                <a:solidFill>
                  <a:schemeClr val="bg1"/>
                </a:solidFill>
              </a:rPr>
              <a:t>• Un </a:t>
            </a:r>
            <a:r>
              <a:rPr lang="en-US" sz="1800" dirty="0" err="1">
                <a:solidFill>
                  <a:schemeClr val="bg1"/>
                </a:solidFill>
              </a:rPr>
              <a:t>changement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stratégique</a:t>
            </a:r>
            <a:r>
              <a:rPr lang="en-US" sz="1800" dirty="0">
                <a:solidFill>
                  <a:schemeClr val="bg1"/>
                </a:solidFill>
              </a:rPr>
              <a:t>, passant </a:t>
            </a:r>
            <a:r>
              <a:rPr lang="en-US" sz="1800" dirty="0" err="1">
                <a:solidFill>
                  <a:schemeClr val="bg1"/>
                </a:solidFill>
              </a:rPr>
              <a:t>d'une</a:t>
            </a:r>
            <a:r>
              <a:rPr lang="en-US" sz="1800" dirty="0">
                <a:solidFill>
                  <a:schemeClr val="bg1"/>
                </a:solidFill>
              </a:rPr>
              <a:t> planification </a:t>
            </a:r>
            <a:r>
              <a:rPr lang="en-US" sz="1800" dirty="0" err="1">
                <a:solidFill>
                  <a:schemeClr val="bg1"/>
                </a:solidFill>
              </a:rPr>
              <a:t>traditionnelle</a:t>
            </a:r>
            <a:r>
              <a:rPr lang="en-US" sz="1800" dirty="0">
                <a:solidFill>
                  <a:schemeClr val="bg1"/>
                </a:solidFill>
              </a:rPr>
              <a:t> à </a:t>
            </a:r>
            <a:r>
              <a:rPr lang="en-US" sz="1800" dirty="0" err="1">
                <a:solidFill>
                  <a:schemeClr val="bg1"/>
                </a:solidFill>
              </a:rPr>
              <a:t>une</a:t>
            </a:r>
            <a:r>
              <a:rPr lang="en-US" sz="1800" dirty="0">
                <a:solidFill>
                  <a:schemeClr val="bg1"/>
                </a:solidFill>
              </a:rPr>
              <a:t> planification </a:t>
            </a:r>
            <a:r>
              <a:rPr lang="en-US" sz="1800" dirty="0" err="1">
                <a:solidFill>
                  <a:schemeClr val="bg1"/>
                </a:solidFill>
              </a:rPr>
              <a:t>dynamique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basée</a:t>
            </a:r>
            <a:r>
              <a:rPr lang="en-US" sz="1800" dirty="0">
                <a:solidFill>
                  <a:schemeClr val="bg1"/>
                </a:solidFill>
              </a:rPr>
              <a:t> sur des </a:t>
            </a:r>
            <a:r>
              <a:rPr lang="en-US" sz="1800" dirty="0" err="1">
                <a:solidFill>
                  <a:schemeClr val="bg1"/>
                </a:solidFill>
              </a:rPr>
              <a:t>scénarios</a:t>
            </a:r>
            <a:r>
              <a:rPr lang="en-US" sz="1800" dirty="0">
                <a:solidFill>
                  <a:schemeClr val="bg1"/>
                </a:solidFill>
              </a:rPr>
              <a:t>, est </a:t>
            </a:r>
            <a:r>
              <a:rPr lang="en-US" sz="1800" dirty="0" err="1">
                <a:solidFill>
                  <a:schemeClr val="bg1"/>
                </a:solidFill>
              </a:rPr>
              <a:t>nécessaire</a:t>
            </a:r>
            <a:r>
              <a:rPr lang="en-US" sz="1800" dirty="0">
                <a:solidFill>
                  <a:schemeClr val="bg1"/>
                </a:solidFill>
              </a:rPr>
              <a:t> pour se </a:t>
            </a:r>
            <a:r>
              <a:rPr lang="en-US" sz="1800" dirty="0" err="1">
                <a:solidFill>
                  <a:schemeClr val="bg1"/>
                </a:solidFill>
              </a:rPr>
              <a:t>préparer</a:t>
            </a:r>
            <a:r>
              <a:rPr lang="en-US" sz="1800" dirty="0">
                <a:solidFill>
                  <a:schemeClr val="bg1"/>
                </a:solidFill>
              </a:rPr>
              <a:t> et </a:t>
            </a:r>
            <a:r>
              <a:rPr lang="en-US" sz="1800" dirty="0" err="1">
                <a:solidFill>
                  <a:schemeClr val="bg1"/>
                </a:solidFill>
              </a:rPr>
              <a:t>anticiper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plusieurs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futurs</a:t>
            </a:r>
            <a:r>
              <a:rPr lang="en-US" sz="1800" dirty="0">
                <a:solidFill>
                  <a:schemeClr val="bg1"/>
                </a:solidFill>
              </a:rPr>
              <a:t> possibles.</a:t>
            </a:r>
          </a:p>
          <a:p>
            <a:pPr>
              <a:buClrTx/>
            </a:pPr>
            <a:endParaRPr lang="en-US" sz="600" dirty="0">
              <a:solidFill>
                <a:schemeClr val="bg1"/>
              </a:solidFill>
            </a:endParaRPr>
          </a:p>
          <a:p>
            <a:pPr>
              <a:buClrTx/>
            </a:pPr>
            <a:r>
              <a:rPr lang="en-US" sz="1800" dirty="0">
                <a:solidFill>
                  <a:schemeClr val="bg1"/>
                </a:solidFill>
              </a:rPr>
              <a:t>• La gestion adaptative doit </a:t>
            </a:r>
            <a:r>
              <a:rPr lang="en-US" sz="1800" dirty="0" err="1">
                <a:solidFill>
                  <a:schemeClr val="bg1"/>
                </a:solidFill>
              </a:rPr>
              <a:t>être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adoptée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comme</a:t>
            </a:r>
            <a:r>
              <a:rPr lang="en-US" sz="1800" dirty="0">
                <a:solidFill>
                  <a:schemeClr val="bg1"/>
                </a:solidFill>
              </a:rPr>
              <a:t> un cycle </a:t>
            </a:r>
            <a:r>
              <a:rPr lang="en-US" sz="1800" dirty="0" err="1">
                <a:solidFill>
                  <a:schemeClr val="bg1"/>
                </a:solidFill>
              </a:rPr>
              <a:t>continu</a:t>
            </a:r>
            <a:r>
              <a:rPr lang="en-US" sz="1800" dirty="0">
                <a:solidFill>
                  <a:schemeClr val="bg1"/>
                </a:solidFill>
              </a:rPr>
              <a:t> de </a:t>
            </a:r>
            <a:r>
              <a:rPr lang="en-US" sz="1800" dirty="0" err="1">
                <a:solidFill>
                  <a:schemeClr val="bg1"/>
                </a:solidFill>
              </a:rPr>
              <a:t>suivi</a:t>
            </a:r>
            <a:r>
              <a:rPr lang="en-US" sz="1800" dirty="0">
                <a:solidFill>
                  <a:schemeClr val="bg1"/>
                </a:solidFill>
              </a:rPr>
              <a:t> des </a:t>
            </a:r>
            <a:r>
              <a:rPr lang="en-US" sz="1800" dirty="0" err="1">
                <a:solidFill>
                  <a:schemeClr val="bg1"/>
                </a:solidFill>
              </a:rPr>
              <a:t>progrès</a:t>
            </a:r>
            <a:r>
              <a:rPr lang="en-US" sz="1800" dirty="0">
                <a:solidFill>
                  <a:schemeClr val="bg1"/>
                </a:solidFill>
              </a:rPr>
              <a:t>, </a:t>
            </a:r>
            <a:r>
              <a:rPr lang="en-US" sz="1800" dirty="0" err="1">
                <a:solidFill>
                  <a:schemeClr val="bg1"/>
                </a:solidFill>
              </a:rPr>
              <a:t>d'apprentissage</a:t>
            </a:r>
            <a:r>
              <a:rPr lang="en-US" sz="1800" dirty="0">
                <a:solidFill>
                  <a:schemeClr val="bg1"/>
                </a:solidFill>
              </a:rPr>
              <a:t> à </a:t>
            </a:r>
            <a:r>
              <a:rPr lang="en-US" sz="1800" dirty="0" err="1">
                <a:solidFill>
                  <a:schemeClr val="bg1"/>
                </a:solidFill>
              </a:rPr>
              <a:t>partir</a:t>
            </a:r>
            <a:r>
              <a:rPr lang="en-US" sz="1800" dirty="0">
                <a:solidFill>
                  <a:schemeClr val="bg1"/>
                </a:solidFill>
              </a:rPr>
              <a:t> des </a:t>
            </a:r>
            <a:r>
              <a:rPr lang="en-US" sz="1800" dirty="0" err="1">
                <a:solidFill>
                  <a:schemeClr val="bg1"/>
                </a:solidFill>
              </a:rPr>
              <a:t>résultats</a:t>
            </a:r>
            <a:r>
              <a:rPr lang="en-US" sz="1800" dirty="0">
                <a:solidFill>
                  <a:schemeClr val="bg1"/>
                </a:solidFill>
              </a:rPr>
              <a:t> et </a:t>
            </a:r>
            <a:r>
              <a:rPr lang="en-US" sz="1800" dirty="0" err="1">
                <a:solidFill>
                  <a:schemeClr val="bg1"/>
                </a:solidFill>
              </a:rPr>
              <a:t>d'ajustements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éclairés</a:t>
            </a:r>
            <a:r>
              <a:rPr lang="en-US" sz="1800" dirty="0">
                <a:solidFill>
                  <a:schemeClr val="bg1"/>
                </a:solidFill>
              </a:rPr>
              <a:t> des </a:t>
            </a:r>
            <a:r>
              <a:rPr lang="en-US" sz="1800" dirty="0" err="1">
                <a:solidFill>
                  <a:schemeClr val="bg1"/>
                </a:solidFill>
              </a:rPr>
              <a:t>stratégies</a:t>
            </a:r>
            <a:r>
              <a:rPr lang="en-US" sz="1800" dirty="0">
                <a:solidFill>
                  <a:schemeClr val="bg1"/>
                </a:solidFill>
              </a:rPr>
              <a:t>.</a:t>
            </a:r>
          </a:p>
          <a:p>
            <a:pPr>
              <a:buClrTx/>
            </a:pPr>
            <a:endParaRPr lang="en-US" sz="600" dirty="0">
              <a:solidFill>
                <a:schemeClr val="bg1"/>
              </a:solidFill>
            </a:endParaRPr>
          </a:p>
          <a:p>
            <a:pPr>
              <a:buClrTx/>
            </a:pPr>
            <a:r>
              <a:rPr lang="en-US" sz="1800" dirty="0">
                <a:solidFill>
                  <a:schemeClr val="bg1"/>
                </a:solidFill>
              </a:rPr>
              <a:t>• </a:t>
            </a:r>
            <a:r>
              <a:rPr lang="en-US" sz="1800" dirty="0" err="1">
                <a:solidFill>
                  <a:schemeClr val="bg1"/>
                </a:solidFill>
              </a:rPr>
              <a:t>L'égalité</a:t>
            </a:r>
            <a:r>
              <a:rPr lang="en-US" sz="1800" dirty="0">
                <a:solidFill>
                  <a:schemeClr val="bg1"/>
                </a:solidFill>
              </a:rPr>
              <a:t> des sexes, </a:t>
            </a:r>
            <a:r>
              <a:rPr lang="en-US" sz="1800" dirty="0" err="1">
                <a:solidFill>
                  <a:schemeClr val="bg1"/>
                </a:solidFill>
              </a:rPr>
              <a:t>l'engagement</a:t>
            </a:r>
            <a:r>
              <a:rPr lang="en-US" sz="1800" dirty="0">
                <a:solidFill>
                  <a:schemeClr val="bg1"/>
                </a:solidFill>
              </a:rPr>
              <a:t> des jeunes et la planification </a:t>
            </a:r>
            <a:r>
              <a:rPr lang="en-US" sz="1800" dirty="0" err="1">
                <a:solidFill>
                  <a:schemeClr val="bg1"/>
                </a:solidFill>
              </a:rPr>
              <a:t>basée</a:t>
            </a:r>
            <a:r>
              <a:rPr lang="en-US" sz="1800" dirty="0">
                <a:solidFill>
                  <a:schemeClr val="bg1"/>
                </a:solidFill>
              </a:rPr>
              <a:t> sur des données </a:t>
            </a:r>
            <a:r>
              <a:rPr lang="en-US" sz="1800" dirty="0" err="1">
                <a:solidFill>
                  <a:schemeClr val="bg1"/>
                </a:solidFill>
              </a:rPr>
              <a:t>désagrégées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sont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essentiels</a:t>
            </a:r>
            <a:r>
              <a:rPr lang="en-US" sz="1800" dirty="0">
                <a:solidFill>
                  <a:schemeClr val="bg1"/>
                </a:solidFill>
              </a:rPr>
              <a:t> pour des infrastructures </a:t>
            </a:r>
            <a:r>
              <a:rPr lang="en-US" sz="1800" dirty="0" err="1">
                <a:solidFill>
                  <a:schemeClr val="bg1"/>
                </a:solidFill>
              </a:rPr>
              <a:t>résilientes</a:t>
            </a:r>
            <a:r>
              <a:rPr lang="en-US" sz="1800" dirty="0">
                <a:solidFill>
                  <a:schemeClr val="bg1"/>
                </a:solidFill>
              </a:rPr>
              <a:t> et </a:t>
            </a:r>
            <a:r>
              <a:rPr lang="en-US" sz="1800" dirty="0" err="1">
                <a:solidFill>
                  <a:schemeClr val="bg1"/>
                </a:solidFill>
              </a:rPr>
              <a:t>inclusives</a:t>
            </a:r>
            <a:r>
              <a:rPr lang="en-US" sz="1800" dirty="0">
                <a:solidFill>
                  <a:schemeClr val="bg1"/>
                </a:solidFill>
              </a:rPr>
              <a:t>.</a:t>
            </a:r>
          </a:p>
          <a:p>
            <a:pPr>
              <a:buClrTx/>
            </a:pPr>
            <a:endParaRPr lang="en-US" sz="1800" dirty="0">
              <a:solidFill>
                <a:schemeClr val="bg1"/>
              </a:solidFill>
            </a:endParaRPr>
          </a:p>
          <a:p>
            <a:pPr>
              <a:buClrTx/>
            </a:pPr>
            <a:endParaRPr lang="en-GB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2501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6D010D-EAF6-39C9-6CD3-CDBDD33273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A0F79-B972-97EC-364E-E43059B29E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870" y="97370"/>
            <a:ext cx="10652760" cy="533809"/>
          </a:xfrm>
        </p:spPr>
        <p:txBody>
          <a:bodyPr/>
          <a:lstStyle/>
          <a:p>
            <a:r>
              <a:rPr lang="en-GB" dirty="0" err="1"/>
              <a:t>Ressources</a:t>
            </a:r>
            <a:r>
              <a:rPr lang="en-GB" dirty="0"/>
              <a:t> </a:t>
            </a:r>
            <a:r>
              <a:rPr lang="en-GB" dirty="0" err="1"/>
              <a:t>supplémentaires</a:t>
            </a:r>
            <a:r>
              <a:rPr lang="en-GB" dirty="0"/>
              <a:t> du Module 5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8E1D05-2BB4-B2BD-A0B4-0AE9022AE9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882" y="695915"/>
            <a:ext cx="11512767" cy="5235103"/>
          </a:xfrm>
        </p:spPr>
        <p:txBody>
          <a:bodyPr>
            <a:noAutofit/>
          </a:bodyPr>
          <a:lstStyle/>
          <a:p>
            <a:r>
              <a:rPr lang="en-GB" sz="1100" u="sng" dirty="0">
                <a:solidFill>
                  <a:srgbClr val="00B0CE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Les principes </a:t>
            </a:r>
            <a:r>
              <a:rPr lang="en-GB" sz="1100" u="sng" dirty="0" err="1">
                <a:solidFill>
                  <a:srgbClr val="00B0CE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d'adaptation</a:t>
            </a:r>
            <a:r>
              <a:rPr lang="en-GB" sz="1100" u="sng" dirty="0">
                <a:solidFill>
                  <a:srgbClr val="00B0CE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: 6 façons de </a:t>
            </a:r>
            <a:r>
              <a:rPr lang="en-GB" sz="1100" u="sng" dirty="0" err="1">
                <a:solidFill>
                  <a:srgbClr val="00B0CE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renforcer</a:t>
            </a:r>
            <a:r>
              <a:rPr lang="en-GB" sz="1100" u="sng" dirty="0">
                <a:solidFill>
                  <a:srgbClr val="00B0CE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la </a:t>
            </a:r>
            <a:r>
              <a:rPr lang="en-GB" sz="1100" u="sng" dirty="0" err="1">
                <a:solidFill>
                  <a:srgbClr val="00B0CE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résilience</a:t>
            </a:r>
            <a:r>
              <a:rPr lang="en-GB" sz="1100" u="sng" dirty="0">
                <a:solidFill>
                  <a:srgbClr val="00B0CE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au </a:t>
            </a:r>
            <a:r>
              <a:rPr lang="en-GB" sz="1100" u="sng" dirty="0" err="1">
                <a:solidFill>
                  <a:srgbClr val="00B0CE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changement</a:t>
            </a:r>
            <a:r>
              <a:rPr lang="en-GB" sz="1100" u="sng" dirty="0">
                <a:solidFill>
                  <a:srgbClr val="00B0CE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1100" u="sng" dirty="0" err="1">
                <a:solidFill>
                  <a:srgbClr val="00B0CE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climatique</a:t>
            </a:r>
            <a:endParaRPr lang="en-GB" sz="1100" u="sng" dirty="0">
              <a:solidFill>
                <a:srgbClr val="00B0CE"/>
              </a:solidFill>
            </a:endParaRPr>
          </a:p>
          <a:p>
            <a:r>
              <a:rPr lang="en-GB" sz="1100" u="sng" dirty="0">
                <a:solidFill>
                  <a:srgbClr val="00B0CE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Principes </a:t>
            </a:r>
            <a:r>
              <a:rPr lang="en-GB" sz="1100" u="sng" dirty="0" err="1">
                <a:solidFill>
                  <a:srgbClr val="00B0CE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d'adaptation</a:t>
            </a:r>
            <a:r>
              <a:rPr lang="en-GB" sz="1100" u="sng" dirty="0">
                <a:solidFill>
                  <a:srgbClr val="00B0CE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: guide pour la conception de </a:t>
            </a:r>
            <a:r>
              <a:rPr lang="en-GB" sz="1100" u="sng" dirty="0" err="1">
                <a:solidFill>
                  <a:srgbClr val="00B0CE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stratégies</a:t>
            </a:r>
            <a:r>
              <a:rPr lang="en-GB" sz="1100" u="sng" dirty="0">
                <a:solidFill>
                  <a:srgbClr val="00B0CE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1100" u="sng" dirty="0" err="1">
                <a:solidFill>
                  <a:srgbClr val="00B0CE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d'adaptation</a:t>
            </a:r>
            <a:r>
              <a:rPr lang="en-GB" sz="1100" u="sng" dirty="0">
                <a:solidFill>
                  <a:srgbClr val="00B0CE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au </a:t>
            </a:r>
            <a:r>
              <a:rPr lang="en-GB" sz="1100" u="sng" dirty="0" err="1">
                <a:solidFill>
                  <a:srgbClr val="00B0CE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changement</a:t>
            </a:r>
            <a:r>
              <a:rPr lang="en-GB" sz="1100" u="sng" dirty="0">
                <a:solidFill>
                  <a:srgbClr val="00B0CE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1100" u="sng" dirty="0" err="1">
                <a:solidFill>
                  <a:srgbClr val="00B0CE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climatique</a:t>
            </a:r>
            <a:r>
              <a:rPr lang="en-GB" sz="1100" u="sng" dirty="0">
                <a:solidFill>
                  <a:srgbClr val="00B0CE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et de </a:t>
            </a:r>
            <a:r>
              <a:rPr lang="en-GB" sz="1100" u="sng" dirty="0" err="1">
                <a:solidFill>
                  <a:srgbClr val="00B0CE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résilience</a:t>
            </a:r>
            <a:r>
              <a:rPr lang="en-GB" sz="1100" u="sng" dirty="0">
                <a:solidFill>
                  <a:srgbClr val="00B0CE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1100" u="sng" dirty="0" err="1">
                <a:solidFill>
                  <a:srgbClr val="00B0CE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cb</a:t>
            </a:r>
            <a:r>
              <a:rPr lang="en-GB" sz="1100" u="sng" dirty="0">
                <a:solidFill>
                  <a:srgbClr val="00B0CE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| Adaptation au </a:t>
            </a:r>
            <a:r>
              <a:rPr lang="en-GB" sz="1100" u="sng" dirty="0" err="1">
                <a:solidFill>
                  <a:srgbClr val="00B0CE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changement</a:t>
            </a:r>
            <a:r>
              <a:rPr lang="en-GB" sz="1100" u="sng" dirty="0">
                <a:solidFill>
                  <a:srgbClr val="00B0CE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1100" u="sng" dirty="0" err="1">
                <a:solidFill>
                  <a:srgbClr val="00B0CE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climatique</a:t>
            </a:r>
            <a:r>
              <a:rPr lang="en-GB" sz="1100" u="sng" dirty="0">
                <a:solidFill>
                  <a:srgbClr val="00B0CE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1100" dirty="0"/>
              <a:t>par le PNUD</a:t>
            </a:r>
          </a:p>
          <a:p>
            <a:r>
              <a:rPr lang="fr-FR" sz="1100" dirty="0" err="1"/>
              <a:t>Diémé</a:t>
            </a:r>
            <a:r>
              <a:rPr lang="fr-FR" sz="1100" dirty="0"/>
              <a:t>, L. P.: Système de surveillance des inondations à l’échelle de l’agglomération de Dakar, PhD </a:t>
            </a:r>
            <a:r>
              <a:rPr lang="fr-FR" sz="1100" dirty="0" err="1"/>
              <a:t>thesis</a:t>
            </a:r>
            <a:r>
              <a:rPr lang="fr-FR" sz="1100" dirty="0"/>
              <a:t>, Université Gaston-Berger, Département de géographie, 177 pp., </a:t>
            </a:r>
            <a:r>
              <a:rPr lang="fr-FR" sz="1100" u="sng" dirty="0">
                <a:hlinkClick r:id="rId5"/>
              </a:rPr>
              <a:t>https://doi.org/10.13140/RG.2.2.19319.09121</a:t>
            </a:r>
            <a:r>
              <a:rPr lang="fr-FR" sz="1100" dirty="0"/>
              <a:t>, 2023.</a:t>
            </a:r>
          </a:p>
          <a:p>
            <a:r>
              <a:rPr lang="fr-FR" sz="1100" dirty="0" err="1"/>
              <a:t>Diémé</a:t>
            </a:r>
            <a:r>
              <a:rPr lang="fr-FR" sz="1100" dirty="0"/>
              <a:t>, L. P., Bouvier, C., Bodian, A., and Sidibé, A.: Construction de la topologie de drainage à fine résolution spatiale en milieu urbain: exemple de l’agglomération de Dakar (Sénégal), LHB, 108, 2061313, </a:t>
            </a:r>
            <a:r>
              <a:rPr lang="fr-FR" sz="1100" u="sng" dirty="0">
                <a:hlinkClick r:id="rId6"/>
              </a:rPr>
              <a:t>https://doi.org/10.1080/27678490.2022.2061313</a:t>
            </a:r>
            <a:r>
              <a:rPr lang="fr-FR" sz="1100" dirty="0"/>
              <a:t>, 2022</a:t>
            </a:r>
          </a:p>
          <a:p>
            <a:r>
              <a:rPr lang="fr-FR" sz="1100" dirty="0"/>
              <a:t>Sultan, B., </a:t>
            </a:r>
            <a:r>
              <a:rPr lang="fr-FR" sz="1100" dirty="0" err="1"/>
              <a:t>Roudier</a:t>
            </a:r>
            <a:r>
              <a:rPr lang="fr-FR" sz="1100" dirty="0"/>
              <a:t>, P., &amp; Traore, S. (2015). Les impacts des changements climatiques sur les rendements agricoles en Afrique de l’Ouest. In B. Sultan, R. </a:t>
            </a:r>
            <a:r>
              <a:rPr lang="fr-FR" sz="1100" dirty="0" err="1"/>
              <a:t>Lalou</a:t>
            </a:r>
            <a:r>
              <a:rPr lang="fr-FR" sz="1100" dirty="0"/>
              <a:t>, M. A. </a:t>
            </a:r>
            <a:r>
              <a:rPr lang="fr-FR" sz="1100" dirty="0" err="1"/>
              <a:t>Sanni</a:t>
            </a:r>
            <a:r>
              <a:rPr lang="fr-FR" sz="1100" dirty="0"/>
              <a:t>, A. Oumarou, &amp; M. A. </a:t>
            </a:r>
            <a:r>
              <a:rPr lang="fr-FR" sz="1100" dirty="0" err="1"/>
              <a:t>Soumaré</a:t>
            </a:r>
            <a:r>
              <a:rPr lang="fr-FR" sz="1100" dirty="0"/>
              <a:t> (</a:t>
            </a:r>
            <a:r>
              <a:rPr lang="fr-FR" sz="1100" dirty="0" err="1"/>
              <a:t>Eds</a:t>
            </a:r>
            <a:r>
              <a:rPr lang="fr-FR" sz="1100" dirty="0"/>
              <a:t>.), Les sociétés rurales face aux changements climatiques et environnementaux en Afrique de l’Ouest (pp. 209-224). Ed. IRD.</a:t>
            </a:r>
            <a:br>
              <a:rPr lang="fr-FR" sz="1100" dirty="0"/>
            </a:br>
            <a:r>
              <a:rPr lang="fr-FR" sz="1100" u="sng" dirty="0">
                <a:hlinkClick r:id="rId7"/>
              </a:rPr>
              <a:t>https://doi.org/10.4000/books.irdeditions.9773</a:t>
            </a:r>
            <a:r>
              <a:rPr lang="fr-FR" sz="1100" dirty="0"/>
              <a:t> </a:t>
            </a:r>
          </a:p>
          <a:p>
            <a:r>
              <a:rPr lang="fr-FR" sz="1100" dirty="0"/>
              <a:t>Bodian A. (2014) : Caractérisation de la variabilité temporelle récente des précipitations annuelles au Sénégal (Afrique de l'Ouest). </a:t>
            </a:r>
            <a:r>
              <a:rPr lang="en-GB" sz="1100" dirty="0"/>
              <a:t>Revue Physio-</a:t>
            </a:r>
            <a:r>
              <a:rPr lang="en-GB" sz="1100" dirty="0" err="1"/>
              <a:t>Géo</a:t>
            </a:r>
            <a:r>
              <a:rPr lang="en-GB" sz="1100" dirty="0"/>
              <a:t>, 8, 297-312.</a:t>
            </a:r>
            <a:endParaRPr lang="fr-FR" sz="1100" dirty="0"/>
          </a:p>
          <a:p>
            <a:r>
              <a:rPr lang="en-GB" sz="1100" dirty="0"/>
              <a:t>Diop L., Bodian A., Diallo D. (2016) : Spatiotemporal Trend Analysis of the Mean Annual Rainfall in Senegal. </a:t>
            </a:r>
            <a:r>
              <a:rPr lang="en-US" sz="1100" dirty="0"/>
              <a:t>European Scientific Journal, April 2016, edition vol.12, No.12</a:t>
            </a:r>
            <a:endParaRPr lang="fr-FR" sz="1100" dirty="0"/>
          </a:p>
          <a:p>
            <a:r>
              <a:rPr lang="en-GB" sz="1100" dirty="0"/>
              <a:t>Ndiaye P, Demba G, Seydou S (2020). </a:t>
            </a:r>
            <a:r>
              <a:rPr lang="fr-FR" sz="1100" dirty="0"/>
              <a:t>Caractérisation Spatiotemporelle Et Analyse De La Tendance Des Températures Au Sénégal. </a:t>
            </a:r>
            <a:r>
              <a:rPr lang="en-US" sz="1100" dirty="0"/>
              <a:t>European Scientific Journal, ESJ, 16 (33), 105. </a:t>
            </a:r>
            <a:r>
              <a:rPr lang="en-US" sz="1100" u="sng" dirty="0">
                <a:hlinkClick r:id="rId8"/>
              </a:rPr>
              <a:t>https://doi.org/10.19044/esj.2020.v16n33p105</a:t>
            </a:r>
            <a:r>
              <a:rPr lang="en-US" sz="1100" dirty="0"/>
              <a:t> </a:t>
            </a:r>
            <a:endParaRPr lang="fr-FR" sz="1100" dirty="0"/>
          </a:p>
          <a:p>
            <a:r>
              <a:rPr lang="en-GB" sz="1100" dirty="0"/>
              <a:t>Bodian, A.; Diop, L.; </a:t>
            </a:r>
            <a:r>
              <a:rPr lang="en-GB" sz="1100" dirty="0" err="1"/>
              <a:t>Panthou</a:t>
            </a:r>
            <a:r>
              <a:rPr lang="en-GB" sz="1100" dirty="0"/>
              <a:t>, G.; Dacosta, H.; Deme, A.; </a:t>
            </a:r>
            <a:r>
              <a:rPr lang="en-GB" sz="1100" dirty="0" err="1"/>
              <a:t>Dezetter</a:t>
            </a:r>
            <a:r>
              <a:rPr lang="en-GB" sz="1100" dirty="0"/>
              <a:t>, A.; Ndiaye, P.M.; Diouf, I.; </a:t>
            </a:r>
            <a:r>
              <a:rPr lang="en-GB" sz="1100" dirty="0" err="1"/>
              <a:t>Vischel</a:t>
            </a:r>
            <a:r>
              <a:rPr lang="en-GB" sz="1100" dirty="0"/>
              <a:t>, T. Recent Trend in Hydroclimatic Conditions in the Senegal River Basin. </a:t>
            </a:r>
            <a:r>
              <a:rPr lang="fr-FR" sz="1100" dirty="0"/>
              <a:t>Water 2020, 12, 436.</a:t>
            </a:r>
          </a:p>
          <a:p>
            <a:r>
              <a:rPr lang="fr-FR" sz="1100" dirty="0"/>
              <a:t>Projet de Développement Economique de la Casamance (PDEC) : Etude des mécanismes d’adaptation des populations au changement climatique en Casamance. Rapport Final, Aout 2023, 76 pages.</a:t>
            </a:r>
          </a:p>
          <a:p>
            <a:r>
              <a:rPr lang="fr-FR" sz="1100" dirty="0"/>
              <a:t>Plan national d'adaptation (PNA) du secteur de l'agriculture aux changements climatiques horizon 2050</a:t>
            </a:r>
          </a:p>
          <a:p>
            <a:r>
              <a:rPr lang="fr-FR" sz="1100" dirty="0"/>
              <a:t>Rapport de l’Enquête Agricole Annuelle (EAA) 2022-2023 Direction de l'Analyse, de la Prévision et des Statistiques Agricoles d’octobre 2023</a:t>
            </a:r>
          </a:p>
        </p:txBody>
      </p:sp>
    </p:spTree>
    <p:extLst>
      <p:ext uri="{BB962C8B-B14F-4D97-AF65-F5344CB8AC3E}">
        <p14:creationId xmlns:p14="http://schemas.microsoft.com/office/powerpoint/2010/main" val="117277982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CE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7C99580-C5AC-722C-8720-FBF2B6FC39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E3F206-B1CB-528E-82D3-171534D63F6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88219" y="733504"/>
            <a:ext cx="10244138" cy="969963"/>
          </a:xfrm>
        </p:spPr>
        <p:txBody>
          <a:bodyPr/>
          <a:lstStyle/>
          <a:p>
            <a:r>
              <a:rPr lang="en-GB" dirty="0" err="1">
                <a:solidFill>
                  <a:schemeClr val="bg1"/>
                </a:solidFill>
              </a:rPr>
              <a:t>Réflexion</a:t>
            </a:r>
            <a:r>
              <a:rPr lang="en-GB" dirty="0">
                <a:solidFill>
                  <a:schemeClr val="bg1"/>
                </a:solidFill>
              </a:rPr>
              <a:t> de fin de </a:t>
            </a:r>
            <a:r>
              <a:rPr lang="en-GB" dirty="0" err="1">
                <a:solidFill>
                  <a:schemeClr val="bg1"/>
                </a:solidFill>
              </a:rPr>
              <a:t>journée</a:t>
            </a:r>
            <a:endParaRPr lang="en-NL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05AB88-D0FE-E59A-DC72-30B29856FBE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988219" y="1925717"/>
            <a:ext cx="3592513" cy="3417887"/>
          </a:xfrm>
        </p:spPr>
        <p:txBody>
          <a:bodyPr>
            <a:normAutofit fontScale="92500" lnSpcReduction="20000"/>
          </a:bodyPr>
          <a:lstStyle/>
          <a:p>
            <a:pPr marL="357188" indent="-34290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chemeClr val="bg1"/>
                </a:solidFill>
              </a:rPr>
              <a:t>Post-it jaune</a:t>
            </a:r>
            <a:br>
              <a:rPr lang="en-GB" b="1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Ce qui </a:t>
            </a:r>
            <a:r>
              <a:rPr lang="en-GB" dirty="0" err="1">
                <a:solidFill>
                  <a:schemeClr val="bg1"/>
                </a:solidFill>
              </a:rPr>
              <a:t>s'est</a:t>
            </a:r>
            <a:r>
              <a:rPr lang="en-GB" dirty="0">
                <a:solidFill>
                  <a:schemeClr val="bg1"/>
                </a:solidFill>
              </a:rPr>
              <a:t> bien passé </a:t>
            </a:r>
            <a:r>
              <a:rPr lang="en-GB" dirty="0" err="1">
                <a:solidFill>
                  <a:schemeClr val="bg1"/>
                </a:solidFill>
              </a:rPr>
              <a:t>aujourd'hui</a:t>
            </a:r>
            <a:endParaRPr lang="en-GB" dirty="0">
              <a:solidFill>
                <a:schemeClr val="bg1"/>
              </a:solidFill>
            </a:endParaRPr>
          </a:p>
          <a:p>
            <a:pPr marL="357188" indent="-34290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chemeClr val="bg1"/>
                </a:solidFill>
              </a:rPr>
              <a:t>Post-it rose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Ce qui </a:t>
            </a:r>
            <a:r>
              <a:rPr lang="en-GB" dirty="0" err="1">
                <a:solidFill>
                  <a:schemeClr val="bg1"/>
                </a:solidFill>
              </a:rPr>
              <a:t>pourrait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être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amélioré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aujourd'hui</a:t>
            </a:r>
            <a:endParaRPr lang="en-GB" dirty="0">
              <a:solidFill>
                <a:schemeClr val="bg1"/>
              </a:solidFill>
            </a:endParaRPr>
          </a:p>
          <a:p>
            <a:pPr marL="357188" indent="-34290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dirty="0" err="1">
                <a:solidFill>
                  <a:schemeClr val="bg1"/>
                </a:solidFill>
              </a:rPr>
              <a:t>Affichez</a:t>
            </a:r>
            <a:r>
              <a:rPr lang="en-GB" dirty="0">
                <a:solidFill>
                  <a:schemeClr val="bg1"/>
                </a:solidFill>
              </a:rPr>
              <a:t>-les sur la fiche </a:t>
            </a:r>
            <a:r>
              <a:rPr lang="en-GB" dirty="0" err="1">
                <a:solidFill>
                  <a:schemeClr val="bg1"/>
                </a:solidFill>
              </a:rPr>
              <a:t>d'évaluation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lorsque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vous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quittez</a:t>
            </a:r>
            <a:r>
              <a:rPr lang="en-GB" dirty="0">
                <a:solidFill>
                  <a:schemeClr val="bg1"/>
                </a:solidFill>
              </a:rPr>
              <a:t> la salle.</a:t>
            </a:r>
            <a:endParaRPr lang="en-NL" dirty="0">
              <a:solidFill>
                <a:schemeClr val="bg1"/>
              </a:solidFill>
            </a:endParaRPr>
          </a:p>
        </p:txBody>
      </p:sp>
      <p:pic>
        <p:nvPicPr>
          <p:cNvPr id="6" name="Picture 5" descr="Several post-it notes on a white board&#10;&#10;AI-generated content may be incorrect.">
            <a:extLst>
              <a:ext uri="{FF2B5EF4-FFF2-40B4-BE49-F238E27FC236}">
                <a16:creationId xmlns:a16="http://schemas.microsoft.com/office/drawing/2014/main" id="{FDE8B043-BEF5-87FB-6938-ADCD972DE4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00913" y="3429000"/>
            <a:ext cx="4129087" cy="2210514"/>
          </a:xfrm>
          <a:prstGeom prst="rect">
            <a:avLst/>
          </a:prstGeom>
        </p:spPr>
      </p:pic>
      <p:pic>
        <p:nvPicPr>
          <p:cNvPr id="8" name="Picture 7" descr="Several post-it notes on a white board&#10;&#10;AI-generated content may be incorrect.">
            <a:extLst>
              <a:ext uri="{FF2B5EF4-FFF2-40B4-BE49-F238E27FC236}">
                <a16:creationId xmlns:a16="http://schemas.microsoft.com/office/drawing/2014/main" id="{BF9DE0BD-3D21-B6F2-FC22-B138A69AAA2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00913" y="1218486"/>
            <a:ext cx="4129087" cy="221051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8787B4C-C13C-4A13-F743-B02844F9AE81}"/>
              </a:ext>
            </a:extLst>
          </p:cNvPr>
          <p:cNvSpPr/>
          <p:nvPr/>
        </p:nvSpPr>
        <p:spPr>
          <a:xfrm>
            <a:off x="4572000" y="1995130"/>
            <a:ext cx="642938" cy="657225"/>
          </a:xfrm>
          <a:prstGeom prst="rect">
            <a:avLst/>
          </a:prstGeom>
          <a:solidFill>
            <a:srgbClr val="DAED2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811303B-8793-9A6C-8D65-788C1AF81085}"/>
              </a:ext>
            </a:extLst>
          </p:cNvPr>
          <p:cNvSpPr/>
          <p:nvPr/>
        </p:nvSpPr>
        <p:spPr>
          <a:xfrm>
            <a:off x="4572000" y="3012102"/>
            <a:ext cx="642938" cy="657225"/>
          </a:xfrm>
          <a:prstGeom prst="rect">
            <a:avLst/>
          </a:prstGeom>
          <a:solidFill>
            <a:srgbClr val="DA24A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2380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4220BE4-808D-002E-7DE4-CEF979300A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188B31-2469-8ACA-A421-BFB6BD8EFC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459736"/>
            <a:ext cx="12192000" cy="969264"/>
          </a:xfrm>
        </p:spPr>
        <p:txBody>
          <a:bodyPr>
            <a:normAutofit/>
          </a:bodyPr>
          <a:lstStyle/>
          <a:p>
            <a:pPr algn="ctr"/>
            <a:r>
              <a:rPr lang="en-GB" sz="6000">
                <a:solidFill>
                  <a:schemeClr val="bg2"/>
                </a:solidFill>
                <a:effectLst>
                  <a:outerShdw blurRad="528542" dist="50800" dir="5400000" algn="ctr" rotWithShape="0">
                    <a:srgbClr val="000000">
                      <a:alpha val="43137"/>
                    </a:srgbClr>
                  </a:outerShdw>
                </a:effectLst>
              </a:rPr>
              <a:t>Notre rivière</a:t>
            </a:r>
            <a:endParaRPr lang="en-NL" sz="6000">
              <a:solidFill>
                <a:schemeClr val="bg2"/>
              </a:solidFill>
              <a:effectLst>
                <a:outerShdw blurRad="528542" dist="50800" dir="5400000" algn="ctr" rotWithShape="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AB2FE-D16C-E629-244E-A94F7E98EE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57220" y="3455233"/>
            <a:ext cx="7687159" cy="1504225"/>
          </a:xfrm>
        </p:spPr>
        <p:txBody>
          <a:bodyPr/>
          <a:lstStyle/>
          <a:p>
            <a:pPr algn="ctr">
              <a:buClrTx/>
            </a:pPr>
            <a:r>
              <a:rPr lang="en-GB">
                <a:solidFill>
                  <a:schemeClr val="bg1"/>
                </a:solidFill>
              </a:rPr>
              <a:t>Notre rivière vit dans un environnement influencé par l'homme, avec des ponts, des digues et des barrages</a:t>
            </a:r>
            <a:r>
              <a:rPr lang="nl-NL">
                <a:solidFill>
                  <a:schemeClr val="bg1"/>
                </a:solidFill>
              </a:rPr>
              <a:t>.</a:t>
            </a:r>
            <a:endParaRPr lang="en-GB">
              <a:solidFill>
                <a:schemeClr val="bg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93FA5BD-B8A7-10C8-D268-D790B5AA02BD}"/>
              </a:ext>
            </a:extLst>
          </p:cNvPr>
          <p:cNvSpPr txBox="1">
            <a:spLocks/>
          </p:cNvSpPr>
          <p:nvPr/>
        </p:nvSpPr>
        <p:spPr>
          <a:xfrm>
            <a:off x="781050" y="2667344"/>
            <a:ext cx="5712740" cy="17806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4288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kern="1200">
                <a:solidFill>
                  <a:srgbClr val="0A5FBA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A5FBA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A5FBA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A5FBA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A5FBA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</a:pPr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02A87F-F7BF-D040-49F8-9BD2C2F0627B}"/>
              </a:ext>
            </a:extLst>
          </p:cNvPr>
          <p:cNvSpPr txBox="1"/>
          <p:nvPr/>
        </p:nvSpPr>
        <p:spPr>
          <a:xfrm rot="16200000">
            <a:off x="8817369" y="3419180"/>
            <a:ext cx="609858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Photo de </a:t>
            </a:r>
            <a:r>
              <a:rPr lang="en-GB"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Rejaul Karim </a:t>
            </a:r>
            <a:r>
              <a:rPr lang="en-GB"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sur </a:t>
            </a:r>
            <a:r>
              <a:rPr lang="en-GB"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 lang="en-GB" sz="12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71935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30ACCC7-ABEC-F5E2-1AA5-00B1A17840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0CA02FB-2191-F66F-F0B2-2F92AFD874B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49525" y="937153"/>
            <a:ext cx="11017041" cy="741762"/>
          </a:xfrm>
        </p:spPr>
        <p:txBody>
          <a:bodyPr>
            <a:normAutofit/>
          </a:bodyPr>
          <a:lstStyle/>
          <a:p>
            <a:r>
              <a:rPr lang="en-GB" dirty="0"/>
              <a:t>01| Aperçu du Module 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E04DDB7-DF8D-3CD1-AF5F-B40876C364DC}"/>
              </a:ext>
            </a:extLst>
          </p:cNvPr>
          <p:cNvSpPr txBox="1"/>
          <p:nvPr/>
        </p:nvSpPr>
        <p:spPr>
          <a:xfrm rot="16200000">
            <a:off x="8817369" y="3419180"/>
            <a:ext cx="609858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Photo par Ivan Bandura sur </a:t>
            </a:r>
            <a:r>
              <a:rPr lang="en-GB" sz="1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Unsplash</a:t>
            </a:r>
            <a:r>
              <a:rPr lang="en-GB"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321633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>
          <a:extLst>
            <a:ext uri="{FF2B5EF4-FFF2-40B4-BE49-F238E27FC236}">
              <a16:creationId xmlns:a16="http://schemas.microsoft.com/office/drawing/2014/main" id="{651A9F66-8CB3-8FE5-5C13-E8E6153EB2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169;p6">
            <a:extLst>
              <a:ext uri="{FF2B5EF4-FFF2-40B4-BE49-F238E27FC236}">
                <a16:creationId xmlns:a16="http://schemas.microsoft.com/office/drawing/2014/main" id="{1EFA4818-E8CF-1548-2F73-047B69B24362}"/>
              </a:ext>
            </a:extLst>
          </p:cNvPr>
          <p:cNvSpPr/>
          <p:nvPr/>
        </p:nvSpPr>
        <p:spPr>
          <a:xfrm>
            <a:off x="1770633" y="3541974"/>
            <a:ext cx="1518611" cy="1888929"/>
          </a:xfrm>
          <a:custGeom>
            <a:avLst/>
            <a:gdLst/>
            <a:ahLst/>
            <a:cxnLst/>
            <a:rect l="l" t="t" r="r" b="b"/>
            <a:pathLst>
              <a:path w="4879086" h="7188995" extrusionOk="0">
                <a:moveTo>
                  <a:pt x="4748022" y="7188995"/>
                </a:moveTo>
                <a:lnTo>
                  <a:pt x="131064" y="7188995"/>
                </a:lnTo>
                <a:cubicBezTo>
                  <a:pt x="58801" y="7188995"/>
                  <a:pt x="0" y="7078259"/>
                  <a:pt x="0" y="6942162"/>
                </a:cubicBezTo>
                <a:lnTo>
                  <a:pt x="0" y="246841"/>
                </a:lnTo>
                <a:cubicBezTo>
                  <a:pt x="0" y="110744"/>
                  <a:pt x="58801" y="0"/>
                  <a:pt x="131064" y="0"/>
                </a:cubicBezTo>
                <a:lnTo>
                  <a:pt x="4748022" y="0"/>
                </a:lnTo>
                <a:cubicBezTo>
                  <a:pt x="4820158" y="0"/>
                  <a:pt x="4879086" y="110744"/>
                  <a:pt x="4879086" y="246841"/>
                </a:cubicBezTo>
                <a:lnTo>
                  <a:pt x="4879086" y="6942162"/>
                </a:lnTo>
                <a:cubicBezTo>
                  <a:pt x="4879086" y="7078020"/>
                  <a:pt x="4820285" y="7188995"/>
                  <a:pt x="4748022" y="718899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60950" tIns="60950" rIns="60950" bIns="6095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170;p6">
            <a:extLst>
              <a:ext uri="{FF2B5EF4-FFF2-40B4-BE49-F238E27FC236}">
                <a16:creationId xmlns:a16="http://schemas.microsoft.com/office/drawing/2014/main" id="{BEFE404C-461C-12D4-BA46-43857FE52ED3}"/>
              </a:ext>
            </a:extLst>
          </p:cNvPr>
          <p:cNvSpPr txBox="1"/>
          <p:nvPr/>
        </p:nvSpPr>
        <p:spPr>
          <a:xfrm>
            <a:off x="1900986" y="3746554"/>
            <a:ext cx="1218027" cy="820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lang="en-US" sz="1466" b="1">
              <a:solidFill>
                <a:srgbClr val="FFFFFF"/>
              </a:solidFill>
              <a:latin typeface="Roboto"/>
              <a:ea typeface="Roboto"/>
              <a:sym typeface="Roboto"/>
            </a:endParaRPr>
          </a:p>
          <a:p>
            <a:pPr algn="ctr"/>
            <a:r>
              <a:rPr lang="en-GB" sz="1466">
                <a:solidFill>
                  <a:srgbClr val="FFFFFF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GB" sz="1466">
                <a:solidFill>
                  <a:schemeClr val="bg1">
                    <a:lumMod val="85000"/>
                  </a:schemeClr>
                </a:solidFill>
                <a:latin typeface="Roboto"/>
                <a:ea typeface="Roboto"/>
                <a:cs typeface="Roboto"/>
              </a:rPr>
              <a:t>Introduction en ligne</a:t>
            </a:r>
            <a:endParaRPr lang="en-US" sz="1466" b="1">
              <a:solidFill>
                <a:schemeClr val="bg1">
                  <a:lumMod val="85000"/>
                </a:schemeClr>
              </a:solidFill>
              <a:latin typeface="Roboto"/>
              <a:ea typeface="Roboto"/>
              <a:sym typeface="Roboto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187;p6">
            <a:extLst>
              <a:ext uri="{FF2B5EF4-FFF2-40B4-BE49-F238E27FC236}">
                <a16:creationId xmlns:a16="http://schemas.microsoft.com/office/drawing/2014/main" id="{C9348FCA-1B85-1D1B-2CBF-41901D510269}"/>
              </a:ext>
            </a:extLst>
          </p:cNvPr>
          <p:cNvSpPr/>
          <p:nvPr/>
        </p:nvSpPr>
        <p:spPr>
          <a:xfrm>
            <a:off x="3555665" y="3541974"/>
            <a:ext cx="1518611" cy="1888929"/>
          </a:xfrm>
          <a:custGeom>
            <a:avLst/>
            <a:gdLst/>
            <a:ahLst/>
            <a:cxnLst/>
            <a:rect l="l" t="t" r="r" b="b"/>
            <a:pathLst>
              <a:path w="4879086" h="7188995" extrusionOk="0">
                <a:moveTo>
                  <a:pt x="4748022" y="7188995"/>
                </a:moveTo>
                <a:lnTo>
                  <a:pt x="131064" y="7188995"/>
                </a:lnTo>
                <a:cubicBezTo>
                  <a:pt x="58801" y="7188995"/>
                  <a:pt x="0" y="7078259"/>
                  <a:pt x="0" y="6942162"/>
                </a:cubicBezTo>
                <a:lnTo>
                  <a:pt x="0" y="246841"/>
                </a:lnTo>
                <a:cubicBezTo>
                  <a:pt x="0" y="110744"/>
                  <a:pt x="58801" y="0"/>
                  <a:pt x="131064" y="0"/>
                </a:cubicBezTo>
                <a:lnTo>
                  <a:pt x="4748022" y="0"/>
                </a:lnTo>
                <a:cubicBezTo>
                  <a:pt x="4820158" y="0"/>
                  <a:pt x="4879086" y="110744"/>
                  <a:pt x="4879086" y="246841"/>
                </a:cubicBezTo>
                <a:lnTo>
                  <a:pt x="4879086" y="6942162"/>
                </a:lnTo>
                <a:cubicBezTo>
                  <a:pt x="4879086" y="7078020"/>
                  <a:pt x="4820285" y="7188995"/>
                  <a:pt x="4748022" y="718899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60950" tIns="60950" rIns="60950" bIns="6095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189;p6">
            <a:extLst>
              <a:ext uri="{FF2B5EF4-FFF2-40B4-BE49-F238E27FC236}">
                <a16:creationId xmlns:a16="http://schemas.microsoft.com/office/drawing/2014/main" id="{745A0755-A263-8ECD-4208-FD731C9D5E41}"/>
              </a:ext>
            </a:extLst>
          </p:cNvPr>
          <p:cNvSpPr/>
          <p:nvPr/>
        </p:nvSpPr>
        <p:spPr>
          <a:xfrm>
            <a:off x="5340698" y="3541974"/>
            <a:ext cx="1518611" cy="1888929"/>
          </a:xfrm>
          <a:custGeom>
            <a:avLst/>
            <a:gdLst/>
            <a:ahLst/>
            <a:cxnLst/>
            <a:rect l="l" t="t" r="r" b="b"/>
            <a:pathLst>
              <a:path w="4879086" h="7188995" extrusionOk="0">
                <a:moveTo>
                  <a:pt x="4748022" y="7188995"/>
                </a:moveTo>
                <a:lnTo>
                  <a:pt x="131064" y="7188995"/>
                </a:lnTo>
                <a:cubicBezTo>
                  <a:pt x="58801" y="7188995"/>
                  <a:pt x="0" y="7078259"/>
                  <a:pt x="0" y="6942162"/>
                </a:cubicBezTo>
                <a:lnTo>
                  <a:pt x="0" y="246841"/>
                </a:lnTo>
                <a:cubicBezTo>
                  <a:pt x="0" y="110744"/>
                  <a:pt x="58801" y="0"/>
                  <a:pt x="131064" y="0"/>
                </a:cubicBezTo>
                <a:lnTo>
                  <a:pt x="4748022" y="0"/>
                </a:lnTo>
                <a:cubicBezTo>
                  <a:pt x="4820158" y="0"/>
                  <a:pt x="4879086" y="110744"/>
                  <a:pt x="4879086" y="246841"/>
                </a:cubicBezTo>
                <a:lnTo>
                  <a:pt x="4879086" y="6942162"/>
                </a:lnTo>
                <a:cubicBezTo>
                  <a:pt x="4879086" y="7078020"/>
                  <a:pt x="4820285" y="7188995"/>
                  <a:pt x="4748022" y="718899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60950" tIns="60950" rIns="60950" bIns="6095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191;p6">
            <a:extLst>
              <a:ext uri="{FF2B5EF4-FFF2-40B4-BE49-F238E27FC236}">
                <a16:creationId xmlns:a16="http://schemas.microsoft.com/office/drawing/2014/main" id="{9E692FF5-01B3-C8BF-BE11-A70E6D362BB5}"/>
              </a:ext>
            </a:extLst>
          </p:cNvPr>
          <p:cNvSpPr/>
          <p:nvPr/>
        </p:nvSpPr>
        <p:spPr>
          <a:xfrm>
            <a:off x="7131312" y="3541974"/>
            <a:ext cx="1518611" cy="1888929"/>
          </a:xfrm>
          <a:custGeom>
            <a:avLst/>
            <a:gdLst/>
            <a:ahLst/>
            <a:cxnLst/>
            <a:rect l="l" t="t" r="r" b="b"/>
            <a:pathLst>
              <a:path w="4879086" h="7188995" extrusionOk="0">
                <a:moveTo>
                  <a:pt x="4748022" y="7188995"/>
                </a:moveTo>
                <a:lnTo>
                  <a:pt x="131064" y="7188995"/>
                </a:lnTo>
                <a:cubicBezTo>
                  <a:pt x="58801" y="7188995"/>
                  <a:pt x="0" y="7078259"/>
                  <a:pt x="0" y="6942162"/>
                </a:cubicBezTo>
                <a:lnTo>
                  <a:pt x="0" y="246841"/>
                </a:lnTo>
                <a:cubicBezTo>
                  <a:pt x="0" y="110744"/>
                  <a:pt x="58801" y="0"/>
                  <a:pt x="131064" y="0"/>
                </a:cubicBezTo>
                <a:lnTo>
                  <a:pt x="4748022" y="0"/>
                </a:lnTo>
                <a:cubicBezTo>
                  <a:pt x="4820158" y="0"/>
                  <a:pt x="4879086" y="110744"/>
                  <a:pt x="4879086" y="246841"/>
                </a:cubicBezTo>
                <a:lnTo>
                  <a:pt x="4879086" y="6942162"/>
                </a:lnTo>
                <a:cubicBezTo>
                  <a:pt x="4879086" y="7078020"/>
                  <a:pt x="4820285" y="7188995"/>
                  <a:pt x="4748022" y="718899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60950" tIns="60950" rIns="60950" bIns="6095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193;p6">
            <a:extLst>
              <a:ext uri="{FF2B5EF4-FFF2-40B4-BE49-F238E27FC236}">
                <a16:creationId xmlns:a16="http://schemas.microsoft.com/office/drawing/2014/main" id="{1FCC4AF0-4754-C412-A329-B029CA69B469}"/>
              </a:ext>
            </a:extLst>
          </p:cNvPr>
          <p:cNvSpPr/>
          <p:nvPr/>
        </p:nvSpPr>
        <p:spPr>
          <a:xfrm>
            <a:off x="8921926" y="3541974"/>
            <a:ext cx="1518611" cy="1888929"/>
          </a:xfrm>
          <a:custGeom>
            <a:avLst/>
            <a:gdLst/>
            <a:ahLst/>
            <a:cxnLst/>
            <a:rect l="l" t="t" r="r" b="b"/>
            <a:pathLst>
              <a:path w="4879086" h="7188995" extrusionOk="0">
                <a:moveTo>
                  <a:pt x="4748022" y="7188995"/>
                </a:moveTo>
                <a:lnTo>
                  <a:pt x="131064" y="7188995"/>
                </a:lnTo>
                <a:cubicBezTo>
                  <a:pt x="58801" y="7188995"/>
                  <a:pt x="0" y="7078259"/>
                  <a:pt x="0" y="6942162"/>
                </a:cubicBezTo>
                <a:lnTo>
                  <a:pt x="0" y="246841"/>
                </a:lnTo>
                <a:cubicBezTo>
                  <a:pt x="0" y="110744"/>
                  <a:pt x="58801" y="0"/>
                  <a:pt x="131064" y="0"/>
                </a:cubicBezTo>
                <a:lnTo>
                  <a:pt x="4748022" y="0"/>
                </a:lnTo>
                <a:cubicBezTo>
                  <a:pt x="4820158" y="0"/>
                  <a:pt x="4879086" y="110744"/>
                  <a:pt x="4879086" y="246841"/>
                </a:cubicBezTo>
                <a:lnTo>
                  <a:pt x="4879086" y="6942162"/>
                </a:lnTo>
                <a:cubicBezTo>
                  <a:pt x="4879086" y="7078020"/>
                  <a:pt x="4820285" y="7188995"/>
                  <a:pt x="4748022" y="7188995"/>
                </a:cubicBezTo>
                <a:close/>
              </a:path>
            </a:pathLst>
          </a:custGeom>
          <a:solidFill>
            <a:srgbClr val="0A5FBA"/>
          </a:solidFill>
          <a:ln>
            <a:noFill/>
          </a:ln>
        </p:spPr>
        <p:txBody>
          <a:bodyPr spcFirstLastPara="1" wrap="square" lIns="60950" tIns="60950" rIns="60950" bIns="6095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175;p6">
            <a:extLst>
              <a:ext uri="{FF2B5EF4-FFF2-40B4-BE49-F238E27FC236}">
                <a16:creationId xmlns:a16="http://schemas.microsoft.com/office/drawing/2014/main" id="{645B67AE-678A-4153-A6B8-D7BBB332063D}"/>
              </a:ext>
            </a:extLst>
          </p:cNvPr>
          <p:cNvSpPr/>
          <p:nvPr/>
        </p:nvSpPr>
        <p:spPr>
          <a:xfrm>
            <a:off x="3555665" y="1949142"/>
            <a:ext cx="1391476" cy="1391476"/>
          </a:xfrm>
          <a:custGeom>
            <a:avLst/>
            <a:gdLst/>
            <a:ahLst/>
            <a:cxnLst/>
            <a:rect l="l" t="t" r="r" b="b"/>
            <a:pathLst>
              <a:path w="812800" h="812800" extrusionOk="0">
                <a:moveTo>
                  <a:pt x="406400" y="0"/>
                </a:moveTo>
                <a:cubicBezTo>
                  <a:pt x="181951" y="0"/>
                  <a:pt x="0" y="181951"/>
                  <a:pt x="0" y="406400"/>
                </a:cubicBezTo>
                <a:cubicBezTo>
                  <a:pt x="0" y="630849"/>
                  <a:pt x="181951" y="812800"/>
                  <a:pt x="406400" y="812800"/>
                </a:cubicBezTo>
                <a:cubicBezTo>
                  <a:pt x="630849" y="812800"/>
                  <a:pt x="812800" y="630849"/>
                  <a:pt x="812800" y="406400"/>
                </a:cubicBezTo>
                <a:cubicBezTo>
                  <a:pt x="812800" y="181951"/>
                  <a:pt x="630849" y="0"/>
                  <a:pt x="4064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28575" cap="sq" cmpd="sng">
            <a:solidFill>
              <a:srgbClr val="0B5FBA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60950" tIns="60950" rIns="60950" bIns="6095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GB" sz="1800" b="1">
                <a:solidFill>
                  <a:schemeClr val="bg1">
                    <a:lumMod val="8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Module 2</a:t>
            </a:r>
            <a:endParaRPr sz="1800" b="1">
              <a:solidFill>
                <a:schemeClr val="bg1">
                  <a:lumMod val="8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Calibri"/>
            </a:endParaRPr>
          </a:p>
        </p:txBody>
      </p:sp>
      <p:sp>
        <p:nvSpPr>
          <p:cNvPr id="50" name="Google Shape;170;p6">
            <a:extLst>
              <a:ext uri="{FF2B5EF4-FFF2-40B4-BE49-F238E27FC236}">
                <a16:creationId xmlns:a16="http://schemas.microsoft.com/office/drawing/2014/main" id="{C95C8A7C-2751-B38C-5206-FB1DE281C9D4}"/>
              </a:ext>
            </a:extLst>
          </p:cNvPr>
          <p:cNvSpPr txBox="1"/>
          <p:nvPr/>
        </p:nvSpPr>
        <p:spPr>
          <a:xfrm>
            <a:off x="5490990" y="3746554"/>
            <a:ext cx="1218027" cy="676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lang="en-US" sz="1466" b="1">
              <a:solidFill>
                <a:srgbClr val="FFFFFF"/>
              </a:solidFill>
              <a:latin typeface="Roboto"/>
              <a:ea typeface="Roboto"/>
              <a:sym typeface="Roboto"/>
            </a:endParaRPr>
          </a:p>
          <a:p>
            <a:pPr lvl="0" algn="ctr">
              <a:defRPr/>
            </a:pPr>
            <a:r>
              <a:rPr lang="en-GB" sz="1466">
                <a:solidFill>
                  <a:schemeClr val="bg1">
                    <a:lumMod val="85000"/>
                  </a:schemeClr>
                </a:solidFill>
                <a:latin typeface="Roboto"/>
                <a:ea typeface="Roboto"/>
                <a:cs typeface="Roboto"/>
              </a:rPr>
              <a:t>Évaluations des risques climatiques</a:t>
            </a:r>
          </a:p>
        </p:txBody>
      </p:sp>
      <p:sp>
        <p:nvSpPr>
          <p:cNvPr id="51" name="Google Shape;170;p6">
            <a:extLst>
              <a:ext uri="{FF2B5EF4-FFF2-40B4-BE49-F238E27FC236}">
                <a16:creationId xmlns:a16="http://schemas.microsoft.com/office/drawing/2014/main" id="{2FAC2F55-DB32-5B20-9EF8-4BFF2F4F2827}"/>
              </a:ext>
            </a:extLst>
          </p:cNvPr>
          <p:cNvSpPr txBox="1"/>
          <p:nvPr/>
        </p:nvSpPr>
        <p:spPr>
          <a:xfrm>
            <a:off x="3650983" y="3737931"/>
            <a:ext cx="1218027" cy="11278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defRPr/>
            </a:pPr>
            <a:r>
              <a:rPr lang="en-GB" sz="1466">
                <a:solidFill>
                  <a:schemeClr val="bg1">
                    <a:lumMod val="85000"/>
                  </a:schemeClr>
                </a:solidFill>
                <a:latin typeface="Roboto"/>
                <a:ea typeface="Roboto"/>
                <a:cs typeface="Roboto"/>
              </a:rPr>
              <a:t>Risques climatiques et rôle de l'inclusion</a:t>
            </a:r>
            <a:endParaRPr lang="en-US" sz="933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2" name="Google Shape;170;p6">
            <a:extLst>
              <a:ext uri="{FF2B5EF4-FFF2-40B4-BE49-F238E27FC236}">
                <a16:creationId xmlns:a16="http://schemas.microsoft.com/office/drawing/2014/main" id="{BA89963A-E75C-566E-E3DB-AE9EC3412165}"/>
              </a:ext>
            </a:extLst>
          </p:cNvPr>
          <p:cNvSpPr txBox="1"/>
          <p:nvPr/>
        </p:nvSpPr>
        <p:spPr>
          <a:xfrm>
            <a:off x="7281604" y="3759315"/>
            <a:ext cx="1218027" cy="11278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lang="en-US" sz="1466" b="1">
              <a:solidFill>
                <a:srgbClr val="FFFFFF"/>
              </a:solidFill>
              <a:latin typeface="Roboto"/>
              <a:ea typeface="Roboto"/>
              <a:sym typeface="Roboto"/>
            </a:endParaRPr>
          </a:p>
          <a:p>
            <a:pPr lvl="0" algn="ctr">
              <a:defRPr/>
            </a:pPr>
            <a:r>
              <a:rPr lang="en-US" sz="1466">
                <a:solidFill>
                  <a:schemeClr val="bg1">
                    <a:lumMod val="85000"/>
                  </a:schemeClr>
                </a:solidFill>
                <a:latin typeface="Roboto"/>
                <a:ea typeface="Roboto"/>
                <a:cs typeface="Roboto"/>
                <a:sym typeface="Roboto"/>
              </a:rPr>
              <a:t>Options d'adaptation au changement climatique et de résilience</a:t>
            </a:r>
            <a:endParaRPr lang="en-US" sz="933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3" name="Google Shape;170;p6">
            <a:extLst>
              <a:ext uri="{FF2B5EF4-FFF2-40B4-BE49-F238E27FC236}">
                <a16:creationId xmlns:a16="http://schemas.microsoft.com/office/drawing/2014/main" id="{BDE61B24-5107-0725-BD96-5E202A141820}"/>
              </a:ext>
            </a:extLst>
          </p:cNvPr>
          <p:cNvSpPr txBox="1"/>
          <p:nvPr/>
        </p:nvSpPr>
        <p:spPr>
          <a:xfrm>
            <a:off x="9072217" y="3759315"/>
            <a:ext cx="1218027" cy="15182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defRPr/>
            </a:pPr>
            <a:endParaRPr lang="en-GB" sz="1466" dirty="0">
              <a:solidFill>
                <a:srgbClr val="FFFFFF"/>
              </a:solidFill>
              <a:latin typeface="Roboto"/>
              <a:ea typeface="Roboto"/>
              <a:cs typeface="Roboto"/>
            </a:endParaRPr>
          </a:p>
          <a:p>
            <a:pPr lvl="0" algn="ctr">
              <a:defRPr/>
            </a:pPr>
            <a:r>
              <a:rPr lang="en-GB" sz="1200" dirty="0" err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Boîte</a:t>
            </a:r>
            <a:r>
              <a:rPr lang="en-GB" sz="1200" dirty="0">
                <a:solidFill>
                  <a:schemeClr val="bg1"/>
                </a:solidFill>
                <a:latin typeface="Roboto"/>
                <a:ea typeface="Roboto"/>
                <a:cs typeface="Roboto"/>
              </a:rPr>
              <a:t> à </a:t>
            </a:r>
            <a:r>
              <a:rPr lang="en-GB" sz="1200" dirty="0" err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outils</a:t>
            </a:r>
            <a:r>
              <a:rPr lang="en-GB" sz="1200" dirty="0">
                <a:solidFill>
                  <a:schemeClr val="bg1"/>
                </a:solidFill>
                <a:latin typeface="Roboto"/>
                <a:ea typeface="Roboto"/>
                <a:cs typeface="Roboto"/>
              </a:rPr>
              <a:t> pour la planification des infrastructures </a:t>
            </a:r>
            <a:r>
              <a:rPr lang="en-GB" sz="1200" dirty="0" err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d'approvisionnement</a:t>
            </a:r>
            <a:r>
              <a:rPr lang="en-GB" sz="1200" dirty="0">
                <a:solidFill>
                  <a:schemeClr val="bg1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en</a:t>
            </a:r>
            <a:r>
              <a:rPr lang="en-GB" sz="1200" dirty="0">
                <a:solidFill>
                  <a:schemeClr val="bg1"/>
                </a:solidFill>
                <a:latin typeface="Roboto"/>
                <a:ea typeface="Roboto"/>
                <a:cs typeface="Roboto"/>
              </a:rPr>
              <a:t> eau et </a:t>
            </a:r>
            <a:r>
              <a:rPr lang="en-GB" sz="1200" dirty="0" err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d'assainissement</a:t>
            </a:r>
            <a:r>
              <a:rPr lang="en-GB" sz="1200" dirty="0">
                <a:solidFill>
                  <a:schemeClr val="bg1"/>
                </a:solidFill>
                <a:latin typeface="Roboto"/>
                <a:ea typeface="Roboto"/>
                <a:cs typeface="Roboto"/>
              </a:rPr>
              <a:t> </a:t>
            </a:r>
          </a:p>
        </p:txBody>
      </p:sp>
      <p:sp>
        <p:nvSpPr>
          <p:cNvPr id="55" name="Google Shape;175;p6">
            <a:extLst>
              <a:ext uri="{FF2B5EF4-FFF2-40B4-BE49-F238E27FC236}">
                <a16:creationId xmlns:a16="http://schemas.microsoft.com/office/drawing/2014/main" id="{E5F4EB43-AFAB-9596-501F-DC8104ABF70C}"/>
              </a:ext>
            </a:extLst>
          </p:cNvPr>
          <p:cNvSpPr/>
          <p:nvPr/>
        </p:nvSpPr>
        <p:spPr>
          <a:xfrm>
            <a:off x="5364108" y="1981755"/>
            <a:ext cx="1391476" cy="1391476"/>
          </a:xfrm>
          <a:custGeom>
            <a:avLst/>
            <a:gdLst/>
            <a:ahLst/>
            <a:cxnLst/>
            <a:rect l="l" t="t" r="r" b="b"/>
            <a:pathLst>
              <a:path w="812800" h="812800" extrusionOk="0">
                <a:moveTo>
                  <a:pt x="406400" y="0"/>
                </a:moveTo>
                <a:cubicBezTo>
                  <a:pt x="181951" y="0"/>
                  <a:pt x="0" y="181951"/>
                  <a:pt x="0" y="406400"/>
                </a:cubicBezTo>
                <a:cubicBezTo>
                  <a:pt x="0" y="630849"/>
                  <a:pt x="181951" y="812800"/>
                  <a:pt x="406400" y="812800"/>
                </a:cubicBezTo>
                <a:cubicBezTo>
                  <a:pt x="630849" y="812800"/>
                  <a:pt x="812800" y="630849"/>
                  <a:pt x="812800" y="406400"/>
                </a:cubicBezTo>
                <a:cubicBezTo>
                  <a:pt x="812800" y="181951"/>
                  <a:pt x="630849" y="0"/>
                  <a:pt x="4064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28575" cap="sq" cmpd="sng">
            <a:solidFill>
              <a:srgbClr val="0B5FBA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60950" tIns="60950" rIns="60950" bIns="6095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GB" sz="1800" b="1">
                <a:solidFill>
                  <a:schemeClr val="bg1">
                    <a:lumMod val="8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Module 3</a:t>
            </a:r>
            <a:endParaRPr sz="1800" b="1">
              <a:solidFill>
                <a:schemeClr val="bg1">
                  <a:lumMod val="8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Calibri"/>
            </a:endParaRPr>
          </a:p>
        </p:txBody>
      </p:sp>
      <p:sp>
        <p:nvSpPr>
          <p:cNvPr id="58" name="Google Shape;175;p6">
            <a:extLst>
              <a:ext uri="{FF2B5EF4-FFF2-40B4-BE49-F238E27FC236}">
                <a16:creationId xmlns:a16="http://schemas.microsoft.com/office/drawing/2014/main" id="{6D787F13-22C4-61A2-F27E-819E9BD24964}"/>
              </a:ext>
            </a:extLst>
          </p:cNvPr>
          <p:cNvSpPr/>
          <p:nvPr/>
        </p:nvSpPr>
        <p:spPr>
          <a:xfrm>
            <a:off x="7108155" y="1981755"/>
            <a:ext cx="1391476" cy="1391476"/>
          </a:xfrm>
          <a:custGeom>
            <a:avLst/>
            <a:gdLst/>
            <a:ahLst/>
            <a:cxnLst/>
            <a:rect l="l" t="t" r="r" b="b"/>
            <a:pathLst>
              <a:path w="812800" h="812800" extrusionOk="0">
                <a:moveTo>
                  <a:pt x="406400" y="0"/>
                </a:moveTo>
                <a:cubicBezTo>
                  <a:pt x="181951" y="0"/>
                  <a:pt x="0" y="181951"/>
                  <a:pt x="0" y="406400"/>
                </a:cubicBezTo>
                <a:cubicBezTo>
                  <a:pt x="0" y="630849"/>
                  <a:pt x="181951" y="812800"/>
                  <a:pt x="406400" y="812800"/>
                </a:cubicBezTo>
                <a:cubicBezTo>
                  <a:pt x="630849" y="812800"/>
                  <a:pt x="812800" y="630849"/>
                  <a:pt x="812800" y="406400"/>
                </a:cubicBezTo>
                <a:cubicBezTo>
                  <a:pt x="812800" y="181951"/>
                  <a:pt x="630849" y="0"/>
                  <a:pt x="4064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28575" cap="sq" cmpd="sng">
            <a:solidFill>
              <a:srgbClr val="0B5FBA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60950" tIns="60950" rIns="60950" bIns="6095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GB" sz="1800" b="1">
                <a:solidFill>
                  <a:schemeClr val="bg1">
                    <a:lumMod val="8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Module 4</a:t>
            </a:r>
            <a:endParaRPr sz="1800" b="1">
              <a:solidFill>
                <a:schemeClr val="bg1">
                  <a:lumMod val="8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Calibri"/>
            </a:endParaRPr>
          </a:p>
        </p:txBody>
      </p:sp>
      <p:sp>
        <p:nvSpPr>
          <p:cNvPr id="61" name="Google Shape;175;p6">
            <a:extLst>
              <a:ext uri="{FF2B5EF4-FFF2-40B4-BE49-F238E27FC236}">
                <a16:creationId xmlns:a16="http://schemas.microsoft.com/office/drawing/2014/main" id="{F9B1AE25-EB63-69DD-D5D4-6CCA26B8964A}"/>
              </a:ext>
            </a:extLst>
          </p:cNvPr>
          <p:cNvSpPr/>
          <p:nvPr/>
        </p:nvSpPr>
        <p:spPr>
          <a:xfrm>
            <a:off x="9003420" y="1949142"/>
            <a:ext cx="1391476" cy="1391476"/>
          </a:xfrm>
          <a:custGeom>
            <a:avLst/>
            <a:gdLst/>
            <a:ahLst/>
            <a:cxnLst/>
            <a:rect l="l" t="t" r="r" b="b"/>
            <a:pathLst>
              <a:path w="812800" h="812800" extrusionOk="0">
                <a:moveTo>
                  <a:pt x="406400" y="0"/>
                </a:moveTo>
                <a:cubicBezTo>
                  <a:pt x="181951" y="0"/>
                  <a:pt x="0" y="181951"/>
                  <a:pt x="0" y="406400"/>
                </a:cubicBezTo>
                <a:cubicBezTo>
                  <a:pt x="0" y="630849"/>
                  <a:pt x="181951" y="812800"/>
                  <a:pt x="406400" y="812800"/>
                </a:cubicBezTo>
                <a:cubicBezTo>
                  <a:pt x="630849" y="812800"/>
                  <a:pt x="812800" y="630849"/>
                  <a:pt x="812800" y="406400"/>
                </a:cubicBezTo>
                <a:cubicBezTo>
                  <a:pt x="812800" y="181951"/>
                  <a:pt x="630849" y="0"/>
                  <a:pt x="406400" y="0"/>
                </a:cubicBezTo>
                <a:close/>
              </a:path>
            </a:pathLst>
          </a:custGeom>
          <a:solidFill>
            <a:srgbClr val="00B0CE"/>
          </a:solidFill>
          <a:ln w="28575" cap="sq" cmpd="sng">
            <a:solidFill>
              <a:srgbClr val="0B5FBA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60950" tIns="60950" rIns="60950" bIns="60950" anchor="ctr" anchorCtr="0">
            <a:noAutofit/>
          </a:bodyPr>
          <a:lstStyle/>
          <a:p>
            <a:pPr algn="ctr">
              <a:defRPr/>
            </a:pPr>
            <a:r>
              <a:rPr lang="en-GB" sz="1800" b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Module 5</a:t>
            </a:r>
            <a:endParaRPr sz="1800" b="1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Calibri"/>
            </a:endParaRPr>
          </a:p>
        </p:txBody>
      </p:sp>
      <p:grpSp>
        <p:nvGrpSpPr>
          <p:cNvPr id="63" name="Google Shape;174;p6">
            <a:extLst>
              <a:ext uri="{FF2B5EF4-FFF2-40B4-BE49-F238E27FC236}">
                <a16:creationId xmlns:a16="http://schemas.microsoft.com/office/drawing/2014/main" id="{AEC189CA-2FBF-BBCA-1F5E-A8EED66712BC}"/>
              </a:ext>
            </a:extLst>
          </p:cNvPr>
          <p:cNvGrpSpPr/>
          <p:nvPr/>
        </p:nvGrpSpPr>
        <p:grpSpPr>
          <a:xfrm>
            <a:off x="1797104" y="1949142"/>
            <a:ext cx="1391476" cy="1391476"/>
            <a:chOff x="0" y="0"/>
            <a:chExt cx="812800" cy="812800"/>
          </a:xfrm>
        </p:grpSpPr>
        <p:sp>
          <p:nvSpPr>
            <p:cNvPr id="128" name="Google Shape;175;p6">
              <a:extLst>
                <a:ext uri="{FF2B5EF4-FFF2-40B4-BE49-F238E27FC236}">
                  <a16:creationId xmlns:a16="http://schemas.microsoft.com/office/drawing/2014/main" id="{5C03250B-595C-6512-FCFE-729A9ABF16A7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28575" cap="sq" cmpd="sng">
              <a:solidFill>
                <a:srgbClr val="0B5FBA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0950" tIns="60950" rIns="60950" bIns="609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" name="Google Shape;176;p6">
              <a:extLst>
                <a:ext uri="{FF2B5EF4-FFF2-40B4-BE49-F238E27FC236}">
                  <a16:creationId xmlns:a16="http://schemas.microsoft.com/office/drawing/2014/main" id="{76DDAF28-DF3B-0AC2-FEC6-E445629BD741}"/>
                </a:ext>
              </a:extLst>
            </p:cNvPr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3850" tIns="33850" rIns="33850" bIns="338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nl-NL" sz="1800" b="1" u="none" strike="noStrike" kern="0" cap="none" spc="0" normalizeH="0" baseline="0" noProof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Calibri"/>
                  <a:sym typeface="Calibri"/>
                </a:rPr>
                <a:t>Module 1</a:t>
              </a:r>
              <a:endParaRPr kumimoji="0" sz="1800" b="1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/>
                <a:sym typeface="Calibri"/>
              </a:endParaRPr>
            </a:p>
          </p:txBody>
        </p:sp>
      </p:grpSp>
      <p:sp>
        <p:nvSpPr>
          <p:cNvPr id="2" name="Google Shape;257;p7">
            <a:extLst>
              <a:ext uri="{FF2B5EF4-FFF2-40B4-BE49-F238E27FC236}">
                <a16:creationId xmlns:a16="http://schemas.microsoft.com/office/drawing/2014/main" id="{BE4C230A-DE28-420D-EB38-8A7620727E82}"/>
              </a:ext>
            </a:extLst>
          </p:cNvPr>
          <p:cNvSpPr txBox="1"/>
          <p:nvPr/>
        </p:nvSpPr>
        <p:spPr>
          <a:xfrm>
            <a:off x="8957734" y="5648244"/>
            <a:ext cx="2838026" cy="943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defRPr/>
            </a:pPr>
            <a:r>
              <a:rPr lang="en-GB" sz="1533" b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Permet aux participants de comprendre et de gérer les impacts du changement climatique sur les infrastructures.</a:t>
            </a:r>
          </a:p>
        </p:txBody>
      </p:sp>
    </p:spTree>
    <p:extLst>
      <p:ext uri="{BB962C8B-B14F-4D97-AF65-F5344CB8AC3E}">
        <p14:creationId xmlns:p14="http://schemas.microsoft.com/office/powerpoint/2010/main" val="10774951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40B73-7399-1F6C-81B3-D8ECD675A8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0166" y="1026695"/>
            <a:ext cx="9389491" cy="969264"/>
          </a:xfrm>
        </p:spPr>
        <p:txBody>
          <a:bodyPr>
            <a:normAutofit fontScale="90000"/>
          </a:bodyPr>
          <a:lstStyle/>
          <a:p>
            <a:r>
              <a:rPr lang="en-GB" sz="3200" b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Module</a:t>
            </a:r>
            <a:r>
              <a:rPr lang="en-GB" b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5 : </a:t>
            </a:r>
            <a:r>
              <a:rPr lang="en-GB" sz="3200" b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boîte à outils pour la planification des infrastructures d'approvisionnement en eau et d'assainissement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522B28-1B04-C65F-F5F9-76F3721BF0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0166" y="2251132"/>
            <a:ext cx="10361368" cy="3364460"/>
          </a:xfrm>
        </p:spPr>
        <p:txBody>
          <a:bodyPr>
            <a:normAutofit/>
          </a:bodyPr>
          <a:lstStyle/>
          <a:p>
            <a:pPr marL="114300" indent="0">
              <a:lnSpc>
                <a:spcPct val="100000"/>
              </a:lnSpc>
              <a:buNone/>
            </a:pPr>
            <a:r>
              <a:rPr lang="en-GB" dirty="0"/>
              <a:t>Ce module couvre :</a:t>
            </a:r>
          </a:p>
          <a:p>
            <a:pPr marL="357188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dirty="0"/>
              <a:t>Les </a:t>
            </a:r>
            <a:r>
              <a:rPr lang="en-GB" dirty="0" err="1"/>
              <a:t>approches</a:t>
            </a:r>
            <a:r>
              <a:rPr lang="en-GB" dirty="0"/>
              <a:t> de planification basées sur des scénarios </a:t>
            </a:r>
          </a:p>
          <a:p>
            <a:pPr marL="357188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dirty="0"/>
              <a:t>Les fondements de la gestion des infrastructures </a:t>
            </a:r>
            <a:endParaRPr lang="en-GB" dirty="0">
              <a:highlight>
                <a:srgbClr val="FFFF00"/>
              </a:highlight>
            </a:endParaRPr>
          </a:p>
          <a:p>
            <a:pPr>
              <a:lnSpc>
                <a:spcPct val="100000"/>
              </a:lnSpc>
            </a:pPr>
            <a:br>
              <a:rPr lang="en-GB" b="1" dirty="0"/>
            </a:br>
            <a:r>
              <a:rPr lang="en-GB" b="1" dirty="0"/>
              <a:t>Durée :</a:t>
            </a:r>
            <a:r>
              <a:rPr lang="en-GB" dirty="0"/>
              <a:t> 1 jour</a:t>
            </a:r>
          </a:p>
        </p:txBody>
      </p:sp>
    </p:spTree>
    <p:extLst>
      <p:ext uri="{BB962C8B-B14F-4D97-AF65-F5344CB8AC3E}">
        <p14:creationId xmlns:p14="http://schemas.microsoft.com/office/powerpoint/2010/main" val="25190071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4BC6AD7-FB8D-5C79-0EAF-CDB1542E69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7EEF89E-01C4-3D58-FDD8-2B5BFD25EC8E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49525" y="937153"/>
            <a:ext cx="11017041" cy="741762"/>
          </a:xfrm>
        </p:spPr>
        <p:txBody>
          <a:bodyPr>
            <a:normAutofit/>
          </a:bodyPr>
          <a:lstStyle/>
          <a:p>
            <a:r>
              <a:rPr lang="en-GB"/>
              <a:t>Objectifs pédagogiques</a:t>
            </a:r>
          </a:p>
        </p:txBody>
      </p:sp>
    </p:spTree>
    <p:extLst>
      <p:ext uri="{BB962C8B-B14F-4D97-AF65-F5344CB8AC3E}">
        <p14:creationId xmlns:p14="http://schemas.microsoft.com/office/powerpoint/2010/main" val="40229237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651FD4-FF29-BB05-B7D0-70EB7AB73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9620" y="641592"/>
            <a:ext cx="10652760" cy="969264"/>
          </a:xfrm>
        </p:spPr>
        <p:txBody>
          <a:bodyPr>
            <a:normAutofit/>
          </a:bodyPr>
          <a:lstStyle/>
          <a:p>
            <a:r>
              <a:rPr lang="en-GB" sz="3200" b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Objectifs d'apprentissage du module 5</a:t>
            </a:r>
            <a:endParaRPr lang="en-GB" sz="320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19B1A9-9A7C-A163-F244-6118792E17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8368" y="1433112"/>
            <a:ext cx="7848600" cy="675144"/>
          </a:xfrm>
        </p:spPr>
        <p:txBody>
          <a:bodyPr>
            <a:normAutofit fontScale="92500"/>
          </a:bodyPr>
          <a:lstStyle/>
          <a:p>
            <a:pPr marL="114300" indent="0">
              <a:buNone/>
            </a:pPr>
            <a:r>
              <a:rPr lang="en-GB" dirty="0"/>
              <a:t>À la fin de </a:t>
            </a:r>
            <a:r>
              <a:rPr lang="en-GB" dirty="0" err="1"/>
              <a:t>ce</a:t>
            </a:r>
            <a:r>
              <a:rPr lang="en-GB" dirty="0"/>
              <a:t> module, les participants </a:t>
            </a:r>
            <a:r>
              <a:rPr lang="en-GB" dirty="0" err="1"/>
              <a:t>seront</a:t>
            </a:r>
            <a:r>
              <a:rPr lang="en-GB" dirty="0"/>
              <a:t> </a:t>
            </a:r>
            <a:r>
              <a:rPr lang="en-GB" dirty="0" err="1"/>
              <a:t>en</a:t>
            </a:r>
            <a:r>
              <a:rPr lang="en-GB" dirty="0"/>
              <a:t> </a:t>
            </a:r>
            <a:r>
              <a:rPr lang="en-GB" dirty="0" err="1"/>
              <a:t>mesure</a:t>
            </a:r>
            <a:r>
              <a:rPr lang="en-GB" dirty="0"/>
              <a:t> :</a:t>
            </a:r>
          </a:p>
          <a:p>
            <a:pPr marL="114300" indent="0">
              <a:buNone/>
            </a:pP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4F91BA-470E-5F72-A28D-0CD85EF467F9}"/>
              </a:ext>
            </a:extLst>
          </p:cNvPr>
          <p:cNvSpPr txBox="1"/>
          <p:nvPr/>
        </p:nvSpPr>
        <p:spPr>
          <a:xfrm>
            <a:off x="658368" y="2436118"/>
            <a:ext cx="5162550" cy="3734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7188" marR="0" lvl="0" indent="-342900" algn="l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000" b="1" kern="1200" dirty="0" err="1">
                <a:solidFill>
                  <a:srgbClr val="0A5FBA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D’a</a:t>
            </a:r>
            <a:r>
              <a:rPr kumimoji="0" lang="en-GB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ppliquer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une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approche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structurée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et </a:t>
            </a:r>
            <a:r>
              <a:rPr kumimoji="0" lang="en-GB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adaptée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au </a:t>
            </a:r>
            <a:r>
              <a:rPr kumimoji="0" lang="en-GB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contexte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pour la planification des infrastructures et le </a:t>
            </a:r>
            <a:r>
              <a:rPr kumimoji="0" lang="en-GB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renforcement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de la </a:t>
            </a:r>
            <a:r>
              <a:rPr kumimoji="0" lang="en-GB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résilience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face à </a:t>
            </a:r>
            <a:r>
              <a:rPr kumimoji="0" lang="en-GB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l'incertitude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climatique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.</a:t>
            </a:r>
          </a:p>
          <a:p>
            <a:pPr marL="357188" marR="0" lvl="0" indent="-342900" algn="l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De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comprendre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les impacts du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changement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climatique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sur les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systèmes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d'infrastructure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A5FBA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  <a:p>
            <a:pPr marL="357188" marR="0" lvl="0" indent="-342900" algn="l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b="1" kern="1200" dirty="0">
                <a:solidFill>
                  <a:srgbClr val="0A5FBA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De f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aire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la distinction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entre les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composants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durs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et </a:t>
            </a:r>
            <a:r>
              <a:rPr lang="en-US" sz="2000" kern="1200" dirty="0">
                <a:solidFill>
                  <a:srgbClr val="0A5FBA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softs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des infrastructures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1FD7A4-EC22-6676-50BB-7929E33C9ED4}"/>
              </a:ext>
            </a:extLst>
          </p:cNvPr>
          <p:cNvSpPr txBox="1"/>
          <p:nvPr/>
        </p:nvSpPr>
        <p:spPr>
          <a:xfrm>
            <a:off x="6324600" y="2436118"/>
            <a:ext cx="4986528" cy="175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7188" marR="0" lvl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rial"/>
                <a:sym typeface="Arial"/>
              </a:rPr>
              <a:t>D’appliquer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rial"/>
                <a:sym typeface="Arial"/>
              </a:rPr>
              <a:t>des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rial"/>
                <a:sym typeface="Arial"/>
              </a:rPr>
              <a:t>approches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rial"/>
                <a:sym typeface="Arial"/>
              </a:rPr>
              <a:t>basées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rial"/>
                <a:sym typeface="Arial"/>
              </a:rPr>
              <a:t> sur des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rial"/>
                <a:sym typeface="Arial"/>
              </a:rPr>
              <a:t>scénarios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rial"/>
                <a:sym typeface="Arial"/>
              </a:rPr>
              <a:t> à la planification de la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rial"/>
                <a:sym typeface="Arial"/>
              </a:rPr>
              <a:t>résilience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rial"/>
                <a:sym typeface="Arial"/>
              </a:rPr>
              <a:t>climatique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A5FBA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Arial"/>
              <a:sym typeface="Arial"/>
            </a:endParaRPr>
          </a:p>
          <a:p>
            <a:pPr marL="357188" marR="0" lvl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rial"/>
                <a:sym typeface="Arial"/>
              </a:rPr>
              <a:t>D’élaborer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rial"/>
                <a:sym typeface="Arial"/>
              </a:rPr>
              <a:t>des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rial"/>
                <a:sym typeface="Arial"/>
              </a:rPr>
              <a:t>stratégies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rial"/>
                <a:sym typeface="Arial"/>
              </a:rPr>
              <a:t>d'adaptation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rial"/>
                <a:sym typeface="Arial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rial"/>
                <a:sym typeface="Arial"/>
              </a:rPr>
              <a:t>intégrées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rial"/>
                <a:sym typeface="Arial"/>
              </a:rPr>
              <a:t> pour divers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rial"/>
                <a:sym typeface="Arial"/>
              </a:rPr>
              <a:t>contextes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A5FBA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16562857"/>
      </p:ext>
    </p:extLst>
  </p:cSld>
  <p:clrMapOvr>
    <a:masterClrMapping/>
  </p:clrMapOvr>
</p:sld>
</file>

<file path=ppt/theme/theme1.xml><?xml version="1.0" encoding="utf-8"?>
<a:theme xmlns:a="http://schemas.openxmlformats.org/drawingml/2006/main" name="Oasis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asis Fonts">
      <a:majorFont>
        <a:latin typeface="Neue Haas Grotesk Text Pro"/>
        <a:ea typeface=""/>
        <a:cs typeface=""/>
      </a:majorFont>
      <a:minorFont>
        <a:latin typeface="Neue Haas Grotesk Tex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asis" id="{F87D57D1-6595-40EA-BD1E-F0C34D0EF910}" vid="{ECA7DBCD-4BC8-40F2-8EF4-7A6D942FA19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5029163-e779-4170-aed0-0becec4468f2">
      <Terms xmlns="http://schemas.microsoft.com/office/infopath/2007/PartnerControls"/>
    </lcf76f155ced4ddcb4097134ff3c332f>
    <TaxCatchAll xmlns="d4a57fd9-c3a3-4a9b-9a1a-19a03a0d6162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BCDAE8A5613BE44AE408DFBEF6469DC" ma:contentTypeVersion="19" ma:contentTypeDescription="Create a new document." ma:contentTypeScope="" ma:versionID="d615cc25bebf5639f6f173eb8d0509a6">
  <xsd:schema xmlns:xsd="http://www.w3.org/2001/XMLSchema" xmlns:xs="http://www.w3.org/2001/XMLSchema" xmlns:p="http://schemas.microsoft.com/office/2006/metadata/properties" xmlns:ns2="d4a57fd9-c3a3-4a9b-9a1a-19a03a0d6162" xmlns:ns3="65029163-e779-4170-aed0-0becec4468f2" targetNamespace="http://schemas.microsoft.com/office/2006/metadata/properties" ma:root="true" ma:fieldsID="0880252e80212dafee82d896830a871d" ns2:_="" ns3:_="">
    <xsd:import namespace="d4a57fd9-c3a3-4a9b-9a1a-19a03a0d6162"/>
    <xsd:import namespace="65029163-e779-4170-aed0-0becec4468f2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lcf76f155ced4ddcb4097134ff3c332f" minOccurs="0"/>
                <xsd:element ref="ns2:TaxCatchAll" minOccurs="0"/>
                <xsd:element ref="ns3:MediaLengthInSeconds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a57fd9-c3a3-4a9b-9a1a-19a03a0d616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10a0b2bc-92bd-465b-a373-d6bc6ea1897a}" ma:internalName="TaxCatchAll" ma:showField="CatchAllData" ma:web="d4a57fd9-c3a3-4a9b-9a1a-19a03a0d616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5029163-e779-4170-aed0-0becec4468f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fa8fe839-c01e-4c27-8916-61a48d4ace0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6F1541A-0A07-4E7B-8BC4-6AF3AC61BD1C}">
  <ds:schemaRefs>
    <ds:schemaRef ds:uri="2ac7cd8f-dacc-453d-90dd-0fe78c9bbb66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f291d9aa-6563-4aae-a5dd-16b535aa42c0"/>
    <ds:schemaRef ds:uri="0f38eaac-4cf2-44b0-a7d4-b983dd4575f2"/>
  </ds:schemaRefs>
</ds:datastoreItem>
</file>

<file path=customXml/itemProps2.xml><?xml version="1.0" encoding="utf-8"?>
<ds:datastoreItem xmlns:ds="http://schemas.openxmlformats.org/officeDocument/2006/customXml" ds:itemID="{E1454E18-8E9F-4AA3-86C0-2E5743D5BA3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F06A449-3E08-4618-B9F2-BA99CB64ED92}"/>
</file>

<file path=docProps/app.xml><?xml version="1.0" encoding="utf-8"?>
<Properties xmlns="http://schemas.openxmlformats.org/officeDocument/2006/extended-properties" xmlns:vt="http://schemas.openxmlformats.org/officeDocument/2006/docPropsVTypes">
  <TotalTime>1795</TotalTime>
  <Words>4683</Words>
  <Application>Microsoft Office PowerPoint</Application>
  <PresentationFormat>Widescreen</PresentationFormat>
  <Paragraphs>382</Paragraphs>
  <Slides>34</Slides>
  <Notes>32</Notes>
  <HiddenSlides>1</HiddenSlides>
  <MMClips>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4" baseType="lpstr">
      <vt:lpstr>VAG</vt:lpstr>
      <vt:lpstr>Lora</vt:lpstr>
      <vt:lpstr>Roboto Black</vt:lpstr>
      <vt:lpstr>Roboto</vt:lpstr>
      <vt:lpstr>Wingdings</vt:lpstr>
      <vt:lpstr>Courier New</vt:lpstr>
      <vt:lpstr>Neue Haas Grotesk Text Pro</vt:lpstr>
      <vt:lpstr>Roboto Medium</vt:lpstr>
      <vt:lpstr>Arial</vt:lpstr>
      <vt:lpstr>Oasis</vt:lpstr>
      <vt:lpstr>Boîte à outils pour la planification des infrastructures d'approvisionnement en eau et d'assainissement</vt:lpstr>
      <vt:lpstr>PowerPoint Presentation</vt:lpstr>
      <vt:lpstr>PowerPoint Presentation</vt:lpstr>
      <vt:lpstr>Notre rivière</vt:lpstr>
      <vt:lpstr>PowerPoint Presentation</vt:lpstr>
      <vt:lpstr>PowerPoint Presentation</vt:lpstr>
      <vt:lpstr>Module 5 : boîte à outils pour la planification des infrastructures d'approvisionnement en eau et d'assainissement</vt:lpstr>
      <vt:lpstr>PowerPoint Presentation</vt:lpstr>
      <vt:lpstr>Objectifs d'apprentissage du module 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Trajectoires de concentration représentatives</vt:lpstr>
      <vt:lpstr>PARCOURS SOCIO-ÉCONOMIQUES PARTAGÉS</vt:lpstr>
      <vt:lpstr>PowerPoint Presentation</vt:lpstr>
      <vt:lpstr>PowerPoint Presentation</vt:lpstr>
      <vt:lpstr>PowerPoint Presentation</vt:lpstr>
      <vt:lpstr>Comment travailler dans des environnements où les données sont rares ?</vt:lpstr>
      <vt:lpstr>PowerPoint Presentation</vt:lpstr>
      <vt:lpstr>Quiz : Planification des infrastructures d'approvisionnement en eau et d'assainissement</vt:lpstr>
      <vt:lpstr>Quiz : Planification des infrastructures d'approvisionnement en eau et d'assainissement</vt:lpstr>
      <vt:lpstr>Quiz : Planification des infrastructures d'approvisionnement en eau et d'assainissement</vt:lpstr>
      <vt:lpstr>Quiz : Planification des infrastructures d'approvisionnement en eau et d'assainissement</vt:lpstr>
      <vt:lpstr>Quiz : Planification des infrastructures d'approvisionnement en eau et d'assainissement</vt:lpstr>
      <vt:lpstr>Quiz : Planification des infrastructures d'approvisionnement en eau et d'assainissement</vt:lpstr>
      <vt:lpstr>PowerPoint Presentation</vt:lpstr>
      <vt:lpstr>Ressources supplémentaires du Module 5</vt:lpstr>
      <vt:lpstr>Réflexion de fin de journée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Dave Steinbach</dc:creator>
  <cp:keywords>, docId:299E7B8F12913DC866B898F2D5CDD60F</cp:keywords>
  <cp:lastModifiedBy>Ismael Ousmane</cp:lastModifiedBy>
  <cp:revision>63</cp:revision>
  <cp:lastPrinted>2025-10-20T11:17:52Z</cp:lastPrinted>
  <dcterms:created xsi:type="dcterms:W3CDTF">2024-06-04T23:15:28Z</dcterms:created>
  <dcterms:modified xsi:type="dcterms:W3CDTF">2026-03-16T11:18:05Z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0x010100ABCDAE8A5613BE44AE408DFBEF6469DC</vt:lpwstr>
  </property>
  <property fmtid="{D5CDD505-2E9C-101B-9397-08002B2CF9AE}" pid="3" name="MediaServiceImageTags">
    <vt:lpwstr/>
  </property>
  <property fmtid="{D5CDD505-2E9C-101B-9397-08002B2CF9AE}" pid="4" name="Order">
    <vt:lpwstr>76200.0000000000</vt:lpwstr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  <property fmtid="{D5CDD505-2E9C-101B-9397-08002B2CF9AE}" pid="12" name="xd_Signature">
    <vt:lpwstr/>
  </property>
</Properties>
</file>