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30.xml" ContentType="application/vnd.openxmlformats-officedocument.presentationml.notesSlide+xml"/>
  <Override PartName="/ppt/comments/comment2.xml" ContentType="application/vnd.openxmlformats-officedocument.presentationml.comments+xml"/>
  <Override PartName="/ppt/notesSlides/notesSlide31.xml" ContentType="application/vnd.openxmlformats-officedocument.presentationml.notesSlide+xml"/>
  <Override PartName="/ppt/comments/comment3.xml" ContentType="application/vnd.openxmlformats-officedocument.presentationml.comments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 bookmarkIdSeed="2">
  <p:sldMasterIdLst>
    <p:sldMasterId id="2147483660" r:id="rId4"/>
  </p:sldMasterIdLst>
  <p:notesMasterIdLst>
    <p:notesMasterId r:id="rId39"/>
  </p:notesMasterIdLst>
  <p:handoutMasterIdLst>
    <p:handoutMasterId r:id="rId40"/>
  </p:handoutMasterIdLst>
  <p:sldIdLst>
    <p:sldId id="362" r:id="rId5"/>
    <p:sldId id="298" r:id="rId6"/>
    <p:sldId id="299" r:id="rId7"/>
    <p:sldId id="489" r:id="rId8"/>
    <p:sldId id="683" r:id="rId9"/>
    <p:sldId id="261" r:id="rId10"/>
    <p:sldId id="269" r:id="rId11"/>
    <p:sldId id="372" r:id="rId12"/>
    <p:sldId id="301" r:id="rId13"/>
    <p:sldId id="270" r:id="rId14"/>
    <p:sldId id="2146846440" r:id="rId15"/>
    <p:sldId id="2146846441" r:id="rId16"/>
    <p:sldId id="2146846442" r:id="rId17"/>
    <p:sldId id="373" r:id="rId18"/>
    <p:sldId id="376" r:id="rId19"/>
    <p:sldId id="303" r:id="rId20"/>
    <p:sldId id="304" r:id="rId21"/>
    <p:sldId id="621" r:id="rId22"/>
    <p:sldId id="465" r:id="rId23"/>
    <p:sldId id="305" r:id="rId24"/>
    <p:sldId id="417" r:id="rId25"/>
    <p:sldId id="418" r:id="rId26"/>
    <p:sldId id="414" r:id="rId27"/>
    <p:sldId id="413" r:id="rId28"/>
    <p:sldId id="554" r:id="rId29"/>
    <p:sldId id="416" r:id="rId30"/>
    <p:sldId id="577" r:id="rId31"/>
    <p:sldId id="2134960783" r:id="rId32"/>
    <p:sldId id="2134960778" r:id="rId33"/>
    <p:sldId id="2134960779" r:id="rId34"/>
    <p:sldId id="2134960780" r:id="rId35"/>
    <p:sldId id="2146846443" r:id="rId36"/>
    <p:sldId id="552" r:id="rId37"/>
    <p:sldId id="2134960784" r:id="rId38"/>
  </p:sldIdLst>
  <p:sldSz cx="12192000" cy="6858000"/>
  <p:notesSz cx="6858000" cy="9144000"/>
  <p:embeddedFontLst>
    <p:embeddedFont>
      <p:font typeface="Neue Haas Grotesk Text Pro" panose="020B0504020202020204" pitchFamily="34" charset="0"/>
      <p:regular r:id="rId41"/>
      <p:bold r:id="rId42"/>
      <p:italic r:id="rId43"/>
      <p:boldItalic r:id="rId44"/>
    </p:embeddedFont>
    <p:embeddedFont>
      <p:font typeface="Roboto" panose="02000000000000000000" pitchFamily="2" charset="0"/>
      <p:regular r:id="rId45"/>
      <p:bold r:id="rId46"/>
      <p:italic r:id="rId47"/>
      <p:boldItalic r:id="rId48"/>
    </p:embeddedFont>
    <p:embeddedFont>
      <p:font typeface="Roboto Black" panose="02000000000000000000" pitchFamily="2" charset="0"/>
      <p:bold r:id="rId49"/>
      <p:italic r:id="rId50"/>
      <p:boldItalic r:id="rId51"/>
    </p:embeddedFont>
    <p:embeddedFont>
      <p:font typeface="Roboto Medium" panose="02000000000000000000" pitchFamily="2" charset="0"/>
      <p:regular r:id="rId52"/>
      <p:italic r:id="rId5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Bienvenue" id="{E6D484E2-80CF-A040-8746-97BACF731944}">
          <p14:sldIdLst>
            <p14:sldId id="362"/>
            <p14:sldId id="298"/>
            <p14:sldId id="299"/>
            <p14:sldId id="489"/>
            <p14:sldId id="683"/>
            <p14:sldId id="261"/>
            <p14:sldId id="269"/>
          </p14:sldIdLst>
        </p14:section>
        <p14:section name="Masterclass overview" id="{09CC7DE6-FB62-4DD2-9160-33A5233EB4FD}">
          <p14:sldIdLst>
            <p14:sldId id="372"/>
            <p14:sldId id="301"/>
            <p14:sldId id="270"/>
            <p14:sldId id="2146846440"/>
            <p14:sldId id="2146846441"/>
            <p14:sldId id="2146846442"/>
            <p14:sldId id="373"/>
            <p14:sldId id="376"/>
            <p14:sldId id="303"/>
            <p14:sldId id="304"/>
            <p14:sldId id="621"/>
            <p14:sldId id="465"/>
            <p14:sldId id="305"/>
            <p14:sldId id="417"/>
            <p14:sldId id="418"/>
            <p14:sldId id="414"/>
            <p14:sldId id="413"/>
            <p14:sldId id="554"/>
            <p14:sldId id="416"/>
            <p14:sldId id="577"/>
            <p14:sldId id="2134960783"/>
            <p14:sldId id="2134960778"/>
            <p14:sldId id="2134960779"/>
            <p14:sldId id="2134960780"/>
            <p14:sldId id="2146846443"/>
            <p14:sldId id="552"/>
            <p14:sldId id="2134960784"/>
          </p14:sldIdLst>
        </p14:section>
      </p14:sectionLst>
    </p:ext>
    <p:ext uri="{EFAFB233-063F-42B5-8137-9DF3F51BA10A}">
      <p15:sldGuideLst xmlns:p15="http://schemas.microsoft.com/office/powerpoint/2012/main"/>
    </p:ext>
    <p:ext uri="GoogleSlidesCustomDataVersion2">
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r:id="rId486" roundtripDataSignature="AMtx7mifmtJaSvhIGmzEd273uFSL4F/iyg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39FB910-2648-F79A-1EEC-04362AE3207C}" name="Jeske Verhoeven" initials="JV" userId="S::verhoeven@ircwash.org::53254696-ddf2-4aad-9bdc-403338f7558a" providerId="AD"/>
  <p188:author id="{36BE3318-1B64-918B-5BAC-CA79D21319AE}" name="Ismael Ousmane" initials="IO" userId="S::ousmane@ircwash.org::ab01b6d6-5715-48fd-92b4-59a54c03f442" providerId="AD"/>
  <p188:author id="{F06ABA5B-72CA-2192-6756-ED807EE52BCA}" name="Guest User" initials="GU" userId="S::urn:spo:tenantanon#0b30b577-c02c-48ec-b75b-0786694b620d::" providerId="AD"/>
  <p188:author id="{E2BD1A85-9A1D-09B0-146F-63A60F32EC46}" name="Arjen Naafs" initials="AN" userId="S::naafs@Ircwash.org::71577389-def5-469d-88bb-7515e703481d" providerId="AD"/>
  <p188:author id="{8AE042AE-1943-DBC1-474D-A2BCA34A0E91}" name="Dechan Dalrymple" initials="DD" userId="S::dalrymple@ircwash.org::5ca6f8ed-50d9-4a4f-8073-33e7336d2b88" providerId="AD"/>
  <p188:author id="{FD3F75D2-EB4F-B6C8-B19D-3E0C9AD85049}" name="Richard Ward" initials="RW" userId="S::ward@ircwash.org::de8cf0dd-f68f-4bd1-8cbd-8ddee9dd2403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liteOne HP i7 9th G" initials="EHi9G" lastIdx="128" clrIdx="0">
    <p:extLst>
      <p:ext uri="{19B8F6BF-5375-455C-9EA6-DF929625EA0E}">
        <p15:presenceInfo xmlns:p15="http://schemas.microsoft.com/office/powerpoint/2012/main" userId="EliteOne HP i7 9th 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5FBA"/>
    <a:srgbClr val="1767BE"/>
    <a:srgbClr val="00B0CE"/>
    <a:srgbClr val="9DCC62"/>
    <a:srgbClr val="DAED24"/>
    <a:srgbClr val="1B78B7"/>
    <a:srgbClr val="F0F3F8"/>
    <a:srgbClr val="F49100"/>
    <a:srgbClr val="DA24A3"/>
    <a:srgbClr val="C2DB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D064B86-FA7A-4330-81AB-4A9B75F415EE}" v="27" dt="2026-01-23T12:19:52.24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–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7430" autoAdjust="0"/>
  </p:normalViewPr>
  <p:slideViewPr>
    <p:cSldViewPr snapToGrid="0">
      <p:cViewPr varScale="1">
        <p:scale>
          <a:sx n="74" d="100"/>
          <a:sy n="74" d="100"/>
        </p:scale>
        <p:origin x="143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notesMaster" Target="notesMasters/notesMaster1.xml"/><Relationship Id="rId493" Type="http://schemas.microsoft.com/office/2015/10/relationships/revisionInfo" Target="revisionInfo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font" Target="fonts/font2.fntdata"/><Relationship Id="rId47" Type="http://schemas.openxmlformats.org/officeDocument/2006/relationships/font" Target="fonts/font7.fntdata"/><Relationship Id="rId50" Type="http://schemas.openxmlformats.org/officeDocument/2006/relationships/font" Target="fonts/font10.fntdata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488" Type="http://schemas.openxmlformats.org/officeDocument/2006/relationships/presProps" Target="presProps.xml"/><Relationship Id="rId491" Type="http://schemas.openxmlformats.org/officeDocument/2006/relationships/tableStyles" Target="tableStyles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handoutMaster" Target="handoutMasters/handoutMaster1.xml"/><Relationship Id="rId45" Type="http://schemas.openxmlformats.org/officeDocument/2006/relationships/font" Target="fonts/font5.fntdata"/><Relationship Id="rId53" Type="http://schemas.openxmlformats.org/officeDocument/2006/relationships/font" Target="fonts/font13.fntdata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86" Type="http://customschemas.google.com/relationships/presentationmetadata" Target="metadata"/><Relationship Id="rId494" Type="http://schemas.microsoft.com/office/2018/10/relationships/authors" Target="authors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font" Target="fonts/font3.fntdata"/><Relationship Id="rId48" Type="http://schemas.openxmlformats.org/officeDocument/2006/relationships/font" Target="fonts/font8.fntdata"/><Relationship Id="rId8" Type="http://schemas.openxmlformats.org/officeDocument/2006/relationships/slide" Target="slides/slide4.xml"/><Relationship Id="rId51" Type="http://schemas.openxmlformats.org/officeDocument/2006/relationships/font" Target="fonts/font11.fntdata"/><Relationship Id="rId3" Type="http://schemas.openxmlformats.org/officeDocument/2006/relationships/customXml" Target="../customXml/item3.xml"/><Relationship Id="rId489" Type="http://schemas.openxmlformats.org/officeDocument/2006/relationships/viewProps" Target="viewProps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font" Target="fonts/font6.fntdata"/><Relationship Id="rId492" Type="http://schemas.microsoft.com/office/2016/11/relationships/changesInfo" Target="changesInfos/changesInfo1.xml"/><Relationship Id="rId20" Type="http://schemas.openxmlformats.org/officeDocument/2006/relationships/slide" Target="slides/slide16.xml"/><Relationship Id="rId41" Type="http://schemas.openxmlformats.org/officeDocument/2006/relationships/font" Target="fonts/font1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487" Type="http://schemas.openxmlformats.org/officeDocument/2006/relationships/commentAuthors" Target="commentAuthors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font" Target="fonts/font9.fntdata"/><Relationship Id="rId490" Type="http://schemas.openxmlformats.org/officeDocument/2006/relationships/theme" Target="theme/theme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font" Target="fonts/font4.fntdata"/><Relationship Id="rId52" Type="http://schemas.openxmlformats.org/officeDocument/2006/relationships/font" Target="fonts/font12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smael Ousmane" userId="ab01b6d6-5715-48fd-92b4-59a54c03f442" providerId="ADAL" clId="{16291273-184F-4D1D-8232-755C7F6F25C9}"/>
    <pc:docChg chg="undo custSel addSld modSld delSection modSection">
      <pc:chgData name="Ismael Ousmane" userId="ab01b6d6-5715-48fd-92b4-59a54c03f442" providerId="ADAL" clId="{16291273-184F-4D1D-8232-755C7F6F25C9}" dt="2026-01-23T12:19:52.256" v="102" actId="729"/>
      <pc:docMkLst>
        <pc:docMk/>
      </pc:docMkLst>
      <pc:sldChg chg="mod modShow">
        <pc:chgData name="Ismael Ousmane" userId="ab01b6d6-5715-48fd-92b4-59a54c03f442" providerId="ADAL" clId="{16291273-184F-4D1D-8232-755C7F6F25C9}" dt="2026-01-22T14:59:50.258" v="0" actId="729"/>
        <pc:sldMkLst>
          <pc:docMk/>
          <pc:sldMk cId="0" sldId="261"/>
        </pc:sldMkLst>
      </pc:sldChg>
      <pc:sldChg chg="mod modShow">
        <pc:chgData name="Ismael Ousmane" userId="ab01b6d6-5715-48fd-92b4-59a54c03f442" providerId="ADAL" clId="{16291273-184F-4D1D-8232-755C7F6F25C9}" dt="2026-01-22T15:02:00.300" v="4" actId="729"/>
        <pc:sldMkLst>
          <pc:docMk/>
          <pc:sldMk cId="1583692046" sldId="303"/>
        </pc:sldMkLst>
      </pc:sldChg>
      <pc:sldChg chg="mod modShow">
        <pc:chgData name="Ismael Ousmane" userId="ab01b6d6-5715-48fd-92b4-59a54c03f442" providerId="ADAL" clId="{16291273-184F-4D1D-8232-755C7F6F25C9}" dt="2026-01-22T15:02:18.810" v="5" actId="729"/>
        <pc:sldMkLst>
          <pc:docMk/>
          <pc:sldMk cId="2693010593" sldId="304"/>
        </pc:sldMkLst>
      </pc:sldChg>
      <pc:sldChg chg="modSp mod">
        <pc:chgData name="Ismael Ousmane" userId="ab01b6d6-5715-48fd-92b4-59a54c03f442" providerId="ADAL" clId="{16291273-184F-4D1D-8232-755C7F6F25C9}" dt="2026-01-22T15:06:42.191" v="25" actId="20577"/>
        <pc:sldMkLst>
          <pc:docMk/>
          <pc:sldMk cId="3940074280" sldId="305"/>
        </pc:sldMkLst>
        <pc:spChg chg="mod">
          <ac:chgData name="Ismael Ousmane" userId="ab01b6d6-5715-48fd-92b4-59a54c03f442" providerId="ADAL" clId="{16291273-184F-4D1D-8232-755C7F6F25C9}" dt="2026-01-22T15:06:42.191" v="25" actId="20577"/>
          <ac:spMkLst>
            <pc:docMk/>
            <pc:sldMk cId="3940074280" sldId="305"/>
            <ac:spMk id="3" creationId="{83D62010-3D0E-974F-A55F-545855A1DB0B}"/>
          </ac:spMkLst>
        </pc:spChg>
      </pc:sldChg>
      <pc:sldChg chg="mod modShow">
        <pc:chgData name="Ismael Ousmane" userId="ab01b6d6-5715-48fd-92b4-59a54c03f442" providerId="ADAL" clId="{16291273-184F-4D1D-8232-755C7F6F25C9}" dt="2026-01-23T12:19:52.256" v="102" actId="729"/>
        <pc:sldMkLst>
          <pc:docMk/>
          <pc:sldMk cId="2570476848" sldId="376"/>
        </pc:sldMkLst>
      </pc:sldChg>
      <pc:sldChg chg="mod modShow">
        <pc:chgData name="Ismael Ousmane" userId="ab01b6d6-5715-48fd-92b4-59a54c03f442" providerId="ADAL" clId="{16291273-184F-4D1D-8232-755C7F6F25C9}" dt="2026-01-22T15:07:46.169" v="26" actId="729"/>
        <pc:sldMkLst>
          <pc:docMk/>
          <pc:sldMk cId="2434290078" sldId="413"/>
        </pc:sldMkLst>
      </pc:sldChg>
      <pc:sldChg chg="mod modShow">
        <pc:chgData name="Ismael Ousmane" userId="ab01b6d6-5715-48fd-92b4-59a54c03f442" providerId="ADAL" clId="{16291273-184F-4D1D-8232-755C7F6F25C9}" dt="2026-01-22T15:08:00.945" v="28" actId="729"/>
        <pc:sldMkLst>
          <pc:docMk/>
          <pc:sldMk cId="4089571233" sldId="416"/>
        </pc:sldMkLst>
      </pc:sldChg>
      <pc:sldChg chg="mod modShow">
        <pc:chgData name="Ismael Ousmane" userId="ab01b6d6-5715-48fd-92b4-59a54c03f442" providerId="ADAL" clId="{16291273-184F-4D1D-8232-755C7F6F25C9}" dt="2026-01-23T11:58:44.767" v="100" actId="729"/>
        <pc:sldMkLst>
          <pc:docMk/>
          <pc:sldMk cId="505765476" sldId="417"/>
        </pc:sldMkLst>
      </pc:sldChg>
      <pc:sldChg chg="mod modShow">
        <pc:chgData name="Ismael Ousmane" userId="ab01b6d6-5715-48fd-92b4-59a54c03f442" providerId="ADAL" clId="{16291273-184F-4D1D-8232-755C7F6F25C9}" dt="2026-01-23T11:59:18.586" v="101" actId="729"/>
        <pc:sldMkLst>
          <pc:docMk/>
          <pc:sldMk cId="909854813" sldId="418"/>
        </pc:sldMkLst>
      </pc:sldChg>
      <pc:sldChg chg="mod modShow">
        <pc:chgData name="Ismael Ousmane" userId="ab01b6d6-5715-48fd-92b4-59a54c03f442" providerId="ADAL" clId="{16291273-184F-4D1D-8232-755C7F6F25C9}" dt="2026-01-22T15:02:49.819" v="24" actId="729"/>
        <pc:sldMkLst>
          <pc:docMk/>
          <pc:sldMk cId="888512376" sldId="465"/>
        </pc:sldMkLst>
      </pc:sldChg>
      <pc:sldChg chg="mod modShow">
        <pc:chgData name="Ismael Ousmane" userId="ab01b6d6-5715-48fd-92b4-59a54c03f442" providerId="ADAL" clId="{16291273-184F-4D1D-8232-755C7F6F25C9}" dt="2026-01-22T16:08:52.516" v="84" actId="729"/>
        <pc:sldMkLst>
          <pc:docMk/>
          <pc:sldMk cId="0" sldId="552"/>
        </pc:sldMkLst>
      </pc:sldChg>
      <pc:sldChg chg="mod modShow">
        <pc:chgData name="Ismael Ousmane" userId="ab01b6d6-5715-48fd-92b4-59a54c03f442" providerId="ADAL" clId="{16291273-184F-4D1D-8232-755C7F6F25C9}" dt="2026-01-22T15:07:54.109" v="27" actId="729"/>
        <pc:sldMkLst>
          <pc:docMk/>
          <pc:sldMk cId="0" sldId="554"/>
        </pc:sldMkLst>
      </pc:sldChg>
      <pc:sldChg chg="mod modShow">
        <pc:chgData name="Ismael Ousmane" userId="ab01b6d6-5715-48fd-92b4-59a54c03f442" providerId="ADAL" clId="{16291273-184F-4D1D-8232-755C7F6F25C9}" dt="2026-01-22T15:08:12.389" v="29" actId="729"/>
        <pc:sldMkLst>
          <pc:docMk/>
          <pc:sldMk cId="2180686061" sldId="577"/>
        </pc:sldMkLst>
      </pc:sldChg>
      <pc:sldChg chg="modSp mod">
        <pc:chgData name="Ismael Ousmane" userId="ab01b6d6-5715-48fd-92b4-59a54c03f442" providerId="ADAL" clId="{16291273-184F-4D1D-8232-755C7F6F25C9}" dt="2026-01-22T15:02:39.314" v="23" actId="20577"/>
        <pc:sldMkLst>
          <pc:docMk/>
          <pc:sldMk cId="4165822387" sldId="621"/>
        </pc:sldMkLst>
        <pc:spChg chg="mod">
          <ac:chgData name="Ismael Ousmane" userId="ab01b6d6-5715-48fd-92b4-59a54c03f442" providerId="ADAL" clId="{16291273-184F-4D1D-8232-755C7F6F25C9}" dt="2026-01-22T15:02:39.314" v="23" actId="20577"/>
          <ac:spMkLst>
            <pc:docMk/>
            <pc:sldMk cId="4165822387" sldId="621"/>
            <ac:spMk id="155" creationId="{34539750-9BD8-A761-B750-6D523DA66D75}"/>
          </ac:spMkLst>
        </pc:spChg>
      </pc:sldChg>
      <pc:sldChg chg="addSp delSp modSp mod">
        <pc:chgData name="Ismael Ousmane" userId="ab01b6d6-5715-48fd-92b4-59a54c03f442" providerId="ADAL" clId="{16291273-184F-4D1D-8232-755C7F6F25C9}" dt="2026-01-22T15:35:31.035" v="83" actId="14100"/>
        <pc:sldMkLst>
          <pc:docMk/>
          <pc:sldMk cId="2381708642" sldId="2134960778"/>
        </pc:sldMkLst>
        <pc:spChg chg="mod">
          <ac:chgData name="Ismael Ousmane" userId="ab01b6d6-5715-48fd-92b4-59a54c03f442" providerId="ADAL" clId="{16291273-184F-4D1D-8232-755C7F6F25C9}" dt="2026-01-22T15:35:18.641" v="80" actId="1076"/>
          <ac:spMkLst>
            <pc:docMk/>
            <pc:sldMk cId="2381708642" sldId="2134960778"/>
            <ac:spMk id="8" creationId="{0126E68E-5636-0BC4-2957-15EB48E51017}"/>
          </ac:spMkLst>
        </pc:spChg>
        <pc:picChg chg="add mod modCrop">
          <ac:chgData name="Ismael Ousmane" userId="ab01b6d6-5715-48fd-92b4-59a54c03f442" providerId="ADAL" clId="{16291273-184F-4D1D-8232-755C7F6F25C9}" dt="2026-01-22T15:34:53.948" v="75" actId="1076"/>
          <ac:picMkLst>
            <pc:docMk/>
            <pc:sldMk cId="2381708642" sldId="2134960778"/>
            <ac:picMk id="3" creationId="{A2E32E3E-D53A-B4DF-00FE-9D326ADE005F}"/>
          </ac:picMkLst>
        </pc:picChg>
        <pc:picChg chg="add mod modCrop">
          <ac:chgData name="Ismael Ousmane" userId="ab01b6d6-5715-48fd-92b4-59a54c03f442" providerId="ADAL" clId="{16291273-184F-4D1D-8232-755C7F6F25C9}" dt="2026-01-22T15:35:31.035" v="83" actId="14100"/>
          <ac:picMkLst>
            <pc:docMk/>
            <pc:sldMk cId="2381708642" sldId="2134960778"/>
            <ac:picMk id="5" creationId="{DB02F12A-E9EC-1246-54A7-93347436FB1C}"/>
          </ac:picMkLst>
        </pc:picChg>
        <pc:picChg chg="add mod modCrop">
          <ac:chgData name="Ismael Ousmane" userId="ab01b6d6-5715-48fd-92b4-59a54c03f442" providerId="ADAL" clId="{16291273-184F-4D1D-8232-755C7F6F25C9}" dt="2026-01-22T15:35:25.825" v="82" actId="1076"/>
          <ac:picMkLst>
            <pc:docMk/>
            <pc:sldMk cId="2381708642" sldId="2134960778"/>
            <ac:picMk id="6" creationId="{07E5FC9F-132C-C7F4-C355-7EEEEB008DF5}"/>
          </ac:picMkLst>
        </pc:picChg>
        <pc:picChg chg="del">
          <ac:chgData name="Ismael Ousmane" userId="ab01b6d6-5715-48fd-92b4-59a54c03f442" providerId="ADAL" clId="{16291273-184F-4D1D-8232-755C7F6F25C9}" dt="2026-01-22T15:16:48.629" v="30" actId="478"/>
          <ac:picMkLst>
            <pc:docMk/>
            <pc:sldMk cId="2381708642" sldId="2134960778"/>
            <ac:picMk id="7" creationId="{BC5E460C-211E-FA25-12D3-BB8FB2B95BE3}"/>
          </ac:picMkLst>
        </pc:picChg>
      </pc:sldChg>
      <pc:sldChg chg="addSp delSp modSp mod">
        <pc:chgData name="Ismael Ousmane" userId="ab01b6d6-5715-48fd-92b4-59a54c03f442" providerId="ADAL" clId="{16291273-184F-4D1D-8232-755C7F6F25C9}" dt="2026-01-22T15:20:45.747" v="48" actId="208"/>
        <pc:sldMkLst>
          <pc:docMk/>
          <pc:sldMk cId="1767833799" sldId="2134960779"/>
        </pc:sldMkLst>
        <pc:spChg chg="add mod">
          <ac:chgData name="Ismael Ousmane" userId="ab01b6d6-5715-48fd-92b4-59a54c03f442" providerId="ADAL" clId="{16291273-184F-4D1D-8232-755C7F6F25C9}" dt="2026-01-22T15:20:45.747" v="48" actId="208"/>
          <ac:spMkLst>
            <pc:docMk/>
            <pc:sldMk cId="1767833799" sldId="2134960779"/>
            <ac:spMk id="10" creationId="{B2F59CA5-3822-7B70-BCA5-FA65C66808F3}"/>
          </ac:spMkLst>
        </pc:spChg>
        <pc:grpChg chg="del">
          <ac:chgData name="Ismael Ousmane" userId="ab01b6d6-5715-48fd-92b4-59a54c03f442" providerId="ADAL" clId="{16291273-184F-4D1D-8232-755C7F6F25C9}" dt="2026-01-22T15:19:15.899" v="36" actId="478"/>
          <ac:grpSpMkLst>
            <pc:docMk/>
            <pc:sldMk cId="1767833799" sldId="2134960779"/>
            <ac:grpSpMk id="2" creationId="{93F61B21-E19D-DB27-4B06-D39294BEA40A}"/>
          </ac:grpSpMkLst>
        </pc:grpChg>
        <pc:picChg chg="add mod">
          <ac:chgData name="Ismael Ousmane" userId="ab01b6d6-5715-48fd-92b4-59a54c03f442" providerId="ADAL" clId="{16291273-184F-4D1D-8232-755C7F6F25C9}" dt="2026-01-22T15:19:16.999" v="37"/>
          <ac:picMkLst>
            <pc:docMk/>
            <pc:sldMk cId="1767833799" sldId="2134960779"/>
            <ac:picMk id="7" creationId="{6DE53356-5246-5221-8DF6-9060683B2748}"/>
          </ac:picMkLst>
        </pc:picChg>
        <pc:picChg chg="add mod modCrop">
          <ac:chgData name="Ismael Ousmane" userId="ab01b6d6-5715-48fd-92b4-59a54c03f442" providerId="ADAL" clId="{16291273-184F-4D1D-8232-755C7F6F25C9}" dt="2026-01-22T15:19:47.973" v="44" actId="14100"/>
          <ac:picMkLst>
            <pc:docMk/>
            <pc:sldMk cId="1767833799" sldId="2134960779"/>
            <ac:picMk id="9" creationId="{B8A4F727-E4F8-DBDF-7E67-3BBA3EF9C1CA}"/>
          </ac:picMkLst>
        </pc:picChg>
      </pc:sldChg>
      <pc:sldChg chg="addSp delSp modSp mod">
        <pc:chgData name="Ismael Ousmane" userId="ab01b6d6-5715-48fd-92b4-59a54c03f442" providerId="ADAL" clId="{16291273-184F-4D1D-8232-755C7F6F25C9}" dt="2026-01-22T15:29:33.179" v="51" actId="1076"/>
        <pc:sldMkLst>
          <pc:docMk/>
          <pc:sldMk cId="4167677868" sldId="2134960780"/>
        </pc:sldMkLst>
        <pc:picChg chg="del">
          <ac:chgData name="Ismael Ousmane" userId="ab01b6d6-5715-48fd-92b4-59a54c03f442" providerId="ADAL" clId="{16291273-184F-4D1D-8232-755C7F6F25C9}" dt="2026-01-22T15:29:23.837" v="49" actId="478"/>
          <ac:picMkLst>
            <pc:docMk/>
            <pc:sldMk cId="4167677868" sldId="2134960780"/>
            <ac:picMk id="3" creationId="{DDB6194F-4095-3151-9D87-8F3384DCDFE2}"/>
          </ac:picMkLst>
        </pc:picChg>
        <pc:picChg chg="add mod">
          <ac:chgData name="Ismael Ousmane" userId="ab01b6d6-5715-48fd-92b4-59a54c03f442" providerId="ADAL" clId="{16291273-184F-4D1D-8232-755C7F6F25C9}" dt="2026-01-22T15:29:33.179" v="51" actId="1076"/>
          <ac:picMkLst>
            <pc:docMk/>
            <pc:sldMk cId="4167677868" sldId="2134960780"/>
            <ac:picMk id="5" creationId="{5288673E-2FF7-F401-B6B4-D3DD580781B6}"/>
          </ac:picMkLst>
        </pc:picChg>
      </pc:sldChg>
      <pc:sldChg chg="modSp add mod">
        <pc:chgData name="Ismael Ousmane" userId="ab01b6d6-5715-48fd-92b4-59a54c03f442" providerId="ADAL" clId="{16291273-184F-4D1D-8232-755C7F6F25C9}" dt="2026-01-22T16:17:36.312" v="99" actId="20577"/>
        <pc:sldMkLst>
          <pc:docMk/>
          <pc:sldMk cId="3280935121" sldId="2134960784"/>
        </pc:sldMkLst>
        <pc:spChg chg="mod">
          <ac:chgData name="Ismael Ousmane" userId="ab01b6d6-5715-48fd-92b4-59a54c03f442" providerId="ADAL" clId="{16291273-184F-4D1D-8232-755C7F6F25C9}" dt="2026-01-22T16:17:36.312" v="99" actId="20577"/>
          <ac:spMkLst>
            <pc:docMk/>
            <pc:sldMk cId="3280935121" sldId="2134960784"/>
            <ac:spMk id="2" creationId="{0730BFA2-30A9-D2FF-3959-C104495AAC87}"/>
          </ac:spMkLst>
        </pc:spChg>
      </pc:sldChg>
      <pc:sldChg chg="mod modShow">
        <pc:chgData name="Ismael Ousmane" userId="ab01b6d6-5715-48fd-92b4-59a54c03f442" providerId="ADAL" clId="{16291273-184F-4D1D-8232-755C7F6F25C9}" dt="2026-01-22T15:00:52.769" v="1" actId="729"/>
        <pc:sldMkLst>
          <pc:docMk/>
          <pc:sldMk cId="847432768" sldId="2146846440"/>
        </pc:sldMkLst>
      </pc:sldChg>
      <pc:sldChg chg="mod modShow">
        <pc:chgData name="Ismael Ousmane" userId="ab01b6d6-5715-48fd-92b4-59a54c03f442" providerId="ADAL" clId="{16291273-184F-4D1D-8232-755C7F6F25C9}" dt="2026-01-22T15:01:01.418" v="2" actId="729"/>
        <pc:sldMkLst>
          <pc:docMk/>
          <pc:sldMk cId="2726261522" sldId="2146846441"/>
        </pc:sldMkLst>
      </pc:sldChg>
      <pc:sldChg chg="mod modShow">
        <pc:chgData name="Ismael Ousmane" userId="ab01b6d6-5715-48fd-92b4-59a54c03f442" providerId="ADAL" clId="{16291273-184F-4D1D-8232-755C7F6F25C9}" dt="2026-01-22T15:01:07.239" v="3" actId="729"/>
        <pc:sldMkLst>
          <pc:docMk/>
          <pc:sldMk cId="673202088" sldId="2146846442"/>
        </pc:sldMkLst>
      </pc:sldChg>
      <pc:sldChg chg="addSp delSp modSp add mod">
        <pc:chgData name="Ismael Ousmane" userId="ab01b6d6-5715-48fd-92b4-59a54c03f442" providerId="ADAL" clId="{16291273-184F-4D1D-8232-755C7F6F25C9}" dt="2026-01-22T15:31:40.339" v="64" actId="14100"/>
        <pc:sldMkLst>
          <pc:docMk/>
          <pc:sldMk cId="2687780815" sldId="2146846443"/>
        </pc:sldMkLst>
        <pc:spChg chg="del">
          <ac:chgData name="Ismael Ousmane" userId="ab01b6d6-5715-48fd-92b4-59a54c03f442" providerId="ADAL" clId="{16291273-184F-4D1D-8232-755C7F6F25C9}" dt="2026-01-22T15:31:22.599" v="60" actId="478"/>
          <ac:spMkLst>
            <pc:docMk/>
            <pc:sldMk cId="2687780815" sldId="2146846443"/>
            <ac:spMk id="4" creationId="{B4D7B968-A26D-0977-8220-E39A575DE55C}"/>
          </ac:spMkLst>
        </pc:spChg>
        <pc:picChg chg="add mod">
          <ac:chgData name="Ismael Ousmane" userId="ab01b6d6-5715-48fd-92b4-59a54c03f442" providerId="ADAL" clId="{16291273-184F-4D1D-8232-755C7F6F25C9}" dt="2026-01-22T15:31:40.339" v="64" actId="14100"/>
          <ac:picMkLst>
            <pc:docMk/>
            <pc:sldMk cId="2687780815" sldId="2146846443"/>
            <ac:picMk id="3" creationId="{BF53D9B9-B50F-5F5D-398F-C39C7373BDB9}"/>
          </ac:picMkLst>
        </pc:picChg>
        <pc:picChg chg="del">
          <ac:chgData name="Ismael Ousmane" userId="ab01b6d6-5715-48fd-92b4-59a54c03f442" providerId="ADAL" clId="{16291273-184F-4D1D-8232-755C7F6F25C9}" dt="2026-01-22T15:31:19.023" v="59" actId="478"/>
          <ac:picMkLst>
            <pc:docMk/>
            <pc:sldMk cId="2687780815" sldId="2146846443"/>
            <ac:picMk id="5" creationId="{2E7E302E-2FC0-79A5-DBED-845E3428E456}"/>
          </ac:picMkLst>
        </pc:picChg>
      </pc:sldChg>
    </pc:docChg>
  </pc:docChgLst>
</pc:chgInfo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6-01-14T22:23:17.821" idx="1">
    <p:pos x="7343" y="1550"/>
    <p:text>1- Aller sur le site washsystemsacademy.org</p:text>
    <p:extLst>
      <p:ext uri="{C676402C-5697-4E1C-873F-D02D1690AC5C}">
        <p15:threadingInfo xmlns:p15="http://schemas.microsoft.com/office/powerpoint/2012/main" timeZoneBias="0"/>
      </p:ext>
    </p:extLst>
  </p:cm>
  <p:cm authorId="1" dt="2026-01-14T22:29:48.259" idx="2">
    <p:pos x="7343" y="1646"/>
    <p:text>2- Créer un compte</p:text>
    <p:extLst>
      <p:ext uri="{C676402C-5697-4E1C-873F-D02D1690AC5C}">
        <p15:threadingInfo xmlns:p15="http://schemas.microsoft.com/office/powerpoint/2012/main" timeZoneBias="0">
          <p15:parentCm authorId="1" idx="1"/>
        </p15:threadingInfo>
      </p:ext>
    </p:extLst>
  </p:cm>
  <p:cm authorId="1" dt="2026-01-14T22:31:10.751" idx="3">
    <p:pos x="7343" y="1742"/>
    <p:text>3- Confirmer son adresse e-mail</p:text>
    <p:extLst>
      <p:ext uri="{C676402C-5697-4E1C-873F-D02D1690AC5C}">
        <p15:threadingInfo xmlns:p15="http://schemas.microsoft.com/office/powerpoint/2012/main" timeZoneBias="0">
          <p15:parentCm authorId="1" idx="1"/>
        </p15:threadingInfo>
      </p:ext>
    </p:extLst>
  </p:cm>
  <p:cm authorId="1" dt="2026-01-14T22:31:43.565" idx="4">
    <p:pos x="7343" y="1838"/>
    <p:text>4- Commencer à tout moment et partout</p:text>
    <p:extLst>
      <p:ext uri="{C676402C-5697-4E1C-873F-D02D1690AC5C}">
        <p15:threadingInfo xmlns:p15="http://schemas.microsoft.com/office/powerpoint/2012/main" timeZoneBias="0">
          <p15:parentCm authorId="1" idx="1"/>
        </p15:threadingInfo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6-01-14T22:35:06.417" idx="5">
    <p:pos x="7353" y="1765"/>
    <p:text>Vous pouvez également commencer par l'un de nos parcours d'apprentissage sélectionnés :</p:text>
    <p:extLst>
      <p:ext uri="{C676402C-5697-4E1C-873F-D02D1690AC5C}">
        <p15:threadingInfo xmlns:p15="http://schemas.microsoft.com/office/powerpoint/2012/main" timeZoneBias="0"/>
      </p:ext>
    </p:extLst>
  </p:cm>
  <p:cm authorId="1" dt="2026-01-14T22:37:54.828" idx="6">
    <p:pos x="7353" y="1861"/>
    <p:text>- Les bases -</p:text>
    <p:extLst>
      <p:ext uri="{C676402C-5697-4E1C-873F-D02D1690AC5C}">
        <p15:threadingInfo xmlns:p15="http://schemas.microsoft.com/office/powerpoint/2012/main" timeZoneBias="0">
          <p15:parentCm authorId="1" idx="5"/>
        </p15:threadingInfo>
      </p:ext>
    </p:extLst>
  </p:cm>
  <p:cm authorId="1" dt="2026-01-14T22:37:54.828" idx="7">
    <p:pos x="7353" y="1957"/>
    <p:text>- Les bases - Vous débutez dans le renforcement des systèmes ? - Commencez ici</p:text>
    <p:extLst>
      <p:ext uri="{C676402C-5697-4E1C-873F-D02D1690AC5C}">
        <p15:threadingInfo xmlns:p15="http://schemas.microsoft.com/office/powerpoint/2012/main" timeZoneBias="0">
          <p15:parentCm authorId="1" idx="5"/>
        </p15:threadingInfo>
      </p:ext>
    </p:extLst>
  </p:cm>
  <p:cm authorId="1" dt="2026-01-14T22:39:22.277" idx="8">
    <p:pos x="7353" y="2053"/>
    <p:text>- L'expérience complète -</p:text>
    <p:extLst>
      <p:ext uri="{C676402C-5697-4E1C-873F-D02D1690AC5C}">
        <p15:threadingInfo xmlns:p15="http://schemas.microsoft.com/office/powerpoint/2012/main" timeZoneBias="0">
          <p15:parentCm authorId="1" idx="5"/>
        </p15:threadingInfo>
      </p:ext>
    </p:extLst>
  </p:cm>
  <p:cm authorId="1" dt="2026-01-14T22:39:22.277" idx="9">
    <p:pos x="7353" y="2149"/>
    <p:text>- L'expérience complète - Tous nos cours dans l'ordre recommandé - Commencez ici</p:text>
    <p:extLst>
      <p:ext uri="{C676402C-5697-4E1C-873F-D02D1690AC5C}">
        <p15:threadingInfo xmlns:p15="http://schemas.microsoft.com/office/powerpoint/2012/main" timeZoneBias="0">
          <p15:parentCm authorId="1" idx="5"/>
        </p15:threadingInfo>
      </p:ext>
    </p:extLst>
  </p:cm>
  <p:cm authorId="1" dt="2026-01-14T22:40:35.462" idx="10">
    <p:pos x="7353" y="2245"/>
    <p:text>- Finance - Financer</p:text>
    <p:extLst>
      <p:ext uri="{C676402C-5697-4E1C-873F-D02D1690AC5C}">
        <p15:threadingInfo xmlns:p15="http://schemas.microsoft.com/office/powerpoint/2012/main" timeZoneBias="0">
          <p15:parentCm authorId="1" idx="5"/>
        </p15:threadingInfo>
      </p:ext>
    </p:extLst>
  </p:cm>
  <p:cm authorId="1" dt="2026-01-14T22:40:35.462" idx="11">
    <p:pos x="7353" y="2341"/>
    <p:text>- Finance - Financement des services universels - Commencer ici</p:text>
    <p:extLst>
      <p:ext uri="{C676402C-5697-4E1C-873F-D02D1690AC5C}">
        <p15:threadingInfo xmlns:p15="http://schemas.microsoft.com/office/powerpoint/2012/main" timeZoneBias="0">
          <p15:parentCm authorId="1" idx="5"/>
        </p15:threadingInfo>
      </p:ext>
    </p:extLst>
  </p:cm>
  <p:cm authorId="1" dt="2026-01-14T22:55:55.685" idx="12">
    <p:pos x="7353" y="2437"/>
    <p:text>- Hygiène et assainissement - changer les mentalités et les comportements - Commercer ici</p:text>
    <p:extLst>
      <p:ext uri="{C676402C-5697-4E1C-873F-D02D1690AC5C}">
        <p15:threadingInfo xmlns:p15="http://schemas.microsoft.com/office/powerpoint/2012/main" timeZoneBias="0">
          <p15:parentCm authorId="1" idx="5"/>
        </p15:threadingInfo>
      </p:ext>
    </p:extLst>
  </p:cm>
  <p:cm authorId="1" dt="2026-01-14T22:58:15.445" idx="13">
    <p:pos x="7353" y="2533"/>
    <p:text>- Renforcer la résilience - Des services résistants au climat et aux crises - Commencer ici</p:text>
    <p:extLst>
      <p:ext uri="{C676402C-5697-4E1C-873F-D02D1690AC5C}">
        <p15:threadingInfo xmlns:p15="http://schemas.microsoft.com/office/powerpoint/2012/main" timeZoneBias="0">
          <p15:parentCm authorId="1" idx="5"/>
        </p15:threadingInfo>
      </p:ext>
    </p:extLst>
  </p:cm>
  <p:cm authorId="1" dt="2026-01-14T22:59:40" idx="14">
    <p:pos x="7353" y="2629"/>
    <p:text>- Cours partenaires - Cours adaptés à des contextes et partenaires spécifiques - Commencer ici</p:text>
    <p:extLst>
      <p:ext uri="{C676402C-5697-4E1C-873F-D02D1690AC5C}">
        <p15:threadingInfo xmlns:p15="http://schemas.microsoft.com/office/powerpoint/2012/main" timeZoneBias="0">
          <p15:parentCm authorId="1" idx="5"/>
        </p15:threadingInfo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6-01-14T23:13:25.002" idx="15">
    <p:pos x="5042" y="1140"/>
    <p:text>- Nouveau</p:text>
    <p:extLst>
      <p:ext uri="{C676402C-5697-4E1C-873F-D02D1690AC5C}">
        <p15:threadingInfo xmlns:p15="http://schemas.microsoft.com/office/powerpoint/2012/main" timeZoneBias="0"/>
      </p:ext>
    </p:extLst>
  </p:cm>
  <p:cm authorId="1" dt="2026-01-14T23:14:23.889" idx="16">
    <p:pos x="5042" y="1236"/>
    <p:text>- Introduction aux services d'approvisionnement en eau résilients au changement climatique</p:text>
    <p:extLst>
      <p:ext uri="{C676402C-5697-4E1C-873F-D02D1690AC5C}">
        <p15:threadingInfo xmlns:p15="http://schemas.microsoft.com/office/powerpoint/2012/main" timeZoneBias="0">
          <p15:parentCm authorId="1" idx="15"/>
        </p15:threadingInfo>
      </p:ext>
    </p:extLst>
  </p:cm>
  <p:cm authorId="1" dt="2026-01-14T23:14:59.154" idx="17">
    <p:pos x="5042" y="1332"/>
    <p:text>- Ce cours d'une heure et demie couvre les bases de la résilience climatique afin d'améliorer les services d'approvisionnement en eau pour tous.</p:text>
    <p:extLst>
      <p:ext uri="{C676402C-5697-4E1C-873F-D02D1690AC5C}">
        <p15:threadingInfo xmlns:p15="http://schemas.microsoft.com/office/powerpoint/2012/main" timeZoneBias="0">
          <p15:parentCm authorId="1" idx="15"/>
        </p15:threadingInfo>
      </p:ext>
    </p:extLst>
  </p:cm>
  <p:cm authorId="1" dt="2026-01-14T23:14:59.154" idx="18">
    <p:pos x="5042" y="1428"/>
    <p:text>- Ce cours fait partie de la Masterclass sur les services d'approvisionnement en eau résilients au changement climatique. Il est obligatoire de suivre ce cours avant de pouvoir participer à la Masterclass.</p:text>
    <p:extLst>
      <p:ext uri="{C676402C-5697-4E1C-873F-D02D1690AC5C}">
        <p15:threadingInfo xmlns:p15="http://schemas.microsoft.com/office/powerpoint/2012/main" timeZoneBias="0">
          <p15:parentCm authorId="1" idx="15"/>
        </p15:threadingInfo>
      </p:ext>
    </p:extLs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2242ACE-2D5C-4067-A9A8-31686DCD2EB0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DC7EED24-6F1C-473D-856C-D9D328C2EAF2}">
      <dgm:prSet phldrT="[Text]" phldr="0"/>
      <dgm:spPr/>
      <dgm:t>
        <a:bodyPr/>
        <a:lstStyle/>
        <a:p>
          <a:r>
            <a:rPr lang="en-GB"/>
            <a:t>Session d'introduction interactive en ligne d'une heure </a:t>
          </a:r>
        </a:p>
      </dgm:t>
    </dgm:pt>
    <dgm:pt modelId="{B61E8936-3884-432B-9F5F-B61BF083D938}" type="parTrans" cxnId="{84A15E3E-13C8-4556-BB47-53AD64D06D4C}">
      <dgm:prSet/>
      <dgm:spPr/>
      <dgm:t>
        <a:bodyPr/>
        <a:lstStyle/>
        <a:p>
          <a:endParaRPr lang="en-GB"/>
        </a:p>
      </dgm:t>
    </dgm:pt>
    <dgm:pt modelId="{8439D2F8-FF87-4669-9A6D-8EC9C0CEFE27}" type="sibTrans" cxnId="{84A15E3E-13C8-4556-BB47-53AD64D06D4C}">
      <dgm:prSet/>
      <dgm:spPr/>
      <dgm:t>
        <a:bodyPr/>
        <a:lstStyle/>
        <a:p>
          <a:endParaRPr lang="en-GB"/>
        </a:p>
      </dgm:t>
    </dgm:pt>
    <dgm:pt modelId="{44190C9A-9945-43E1-B0E2-EEF73AA51663}">
      <dgm:prSet phldrT="[Text]"/>
      <dgm:spPr/>
      <dgm:t>
        <a:bodyPr/>
        <a:lstStyle/>
        <a:p>
          <a:r>
            <a:rPr lang="en-GB"/>
            <a:t>Cours en ligne d'une heure et demie</a:t>
          </a:r>
        </a:p>
      </dgm:t>
    </dgm:pt>
    <dgm:pt modelId="{471F5327-7B53-452A-A365-B28E7477B61B}" type="parTrans" cxnId="{BBE34EC7-5BE1-43ED-94A8-935E95AD321F}">
      <dgm:prSet/>
      <dgm:spPr/>
      <dgm:t>
        <a:bodyPr/>
        <a:lstStyle/>
        <a:p>
          <a:endParaRPr lang="en-GB"/>
        </a:p>
      </dgm:t>
    </dgm:pt>
    <dgm:pt modelId="{C4639040-E666-46E4-B4FF-72C024C43708}" type="sibTrans" cxnId="{BBE34EC7-5BE1-43ED-94A8-935E95AD321F}">
      <dgm:prSet/>
      <dgm:spPr/>
      <dgm:t>
        <a:bodyPr/>
        <a:lstStyle/>
        <a:p>
          <a:endParaRPr lang="en-GB"/>
        </a:p>
      </dgm:t>
    </dgm:pt>
    <dgm:pt modelId="{7A4DEDB2-60D5-4B0F-A508-1402A7C56573}">
      <dgm:prSet phldrT="[Text]" phldr="0"/>
      <dgm:spPr/>
      <dgm:t>
        <a:bodyPr/>
        <a:lstStyle/>
        <a:p>
          <a:r>
            <a:rPr lang="en-GB"/>
            <a:t>Atelier </a:t>
          </a:r>
          <a:r>
            <a:rPr lang="en-GB" err="1"/>
            <a:t>interactif</a:t>
          </a:r>
          <a:r>
            <a:rPr lang="en-GB"/>
            <a:t> de 4 </a:t>
          </a:r>
          <a:r>
            <a:rPr lang="en-GB" err="1"/>
            <a:t>jours</a:t>
          </a:r>
          <a:r>
            <a:rPr lang="en-GB"/>
            <a:t> et </a:t>
          </a:r>
          <a:r>
            <a:rPr lang="en-GB" err="1"/>
            <a:t>demie</a:t>
          </a:r>
          <a:endParaRPr lang="en-GB"/>
        </a:p>
      </dgm:t>
    </dgm:pt>
    <dgm:pt modelId="{CAD59B1B-74C9-4C56-9C16-781835982B2F}" type="parTrans" cxnId="{1B618694-0C3C-4CCB-8B03-3575AC7D7463}">
      <dgm:prSet/>
      <dgm:spPr/>
      <dgm:t>
        <a:bodyPr/>
        <a:lstStyle/>
        <a:p>
          <a:endParaRPr lang="en-GB"/>
        </a:p>
      </dgm:t>
    </dgm:pt>
    <dgm:pt modelId="{BBF160FB-7556-45C9-A5B0-A83B95528753}" type="sibTrans" cxnId="{1B618694-0C3C-4CCB-8B03-3575AC7D7463}">
      <dgm:prSet/>
      <dgm:spPr/>
      <dgm:t>
        <a:bodyPr/>
        <a:lstStyle/>
        <a:p>
          <a:endParaRPr lang="en-GB"/>
        </a:p>
      </dgm:t>
    </dgm:pt>
    <dgm:pt modelId="{3597AD56-6D26-4B26-8D6E-A4BD2FA3EF90}" type="pres">
      <dgm:prSet presAssocID="{F2242ACE-2D5C-4067-A9A8-31686DCD2EB0}" presName="Name0" presStyleCnt="0">
        <dgm:presLayoutVars>
          <dgm:dir/>
          <dgm:resizeHandles val="exact"/>
        </dgm:presLayoutVars>
      </dgm:prSet>
      <dgm:spPr/>
    </dgm:pt>
    <dgm:pt modelId="{D26AC8F8-CFFA-40CC-9C24-0240B557DDC2}" type="pres">
      <dgm:prSet presAssocID="{DC7EED24-6F1C-473D-856C-D9D328C2EAF2}" presName="node" presStyleLbl="node1" presStyleIdx="0" presStyleCnt="3">
        <dgm:presLayoutVars>
          <dgm:bulletEnabled val="1"/>
        </dgm:presLayoutVars>
      </dgm:prSet>
      <dgm:spPr/>
    </dgm:pt>
    <dgm:pt modelId="{C8142C70-68C2-4290-A15A-BF3548BC5F78}" type="pres">
      <dgm:prSet presAssocID="{8439D2F8-FF87-4669-9A6D-8EC9C0CEFE27}" presName="sibTrans" presStyleLbl="sibTrans2D1" presStyleIdx="0" presStyleCnt="2"/>
      <dgm:spPr/>
    </dgm:pt>
    <dgm:pt modelId="{7FEBB8C4-64F1-4129-A6D6-C19F86E3B23F}" type="pres">
      <dgm:prSet presAssocID="{8439D2F8-FF87-4669-9A6D-8EC9C0CEFE27}" presName="connectorText" presStyleLbl="sibTrans2D1" presStyleIdx="0" presStyleCnt="2"/>
      <dgm:spPr/>
    </dgm:pt>
    <dgm:pt modelId="{A432526A-B5DC-4FE8-9082-49F91855EF6D}" type="pres">
      <dgm:prSet presAssocID="{44190C9A-9945-43E1-B0E2-EEF73AA51663}" presName="node" presStyleLbl="node1" presStyleIdx="1" presStyleCnt="3">
        <dgm:presLayoutVars>
          <dgm:bulletEnabled val="1"/>
        </dgm:presLayoutVars>
      </dgm:prSet>
      <dgm:spPr/>
    </dgm:pt>
    <dgm:pt modelId="{A52CD259-A6CB-4437-89F3-431097E2B54F}" type="pres">
      <dgm:prSet presAssocID="{C4639040-E666-46E4-B4FF-72C024C43708}" presName="sibTrans" presStyleLbl="sibTrans2D1" presStyleIdx="1" presStyleCnt="2"/>
      <dgm:spPr/>
    </dgm:pt>
    <dgm:pt modelId="{5990AC2D-FF41-45F5-899B-1017E61D1B6E}" type="pres">
      <dgm:prSet presAssocID="{C4639040-E666-46E4-B4FF-72C024C43708}" presName="connectorText" presStyleLbl="sibTrans2D1" presStyleIdx="1" presStyleCnt="2"/>
      <dgm:spPr/>
    </dgm:pt>
    <dgm:pt modelId="{AC96A950-3DA7-48FF-BF70-ED66CF6D04A8}" type="pres">
      <dgm:prSet presAssocID="{7A4DEDB2-60D5-4B0F-A508-1402A7C56573}" presName="node" presStyleLbl="node1" presStyleIdx="2" presStyleCnt="3">
        <dgm:presLayoutVars>
          <dgm:bulletEnabled val="1"/>
        </dgm:presLayoutVars>
      </dgm:prSet>
      <dgm:spPr/>
    </dgm:pt>
  </dgm:ptLst>
  <dgm:cxnLst>
    <dgm:cxn modelId="{1FE55B00-E03E-4AA5-8FC9-CFF4A447B093}" type="presOf" srcId="{7A4DEDB2-60D5-4B0F-A508-1402A7C56573}" destId="{AC96A950-3DA7-48FF-BF70-ED66CF6D04A8}" srcOrd="0" destOrd="0" presId="urn:microsoft.com/office/officeart/2005/8/layout/process1"/>
    <dgm:cxn modelId="{8B668C02-272B-467A-87D0-762985CD10D3}" type="presOf" srcId="{8439D2F8-FF87-4669-9A6D-8EC9C0CEFE27}" destId="{C8142C70-68C2-4290-A15A-BF3548BC5F78}" srcOrd="0" destOrd="0" presId="urn:microsoft.com/office/officeart/2005/8/layout/process1"/>
    <dgm:cxn modelId="{D6642D03-B8D5-43F8-AB77-CD78B82D2F4C}" type="presOf" srcId="{8439D2F8-FF87-4669-9A6D-8EC9C0CEFE27}" destId="{7FEBB8C4-64F1-4129-A6D6-C19F86E3B23F}" srcOrd="1" destOrd="0" presId="urn:microsoft.com/office/officeart/2005/8/layout/process1"/>
    <dgm:cxn modelId="{51D6E829-7DCA-4B18-AD1F-176DE68DF4C4}" type="presOf" srcId="{C4639040-E666-46E4-B4FF-72C024C43708}" destId="{5990AC2D-FF41-45F5-899B-1017E61D1B6E}" srcOrd="1" destOrd="0" presId="urn:microsoft.com/office/officeart/2005/8/layout/process1"/>
    <dgm:cxn modelId="{84A15E3E-13C8-4556-BB47-53AD64D06D4C}" srcId="{F2242ACE-2D5C-4067-A9A8-31686DCD2EB0}" destId="{DC7EED24-6F1C-473D-856C-D9D328C2EAF2}" srcOrd="0" destOrd="0" parTransId="{B61E8936-3884-432B-9F5F-B61BF083D938}" sibTransId="{8439D2F8-FF87-4669-9A6D-8EC9C0CEFE27}"/>
    <dgm:cxn modelId="{94990A5B-B8F3-4C0D-937E-6F17189C1C3C}" type="presOf" srcId="{F2242ACE-2D5C-4067-A9A8-31686DCD2EB0}" destId="{3597AD56-6D26-4B26-8D6E-A4BD2FA3EF90}" srcOrd="0" destOrd="0" presId="urn:microsoft.com/office/officeart/2005/8/layout/process1"/>
    <dgm:cxn modelId="{137C1C71-40FE-47FA-B612-D3FFA1FF79BD}" type="presOf" srcId="{DC7EED24-6F1C-473D-856C-D9D328C2EAF2}" destId="{D26AC8F8-CFFA-40CC-9C24-0240B557DDC2}" srcOrd="0" destOrd="0" presId="urn:microsoft.com/office/officeart/2005/8/layout/process1"/>
    <dgm:cxn modelId="{5A13BD57-AB52-431A-80CE-E457E327FFE6}" type="presOf" srcId="{C4639040-E666-46E4-B4FF-72C024C43708}" destId="{A52CD259-A6CB-4437-89F3-431097E2B54F}" srcOrd="0" destOrd="0" presId="urn:microsoft.com/office/officeart/2005/8/layout/process1"/>
    <dgm:cxn modelId="{1B618694-0C3C-4CCB-8B03-3575AC7D7463}" srcId="{F2242ACE-2D5C-4067-A9A8-31686DCD2EB0}" destId="{7A4DEDB2-60D5-4B0F-A508-1402A7C56573}" srcOrd="2" destOrd="0" parTransId="{CAD59B1B-74C9-4C56-9C16-781835982B2F}" sibTransId="{BBF160FB-7556-45C9-A5B0-A83B95528753}"/>
    <dgm:cxn modelId="{013365AC-DCE9-4CA9-8976-CF228224E861}" type="presOf" srcId="{44190C9A-9945-43E1-B0E2-EEF73AA51663}" destId="{A432526A-B5DC-4FE8-9082-49F91855EF6D}" srcOrd="0" destOrd="0" presId="urn:microsoft.com/office/officeart/2005/8/layout/process1"/>
    <dgm:cxn modelId="{BBE34EC7-5BE1-43ED-94A8-935E95AD321F}" srcId="{F2242ACE-2D5C-4067-A9A8-31686DCD2EB0}" destId="{44190C9A-9945-43E1-B0E2-EEF73AA51663}" srcOrd="1" destOrd="0" parTransId="{471F5327-7B53-452A-A365-B28E7477B61B}" sibTransId="{C4639040-E666-46E4-B4FF-72C024C43708}"/>
    <dgm:cxn modelId="{EC49E4D2-6C7E-4C40-9B6F-5D7106799A95}" type="presParOf" srcId="{3597AD56-6D26-4B26-8D6E-A4BD2FA3EF90}" destId="{D26AC8F8-CFFA-40CC-9C24-0240B557DDC2}" srcOrd="0" destOrd="0" presId="urn:microsoft.com/office/officeart/2005/8/layout/process1"/>
    <dgm:cxn modelId="{2F0728A5-EE6B-4AFA-B8BD-05F296E682F3}" type="presParOf" srcId="{3597AD56-6D26-4B26-8D6E-A4BD2FA3EF90}" destId="{C8142C70-68C2-4290-A15A-BF3548BC5F78}" srcOrd="1" destOrd="0" presId="urn:microsoft.com/office/officeart/2005/8/layout/process1"/>
    <dgm:cxn modelId="{72714395-62BE-4901-88C5-DC7F380F118A}" type="presParOf" srcId="{C8142C70-68C2-4290-A15A-BF3548BC5F78}" destId="{7FEBB8C4-64F1-4129-A6D6-C19F86E3B23F}" srcOrd="0" destOrd="0" presId="urn:microsoft.com/office/officeart/2005/8/layout/process1"/>
    <dgm:cxn modelId="{14CDAAE1-EB95-4830-9B6E-71D1399E822B}" type="presParOf" srcId="{3597AD56-6D26-4B26-8D6E-A4BD2FA3EF90}" destId="{A432526A-B5DC-4FE8-9082-49F91855EF6D}" srcOrd="2" destOrd="0" presId="urn:microsoft.com/office/officeart/2005/8/layout/process1"/>
    <dgm:cxn modelId="{BEDD7F38-4FFC-4CB4-B8C6-A19156C2BF1E}" type="presParOf" srcId="{3597AD56-6D26-4B26-8D6E-A4BD2FA3EF90}" destId="{A52CD259-A6CB-4437-89F3-431097E2B54F}" srcOrd="3" destOrd="0" presId="urn:microsoft.com/office/officeart/2005/8/layout/process1"/>
    <dgm:cxn modelId="{C3227302-6017-491F-8527-4FD780B36E0C}" type="presParOf" srcId="{A52CD259-A6CB-4437-89F3-431097E2B54F}" destId="{5990AC2D-FF41-45F5-899B-1017E61D1B6E}" srcOrd="0" destOrd="0" presId="urn:microsoft.com/office/officeart/2005/8/layout/process1"/>
    <dgm:cxn modelId="{483E3C92-DA89-4DEE-985C-E9C3424E228F}" type="presParOf" srcId="{3597AD56-6D26-4B26-8D6E-A4BD2FA3EF90}" destId="{AC96A950-3DA7-48FF-BF70-ED66CF6D04A8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2242ACE-2D5C-4067-A9A8-31686DCD2EB0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DC7EED24-6F1C-473D-856C-D9D328C2EAF2}">
      <dgm:prSet phldrT="[Text]" phldr="0"/>
      <dgm:spPr/>
      <dgm:t>
        <a:bodyPr/>
        <a:lstStyle/>
        <a:p>
          <a:r>
            <a:rPr lang="en-GB"/>
            <a:t>Session d'introduction interactive en ligne d'une heure </a:t>
          </a:r>
        </a:p>
      </dgm:t>
    </dgm:pt>
    <dgm:pt modelId="{B61E8936-3884-432B-9F5F-B61BF083D938}" type="parTrans" cxnId="{84A15E3E-13C8-4556-BB47-53AD64D06D4C}">
      <dgm:prSet/>
      <dgm:spPr/>
      <dgm:t>
        <a:bodyPr/>
        <a:lstStyle/>
        <a:p>
          <a:endParaRPr lang="en-GB"/>
        </a:p>
      </dgm:t>
    </dgm:pt>
    <dgm:pt modelId="{8439D2F8-FF87-4669-9A6D-8EC9C0CEFE27}" type="sibTrans" cxnId="{84A15E3E-13C8-4556-BB47-53AD64D06D4C}">
      <dgm:prSet/>
      <dgm:spPr/>
      <dgm:t>
        <a:bodyPr/>
        <a:lstStyle/>
        <a:p>
          <a:endParaRPr lang="en-GB"/>
        </a:p>
      </dgm:t>
    </dgm:pt>
    <dgm:pt modelId="{44190C9A-9945-43E1-B0E2-EEF73AA51663}">
      <dgm:prSet phldrT="[Text]"/>
      <dgm:spPr/>
      <dgm:t>
        <a:bodyPr/>
        <a:lstStyle/>
        <a:p>
          <a:r>
            <a:rPr lang="en-GB"/>
            <a:t>Cours en ligne d'une heure et demie</a:t>
          </a:r>
        </a:p>
      </dgm:t>
    </dgm:pt>
    <dgm:pt modelId="{471F5327-7B53-452A-A365-B28E7477B61B}" type="parTrans" cxnId="{BBE34EC7-5BE1-43ED-94A8-935E95AD321F}">
      <dgm:prSet/>
      <dgm:spPr/>
      <dgm:t>
        <a:bodyPr/>
        <a:lstStyle/>
        <a:p>
          <a:endParaRPr lang="en-GB"/>
        </a:p>
      </dgm:t>
    </dgm:pt>
    <dgm:pt modelId="{C4639040-E666-46E4-B4FF-72C024C43708}" type="sibTrans" cxnId="{BBE34EC7-5BE1-43ED-94A8-935E95AD321F}">
      <dgm:prSet/>
      <dgm:spPr/>
      <dgm:t>
        <a:bodyPr/>
        <a:lstStyle/>
        <a:p>
          <a:endParaRPr lang="en-GB"/>
        </a:p>
      </dgm:t>
    </dgm:pt>
    <dgm:pt modelId="{7A4DEDB2-60D5-4B0F-A508-1402A7C56573}">
      <dgm:prSet phldrT="[Text]" phldr="0"/>
      <dgm:spPr/>
      <dgm:t>
        <a:bodyPr/>
        <a:lstStyle/>
        <a:p>
          <a:r>
            <a:rPr lang="en-GB"/>
            <a:t>Atelier </a:t>
          </a:r>
          <a:r>
            <a:rPr lang="en-GB" err="1"/>
            <a:t>interactif</a:t>
          </a:r>
          <a:r>
            <a:rPr lang="en-GB"/>
            <a:t> de 4 </a:t>
          </a:r>
          <a:r>
            <a:rPr lang="en-GB" err="1"/>
            <a:t>jours</a:t>
          </a:r>
          <a:r>
            <a:rPr lang="en-GB"/>
            <a:t> et </a:t>
          </a:r>
          <a:r>
            <a:rPr lang="en-GB" err="1"/>
            <a:t>demie</a:t>
          </a:r>
          <a:endParaRPr lang="en-GB"/>
        </a:p>
      </dgm:t>
    </dgm:pt>
    <dgm:pt modelId="{CAD59B1B-74C9-4C56-9C16-781835982B2F}" type="parTrans" cxnId="{1B618694-0C3C-4CCB-8B03-3575AC7D7463}">
      <dgm:prSet/>
      <dgm:spPr/>
      <dgm:t>
        <a:bodyPr/>
        <a:lstStyle/>
        <a:p>
          <a:endParaRPr lang="en-GB"/>
        </a:p>
      </dgm:t>
    </dgm:pt>
    <dgm:pt modelId="{BBF160FB-7556-45C9-A5B0-A83B95528753}" type="sibTrans" cxnId="{1B618694-0C3C-4CCB-8B03-3575AC7D7463}">
      <dgm:prSet/>
      <dgm:spPr/>
      <dgm:t>
        <a:bodyPr/>
        <a:lstStyle/>
        <a:p>
          <a:endParaRPr lang="en-GB"/>
        </a:p>
      </dgm:t>
    </dgm:pt>
    <dgm:pt modelId="{3597AD56-6D26-4B26-8D6E-A4BD2FA3EF90}" type="pres">
      <dgm:prSet presAssocID="{F2242ACE-2D5C-4067-A9A8-31686DCD2EB0}" presName="Name0" presStyleCnt="0">
        <dgm:presLayoutVars>
          <dgm:dir/>
          <dgm:resizeHandles val="exact"/>
        </dgm:presLayoutVars>
      </dgm:prSet>
      <dgm:spPr/>
    </dgm:pt>
    <dgm:pt modelId="{D26AC8F8-CFFA-40CC-9C24-0240B557DDC2}" type="pres">
      <dgm:prSet presAssocID="{DC7EED24-6F1C-473D-856C-D9D328C2EAF2}" presName="node" presStyleLbl="node1" presStyleIdx="0" presStyleCnt="3">
        <dgm:presLayoutVars>
          <dgm:bulletEnabled val="1"/>
        </dgm:presLayoutVars>
      </dgm:prSet>
      <dgm:spPr/>
    </dgm:pt>
    <dgm:pt modelId="{C8142C70-68C2-4290-A15A-BF3548BC5F78}" type="pres">
      <dgm:prSet presAssocID="{8439D2F8-FF87-4669-9A6D-8EC9C0CEFE27}" presName="sibTrans" presStyleLbl="sibTrans2D1" presStyleIdx="0" presStyleCnt="2"/>
      <dgm:spPr/>
    </dgm:pt>
    <dgm:pt modelId="{7FEBB8C4-64F1-4129-A6D6-C19F86E3B23F}" type="pres">
      <dgm:prSet presAssocID="{8439D2F8-FF87-4669-9A6D-8EC9C0CEFE27}" presName="connectorText" presStyleLbl="sibTrans2D1" presStyleIdx="0" presStyleCnt="2"/>
      <dgm:spPr/>
    </dgm:pt>
    <dgm:pt modelId="{A432526A-B5DC-4FE8-9082-49F91855EF6D}" type="pres">
      <dgm:prSet presAssocID="{44190C9A-9945-43E1-B0E2-EEF73AA51663}" presName="node" presStyleLbl="node1" presStyleIdx="1" presStyleCnt="3">
        <dgm:presLayoutVars>
          <dgm:bulletEnabled val="1"/>
        </dgm:presLayoutVars>
      </dgm:prSet>
      <dgm:spPr/>
    </dgm:pt>
    <dgm:pt modelId="{A52CD259-A6CB-4437-89F3-431097E2B54F}" type="pres">
      <dgm:prSet presAssocID="{C4639040-E666-46E4-B4FF-72C024C43708}" presName="sibTrans" presStyleLbl="sibTrans2D1" presStyleIdx="1" presStyleCnt="2"/>
      <dgm:spPr/>
    </dgm:pt>
    <dgm:pt modelId="{5990AC2D-FF41-45F5-899B-1017E61D1B6E}" type="pres">
      <dgm:prSet presAssocID="{C4639040-E666-46E4-B4FF-72C024C43708}" presName="connectorText" presStyleLbl="sibTrans2D1" presStyleIdx="1" presStyleCnt="2"/>
      <dgm:spPr/>
    </dgm:pt>
    <dgm:pt modelId="{AC96A950-3DA7-48FF-BF70-ED66CF6D04A8}" type="pres">
      <dgm:prSet presAssocID="{7A4DEDB2-60D5-4B0F-A508-1402A7C56573}" presName="node" presStyleLbl="node1" presStyleIdx="2" presStyleCnt="3">
        <dgm:presLayoutVars>
          <dgm:bulletEnabled val="1"/>
        </dgm:presLayoutVars>
      </dgm:prSet>
      <dgm:spPr/>
    </dgm:pt>
  </dgm:ptLst>
  <dgm:cxnLst>
    <dgm:cxn modelId="{1FE55B00-E03E-4AA5-8FC9-CFF4A447B093}" type="presOf" srcId="{7A4DEDB2-60D5-4B0F-A508-1402A7C56573}" destId="{AC96A950-3DA7-48FF-BF70-ED66CF6D04A8}" srcOrd="0" destOrd="0" presId="urn:microsoft.com/office/officeart/2005/8/layout/process1"/>
    <dgm:cxn modelId="{8B668C02-272B-467A-87D0-762985CD10D3}" type="presOf" srcId="{8439D2F8-FF87-4669-9A6D-8EC9C0CEFE27}" destId="{C8142C70-68C2-4290-A15A-BF3548BC5F78}" srcOrd="0" destOrd="0" presId="urn:microsoft.com/office/officeart/2005/8/layout/process1"/>
    <dgm:cxn modelId="{D6642D03-B8D5-43F8-AB77-CD78B82D2F4C}" type="presOf" srcId="{8439D2F8-FF87-4669-9A6D-8EC9C0CEFE27}" destId="{7FEBB8C4-64F1-4129-A6D6-C19F86E3B23F}" srcOrd="1" destOrd="0" presId="urn:microsoft.com/office/officeart/2005/8/layout/process1"/>
    <dgm:cxn modelId="{51D6E829-7DCA-4B18-AD1F-176DE68DF4C4}" type="presOf" srcId="{C4639040-E666-46E4-B4FF-72C024C43708}" destId="{5990AC2D-FF41-45F5-899B-1017E61D1B6E}" srcOrd="1" destOrd="0" presId="urn:microsoft.com/office/officeart/2005/8/layout/process1"/>
    <dgm:cxn modelId="{84A15E3E-13C8-4556-BB47-53AD64D06D4C}" srcId="{F2242ACE-2D5C-4067-A9A8-31686DCD2EB0}" destId="{DC7EED24-6F1C-473D-856C-D9D328C2EAF2}" srcOrd="0" destOrd="0" parTransId="{B61E8936-3884-432B-9F5F-B61BF083D938}" sibTransId="{8439D2F8-FF87-4669-9A6D-8EC9C0CEFE27}"/>
    <dgm:cxn modelId="{94990A5B-B8F3-4C0D-937E-6F17189C1C3C}" type="presOf" srcId="{F2242ACE-2D5C-4067-A9A8-31686DCD2EB0}" destId="{3597AD56-6D26-4B26-8D6E-A4BD2FA3EF90}" srcOrd="0" destOrd="0" presId="urn:microsoft.com/office/officeart/2005/8/layout/process1"/>
    <dgm:cxn modelId="{137C1C71-40FE-47FA-B612-D3FFA1FF79BD}" type="presOf" srcId="{DC7EED24-6F1C-473D-856C-D9D328C2EAF2}" destId="{D26AC8F8-CFFA-40CC-9C24-0240B557DDC2}" srcOrd="0" destOrd="0" presId="urn:microsoft.com/office/officeart/2005/8/layout/process1"/>
    <dgm:cxn modelId="{5A13BD57-AB52-431A-80CE-E457E327FFE6}" type="presOf" srcId="{C4639040-E666-46E4-B4FF-72C024C43708}" destId="{A52CD259-A6CB-4437-89F3-431097E2B54F}" srcOrd="0" destOrd="0" presId="urn:microsoft.com/office/officeart/2005/8/layout/process1"/>
    <dgm:cxn modelId="{1B618694-0C3C-4CCB-8B03-3575AC7D7463}" srcId="{F2242ACE-2D5C-4067-A9A8-31686DCD2EB0}" destId="{7A4DEDB2-60D5-4B0F-A508-1402A7C56573}" srcOrd="2" destOrd="0" parTransId="{CAD59B1B-74C9-4C56-9C16-781835982B2F}" sibTransId="{BBF160FB-7556-45C9-A5B0-A83B95528753}"/>
    <dgm:cxn modelId="{013365AC-DCE9-4CA9-8976-CF228224E861}" type="presOf" srcId="{44190C9A-9945-43E1-B0E2-EEF73AA51663}" destId="{A432526A-B5DC-4FE8-9082-49F91855EF6D}" srcOrd="0" destOrd="0" presId="urn:microsoft.com/office/officeart/2005/8/layout/process1"/>
    <dgm:cxn modelId="{BBE34EC7-5BE1-43ED-94A8-935E95AD321F}" srcId="{F2242ACE-2D5C-4067-A9A8-31686DCD2EB0}" destId="{44190C9A-9945-43E1-B0E2-EEF73AA51663}" srcOrd="1" destOrd="0" parTransId="{471F5327-7B53-452A-A365-B28E7477B61B}" sibTransId="{C4639040-E666-46E4-B4FF-72C024C43708}"/>
    <dgm:cxn modelId="{EC49E4D2-6C7E-4C40-9B6F-5D7106799A95}" type="presParOf" srcId="{3597AD56-6D26-4B26-8D6E-A4BD2FA3EF90}" destId="{D26AC8F8-CFFA-40CC-9C24-0240B557DDC2}" srcOrd="0" destOrd="0" presId="urn:microsoft.com/office/officeart/2005/8/layout/process1"/>
    <dgm:cxn modelId="{2F0728A5-EE6B-4AFA-B8BD-05F296E682F3}" type="presParOf" srcId="{3597AD56-6D26-4B26-8D6E-A4BD2FA3EF90}" destId="{C8142C70-68C2-4290-A15A-BF3548BC5F78}" srcOrd="1" destOrd="0" presId="urn:microsoft.com/office/officeart/2005/8/layout/process1"/>
    <dgm:cxn modelId="{72714395-62BE-4901-88C5-DC7F380F118A}" type="presParOf" srcId="{C8142C70-68C2-4290-A15A-BF3548BC5F78}" destId="{7FEBB8C4-64F1-4129-A6D6-C19F86E3B23F}" srcOrd="0" destOrd="0" presId="urn:microsoft.com/office/officeart/2005/8/layout/process1"/>
    <dgm:cxn modelId="{14CDAAE1-EB95-4830-9B6E-71D1399E822B}" type="presParOf" srcId="{3597AD56-6D26-4B26-8D6E-A4BD2FA3EF90}" destId="{A432526A-B5DC-4FE8-9082-49F91855EF6D}" srcOrd="2" destOrd="0" presId="urn:microsoft.com/office/officeart/2005/8/layout/process1"/>
    <dgm:cxn modelId="{BEDD7F38-4FFC-4CB4-B8C6-A19156C2BF1E}" type="presParOf" srcId="{3597AD56-6D26-4B26-8D6E-A4BD2FA3EF90}" destId="{A52CD259-A6CB-4437-89F3-431097E2B54F}" srcOrd="3" destOrd="0" presId="urn:microsoft.com/office/officeart/2005/8/layout/process1"/>
    <dgm:cxn modelId="{C3227302-6017-491F-8527-4FD780B36E0C}" type="presParOf" srcId="{A52CD259-A6CB-4437-89F3-431097E2B54F}" destId="{5990AC2D-FF41-45F5-899B-1017E61D1B6E}" srcOrd="0" destOrd="0" presId="urn:microsoft.com/office/officeart/2005/8/layout/process1"/>
    <dgm:cxn modelId="{483E3C92-DA89-4DEE-985C-E9C3424E228F}" type="presParOf" srcId="{3597AD56-6D26-4B26-8D6E-A4BD2FA3EF90}" destId="{AC96A950-3DA7-48FF-BF70-ED66CF6D04A8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2242ACE-2D5C-4067-A9A8-31686DCD2EB0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DC7EED24-6F1C-473D-856C-D9D328C2EAF2}">
      <dgm:prSet phldrT="[Text]" phldr="0"/>
      <dgm:spPr/>
      <dgm:t>
        <a:bodyPr/>
        <a:lstStyle/>
        <a:p>
          <a:r>
            <a:rPr lang="en-GB"/>
            <a:t>Session d'introduction interactive en ligne d'une heure </a:t>
          </a:r>
        </a:p>
      </dgm:t>
    </dgm:pt>
    <dgm:pt modelId="{B61E8936-3884-432B-9F5F-B61BF083D938}" type="parTrans" cxnId="{84A15E3E-13C8-4556-BB47-53AD64D06D4C}">
      <dgm:prSet/>
      <dgm:spPr/>
      <dgm:t>
        <a:bodyPr/>
        <a:lstStyle/>
        <a:p>
          <a:endParaRPr lang="en-GB"/>
        </a:p>
      </dgm:t>
    </dgm:pt>
    <dgm:pt modelId="{8439D2F8-FF87-4669-9A6D-8EC9C0CEFE27}" type="sibTrans" cxnId="{84A15E3E-13C8-4556-BB47-53AD64D06D4C}">
      <dgm:prSet/>
      <dgm:spPr/>
      <dgm:t>
        <a:bodyPr/>
        <a:lstStyle/>
        <a:p>
          <a:endParaRPr lang="en-GB"/>
        </a:p>
      </dgm:t>
    </dgm:pt>
    <dgm:pt modelId="{44190C9A-9945-43E1-B0E2-EEF73AA51663}">
      <dgm:prSet phldrT="[Text]"/>
      <dgm:spPr/>
      <dgm:t>
        <a:bodyPr/>
        <a:lstStyle/>
        <a:p>
          <a:r>
            <a:rPr lang="en-GB"/>
            <a:t>Cours </a:t>
          </a:r>
          <a:r>
            <a:rPr lang="en-GB" err="1"/>
            <a:t>en</a:t>
          </a:r>
          <a:r>
            <a:rPr lang="en-GB"/>
            <a:t> </a:t>
          </a:r>
          <a:r>
            <a:rPr lang="en-GB" err="1"/>
            <a:t>ligne</a:t>
          </a:r>
          <a:r>
            <a:rPr lang="en-GB"/>
            <a:t> </a:t>
          </a:r>
          <a:r>
            <a:rPr lang="en-GB" err="1"/>
            <a:t>d’une</a:t>
          </a:r>
          <a:r>
            <a:rPr lang="en-GB"/>
            <a:t> </a:t>
          </a:r>
          <a:r>
            <a:rPr lang="en-GB" err="1"/>
            <a:t>heure</a:t>
          </a:r>
          <a:r>
            <a:rPr lang="en-GB"/>
            <a:t> et </a:t>
          </a:r>
          <a:r>
            <a:rPr lang="en-GB" err="1"/>
            <a:t>demie</a:t>
          </a:r>
          <a:r>
            <a:rPr lang="en-GB"/>
            <a:t> - Module 1</a:t>
          </a:r>
        </a:p>
      </dgm:t>
    </dgm:pt>
    <dgm:pt modelId="{471F5327-7B53-452A-A365-B28E7477B61B}" type="parTrans" cxnId="{BBE34EC7-5BE1-43ED-94A8-935E95AD321F}">
      <dgm:prSet/>
      <dgm:spPr/>
      <dgm:t>
        <a:bodyPr/>
        <a:lstStyle/>
        <a:p>
          <a:endParaRPr lang="en-GB"/>
        </a:p>
      </dgm:t>
    </dgm:pt>
    <dgm:pt modelId="{C4639040-E666-46E4-B4FF-72C024C43708}" type="sibTrans" cxnId="{BBE34EC7-5BE1-43ED-94A8-935E95AD321F}">
      <dgm:prSet/>
      <dgm:spPr/>
      <dgm:t>
        <a:bodyPr/>
        <a:lstStyle/>
        <a:p>
          <a:endParaRPr lang="en-GB"/>
        </a:p>
      </dgm:t>
    </dgm:pt>
    <dgm:pt modelId="{7A4DEDB2-60D5-4B0F-A508-1402A7C56573}">
      <dgm:prSet phldrT="[Text]" phldr="0"/>
      <dgm:spPr/>
      <dgm:t>
        <a:bodyPr/>
        <a:lstStyle/>
        <a:p>
          <a:r>
            <a:rPr lang="en-GB"/>
            <a:t>Atelier </a:t>
          </a:r>
          <a:r>
            <a:rPr lang="en-GB" err="1"/>
            <a:t>interactif</a:t>
          </a:r>
          <a:r>
            <a:rPr lang="en-GB"/>
            <a:t> de 4 </a:t>
          </a:r>
          <a:r>
            <a:rPr lang="en-GB" err="1"/>
            <a:t>jours</a:t>
          </a:r>
          <a:r>
            <a:rPr lang="en-GB"/>
            <a:t> et </a:t>
          </a:r>
          <a:r>
            <a:rPr lang="en-GB" err="1"/>
            <a:t>demie</a:t>
          </a:r>
          <a:r>
            <a:rPr lang="en-GB"/>
            <a:t> - Modules 2 à 5</a:t>
          </a:r>
        </a:p>
      </dgm:t>
    </dgm:pt>
    <dgm:pt modelId="{CAD59B1B-74C9-4C56-9C16-781835982B2F}" type="parTrans" cxnId="{1B618694-0C3C-4CCB-8B03-3575AC7D7463}">
      <dgm:prSet/>
      <dgm:spPr/>
      <dgm:t>
        <a:bodyPr/>
        <a:lstStyle/>
        <a:p>
          <a:endParaRPr lang="en-GB"/>
        </a:p>
      </dgm:t>
    </dgm:pt>
    <dgm:pt modelId="{BBF160FB-7556-45C9-A5B0-A83B95528753}" type="sibTrans" cxnId="{1B618694-0C3C-4CCB-8B03-3575AC7D7463}">
      <dgm:prSet/>
      <dgm:spPr/>
      <dgm:t>
        <a:bodyPr/>
        <a:lstStyle/>
        <a:p>
          <a:endParaRPr lang="en-GB"/>
        </a:p>
      </dgm:t>
    </dgm:pt>
    <dgm:pt modelId="{3597AD56-6D26-4B26-8D6E-A4BD2FA3EF90}" type="pres">
      <dgm:prSet presAssocID="{F2242ACE-2D5C-4067-A9A8-31686DCD2EB0}" presName="Name0" presStyleCnt="0">
        <dgm:presLayoutVars>
          <dgm:dir/>
          <dgm:resizeHandles val="exact"/>
        </dgm:presLayoutVars>
      </dgm:prSet>
      <dgm:spPr/>
    </dgm:pt>
    <dgm:pt modelId="{D26AC8F8-CFFA-40CC-9C24-0240B557DDC2}" type="pres">
      <dgm:prSet presAssocID="{DC7EED24-6F1C-473D-856C-D9D328C2EAF2}" presName="node" presStyleLbl="node1" presStyleIdx="0" presStyleCnt="3">
        <dgm:presLayoutVars>
          <dgm:bulletEnabled val="1"/>
        </dgm:presLayoutVars>
      </dgm:prSet>
      <dgm:spPr/>
    </dgm:pt>
    <dgm:pt modelId="{C8142C70-68C2-4290-A15A-BF3548BC5F78}" type="pres">
      <dgm:prSet presAssocID="{8439D2F8-FF87-4669-9A6D-8EC9C0CEFE27}" presName="sibTrans" presStyleLbl="sibTrans2D1" presStyleIdx="0" presStyleCnt="2"/>
      <dgm:spPr/>
    </dgm:pt>
    <dgm:pt modelId="{7FEBB8C4-64F1-4129-A6D6-C19F86E3B23F}" type="pres">
      <dgm:prSet presAssocID="{8439D2F8-FF87-4669-9A6D-8EC9C0CEFE27}" presName="connectorText" presStyleLbl="sibTrans2D1" presStyleIdx="0" presStyleCnt="2"/>
      <dgm:spPr/>
    </dgm:pt>
    <dgm:pt modelId="{A432526A-B5DC-4FE8-9082-49F91855EF6D}" type="pres">
      <dgm:prSet presAssocID="{44190C9A-9945-43E1-B0E2-EEF73AA51663}" presName="node" presStyleLbl="node1" presStyleIdx="1" presStyleCnt="3">
        <dgm:presLayoutVars>
          <dgm:bulletEnabled val="1"/>
        </dgm:presLayoutVars>
      </dgm:prSet>
      <dgm:spPr/>
    </dgm:pt>
    <dgm:pt modelId="{A52CD259-A6CB-4437-89F3-431097E2B54F}" type="pres">
      <dgm:prSet presAssocID="{C4639040-E666-46E4-B4FF-72C024C43708}" presName="sibTrans" presStyleLbl="sibTrans2D1" presStyleIdx="1" presStyleCnt="2"/>
      <dgm:spPr/>
    </dgm:pt>
    <dgm:pt modelId="{5990AC2D-FF41-45F5-899B-1017E61D1B6E}" type="pres">
      <dgm:prSet presAssocID="{C4639040-E666-46E4-B4FF-72C024C43708}" presName="connectorText" presStyleLbl="sibTrans2D1" presStyleIdx="1" presStyleCnt="2"/>
      <dgm:spPr/>
    </dgm:pt>
    <dgm:pt modelId="{AC96A950-3DA7-48FF-BF70-ED66CF6D04A8}" type="pres">
      <dgm:prSet presAssocID="{7A4DEDB2-60D5-4B0F-A508-1402A7C56573}" presName="node" presStyleLbl="node1" presStyleIdx="2" presStyleCnt="3">
        <dgm:presLayoutVars>
          <dgm:bulletEnabled val="1"/>
        </dgm:presLayoutVars>
      </dgm:prSet>
      <dgm:spPr/>
    </dgm:pt>
  </dgm:ptLst>
  <dgm:cxnLst>
    <dgm:cxn modelId="{1FE55B00-E03E-4AA5-8FC9-CFF4A447B093}" type="presOf" srcId="{7A4DEDB2-60D5-4B0F-A508-1402A7C56573}" destId="{AC96A950-3DA7-48FF-BF70-ED66CF6D04A8}" srcOrd="0" destOrd="0" presId="urn:microsoft.com/office/officeart/2005/8/layout/process1"/>
    <dgm:cxn modelId="{8B668C02-272B-467A-87D0-762985CD10D3}" type="presOf" srcId="{8439D2F8-FF87-4669-9A6D-8EC9C0CEFE27}" destId="{C8142C70-68C2-4290-A15A-BF3548BC5F78}" srcOrd="0" destOrd="0" presId="urn:microsoft.com/office/officeart/2005/8/layout/process1"/>
    <dgm:cxn modelId="{D6642D03-B8D5-43F8-AB77-CD78B82D2F4C}" type="presOf" srcId="{8439D2F8-FF87-4669-9A6D-8EC9C0CEFE27}" destId="{7FEBB8C4-64F1-4129-A6D6-C19F86E3B23F}" srcOrd="1" destOrd="0" presId="urn:microsoft.com/office/officeart/2005/8/layout/process1"/>
    <dgm:cxn modelId="{51D6E829-7DCA-4B18-AD1F-176DE68DF4C4}" type="presOf" srcId="{C4639040-E666-46E4-B4FF-72C024C43708}" destId="{5990AC2D-FF41-45F5-899B-1017E61D1B6E}" srcOrd="1" destOrd="0" presId="urn:microsoft.com/office/officeart/2005/8/layout/process1"/>
    <dgm:cxn modelId="{84A15E3E-13C8-4556-BB47-53AD64D06D4C}" srcId="{F2242ACE-2D5C-4067-A9A8-31686DCD2EB0}" destId="{DC7EED24-6F1C-473D-856C-D9D328C2EAF2}" srcOrd="0" destOrd="0" parTransId="{B61E8936-3884-432B-9F5F-B61BF083D938}" sibTransId="{8439D2F8-FF87-4669-9A6D-8EC9C0CEFE27}"/>
    <dgm:cxn modelId="{94990A5B-B8F3-4C0D-937E-6F17189C1C3C}" type="presOf" srcId="{F2242ACE-2D5C-4067-A9A8-31686DCD2EB0}" destId="{3597AD56-6D26-4B26-8D6E-A4BD2FA3EF90}" srcOrd="0" destOrd="0" presId="urn:microsoft.com/office/officeart/2005/8/layout/process1"/>
    <dgm:cxn modelId="{137C1C71-40FE-47FA-B612-D3FFA1FF79BD}" type="presOf" srcId="{DC7EED24-6F1C-473D-856C-D9D328C2EAF2}" destId="{D26AC8F8-CFFA-40CC-9C24-0240B557DDC2}" srcOrd="0" destOrd="0" presId="urn:microsoft.com/office/officeart/2005/8/layout/process1"/>
    <dgm:cxn modelId="{5A13BD57-AB52-431A-80CE-E457E327FFE6}" type="presOf" srcId="{C4639040-E666-46E4-B4FF-72C024C43708}" destId="{A52CD259-A6CB-4437-89F3-431097E2B54F}" srcOrd="0" destOrd="0" presId="urn:microsoft.com/office/officeart/2005/8/layout/process1"/>
    <dgm:cxn modelId="{1B618694-0C3C-4CCB-8B03-3575AC7D7463}" srcId="{F2242ACE-2D5C-4067-A9A8-31686DCD2EB0}" destId="{7A4DEDB2-60D5-4B0F-A508-1402A7C56573}" srcOrd="2" destOrd="0" parTransId="{CAD59B1B-74C9-4C56-9C16-781835982B2F}" sibTransId="{BBF160FB-7556-45C9-A5B0-A83B95528753}"/>
    <dgm:cxn modelId="{013365AC-DCE9-4CA9-8976-CF228224E861}" type="presOf" srcId="{44190C9A-9945-43E1-B0E2-EEF73AA51663}" destId="{A432526A-B5DC-4FE8-9082-49F91855EF6D}" srcOrd="0" destOrd="0" presId="urn:microsoft.com/office/officeart/2005/8/layout/process1"/>
    <dgm:cxn modelId="{BBE34EC7-5BE1-43ED-94A8-935E95AD321F}" srcId="{F2242ACE-2D5C-4067-A9A8-31686DCD2EB0}" destId="{44190C9A-9945-43E1-B0E2-EEF73AA51663}" srcOrd="1" destOrd="0" parTransId="{471F5327-7B53-452A-A365-B28E7477B61B}" sibTransId="{C4639040-E666-46E4-B4FF-72C024C43708}"/>
    <dgm:cxn modelId="{EC49E4D2-6C7E-4C40-9B6F-5D7106799A95}" type="presParOf" srcId="{3597AD56-6D26-4B26-8D6E-A4BD2FA3EF90}" destId="{D26AC8F8-CFFA-40CC-9C24-0240B557DDC2}" srcOrd="0" destOrd="0" presId="urn:microsoft.com/office/officeart/2005/8/layout/process1"/>
    <dgm:cxn modelId="{2F0728A5-EE6B-4AFA-B8BD-05F296E682F3}" type="presParOf" srcId="{3597AD56-6D26-4B26-8D6E-A4BD2FA3EF90}" destId="{C8142C70-68C2-4290-A15A-BF3548BC5F78}" srcOrd="1" destOrd="0" presId="urn:microsoft.com/office/officeart/2005/8/layout/process1"/>
    <dgm:cxn modelId="{72714395-62BE-4901-88C5-DC7F380F118A}" type="presParOf" srcId="{C8142C70-68C2-4290-A15A-BF3548BC5F78}" destId="{7FEBB8C4-64F1-4129-A6D6-C19F86E3B23F}" srcOrd="0" destOrd="0" presId="urn:microsoft.com/office/officeart/2005/8/layout/process1"/>
    <dgm:cxn modelId="{14CDAAE1-EB95-4830-9B6E-71D1399E822B}" type="presParOf" srcId="{3597AD56-6D26-4B26-8D6E-A4BD2FA3EF90}" destId="{A432526A-B5DC-4FE8-9082-49F91855EF6D}" srcOrd="2" destOrd="0" presId="urn:microsoft.com/office/officeart/2005/8/layout/process1"/>
    <dgm:cxn modelId="{BEDD7F38-4FFC-4CB4-B8C6-A19156C2BF1E}" type="presParOf" srcId="{3597AD56-6D26-4B26-8D6E-A4BD2FA3EF90}" destId="{A52CD259-A6CB-4437-89F3-431097E2B54F}" srcOrd="3" destOrd="0" presId="urn:microsoft.com/office/officeart/2005/8/layout/process1"/>
    <dgm:cxn modelId="{C3227302-6017-491F-8527-4FD780B36E0C}" type="presParOf" srcId="{A52CD259-A6CB-4437-89F3-431097E2B54F}" destId="{5990AC2D-FF41-45F5-899B-1017E61D1B6E}" srcOrd="0" destOrd="0" presId="urn:microsoft.com/office/officeart/2005/8/layout/process1"/>
    <dgm:cxn modelId="{483E3C92-DA89-4DEE-985C-E9C3424E228F}" type="presParOf" srcId="{3597AD56-6D26-4B26-8D6E-A4BD2FA3EF90}" destId="{AC96A950-3DA7-48FF-BF70-ED66CF6D04A8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6AC8F8-CFFA-40CC-9C24-0240B557DDC2}">
      <dsp:nvSpPr>
        <dsp:cNvPr id="0" name=""/>
        <dsp:cNvSpPr/>
      </dsp:nvSpPr>
      <dsp:spPr>
        <a:xfrm>
          <a:off x="8687" y="2121833"/>
          <a:ext cx="2596737" cy="15580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/>
            <a:t>Session d'introduction interactive en ligne d'une heure </a:t>
          </a:r>
        </a:p>
      </dsp:txBody>
      <dsp:txXfrm>
        <a:off x="54320" y="2167466"/>
        <a:ext cx="2505471" cy="1466776"/>
      </dsp:txXfrm>
    </dsp:sp>
    <dsp:sp modelId="{C8142C70-68C2-4290-A15A-BF3548BC5F78}">
      <dsp:nvSpPr>
        <dsp:cNvPr id="0" name=""/>
        <dsp:cNvSpPr/>
      </dsp:nvSpPr>
      <dsp:spPr>
        <a:xfrm>
          <a:off x="2865099" y="2578859"/>
          <a:ext cx="550508" cy="64399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900" kern="1200"/>
        </a:p>
      </dsp:txBody>
      <dsp:txXfrm>
        <a:off x="2865099" y="2707657"/>
        <a:ext cx="385356" cy="386394"/>
      </dsp:txXfrm>
    </dsp:sp>
    <dsp:sp modelId="{A432526A-B5DC-4FE8-9082-49F91855EF6D}">
      <dsp:nvSpPr>
        <dsp:cNvPr id="0" name=""/>
        <dsp:cNvSpPr/>
      </dsp:nvSpPr>
      <dsp:spPr>
        <a:xfrm>
          <a:off x="3644120" y="2121833"/>
          <a:ext cx="2596737" cy="15580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/>
            <a:t>Cours en ligne d'une heure et demie</a:t>
          </a:r>
        </a:p>
      </dsp:txBody>
      <dsp:txXfrm>
        <a:off x="3689753" y="2167466"/>
        <a:ext cx="2505471" cy="1466776"/>
      </dsp:txXfrm>
    </dsp:sp>
    <dsp:sp modelId="{A52CD259-A6CB-4437-89F3-431097E2B54F}">
      <dsp:nvSpPr>
        <dsp:cNvPr id="0" name=""/>
        <dsp:cNvSpPr/>
      </dsp:nvSpPr>
      <dsp:spPr>
        <a:xfrm>
          <a:off x="6500532" y="2578859"/>
          <a:ext cx="550508" cy="64399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900" kern="1200"/>
        </a:p>
      </dsp:txBody>
      <dsp:txXfrm>
        <a:off x="6500532" y="2707657"/>
        <a:ext cx="385356" cy="386394"/>
      </dsp:txXfrm>
    </dsp:sp>
    <dsp:sp modelId="{AC96A950-3DA7-48FF-BF70-ED66CF6D04A8}">
      <dsp:nvSpPr>
        <dsp:cNvPr id="0" name=""/>
        <dsp:cNvSpPr/>
      </dsp:nvSpPr>
      <dsp:spPr>
        <a:xfrm>
          <a:off x="7279553" y="2121833"/>
          <a:ext cx="2596737" cy="15580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/>
            <a:t>Atelier </a:t>
          </a:r>
          <a:r>
            <a:rPr lang="en-GB" sz="2300" kern="1200" err="1"/>
            <a:t>interactif</a:t>
          </a:r>
          <a:r>
            <a:rPr lang="en-GB" sz="2300" kern="1200"/>
            <a:t> de 4 </a:t>
          </a:r>
          <a:r>
            <a:rPr lang="en-GB" sz="2300" kern="1200" err="1"/>
            <a:t>jours</a:t>
          </a:r>
          <a:r>
            <a:rPr lang="en-GB" sz="2300" kern="1200"/>
            <a:t> et </a:t>
          </a:r>
          <a:r>
            <a:rPr lang="en-GB" sz="2300" kern="1200" err="1"/>
            <a:t>demie</a:t>
          </a:r>
          <a:endParaRPr lang="en-GB" sz="2300" kern="1200"/>
        </a:p>
      </dsp:txBody>
      <dsp:txXfrm>
        <a:off x="7325186" y="2167466"/>
        <a:ext cx="2505471" cy="146677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6AC8F8-CFFA-40CC-9C24-0240B557DDC2}">
      <dsp:nvSpPr>
        <dsp:cNvPr id="0" name=""/>
        <dsp:cNvSpPr/>
      </dsp:nvSpPr>
      <dsp:spPr>
        <a:xfrm>
          <a:off x="8687" y="2121833"/>
          <a:ext cx="2596737" cy="15580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/>
            <a:t>Session d'introduction interactive en ligne d'une heure </a:t>
          </a:r>
        </a:p>
      </dsp:txBody>
      <dsp:txXfrm>
        <a:off x="54320" y="2167466"/>
        <a:ext cx="2505471" cy="1466776"/>
      </dsp:txXfrm>
    </dsp:sp>
    <dsp:sp modelId="{C8142C70-68C2-4290-A15A-BF3548BC5F78}">
      <dsp:nvSpPr>
        <dsp:cNvPr id="0" name=""/>
        <dsp:cNvSpPr/>
      </dsp:nvSpPr>
      <dsp:spPr>
        <a:xfrm>
          <a:off x="2865099" y="2578859"/>
          <a:ext cx="550508" cy="64399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900" kern="1200"/>
        </a:p>
      </dsp:txBody>
      <dsp:txXfrm>
        <a:off x="2865099" y="2707657"/>
        <a:ext cx="385356" cy="386394"/>
      </dsp:txXfrm>
    </dsp:sp>
    <dsp:sp modelId="{A432526A-B5DC-4FE8-9082-49F91855EF6D}">
      <dsp:nvSpPr>
        <dsp:cNvPr id="0" name=""/>
        <dsp:cNvSpPr/>
      </dsp:nvSpPr>
      <dsp:spPr>
        <a:xfrm>
          <a:off x="3644120" y="2121833"/>
          <a:ext cx="2596737" cy="15580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/>
            <a:t>Cours en ligne d'une heure et demie</a:t>
          </a:r>
        </a:p>
      </dsp:txBody>
      <dsp:txXfrm>
        <a:off x="3689753" y="2167466"/>
        <a:ext cx="2505471" cy="1466776"/>
      </dsp:txXfrm>
    </dsp:sp>
    <dsp:sp modelId="{A52CD259-A6CB-4437-89F3-431097E2B54F}">
      <dsp:nvSpPr>
        <dsp:cNvPr id="0" name=""/>
        <dsp:cNvSpPr/>
      </dsp:nvSpPr>
      <dsp:spPr>
        <a:xfrm>
          <a:off x="6500532" y="2578859"/>
          <a:ext cx="550508" cy="64399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900" kern="1200"/>
        </a:p>
      </dsp:txBody>
      <dsp:txXfrm>
        <a:off x="6500532" y="2707657"/>
        <a:ext cx="385356" cy="386394"/>
      </dsp:txXfrm>
    </dsp:sp>
    <dsp:sp modelId="{AC96A950-3DA7-48FF-BF70-ED66CF6D04A8}">
      <dsp:nvSpPr>
        <dsp:cNvPr id="0" name=""/>
        <dsp:cNvSpPr/>
      </dsp:nvSpPr>
      <dsp:spPr>
        <a:xfrm>
          <a:off x="7279553" y="2121833"/>
          <a:ext cx="2596737" cy="15580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/>
            <a:t>Atelier </a:t>
          </a:r>
          <a:r>
            <a:rPr lang="en-GB" sz="2300" kern="1200" err="1"/>
            <a:t>interactif</a:t>
          </a:r>
          <a:r>
            <a:rPr lang="en-GB" sz="2300" kern="1200"/>
            <a:t> de 4 </a:t>
          </a:r>
          <a:r>
            <a:rPr lang="en-GB" sz="2300" kern="1200" err="1"/>
            <a:t>jours</a:t>
          </a:r>
          <a:r>
            <a:rPr lang="en-GB" sz="2300" kern="1200"/>
            <a:t> et </a:t>
          </a:r>
          <a:r>
            <a:rPr lang="en-GB" sz="2300" kern="1200" err="1"/>
            <a:t>demie</a:t>
          </a:r>
          <a:endParaRPr lang="en-GB" sz="2300" kern="1200"/>
        </a:p>
      </dsp:txBody>
      <dsp:txXfrm>
        <a:off x="7325186" y="2167466"/>
        <a:ext cx="2505471" cy="146677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6AC8F8-CFFA-40CC-9C24-0240B557DDC2}">
      <dsp:nvSpPr>
        <dsp:cNvPr id="0" name=""/>
        <dsp:cNvSpPr/>
      </dsp:nvSpPr>
      <dsp:spPr>
        <a:xfrm>
          <a:off x="8687" y="2121833"/>
          <a:ext cx="2596737" cy="15580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/>
            <a:t>Session d'introduction interactive en ligne d'une heure </a:t>
          </a:r>
        </a:p>
      </dsp:txBody>
      <dsp:txXfrm>
        <a:off x="54320" y="2167466"/>
        <a:ext cx="2505471" cy="1466776"/>
      </dsp:txXfrm>
    </dsp:sp>
    <dsp:sp modelId="{C8142C70-68C2-4290-A15A-BF3548BC5F78}">
      <dsp:nvSpPr>
        <dsp:cNvPr id="0" name=""/>
        <dsp:cNvSpPr/>
      </dsp:nvSpPr>
      <dsp:spPr>
        <a:xfrm>
          <a:off x="2865099" y="2578859"/>
          <a:ext cx="550508" cy="64399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900" kern="1200"/>
        </a:p>
      </dsp:txBody>
      <dsp:txXfrm>
        <a:off x="2865099" y="2707657"/>
        <a:ext cx="385356" cy="386394"/>
      </dsp:txXfrm>
    </dsp:sp>
    <dsp:sp modelId="{A432526A-B5DC-4FE8-9082-49F91855EF6D}">
      <dsp:nvSpPr>
        <dsp:cNvPr id="0" name=""/>
        <dsp:cNvSpPr/>
      </dsp:nvSpPr>
      <dsp:spPr>
        <a:xfrm>
          <a:off x="3644120" y="2121833"/>
          <a:ext cx="2596737" cy="15580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/>
            <a:t>Cours </a:t>
          </a:r>
          <a:r>
            <a:rPr lang="en-GB" sz="2300" kern="1200" err="1"/>
            <a:t>en</a:t>
          </a:r>
          <a:r>
            <a:rPr lang="en-GB" sz="2300" kern="1200"/>
            <a:t> </a:t>
          </a:r>
          <a:r>
            <a:rPr lang="en-GB" sz="2300" kern="1200" err="1"/>
            <a:t>ligne</a:t>
          </a:r>
          <a:r>
            <a:rPr lang="en-GB" sz="2300" kern="1200"/>
            <a:t> </a:t>
          </a:r>
          <a:r>
            <a:rPr lang="en-GB" sz="2300" kern="1200" err="1"/>
            <a:t>d’une</a:t>
          </a:r>
          <a:r>
            <a:rPr lang="en-GB" sz="2300" kern="1200"/>
            <a:t> </a:t>
          </a:r>
          <a:r>
            <a:rPr lang="en-GB" sz="2300" kern="1200" err="1"/>
            <a:t>heure</a:t>
          </a:r>
          <a:r>
            <a:rPr lang="en-GB" sz="2300" kern="1200"/>
            <a:t> et </a:t>
          </a:r>
          <a:r>
            <a:rPr lang="en-GB" sz="2300" kern="1200" err="1"/>
            <a:t>demie</a:t>
          </a:r>
          <a:r>
            <a:rPr lang="en-GB" sz="2300" kern="1200"/>
            <a:t> - Module 1</a:t>
          </a:r>
        </a:p>
      </dsp:txBody>
      <dsp:txXfrm>
        <a:off x="3689753" y="2167466"/>
        <a:ext cx="2505471" cy="1466776"/>
      </dsp:txXfrm>
    </dsp:sp>
    <dsp:sp modelId="{A52CD259-A6CB-4437-89F3-431097E2B54F}">
      <dsp:nvSpPr>
        <dsp:cNvPr id="0" name=""/>
        <dsp:cNvSpPr/>
      </dsp:nvSpPr>
      <dsp:spPr>
        <a:xfrm>
          <a:off x="6500532" y="2578859"/>
          <a:ext cx="550508" cy="64399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900" kern="1200"/>
        </a:p>
      </dsp:txBody>
      <dsp:txXfrm>
        <a:off x="6500532" y="2707657"/>
        <a:ext cx="385356" cy="386394"/>
      </dsp:txXfrm>
    </dsp:sp>
    <dsp:sp modelId="{AC96A950-3DA7-48FF-BF70-ED66CF6D04A8}">
      <dsp:nvSpPr>
        <dsp:cNvPr id="0" name=""/>
        <dsp:cNvSpPr/>
      </dsp:nvSpPr>
      <dsp:spPr>
        <a:xfrm>
          <a:off x="7279553" y="2121833"/>
          <a:ext cx="2596737" cy="15580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/>
            <a:t>Atelier </a:t>
          </a:r>
          <a:r>
            <a:rPr lang="en-GB" sz="2300" kern="1200" err="1"/>
            <a:t>interactif</a:t>
          </a:r>
          <a:r>
            <a:rPr lang="en-GB" sz="2300" kern="1200"/>
            <a:t> de 4 </a:t>
          </a:r>
          <a:r>
            <a:rPr lang="en-GB" sz="2300" kern="1200" err="1"/>
            <a:t>jours</a:t>
          </a:r>
          <a:r>
            <a:rPr lang="en-GB" sz="2300" kern="1200"/>
            <a:t> et </a:t>
          </a:r>
          <a:r>
            <a:rPr lang="en-GB" sz="2300" kern="1200" err="1"/>
            <a:t>demie</a:t>
          </a:r>
          <a:r>
            <a:rPr lang="en-GB" sz="2300" kern="1200"/>
            <a:t> - Modules 2 à 5</a:t>
          </a:r>
        </a:p>
      </dsp:txBody>
      <dsp:txXfrm>
        <a:off x="7325186" y="2167466"/>
        <a:ext cx="2505471" cy="14667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2306BF5-026D-D9CA-557C-E1B9B54BFF8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FC9401-268F-8FCF-BD19-F3560D03456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27BD2C-78D7-4BA2-860C-2B3429A6C7ED}" type="datetimeFigureOut">
              <a:rPr lang="en-GB" smtClean="0"/>
              <a:t>16/03/2026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0CEE08-4C74-0FAF-7433-94BC732FDCC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84529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fr-FR"/>
          </a:p>
        </p:txBody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ashsystemsacademy.org/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washsystemsacademy.org/mod/page/view.php?id=18677" TargetMode="External"/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washsystemsacademy.org/mod/page/view.php?id=18677" TargetMode="External"/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ashsystemsacademy.org/mod/page/view.php?id=18677" TargetMode="External"/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B5FBA"/>
              </a:buClr>
              <a:buSzPts val="1200"/>
              <a:buFont typeface="Roboto"/>
              <a:buNone/>
            </a:pPr>
            <a:r>
              <a:rPr lang="en-US" sz="12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Notes du </a:t>
            </a:r>
            <a:r>
              <a:rPr lang="en-US" sz="1200" b="1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formateur</a:t>
            </a:r>
            <a:r>
              <a:rPr lang="en-US" sz="12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B5FBA"/>
              </a:buClr>
              <a:buSzPts val="1200"/>
              <a:buFont typeface="Roboto"/>
              <a:buNone/>
            </a:pPr>
            <a:endParaRPr lang="en-US" sz="1200" dirty="0">
              <a:solidFill>
                <a:srgbClr val="0B5FBA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B5FBA"/>
              </a:buClr>
              <a:buSzPts val="1200"/>
              <a:buFont typeface="Roboto"/>
              <a:buNone/>
              <a:tabLst/>
              <a:defRPr/>
            </a:pP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Il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s'agit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d'une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présentation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introductive qui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peut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être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utilisée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pour donner un aperçu de la </a:t>
            </a:r>
            <a:r>
              <a:rPr lang="fr-FR" b="1" dirty="0" err="1"/>
              <a:t>Masterclass</a:t>
            </a:r>
            <a:r>
              <a:rPr lang="fr-FR" b="1" dirty="0"/>
              <a:t> sur les services d'approvisionnement en eau résilients au changement climatique (MSAERCC)</a:t>
            </a:r>
            <a:r>
              <a:rPr lang="en-US" sz="1200" b="1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  <a:endParaRPr lang="en-US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lang="en-US" sz="1200" dirty="0">
              <a:solidFill>
                <a:srgbClr val="0B5FBA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B5FBA"/>
              </a:buClr>
              <a:buSzPts val="1200"/>
              <a:buFont typeface="Roboto"/>
              <a:buNone/>
            </a:pP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Elle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peut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être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utilisée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de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plusieurs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façons :</a:t>
            </a:r>
            <a:endParaRPr lang="en-US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lang="en-US" sz="1200" dirty="0">
              <a:solidFill>
                <a:srgbClr val="0B5FBA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B5FBA"/>
              </a:buClr>
              <a:buSzPts val="1200"/>
              <a:buFont typeface="Arial"/>
              <a:buChar char="•"/>
            </a:pP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Elle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peut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servir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de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présentation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promotionnelle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lorsque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la GCA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souhaite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présenter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le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cours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à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ses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partenaires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  <a:endParaRPr lang="en-US" dirty="0"/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B5FBA"/>
              </a:buClr>
              <a:buSzPts val="1200"/>
              <a:buFont typeface="Arial"/>
              <a:buChar char="•"/>
            </a:pP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Elle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peut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être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utilisée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au début du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cours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, le premier jour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où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les participants se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réunissent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en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personne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(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c'est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-à-dire avant de commencer le module 2).</a:t>
            </a:r>
            <a:endParaRPr lang="en-US" dirty="0"/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B5FBA"/>
              </a:buClr>
              <a:buSzPts val="1200"/>
              <a:buFont typeface="Arial"/>
              <a:buChar char="•"/>
            </a:pP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Des diapositives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individuelles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peuvent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être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ajoutées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ou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supprimées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en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fonction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de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l'utilisation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qui est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faite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de la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présentation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(par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exemple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en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cas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de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présence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d'un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conférencier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invité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).</a:t>
            </a:r>
            <a:endParaRPr lang="en-US" dirty="0"/>
          </a:p>
          <a:p>
            <a:pPr marL="171450" marR="0" lvl="0" indent="-95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lang="en-US" sz="1200" dirty="0">
              <a:solidFill>
                <a:srgbClr val="0B5FBA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B5FBA"/>
              </a:buClr>
              <a:buSzPts val="1200"/>
              <a:buFont typeface="Arial"/>
              <a:buNone/>
            </a:pP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Les diapositives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individuelles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qui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décrivent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chaque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module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sont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davantage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destinées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à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être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utilisées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comme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matériel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promotionnel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. Il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n'est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pas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nécessaire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de les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montrer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aux participants au début du </a:t>
            </a:r>
            <a:r>
              <a:rPr lang="en-US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cours</a:t>
            </a:r>
            <a:r>
              <a:rPr lang="en-US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  <a:endParaRPr lang="en-US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799528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 b="1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Notes du </a:t>
            </a:r>
            <a:r>
              <a:rPr lang="en-US" sz="1000" b="1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formateur</a:t>
            </a:r>
            <a:r>
              <a:rPr lang="en-US" sz="1000" b="1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:</a:t>
            </a:r>
            <a:endParaRPr sz="10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0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Cette diapositive </a:t>
            </a:r>
            <a:r>
              <a:rPr lang="en-US" sz="1000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présente</a:t>
            </a:r>
            <a:r>
              <a:rPr lang="en-US" sz="10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le format </a:t>
            </a:r>
            <a:r>
              <a:rPr lang="en-US" sz="1000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général</a:t>
            </a:r>
            <a:r>
              <a:rPr lang="en-US" sz="10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de la </a:t>
            </a:r>
            <a:r>
              <a:rPr lang="en-GB" sz="1000" b="0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Masterclass sur les services </a:t>
            </a:r>
            <a:r>
              <a:rPr lang="en-GB" sz="1000" b="0" dirty="0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d'approvisionnement</a:t>
            </a:r>
            <a:r>
              <a:rPr lang="en-GB" sz="1000" b="0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sz="1000" b="0" dirty="0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en</a:t>
            </a:r>
            <a:r>
              <a:rPr lang="en-GB" sz="1000" b="0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eau </a:t>
            </a:r>
            <a:r>
              <a:rPr lang="en-GB" sz="1000" b="0" dirty="0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résilients</a:t>
            </a:r>
            <a:r>
              <a:rPr lang="en-GB" sz="1000" b="0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au </a:t>
            </a:r>
            <a:r>
              <a:rPr lang="en-GB" sz="1000" b="0" dirty="0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changement</a:t>
            </a:r>
            <a:r>
              <a:rPr lang="en-GB" sz="1000" b="0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sz="1000" b="0" dirty="0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climatique</a:t>
            </a:r>
            <a:r>
              <a:rPr lang="en-GB" sz="1000" b="0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(MSAERCC)</a:t>
            </a:r>
            <a:r>
              <a:rPr lang="en-US" sz="10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.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US" sz="10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La Masterclass se compose des modules </a:t>
            </a:r>
            <a:r>
              <a:rPr lang="en-US" sz="1000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suivants</a:t>
            </a:r>
            <a:r>
              <a:rPr lang="en-US" sz="10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:</a:t>
            </a:r>
            <a:endParaRPr dirty="0"/>
          </a:p>
          <a:p>
            <a:pPr marL="457200" marR="0" lvl="0" indent="-22860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  <a:tabLst/>
              <a:defRPr/>
            </a:pP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Module 1 : Introduction aux services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d'approvisionnement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eau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résilients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au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climat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(module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d'introduction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ligne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préalable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obligatoire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comprenant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une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évaluation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) </a:t>
            </a:r>
          </a:p>
          <a:p>
            <a:pPr marL="457200" marR="0" lvl="0" indent="-22860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  <a:tabLst/>
              <a:defRPr/>
            </a:pP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Module 2 :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Aléas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risques</a:t>
            </a:r>
            <a:r>
              <a:rPr lang="en-GB" sz="1200" dirty="0">
                <a:solidFill>
                  <a:srgbClr val="FFFFFF"/>
                </a:solidFill>
                <a:latin typeface="Roboto"/>
                <a:ea typeface="Roboto"/>
                <a:cs typeface="Roboto"/>
              </a:rPr>
              <a:t> </a:t>
            </a:r>
            <a:r>
              <a:rPr lang="en-GB" sz="1200" dirty="0" err="1">
                <a:solidFill>
                  <a:srgbClr val="FFFFFF"/>
                </a:solidFill>
                <a:latin typeface="Roboto"/>
                <a:ea typeface="Roboto"/>
                <a:cs typeface="Roboto"/>
              </a:rPr>
              <a:t>climatiques</a:t>
            </a:r>
            <a:r>
              <a:rPr lang="en-GB" sz="1200" dirty="0">
                <a:solidFill>
                  <a:srgbClr val="FFFFFF"/>
                </a:solidFill>
                <a:latin typeface="Roboto"/>
                <a:ea typeface="Roboto"/>
                <a:cs typeface="Roboto"/>
              </a:rPr>
              <a:t> et </a:t>
            </a:r>
            <a:r>
              <a:rPr lang="en-GB" sz="1200" dirty="0" err="1">
                <a:solidFill>
                  <a:srgbClr val="FFFFFF"/>
                </a:solidFill>
                <a:latin typeface="Roboto"/>
                <a:ea typeface="Roboto"/>
                <a:cs typeface="Roboto"/>
              </a:rPr>
              <a:t>rôle</a:t>
            </a:r>
            <a:r>
              <a:rPr lang="en-GB" sz="1200" dirty="0">
                <a:solidFill>
                  <a:srgbClr val="FFFFFF"/>
                </a:solidFill>
                <a:latin typeface="Roboto"/>
                <a:ea typeface="Roboto"/>
                <a:cs typeface="Roboto"/>
              </a:rPr>
              <a:t> de </a:t>
            </a:r>
            <a:r>
              <a:rPr lang="en-GB" sz="1200" dirty="0" err="1">
                <a:solidFill>
                  <a:srgbClr val="FFFFFF"/>
                </a:solidFill>
                <a:latin typeface="Roboto"/>
                <a:ea typeface="Roboto"/>
                <a:cs typeface="Roboto"/>
              </a:rPr>
              <a:t>l'inclusion</a:t>
            </a:r>
            <a:endParaRPr lang="en-GB" sz="1200" b="0" i="0" u="none" strike="noStrike" cap="none" dirty="0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rtl="0" fontAlgn="base">
              <a:buFont typeface="Arial" panose="020B0604020202020204" pitchFamily="34" charset="0"/>
              <a:buChar char="•"/>
            </a:pP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Module 3 :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Évaluations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risques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climatiques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  </a:t>
            </a:r>
          </a:p>
          <a:p>
            <a:pPr rtl="0" fontAlgn="base">
              <a:buFont typeface="Arial" panose="020B0604020202020204" pitchFamily="34" charset="0"/>
              <a:buChar char="•"/>
            </a:pP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Module 4 : Options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d'adaptation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au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climat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de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résilience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 </a:t>
            </a:r>
          </a:p>
          <a:p>
            <a:pPr rtl="0" fontAlgn="base">
              <a:buFont typeface="Arial" panose="020B0604020202020204" pitchFamily="34" charset="0"/>
              <a:buChar char="•"/>
            </a:pP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Module 5 :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Boîte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à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outils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pour la planification des infrastructures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d'approvisionnement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eau et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d'assainissement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  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GB" sz="10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 b="1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Module 1 - Module </a:t>
            </a:r>
            <a:r>
              <a:rPr lang="en-GB" sz="1200" b="1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d'introduction</a:t>
            </a:r>
            <a:r>
              <a:rPr lang="en-GB" sz="1200" b="1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1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200" b="1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1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ligne</a:t>
            </a:r>
            <a:r>
              <a:rPr lang="en-GB" sz="1200" b="1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</a:t>
            </a:r>
            <a:r>
              <a:rPr lang="en-GB" sz="1200" b="1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évaluation</a:t>
            </a:r>
            <a:r>
              <a:rPr lang="en-GB" sz="1200" b="1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 </a:t>
            </a:r>
            <a:endParaRPr lang="en-GB" sz="1200" b="0" i="0" u="none" strike="noStrike" cap="none" dirty="0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Tous les participants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devront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d'abord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suivre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un module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d'introduction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ligne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, condition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préalable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à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leur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participation à la formation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présentiel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 Cette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mesure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vise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à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garantir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un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niveau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connaissances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base/communes sur des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thèmes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clés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(par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exemple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, le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changement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climatique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l'adaptation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à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l'eau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la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résilience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, la gestion des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ressources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eau,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l'approvisionnement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eau et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l'assainissement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l'inclusion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l'équité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la justice). </a:t>
            </a:r>
            <a:endParaRPr sz="10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66" name="Google Shape;16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1"/>
              <a:t>Notes du formateur :</a:t>
            </a:r>
          </a:p>
          <a:p>
            <a:endParaRPr lang="fr-FR" b="1"/>
          </a:p>
          <a:p>
            <a:r>
              <a:rPr lang="fr-FR"/>
              <a:t>Expliquez que cette formation utilise une approche hybride : une partie théorique effectuée en ligne (Module 1) et une partie pratique en présentiel (Modules 2 à 5). </a:t>
            </a:r>
          </a:p>
          <a:p>
            <a:r>
              <a:rPr lang="fr-FR"/>
              <a:t>Cette méthode permet de consacrer notre temps ensemble à des exercices et des discussions concrètes plutôt qu'à de simples présentations.</a:t>
            </a:r>
          </a:p>
          <a:p>
            <a:endParaRPr lang="fr-FR"/>
          </a:p>
          <a:p>
            <a:r>
              <a:rPr lang="fr-FR"/>
              <a:t>Une session d’introduction de la </a:t>
            </a:r>
            <a:r>
              <a:rPr lang="fr-FR" err="1"/>
              <a:t>masterclass </a:t>
            </a:r>
            <a:r>
              <a:rPr lang="fr-FR"/>
              <a:t>est aussi prévue avant le module 1.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11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504775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1"/>
              <a:t>Notes du formateur :</a:t>
            </a:r>
          </a:p>
          <a:p>
            <a:r>
              <a:rPr lang="fr-FR"/>
              <a:t>Présentez les trois étapes de suivi : l'enquête </a:t>
            </a:r>
            <a:r>
              <a:rPr lang="fr-FR" err="1"/>
              <a:t>pré-formation </a:t>
            </a:r>
            <a:r>
              <a:rPr lang="fr-FR"/>
              <a:t>(pour connaître votre niveau), le feedback après le module en ligne et le feedback final de l'atelier. </a:t>
            </a:r>
          </a:p>
          <a:p>
            <a:r>
              <a:rPr lang="fr-FR"/>
              <a:t>Insistez sur le fait que leurs retours sont cruciaux pour adapter et améliorer continuellement la qualité de la </a:t>
            </a:r>
            <a:r>
              <a:rPr lang="fr-FR" err="1"/>
              <a:t>masterclass</a:t>
            </a:r>
            <a:r>
              <a:rPr lang="fr-FR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12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722519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1"/>
              <a:t>Notes du formateur :</a:t>
            </a:r>
          </a:p>
          <a:p>
            <a:r>
              <a:rPr lang="fr-FR"/>
              <a:t>Expliquez le chemin vers la réussite : pour obtenir le certificat, il faut compléter le Module 1 et réussir le quiz final couvrant les Modules 2 à 5.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13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141986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>
          <a:extLst>
            <a:ext uri="{FF2B5EF4-FFF2-40B4-BE49-F238E27FC236}">
              <a16:creationId xmlns:a16="http://schemas.microsoft.com/office/drawing/2014/main" id="{5251D855-BB5C-9D4D-A3A6-7DCD1D03ED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8:notes">
            <a:extLst>
              <a:ext uri="{FF2B5EF4-FFF2-40B4-BE49-F238E27FC236}">
                <a16:creationId xmlns:a16="http://schemas.microsoft.com/office/drawing/2014/main" id="{E40C1664-BD6F-9322-7F2A-F641F1451DB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Notes du formateur :</a:t>
            </a:r>
            <a:endParaRPr lang="en-US"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lang="en-GB" sz="1200" b="0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La Masterclass vise à renforcer les capacités des responsables gouvernementaux du secteur de l'eau et des prestataires de services d'approvisionnement en eau dans plusieurs pays. Cet objectif sera atteint grâce à l'élaboration et à la mise en œuvre d'un programme de formation des formateurs (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ToT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).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lang="en-GB" sz="1200" b="0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La mise en œuvre sera assurée par IRC WASH en collaboration avec des institutions locales, ce qui permettra de diffuser les compétences en matière de renforcement de la résilience à tous les niveaux du gouvernement.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lang="en-GB" sz="1200" b="0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fr-FR"/>
              <a:t>Soulignez que l'objectif est de rendre les participants capables de redonner cette formation à leur tour. </a:t>
            </a:r>
            <a:endParaRPr/>
          </a:p>
        </p:txBody>
      </p:sp>
      <p:sp>
        <p:nvSpPr>
          <p:cNvPr id="249" name="Google Shape;249;p8:notes">
            <a:extLst>
              <a:ext uri="{FF2B5EF4-FFF2-40B4-BE49-F238E27FC236}">
                <a16:creationId xmlns:a16="http://schemas.microsoft.com/office/drawing/2014/main" id="{0E8C480B-9FC3-BBCA-72BD-44CF1962E76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12082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US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Notes du </a:t>
            </a:r>
            <a:r>
              <a:rPr lang="en-US" sz="1200" b="1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formateur</a:t>
            </a:r>
            <a:r>
              <a:rPr lang="en-US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:</a:t>
            </a:r>
            <a:endParaRPr lang="en-US"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endParaRPr lang="en-GB" sz="1200" b="0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Cette diapositive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présente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les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principaux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objectifs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du programme de formation des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formateurs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Veuillez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les lire à haute voix aux participants.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endParaRPr lang="en-GB" sz="1200" b="0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GB" sz="1200" b="1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Les </a:t>
            </a:r>
            <a:r>
              <a:rPr lang="en-GB" sz="1200" b="1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principaux</a:t>
            </a:r>
            <a:r>
              <a:rPr lang="en-GB" sz="1200" b="1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1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objectifs</a:t>
            </a:r>
            <a:r>
              <a:rPr lang="en-GB" sz="1200" b="1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du programme de formation des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formateurs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sont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familiariser les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formateurs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nationaux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avec le matériel, de les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préparer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à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présenter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efficacement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les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informations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à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animer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activités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des discussions interactives qui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renforcent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l'apprentissage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endParaRPr lang="en-GB" sz="1200" b="0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Les sessions de formation des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formateurs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permettront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constituer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un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groupe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15 à 20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formateurs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compétents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qui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pourront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ensuite dispenser la formation de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référence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aux fonctionnaires des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comtés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des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niveaux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équivalents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GB"/>
              <a:t>Dans le cadre de la formation des </a:t>
            </a:r>
            <a:r>
              <a:rPr lang="en-GB" err="1"/>
              <a:t>formateurs</a:t>
            </a:r>
            <a:r>
              <a:rPr lang="en-GB"/>
              <a:t>, les participants </a:t>
            </a:r>
            <a:r>
              <a:rPr lang="en-GB" err="1"/>
              <a:t>doivent</a:t>
            </a:r>
            <a:r>
              <a:rPr lang="en-GB"/>
              <a:t> </a:t>
            </a:r>
            <a:r>
              <a:rPr lang="en-GB" err="1"/>
              <a:t>apprendre</a:t>
            </a:r>
            <a:r>
              <a:rPr lang="en-GB"/>
              <a:t> à la </a:t>
            </a:r>
            <a:r>
              <a:rPr lang="en-GB" err="1"/>
              <a:t>fois</a:t>
            </a:r>
            <a:r>
              <a:rPr lang="en-GB"/>
              <a:t> le </a:t>
            </a:r>
            <a:r>
              <a:rPr lang="en-GB" err="1"/>
              <a:t>contenu</a:t>
            </a:r>
            <a:r>
              <a:rPr lang="en-GB"/>
              <a:t> des modules et la </a:t>
            </a:r>
            <a:r>
              <a:rPr lang="en-GB" err="1"/>
              <a:t>méthodologie</a:t>
            </a:r>
            <a:r>
              <a:rPr lang="en-GB"/>
              <a:t> de formation.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endParaRPr lang="en-GB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GB"/>
              <a:t>Le programme </a:t>
            </a:r>
            <a:r>
              <a:rPr lang="en-GB" err="1"/>
              <a:t>ToT</a:t>
            </a:r>
            <a:r>
              <a:rPr lang="en-GB"/>
              <a:t> </a:t>
            </a:r>
            <a:r>
              <a:rPr lang="en-GB" err="1"/>
              <a:t>s'adresse</a:t>
            </a:r>
            <a:r>
              <a:rPr lang="en-GB"/>
              <a:t> </a:t>
            </a:r>
            <a:r>
              <a:rPr lang="en-GB" err="1"/>
              <a:t>principalement</a:t>
            </a:r>
            <a:r>
              <a:rPr lang="en-GB"/>
              <a:t> à </a:t>
            </a:r>
            <a:r>
              <a:rPr lang="en-GB" err="1"/>
              <a:t>une</a:t>
            </a:r>
            <a:r>
              <a:rPr lang="en-GB"/>
              <a:t> </a:t>
            </a:r>
            <a:r>
              <a:rPr lang="en-GB" err="1"/>
              <a:t>entité</a:t>
            </a:r>
            <a:r>
              <a:rPr lang="en-GB"/>
              <a:t> </a:t>
            </a:r>
            <a:r>
              <a:rPr lang="en-GB" err="1"/>
              <a:t>nationale</a:t>
            </a:r>
            <a:r>
              <a:rPr lang="en-GB"/>
              <a:t> (qui </a:t>
            </a:r>
            <a:r>
              <a:rPr lang="en-GB" err="1"/>
              <a:t>reste</a:t>
            </a:r>
            <a:r>
              <a:rPr lang="en-GB"/>
              <a:t> à </a:t>
            </a:r>
            <a:r>
              <a:rPr lang="en-GB" err="1"/>
              <a:t>définir</a:t>
            </a:r>
            <a:r>
              <a:rPr lang="en-GB"/>
              <a:t>), </a:t>
            </a:r>
            <a:r>
              <a:rPr lang="en-GB" err="1"/>
              <a:t>telle</a:t>
            </a:r>
            <a:r>
              <a:rPr lang="en-GB"/>
              <a:t> </a:t>
            </a:r>
            <a:r>
              <a:rPr lang="en-GB" err="1"/>
              <a:t>qu'un</a:t>
            </a:r>
            <a:r>
              <a:rPr lang="en-GB"/>
              <a:t> </a:t>
            </a:r>
            <a:r>
              <a:rPr lang="en-GB" err="1"/>
              <a:t>ministère</a:t>
            </a:r>
            <a:r>
              <a:rPr lang="en-GB"/>
              <a:t> chargé de la planification et du </a:t>
            </a:r>
            <a:r>
              <a:rPr lang="en-GB" err="1"/>
              <a:t>développement</a:t>
            </a:r>
            <a:r>
              <a:rPr lang="en-GB"/>
              <a:t> des </a:t>
            </a:r>
            <a:r>
              <a:rPr lang="en-GB" err="1"/>
              <a:t>ressources</a:t>
            </a:r>
            <a:r>
              <a:rPr lang="en-GB"/>
              <a:t> </a:t>
            </a:r>
            <a:r>
              <a:rPr lang="en-GB" err="1"/>
              <a:t>en</a:t>
            </a:r>
            <a:r>
              <a:rPr lang="en-GB"/>
              <a:t> eau, de </a:t>
            </a:r>
            <a:r>
              <a:rPr lang="en-GB" err="1"/>
              <a:t>l'approvisionnement</a:t>
            </a:r>
            <a:r>
              <a:rPr lang="en-GB"/>
              <a:t> </a:t>
            </a:r>
            <a:r>
              <a:rPr lang="en-GB" err="1"/>
              <a:t>en</a:t>
            </a:r>
            <a:r>
              <a:rPr lang="en-GB"/>
              <a:t> eau et de </a:t>
            </a:r>
            <a:r>
              <a:rPr lang="en-GB" err="1"/>
              <a:t>l'assainissement</a:t>
            </a:r>
            <a:r>
              <a:rPr lang="en-GB"/>
              <a:t> et/</a:t>
            </a:r>
            <a:r>
              <a:rPr lang="en-GB" err="1"/>
              <a:t>ou</a:t>
            </a:r>
            <a:r>
              <a:rPr lang="en-GB"/>
              <a:t> un </a:t>
            </a:r>
            <a:r>
              <a:rPr lang="en-GB" err="1"/>
              <a:t>institut</a:t>
            </a:r>
            <a:r>
              <a:rPr lang="en-GB"/>
              <a:t> national de formation, qui </a:t>
            </a:r>
            <a:r>
              <a:rPr lang="en-GB" err="1"/>
              <a:t>dispensera</a:t>
            </a:r>
            <a:r>
              <a:rPr lang="en-GB"/>
              <a:t> ensuite la masterclass aux </a:t>
            </a:r>
            <a:r>
              <a:rPr lang="en-GB" err="1"/>
              <a:t>entités</a:t>
            </a:r>
            <a:r>
              <a:rPr lang="en-GB"/>
              <a:t> </a:t>
            </a:r>
            <a:r>
              <a:rPr lang="en-GB" err="1"/>
              <a:t>infranationales</a:t>
            </a:r>
            <a:r>
              <a:rPr lang="en-GB"/>
              <a:t>.</a:t>
            </a:r>
          </a:p>
          <a:p>
            <a:endParaRPr lang="en-GB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endParaRPr lang="en-GB" sz="1200" b="0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15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809200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>
          <a:extLst>
            <a:ext uri="{FF2B5EF4-FFF2-40B4-BE49-F238E27FC236}">
              <a16:creationId xmlns:a16="http://schemas.microsoft.com/office/drawing/2014/main" id="{1F7B1A46-E9A2-1D47-3C27-2E0056F9E9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6:notes">
            <a:extLst>
              <a:ext uri="{FF2B5EF4-FFF2-40B4-BE49-F238E27FC236}">
                <a16:creationId xmlns:a16="http://schemas.microsoft.com/office/drawing/2014/main" id="{374757FF-8274-4B4B-2CE7-8C24B3F53B9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600" b="1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Notes du </a:t>
            </a:r>
            <a:r>
              <a:rPr lang="en-GB" sz="1600" b="1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formateur</a:t>
            </a:r>
            <a:r>
              <a:rPr lang="en-GB" sz="1600" b="1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:</a:t>
            </a:r>
            <a:endParaRPr lang="en-GB" sz="16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GB" sz="16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6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Cette diapositive </a:t>
            </a:r>
            <a:r>
              <a:rPr lang="en-GB" sz="1600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explique</a:t>
            </a:r>
            <a:r>
              <a:rPr lang="en-GB" sz="16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le format </a:t>
            </a:r>
            <a:r>
              <a:rPr lang="en-GB" sz="1600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général</a:t>
            </a:r>
            <a:r>
              <a:rPr lang="en-GB" sz="16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du MSAERCC.</a:t>
            </a:r>
            <a:endParaRPr lang="en-GB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GB" sz="16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600" b="1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Les modules 2 à 5 </a:t>
            </a:r>
            <a:r>
              <a:rPr lang="en-GB" sz="1600" b="1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sont</a:t>
            </a:r>
            <a:r>
              <a:rPr lang="en-GB" sz="1600" b="1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sz="1600" b="1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dispensés</a:t>
            </a:r>
            <a:r>
              <a:rPr lang="en-GB" sz="1600" b="1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sous la </a:t>
            </a:r>
            <a:r>
              <a:rPr lang="en-GB" sz="1600" b="1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forme</a:t>
            </a:r>
            <a:r>
              <a:rPr lang="en-GB" sz="1600" b="1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d'</a:t>
            </a:r>
            <a:r>
              <a:rPr lang="en-GB" sz="12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un </a:t>
            </a:r>
            <a:r>
              <a:rPr lang="en-GB" sz="1200" b="1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cours</a:t>
            </a:r>
            <a:r>
              <a:rPr lang="en-GB" sz="12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sz="1200" b="1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en</a:t>
            </a:r>
            <a:r>
              <a:rPr lang="en-GB" sz="12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sz="1200" b="1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présentiel</a:t>
            </a:r>
            <a:r>
              <a:rPr lang="en-GB" sz="1200" b="1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de</a:t>
            </a:r>
            <a:r>
              <a:rPr lang="en-GB" sz="1600" b="1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cinq </a:t>
            </a:r>
            <a:r>
              <a:rPr lang="en-GB" sz="1200" b="1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jours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.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Ces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modules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ont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pour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objectif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d'aider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les participants à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apprendre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comment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mettre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en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place des infrastructures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résilientes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au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changement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climatique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dans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leurs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villes.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Ils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comprennent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des supports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pédagogiques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, des études de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cas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et des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exercices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interactifs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afin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d'aider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les participants à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mettre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en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pratique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ces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concepts dans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leur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travail </a:t>
            </a:r>
            <a:r>
              <a:rPr lang="en-GB" sz="1200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quotidien</a:t>
            </a:r>
            <a:r>
              <a:rPr lang="en-GB" sz="1200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  <a:endParaRPr lang="en-GB" sz="12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</p:txBody>
      </p:sp>
      <p:sp>
        <p:nvSpPr>
          <p:cNvPr id="166" name="Google Shape;166;p6:notes">
            <a:extLst>
              <a:ext uri="{FF2B5EF4-FFF2-40B4-BE49-F238E27FC236}">
                <a16:creationId xmlns:a16="http://schemas.microsoft.com/office/drawing/2014/main" id="{FA6D5335-F85D-9E2B-2D78-F5AA40BCE3D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137873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US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Notes du formateur :</a:t>
            </a:r>
            <a:endParaRPr lang="en-US"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endParaRPr lang="en-GB" sz="1200" b="0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Cette diapositive présente le programme de la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formation des formateurs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17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918557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>
          <a:extLst>
            <a:ext uri="{FF2B5EF4-FFF2-40B4-BE49-F238E27FC236}">
              <a16:creationId xmlns:a16="http://schemas.microsoft.com/office/drawing/2014/main" id="{DF08FB68-BB5F-608E-066E-6F4CF98B47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5:notes">
            <a:extLst>
              <a:ext uri="{FF2B5EF4-FFF2-40B4-BE49-F238E27FC236}">
                <a16:creationId xmlns:a16="http://schemas.microsoft.com/office/drawing/2014/main" id="{8720BE38-9B75-1A6A-4961-B336F7165BE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000" b="1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Notes du </a:t>
            </a:r>
            <a:r>
              <a:rPr lang="en-US" sz="1000" b="1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formateur</a:t>
            </a:r>
            <a:r>
              <a:rPr lang="en-US" sz="1000" b="1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lang="en-US" sz="1000" b="1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tabLst/>
              <a:defRPr/>
            </a:pPr>
            <a:r>
              <a:rPr lang="en-GB" sz="10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La masterclass sera </a:t>
            </a:r>
            <a:r>
              <a:rPr lang="en-GB" sz="10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axée</a:t>
            </a:r>
            <a:r>
              <a:rPr lang="en-GB" sz="10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sur la pratique </a:t>
            </a:r>
            <a:r>
              <a:rPr lang="en-GB" sz="10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afin</a:t>
            </a:r>
            <a:r>
              <a:rPr lang="en-GB" sz="10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0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d'encourager</a:t>
            </a:r>
            <a:r>
              <a:rPr lang="en-GB" sz="10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0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une</a:t>
            </a:r>
            <a:r>
              <a:rPr lang="en-GB" sz="10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application concrète des </a:t>
            </a:r>
            <a:r>
              <a:rPr lang="en-GB" sz="10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connaissances</a:t>
            </a:r>
            <a:r>
              <a:rPr lang="en-GB" sz="10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des </a:t>
            </a:r>
            <a:r>
              <a:rPr lang="en-GB" sz="10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approches</a:t>
            </a:r>
            <a:r>
              <a:rPr lang="en-GB" sz="10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0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fournies</a:t>
            </a:r>
            <a:r>
              <a:rPr lang="en-GB" sz="10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par le </a:t>
            </a:r>
            <a:r>
              <a:rPr lang="en-GB" sz="10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cours</a:t>
            </a:r>
            <a:r>
              <a:rPr lang="en-GB" sz="10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0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0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Cette diapositive </a:t>
            </a:r>
            <a:r>
              <a:rPr lang="en-US" sz="1000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présente</a:t>
            </a:r>
            <a:r>
              <a:rPr lang="en-US" sz="10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000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l'importance</a:t>
            </a:r>
            <a:r>
              <a:rPr lang="en-US" sz="10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000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stratégique</a:t>
            </a:r>
            <a:r>
              <a:rPr lang="en-US" sz="10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de la masterclass. Elle </a:t>
            </a:r>
            <a:r>
              <a:rPr lang="en-US" sz="1000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donne</a:t>
            </a:r>
            <a:r>
              <a:rPr lang="en-US" sz="10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un aperçu des </a:t>
            </a:r>
            <a:r>
              <a:rPr lang="en-US" sz="1000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principaux</a:t>
            </a:r>
            <a:r>
              <a:rPr lang="en-US" sz="10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000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objectifs</a:t>
            </a:r>
            <a:r>
              <a:rPr lang="en-US" sz="10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000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d'apprentissage</a:t>
            </a:r>
            <a:r>
              <a:rPr lang="en-US" sz="10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lang="en-US" sz="10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000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Veuillez</a:t>
            </a:r>
            <a:r>
              <a:rPr lang="en-US" sz="10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lire </a:t>
            </a:r>
            <a:r>
              <a:rPr lang="en-US" sz="1000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ces</a:t>
            </a:r>
            <a:r>
              <a:rPr lang="en-US" sz="10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points aux participants </a:t>
            </a:r>
            <a:r>
              <a:rPr lang="en-US" sz="1000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afin</a:t>
            </a:r>
            <a:r>
              <a:rPr lang="en-US" sz="10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000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qu'ils</a:t>
            </a:r>
            <a:r>
              <a:rPr lang="en-US" sz="10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000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connaissent</a:t>
            </a:r>
            <a:r>
              <a:rPr lang="en-US" sz="10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Roboto"/>
                <a:cs typeface="Arial"/>
                <a:sym typeface="Arial"/>
              </a:rPr>
              <a:t>les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résultats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attendus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la masterclass. Vous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pouvez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leur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demander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s'ils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ont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des questions sur les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résultats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</a:t>
            </a:r>
            <a:endParaRPr sz="10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43" name="Google Shape;143;p5:notes">
            <a:extLst>
              <a:ext uri="{FF2B5EF4-FFF2-40B4-BE49-F238E27FC236}">
                <a16:creationId xmlns:a16="http://schemas.microsoft.com/office/drawing/2014/main" id="{B436BAF2-17B6-6BD1-A5C9-7F40045BF95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95176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Notes du </a:t>
            </a:r>
            <a:r>
              <a:rPr lang="en-US" sz="1200" b="1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formateur</a:t>
            </a:r>
            <a:r>
              <a:rPr lang="en-US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:</a:t>
            </a:r>
          </a:p>
          <a:p>
            <a:endParaRPr lang="en-GB"/>
          </a:p>
          <a:p>
            <a:r>
              <a:rPr lang="en-GB"/>
              <a:t>Le programme </a:t>
            </a:r>
            <a:r>
              <a:rPr lang="en-GB" err="1"/>
              <a:t>ToT</a:t>
            </a:r>
            <a:r>
              <a:rPr lang="en-GB"/>
              <a:t> de cinq </a:t>
            </a:r>
            <a:r>
              <a:rPr lang="en-GB" err="1"/>
              <a:t>jours</a:t>
            </a:r>
            <a:r>
              <a:rPr lang="en-GB"/>
              <a:t> </a:t>
            </a:r>
            <a:r>
              <a:rPr lang="en-GB" err="1"/>
              <a:t>comprendra</a:t>
            </a:r>
            <a:r>
              <a:rPr lang="en-GB"/>
              <a:t> les </a:t>
            </a:r>
            <a:r>
              <a:rPr lang="en-GB" err="1"/>
              <a:t>heures</a:t>
            </a:r>
            <a:r>
              <a:rPr lang="en-GB"/>
              <a:t> de contact </a:t>
            </a:r>
            <a:r>
              <a:rPr lang="en-GB" err="1"/>
              <a:t>suivantes</a:t>
            </a:r>
            <a:r>
              <a:rPr lang="en-GB"/>
              <a:t> :</a:t>
            </a:r>
          </a:p>
          <a:p>
            <a:endParaRPr lang="en-GB"/>
          </a:p>
          <a:p>
            <a:pPr>
              <a:buFont typeface="Arial" panose="020B0604020202020204" pitchFamily="34" charset="0"/>
              <a:buChar char="•"/>
            </a:pPr>
            <a:r>
              <a:rPr lang="en-GB"/>
              <a:t>9h00 – 12h00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/>
              <a:t>12h00 – 13h30 Déjeuner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/>
              <a:t>13h30 – 17h</a:t>
            </a:r>
          </a:p>
          <a:p>
            <a:pPr>
              <a:buFont typeface="Arial" panose="020B0604020202020204" pitchFamily="34" charset="0"/>
              <a:buChar char="•"/>
            </a:pPr>
            <a:endParaRPr lang="en-GB"/>
          </a:p>
          <a:p>
            <a:pPr marL="228600" indent="0">
              <a:buFont typeface="Arial" panose="020B0604020202020204" pitchFamily="34" charset="0"/>
              <a:buNone/>
            </a:pPr>
            <a:r>
              <a:rPr lang="en-GB" err="1"/>
              <a:t>Chaque</a:t>
            </a:r>
            <a:r>
              <a:rPr lang="en-GB"/>
              <a:t> </a:t>
            </a:r>
            <a:r>
              <a:rPr lang="en-GB" err="1"/>
              <a:t>journée</a:t>
            </a:r>
            <a:r>
              <a:rPr lang="en-GB"/>
              <a:t> se </a:t>
            </a:r>
            <a:r>
              <a:rPr lang="en-GB" err="1"/>
              <a:t>terminera</a:t>
            </a:r>
            <a:r>
              <a:rPr lang="en-GB"/>
              <a:t> par </a:t>
            </a:r>
            <a:r>
              <a:rPr lang="en-GB" err="1"/>
              <a:t>une</a:t>
            </a:r>
            <a:r>
              <a:rPr lang="en-GB"/>
              <a:t> séance de </a:t>
            </a:r>
            <a:r>
              <a:rPr lang="en-GB" err="1"/>
              <a:t>réflexion</a:t>
            </a:r>
            <a:r>
              <a:rPr lang="en-GB"/>
              <a:t> sur la </a:t>
            </a:r>
            <a:r>
              <a:rPr lang="en-GB" err="1"/>
              <a:t>journée</a:t>
            </a:r>
            <a:r>
              <a:rPr lang="en-GB"/>
              <a:t> </a:t>
            </a:r>
            <a:r>
              <a:rPr lang="en-GB" err="1"/>
              <a:t>écoulée</a:t>
            </a:r>
            <a:r>
              <a:rPr lang="en-GB"/>
              <a:t>. La </a:t>
            </a:r>
            <a:r>
              <a:rPr lang="en-GB" err="1"/>
              <a:t>réflexion</a:t>
            </a:r>
            <a:r>
              <a:rPr lang="en-GB"/>
              <a:t> </a:t>
            </a:r>
            <a:r>
              <a:rPr lang="en-GB" err="1"/>
              <a:t>portera</a:t>
            </a:r>
            <a:r>
              <a:rPr lang="en-GB"/>
              <a:t> à la </a:t>
            </a:r>
            <a:r>
              <a:rPr lang="en-GB" err="1"/>
              <a:t>fois</a:t>
            </a:r>
            <a:r>
              <a:rPr lang="en-GB"/>
              <a:t> sur le </a:t>
            </a:r>
            <a:r>
              <a:rPr lang="en-GB" err="1"/>
              <a:t>contenu</a:t>
            </a:r>
            <a:r>
              <a:rPr lang="en-GB"/>
              <a:t> de la Masterclass et sur la </a:t>
            </a:r>
            <a:r>
              <a:rPr lang="en-GB" err="1"/>
              <a:t>didactique</a:t>
            </a:r>
            <a:r>
              <a:rPr lang="en-GB"/>
              <a:t>. </a:t>
            </a:r>
            <a:r>
              <a:rPr lang="en-GB" err="1"/>
              <a:t>Ces</a:t>
            </a:r>
            <a:r>
              <a:rPr lang="en-GB"/>
              <a:t> </a:t>
            </a:r>
            <a:r>
              <a:rPr lang="en-GB" err="1"/>
              <a:t>réflexions</a:t>
            </a:r>
            <a:r>
              <a:rPr lang="en-GB"/>
              <a:t> </a:t>
            </a:r>
            <a:r>
              <a:rPr lang="en-GB" err="1"/>
              <a:t>seront</a:t>
            </a:r>
            <a:r>
              <a:rPr lang="en-GB"/>
              <a:t> </a:t>
            </a:r>
            <a:r>
              <a:rPr lang="en-GB" err="1"/>
              <a:t>consignées</a:t>
            </a:r>
            <a:r>
              <a:rPr lang="en-GB"/>
              <a:t> </a:t>
            </a:r>
            <a:r>
              <a:rPr lang="en-GB" err="1"/>
              <a:t>afin</a:t>
            </a:r>
            <a:r>
              <a:rPr lang="en-GB"/>
              <a:t> </a:t>
            </a:r>
            <a:r>
              <a:rPr lang="en-GB" err="1"/>
              <a:t>d'améliorer</a:t>
            </a:r>
            <a:r>
              <a:rPr lang="en-GB"/>
              <a:t> à la </a:t>
            </a:r>
            <a:r>
              <a:rPr lang="en-GB" err="1"/>
              <a:t>fois</a:t>
            </a:r>
            <a:r>
              <a:rPr lang="en-GB"/>
              <a:t> le </a:t>
            </a:r>
            <a:r>
              <a:rPr lang="en-GB" err="1"/>
              <a:t>contenu</a:t>
            </a:r>
            <a:r>
              <a:rPr lang="en-GB"/>
              <a:t> et la </a:t>
            </a:r>
            <a:r>
              <a:rPr lang="en-GB" err="1"/>
              <a:t>didactique</a:t>
            </a:r>
            <a:r>
              <a:rPr lang="en-GB"/>
              <a:t> de la Masterclass.</a:t>
            </a:r>
          </a:p>
          <a:p>
            <a:pPr marL="228600" indent="0">
              <a:buFont typeface="Arial" panose="020B0604020202020204" pitchFamily="34" charset="0"/>
              <a:buNone/>
            </a:pPr>
            <a:endParaRPr lang="en-GB"/>
          </a:p>
          <a:p>
            <a:pPr marL="228600" indent="0">
              <a:buFont typeface="Arial" panose="020B0604020202020204" pitchFamily="34" charset="0"/>
              <a:buNone/>
            </a:pPr>
            <a:r>
              <a:rPr lang="en-GB"/>
              <a:t>Les participants </a:t>
            </a:r>
            <a:r>
              <a:rPr lang="en-GB" err="1"/>
              <a:t>sont</a:t>
            </a:r>
            <a:r>
              <a:rPr lang="en-GB"/>
              <a:t> </a:t>
            </a:r>
            <a:r>
              <a:rPr lang="en-GB" err="1"/>
              <a:t>tenus</a:t>
            </a:r>
            <a:r>
              <a:rPr lang="en-GB"/>
              <a:t> d'être </a:t>
            </a:r>
            <a:r>
              <a:rPr lang="en-GB" err="1"/>
              <a:t>ponctuels</a:t>
            </a:r>
            <a:r>
              <a:rPr lang="en-GB"/>
              <a:t> et de </a:t>
            </a:r>
            <a:r>
              <a:rPr lang="en-GB" err="1"/>
              <a:t>participer</a:t>
            </a:r>
            <a:r>
              <a:rPr lang="en-GB"/>
              <a:t> </a:t>
            </a:r>
            <a:r>
              <a:rPr lang="en-GB" err="1"/>
              <a:t>activement</a:t>
            </a:r>
            <a:r>
              <a:rPr lang="en-GB"/>
              <a:t> à </a:t>
            </a:r>
            <a:r>
              <a:rPr lang="en-GB" err="1"/>
              <a:t>toutes</a:t>
            </a:r>
            <a:r>
              <a:rPr lang="en-GB"/>
              <a:t> les sessions de </a:t>
            </a:r>
            <a:r>
              <a:rPr lang="en-GB" err="1"/>
              <a:t>groupe</a:t>
            </a:r>
            <a:r>
              <a:rPr lang="en-GB"/>
              <a:t>. La longue pause déjeuner </a:t>
            </a:r>
            <a:r>
              <a:rPr lang="en-GB" err="1"/>
              <a:t>leur</a:t>
            </a:r>
            <a:r>
              <a:rPr lang="en-GB"/>
              <a:t> </a:t>
            </a:r>
            <a:r>
              <a:rPr lang="en-GB" err="1"/>
              <a:t>permettra</a:t>
            </a:r>
            <a:r>
              <a:rPr lang="en-GB"/>
              <a:t> de </a:t>
            </a:r>
            <a:r>
              <a:rPr lang="en-GB" err="1"/>
              <a:t>répondre</a:t>
            </a:r>
            <a:r>
              <a:rPr lang="en-GB"/>
              <a:t> à </a:t>
            </a:r>
            <a:r>
              <a:rPr lang="en-GB" err="1"/>
              <a:t>leurs</a:t>
            </a:r>
            <a:r>
              <a:rPr lang="en-GB"/>
              <a:t> e-mails </a:t>
            </a:r>
            <a:r>
              <a:rPr lang="en-GB" err="1"/>
              <a:t>ou</a:t>
            </a:r>
            <a:r>
              <a:rPr lang="en-GB"/>
              <a:t> à </a:t>
            </a:r>
            <a:r>
              <a:rPr lang="en-GB" err="1"/>
              <a:t>leurs</a:t>
            </a:r>
            <a:r>
              <a:rPr lang="en-GB"/>
              <a:t> </a:t>
            </a:r>
            <a:r>
              <a:rPr lang="en-GB" err="1"/>
              <a:t>appels</a:t>
            </a:r>
            <a:r>
              <a:rPr lang="en-GB"/>
              <a:t> </a:t>
            </a:r>
            <a:r>
              <a:rPr lang="en-GB" err="1"/>
              <a:t>téléphoniques</a:t>
            </a:r>
            <a:r>
              <a:rPr lang="en-GB"/>
              <a:t>.</a:t>
            </a:r>
          </a:p>
          <a:p>
            <a:pPr marL="228600" indent="0">
              <a:buFont typeface="Arial" panose="020B0604020202020204" pitchFamily="34" charset="0"/>
              <a:buNone/>
            </a:pPr>
            <a:endParaRPr lang="en-GB"/>
          </a:p>
          <a:p>
            <a:pPr marL="228600" indent="0">
              <a:buFont typeface="Arial" panose="020B0604020202020204" pitchFamily="34" charset="0"/>
              <a:buNone/>
            </a:pPr>
            <a:r>
              <a:rPr lang="en-GB"/>
              <a:t>Les participants </a:t>
            </a:r>
            <a:r>
              <a:rPr lang="en-GB" err="1"/>
              <a:t>sont</a:t>
            </a:r>
            <a:r>
              <a:rPr lang="en-GB"/>
              <a:t> </a:t>
            </a:r>
            <a:r>
              <a:rPr lang="en-GB" err="1"/>
              <a:t>tenus</a:t>
            </a:r>
            <a:r>
              <a:rPr lang="en-GB"/>
              <a:t> de </a:t>
            </a:r>
            <a:r>
              <a:rPr lang="en-GB" err="1"/>
              <a:t>partir</a:t>
            </a:r>
            <a:r>
              <a:rPr lang="en-GB"/>
              <a:t> le </a:t>
            </a:r>
            <a:r>
              <a:rPr lang="en-GB" err="1"/>
              <a:t>cinquième</a:t>
            </a:r>
            <a:r>
              <a:rPr lang="en-GB"/>
              <a:t> jour. </a:t>
            </a: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19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083996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lang="en-US" sz="1200" b="1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Notes du </a:t>
            </a:r>
            <a:r>
              <a:rPr lang="en-US" sz="1200" b="1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formateur</a:t>
            </a:r>
            <a:r>
              <a:rPr lang="en-US" sz="1200" b="1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:</a:t>
            </a: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</a:pPr>
            <a:endParaRPr lang="en-GB" sz="1200" b="0" i="0" u="none" strike="noStrike" cap="none" dirty="0">
              <a:solidFill>
                <a:srgbClr val="0B5FBA"/>
              </a:solidFill>
              <a:latin typeface="Roboto"/>
              <a:ea typeface="Roboto"/>
              <a:cs typeface="Roboto"/>
              <a:sym typeface="Arial"/>
            </a:endParaRP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</a:pP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Il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s'agit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d'une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diapositive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d'introduction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à la Masterclass.</a:t>
            </a: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</a:pPr>
            <a:endParaRPr lang="en-GB" sz="1200" b="0" i="0" u="none" strike="noStrike" cap="none" dirty="0">
              <a:solidFill>
                <a:srgbClr val="0B5FBA"/>
              </a:solidFill>
              <a:latin typeface="Roboto"/>
              <a:ea typeface="Roboto"/>
              <a:cs typeface="Roboto"/>
              <a:sym typeface="Arial"/>
            </a:endParaRP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</a:pP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Le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renforcement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des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capacités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d'adaptation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au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changement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climatique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est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essentiel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pour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mettre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en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place des infrastructures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résilientes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dans le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domaine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de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l'eau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et de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l'assainissement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,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garantir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la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sécurité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de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l'approvisionnement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en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eau dans divers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scénarios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climatiques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et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soutenir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le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développement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social et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économique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. </a:t>
            </a: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</a:pPr>
            <a:endParaRPr lang="en-GB" sz="1200" b="0" i="0" u="none" strike="noStrike" cap="none" dirty="0">
              <a:solidFill>
                <a:srgbClr val="0B5FBA"/>
              </a:solidFill>
              <a:latin typeface="Roboto"/>
              <a:ea typeface="Roboto"/>
              <a:cs typeface="Roboto"/>
              <a:sym typeface="Arial"/>
            </a:endParaRP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</a:pP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L'intégration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des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considérations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relatives à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l'adaptation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au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changement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climatique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dans la planification des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investissements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dans les infrastructures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d'approvisionnement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en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eau et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d'assainissement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et dans la gestion des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bassins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versants, grâce à des infrastructures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vertes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et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grises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et à des solutions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fondées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sur la nature,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offre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des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possibilités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importantes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pour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améliorer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l'intégrité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des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écosystèmes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et le bien-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être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humain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. </a:t>
            </a: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</a:pPr>
            <a:endParaRPr lang="en-GB" sz="1200" b="0" i="0" u="none" strike="noStrike" cap="none" dirty="0">
              <a:solidFill>
                <a:srgbClr val="0B5FBA"/>
              </a:solidFill>
              <a:latin typeface="Roboto"/>
              <a:ea typeface="Roboto"/>
              <a:cs typeface="Roboto"/>
              <a:sym typeface="Arial"/>
            </a:endParaRP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</a:pP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Les pays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investissent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de plus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en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plus dans des programmes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visant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à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lutter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contre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les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risques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locaux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d'inondation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et de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sécheresse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, à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s'adapter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au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changement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climatique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et à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améliorer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la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résilience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climatique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des services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d'eau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et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d'assainissement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.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Ces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investissements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,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associés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au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renforcement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des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capacités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,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accéléreront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le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développement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de la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résilience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des services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d'eau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. </a:t>
            </a: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</a:pPr>
            <a:endParaRPr lang="en-GB" sz="1200" b="0" i="0" u="none" strike="noStrike" cap="none" dirty="0">
              <a:solidFill>
                <a:srgbClr val="0B5FBA"/>
              </a:solidFill>
              <a:latin typeface="Roboto"/>
              <a:ea typeface="Roboto"/>
              <a:cs typeface="Roboto"/>
              <a:sym typeface="Arial"/>
            </a:endParaRP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</a:pP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Le Centre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mondial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pour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l'adaptation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(GCA)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contribue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au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renforcement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des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capacités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grâce à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l'élaboration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et au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déploiement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d'une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masterclass sur les services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d’approvisionnement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en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eau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résilients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au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changement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</a:t>
            </a:r>
            <a:r>
              <a:rPr lang="en-GB" sz="1200" b="0" i="0" u="none" strike="noStrike" cap="none" dirty="0" err="1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climatique</a:t>
            </a:r>
            <a:r>
              <a:rPr lang="en-GB" sz="1200" b="0" i="0" u="none" strike="noStrike" cap="none" dirty="0">
                <a:solidFill>
                  <a:srgbClr val="0B5FBA"/>
                </a:solidFill>
                <a:latin typeface="Roboto"/>
                <a:ea typeface="Roboto"/>
                <a:cs typeface="Roboto"/>
                <a:sym typeface="Arial"/>
              </a:rPr>
              <a:t> (MSAERCC) par IRC WASH. </a:t>
            </a: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</a:pPr>
            <a:endParaRPr lang="en-GB" sz="1200" b="0" i="0" u="none" strike="noStrike" cap="none" dirty="0">
              <a:solidFill>
                <a:srgbClr val="0B5FBA"/>
              </a:solidFill>
              <a:latin typeface="Roboto"/>
              <a:ea typeface="Roboto"/>
              <a:cs typeface="Roboto"/>
              <a:sym typeface="Arial"/>
            </a:endParaRP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</a:pPr>
            <a:endParaRPr sz="1200" b="0" i="0" u="none" strike="noStrike" cap="none" dirty="0">
              <a:solidFill>
                <a:srgbClr val="0B5FBA"/>
              </a:solidFill>
              <a:latin typeface="Roboto"/>
              <a:ea typeface="Roboto"/>
              <a:cs typeface="Roboto"/>
              <a:sym typeface="Arial"/>
            </a:endParaRPr>
          </a:p>
        </p:txBody>
      </p:sp>
      <p:sp>
        <p:nvSpPr>
          <p:cNvPr id="447" name="Google Shape;447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US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Notes du </a:t>
            </a:r>
            <a:r>
              <a:rPr lang="en-US" sz="1200" b="1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formateur</a:t>
            </a:r>
            <a:r>
              <a:rPr lang="en-US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:</a:t>
            </a:r>
            <a:endParaRPr lang="en-GB" sz="1200" b="0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endParaRPr lang="en-GB" sz="1200" b="0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Cette diapositive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présente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les supports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disponibles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dans le cadre de la Masterclass, comment y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accéder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comment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obtenir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un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certificat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 Vous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pouvez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distribuer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la version papier du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manuel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du participant et du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formateur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</a:t>
            </a:r>
            <a:endParaRPr lang="en-GB" sz="1200" b="1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b="1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Supports </a:t>
            </a:r>
            <a:r>
              <a:rPr lang="en-GB" sz="1200" b="1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disponibles</a:t>
            </a:r>
            <a:endParaRPr lang="en-GB" sz="1200" b="1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Tout le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contenu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des modules sera disponible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anglais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français. Le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contenu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chaque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module sera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présenté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sous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forme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présentation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PowerPoint. Les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ressources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vidéos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pertinentes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doivent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être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intégrées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à la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présentation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sous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forme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liens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hypertextes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ou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fichiers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intégrés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, avec des notes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explicatives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dans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une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zone « Notes »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afin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d'aider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les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formateurs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à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reproduire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le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contenu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 Les modules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comprendront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des visualisations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graphiques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pour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résumer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le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contenu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b="0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Un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manuel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pour les participants et un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manuel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pour les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formateurs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: 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  <a:tabLst/>
              <a:defRPr/>
            </a:pP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manuel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ToT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sert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guide aux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formateurs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qui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dispenseront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la formation. Il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comprendra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, sans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s'y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limiter, le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contenu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la masterclass,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ainsi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que des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outils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des conseils pour la dispenser. 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  <a:tabLst/>
              <a:defRPr/>
            </a:pP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manuel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du participant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contiendra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tout le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contenu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la masterclass, des études de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cas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des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ressources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supplémentaires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pour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faciliter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la consultation. Le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manuel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du participant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comprendra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des notes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supplémentaires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des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espaces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travail pour documenter des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exemples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b="1"/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b="0"/>
              <a:t>Les deux </a:t>
            </a:r>
            <a:r>
              <a:rPr lang="en-GB" b="0" err="1"/>
              <a:t>manuels</a:t>
            </a:r>
            <a:r>
              <a:rPr lang="en-GB" b="0"/>
              <a:t> </a:t>
            </a:r>
            <a:r>
              <a:rPr lang="en-GB" b="0" err="1"/>
              <a:t>sont</a:t>
            </a:r>
            <a:r>
              <a:rPr lang="en-GB" b="0"/>
              <a:t> </a:t>
            </a:r>
            <a:r>
              <a:rPr lang="en-GB" b="0" err="1"/>
              <a:t>disponibles</a:t>
            </a:r>
            <a:r>
              <a:rPr lang="en-GB" b="0"/>
              <a:t> </a:t>
            </a:r>
            <a:r>
              <a:rPr lang="en-GB" b="0" err="1"/>
              <a:t>en</a:t>
            </a:r>
            <a:r>
              <a:rPr lang="en-GB" b="0"/>
              <a:t> version papier et </a:t>
            </a:r>
            <a:r>
              <a:rPr lang="en-GB" b="0" err="1"/>
              <a:t>électronique</a:t>
            </a:r>
            <a:r>
              <a:rPr lang="en-GB" b="0"/>
              <a:t>.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b="0"/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b="1"/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b="1" err="1"/>
              <a:t>Certificat</a:t>
            </a:r>
            <a:endParaRPr lang="en-GB" b="1"/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/>
              <a:t>Après </a:t>
            </a:r>
            <a:r>
              <a:rPr lang="en-GB" err="1"/>
              <a:t>avoir</a:t>
            </a:r>
            <a:r>
              <a:rPr lang="en-GB"/>
              <a:t> </a:t>
            </a:r>
            <a:r>
              <a:rPr lang="en-GB" err="1"/>
              <a:t>réussi</a:t>
            </a:r>
            <a:r>
              <a:rPr lang="en-GB"/>
              <a:t> </a:t>
            </a:r>
            <a:r>
              <a:rPr lang="en-GB" err="1"/>
              <a:t>l'évaluation</a:t>
            </a:r>
            <a:r>
              <a:rPr lang="en-GB"/>
              <a:t> du </a:t>
            </a:r>
            <a:r>
              <a:rPr lang="en-GB" err="1"/>
              <a:t>cinquième</a:t>
            </a:r>
            <a:r>
              <a:rPr lang="en-GB"/>
              <a:t> jour, </a:t>
            </a:r>
            <a:r>
              <a:rPr lang="en-GB" err="1"/>
              <a:t>participé</a:t>
            </a:r>
            <a:r>
              <a:rPr lang="en-GB"/>
              <a:t> </a:t>
            </a:r>
            <a:r>
              <a:rPr lang="en-GB" err="1"/>
              <a:t>activement</a:t>
            </a:r>
            <a:r>
              <a:rPr lang="en-GB"/>
              <a:t> aux cinq </a:t>
            </a:r>
            <a:r>
              <a:rPr lang="en-GB" err="1"/>
              <a:t>jours</a:t>
            </a:r>
            <a:r>
              <a:rPr lang="en-GB"/>
              <a:t> et </a:t>
            </a:r>
            <a:r>
              <a:rPr lang="en-GB" err="1"/>
              <a:t>rempli</a:t>
            </a:r>
            <a:r>
              <a:rPr lang="en-GB"/>
              <a:t> un questionnaire de satisfaction sur </a:t>
            </a:r>
            <a:r>
              <a:rPr lang="en-GB" err="1"/>
              <a:t>leur</a:t>
            </a:r>
            <a:r>
              <a:rPr lang="en-GB"/>
              <a:t> </a:t>
            </a:r>
            <a:r>
              <a:rPr lang="en-GB" err="1"/>
              <a:t>expérience</a:t>
            </a:r>
            <a:r>
              <a:rPr lang="en-GB"/>
              <a:t>, les participants </a:t>
            </a:r>
            <a:r>
              <a:rPr lang="en-GB" err="1"/>
              <a:t>recevront</a:t>
            </a:r>
            <a:r>
              <a:rPr lang="en-GB"/>
              <a:t> un </a:t>
            </a:r>
            <a:r>
              <a:rPr lang="en-GB" err="1"/>
              <a:t>certificat</a:t>
            </a:r>
            <a:r>
              <a:rPr lang="en-GB"/>
              <a:t> de </a:t>
            </a:r>
            <a:r>
              <a:rPr lang="en-GB" err="1"/>
              <a:t>formateur</a:t>
            </a:r>
            <a:r>
              <a:rPr lang="en-GB"/>
              <a:t> de </a:t>
            </a:r>
            <a:r>
              <a:rPr lang="en-GB" err="1"/>
              <a:t>formateurs</a:t>
            </a:r>
            <a:r>
              <a:rPr lang="en-GB"/>
              <a:t>.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/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none" strike="noStrike" cap="none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Accessibilité</a:t>
            </a:r>
            <a:endParaRPr lang="en-GB" sz="12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Tous les supports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seront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hébergés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sur les sites web de la GCA et de IRC. Nous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proposons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que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tous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les supports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soient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également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mis à disposition sur la </a:t>
            </a:r>
            <a:r>
              <a:rPr lang="en-GB" sz="1200" b="0" i="0" u="sng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WASH Systems Academy 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dans le cadre du module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d'introduction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ligne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ainsi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que sur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d'autres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plateformes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pertinentes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</a:t>
            </a:r>
            <a:endParaRPr lang="en-GB"/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20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350669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US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Notes du formateur :</a:t>
            </a:r>
            <a:endParaRPr lang="en-GB" sz="1200" b="0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Cette diapositive présente une vue d'ensemble des différences entre la Masterclass et la formation des formateurs.</a:t>
            </a:r>
            <a:endParaRPr lang="en-GB"/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21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929945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US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Notes du formateur :</a:t>
            </a:r>
            <a:endParaRPr lang="en-GB" sz="1200" b="0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endParaRPr lang="en-GB" sz="1200" b="0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Cette diapositive présente une vue d'ensemble des différences entre la Masterclass et la formation des formateurs.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22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0381634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Notes du </a:t>
            </a:r>
            <a:r>
              <a:rPr lang="en-US" sz="1200" b="1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formateur</a:t>
            </a:r>
            <a:r>
              <a:rPr lang="en-US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:</a:t>
            </a:r>
            <a:endParaRPr lang="en-US"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endParaRPr lang="en-GB" sz="1200" b="0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Pour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garantir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leur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succès, les programmes de formation des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formateurs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doivent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s'appuyer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sur des principes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solides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matière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d'apprentissage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adultes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sur des techniques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d'animation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efficaces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endParaRPr lang="en-GB" sz="1200" b="0" i="0" u="none" strike="noStrike" cap="none">
              <a:solidFill>
                <a:schemeClr val="dk1"/>
              </a:solidFill>
              <a:effectLst/>
              <a:latin typeface="Arial"/>
              <a:cs typeface="Arial"/>
              <a:sym typeface="Arial"/>
            </a:endParaRPr>
          </a:p>
          <a:p>
            <a:r>
              <a:rPr lang="en-GB"/>
              <a:t>Cette diapositive </a:t>
            </a:r>
            <a:r>
              <a:rPr lang="en-GB" err="1"/>
              <a:t>présente</a:t>
            </a:r>
            <a:r>
              <a:rPr lang="en-GB"/>
              <a:t> les </a:t>
            </a:r>
            <a:r>
              <a:rPr lang="en-GB" err="1"/>
              <a:t>bonnes</a:t>
            </a:r>
            <a:r>
              <a:rPr lang="en-GB"/>
              <a:t> pratiques </a:t>
            </a:r>
            <a:r>
              <a:rPr lang="en-GB" err="1"/>
              <a:t>en</a:t>
            </a:r>
            <a:r>
              <a:rPr lang="en-GB"/>
              <a:t> matière </a:t>
            </a:r>
            <a:r>
              <a:rPr lang="en-GB" err="1"/>
              <a:t>d'apprentissage</a:t>
            </a:r>
            <a:r>
              <a:rPr lang="en-GB"/>
              <a:t> des </a:t>
            </a:r>
            <a:r>
              <a:rPr lang="en-GB" err="1"/>
              <a:t>adultes</a:t>
            </a:r>
            <a:r>
              <a:rPr lang="en-GB"/>
              <a:t>. </a:t>
            </a:r>
            <a:r>
              <a:rPr lang="en-GB" err="1"/>
              <a:t>Ces</a:t>
            </a:r>
            <a:r>
              <a:rPr lang="en-GB"/>
              <a:t> principes </a:t>
            </a:r>
            <a:r>
              <a:rPr lang="en-GB" err="1"/>
              <a:t>sont</a:t>
            </a:r>
            <a:r>
              <a:rPr lang="en-GB"/>
              <a:t> </a:t>
            </a:r>
            <a:r>
              <a:rPr lang="en-GB" err="1"/>
              <a:t>présentés</a:t>
            </a:r>
            <a:r>
              <a:rPr lang="en-GB"/>
              <a:t> le premier jour de la formation des </a:t>
            </a:r>
            <a:r>
              <a:rPr lang="en-GB" err="1"/>
              <a:t>formateurs</a:t>
            </a:r>
            <a:r>
              <a:rPr lang="en-GB"/>
              <a:t> et </a:t>
            </a:r>
            <a:r>
              <a:rPr lang="en-GB" err="1"/>
              <a:t>feront</a:t>
            </a:r>
            <a:r>
              <a:rPr lang="en-GB"/>
              <a:t> </a:t>
            </a:r>
            <a:r>
              <a:rPr lang="en-GB" err="1"/>
              <a:t>l'objet</a:t>
            </a:r>
            <a:r>
              <a:rPr lang="en-GB"/>
              <a:t> d'un </a:t>
            </a:r>
            <a:r>
              <a:rPr lang="en-GB" err="1"/>
              <a:t>chapitre</a:t>
            </a:r>
            <a:r>
              <a:rPr lang="en-GB"/>
              <a:t> </a:t>
            </a:r>
            <a:r>
              <a:rPr lang="en-GB" err="1"/>
              <a:t>spécifique</a:t>
            </a:r>
            <a:r>
              <a:rPr lang="en-GB"/>
              <a:t> dans le </a:t>
            </a:r>
            <a:r>
              <a:rPr lang="en-GB" err="1"/>
              <a:t>manuel</a:t>
            </a:r>
            <a:r>
              <a:rPr lang="en-GB"/>
              <a:t> du </a:t>
            </a:r>
            <a:r>
              <a:rPr lang="en-GB" err="1"/>
              <a:t>facilitateur</a:t>
            </a:r>
            <a:r>
              <a:rPr lang="en-GB"/>
              <a:t>. </a:t>
            </a:r>
          </a:p>
          <a:p>
            <a:endParaRPr lang="en-GB"/>
          </a:p>
          <a:p>
            <a:r>
              <a:rPr lang="en-GB"/>
              <a:t>À la fin de </a:t>
            </a:r>
            <a:r>
              <a:rPr lang="en-GB" err="1"/>
              <a:t>chaque</a:t>
            </a:r>
            <a:r>
              <a:rPr lang="en-GB"/>
              <a:t> </a:t>
            </a:r>
            <a:r>
              <a:rPr lang="en-GB" err="1"/>
              <a:t>journée</a:t>
            </a:r>
            <a:r>
              <a:rPr lang="en-GB"/>
              <a:t> de la formation des </a:t>
            </a:r>
            <a:r>
              <a:rPr lang="en-GB" err="1"/>
              <a:t>formateurs</a:t>
            </a:r>
            <a:r>
              <a:rPr lang="en-GB"/>
              <a:t>, nous </a:t>
            </a:r>
            <a:r>
              <a:rPr lang="en-GB" err="1"/>
              <a:t>réfléchirons</a:t>
            </a:r>
            <a:r>
              <a:rPr lang="en-GB"/>
              <a:t> à </a:t>
            </a:r>
            <a:r>
              <a:rPr lang="en-GB" err="1"/>
              <a:t>ces</a:t>
            </a:r>
            <a:r>
              <a:rPr lang="en-GB"/>
              <a:t> principes. Le </a:t>
            </a:r>
            <a:r>
              <a:rPr lang="en-GB" err="1"/>
              <a:t>cinquième</a:t>
            </a:r>
            <a:r>
              <a:rPr lang="en-GB"/>
              <a:t> jour de la formation des </a:t>
            </a:r>
            <a:r>
              <a:rPr lang="en-GB" err="1"/>
              <a:t>formateurs</a:t>
            </a:r>
            <a:r>
              <a:rPr lang="en-GB"/>
              <a:t> </a:t>
            </a:r>
            <a:r>
              <a:rPr lang="en-GB" err="1"/>
              <a:t>est</a:t>
            </a:r>
            <a:r>
              <a:rPr lang="en-GB"/>
              <a:t> </a:t>
            </a:r>
            <a:r>
              <a:rPr lang="en-GB" err="1"/>
              <a:t>consacré</a:t>
            </a:r>
            <a:r>
              <a:rPr lang="en-GB"/>
              <a:t> aux </a:t>
            </a:r>
            <a:r>
              <a:rPr lang="en-GB" sz="1200" err="1">
                <a:latin typeface="Roboto"/>
                <a:ea typeface="Roboto"/>
                <a:cs typeface="Roboto"/>
              </a:rPr>
              <a:t>bonnes</a:t>
            </a:r>
            <a:r>
              <a:rPr lang="en-GB" sz="1200">
                <a:latin typeface="Roboto"/>
                <a:ea typeface="Roboto"/>
                <a:cs typeface="Roboto"/>
              </a:rPr>
              <a:t> pratiques </a:t>
            </a:r>
            <a:r>
              <a:rPr lang="en-GB" sz="1200" err="1">
                <a:latin typeface="Roboto"/>
                <a:ea typeface="Roboto"/>
                <a:cs typeface="Roboto"/>
              </a:rPr>
              <a:t>en</a:t>
            </a:r>
            <a:r>
              <a:rPr lang="en-GB" sz="1200">
                <a:latin typeface="Roboto"/>
                <a:ea typeface="Roboto"/>
                <a:cs typeface="Roboto"/>
              </a:rPr>
              <a:t> matière </a:t>
            </a:r>
            <a:r>
              <a:rPr lang="en-GB" sz="1200" err="1">
                <a:latin typeface="Roboto"/>
                <a:ea typeface="Roboto"/>
                <a:cs typeface="Roboto"/>
              </a:rPr>
              <a:t>d'apprentissage</a:t>
            </a:r>
            <a:r>
              <a:rPr lang="en-GB" sz="1200">
                <a:latin typeface="Roboto"/>
                <a:ea typeface="Roboto"/>
                <a:cs typeface="Roboto"/>
              </a:rPr>
              <a:t> des </a:t>
            </a:r>
            <a:r>
              <a:rPr lang="en-GB" sz="1200" err="1">
                <a:latin typeface="Roboto"/>
                <a:ea typeface="Roboto"/>
                <a:cs typeface="Roboto"/>
              </a:rPr>
              <a:t>adultes</a:t>
            </a:r>
            <a:r>
              <a:rPr lang="en-GB" sz="1200">
                <a:latin typeface="Roboto"/>
                <a:ea typeface="Roboto"/>
                <a:cs typeface="Roboto"/>
              </a:rPr>
              <a:t> et à la </a:t>
            </a:r>
            <a:r>
              <a:rPr lang="en-GB" sz="1200" err="1">
                <a:latin typeface="Roboto"/>
                <a:ea typeface="Roboto"/>
                <a:cs typeface="Roboto"/>
              </a:rPr>
              <a:t>réflexion</a:t>
            </a:r>
            <a:r>
              <a:rPr lang="en-GB" sz="1200">
                <a:latin typeface="Roboto"/>
                <a:ea typeface="Roboto"/>
                <a:cs typeface="Roboto"/>
              </a:rPr>
              <a:t>.</a:t>
            </a:r>
            <a:endParaRPr lang="en-GB"/>
          </a:p>
          <a:p>
            <a:endParaRPr lang="en-GB" sz="1200" b="0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Les principes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clés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l'apprentissage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adultes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sont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les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suivants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200" b="1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Pertinence 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: les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adultes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doivent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percevoir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la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valeur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qu'ils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apprennent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 Il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est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important de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relier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le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contenu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à des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tâches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, des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objectifs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ou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problèmes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concrets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200" b="1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Expérience</a:t>
            </a:r>
            <a:r>
              <a:rPr lang="en-GB" sz="1200" b="1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tirer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parti des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connaissances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des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expériences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antérieures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des participants.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200" b="1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Autonomie</a:t>
            </a:r>
            <a:r>
              <a:rPr lang="en-GB" sz="1200" b="1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encouragez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l'autonomie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l'appropriation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l'apprentissage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200" b="1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Praticité</a:t>
            </a:r>
            <a:r>
              <a:rPr lang="en-GB" sz="1200" b="1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concentrez-vous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sur les applications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concrètes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la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résolution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problèmes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  <a:tabLst/>
              <a:defRPr/>
            </a:pPr>
            <a:r>
              <a:rPr lang="en-GB" sz="1200" b="1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L'expérience</a:t>
            </a:r>
            <a:r>
              <a:rPr lang="en-GB" sz="1200" b="1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1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comme</a:t>
            </a:r>
            <a:r>
              <a:rPr lang="en-GB" sz="1200" b="1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1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ressource</a:t>
            </a:r>
            <a:r>
              <a:rPr lang="en-GB" sz="1200" b="1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: 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les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adultes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apportent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une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richesse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d'expérience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qui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peut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enrichir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l'apprentissage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 Vous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pouvez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l'utiliser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dans les discussions, les études de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cas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les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échanges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entre pairs pour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tirer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parti.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Traitez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les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apprenants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comme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égaux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des co-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créateurs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connaissances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endParaRPr lang="en-GB" sz="1200" b="0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endParaRPr lang="en-GB" sz="1200" b="0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Privilégiez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la facilitation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plutôt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que les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cours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magistraux</a:t>
            </a:r>
            <a:endParaRPr lang="en-GB" sz="1200" b="0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Encouragez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1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le dialogue et </a:t>
            </a:r>
            <a:r>
              <a:rPr lang="en-GB" sz="1200" b="1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l'apprentissage</a:t>
            </a:r>
            <a:r>
              <a:rPr lang="en-GB" sz="1200" b="1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entre pairs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Utilisez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1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des questions ouvertes 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pour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stimuler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la discussion.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Pratiquez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1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l'écoute</a:t>
            </a:r>
            <a:r>
              <a:rPr lang="en-GB" sz="1200" b="1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active 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et la facilitation inclusive.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Encouragez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1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la collaboration et le partage des </a:t>
            </a:r>
            <a:r>
              <a:rPr lang="en-GB" sz="1200" b="1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ressources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Encouragez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1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le </a:t>
            </a:r>
            <a:r>
              <a:rPr lang="en-GB" sz="1200" b="1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développement</a:t>
            </a:r>
            <a:r>
              <a:rPr lang="en-GB" sz="1200" b="1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1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professionnel</a:t>
            </a:r>
            <a:r>
              <a:rPr lang="en-GB" sz="1200" b="1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1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continu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>
              <a:buFont typeface="Arial" panose="020B0604020202020204" pitchFamily="34" charset="0"/>
              <a:buChar char="•"/>
            </a:pPr>
            <a:endParaRPr lang="en-GB" sz="1200" b="0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228600" indent="0">
              <a:buFont typeface="Arial" panose="020B0604020202020204" pitchFamily="34" charset="0"/>
              <a:buNone/>
            </a:pPr>
            <a:endParaRPr lang="en-GB" sz="1200" b="0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Évaluer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réfléchir</a:t>
            </a:r>
            <a:endParaRPr lang="en-GB" sz="1200" b="0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Nous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utiliserons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1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des </a:t>
            </a:r>
            <a:r>
              <a:rPr lang="en-GB" sz="1200" b="1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évaluations</a:t>
            </a:r>
            <a:r>
              <a:rPr lang="en-GB" sz="1200" b="1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1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préalables</a:t>
            </a:r>
            <a:r>
              <a:rPr lang="en-GB" sz="1200" b="1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</a:t>
            </a:r>
            <a:r>
              <a:rPr lang="en-GB" sz="1200" b="1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postérieures</a:t>
            </a:r>
            <a:r>
              <a:rPr lang="en-GB" sz="1200" b="1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pour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mesurer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l'apprentissage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Recueillir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1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les </a:t>
            </a:r>
            <a:r>
              <a:rPr lang="en-GB" sz="1200" b="1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commentaires</a:t>
            </a:r>
            <a:r>
              <a:rPr lang="en-GB" sz="1200" b="1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des participants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afin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d'améliorer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les sessions futures.</a:t>
            </a:r>
          </a:p>
          <a:p>
            <a:pPr marL="228600" indent="0">
              <a:buFont typeface="Arial" panose="020B0604020202020204" pitchFamily="34" charset="0"/>
              <a:buNone/>
            </a:pPr>
            <a:endParaRPr lang="en-GB" sz="1200" b="0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endParaRPr lang="en-GB" sz="1200" b="0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23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6362108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Notes du </a:t>
            </a:r>
            <a:r>
              <a:rPr lang="en-US" sz="1200" b="1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formateur</a:t>
            </a:r>
            <a:r>
              <a:rPr lang="en-US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:</a:t>
            </a:r>
            <a:endParaRPr lang="en-GB"/>
          </a:p>
          <a:p>
            <a:endParaRPr lang="en-GB" sz="1200" b="0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Il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s'agit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d'un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cours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magistral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interactif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dans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lequel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les participants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sont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encouragés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à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jouer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un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rôle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actif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Ils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doivent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pouvoir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poser des questions,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discuter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d'idées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partager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leur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propre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expérience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tout au long du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cours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endParaRPr lang="en-GB" sz="1200" b="0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contenu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la masterclass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est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présenté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comme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suit : 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Contenu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enseigné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: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présenté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par le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formateur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à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l'aide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des diapositives et des notes du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formateur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jointes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à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chaque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diapositive. Les participants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doivent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être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encouragés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à poser des questions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s'ils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ressentent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le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besoin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 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Exemples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: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présentés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par le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formateur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à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l'aide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des diapositives et des notes du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formateur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jointes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à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chaque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diapositive. Les participants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doivent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être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encouragés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à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discuter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ou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à commenter les études de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cas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 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Exercices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: </a:t>
            </a:r>
          </a:p>
          <a:p>
            <a:pPr lvl="0">
              <a:buFont typeface="Arial" panose="020B0604020202020204" pitchFamily="34" charset="0"/>
              <a:buChar char="•"/>
            </a:pPr>
            <a:endParaRPr lang="en-GB" sz="1200" b="0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228600" lvl="0" indent="0">
              <a:buFont typeface="Arial" panose="020B0604020202020204" pitchFamily="34" charset="0"/>
              <a:buNone/>
            </a:pP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Il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existe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trois types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d'exercices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interactifs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tout au long de la masterclass : </a:t>
            </a:r>
          </a:p>
          <a:p>
            <a:pPr lvl="0"/>
            <a:endParaRPr lang="en-GB" sz="1200" b="0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0">
              <a:buFont typeface="+mj-lt"/>
              <a:buAutoNum type="arabicPeriod"/>
            </a:pP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Exercices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rapides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ludiques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: le premier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exercice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chaque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module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est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conçu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pour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être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rapide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ludique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pour les participants. Il doit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être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présenté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rapidement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, sans trop insister sur le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contenu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 Il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est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important pour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détendre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les participants et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leur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permettre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se familiariser avec le module et de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récapituler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les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définitions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importantes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 </a:t>
            </a:r>
          </a:p>
          <a:p>
            <a:pPr lvl="0">
              <a:buFont typeface="+mj-lt"/>
              <a:buAutoNum type="arabicPeriod"/>
            </a:pP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Exercices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vérification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courts : tout au long de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chaque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module, des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exercices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encouragent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les participants à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mettre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pratique les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connaissances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acquises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, à poser des questions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ou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à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partager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leur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expérience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exercices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servent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pauses dans le programme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afin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permettre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aux participants de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réfléchir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de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mettre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pratique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leurs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acquis. </a:t>
            </a:r>
          </a:p>
          <a:p>
            <a:pPr lvl="0">
              <a:buFont typeface="+mj-lt"/>
              <a:buAutoNum type="arabicPeriod"/>
            </a:pP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Exercices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groupe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longs :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chaque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module se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termine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par un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exercice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plus long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afin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d'aider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les participants à appliquer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leurs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acquis à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leur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propre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contexte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à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partager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leurs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idées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entre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eux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exercices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sont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réalisés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petits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groupes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endParaRPr lang="en-GB" sz="1200" b="0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Tout au long de la formation, la masterclass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peut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être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interrompue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à tout moment pour inviter les participants à poser des questions. </a:t>
            </a: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24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9760710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000" b="1">
                <a:solidFill>
                  <a:schemeClr val="dk1"/>
                </a:solidFill>
              </a:rPr>
              <a:t>Notes du formateur :</a:t>
            </a:r>
            <a:endParaRPr sz="10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0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000">
                <a:solidFill>
                  <a:schemeClr val="dk1"/>
                </a:solidFill>
              </a:rPr>
              <a:t>Veuillez rappeler aux participants les principes généraux qui régissent ce cours.</a:t>
            </a:r>
            <a:endParaRPr sz="10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0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000">
                <a:solidFill>
                  <a:schemeClr val="dk1"/>
                </a:solidFill>
              </a:rPr>
              <a:t>Insistez sur le fait qu'ils sont libres de poser des questions et de partager leur propre expérience quand ils le souhaitent.</a:t>
            </a:r>
            <a:endParaRPr sz="1000"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0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0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sz="1000" b="1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16" name="Google Shape;21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Notes du </a:t>
            </a:r>
            <a:r>
              <a:rPr lang="en-US" sz="1200" b="1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formateur</a:t>
            </a:r>
            <a:r>
              <a:rPr lang="en-US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: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US" sz="1200" b="1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b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Il </a:t>
            </a:r>
            <a:r>
              <a:rPr lang="en-US" sz="1200" b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existe</a:t>
            </a:r>
            <a:r>
              <a:rPr lang="en-US" sz="1200" b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deux façons de </a:t>
            </a:r>
            <a:r>
              <a:rPr lang="en-US" sz="1200" b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procéder</a:t>
            </a:r>
            <a:r>
              <a:rPr lang="en-US" sz="1200" b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. La première </a:t>
            </a:r>
            <a:r>
              <a:rPr lang="en-US" sz="1200" b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consiste</a:t>
            </a:r>
            <a:r>
              <a:rPr lang="en-US" sz="1200" b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b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simplement</a:t>
            </a:r>
            <a:r>
              <a:rPr lang="en-US" sz="1200" b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à lire </a:t>
            </a:r>
            <a:r>
              <a:rPr lang="en-US" sz="1200" b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cette</a:t>
            </a:r>
            <a:r>
              <a:rPr lang="en-US" sz="1200" b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diapositive aux participants 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et à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leur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demander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s'ils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ont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compris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chaque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point. Vous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pouvez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également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imprimer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une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copie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du code de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conduite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demander à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chaque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participant de le signer.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US" sz="1200" b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b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Une </a:t>
            </a:r>
            <a:r>
              <a:rPr lang="en-US" sz="1200" b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troisième</a:t>
            </a:r>
            <a:r>
              <a:rPr lang="en-US" sz="1200" b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option </a:t>
            </a:r>
            <a:r>
              <a:rPr lang="en-US" sz="1200" b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nécessite</a:t>
            </a:r>
            <a:r>
              <a:rPr lang="en-US" sz="1200" b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un peu de </a:t>
            </a:r>
            <a:r>
              <a:rPr lang="en-US" sz="1200" b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préparation</a:t>
            </a:r>
            <a:r>
              <a:rPr lang="en-US" sz="1200" b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lang="en-US" sz="1200" b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mais</a:t>
            </a:r>
            <a:r>
              <a:rPr lang="en-US" sz="1200" b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b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est</a:t>
            </a:r>
            <a:r>
              <a:rPr lang="en-US" sz="1200" b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plus </a:t>
            </a:r>
            <a:r>
              <a:rPr lang="en-US" sz="1200" b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engageante</a:t>
            </a:r>
            <a:r>
              <a:rPr lang="en-US" sz="1200" b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: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US" sz="1200" b="1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Avant le début de la </a:t>
            </a:r>
            <a:r>
              <a:rPr lang="en-US" sz="1200" b="1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réunion</a:t>
            </a:r>
            <a:endParaRPr lang="en-US" sz="1200" b="1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arenR"/>
              <a:tabLst/>
              <a:defRPr/>
            </a:pPr>
            <a:r>
              <a:rPr lang="en-US" sz="1200" b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Écrivez</a:t>
            </a:r>
            <a:r>
              <a:rPr lang="en-US" sz="1200" b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b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chacune</a:t>
            </a:r>
            <a:r>
              <a:rPr lang="en-US" sz="1200" b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des </a:t>
            </a:r>
            <a:r>
              <a:rPr lang="en-US" sz="1200" b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règles</a:t>
            </a:r>
            <a:r>
              <a:rPr lang="en-US" sz="1200" b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de </a:t>
            </a:r>
            <a:r>
              <a:rPr lang="en-US" sz="1200" b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conduite</a:t>
            </a:r>
            <a:r>
              <a:rPr lang="en-US" sz="1200" b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sur un </a:t>
            </a:r>
            <a:r>
              <a:rPr lang="en-US" sz="1200" b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post-it</a:t>
            </a:r>
            <a:r>
              <a:rPr lang="en-US" sz="1200" b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b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séparé</a:t>
            </a:r>
            <a:endParaRPr lang="en-US" sz="1200" b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arenR"/>
              <a:tabLst/>
              <a:defRPr/>
            </a:pPr>
            <a:r>
              <a:rPr lang="en-US" sz="1200" b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Collez</a:t>
            </a:r>
            <a:r>
              <a:rPr lang="en-US" sz="1200" b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-les au </a:t>
            </a:r>
            <a:r>
              <a:rPr lang="en-US" sz="1200" b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hasard</a:t>
            </a:r>
            <a:r>
              <a:rPr lang="en-US" sz="1200" b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sous </a:t>
            </a:r>
            <a:r>
              <a:rPr lang="en-US" sz="1200" b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différentes</a:t>
            </a:r>
            <a:r>
              <a:rPr lang="en-US" sz="1200" b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chaises.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arenR"/>
              <a:tabLst/>
              <a:defRPr/>
            </a:pPr>
            <a:r>
              <a:rPr lang="en-US" sz="1200" b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Lorsque</a:t>
            </a:r>
            <a:r>
              <a:rPr lang="en-US" sz="1200" b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b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cette</a:t>
            </a:r>
            <a:r>
              <a:rPr lang="en-US" sz="1200" b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diapositive </a:t>
            </a:r>
            <a:r>
              <a:rPr lang="en-US" sz="1200" b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apparaît</a:t>
            </a:r>
            <a:r>
              <a:rPr lang="en-US" sz="1200" b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lang="en-US" sz="1200" b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demandez</a:t>
            </a:r>
            <a:r>
              <a:rPr lang="en-US" sz="1200" b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aux participants de </a:t>
            </a:r>
            <a:r>
              <a:rPr lang="en-US" sz="1200" b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regarder</a:t>
            </a:r>
            <a:r>
              <a:rPr lang="en-US" sz="1200" b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sous </a:t>
            </a:r>
            <a:r>
              <a:rPr lang="en-US" sz="1200" b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leur</a:t>
            </a:r>
            <a:r>
              <a:rPr lang="en-US" sz="1200" b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chaise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arenR"/>
              <a:tabLst/>
              <a:defRPr/>
            </a:pPr>
            <a:r>
              <a:rPr lang="en-US" sz="1200" b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Les quatre </a:t>
            </a:r>
            <a:r>
              <a:rPr lang="en-US" sz="1200" b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personnes</a:t>
            </a:r>
            <a:r>
              <a:rPr lang="en-US" sz="1200" b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qui </a:t>
            </a:r>
            <a:r>
              <a:rPr lang="en-US" sz="1200" b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ont</a:t>
            </a:r>
            <a:r>
              <a:rPr lang="en-US" sz="1200" b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un </a:t>
            </a:r>
            <a:r>
              <a:rPr lang="en-US" sz="1200" b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post-it</a:t>
            </a:r>
            <a:r>
              <a:rPr lang="en-US" sz="1200" b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b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doivent</a:t>
            </a:r>
            <a:r>
              <a:rPr lang="en-US" sz="1200" b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le lire à haute voix. </a:t>
            </a:r>
            <a:r>
              <a:rPr lang="en-US" sz="1200" b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Faites</a:t>
            </a:r>
            <a:r>
              <a:rPr lang="en-US" sz="1200" b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de </a:t>
            </a:r>
            <a:r>
              <a:rPr lang="en-US" sz="1200" b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ces</a:t>
            </a:r>
            <a:r>
              <a:rPr lang="en-US" sz="1200" b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quatre participants les </a:t>
            </a:r>
            <a:r>
              <a:rPr lang="en-US" sz="1200" b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gardiens</a:t>
            </a:r>
            <a:r>
              <a:rPr lang="en-US" sz="1200" b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du code de </a:t>
            </a:r>
            <a:r>
              <a:rPr lang="en-US" sz="1200" b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conduite</a:t>
            </a:r>
            <a:r>
              <a:rPr lang="en-US" sz="1200" b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. 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arenR"/>
              <a:tabLst/>
              <a:defRPr/>
            </a:pPr>
            <a:endParaRPr lang="en-US" sz="1200" b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26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777856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Notes du </a:t>
            </a:r>
            <a:r>
              <a:rPr lang="en-US" sz="1200" b="1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formateur</a:t>
            </a:r>
            <a:r>
              <a:rPr lang="en-US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:</a:t>
            </a:r>
          </a:p>
          <a:p>
            <a:endParaRPr lang="en-GB" b="0"/>
          </a:p>
          <a:p>
            <a:r>
              <a:rPr lang="en-GB" b="0"/>
              <a:t>Comme </a:t>
            </a:r>
            <a:r>
              <a:rPr lang="en-GB" b="0" err="1"/>
              <a:t>thème</a:t>
            </a:r>
            <a:r>
              <a:rPr lang="en-GB" b="0"/>
              <a:t> </a:t>
            </a:r>
            <a:r>
              <a:rPr lang="en-GB" b="0" err="1"/>
              <a:t>récurrent</a:t>
            </a:r>
            <a:r>
              <a:rPr lang="en-GB" b="0"/>
              <a:t> tout au long du </a:t>
            </a:r>
            <a:r>
              <a:rPr lang="en-GB" b="0" err="1"/>
              <a:t>cours</a:t>
            </a:r>
            <a:r>
              <a:rPr lang="en-GB" b="0"/>
              <a:t>, nous </a:t>
            </a:r>
            <a:r>
              <a:rPr lang="en-GB" b="0" err="1"/>
              <a:t>utiliserons</a:t>
            </a:r>
            <a:r>
              <a:rPr lang="en-GB" b="0"/>
              <a:t> la </a:t>
            </a:r>
            <a:r>
              <a:rPr lang="en-GB" b="0" err="1"/>
              <a:t>métaphore</a:t>
            </a:r>
            <a:r>
              <a:rPr lang="en-GB" b="0"/>
              <a:t> </a:t>
            </a:r>
            <a:r>
              <a:rPr lang="en-GB" b="0" err="1"/>
              <a:t>d'une</a:t>
            </a:r>
            <a:r>
              <a:rPr lang="en-GB" b="0"/>
              <a:t> rivière. </a:t>
            </a:r>
            <a:r>
              <a:rPr lang="en-GB" b="0" err="1"/>
              <a:t>Chaque</a:t>
            </a:r>
            <a:r>
              <a:rPr lang="en-GB" b="0"/>
              <a:t> jour sera </a:t>
            </a:r>
            <a:r>
              <a:rPr lang="en-GB" b="0" err="1"/>
              <a:t>représenté</a:t>
            </a:r>
            <a:r>
              <a:rPr lang="en-GB" b="0"/>
              <a:t> par </a:t>
            </a:r>
            <a:r>
              <a:rPr lang="en-GB" b="0" err="1"/>
              <a:t>une</a:t>
            </a:r>
            <a:r>
              <a:rPr lang="en-GB" b="0"/>
              <a:t> </a:t>
            </a:r>
            <a:r>
              <a:rPr lang="en-GB" b="0" err="1"/>
              <a:t>partie</a:t>
            </a:r>
            <a:r>
              <a:rPr lang="en-GB" b="0"/>
              <a:t> de la rivière. </a:t>
            </a:r>
          </a:p>
          <a:p>
            <a:r>
              <a:rPr lang="en-GB" b="0" err="1"/>
              <a:t>Discutez</a:t>
            </a:r>
            <a:r>
              <a:rPr lang="en-GB" b="0"/>
              <a:t> des </a:t>
            </a:r>
            <a:r>
              <a:rPr lang="en-GB" b="0" err="1"/>
              <a:t>symboles</a:t>
            </a:r>
            <a:r>
              <a:rPr lang="en-GB" b="0"/>
              <a:t> que nous </a:t>
            </a:r>
            <a:r>
              <a:rPr lang="en-GB" b="0" err="1"/>
              <a:t>pouvons</a:t>
            </a:r>
            <a:r>
              <a:rPr lang="en-GB" b="0"/>
              <a:t> </a:t>
            </a:r>
            <a:r>
              <a:rPr lang="en-GB" b="0" err="1"/>
              <a:t>associer</a:t>
            </a:r>
            <a:r>
              <a:rPr lang="en-GB" b="0"/>
              <a:t> à la source. </a:t>
            </a:r>
            <a:r>
              <a:rPr lang="en-GB" b="0" err="1"/>
              <a:t>Réfléchissez</a:t>
            </a:r>
            <a:r>
              <a:rPr lang="en-GB" b="0"/>
              <a:t> à des aspects </a:t>
            </a:r>
            <a:r>
              <a:rPr lang="en-GB" b="0" err="1"/>
              <a:t>tels</a:t>
            </a:r>
            <a:r>
              <a:rPr lang="en-GB" b="0"/>
              <a:t> que le début de quelque chose, le </a:t>
            </a:r>
            <a:r>
              <a:rPr lang="en-GB" b="0" err="1"/>
              <a:t>pouvoir</a:t>
            </a:r>
            <a:r>
              <a:rPr lang="en-GB" b="0"/>
              <a:t> de se </a:t>
            </a:r>
            <a:r>
              <a:rPr lang="en-GB" b="0" err="1"/>
              <a:t>détacher</a:t>
            </a:r>
            <a:r>
              <a:rPr lang="en-GB" b="0"/>
              <a:t> des </a:t>
            </a:r>
            <a:r>
              <a:rPr lang="en-GB" b="0" err="1"/>
              <a:t>pierres</a:t>
            </a:r>
            <a:r>
              <a:rPr lang="en-GB" b="0"/>
              <a:t>, etc.</a:t>
            </a:r>
          </a:p>
          <a:p>
            <a:endParaRPr lang="en-GB" sz="1200" b="0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Chaque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jour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représentera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une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partie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différente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la rivière. </a:t>
            </a:r>
            <a:r>
              <a:rPr lang="en-GB" b="0"/>
              <a:t>Le premier jour, </a:t>
            </a:r>
            <a:r>
              <a:rPr lang="en-GB" b="0" err="1"/>
              <a:t>vous</a:t>
            </a:r>
            <a:r>
              <a:rPr lang="en-GB" b="0"/>
              <a:t> </a:t>
            </a:r>
            <a:r>
              <a:rPr lang="en-GB" b="0" err="1"/>
              <a:t>commencez</a:t>
            </a:r>
            <a:r>
              <a:rPr lang="en-GB" b="0"/>
              <a:t> dans un coin, avec la corde qui </a:t>
            </a:r>
            <a:r>
              <a:rPr lang="en-GB" b="0" err="1"/>
              <a:t>émerge</a:t>
            </a:r>
            <a:r>
              <a:rPr lang="en-GB" b="0"/>
              <a:t> par </a:t>
            </a:r>
            <a:r>
              <a:rPr lang="en-GB" b="0" err="1"/>
              <a:t>exemple</a:t>
            </a:r>
            <a:r>
              <a:rPr lang="en-GB" b="0"/>
              <a:t> </a:t>
            </a:r>
            <a:r>
              <a:rPr lang="en-GB" b="0" err="1"/>
              <a:t>d'une</a:t>
            </a:r>
            <a:r>
              <a:rPr lang="en-GB" b="0"/>
              <a:t> </a:t>
            </a:r>
            <a:r>
              <a:rPr lang="en-GB" b="0" err="1"/>
              <a:t>fenêtre</a:t>
            </a:r>
            <a:r>
              <a:rPr lang="en-GB" b="0"/>
              <a:t>. </a:t>
            </a:r>
            <a:r>
              <a:rPr lang="en-GB" b="0" err="1"/>
              <a:t>Expliquez</a:t>
            </a:r>
            <a:r>
              <a:rPr lang="en-GB" b="0"/>
              <a:t> que la corde </a:t>
            </a:r>
            <a:r>
              <a:rPr lang="en-GB" b="0" err="1"/>
              <a:t>est</a:t>
            </a:r>
            <a:r>
              <a:rPr lang="en-GB" b="0"/>
              <a:t> la rivière et que nous </a:t>
            </a:r>
            <a:r>
              <a:rPr lang="en-GB" b="0" err="1"/>
              <a:t>sommes</a:t>
            </a:r>
            <a:r>
              <a:rPr lang="en-GB" b="0"/>
              <a:t> </a:t>
            </a:r>
            <a:r>
              <a:rPr lang="en-GB" b="0" err="1"/>
              <a:t>tous</a:t>
            </a:r>
            <a:r>
              <a:rPr lang="en-GB" b="0"/>
              <a:t> sur un bateau qui y </a:t>
            </a:r>
            <a:r>
              <a:rPr lang="en-GB" b="0" err="1"/>
              <a:t>navigue</a:t>
            </a:r>
            <a:r>
              <a:rPr lang="en-GB" b="0"/>
              <a:t>. </a:t>
            </a:r>
          </a:p>
          <a:p>
            <a:endParaRPr lang="en-GB" b="0"/>
          </a:p>
          <a:p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Ce premier jour, nous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sommes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à la source de la rivière.</a:t>
            </a:r>
            <a:endParaRPr lang="en-GB"/>
          </a:p>
          <a:p>
            <a:endParaRPr lang="en-GB"/>
          </a:p>
          <a:p>
            <a:r>
              <a:rPr lang="en-GB" err="1"/>
              <a:t>Demandez</a:t>
            </a:r>
            <a:r>
              <a:rPr lang="en-GB"/>
              <a:t> aux participants de </a:t>
            </a:r>
            <a:r>
              <a:rPr lang="en-GB" b="0" err="1"/>
              <a:t>suggérer</a:t>
            </a:r>
            <a:r>
              <a:rPr lang="en-GB" b="0"/>
              <a:t> un nom pour la rivière.</a:t>
            </a:r>
            <a:endParaRPr lang="en-GB"/>
          </a:p>
          <a:p>
            <a:endParaRPr lang="en-GB" b="0"/>
          </a:p>
          <a:p>
            <a:r>
              <a:rPr lang="en-GB" b="0"/>
              <a:t>(Si </a:t>
            </a:r>
            <a:r>
              <a:rPr lang="en-GB" b="0" err="1"/>
              <a:t>vous</a:t>
            </a:r>
            <a:r>
              <a:rPr lang="en-GB" b="0"/>
              <a:t> </a:t>
            </a:r>
            <a:r>
              <a:rPr lang="en-GB" b="0" err="1"/>
              <a:t>avez</a:t>
            </a:r>
            <a:r>
              <a:rPr lang="en-GB" b="0"/>
              <a:t> de la place et du temps) </a:t>
            </a:r>
            <a:r>
              <a:rPr lang="en-GB" b="0" err="1"/>
              <a:t>Achetez</a:t>
            </a:r>
            <a:r>
              <a:rPr lang="en-GB" b="0"/>
              <a:t> </a:t>
            </a:r>
            <a:r>
              <a:rPr lang="en-GB" b="0" err="1"/>
              <a:t>une</a:t>
            </a:r>
            <a:r>
              <a:rPr lang="en-GB" b="0"/>
              <a:t> corde </a:t>
            </a:r>
            <a:r>
              <a:rPr lang="en-GB" b="0" err="1"/>
              <a:t>bleue</a:t>
            </a:r>
            <a:r>
              <a:rPr lang="en-GB" b="0"/>
              <a:t> </a:t>
            </a:r>
            <a:r>
              <a:rPr lang="en-GB" b="0" err="1"/>
              <a:t>épaisse</a:t>
            </a:r>
            <a:r>
              <a:rPr lang="en-GB" b="0"/>
              <a:t> </a:t>
            </a:r>
            <a:r>
              <a:rPr lang="en-GB" b="0" err="1"/>
              <a:t>d'environ</a:t>
            </a:r>
            <a:r>
              <a:rPr lang="en-GB" b="0"/>
              <a:t> 5 </a:t>
            </a:r>
            <a:r>
              <a:rPr lang="en-GB" b="0" err="1"/>
              <a:t>mètres</a:t>
            </a:r>
            <a:r>
              <a:rPr lang="en-GB" b="0"/>
              <a:t> qui </a:t>
            </a:r>
            <a:r>
              <a:rPr lang="en-GB" b="0" err="1"/>
              <a:t>pourra</a:t>
            </a:r>
            <a:r>
              <a:rPr lang="en-GB" b="0"/>
              <a:t> </a:t>
            </a:r>
            <a:r>
              <a:rPr lang="en-GB" b="0" err="1"/>
              <a:t>servir</a:t>
            </a:r>
            <a:r>
              <a:rPr lang="en-GB" b="0"/>
              <a:t> de </a:t>
            </a:r>
            <a:r>
              <a:rPr lang="en-GB" b="0" err="1"/>
              <a:t>symbole</a:t>
            </a:r>
            <a:r>
              <a:rPr lang="en-GB" b="0"/>
              <a:t> pour la rivière qui traverse la pièce. </a:t>
            </a:r>
          </a:p>
          <a:p>
            <a:endParaRPr lang="en-GB" b="0"/>
          </a:p>
          <a:p>
            <a:endParaRPr lang="en-GB" b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27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8493767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49F7FE-B190-FEE0-99D0-4C44EC4919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21D03A4-E244-A693-695E-C1CA7D7830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44AB2F5-63F6-0293-EB28-6B984FA8A2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Notes du formateur :</a:t>
            </a:r>
          </a:p>
          <a:p>
            <a:endParaRPr lang="en-GB"/>
          </a:p>
          <a:p>
            <a:r>
              <a:rPr lang="en-GB"/>
              <a:t>Les diapositives suivantes expliquent comment accéder aux supports de formation développés, y compris le module 1 en ligne.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ED710F-DEEA-1809-6BBC-05014F9E89B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28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2990609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Notes du </a:t>
            </a:r>
            <a:r>
              <a:rPr lang="en-US" sz="1200" b="1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formateur</a:t>
            </a:r>
            <a:r>
              <a:rPr lang="en-US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:</a:t>
            </a:r>
          </a:p>
          <a:p>
            <a:endParaRPr lang="en-GB"/>
          </a:p>
          <a:p>
            <a:r>
              <a:rPr lang="en-GB" err="1"/>
              <a:t>Expliquez</a:t>
            </a:r>
            <a:r>
              <a:rPr lang="en-GB"/>
              <a:t> aux participants comment </a:t>
            </a:r>
            <a:r>
              <a:rPr lang="en-GB" err="1"/>
              <a:t>accéder</a:t>
            </a:r>
            <a:r>
              <a:rPr lang="en-GB"/>
              <a:t> au module 1.</a:t>
            </a:r>
          </a:p>
          <a:p>
            <a:endParaRPr lang="en-GB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Tous les participants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doivent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d'abord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suivre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un module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d'introduction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ligne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comme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condition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préalable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à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leur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participation à la formation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présentiel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. Cela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permet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garantir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un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niveau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connaissances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base/communes sur des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sujets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clés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(par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exemple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, le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changement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climatique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l'adaptation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à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l'eau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la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résilience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, la gestion des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ressources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eau,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l'approvisionnement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eau et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l'assainissement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l'inclusion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l'équité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et la justice). 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GB" sz="1200" b="0" i="0" u="none" strike="noStrike" cap="none">
              <a:solidFill>
                <a:schemeClr val="dk1"/>
              </a:solidFill>
              <a:effectLst/>
              <a:latin typeface="Arial"/>
              <a:ea typeface="Roboto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Roboto"/>
                <a:cs typeface="Arial"/>
                <a:sym typeface="Arial"/>
              </a:rPr>
              <a:t>Rendez-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Roboto"/>
                <a:cs typeface="Arial"/>
                <a:sym typeface="Arial"/>
              </a:rPr>
              <a:t>vous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Roboto"/>
                <a:cs typeface="Arial"/>
                <a:sym typeface="Arial"/>
              </a:rPr>
              <a:t> sur :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Roboto"/>
                <a:cs typeface="Arial"/>
                <a:sym typeface="Arial"/>
              </a:rPr>
              <a:t>www.washsystemsacademy.org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GB" sz="1200" b="0" i="0" u="none" strike="noStrike" cap="none">
              <a:solidFill>
                <a:schemeClr val="dk1"/>
              </a:solidFill>
              <a:effectLst/>
              <a:latin typeface="Arial"/>
              <a:ea typeface="Roboto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Roboto"/>
                <a:cs typeface="Arial"/>
                <a:sym typeface="Arial"/>
              </a:rPr>
              <a:t>Ou le lien direct </a:t>
            </a:r>
            <a:r>
              <a:rPr lang="en-GB" sz="1200" b="0" i="0" u="none" strike="noStrike" cap="none" err="1">
                <a:solidFill>
                  <a:schemeClr val="dk1"/>
                </a:solidFill>
                <a:effectLst/>
                <a:latin typeface="Arial"/>
                <a:ea typeface="Roboto"/>
                <a:cs typeface="Arial"/>
                <a:sym typeface="Arial"/>
              </a:rPr>
              <a:t>vers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Roboto"/>
                <a:cs typeface="Arial"/>
                <a:sym typeface="Arial"/>
              </a:rPr>
              <a:t> le module 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endParaRPr lang="en-GB" sz="1200" b="0" i="0" u="none" strike="noStrike" cap="none">
              <a:solidFill>
                <a:schemeClr val="dk1"/>
              </a:solidFill>
              <a:effectLst/>
              <a:latin typeface="Arial"/>
              <a:ea typeface="Roboto"/>
              <a:cs typeface="Arial"/>
              <a:sym typeface="Arial"/>
              <a:hlinkClick r:id="rId3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GB" sz="1200" b="1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Introduction aux services </a:t>
            </a:r>
            <a:r>
              <a:rPr lang="en-GB" sz="1200" b="1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d'approvisionnement</a:t>
            </a:r>
            <a:r>
              <a:rPr lang="en-GB" sz="1200" b="1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 </a:t>
            </a:r>
            <a:r>
              <a:rPr lang="en-GB" sz="1200" b="1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en</a:t>
            </a:r>
            <a:r>
              <a:rPr lang="en-GB" sz="1200" b="1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 eau </a:t>
            </a:r>
            <a:r>
              <a:rPr lang="en-GB" sz="1200" b="1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résilients</a:t>
            </a:r>
            <a:r>
              <a:rPr lang="en-GB" sz="1200" b="1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 au </a:t>
            </a:r>
            <a:r>
              <a:rPr lang="en-GB" sz="1200" b="1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changement</a:t>
            </a:r>
            <a:r>
              <a:rPr lang="en-GB" sz="1200" b="1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 </a:t>
            </a:r>
            <a:r>
              <a:rPr lang="en-GB" sz="1200" b="1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climatique</a:t>
            </a:r>
            <a:endParaRPr lang="en-GB" sz="1200" b="1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GB" sz="10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29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894219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Notes du formateur :</a:t>
            </a:r>
            <a:endParaRPr lang="en-GB"/>
          </a:p>
          <a:p>
            <a:endParaRPr lang="en-GB"/>
          </a:p>
          <a:p>
            <a:r>
              <a:rPr lang="en-GB"/>
              <a:t>Aperçu du contenu principal de cette présentation.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697243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30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822805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  <a:p>
            <a:r>
              <a:rPr lang="en-GB"/>
              <a:t>Lien direct </a:t>
            </a:r>
            <a:r>
              <a:rPr lang="en-GB" err="1"/>
              <a:t>vers</a:t>
            </a:r>
            <a:r>
              <a:rPr lang="en-GB"/>
              <a:t> le module 1 :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Introduction aux services </a:t>
            </a:r>
            <a:r>
              <a:rPr lang="en-GB" sz="1200" b="1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d'approvisionnement</a:t>
            </a:r>
            <a:r>
              <a:rPr lang="en-GB" sz="1200" b="1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 </a:t>
            </a:r>
            <a:r>
              <a:rPr lang="en-GB" sz="1200" b="1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en</a:t>
            </a:r>
            <a:r>
              <a:rPr lang="en-GB" sz="1200" b="1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 eau </a:t>
            </a:r>
            <a:r>
              <a:rPr lang="en-GB" sz="1200" b="1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résilients</a:t>
            </a:r>
            <a:r>
              <a:rPr lang="en-GB" sz="1200" b="1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 au </a:t>
            </a:r>
            <a:r>
              <a:rPr lang="en-GB" sz="1200" b="1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changement</a:t>
            </a:r>
            <a:r>
              <a:rPr lang="en-GB" sz="1200" b="1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 </a:t>
            </a:r>
            <a:r>
              <a:rPr lang="en-GB" sz="1200" b="1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climatique</a:t>
            </a:r>
            <a:endParaRPr lang="en-GB" sz="1200" b="1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31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9473981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87DA46-F2C6-ECED-DF85-DB274EA7CC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386617-108E-6FB2-F00A-4443723D7A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B8A73A-35C7-FAA7-114C-BBA8E24683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  <a:p>
            <a:r>
              <a:rPr lang="en-GB"/>
              <a:t>Lien direct </a:t>
            </a:r>
            <a:r>
              <a:rPr lang="en-GB" err="1"/>
              <a:t>vers</a:t>
            </a:r>
            <a:r>
              <a:rPr lang="en-GB"/>
              <a:t> le module 1 :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Introduction aux services </a:t>
            </a:r>
            <a:r>
              <a:rPr lang="en-GB" sz="1200" b="1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d'approvisionnement</a:t>
            </a:r>
            <a:r>
              <a:rPr lang="en-GB" sz="1200" b="1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 </a:t>
            </a:r>
            <a:r>
              <a:rPr lang="en-GB" sz="1200" b="1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en</a:t>
            </a:r>
            <a:r>
              <a:rPr lang="en-GB" sz="1200" b="1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 eau </a:t>
            </a:r>
            <a:r>
              <a:rPr lang="en-GB" sz="1200" b="1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résilients</a:t>
            </a:r>
            <a:r>
              <a:rPr lang="en-GB" sz="1200" b="1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 au </a:t>
            </a:r>
            <a:r>
              <a:rPr lang="en-GB" sz="1200" b="1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changement</a:t>
            </a:r>
            <a:r>
              <a:rPr lang="en-GB" sz="1200" b="1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 </a:t>
            </a:r>
            <a:r>
              <a:rPr lang="en-GB" sz="1200" b="1" i="0" u="none" strike="noStrike" cap="none" err="1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climatique</a:t>
            </a:r>
            <a:endParaRPr lang="en-GB" sz="1200" b="1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295ECD-F147-E705-E920-336C431AE38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32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30733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" name="Google Shape;1259;p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 b="1">
                <a:solidFill>
                  <a:schemeClr val="dk1"/>
                </a:solidFill>
              </a:rPr>
              <a:t>Notes du formateur :</a:t>
            </a:r>
            <a:endParaRPr sz="10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0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solidFill>
                  <a:schemeClr val="dk1"/>
                </a:solidFill>
              </a:rPr>
              <a:t>Code QR pour accéder à tous les documents sur le site Web de la GCA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GB" sz="10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lang="en-NL" sz="1000"/>
          </a:p>
        </p:txBody>
      </p:sp>
      <p:sp>
        <p:nvSpPr>
          <p:cNvPr id="1260" name="Google Shape;1260;p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89C735-AACD-E3E8-9578-622794232B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726876D-D883-795C-4CDA-9761872925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D0CDE64-B5B9-F349-C213-B83EADEECF9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44E523-F88F-AA71-DF7B-7B82243C74B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34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528835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Notes du formateur :</a:t>
            </a:r>
          </a:p>
          <a:p>
            <a:endParaRPr lang="en-GB"/>
          </a:p>
          <a:p>
            <a:r>
              <a:rPr lang="en-US" sz="1200"/>
              <a:t>Comme c'est la première fois que les participants se réunissent, nous commencerons par des présentations générales.</a:t>
            </a:r>
            <a:endParaRPr lang="en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8690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>
          <a:extLst>
            <a:ext uri="{FF2B5EF4-FFF2-40B4-BE49-F238E27FC236}">
              <a16:creationId xmlns:a16="http://schemas.microsoft.com/office/drawing/2014/main" id="{5F3326EF-989D-0B08-0B32-F5419932DB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2ff3aaf717a_0_0:notes">
            <a:extLst>
              <a:ext uri="{FF2B5EF4-FFF2-40B4-BE49-F238E27FC236}">
                <a16:creationId xmlns:a16="http://schemas.microsoft.com/office/drawing/2014/main" id="{8D762581-B404-A013-A961-780C1CB8539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1000" b="1"/>
              <a:t>Notes du </a:t>
            </a:r>
            <a:r>
              <a:rPr lang="en-US" sz="1000" b="1" err="1"/>
              <a:t>formateur</a:t>
            </a:r>
            <a:r>
              <a:rPr lang="en-US" sz="1000" b="1"/>
              <a:t> :</a:t>
            </a:r>
            <a:endParaRPr sz="10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lang="en-GB" sz="10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 sz="1000" err="1"/>
              <a:t>Ajoutez</a:t>
            </a:r>
            <a:r>
              <a:rPr lang="en-GB" sz="1000"/>
              <a:t> les photos des </a:t>
            </a:r>
            <a:r>
              <a:rPr lang="en-GB" sz="1000" err="1"/>
              <a:t>formateurs</a:t>
            </a:r>
            <a:r>
              <a:rPr lang="en-GB" sz="1000"/>
              <a:t> et </a:t>
            </a:r>
            <a:r>
              <a:rPr lang="en-GB" sz="1000" err="1"/>
              <a:t>présentez</a:t>
            </a:r>
            <a:r>
              <a:rPr lang="en-GB" sz="1000"/>
              <a:t>-vous. 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lang="en-GB" sz="10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fr-FR" sz="1000"/>
              <a:t>Précisez votre rôle et votre expertise pour instaurer la confiance. </a:t>
            </a:r>
            <a:endParaRPr sz="1000"/>
          </a:p>
        </p:txBody>
      </p:sp>
      <p:sp>
        <p:nvSpPr>
          <p:cNvPr id="187" name="Google Shape;187;g2ff3aaf717a_0_0:notes">
            <a:extLst>
              <a:ext uri="{FF2B5EF4-FFF2-40B4-BE49-F238E27FC236}">
                <a16:creationId xmlns:a16="http://schemas.microsoft.com/office/drawing/2014/main" id="{A3AFCC1B-E156-D719-B826-07ED410959A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83647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2ff3aaf717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1000" b="1"/>
              <a:t>Notes pour le formateur :</a:t>
            </a:r>
            <a:endParaRPr sz="10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sz="10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1000"/>
              <a:t>Veuillez leur faire faire l'exercice suivant pour briser la glace afin qu'ils puissent se présenter.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lang="en-US" sz="10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fr-FR" sz="1000"/>
              <a:t>C'est un brise-glace. L'objectif est de créer un réseau. Assurez-vous que le cercle intérieur et le cercle extérieur tournent bien dans des sens opposés afin que chacun rencontre un maximum de collègues.</a:t>
            </a:r>
            <a:endParaRPr sz="1000"/>
          </a:p>
        </p:txBody>
      </p:sp>
      <p:sp>
        <p:nvSpPr>
          <p:cNvPr id="187" name="Google Shape;187;g2ff3aaf717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30954ad01f5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en-US" sz="1000" b="1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Notes du </a:t>
            </a:r>
            <a:r>
              <a:rPr lang="en-US" sz="1000" b="1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formateur</a:t>
            </a:r>
            <a:r>
              <a:rPr lang="en-US" sz="1000" b="1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endParaRPr lang="en-US" sz="1000" b="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Vous </a:t>
            </a:r>
            <a:r>
              <a:rPr lang="en-US" sz="1000" b="0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pouvez</a:t>
            </a:r>
            <a:r>
              <a:rPr lang="en-US" sz="1000" b="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000" b="0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ici</a:t>
            </a:r>
            <a:r>
              <a:rPr lang="en-US" sz="1000" b="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000" b="0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remercier</a:t>
            </a:r>
            <a:r>
              <a:rPr lang="en-US" sz="1000" b="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les </a:t>
            </a:r>
            <a:r>
              <a:rPr lang="en-US" sz="1000" b="0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personnes</a:t>
            </a:r>
            <a:r>
              <a:rPr lang="en-US" sz="1000" b="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qui </a:t>
            </a:r>
            <a:r>
              <a:rPr lang="en-US" sz="1000" b="0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ont</a:t>
            </a:r>
            <a:r>
              <a:rPr lang="en-US" sz="1000" b="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000" b="0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contribué</a:t>
            </a:r>
            <a:r>
              <a:rPr lang="en-US" sz="1000" b="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à </a:t>
            </a:r>
            <a:r>
              <a:rPr lang="en-US" sz="1000" b="0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l'élaboration</a:t>
            </a:r>
            <a:r>
              <a:rPr lang="en-US" sz="1000" b="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de la Masterclass.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endParaRPr lang="en-US" sz="1000" dirty="0">
              <a:solidFill>
                <a:schemeClr val="dk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en-US" sz="1000" dirty="0">
                <a:solidFill>
                  <a:schemeClr val="dk1"/>
                </a:solidFill>
              </a:rPr>
              <a:t>Nous tenons à </a:t>
            </a:r>
            <a:r>
              <a:rPr lang="en-US" sz="1000" dirty="0" err="1">
                <a:solidFill>
                  <a:schemeClr val="dk1"/>
                </a:solidFill>
              </a:rPr>
              <a:t>remercier</a:t>
            </a:r>
            <a:r>
              <a:rPr lang="en-US" sz="1000" dirty="0">
                <a:solidFill>
                  <a:schemeClr val="dk1"/>
                </a:solidFill>
              </a:rPr>
              <a:t> les </a:t>
            </a:r>
            <a:r>
              <a:rPr lang="en-US" sz="1000" dirty="0" err="1">
                <a:solidFill>
                  <a:schemeClr val="dk1"/>
                </a:solidFill>
              </a:rPr>
              <a:t>partenaires</a:t>
            </a:r>
            <a:r>
              <a:rPr lang="en-US" sz="1000" dirty="0">
                <a:solidFill>
                  <a:schemeClr val="dk1"/>
                </a:solidFill>
              </a:rPr>
              <a:t> et </a:t>
            </a:r>
            <a:r>
              <a:rPr lang="en-US" sz="1000" dirty="0" err="1">
                <a:solidFill>
                  <a:schemeClr val="dk1"/>
                </a:solidFill>
              </a:rPr>
              <a:t>bailleurs</a:t>
            </a:r>
            <a:r>
              <a:rPr lang="en-US" sz="1000" dirty="0">
                <a:solidFill>
                  <a:schemeClr val="dk1"/>
                </a:solidFill>
              </a:rPr>
              <a:t> de fonds </a:t>
            </a:r>
            <a:r>
              <a:rPr lang="en-US" sz="1000" dirty="0" err="1">
                <a:solidFill>
                  <a:schemeClr val="dk1"/>
                </a:solidFill>
              </a:rPr>
              <a:t>suivants</a:t>
            </a:r>
            <a:r>
              <a:rPr lang="en-US" sz="1000" dirty="0">
                <a:solidFill>
                  <a:schemeClr val="dk1"/>
                </a:solidFill>
              </a:rPr>
              <a:t> qui </a:t>
            </a:r>
            <a:r>
              <a:rPr lang="en-US" sz="1000" dirty="0" err="1">
                <a:solidFill>
                  <a:schemeClr val="dk1"/>
                </a:solidFill>
              </a:rPr>
              <a:t>ont</a:t>
            </a:r>
            <a:r>
              <a:rPr lang="en-US" sz="1000" dirty="0">
                <a:solidFill>
                  <a:schemeClr val="dk1"/>
                </a:solidFill>
              </a:rPr>
              <a:t> </a:t>
            </a:r>
            <a:r>
              <a:rPr lang="en-US" sz="1000" dirty="0" err="1">
                <a:solidFill>
                  <a:schemeClr val="dk1"/>
                </a:solidFill>
              </a:rPr>
              <a:t>participé</a:t>
            </a:r>
            <a:r>
              <a:rPr lang="en-US" sz="1000" dirty="0">
                <a:solidFill>
                  <a:schemeClr val="dk1"/>
                </a:solidFill>
              </a:rPr>
              <a:t> à la conception et à la mise </a:t>
            </a:r>
            <a:r>
              <a:rPr lang="en-US" sz="1000" dirty="0" err="1">
                <a:solidFill>
                  <a:schemeClr val="dk1"/>
                </a:solidFill>
              </a:rPr>
              <a:t>en</a:t>
            </a:r>
            <a:r>
              <a:rPr lang="en-US" sz="1000" dirty="0">
                <a:solidFill>
                  <a:schemeClr val="dk1"/>
                </a:solidFill>
              </a:rPr>
              <a:t> </a:t>
            </a:r>
            <a:r>
              <a:rPr lang="en-US" sz="1000" dirty="0" err="1">
                <a:solidFill>
                  <a:schemeClr val="dk1"/>
                </a:solidFill>
              </a:rPr>
              <a:t>œuvre</a:t>
            </a:r>
            <a:r>
              <a:rPr lang="en-US" sz="1000" dirty="0">
                <a:solidFill>
                  <a:schemeClr val="dk1"/>
                </a:solidFill>
              </a:rPr>
              <a:t> de la </a:t>
            </a:r>
            <a:r>
              <a:rPr lang="en-GB" sz="1000" b="0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Masterclass sur les services </a:t>
            </a:r>
            <a:r>
              <a:rPr lang="en-GB" sz="1000" b="0" dirty="0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d'approvisionnement</a:t>
            </a:r>
            <a:r>
              <a:rPr lang="en-GB" sz="1000" b="0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sz="1000" b="0" dirty="0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en</a:t>
            </a:r>
            <a:r>
              <a:rPr lang="en-GB" sz="1000" b="0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eau </a:t>
            </a:r>
            <a:r>
              <a:rPr lang="en-GB" sz="1000" b="0" dirty="0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résilients</a:t>
            </a:r>
            <a:r>
              <a:rPr lang="en-GB" sz="1000" b="0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au </a:t>
            </a:r>
            <a:r>
              <a:rPr lang="en-GB" sz="1000" b="0" dirty="0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changement</a:t>
            </a:r>
            <a:r>
              <a:rPr lang="en-GB" sz="1000" b="0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sz="1000" b="0" dirty="0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climatique</a:t>
            </a:r>
            <a:r>
              <a:rPr lang="en-GB" sz="1000" b="0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(MSAERCC)</a:t>
            </a:r>
            <a:r>
              <a:rPr lang="en-GB" sz="1000" b="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  <a:endParaRPr sz="1000" b="0" dirty="0">
              <a:solidFill>
                <a:srgbClr val="0B5FBA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000" b="1" dirty="0">
              <a:solidFill>
                <a:schemeClr val="dk1"/>
              </a:solidFill>
            </a:endParaRPr>
          </a:p>
        </p:txBody>
      </p:sp>
      <p:sp>
        <p:nvSpPr>
          <p:cNvPr id="110" name="Google Shape;110;g30954ad01f5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>
          <a:extLst>
            <a:ext uri="{FF2B5EF4-FFF2-40B4-BE49-F238E27FC236}">
              <a16:creationId xmlns:a16="http://schemas.microsoft.com/office/drawing/2014/main" id="{9200D009-5289-6428-7C7E-7EDE647168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8:notes">
            <a:extLst>
              <a:ext uri="{FF2B5EF4-FFF2-40B4-BE49-F238E27FC236}">
                <a16:creationId xmlns:a16="http://schemas.microsoft.com/office/drawing/2014/main" id="{98B59105-D102-1E45-6E9B-4C3621E7640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Notes du formateur 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lang="en-US"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/>
              <a:t>Les diapositives 8 à 14 donnent un aperçu général de la Masterclass.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lang="en-GB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fr-FR"/>
              <a:t>Introduction à la vue d'ensemble de la </a:t>
            </a:r>
            <a:r>
              <a:rPr lang="fr-FR" err="1"/>
              <a:t>Masterclass</a:t>
            </a:r>
            <a:r>
              <a:rPr lang="fr-FR"/>
              <a:t>. Rappelez que l'objectif est d'équiper les autorités locales pour l'adaptation climatique.</a:t>
            </a:r>
            <a:endParaRPr/>
          </a:p>
        </p:txBody>
      </p:sp>
      <p:sp>
        <p:nvSpPr>
          <p:cNvPr id="249" name="Google Shape;249;p8:notes">
            <a:extLst>
              <a:ext uri="{FF2B5EF4-FFF2-40B4-BE49-F238E27FC236}">
                <a16:creationId xmlns:a16="http://schemas.microsoft.com/office/drawing/2014/main" id="{20B38F61-C736-6CC0-FBF6-B79020FDA1C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34419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0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Notes du formateur 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lang="en-US" sz="1000" b="1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GB" sz="10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La masterclass sera axée sur la pratique afin d'encourager une application concrète des connaissances et des approches fournies par le cours.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lang="en-US" sz="800" b="1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Cette diapositive présente l'importance stratégique de la masterclass. Elle donne un aperçu des principaux objectifs d'apprentissage.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lang="en-US" sz="10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Veuillez lire ces points aux participants afin qu'ils connaissent 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Roboto"/>
                <a:cs typeface="Arial"/>
                <a:sym typeface="Arial"/>
              </a:rPr>
              <a:t>les 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résultats attendus de la masterclass. Vous pouvez leur demander s'ils ont des questions sur les résultats.</a:t>
            </a:r>
            <a:endParaRPr sz="10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43" name="Google Shape;14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 Title">
    <p:bg>
      <p:bgPr>
        <a:gradFill>
          <a:gsLst>
            <a:gs pos="0">
              <a:srgbClr val="0A5FBA"/>
            </a:gs>
            <a:gs pos="27000">
              <a:srgbClr val="0A5FBA"/>
            </a:gs>
            <a:gs pos="59000">
              <a:srgbClr val="00B0CE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DEE3B02A-3B83-3083-3F07-26E25C6C135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6001" y="0"/>
            <a:ext cx="6096000" cy="6399152"/>
          </a:xfrm>
          <a:custGeom>
            <a:avLst/>
            <a:gdLst>
              <a:gd name="connsiteX0" fmla="*/ 0 w 5674753"/>
              <a:gd name="connsiteY0" fmla="*/ 0 h 6399152"/>
              <a:gd name="connsiteX1" fmla="*/ 5674753 w 5674753"/>
              <a:gd name="connsiteY1" fmla="*/ 0 h 6399152"/>
              <a:gd name="connsiteX2" fmla="*/ 5674753 w 5674753"/>
              <a:gd name="connsiteY2" fmla="*/ 6399152 h 6399152"/>
              <a:gd name="connsiteX3" fmla="*/ 601996 w 5674753"/>
              <a:gd name="connsiteY3" fmla="*/ 6399152 h 6399152"/>
              <a:gd name="connsiteX4" fmla="*/ 0 w 5674753"/>
              <a:gd name="connsiteY4" fmla="*/ 5797156 h 6399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74753" h="6399152">
                <a:moveTo>
                  <a:pt x="0" y="0"/>
                </a:moveTo>
                <a:lnTo>
                  <a:pt x="5674753" y="0"/>
                </a:lnTo>
                <a:lnTo>
                  <a:pt x="5674753" y="6399152"/>
                </a:lnTo>
                <a:lnTo>
                  <a:pt x="601996" y="6399152"/>
                </a:lnTo>
                <a:cubicBezTo>
                  <a:pt x="269523" y="6399152"/>
                  <a:pt x="0" y="6129629"/>
                  <a:pt x="0" y="5797156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/>
              <a:t>.</a:t>
            </a:r>
          </a:p>
        </p:txBody>
      </p:sp>
      <p:sp>
        <p:nvSpPr>
          <p:cNvPr id="7" name="Title 4">
            <a:extLst>
              <a:ext uri="{FF2B5EF4-FFF2-40B4-BE49-F238E27FC236}">
                <a16:creationId xmlns:a16="http://schemas.microsoft.com/office/drawing/2014/main" id="{6AD64127-77BA-4A3C-4456-9925B4078CEE}"/>
              </a:ext>
            </a:extLst>
          </p:cNvPr>
          <p:cNvSpPr txBox="1">
            <a:spLocks/>
          </p:cNvSpPr>
          <p:nvPr userDrawn="1"/>
        </p:nvSpPr>
        <p:spPr>
          <a:xfrm>
            <a:off x="460941" y="1724891"/>
            <a:ext cx="5330952" cy="20677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cap="none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j-cs"/>
              </a:defRPr>
            </a:lvl1pPr>
          </a:lstStyle>
          <a:p>
            <a:pPr>
              <a:buClrTx/>
              <a:buFontTx/>
            </a:pPr>
            <a:r>
              <a:rPr lang="en-GB" sz="4400" b="0" i="0">
                <a:latin typeface="Roboto" panose="02000000000000000000" pitchFamily="2" charset="0"/>
                <a:ea typeface="Roboto" panose="02000000000000000000" pitchFamily="2" charset="0"/>
              </a:rPr>
              <a:t>Climate-Resilient Water Services Masterclass</a:t>
            </a:r>
          </a:p>
        </p:txBody>
      </p:sp>
      <p:pic>
        <p:nvPicPr>
          <p:cNvPr id="9" name="Picture 8" descr="A white logo with white text&#10;&#10;AI-generated content may be incorrect.">
            <a:extLst>
              <a:ext uri="{FF2B5EF4-FFF2-40B4-BE49-F238E27FC236}">
                <a16:creationId xmlns:a16="http://schemas.microsoft.com/office/drawing/2014/main" id="{5EFDBB0E-E0D6-8F3D-42BF-FA0FAE247B9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044" y="5371246"/>
            <a:ext cx="2349592" cy="913730"/>
          </a:xfrm>
          <a:prstGeom prst="rect">
            <a:avLst/>
          </a:prstGeom>
        </p:spPr>
      </p:pic>
      <p:pic>
        <p:nvPicPr>
          <p:cNvPr id="11" name="Picture 10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76FD04B4-A543-5595-D825-CFDA3EEEE74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9304" y="5397764"/>
            <a:ext cx="3015833" cy="887212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12FC3709-27A1-5FCD-DEC0-19591DEC10C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64581" y="4025627"/>
            <a:ext cx="3889305" cy="887212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dirty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Date |  Location</a:t>
            </a:r>
          </a:p>
          <a:p>
            <a:pPr lvl="0"/>
            <a:r>
              <a:rPr lang="en-US"/>
              <a:t>Lead facilitator</a:t>
            </a:r>
          </a:p>
        </p:txBody>
      </p:sp>
    </p:spTree>
    <p:extLst>
      <p:ext uri="{BB962C8B-B14F-4D97-AF65-F5344CB8AC3E}">
        <p14:creationId xmlns:p14="http://schemas.microsoft.com/office/powerpoint/2010/main" val="22076661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11;p5">
            <a:extLst>
              <a:ext uri="{FF2B5EF4-FFF2-40B4-BE49-F238E27FC236}">
                <a16:creationId xmlns:a16="http://schemas.microsoft.com/office/drawing/2014/main" id="{1E428696-D5BF-4543-E336-4306A94FB16D}"/>
              </a:ext>
            </a:extLst>
          </p:cNvPr>
          <p:cNvSpPr/>
          <p:nvPr userDrawn="1"/>
        </p:nvSpPr>
        <p:spPr>
          <a:xfrm>
            <a:off x="0" y="641888"/>
            <a:ext cx="12216829" cy="1332293"/>
          </a:xfrm>
          <a:custGeom>
            <a:avLst/>
            <a:gdLst/>
            <a:ahLst/>
            <a:cxnLst/>
            <a:rect l="l" t="t" r="r" b="b"/>
            <a:pathLst>
              <a:path w="24433657" h="2664587" extrusionOk="0">
                <a:moveTo>
                  <a:pt x="0" y="0"/>
                </a:moveTo>
                <a:lnTo>
                  <a:pt x="24433657" y="0"/>
                </a:lnTo>
                <a:lnTo>
                  <a:pt x="24433657" y="2664587"/>
                </a:lnTo>
                <a:lnTo>
                  <a:pt x="0" y="2664587"/>
                </a:lnTo>
                <a:close/>
              </a:path>
            </a:pathLst>
          </a:custGeom>
          <a:gradFill>
            <a:gsLst>
              <a:gs pos="0">
                <a:srgbClr val="0B5FBA">
                  <a:alpha val="80000"/>
                </a:srgbClr>
              </a:gs>
              <a:gs pos="100000">
                <a:srgbClr val="00D0AB"/>
              </a:gs>
            </a:gsLst>
            <a:lin ang="0" scaled="0"/>
          </a:gradFill>
          <a:ln>
            <a:noFill/>
          </a:ln>
        </p:spPr>
        <p:txBody>
          <a:bodyPr spcFirstLastPara="1" wrap="square" lIns="60950" tIns="30467" rIns="60950" bIns="30467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93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565DB808-7A91-ED5A-1106-9B7612CFBFBA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549525" y="937153"/>
            <a:ext cx="12217400" cy="741762"/>
          </a:xfrm>
        </p:spPr>
        <p:txBody>
          <a:bodyPr>
            <a:normAutofit/>
          </a:bodyPr>
          <a:lstStyle>
            <a:lvl1pPr marL="0" indent="0">
              <a:buNone/>
              <a:defRPr sz="3600" b="0" i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defRPr>
            </a:lvl1pPr>
          </a:lstStyle>
          <a:p>
            <a:pPr lvl="0"/>
            <a:r>
              <a:rPr lang="en-GB" err="1"/>
              <a:t>Xx</a:t>
            </a:r>
            <a:r>
              <a:rPr lang="en-GB"/>
              <a:t> | Section name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FCF95945-99E7-2D4A-986F-3E8B91E01A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9456" y="6492240"/>
            <a:ext cx="457200" cy="3383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0A5FBA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5942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 overview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68;p6">
            <a:extLst>
              <a:ext uri="{FF2B5EF4-FFF2-40B4-BE49-F238E27FC236}">
                <a16:creationId xmlns:a16="http://schemas.microsoft.com/office/drawing/2014/main" id="{593680CA-F5E5-83BA-1909-4D499FF4B3FB}"/>
              </a:ext>
            </a:extLst>
          </p:cNvPr>
          <p:cNvSpPr txBox="1"/>
          <p:nvPr userDrawn="1"/>
        </p:nvSpPr>
        <p:spPr>
          <a:xfrm>
            <a:off x="0" y="679424"/>
            <a:ext cx="12192000" cy="6478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699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598" b="1" i="0" u="none" strike="noStrike" kern="0" cap="none" spc="0" normalizeH="0" baseline="0" noProof="0" dirty="0">
                <a:ln>
                  <a:noFill/>
                </a:ln>
                <a:solidFill>
                  <a:srgbClr val="0B5FBA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Aperçu de la masterclass</a:t>
            </a:r>
            <a:endParaRPr kumimoji="0" sz="933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46B4D870-9DFE-D539-5B03-DA43115B30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9456" y="6492240"/>
            <a:ext cx="457200" cy="3383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0A5FBA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8687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genda">
    <p:bg>
      <p:bgPr>
        <a:solidFill>
          <a:srgbClr val="DBEF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11">
            <a:extLst>
              <a:ext uri="{FF2B5EF4-FFF2-40B4-BE49-F238E27FC236}">
                <a16:creationId xmlns:a16="http://schemas.microsoft.com/office/drawing/2014/main" id="{F42EC37D-2B88-915B-F41A-EBA61986B4EC}"/>
              </a:ext>
            </a:extLst>
          </p:cNvPr>
          <p:cNvSpPr/>
          <p:nvPr userDrawn="1"/>
        </p:nvSpPr>
        <p:spPr>
          <a:xfrm flipV="1">
            <a:off x="1" y="6099048"/>
            <a:ext cx="10487111" cy="758952"/>
          </a:xfrm>
          <a:custGeom>
            <a:avLst/>
            <a:gdLst>
              <a:gd name="connsiteX0" fmla="*/ 0 w 10487111"/>
              <a:gd name="connsiteY0" fmla="*/ 758952 h 758952"/>
              <a:gd name="connsiteX1" fmla="*/ 10070779 w 10487111"/>
              <a:gd name="connsiteY1" fmla="*/ 758952 h 758952"/>
              <a:gd name="connsiteX2" fmla="*/ 10487111 w 10487111"/>
              <a:gd name="connsiteY2" fmla="*/ 342620 h 758952"/>
              <a:gd name="connsiteX3" fmla="*/ 10487111 w 10487111"/>
              <a:gd name="connsiteY3" fmla="*/ 0 h 758952"/>
              <a:gd name="connsiteX4" fmla="*/ 0 w 10487111"/>
              <a:gd name="connsiteY4" fmla="*/ 0 h 758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87111" h="758952">
                <a:moveTo>
                  <a:pt x="0" y="758952"/>
                </a:moveTo>
                <a:lnTo>
                  <a:pt x="10070779" y="758952"/>
                </a:lnTo>
                <a:cubicBezTo>
                  <a:pt x="10300713" y="758952"/>
                  <a:pt x="10487111" y="572554"/>
                  <a:pt x="10487111" y="342620"/>
                </a:cubicBezTo>
                <a:lnTo>
                  <a:pt x="10487111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A5FBA"/>
              </a:gs>
              <a:gs pos="29000">
                <a:srgbClr val="0A5FBA"/>
              </a:gs>
              <a:gs pos="66000">
                <a:srgbClr val="00B0CE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0EDE6"/>
              </a:solidFill>
              <a:effectLst/>
              <a:uLnTx/>
              <a:uFillTx/>
              <a:latin typeface="Neue Haas Grotesk Text Pro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B7C41C5-FD40-EBFC-19B4-E00567487383}"/>
              </a:ext>
            </a:extLst>
          </p:cNvPr>
          <p:cNvSpPr txBox="1"/>
          <p:nvPr userDrawn="1"/>
        </p:nvSpPr>
        <p:spPr>
          <a:xfrm>
            <a:off x="433953" y="433953"/>
            <a:ext cx="45874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i="0">
                <a:solidFill>
                  <a:srgbClr val="0A5FBA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Today’s focus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94114EBA-FFC5-2CCD-CE07-16C3EE6738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9456" y="6492240"/>
            <a:ext cx="457200" cy="3383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0A5FBA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1095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oT Programme">
    <p:bg>
      <p:bgPr>
        <a:solidFill>
          <a:srgbClr val="0A5F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anchor="ctr">
            <a:normAutofit/>
          </a:bodyPr>
          <a:lstStyle>
            <a:lvl1pPr>
              <a:defRPr sz="3200" b="0" i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768" y="1782304"/>
            <a:ext cx="10652760" cy="449962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29768" y="6492240"/>
            <a:ext cx="2843784" cy="338328"/>
          </a:xfrm>
          <a:prstGeom prst="rect">
            <a:avLst/>
          </a:prstGeom>
        </p:spPr>
        <p:txBody>
          <a:bodyPr/>
          <a:lstStyle/>
          <a:p>
            <a:fld id="{478E53AA-13B8-469A-87B0-FF7C74E1EADE}" type="datetime1">
              <a:rPr lang="en-US" smtClean="0"/>
              <a:t>3/16/2026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reeform: Shape 11">
            <a:extLst>
              <a:ext uri="{FF2B5EF4-FFF2-40B4-BE49-F238E27FC236}">
                <a16:creationId xmlns:a16="http://schemas.microsoft.com/office/drawing/2014/main" id="{CF5DEDB2-C78D-A32F-9D76-CB0467018397}"/>
              </a:ext>
            </a:extLst>
          </p:cNvPr>
          <p:cNvSpPr/>
          <p:nvPr userDrawn="1"/>
        </p:nvSpPr>
        <p:spPr>
          <a:xfrm flipV="1">
            <a:off x="1" y="6099048"/>
            <a:ext cx="10487111" cy="758952"/>
          </a:xfrm>
          <a:custGeom>
            <a:avLst/>
            <a:gdLst>
              <a:gd name="connsiteX0" fmla="*/ 0 w 10487111"/>
              <a:gd name="connsiteY0" fmla="*/ 758952 h 758952"/>
              <a:gd name="connsiteX1" fmla="*/ 10070779 w 10487111"/>
              <a:gd name="connsiteY1" fmla="*/ 758952 h 758952"/>
              <a:gd name="connsiteX2" fmla="*/ 10487111 w 10487111"/>
              <a:gd name="connsiteY2" fmla="*/ 342620 h 758952"/>
              <a:gd name="connsiteX3" fmla="*/ 10487111 w 10487111"/>
              <a:gd name="connsiteY3" fmla="*/ 0 h 758952"/>
              <a:gd name="connsiteX4" fmla="*/ 0 w 10487111"/>
              <a:gd name="connsiteY4" fmla="*/ 0 h 758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87111" h="758952">
                <a:moveTo>
                  <a:pt x="0" y="758952"/>
                </a:moveTo>
                <a:lnTo>
                  <a:pt x="10070779" y="758952"/>
                </a:lnTo>
                <a:cubicBezTo>
                  <a:pt x="10300713" y="758952"/>
                  <a:pt x="10487111" y="572554"/>
                  <a:pt x="10487111" y="342620"/>
                </a:cubicBezTo>
                <a:lnTo>
                  <a:pt x="10487111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79000">
                <a:srgbClr val="00B0CE"/>
              </a:gs>
              <a:gs pos="4000">
                <a:srgbClr val="00D0AB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0EDE6"/>
              </a:solidFill>
              <a:effectLst/>
              <a:uLnTx/>
              <a:uFillTx/>
              <a:latin typeface="Neue Haas Grotesk Tex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06383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 - Style 3">
    <p:bg>
      <p:bgPr>
        <a:solidFill>
          <a:srgbClr val="DBEF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anchor="ctr">
            <a:normAutofit/>
          </a:bodyPr>
          <a:lstStyle>
            <a:lvl1pPr>
              <a:defRPr sz="3200" b="0" i="0">
                <a:solidFill>
                  <a:srgbClr val="0A5FBA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768" y="1782306"/>
            <a:ext cx="10652760" cy="4190656"/>
          </a:xfrm>
        </p:spPr>
        <p:txBody>
          <a:bodyPr>
            <a:normAutofit/>
          </a:bodyPr>
          <a:lstStyle>
            <a:lvl1pPr marL="14288" indent="0">
              <a:buNone/>
              <a:tabLst/>
              <a:defRPr sz="2400">
                <a:solidFill>
                  <a:srgbClr val="0A5FBA"/>
                </a:solidFill>
              </a:defRPr>
            </a:lvl1pPr>
            <a:lvl2pPr>
              <a:defRPr sz="2000">
                <a:solidFill>
                  <a:srgbClr val="0A5FBA"/>
                </a:solidFill>
              </a:defRPr>
            </a:lvl2pPr>
            <a:lvl3pPr>
              <a:defRPr sz="1800">
                <a:solidFill>
                  <a:srgbClr val="0A5FBA"/>
                </a:solidFill>
              </a:defRPr>
            </a:lvl3pPr>
            <a:lvl4pPr>
              <a:defRPr sz="1800">
                <a:solidFill>
                  <a:srgbClr val="0A5FBA"/>
                </a:solidFill>
              </a:defRPr>
            </a:lvl4pPr>
            <a:lvl5pPr>
              <a:defRPr sz="1800">
                <a:solidFill>
                  <a:srgbClr val="0A5FBA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29768" y="6492240"/>
            <a:ext cx="2843784" cy="338328"/>
          </a:xfrm>
          <a:prstGeom prst="rect">
            <a:avLst/>
          </a:prstGeom>
        </p:spPr>
        <p:txBody>
          <a:bodyPr/>
          <a:lstStyle/>
          <a:p>
            <a:fld id="{478E53AA-13B8-469A-87B0-FF7C74E1EADE}" type="datetime1">
              <a:rPr lang="en-US" smtClean="0"/>
              <a:t>3/16/2026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: Shape 11">
            <a:extLst>
              <a:ext uri="{FF2B5EF4-FFF2-40B4-BE49-F238E27FC236}">
                <a16:creationId xmlns:a16="http://schemas.microsoft.com/office/drawing/2014/main" id="{2AE1B317-2285-2E5D-436D-E84B669271F2}"/>
              </a:ext>
            </a:extLst>
          </p:cNvPr>
          <p:cNvSpPr/>
          <p:nvPr userDrawn="1"/>
        </p:nvSpPr>
        <p:spPr>
          <a:xfrm flipV="1">
            <a:off x="1" y="6099048"/>
            <a:ext cx="10487111" cy="758952"/>
          </a:xfrm>
          <a:custGeom>
            <a:avLst/>
            <a:gdLst>
              <a:gd name="connsiteX0" fmla="*/ 0 w 10487111"/>
              <a:gd name="connsiteY0" fmla="*/ 758952 h 758952"/>
              <a:gd name="connsiteX1" fmla="*/ 10070779 w 10487111"/>
              <a:gd name="connsiteY1" fmla="*/ 758952 h 758952"/>
              <a:gd name="connsiteX2" fmla="*/ 10487111 w 10487111"/>
              <a:gd name="connsiteY2" fmla="*/ 342620 h 758952"/>
              <a:gd name="connsiteX3" fmla="*/ 10487111 w 10487111"/>
              <a:gd name="connsiteY3" fmla="*/ 0 h 758952"/>
              <a:gd name="connsiteX4" fmla="*/ 0 w 10487111"/>
              <a:gd name="connsiteY4" fmla="*/ 0 h 758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87111" h="758952">
                <a:moveTo>
                  <a:pt x="0" y="758952"/>
                </a:moveTo>
                <a:lnTo>
                  <a:pt x="10070779" y="758952"/>
                </a:lnTo>
                <a:cubicBezTo>
                  <a:pt x="10300713" y="758952"/>
                  <a:pt x="10487111" y="572554"/>
                  <a:pt x="10487111" y="342620"/>
                </a:cubicBezTo>
                <a:lnTo>
                  <a:pt x="10487111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A5FBA"/>
              </a:gs>
              <a:gs pos="29000">
                <a:srgbClr val="0A5FBA"/>
              </a:gs>
              <a:gs pos="66000">
                <a:srgbClr val="00B0CE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0EDE6"/>
              </a:solidFill>
              <a:effectLst/>
              <a:uLnTx/>
              <a:uFillTx/>
              <a:latin typeface="Neue Haas Grotesk Tex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09919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userDrawn="1">
  <p:cSld name="Section break">
    <p:bg>
      <p:bgPr>
        <a:gradFill>
          <a:gsLst>
            <a:gs pos="0">
              <a:srgbClr val="0A5FBA"/>
            </a:gs>
            <a:gs pos="29000">
              <a:srgbClr val="0A5FBA"/>
            </a:gs>
            <a:gs pos="66000">
              <a:srgbClr val="00B0CE"/>
            </a:gs>
          </a:gsLst>
          <a:lin ang="13500000" scaled="1"/>
        </a:gra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71A385-3D8A-2C16-6BA9-4EA9B9A5597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blipFill dpi="0" rotWithShape="1">
            <a:blip r:embed="rId2">
              <a:alphaModFix amt="63000"/>
            </a:blip>
            <a:srcRect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E94A69B-BA63-AD70-8C3A-34BDCE6345F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2362350"/>
            <a:ext cx="12192000" cy="1931964"/>
          </a:xfrm>
        </p:spPr>
        <p:txBody>
          <a:bodyPr anchor="ctr">
            <a:noAutofit/>
          </a:bodyPr>
          <a:lstStyle>
            <a:lvl1pPr marL="0" indent="0" algn="ctr">
              <a:buNone/>
              <a:defRPr sz="6600" b="1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en-GB"/>
              <a:t>Click to edit section break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8C18EE53-485B-08E9-4FA8-09A3BCBA15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9456" y="6492240"/>
            <a:ext cx="457200" cy="3383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374A2447-F4FA-FE5C-4DCA-E2F63F6905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9456" y="6492240"/>
            <a:ext cx="457200" cy="3383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0A5FBA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146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D27B3C97-AB5A-3122-EADE-69166D85A4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9456" y="6492240"/>
            <a:ext cx="457200" cy="3383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0A5FBA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8451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5BFB69-9245-EC58-F1DE-FEB625BD33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283464"/>
            <a:ext cx="10652760" cy="9692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Cliquez pour modifier le style du titre principal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16AFD5-5144-C460-0CA4-644BC4A93C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9768" y="1380744"/>
            <a:ext cx="10652760" cy="49011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Cliquez pour modifier les styles de texte principaux</a:t>
            </a:r>
          </a:p>
          <a:p>
            <a:pPr lvl="1"/>
            <a:r>
              <a:rPr lang="en-US"/>
              <a:t>Deuxième niveau</a:t>
            </a:r>
          </a:p>
          <a:p>
            <a:pPr lvl="2"/>
            <a:r>
              <a:rPr lang="en-US"/>
              <a:t>Troisième niveau</a:t>
            </a:r>
          </a:p>
          <a:p>
            <a:pPr lvl="3"/>
            <a:r>
              <a:rPr lang="en-US"/>
              <a:t>Quatrième niveau</a:t>
            </a:r>
          </a:p>
          <a:p>
            <a:pPr lvl="4"/>
            <a:r>
              <a:rPr lang="en-US"/>
              <a:t>Cinquième niveau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1647D-0DF0-CA1B-F723-EF7B8F508D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9456" y="6492240"/>
            <a:ext cx="457200" cy="3383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0A5FBA"/>
                </a:solidFill>
              </a:defRPr>
            </a:lvl1pPr>
          </a:lstStyle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274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1" r:id="rId2"/>
    <p:sldLayoutId id="2147483679" r:id="rId3"/>
    <p:sldLayoutId id="2147483680" r:id="rId4"/>
    <p:sldLayoutId id="2147483686" r:id="rId5"/>
    <p:sldLayoutId id="2147483687" r:id="rId6"/>
    <p:sldLayoutId id="2147483649" r:id="rId7"/>
    <p:sldLayoutId id="2147483682" r:id="rId8"/>
    <p:sldLayoutId id="2147483690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none" baseline="0">
          <a:solidFill>
            <a:schemeClr val="tx1"/>
          </a:solidFill>
          <a:latin typeface="Roboto Black" panose="02000000000000000000" pitchFamily="2" charset="0"/>
          <a:ea typeface="Roboto Black" panose="02000000000000000000" pitchFamily="2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1pPr>
      <a:lvl2pPr marL="457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2pPr>
      <a:lvl3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3pPr>
      <a:lvl4pPr marL="914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4pPr>
      <a:lvl5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unsplash.com/photos/landscape-photography-of-river-with-trees-ssEQdOiKd8U?utm_source=unsplash&amp;utm_medium=referral&amp;utm_content=creditCopyText" TargetMode="External"/><Relationship Id="rId4" Type="http://schemas.openxmlformats.org/officeDocument/2006/relationships/hyperlink" Target="https://unsplash.com/@jachan_devol?utm_source=unsplash&amp;utm_medium=referral&amp;utm_content=creditCopyText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9.xml"/><Relationship Id="rId5" Type="http://schemas.openxmlformats.org/officeDocument/2006/relationships/comments" Target="../comments/comment1.xml"/><Relationship Id="rId4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9.xml"/><Relationship Id="rId4" Type="http://schemas.openxmlformats.org/officeDocument/2006/relationships/comments" Target="../comments/commen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9.xml"/><Relationship Id="rId4" Type="http://schemas.openxmlformats.org/officeDocument/2006/relationships/comments" Target="../comments/commen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>
            <a:extLst>
              <a:ext uri="{FF2B5EF4-FFF2-40B4-BE49-F238E27FC236}">
                <a16:creationId xmlns:a16="http://schemas.microsoft.com/office/drawing/2014/main" id="{D190EBD9-8A1E-4875-AB2D-C73E7E8770D1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602094" y="4123608"/>
            <a:ext cx="4517136" cy="690372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Aperçu du </a:t>
            </a:r>
            <a:r>
              <a:rPr lang="en-GB" dirty="0" err="1"/>
              <a:t>cours</a:t>
            </a:r>
            <a:endParaRPr lang="en-GB" dirty="0"/>
          </a:p>
        </p:txBody>
      </p:sp>
      <p:pic>
        <p:nvPicPr>
          <p:cNvPr id="4" name="Picture Placeholder 3" descr="A landscape of a lake and trees&#10;&#10;AI-generated content may be incorrect.">
            <a:extLst>
              <a:ext uri="{FF2B5EF4-FFF2-40B4-BE49-F238E27FC236}">
                <a16:creationId xmlns:a16="http://schemas.microsoft.com/office/drawing/2014/main" id="{D0AD9C6F-62A0-2FFB-23F8-03719EB1214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0"/>
            <a:ext cx="6096001" cy="6399152"/>
          </a:xfr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A4585100-E230-F566-711E-B297A55049BA}"/>
              </a:ext>
            </a:extLst>
          </p:cNvPr>
          <p:cNvSpPr txBox="1"/>
          <p:nvPr/>
        </p:nvSpPr>
        <p:spPr>
          <a:xfrm>
            <a:off x="269631" y="1076620"/>
            <a:ext cx="5545016" cy="2800767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wrap="square" rtlCol="0">
            <a:spAutoFit/>
          </a:bodyPr>
          <a:lstStyle/>
          <a:p>
            <a:pPr algn="ctr"/>
            <a:endParaRPr lang="fr-FR" sz="3600" b="1" dirty="0">
              <a:solidFill>
                <a:schemeClr val="tx1"/>
              </a:solidFill>
            </a:endParaRPr>
          </a:p>
          <a:p>
            <a:pPr algn="ctr"/>
            <a:r>
              <a:rPr lang="fr-FR" sz="3000" b="1" dirty="0" err="1">
                <a:solidFill>
                  <a:schemeClr val="tx1"/>
                </a:solidFill>
              </a:rPr>
              <a:t>Masterclass</a:t>
            </a:r>
            <a:r>
              <a:rPr lang="fr-FR" sz="3000" b="1" dirty="0">
                <a:solidFill>
                  <a:schemeClr val="tx1"/>
                </a:solidFill>
              </a:rPr>
              <a:t> sur les services d'approvisionnement en eau résilients au changement climatique</a:t>
            </a:r>
          </a:p>
          <a:p>
            <a:pPr algn="ctr"/>
            <a:endParaRPr lang="fr-FR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5670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169;p6">
            <a:extLst>
              <a:ext uri="{FF2B5EF4-FFF2-40B4-BE49-F238E27FC236}">
                <a16:creationId xmlns:a16="http://schemas.microsoft.com/office/drawing/2014/main" id="{1CBF3DA1-AB03-C56A-516D-6E82A9828909}"/>
              </a:ext>
            </a:extLst>
          </p:cNvPr>
          <p:cNvSpPr/>
          <p:nvPr/>
        </p:nvSpPr>
        <p:spPr>
          <a:xfrm>
            <a:off x="1770634" y="3541974"/>
            <a:ext cx="1499442" cy="2371146"/>
          </a:xfrm>
          <a:custGeom>
            <a:avLst/>
            <a:gdLst/>
            <a:ahLst/>
            <a:cxnLst/>
            <a:rect l="l" t="t" r="r" b="b"/>
            <a:pathLst>
              <a:path w="4879086" h="7188995" extrusionOk="0">
                <a:moveTo>
                  <a:pt x="4748022" y="7188995"/>
                </a:moveTo>
                <a:lnTo>
                  <a:pt x="131064" y="7188995"/>
                </a:lnTo>
                <a:cubicBezTo>
                  <a:pt x="58801" y="7188995"/>
                  <a:pt x="0" y="7078259"/>
                  <a:pt x="0" y="6942162"/>
                </a:cubicBezTo>
                <a:lnTo>
                  <a:pt x="0" y="246841"/>
                </a:lnTo>
                <a:cubicBezTo>
                  <a:pt x="0" y="110744"/>
                  <a:pt x="58801" y="0"/>
                  <a:pt x="131064" y="0"/>
                </a:cubicBezTo>
                <a:lnTo>
                  <a:pt x="4748022" y="0"/>
                </a:lnTo>
                <a:cubicBezTo>
                  <a:pt x="4820158" y="0"/>
                  <a:pt x="4879086" y="110744"/>
                  <a:pt x="4879086" y="246841"/>
                </a:cubicBezTo>
                <a:lnTo>
                  <a:pt x="4879086" y="6942162"/>
                </a:lnTo>
                <a:cubicBezTo>
                  <a:pt x="4879086" y="7078020"/>
                  <a:pt x="4820285" y="7188995"/>
                  <a:pt x="4748022" y="7188995"/>
                </a:cubicBezTo>
                <a:close/>
              </a:path>
            </a:pathLst>
          </a:custGeom>
          <a:solidFill>
            <a:srgbClr val="0B5FBA"/>
          </a:solidFill>
          <a:ln>
            <a:noFill/>
          </a:ln>
        </p:spPr>
        <p:txBody>
          <a:bodyPr spcFirstLastPara="1" wrap="square" lIns="60950" tIns="60950" rIns="60950" bIns="6095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93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170;p6">
            <a:extLst>
              <a:ext uri="{FF2B5EF4-FFF2-40B4-BE49-F238E27FC236}">
                <a16:creationId xmlns:a16="http://schemas.microsoft.com/office/drawing/2014/main" id="{C021FA13-F618-A8D7-0F9B-B201CFCF5D35}"/>
              </a:ext>
            </a:extLst>
          </p:cNvPr>
          <p:cNvSpPr txBox="1"/>
          <p:nvPr/>
        </p:nvSpPr>
        <p:spPr>
          <a:xfrm>
            <a:off x="1927555" y="3881496"/>
            <a:ext cx="1218027" cy="15790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466">
                <a:solidFill>
                  <a:srgbClr val="FFFFFF"/>
                </a:solidFill>
                <a:latin typeface="Roboto"/>
                <a:ea typeface="Roboto"/>
                <a:sym typeface="Roboto"/>
              </a:rPr>
              <a:t>Introduction aux services </a:t>
            </a:r>
            <a:r>
              <a:rPr lang="en-US" sz="1466" err="1">
                <a:solidFill>
                  <a:srgbClr val="FFFFFF"/>
                </a:solidFill>
                <a:latin typeface="Roboto"/>
                <a:ea typeface="Roboto"/>
                <a:sym typeface="Roboto"/>
              </a:rPr>
              <a:t>d'approvisionnement</a:t>
            </a:r>
            <a:r>
              <a:rPr lang="en-US" sz="1466">
                <a:solidFill>
                  <a:srgbClr val="FFFFFF"/>
                </a:solidFill>
                <a:latin typeface="Roboto"/>
                <a:ea typeface="Roboto"/>
                <a:sym typeface="Roboto"/>
              </a:rPr>
              <a:t> </a:t>
            </a:r>
            <a:r>
              <a:rPr lang="en-US" sz="1466" err="1">
                <a:solidFill>
                  <a:srgbClr val="FFFFFF"/>
                </a:solidFill>
                <a:latin typeface="Roboto"/>
                <a:ea typeface="Roboto"/>
                <a:sym typeface="Roboto"/>
              </a:rPr>
              <a:t>en</a:t>
            </a:r>
            <a:r>
              <a:rPr lang="en-US" sz="1466">
                <a:solidFill>
                  <a:srgbClr val="FFFFFF"/>
                </a:solidFill>
                <a:latin typeface="Roboto"/>
                <a:ea typeface="Roboto"/>
                <a:sym typeface="Roboto"/>
              </a:rPr>
              <a:t> eau </a:t>
            </a:r>
            <a:r>
              <a:rPr lang="en-US" sz="1466" err="1">
                <a:solidFill>
                  <a:srgbClr val="FFFFFF"/>
                </a:solidFill>
                <a:latin typeface="Roboto"/>
                <a:ea typeface="Roboto"/>
                <a:sym typeface="Roboto"/>
              </a:rPr>
              <a:t>résilients</a:t>
            </a:r>
            <a:r>
              <a:rPr lang="en-US" sz="1466">
                <a:solidFill>
                  <a:srgbClr val="FFFFFF"/>
                </a:solidFill>
                <a:latin typeface="Roboto"/>
                <a:ea typeface="Roboto"/>
                <a:sym typeface="Roboto"/>
              </a:rPr>
              <a:t> au </a:t>
            </a:r>
            <a:r>
              <a:rPr lang="en-US" sz="1466" err="1">
                <a:solidFill>
                  <a:srgbClr val="FFFFFF"/>
                </a:solidFill>
                <a:latin typeface="Roboto"/>
                <a:ea typeface="Roboto"/>
                <a:sym typeface="Roboto"/>
              </a:rPr>
              <a:t>changement</a:t>
            </a:r>
            <a:r>
              <a:rPr lang="en-US" sz="1466">
                <a:solidFill>
                  <a:srgbClr val="FFFFFF"/>
                </a:solidFill>
                <a:latin typeface="Roboto"/>
                <a:ea typeface="Roboto"/>
                <a:sym typeface="Roboto"/>
              </a:rPr>
              <a:t> </a:t>
            </a:r>
            <a:r>
              <a:rPr lang="en-US" sz="1466" err="1">
                <a:solidFill>
                  <a:srgbClr val="FFFFFF"/>
                </a:solidFill>
                <a:latin typeface="Roboto"/>
                <a:ea typeface="Roboto"/>
                <a:sym typeface="Roboto"/>
              </a:rPr>
              <a:t>climatique</a:t>
            </a:r>
            <a:endParaRPr lang="en-US" sz="1466">
              <a:solidFill>
                <a:srgbClr val="FFFFFF"/>
              </a:solidFill>
              <a:latin typeface="Roboto"/>
              <a:ea typeface="Roboto"/>
              <a:sym typeface="Roboto"/>
            </a:endParaRPr>
          </a:p>
        </p:txBody>
      </p:sp>
      <p:sp>
        <p:nvSpPr>
          <p:cNvPr id="23" name="Google Shape;187;p6">
            <a:extLst>
              <a:ext uri="{FF2B5EF4-FFF2-40B4-BE49-F238E27FC236}">
                <a16:creationId xmlns:a16="http://schemas.microsoft.com/office/drawing/2014/main" id="{430AC1E4-0D3E-2A41-A8E9-E93BE36B1F71}"/>
              </a:ext>
            </a:extLst>
          </p:cNvPr>
          <p:cNvSpPr/>
          <p:nvPr/>
        </p:nvSpPr>
        <p:spPr>
          <a:xfrm>
            <a:off x="3555666" y="3541974"/>
            <a:ext cx="1513030" cy="2371146"/>
          </a:xfrm>
          <a:custGeom>
            <a:avLst/>
            <a:gdLst/>
            <a:ahLst/>
            <a:cxnLst/>
            <a:rect l="l" t="t" r="r" b="b"/>
            <a:pathLst>
              <a:path w="4879086" h="7188995" extrusionOk="0">
                <a:moveTo>
                  <a:pt x="4748022" y="7188995"/>
                </a:moveTo>
                <a:lnTo>
                  <a:pt x="131064" y="7188995"/>
                </a:lnTo>
                <a:cubicBezTo>
                  <a:pt x="58801" y="7188995"/>
                  <a:pt x="0" y="7078259"/>
                  <a:pt x="0" y="6942162"/>
                </a:cubicBezTo>
                <a:lnTo>
                  <a:pt x="0" y="246841"/>
                </a:lnTo>
                <a:cubicBezTo>
                  <a:pt x="0" y="110744"/>
                  <a:pt x="58801" y="0"/>
                  <a:pt x="131064" y="0"/>
                </a:cubicBezTo>
                <a:lnTo>
                  <a:pt x="4748022" y="0"/>
                </a:lnTo>
                <a:cubicBezTo>
                  <a:pt x="4820158" y="0"/>
                  <a:pt x="4879086" y="110744"/>
                  <a:pt x="4879086" y="246841"/>
                </a:cubicBezTo>
                <a:lnTo>
                  <a:pt x="4879086" y="6942162"/>
                </a:lnTo>
                <a:cubicBezTo>
                  <a:pt x="4879086" y="7078020"/>
                  <a:pt x="4820285" y="7188995"/>
                  <a:pt x="4748022" y="7188995"/>
                </a:cubicBezTo>
                <a:close/>
              </a:path>
            </a:pathLst>
          </a:custGeom>
          <a:solidFill>
            <a:srgbClr val="0B5FBA"/>
          </a:solidFill>
          <a:ln>
            <a:noFill/>
          </a:ln>
        </p:spPr>
        <p:txBody>
          <a:bodyPr spcFirstLastPara="1" wrap="square" lIns="60950" tIns="60950" rIns="60950" bIns="6095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93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" name="Google Shape;189;p6">
            <a:extLst>
              <a:ext uri="{FF2B5EF4-FFF2-40B4-BE49-F238E27FC236}">
                <a16:creationId xmlns:a16="http://schemas.microsoft.com/office/drawing/2014/main" id="{787EA55B-7DDF-1AF0-9DA4-0976D1397B75}"/>
              </a:ext>
            </a:extLst>
          </p:cNvPr>
          <p:cNvSpPr/>
          <p:nvPr/>
        </p:nvSpPr>
        <p:spPr>
          <a:xfrm>
            <a:off x="5340699" y="3541974"/>
            <a:ext cx="1451040" cy="2371146"/>
          </a:xfrm>
          <a:custGeom>
            <a:avLst/>
            <a:gdLst/>
            <a:ahLst/>
            <a:cxnLst/>
            <a:rect l="l" t="t" r="r" b="b"/>
            <a:pathLst>
              <a:path w="4879086" h="7188995" extrusionOk="0">
                <a:moveTo>
                  <a:pt x="4748022" y="7188995"/>
                </a:moveTo>
                <a:lnTo>
                  <a:pt x="131064" y="7188995"/>
                </a:lnTo>
                <a:cubicBezTo>
                  <a:pt x="58801" y="7188995"/>
                  <a:pt x="0" y="7078259"/>
                  <a:pt x="0" y="6942162"/>
                </a:cubicBezTo>
                <a:lnTo>
                  <a:pt x="0" y="246841"/>
                </a:lnTo>
                <a:cubicBezTo>
                  <a:pt x="0" y="110744"/>
                  <a:pt x="58801" y="0"/>
                  <a:pt x="131064" y="0"/>
                </a:cubicBezTo>
                <a:lnTo>
                  <a:pt x="4748022" y="0"/>
                </a:lnTo>
                <a:cubicBezTo>
                  <a:pt x="4820158" y="0"/>
                  <a:pt x="4879086" y="110744"/>
                  <a:pt x="4879086" y="246841"/>
                </a:cubicBezTo>
                <a:lnTo>
                  <a:pt x="4879086" y="6942162"/>
                </a:lnTo>
                <a:cubicBezTo>
                  <a:pt x="4879086" y="7078020"/>
                  <a:pt x="4820285" y="7188995"/>
                  <a:pt x="4748022" y="7188995"/>
                </a:cubicBezTo>
                <a:close/>
              </a:path>
            </a:pathLst>
          </a:custGeom>
          <a:solidFill>
            <a:srgbClr val="0B5FBA"/>
          </a:solidFill>
          <a:ln>
            <a:noFill/>
          </a:ln>
        </p:spPr>
        <p:txBody>
          <a:bodyPr spcFirstLastPara="1" wrap="square" lIns="60950" tIns="60950" rIns="60950" bIns="6095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93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191;p6">
            <a:extLst>
              <a:ext uri="{FF2B5EF4-FFF2-40B4-BE49-F238E27FC236}">
                <a16:creationId xmlns:a16="http://schemas.microsoft.com/office/drawing/2014/main" id="{02CC7751-6BB7-19D5-B167-54B0994A3CD3}"/>
              </a:ext>
            </a:extLst>
          </p:cNvPr>
          <p:cNvSpPr/>
          <p:nvPr/>
        </p:nvSpPr>
        <p:spPr>
          <a:xfrm>
            <a:off x="7131312" y="3541974"/>
            <a:ext cx="1462005" cy="2371146"/>
          </a:xfrm>
          <a:custGeom>
            <a:avLst/>
            <a:gdLst/>
            <a:ahLst/>
            <a:cxnLst/>
            <a:rect l="l" t="t" r="r" b="b"/>
            <a:pathLst>
              <a:path w="4879086" h="7188995" extrusionOk="0">
                <a:moveTo>
                  <a:pt x="4748022" y="7188995"/>
                </a:moveTo>
                <a:lnTo>
                  <a:pt x="131064" y="7188995"/>
                </a:lnTo>
                <a:cubicBezTo>
                  <a:pt x="58801" y="7188995"/>
                  <a:pt x="0" y="7078259"/>
                  <a:pt x="0" y="6942162"/>
                </a:cubicBezTo>
                <a:lnTo>
                  <a:pt x="0" y="246841"/>
                </a:lnTo>
                <a:cubicBezTo>
                  <a:pt x="0" y="110744"/>
                  <a:pt x="58801" y="0"/>
                  <a:pt x="131064" y="0"/>
                </a:cubicBezTo>
                <a:lnTo>
                  <a:pt x="4748022" y="0"/>
                </a:lnTo>
                <a:cubicBezTo>
                  <a:pt x="4820158" y="0"/>
                  <a:pt x="4879086" y="110744"/>
                  <a:pt x="4879086" y="246841"/>
                </a:cubicBezTo>
                <a:lnTo>
                  <a:pt x="4879086" y="6942162"/>
                </a:lnTo>
                <a:cubicBezTo>
                  <a:pt x="4879086" y="7078020"/>
                  <a:pt x="4820285" y="7188995"/>
                  <a:pt x="4748022" y="7188995"/>
                </a:cubicBezTo>
                <a:close/>
              </a:path>
            </a:pathLst>
          </a:custGeom>
          <a:solidFill>
            <a:srgbClr val="0B5FBA"/>
          </a:solidFill>
          <a:ln>
            <a:noFill/>
          </a:ln>
        </p:spPr>
        <p:txBody>
          <a:bodyPr spcFirstLastPara="1" wrap="square" lIns="60950" tIns="60950" rIns="60950" bIns="6095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93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193;p6">
            <a:extLst>
              <a:ext uri="{FF2B5EF4-FFF2-40B4-BE49-F238E27FC236}">
                <a16:creationId xmlns:a16="http://schemas.microsoft.com/office/drawing/2014/main" id="{1585BD8B-312D-5CF8-8CCF-F86B8A93E10F}"/>
              </a:ext>
            </a:extLst>
          </p:cNvPr>
          <p:cNvSpPr/>
          <p:nvPr/>
        </p:nvSpPr>
        <p:spPr>
          <a:xfrm>
            <a:off x="8921927" y="3541974"/>
            <a:ext cx="1499440" cy="2371146"/>
          </a:xfrm>
          <a:custGeom>
            <a:avLst/>
            <a:gdLst/>
            <a:ahLst/>
            <a:cxnLst/>
            <a:rect l="l" t="t" r="r" b="b"/>
            <a:pathLst>
              <a:path w="4879086" h="7188995" extrusionOk="0">
                <a:moveTo>
                  <a:pt x="4748022" y="7188995"/>
                </a:moveTo>
                <a:lnTo>
                  <a:pt x="131064" y="7188995"/>
                </a:lnTo>
                <a:cubicBezTo>
                  <a:pt x="58801" y="7188995"/>
                  <a:pt x="0" y="7078259"/>
                  <a:pt x="0" y="6942162"/>
                </a:cubicBezTo>
                <a:lnTo>
                  <a:pt x="0" y="246841"/>
                </a:lnTo>
                <a:cubicBezTo>
                  <a:pt x="0" y="110744"/>
                  <a:pt x="58801" y="0"/>
                  <a:pt x="131064" y="0"/>
                </a:cubicBezTo>
                <a:lnTo>
                  <a:pt x="4748022" y="0"/>
                </a:lnTo>
                <a:cubicBezTo>
                  <a:pt x="4820158" y="0"/>
                  <a:pt x="4879086" y="110744"/>
                  <a:pt x="4879086" y="246841"/>
                </a:cubicBezTo>
                <a:lnTo>
                  <a:pt x="4879086" y="6942162"/>
                </a:lnTo>
                <a:cubicBezTo>
                  <a:pt x="4879086" y="7078020"/>
                  <a:pt x="4820285" y="7188995"/>
                  <a:pt x="4748022" y="7188995"/>
                </a:cubicBezTo>
                <a:close/>
              </a:path>
            </a:pathLst>
          </a:custGeom>
          <a:solidFill>
            <a:srgbClr val="0B5FBA"/>
          </a:solidFill>
          <a:ln>
            <a:noFill/>
          </a:ln>
        </p:spPr>
        <p:txBody>
          <a:bodyPr spcFirstLastPara="1" wrap="square" lIns="60950" tIns="60950" rIns="60950" bIns="6095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93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8" name="Google Shape;174;p6">
            <a:extLst>
              <a:ext uri="{FF2B5EF4-FFF2-40B4-BE49-F238E27FC236}">
                <a16:creationId xmlns:a16="http://schemas.microsoft.com/office/drawing/2014/main" id="{BCB1487C-6633-8E35-C9E8-3C43044600DE}"/>
              </a:ext>
            </a:extLst>
          </p:cNvPr>
          <p:cNvGrpSpPr/>
          <p:nvPr/>
        </p:nvGrpSpPr>
        <p:grpSpPr>
          <a:xfrm>
            <a:off x="3598683" y="1949142"/>
            <a:ext cx="1391476" cy="1391476"/>
            <a:chOff x="0" y="0"/>
            <a:chExt cx="812800" cy="812800"/>
          </a:xfrm>
        </p:grpSpPr>
        <p:sp>
          <p:nvSpPr>
            <p:cNvPr id="39" name="Google Shape;175;p6">
              <a:extLst>
                <a:ext uri="{FF2B5EF4-FFF2-40B4-BE49-F238E27FC236}">
                  <a16:creationId xmlns:a16="http://schemas.microsoft.com/office/drawing/2014/main" id="{12D8AC39-424D-FE2D-DAEC-2BFACFC975D2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8BD7"/>
            </a:solidFill>
            <a:ln w="28575" cap="sq" cmpd="sng">
              <a:solidFill>
                <a:srgbClr val="0B5FBA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0950" tIns="60950" rIns="60950" bIns="609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" name="Google Shape;176;p6">
              <a:extLst>
                <a:ext uri="{FF2B5EF4-FFF2-40B4-BE49-F238E27FC236}">
                  <a16:creationId xmlns:a16="http://schemas.microsoft.com/office/drawing/2014/main" id="{9DBF3E3F-88AC-679C-65D8-C10EAA6DD660}"/>
                </a:ext>
              </a:extLst>
            </p:cNvPr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3850" tIns="33850" rIns="33850" bIns="338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nl-NL" sz="1800" b="1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Calibri"/>
                  <a:sym typeface="Calibri"/>
                </a:rPr>
                <a:t>Module 2</a:t>
              </a:r>
              <a:endParaRPr kumimoji="0" sz="1800" b="1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Calibri"/>
                <a:sym typeface="Calibri"/>
              </a:endParaRPr>
            </a:p>
          </p:txBody>
        </p:sp>
      </p:grpSp>
      <p:sp>
        <p:nvSpPr>
          <p:cNvPr id="50" name="Google Shape;170;p6">
            <a:extLst>
              <a:ext uri="{FF2B5EF4-FFF2-40B4-BE49-F238E27FC236}">
                <a16:creationId xmlns:a16="http://schemas.microsoft.com/office/drawing/2014/main" id="{FD1C7AD6-6A85-4551-3E2E-B64D352B9026}"/>
              </a:ext>
            </a:extLst>
          </p:cNvPr>
          <p:cNvSpPr txBox="1"/>
          <p:nvPr/>
        </p:nvSpPr>
        <p:spPr>
          <a:xfrm>
            <a:off x="5490990" y="3746554"/>
            <a:ext cx="1218027" cy="676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lang="en-US" sz="1466" b="1">
              <a:solidFill>
                <a:srgbClr val="FFFFFF"/>
              </a:solidFill>
              <a:latin typeface="Roboto"/>
              <a:ea typeface="Roboto"/>
              <a:sym typeface="Roboto"/>
            </a:endParaRPr>
          </a:p>
          <a:p>
            <a:pPr lvl="0" algn="ctr">
              <a:defRPr/>
            </a:pPr>
            <a:r>
              <a:rPr lang="en-GB" sz="1466">
                <a:solidFill>
                  <a:srgbClr val="FFFFFF"/>
                </a:solidFill>
                <a:latin typeface="Roboto"/>
                <a:ea typeface="Roboto"/>
                <a:cs typeface="Roboto"/>
              </a:rPr>
              <a:t>Évaluations des risques climatiques</a:t>
            </a:r>
          </a:p>
        </p:txBody>
      </p:sp>
      <p:sp>
        <p:nvSpPr>
          <p:cNvPr id="51" name="Google Shape;170;p6">
            <a:extLst>
              <a:ext uri="{FF2B5EF4-FFF2-40B4-BE49-F238E27FC236}">
                <a16:creationId xmlns:a16="http://schemas.microsoft.com/office/drawing/2014/main" id="{FD13ABAD-19D7-67A4-EA4F-D0D9989E79D7}"/>
              </a:ext>
            </a:extLst>
          </p:cNvPr>
          <p:cNvSpPr txBox="1"/>
          <p:nvPr/>
        </p:nvSpPr>
        <p:spPr>
          <a:xfrm>
            <a:off x="3662957" y="3881611"/>
            <a:ext cx="1273047" cy="11278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defRPr/>
            </a:pPr>
            <a:r>
              <a:rPr lang="en-GB" sz="1466" dirty="0" err="1">
                <a:solidFill>
                  <a:srgbClr val="FFFFFF"/>
                </a:solidFill>
                <a:latin typeface="Roboto"/>
                <a:ea typeface="Roboto"/>
                <a:cs typeface="Roboto"/>
              </a:rPr>
              <a:t>Aléas</a:t>
            </a:r>
            <a:r>
              <a:rPr lang="en-GB" sz="1466" dirty="0">
                <a:solidFill>
                  <a:srgbClr val="FFFFFF"/>
                </a:solidFill>
                <a:latin typeface="Roboto"/>
                <a:ea typeface="Roboto"/>
                <a:cs typeface="Roboto"/>
              </a:rPr>
              <a:t> et </a:t>
            </a:r>
            <a:r>
              <a:rPr lang="en-GB" sz="1466" dirty="0" err="1">
                <a:solidFill>
                  <a:srgbClr val="FFFFFF"/>
                </a:solidFill>
                <a:latin typeface="Roboto"/>
                <a:ea typeface="Roboto"/>
                <a:cs typeface="Roboto"/>
              </a:rPr>
              <a:t>risques</a:t>
            </a:r>
            <a:r>
              <a:rPr lang="en-GB" sz="1466" dirty="0">
                <a:solidFill>
                  <a:srgbClr val="FFFFFF"/>
                </a:solidFill>
                <a:latin typeface="Roboto"/>
                <a:ea typeface="Roboto"/>
                <a:cs typeface="Roboto"/>
              </a:rPr>
              <a:t> </a:t>
            </a:r>
            <a:r>
              <a:rPr lang="en-GB" sz="1466" dirty="0" err="1">
                <a:solidFill>
                  <a:srgbClr val="FFFFFF"/>
                </a:solidFill>
                <a:latin typeface="Roboto"/>
                <a:ea typeface="Roboto"/>
                <a:cs typeface="Roboto"/>
              </a:rPr>
              <a:t>climatiques</a:t>
            </a:r>
            <a:r>
              <a:rPr lang="en-GB" sz="1466" dirty="0">
                <a:solidFill>
                  <a:srgbClr val="FFFFFF"/>
                </a:solidFill>
                <a:latin typeface="Roboto"/>
                <a:ea typeface="Roboto"/>
                <a:cs typeface="Roboto"/>
              </a:rPr>
              <a:t> et </a:t>
            </a:r>
            <a:r>
              <a:rPr lang="en-GB" sz="1466" dirty="0" err="1">
                <a:solidFill>
                  <a:srgbClr val="FFFFFF"/>
                </a:solidFill>
                <a:latin typeface="Roboto"/>
                <a:ea typeface="Roboto"/>
                <a:cs typeface="Roboto"/>
              </a:rPr>
              <a:t>rôle</a:t>
            </a:r>
            <a:r>
              <a:rPr lang="en-GB" sz="1466" dirty="0">
                <a:solidFill>
                  <a:srgbClr val="FFFFFF"/>
                </a:solidFill>
                <a:latin typeface="Roboto"/>
                <a:ea typeface="Roboto"/>
                <a:cs typeface="Roboto"/>
              </a:rPr>
              <a:t> de </a:t>
            </a:r>
            <a:r>
              <a:rPr lang="en-GB" sz="1466" dirty="0" err="1">
                <a:solidFill>
                  <a:srgbClr val="FFFFFF"/>
                </a:solidFill>
                <a:latin typeface="Roboto"/>
                <a:ea typeface="Roboto"/>
                <a:cs typeface="Roboto"/>
              </a:rPr>
              <a:t>l'inclusion</a:t>
            </a:r>
            <a:endParaRPr kumimoji="0" lang="en-US" sz="933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" name="Google Shape;170;p6">
            <a:extLst>
              <a:ext uri="{FF2B5EF4-FFF2-40B4-BE49-F238E27FC236}">
                <a16:creationId xmlns:a16="http://schemas.microsoft.com/office/drawing/2014/main" id="{8973A9C4-2904-9898-D45E-163645360C23}"/>
              </a:ext>
            </a:extLst>
          </p:cNvPr>
          <p:cNvSpPr txBox="1"/>
          <p:nvPr/>
        </p:nvSpPr>
        <p:spPr>
          <a:xfrm>
            <a:off x="7281604" y="3759315"/>
            <a:ext cx="1218027" cy="11278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lang="en-US" sz="1466" b="1">
              <a:solidFill>
                <a:srgbClr val="FFFFFF"/>
              </a:solidFill>
              <a:latin typeface="Roboto"/>
              <a:ea typeface="Roboto"/>
              <a:sym typeface="Roboto"/>
            </a:endParaRPr>
          </a:p>
          <a:p>
            <a:pPr lvl="0" algn="ctr">
              <a:defRPr/>
            </a:pPr>
            <a:r>
              <a:rPr lang="en-US" sz="1466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Options d'adaptation au changement climatique et de résilience</a:t>
            </a:r>
            <a:endParaRPr lang="en-US" sz="933"/>
          </a:p>
        </p:txBody>
      </p:sp>
      <p:sp>
        <p:nvSpPr>
          <p:cNvPr id="53" name="Google Shape;170;p6">
            <a:extLst>
              <a:ext uri="{FF2B5EF4-FFF2-40B4-BE49-F238E27FC236}">
                <a16:creationId xmlns:a16="http://schemas.microsoft.com/office/drawing/2014/main" id="{2FA71B7A-B901-F42E-67FC-54F87EFF7D62}"/>
              </a:ext>
            </a:extLst>
          </p:cNvPr>
          <p:cNvSpPr txBox="1"/>
          <p:nvPr/>
        </p:nvSpPr>
        <p:spPr>
          <a:xfrm>
            <a:off x="8895457" y="3759315"/>
            <a:ext cx="1499440" cy="12464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defRPr/>
            </a:pPr>
            <a:r>
              <a:rPr lang="en-GB" sz="1350" dirty="0" err="1">
                <a:solidFill>
                  <a:srgbClr val="FFFFFF"/>
                </a:solidFill>
                <a:latin typeface="Roboto"/>
                <a:ea typeface="Roboto"/>
                <a:cs typeface="Roboto"/>
              </a:rPr>
              <a:t>Boîte</a:t>
            </a:r>
            <a:r>
              <a:rPr lang="en-GB" sz="1350" dirty="0">
                <a:solidFill>
                  <a:srgbClr val="FFFFFF"/>
                </a:solidFill>
                <a:latin typeface="Roboto"/>
                <a:ea typeface="Roboto"/>
                <a:cs typeface="Roboto"/>
              </a:rPr>
              <a:t> à </a:t>
            </a:r>
            <a:r>
              <a:rPr lang="en-GB" sz="1350" dirty="0" err="1">
                <a:solidFill>
                  <a:srgbClr val="FFFFFF"/>
                </a:solidFill>
                <a:latin typeface="Roboto"/>
                <a:ea typeface="Roboto"/>
                <a:cs typeface="Roboto"/>
              </a:rPr>
              <a:t>outils</a:t>
            </a:r>
            <a:r>
              <a:rPr lang="en-GB" sz="1350" dirty="0">
                <a:solidFill>
                  <a:srgbClr val="FFFFFF"/>
                </a:solidFill>
                <a:latin typeface="Roboto"/>
                <a:ea typeface="Roboto"/>
                <a:cs typeface="Roboto"/>
              </a:rPr>
              <a:t> pour la planification des infrastructures </a:t>
            </a:r>
            <a:r>
              <a:rPr lang="en-GB" sz="1350" dirty="0" err="1">
                <a:solidFill>
                  <a:srgbClr val="FFFFFF"/>
                </a:solidFill>
                <a:latin typeface="Roboto"/>
                <a:ea typeface="Roboto"/>
                <a:cs typeface="Roboto"/>
              </a:rPr>
              <a:t>d'approvisionnement</a:t>
            </a:r>
            <a:r>
              <a:rPr lang="en-GB" sz="1350" dirty="0">
                <a:solidFill>
                  <a:srgbClr val="FFFFFF"/>
                </a:solidFill>
                <a:latin typeface="Roboto"/>
                <a:ea typeface="Roboto"/>
                <a:cs typeface="Roboto"/>
              </a:rPr>
              <a:t> </a:t>
            </a:r>
            <a:r>
              <a:rPr lang="en-GB" sz="1350" dirty="0" err="1">
                <a:solidFill>
                  <a:srgbClr val="FFFFFF"/>
                </a:solidFill>
                <a:latin typeface="Roboto"/>
                <a:ea typeface="Roboto"/>
                <a:cs typeface="Roboto"/>
              </a:rPr>
              <a:t>en</a:t>
            </a:r>
            <a:r>
              <a:rPr lang="en-GB" sz="1350" dirty="0">
                <a:solidFill>
                  <a:srgbClr val="FFFFFF"/>
                </a:solidFill>
                <a:latin typeface="Roboto"/>
                <a:ea typeface="Roboto"/>
                <a:cs typeface="Roboto"/>
              </a:rPr>
              <a:t> eau et </a:t>
            </a:r>
            <a:r>
              <a:rPr lang="en-GB" sz="1350" dirty="0" err="1">
                <a:solidFill>
                  <a:srgbClr val="FFFFFF"/>
                </a:solidFill>
                <a:latin typeface="Roboto"/>
                <a:ea typeface="Roboto"/>
                <a:cs typeface="Roboto"/>
              </a:rPr>
              <a:t>d'assainissement</a:t>
            </a:r>
            <a:r>
              <a:rPr lang="en-GB" sz="1350" dirty="0">
                <a:solidFill>
                  <a:srgbClr val="FFFFFF"/>
                </a:solidFill>
                <a:latin typeface="Roboto"/>
                <a:ea typeface="Roboto"/>
                <a:cs typeface="Roboto"/>
              </a:rPr>
              <a:t> </a:t>
            </a:r>
          </a:p>
        </p:txBody>
      </p:sp>
      <p:grpSp>
        <p:nvGrpSpPr>
          <p:cNvPr id="54" name="Google Shape;174;p6">
            <a:extLst>
              <a:ext uri="{FF2B5EF4-FFF2-40B4-BE49-F238E27FC236}">
                <a16:creationId xmlns:a16="http://schemas.microsoft.com/office/drawing/2014/main" id="{66E1E603-B2AD-FF2D-CA7D-D8531A5A8F32}"/>
              </a:ext>
            </a:extLst>
          </p:cNvPr>
          <p:cNvGrpSpPr/>
          <p:nvPr/>
        </p:nvGrpSpPr>
        <p:grpSpPr>
          <a:xfrm>
            <a:off x="5400262" y="1949142"/>
            <a:ext cx="1391476" cy="1391476"/>
            <a:chOff x="0" y="0"/>
            <a:chExt cx="812800" cy="812800"/>
          </a:xfrm>
        </p:grpSpPr>
        <p:sp>
          <p:nvSpPr>
            <p:cNvPr id="55" name="Google Shape;175;p6">
              <a:extLst>
                <a:ext uri="{FF2B5EF4-FFF2-40B4-BE49-F238E27FC236}">
                  <a16:creationId xmlns:a16="http://schemas.microsoft.com/office/drawing/2014/main" id="{94D2393A-03E9-802F-1BA5-D790153D8024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A5FBA"/>
            </a:solidFill>
            <a:ln w="28575" cap="sq" cmpd="sng">
              <a:solidFill>
                <a:srgbClr val="0B5FBA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0950" tIns="60950" rIns="60950" bIns="609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" name="Google Shape;176;p6">
              <a:extLst>
                <a:ext uri="{FF2B5EF4-FFF2-40B4-BE49-F238E27FC236}">
                  <a16:creationId xmlns:a16="http://schemas.microsoft.com/office/drawing/2014/main" id="{09D92166-9F03-C316-7A12-C47A8242333B}"/>
                </a:ext>
              </a:extLst>
            </p:cNvPr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3850" tIns="33850" rIns="33850" bIns="338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nl-NL" sz="1800" b="1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Calibri"/>
                  <a:sym typeface="Calibri"/>
                </a:rPr>
                <a:t>Module 3</a:t>
              </a:r>
              <a:endParaRPr kumimoji="0" sz="1800" b="1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Calibri"/>
                <a:sym typeface="Calibri"/>
              </a:endParaRPr>
            </a:p>
          </p:txBody>
        </p:sp>
      </p:grpSp>
      <p:grpSp>
        <p:nvGrpSpPr>
          <p:cNvPr id="57" name="Google Shape;174;p6">
            <a:extLst>
              <a:ext uri="{FF2B5EF4-FFF2-40B4-BE49-F238E27FC236}">
                <a16:creationId xmlns:a16="http://schemas.microsoft.com/office/drawing/2014/main" id="{9B5BA9D0-598E-63BE-3D33-8E58C8EDF35F}"/>
              </a:ext>
            </a:extLst>
          </p:cNvPr>
          <p:cNvGrpSpPr/>
          <p:nvPr/>
        </p:nvGrpSpPr>
        <p:grpSpPr>
          <a:xfrm>
            <a:off x="7201841" y="1949142"/>
            <a:ext cx="1391476" cy="1391476"/>
            <a:chOff x="0" y="0"/>
            <a:chExt cx="812800" cy="812800"/>
          </a:xfrm>
        </p:grpSpPr>
        <p:sp>
          <p:nvSpPr>
            <p:cNvPr id="58" name="Google Shape;175;p6">
              <a:extLst>
                <a:ext uri="{FF2B5EF4-FFF2-40B4-BE49-F238E27FC236}">
                  <a16:creationId xmlns:a16="http://schemas.microsoft.com/office/drawing/2014/main" id="{2923DE64-7E76-D0DA-E86D-15511AF414E8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D0AB"/>
            </a:solidFill>
            <a:ln w="28575" cap="sq" cmpd="sng">
              <a:solidFill>
                <a:srgbClr val="0B5FBA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0950" tIns="60950" rIns="60950" bIns="609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" name="Google Shape;176;p6">
              <a:extLst>
                <a:ext uri="{FF2B5EF4-FFF2-40B4-BE49-F238E27FC236}">
                  <a16:creationId xmlns:a16="http://schemas.microsoft.com/office/drawing/2014/main" id="{E0A61384-1103-1C58-8975-03F302F8E92A}"/>
                </a:ext>
              </a:extLst>
            </p:cNvPr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3850" tIns="33850" rIns="33850" bIns="338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nl-NL" sz="1800" b="1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Calibri"/>
                  <a:sym typeface="Calibri"/>
                </a:rPr>
                <a:t>Module 4</a:t>
              </a:r>
              <a:endParaRPr kumimoji="0" sz="1800" b="1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Calibri"/>
                <a:sym typeface="Calibri"/>
              </a:endParaRPr>
            </a:p>
          </p:txBody>
        </p:sp>
      </p:grpSp>
      <p:grpSp>
        <p:nvGrpSpPr>
          <p:cNvPr id="60" name="Google Shape;174;p6">
            <a:extLst>
              <a:ext uri="{FF2B5EF4-FFF2-40B4-BE49-F238E27FC236}">
                <a16:creationId xmlns:a16="http://schemas.microsoft.com/office/drawing/2014/main" id="{317010D7-FB8F-C707-9D72-21FE104C9810}"/>
              </a:ext>
            </a:extLst>
          </p:cNvPr>
          <p:cNvGrpSpPr/>
          <p:nvPr/>
        </p:nvGrpSpPr>
        <p:grpSpPr>
          <a:xfrm>
            <a:off x="9003420" y="1949142"/>
            <a:ext cx="1391476" cy="1391476"/>
            <a:chOff x="0" y="0"/>
            <a:chExt cx="812800" cy="812800"/>
          </a:xfrm>
        </p:grpSpPr>
        <p:sp>
          <p:nvSpPr>
            <p:cNvPr id="61" name="Google Shape;175;p6">
              <a:extLst>
                <a:ext uri="{FF2B5EF4-FFF2-40B4-BE49-F238E27FC236}">
                  <a16:creationId xmlns:a16="http://schemas.microsoft.com/office/drawing/2014/main" id="{FC077688-02E5-82D5-A07F-8F971B3CB9F5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B0CE"/>
            </a:solidFill>
            <a:ln w="28575" cap="sq" cmpd="sng">
              <a:solidFill>
                <a:srgbClr val="0B5FBA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0950" tIns="60950" rIns="60950" bIns="609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" name="Google Shape;176;p6">
              <a:extLst>
                <a:ext uri="{FF2B5EF4-FFF2-40B4-BE49-F238E27FC236}">
                  <a16:creationId xmlns:a16="http://schemas.microsoft.com/office/drawing/2014/main" id="{2B27DCB3-30C6-1094-87C0-6135C00E5D65}"/>
                </a:ext>
              </a:extLst>
            </p:cNvPr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3850" tIns="33850" rIns="33850" bIns="338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nl-NL" sz="1800" b="1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Calibri"/>
                  <a:sym typeface="Calibri"/>
                </a:rPr>
                <a:t>Module 5</a:t>
              </a:r>
              <a:endParaRPr kumimoji="0" sz="1800" b="1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Calibri"/>
                <a:sym typeface="Calibri"/>
              </a:endParaRPr>
            </a:p>
          </p:txBody>
        </p:sp>
      </p:grpSp>
      <p:grpSp>
        <p:nvGrpSpPr>
          <p:cNvPr id="63" name="Google Shape;174;p6">
            <a:extLst>
              <a:ext uri="{FF2B5EF4-FFF2-40B4-BE49-F238E27FC236}">
                <a16:creationId xmlns:a16="http://schemas.microsoft.com/office/drawing/2014/main" id="{3EC0A1A1-82BE-1AD9-BF98-22F093EE693F}"/>
              </a:ext>
            </a:extLst>
          </p:cNvPr>
          <p:cNvGrpSpPr/>
          <p:nvPr/>
        </p:nvGrpSpPr>
        <p:grpSpPr>
          <a:xfrm>
            <a:off x="1797104" y="1949142"/>
            <a:ext cx="1391476" cy="1391476"/>
            <a:chOff x="0" y="0"/>
            <a:chExt cx="812800" cy="812800"/>
          </a:xfrm>
        </p:grpSpPr>
        <p:sp>
          <p:nvSpPr>
            <p:cNvPr id="128" name="Google Shape;175;p6">
              <a:extLst>
                <a:ext uri="{FF2B5EF4-FFF2-40B4-BE49-F238E27FC236}">
                  <a16:creationId xmlns:a16="http://schemas.microsoft.com/office/drawing/2014/main" id="{21DF6E1D-9528-167F-9C97-CADE7EC2D6D0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B0CE"/>
            </a:solidFill>
            <a:ln w="28575" cap="sq" cmpd="sng">
              <a:solidFill>
                <a:srgbClr val="0B5FBA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0950" tIns="60950" rIns="60950" bIns="609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" name="Google Shape;176;p6">
              <a:extLst>
                <a:ext uri="{FF2B5EF4-FFF2-40B4-BE49-F238E27FC236}">
                  <a16:creationId xmlns:a16="http://schemas.microsoft.com/office/drawing/2014/main" id="{79EDAD51-E7DA-4BF2-5A05-BA70501B31F6}"/>
                </a:ext>
              </a:extLst>
            </p:cNvPr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3850" tIns="33850" rIns="33850" bIns="338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nl-NL" sz="1800" b="1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Calibri"/>
                  <a:sym typeface="Calibri"/>
                </a:rPr>
                <a:t>Module 1</a:t>
              </a:r>
              <a:endParaRPr kumimoji="0" sz="1800" b="1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Calibri"/>
                <a:sym typeface="Calibri"/>
              </a:endParaRPr>
            </a:p>
          </p:txBody>
        </p:sp>
      </p:grpSp>
      <p:sp>
        <p:nvSpPr>
          <p:cNvPr id="2" name="Rectangle 3">
            <a:extLst>
              <a:ext uri="{FF2B5EF4-FFF2-40B4-BE49-F238E27FC236}">
                <a16:creationId xmlns:a16="http://schemas.microsoft.com/office/drawing/2014/main" id="{E96B2517-1929-50DF-3165-E10AB773D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3907" y="657775"/>
            <a:ext cx="7104185" cy="769441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4400" b="1" i="0" u="none" strike="noStrike" cap="none" normalizeH="0" baseline="0">
                <a:ln>
                  <a:noFill/>
                </a:ln>
                <a:solidFill>
                  <a:srgbClr val="0A5FBA"/>
                </a:solidFill>
                <a:effectLst/>
                <a:latin typeface="Arial" panose="020B0604020202020204" pitchFamily="34" charset="0"/>
              </a:rPr>
              <a:t>Aperçu de la </a:t>
            </a:r>
            <a:r>
              <a:rPr kumimoji="0" lang="fr-FR" altLang="fr-FR" sz="4400" b="1" i="0" u="none" strike="noStrike" cap="none" normalizeH="0" baseline="0" err="1">
                <a:ln>
                  <a:noFill/>
                </a:ln>
                <a:solidFill>
                  <a:srgbClr val="0A5FBA"/>
                </a:solidFill>
                <a:effectLst/>
                <a:latin typeface="Arial" panose="020B0604020202020204" pitchFamily="34" charset="0"/>
              </a:rPr>
              <a:t>masterclass</a:t>
            </a:r>
            <a:endParaRPr kumimoji="0" lang="fr-FR" altLang="fr-FR" sz="4400" b="1" i="0" u="none" strike="noStrike" cap="none" normalizeH="0" baseline="0">
              <a:ln>
                <a:noFill/>
              </a:ln>
              <a:solidFill>
                <a:srgbClr val="0A5FBA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333C0F0F-DD18-A2AF-B681-DBE9916E1E7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67833487"/>
              </p:ext>
            </p:extLst>
          </p:nvPr>
        </p:nvGraphicFramePr>
        <p:xfrm>
          <a:off x="1153510" y="851338"/>
          <a:ext cx="9884979" cy="58017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E459D40E-2C65-0329-CC61-039F6C7F704D}"/>
              </a:ext>
            </a:extLst>
          </p:cNvPr>
          <p:cNvSpPr txBox="1"/>
          <p:nvPr/>
        </p:nvSpPr>
        <p:spPr>
          <a:xfrm>
            <a:off x="1639614" y="662152"/>
            <a:ext cx="8292662" cy="1989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6994"/>
              </a:lnSpc>
              <a:defRPr/>
            </a:pPr>
            <a:r>
              <a:rPr lang="en-GB" sz="3598" b="1" err="1">
                <a:solidFill>
                  <a:srgbClr val="0B5FBA"/>
                </a:solidFill>
                <a:latin typeface="Roboto"/>
                <a:ea typeface="Roboto"/>
              </a:rPr>
              <a:t>Approche</a:t>
            </a:r>
            <a:r>
              <a:rPr lang="en-GB" sz="3598" b="1">
                <a:solidFill>
                  <a:srgbClr val="0B5FBA"/>
                </a:solidFill>
                <a:latin typeface="Roboto"/>
                <a:ea typeface="Roboto"/>
              </a:rPr>
              <a:t> de </a:t>
            </a:r>
            <a:r>
              <a:rPr lang="en-GB" sz="3598" b="1" err="1">
                <a:solidFill>
                  <a:srgbClr val="0B5FBA"/>
                </a:solidFill>
                <a:latin typeface="Roboto"/>
                <a:ea typeface="Roboto"/>
              </a:rPr>
              <a:t>renforcement</a:t>
            </a:r>
            <a:r>
              <a:rPr lang="en-GB" sz="3598" b="1">
                <a:solidFill>
                  <a:srgbClr val="0B5FBA"/>
                </a:solidFill>
                <a:latin typeface="Roboto"/>
                <a:ea typeface="Roboto"/>
              </a:rPr>
              <a:t> des </a:t>
            </a:r>
            <a:r>
              <a:rPr lang="en-GB" sz="3598" b="1" err="1">
                <a:solidFill>
                  <a:srgbClr val="0B5FBA"/>
                </a:solidFill>
                <a:latin typeface="Roboto"/>
                <a:ea typeface="Roboto"/>
              </a:rPr>
              <a:t>capacités</a:t>
            </a:r>
            <a:r>
              <a:rPr lang="en-GB" sz="3598" b="1">
                <a:solidFill>
                  <a:srgbClr val="0B5FBA"/>
                </a:solidFill>
                <a:latin typeface="Roboto"/>
                <a:ea typeface="Roboto"/>
              </a:rPr>
              <a:t> </a:t>
            </a:r>
            <a:r>
              <a:rPr lang="en-GB" sz="3598" b="1" err="1">
                <a:solidFill>
                  <a:srgbClr val="0B5FBA"/>
                </a:solidFill>
                <a:latin typeface="Roboto"/>
                <a:ea typeface="Roboto"/>
              </a:rPr>
              <a:t>fondée</a:t>
            </a:r>
            <a:r>
              <a:rPr lang="en-GB" sz="3598" b="1">
                <a:solidFill>
                  <a:srgbClr val="0B5FBA"/>
                </a:solidFill>
                <a:latin typeface="Roboto"/>
                <a:ea typeface="Roboto"/>
              </a:rPr>
              <a:t> sur </a:t>
            </a:r>
            <a:r>
              <a:rPr lang="en-GB" sz="3598" b="1" err="1">
                <a:solidFill>
                  <a:srgbClr val="0B5FBA"/>
                </a:solidFill>
                <a:latin typeface="Roboto"/>
                <a:ea typeface="Roboto"/>
              </a:rPr>
              <a:t>l'apprentissage</a:t>
            </a:r>
            <a:r>
              <a:rPr lang="en-GB" sz="3598" b="1">
                <a:solidFill>
                  <a:srgbClr val="0B5FBA"/>
                </a:solidFill>
                <a:latin typeface="Roboto"/>
                <a:ea typeface="Roboto"/>
              </a:rPr>
              <a:t> </a:t>
            </a:r>
            <a:r>
              <a:rPr lang="en-GB" sz="3598" b="1" err="1">
                <a:solidFill>
                  <a:srgbClr val="0B5FBA"/>
                </a:solidFill>
                <a:latin typeface="Roboto"/>
                <a:ea typeface="Roboto"/>
              </a:rPr>
              <a:t>mixte</a:t>
            </a:r>
            <a:r>
              <a:rPr lang="en-GB" sz="3598" b="1">
                <a:solidFill>
                  <a:srgbClr val="0B5FBA"/>
                </a:solidFill>
                <a:latin typeface="Roboto"/>
                <a:ea typeface="Roboto"/>
              </a:rPr>
              <a:t> dans la durée</a:t>
            </a:r>
          </a:p>
        </p:txBody>
      </p:sp>
    </p:spTree>
    <p:extLst>
      <p:ext uri="{BB962C8B-B14F-4D97-AF65-F5344CB8AC3E}">
        <p14:creationId xmlns:p14="http://schemas.microsoft.com/office/powerpoint/2010/main" val="8474327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C20378DD-CCAD-A314-6900-28C22636D0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2348C149-1885-9B9F-959C-4877F4907E1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98825383"/>
              </p:ext>
            </p:extLst>
          </p:nvPr>
        </p:nvGraphicFramePr>
        <p:xfrm>
          <a:off x="843455" y="788276"/>
          <a:ext cx="9884979" cy="58017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2C035C84-9528-4F52-9AD6-E5BD66B7A319}"/>
              </a:ext>
            </a:extLst>
          </p:cNvPr>
          <p:cNvSpPr txBox="1"/>
          <p:nvPr/>
        </p:nvSpPr>
        <p:spPr>
          <a:xfrm>
            <a:off x="1949669" y="543304"/>
            <a:ext cx="8292662" cy="1989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6994"/>
              </a:lnSpc>
              <a:defRPr/>
            </a:pPr>
            <a:r>
              <a:rPr lang="en-GB" sz="3598" b="1" err="1">
                <a:solidFill>
                  <a:srgbClr val="0B5FBA"/>
                </a:solidFill>
                <a:latin typeface="Roboto"/>
                <a:ea typeface="Roboto"/>
              </a:rPr>
              <a:t>Approche</a:t>
            </a:r>
            <a:r>
              <a:rPr lang="en-GB" sz="3598" b="1">
                <a:solidFill>
                  <a:srgbClr val="0B5FBA"/>
                </a:solidFill>
                <a:latin typeface="Roboto"/>
                <a:ea typeface="Roboto"/>
              </a:rPr>
              <a:t> de </a:t>
            </a:r>
            <a:r>
              <a:rPr lang="en-GB" sz="3598" b="1" err="1">
                <a:solidFill>
                  <a:srgbClr val="0B5FBA"/>
                </a:solidFill>
                <a:latin typeface="Roboto"/>
                <a:ea typeface="Roboto"/>
              </a:rPr>
              <a:t>renforcement</a:t>
            </a:r>
            <a:r>
              <a:rPr lang="en-GB" sz="3598" b="1">
                <a:solidFill>
                  <a:srgbClr val="0B5FBA"/>
                </a:solidFill>
                <a:latin typeface="Roboto"/>
                <a:ea typeface="Roboto"/>
              </a:rPr>
              <a:t> des </a:t>
            </a:r>
            <a:r>
              <a:rPr lang="en-GB" sz="3598" b="1" err="1">
                <a:solidFill>
                  <a:srgbClr val="0B5FBA"/>
                </a:solidFill>
                <a:latin typeface="Roboto"/>
                <a:ea typeface="Roboto"/>
              </a:rPr>
              <a:t>capacités</a:t>
            </a:r>
            <a:r>
              <a:rPr lang="en-GB" sz="3598" b="1">
                <a:solidFill>
                  <a:srgbClr val="0B5FBA"/>
                </a:solidFill>
                <a:latin typeface="Roboto"/>
                <a:ea typeface="Roboto"/>
              </a:rPr>
              <a:t> </a:t>
            </a:r>
            <a:r>
              <a:rPr lang="en-GB" sz="3598" b="1" err="1">
                <a:solidFill>
                  <a:srgbClr val="0B5FBA"/>
                </a:solidFill>
                <a:latin typeface="Roboto"/>
                <a:ea typeface="Roboto"/>
              </a:rPr>
              <a:t>fondée</a:t>
            </a:r>
            <a:r>
              <a:rPr lang="en-GB" sz="3598" b="1">
                <a:solidFill>
                  <a:srgbClr val="0B5FBA"/>
                </a:solidFill>
                <a:latin typeface="Roboto"/>
                <a:ea typeface="Roboto"/>
              </a:rPr>
              <a:t> sur </a:t>
            </a:r>
            <a:r>
              <a:rPr lang="en-GB" sz="3598" b="1" err="1">
                <a:solidFill>
                  <a:srgbClr val="0B5FBA"/>
                </a:solidFill>
                <a:latin typeface="Roboto"/>
                <a:ea typeface="Roboto"/>
              </a:rPr>
              <a:t>l'apprentissage</a:t>
            </a:r>
            <a:r>
              <a:rPr lang="en-GB" sz="3598" b="1">
                <a:solidFill>
                  <a:srgbClr val="0B5FBA"/>
                </a:solidFill>
                <a:latin typeface="Roboto"/>
                <a:ea typeface="Roboto"/>
              </a:rPr>
              <a:t> </a:t>
            </a:r>
            <a:r>
              <a:rPr lang="en-GB" sz="3598" b="1" err="1">
                <a:solidFill>
                  <a:srgbClr val="0B5FBA"/>
                </a:solidFill>
                <a:latin typeface="Roboto"/>
                <a:ea typeface="Roboto"/>
              </a:rPr>
              <a:t>mixte</a:t>
            </a:r>
            <a:r>
              <a:rPr lang="en-GB" sz="3598" b="1">
                <a:solidFill>
                  <a:srgbClr val="0B5FBA"/>
                </a:solidFill>
                <a:latin typeface="Roboto"/>
                <a:ea typeface="Roboto"/>
              </a:rPr>
              <a:t> avec </a:t>
            </a:r>
            <a:r>
              <a:rPr lang="en-GB" sz="3598" b="1" err="1">
                <a:solidFill>
                  <a:srgbClr val="0B5FBA"/>
                </a:solidFill>
                <a:latin typeface="Roboto"/>
                <a:ea typeface="Roboto"/>
              </a:rPr>
              <a:t>évaluation</a:t>
            </a:r>
            <a:endParaRPr lang="en-GB" sz="3598" b="1">
              <a:solidFill>
                <a:srgbClr val="0B5FBA"/>
              </a:solidFill>
              <a:latin typeface="Roboto"/>
              <a:ea typeface="Roboto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8951B8-86FC-F761-63E1-533758BA0499}"/>
              </a:ext>
            </a:extLst>
          </p:cNvPr>
          <p:cNvSpPr txBox="1"/>
          <p:nvPr/>
        </p:nvSpPr>
        <p:spPr>
          <a:xfrm>
            <a:off x="3100552" y="4682795"/>
            <a:ext cx="1702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800">
                <a:solidFill>
                  <a:srgbClr val="0B5FBA"/>
                </a:solidFill>
                <a:latin typeface="Roboto Medium"/>
                <a:ea typeface="Roboto"/>
              </a:rPr>
              <a:t>1. </a:t>
            </a:r>
            <a:r>
              <a:rPr lang="en-GB" sz="1800" err="1">
                <a:solidFill>
                  <a:srgbClr val="0B5FBA"/>
                </a:solidFill>
                <a:latin typeface="Roboto Medium"/>
                <a:ea typeface="Roboto"/>
              </a:rPr>
              <a:t>Enquête</a:t>
            </a:r>
            <a:r>
              <a:rPr lang="en-GB" sz="1800">
                <a:solidFill>
                  <a:srgbClr val="0B5FBA"/>
                </a:solidFill>
                <a:latin typeface="Roboto Medium"/>
                <a:ea typeface="Roboto"/>
              </a:rPr>
              <a:t> </a:t>
            </a:r>
            <a:r>
              <a:rPr lang="en-GB" sz="1800" err="1">
                <a:solidFill>
                  <a:srgbClr val="0B5FBA"/>
                </a:solidFill>
                <a:latin typeface="Roboto Medium"/>
                <a:ea typeface="Roboto"/>
              </a:rPr>
              <a:t>préalable</a:t>
            </a:r>
            <a:r>
              <a:rPr lang="en-GB" sz="1800">
                <a:solidFill>
                  <a:srgbClr val="0B5FBA"/>
                </a:solidFill>
                <a:latin typeface="Roboto Medium"/>
                <a:ea typeface="Roboto"/>
              </a:rPr>
              <a:t> à la formation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376695B-71B5-8C25-2DA8-4199E5BB078C}"/>
              </a:ext>
            </a:extLst>
          </p:cNvPr>
          <p:cNvSpPr txBox="1"/>
          <p:nvPr/>
        </p:nvSpPr>
        <p:spPr>
          <a:xfrm>
            <a:off x="6671441" y="4714762"/>
            <a:ext cx="17026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800">
                <a:solidFill>
                  <a:srgbClr val="0B5FBA"/>
                </a:solidFill>
                <a:latin typeface="Roboto Medium"/>
                <a:ea typeface="Roboto"/>
              </a:rPr>
              <a:t>2. Module </a:t>
            </a:r>
            <a:r>
              <a:rPr lang="en-GB" sz="1800" err="1">
                <a:solidFill>
                  <a:srgbClr val="0B5FBA"/>
                </a:solidFill>
                <a:latin typeface="Roboto Medium"/>
                <a:ea typeface="Roboto"/>
              </a:rPr>
              <a:t>en</a:t>
            </a:r>
            <a:r>
              <a:rPr lang="en-GB" sz="1800">
                <a:solidFill>
                  <a:srgbClr val="0B5FBA"/>
                </a:solidFill>
                <a:latin typeface="Roboto Medium"/>
                <a:ea typeface="Roboto"/>
              </a:rPr>
              <a:t> </a:t>
            </a:r>
            <a:r>
              <a:rPr lang="en-GB" sz="1800" err="1">
                <a:solidFill>
                  <a:srgbClr val="0B5FBA"/>
                </a:solidFill>
                <a:latin typeface="Roboto Medium"/>
                <a:ea typeface="Roboto"/>
              </a:rPr>
              <a:t>ligne</a:t>
            </a:r>
            <a:r>
              <a:rPr lang="en-GB" sz="1800">
                <a:solidFill>
                  <a:srgbClr val="0B5FBA"/>
                </a:solidFill>
                <a:latin typeface="Roboto Medium"/>
                <a:ea typeface="Roboto"/>
              </a:rPr>
              <a:t> </a:t>
            </a:r>
            <a:r>
              <a:rPr lang="en-GB" sz="1800" err="1">
                <a:solidFill>
                  <a:srgbClr val="0B5FBA"/>
                </a:solidFill>
                <a:latin typeface="Roboto Medium"/>
                <a:ea typeface="Roboto"/>
              </a:rPr>
              <a:t>d'enquête</a:t>
            </a:r>
            <a:r>
              <a:rPr lang="en-GB" sz="1800">
                <a:solidFill>
                  <a:srgbClr val="0B5FBA"/>
                </a:solidFill>
                <a:latin typeface="Roboto Medium"/>
                <a:ea typeface="Roboto"/>
              </a:rPr>
              <a:t> de satisfaction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1126105-3244-4D21-CD17-78451F388B28}"/>
              </a:ext>
            </a:extLst>
          </p:cNvPr>
          <p:cNvSpPr txBox="1"/>
          <p:nvPr/>
        </p:nvSpPr>
        <p:spPr>
          <a:xfrm>
            <a:off x="10242331" y="4682795"/>
            <a:ext cx="17026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800">
                <a:solidFill>
                  <a:srgbClr val="0B5FBA"/>
                </a:solidFill>
                <a:latin typeface="Roboto Medium"/>
                <a:ea typeface="Roboto"/>
              </a:rPr>
              <a:t>3. Enquête de satisfaction</a:t>
            </a:r>
          </a:p>
          <a:p>
            <a:pPr algn="ctr"/>
            <a:r>
              <a:rPr lang="en-GB" sz="1800">
                <a:solidFill>
                  <a:srgbClr val="0B5FBA"/>
                </a:solidFill>
                <a:latin typeface="Roboto Medium"/>
                <a:ea typeface="Roboto"/>
              </a:rPr>
              <a:t>atelier </a:t>
            </a:r>
          </a:p>
        </p:txBody>
      </p:sp>
    </p:spTree>
    <p:extLst>
      <p:ext uri="{BB962C8B-B14F-4D97-AF65-F5344CB8AC3E}">
        <p14:creationId xmlns:p14="http://schemas.microsoft.com/office/powerpoint/2010/main" val="27262615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8811CF13-B565-C142-5E9C-49E373D0D8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D39ED9C0-CBB5-1C2A-19E2-54699442929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7717749"/>
              </p:ext>
            </p:extLst>
          </p:nvPr>
        </p:nvGraphicFramePr>
        <p:xfrm>
          <a:off x="575439" y="774543"/>
          <a:ext cx="9884979" cy="58017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E5EABFC1-2C5B-A8D0-8C41-3D6DE67A846E}"/>
              </a:ext>
            </a:extLst>
          </p:cNvPr>
          <p:cNvSpPr txBox="1"/>
          <p:nvPr/>
        </p:nvSpPr>
        <p:spPr>
          <a:xfrm>
            <a:off x="1623848" y="562957"/>
            <a:ext cx="8944303" cy="1341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6994"/>
              </a:lnSpc>
              <a:defRPr/>
            </a:pPr>
            <a:r>
              <a:rPr lang="en-GB" sz="3598" b="1">
                <a:solidFill>
                  <a:srgbClr val="0B5FBA"/>
                </a:solidFill>
                <a:latin typeface="Roboto"/>
                <a:ea typeface="Roboto"/>
              </a:rPr>
              <a:t>Approche de renforcement des capacités grâce à l'apprentissage mixte avec certification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CC3358F-DFEE-6A53-0595-0E69BCBCE687}"/>
              </a:ext>
            </a:extLst>
          </p:cNvPr>
          <p:cNvSpPr txBox="1"/>
          <p:nvPr/>
        </p:nvSpPr>
        <p:spPr>
          <a:xfrm>
            <a:off x="8903572" y="4953649"/>
            <a:ext cx="31136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800">
                <a:solidFill>
                  <a:srgbClr val="0B5FBA"/>
                </a:solidFill>
                <a:latin typeface="Roboto Medium"/>
                <a:ea typeface="Roboto"/>
              </a:rPr>
              <a:t>Quiz Modules 2 à 5 </a:t>
            </a:r>
          </a:p>
          <a:p>
            <a:pPr algn="ctr"/>
            <a:r>
              <a:rPr lang="en-GB" sz="1800">
                <a:solidFill>
                  <a:srgbClr val="0B5FBA"/>
                </a:solidFill>
                <a:latin typeface="Roboto Medium"/>
                <a:ea typeface="Roboto"/>
              </a:rPr>
              <a:t>et masterclass avec </a:t>
            </a:r>
            <a:r>
              <a:rPr lang="en-GB" sz="1800" err="1">
                <a:solidFill>
                  <a:srgbClr val="0B5FBA"/>
                </a:solidFill>
                <a:latin typeface="Roboto Medium"/>
                <a:ea typeface="Roboto"/>
              </a:rPr>
              <a:t>certificat</a:t>
            </a:r>
            <a:endParaRPr lang="en-GB" sz="1800">
              <a:solidFill>
                <a:srgbClr val="0B5FBA"/>
              </a:solidFill>
              <a:latin typeface="Roboto Medium"/>
              <a:ea typeface="Roboto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338FC13-4F63-DCA6-2B59-6CC22021E533}"/>
              </a:ext>
            </a:extLst>
          </p:cNvPr>
          <p:cNvSpPr txBox="1"/>
          <p:nvPr/>
        </p:nvSpPr>
        <p:spPr>
          <a:xfrm>
            <a:off x="5834553" y="4953650"/>
            <a:ext cx="24738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800">
                <a:solidFill>
                  <a:srgbClr val="0B5FBA"/>
                </a:solidFill>
                <a:latin typeface="Roboto Medium"/>
                <a:ea typeface="Roboto"/>
              </a:rPr>
              <a:t>Quiz Module 1 et </a:t>
            </a:r>
            <a:r>
              <a:rPr lang="en-GB" sz="1800" err="1">
                <a:solidFill>
                  <a:srgbClr val="0B5FBA"/>
                </a:solidFill>
                <a:latin typeface="Roboto Medium"/>
                <a:ea typeface="Roboto"/>
              </a:rPr>
              <a:t>certificat</a:t>
            </a:r>
            <a:r>
              <a:rPr lang="en-GB" sz="1800">
                <a:solidFill>
                  <a:srgbClr val="0B5FBA"/>
                </a:solidFill>
                <a:latin typeface="Roboto Medium"/>
                <a:ea typeface="Roboto"/>
              </a:rPr>
              <a:t> Module 1</a:t>
            </a:r>
          </a:p>
        </p:txBody>
      </p:sp>
    </p:spTree>
    <p:extLst>
      <p:ext uri="{BB962C8B-B14F-4D97-AF65-F5344CB8AC3E}">
        <p14:creationId xmlns:p14="http://schemas.microsoft.com/office/powerpoint/2010/main" val="6732020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>
          <a:extLst>
            <a:ext uri="{FF2B5EF4-FFF2-40B4-BE49-F238E27FC236}">
              <a16:creationId xmlns:a16="http://schemas.microsoft.com/office/drawing/2014/main" id="{9CD63014-4A5B-E338-FC5E-31688A304E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few people fishing in the water&#10;&#10;AI-generated content may be incorrect.">
            <a:extLst>
              <a:ext uri="{FF2B5EF4-FFF2-40B4-BE49-F238E27FC236}">
                <a16:creationId xmlns:a16="http://schemas.microsoft.com/office/drawing/2014/main" id="{E3172CD9-45D5-5A0E-6B86-813E2A47DE2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7432"/>
            <a:ext cx="12191999" cy="6885432"/>
          </a:xfrm>
          <a:prstGeom prst="rect">
            <a:avLst/>
          </a:prstGeom>
        </p:spPr>
      </p:pic>
      <p:sp>
        <p:nvSpPr>
          <p:cNvPr id="4" name="Google Shape;211;p5">
            <a:extLst>
              <a:ext uri="{FF2B5EF4-FFF2-40B4-BE49-F238E27FC236}">
                <a16:creationId xmlns:a16="http://schemas.microsoft.com/office/drawing/2014/main" id="{06E03294-B3DE-FB39-32B1-609DBE5CA47B}"/>
              </a:ext>
            </a:extLst>
          </p:cNvPr>
          <p:cNvSpPr/>
          <p:nvPr/>
        </p:nvSpPr>
        <p:spPr>
          <a:xfrm>
            <a:off x="0" y="641888"/>
            <a:ext cx="12216829" cy="1332293"/>
          </a:xfrm>
          <a:custGeom>
            <a:avLst/>
            <a:gdLst/>
            <a:ahLst/>
            <a:cxnLst/>
            <a:rect l="l" t="t" r="r" b="b"/>
            <a:pathLst>
              <a:path w="24433657" h="2664587" extrusionOk="0">
                <a:moveTo>
                  <a:pt x="0" y="0"/>
                </a:moveTo>
                <a:lnTo>
                  <a:pt x="24433657" y="0"/>
                </a:lnTo>
                <a:lnTo>
                  <a:pt x="24433657" y="2664587"/>
                </a:lnTo>
                <a:lnTo>
                  <a:pt x="0" y="2664587"/>
                </a:lnTo>
                <a:close/>
              </a:path>
            </a:pathLst>
          </a:custGeom>
          <a:gradFill>
            <a:gsLst>
              <a:gs pos="0">
                <a:srgbClr val="0B5FBA">
                  <a:alpha val="80000"/>
                </a:srgbClr>
              </a:gs>
              <a:gs pos="100000">
                <a:srgbClr val="00D0AB"/>
              </a:gs>
            </a:gsLst>
            <a:lin ang="0" scaled="0"/>
          </a:gradFill>
          <a:ln>
            <a:noFill/>
          </a:ln>
        </p:spPr>
        <p:txBody>
          <a:bodyPr spcFirstLastPara="1" wrap="square" lIns="60950" tIns="30467" rIns="60950" bIns="30467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93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54" name="Google Shape;254;p8">
            <a:extLst>
              <a:ext uri="{FF2B5EF4-FFF2-40B4-BE49-F238E27FC236}">
                <a16:creationId xmlns:a16="http://schemas.microsoft.com/office/drawing/2014/main" id="{199012EE-2C12-3C72-3B6A-CC3C41FF21CA}"/>
              </a:ext>
            </a:extLst>
          </p:cNvPr>
          <p:cNvSpPr txBox="1"/>
          <p:nvPr/>
        </p:nvSpPr>
        <p:spPr>
          <a:xfrm rot="-5400000">
            <a:off x="9698436" y="4034661"/>
            <a:ext cx="4342430" cy="221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1995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99"/>
              <a:buFont typeface="Arial"/>
              <a:buNone/>
              <a:tabLst/>
              <a:defRPr/>
            </a:pPr>
            <a:r>
              <a:rPr kumimoji="0" lang="en-US" sz="1199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Photo : Lac </a:t>
            </a:r>
            <a:r>
              <a:rPr kumimoji="0" lang="en-US" sz="1199" b="0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Inle </a:t>
            </a:r>
            <a:r>
              <a:rPr kumimoji="0" lang="en-US" sz="1199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| Mega Caesaria | </a:t>
            </a:r>
            <a:r>
              <a:rPr kumimoji="0" lang="en-US" sz="1199" b="0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Unsplash</a:t>
            </a:r>
            <a:endParaRPr kumimoji="0" sz="93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55" name="Google Shape;255;p8">
            <a:extLst>
              <a:ext uri="{FF2B5EF4-FFF2-40B4-BE49-F238E27FC236}">
                <a16:creationId xmlns:a16="http://schemas.microsoft.com/office/drawing/2014/main" id="{85F5BFB0-286C-7677-4434-94A690A4F639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649456" y="6492240"/>
            <a:ext cx="457200" cy="338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50" tIns="30467" rIns="60950" bIns="30467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14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75757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D8890-B2A9-A598-A0DE-6C33E445D4C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49525" y="998952"/>
            <a:ext cx="11642475" cy="741762"/>
          </a:xfrm>
        </p:spPr>
        <p:txBody>
          <a:bodyPr>
            <a:normAutofit lnSpcReduction="10000"/>
          </a:bodyPr>
          <a:lstStyle/>
          <a:p>
            <a:r>
              <a:rPr lang="en-GB"/>
              <a:t>03 | Aperçu du programme de formation des formateurs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19849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8B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09A65E-F843-87C3-6A3E-915C0E6DB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533" y="682091"/>
            <a:ext cx="10652760" cy="969264"/>
          </a:xfrm>
        </p:spPr>
        <p:txBody>
          <a:bodyPr/>
          <a:lstStyle/>
          <a:p>
            <a:r>
              <a:rPr lang="en-GB"/>
              <a:t>Programme de formation des formateurs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38F6A0-5CF6-91B5-1EA5-14112F8A19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1105" y="1910642"/>
            <a:ext cx="8083170" cy="2841240"/>
          </a:xfrm>
        </p:spPr>
        <p:txBody>
          <a:bodyPr>
            <a:normAutofit fontScale="92500"/>
          </a:bodyPr>
          <a:lstStyle/>
          <a:p>
            <a:r>
              <a:rPr lang="en-GB" sz="2400"/>
              <a:t>Les objectifs sont de garantir que les formateurs : </a:t>
            </a:r>
          </a:p>
          <a:p>
            <a:endParaRPr lang="en-GB" sz="240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/>
              <a:t>Acquièrent les connaissances et le matériel nécessaires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/>
              <a:t>disposent des connaissances, des outils et des méthodes nécessaires pour dispenser eux-mêmes les formations.</a:t>
            </a:r>
          </a:p>
        </p:txBody>
      </p:sp>
    </p:spTree>
    <p:extLst>
      <p:ext uri="{BB962C8B-B14F-4D97-AF65-F5344CB8AC3E}">
        <p14:creationId xmlns:p14="http://schemas.microsoft.com/office/powerpoint/2010/main" val="25704768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67">
          <a:extLst>
            <a:ext uri="{FF2B5EF4-FFF2-40B4-BE49-F238E27FC236}">
              <a16:creationId xmlns:a16="http://schemas.microsoft.com/office/drawing/2014/main" id="{92197A09-D50C-12C1-7E85-0536DA43C9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CF038D3-7F71-B749-AF16-A8836D89F061}"/>
              </a:ext>
            </a:extLst>
          </p:cNvPr>
          <p:cNvSpPr txBox="1"/>
          <p:nvPr/>
        </p:nvSpPr>
        <p:spPr>
          <a:xfrm>
            <a:off x="3903865" y="5699312"/>
            <a:ext cx="6711145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400" b="1" i="0" u="none" strike="noStrike" kern="0" cap="none" spc="0" normalizeH="0" baseline="0" noProof="0">
              <a:ln>
                <a:noFill/>
              </a:ln>
              <a:solidFill>
                <a:srgbClr val="0B5FBA"/>
              </a:solidFill>
              <a:effectLst/>
              <a:uLnTx/>
              <a:uFillTx/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GB" b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Masterclass </a:t>
            </a:r>
            <a:r>
              <a:rPr lang="en-GB" b="1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en</a:t>
            </a:r>
            <a:r>
              <a:rPr lang="en-GB" b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kumimoji="0" lang="en-GB" sz="1400" b="1" i="0" u="none" strike="noStrike" kern="0" cap="none" spc="0" normalizeH="0" baseline="0" noProof="0" err="1">
                <a:ln>
                  <a:noFill/>
                </a:ln>
                <a:solidFill>
                  <a:srgbClr val="0B5FBA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présentiel</a:t>
            </a:r>
            <a:r>
              <a:rPr kumimoji="0" lang="en-GB" sz="1400" b="1" i="0" u="none" strike="noStrike" kern="0" cap="none" spc="0" normalizeH="0" baseline="0" noProof="0">
                <a:ln>
                  <a:noFill/>
                </a:ln>
                <a:solidFill>
                  <a:srgbClr val="0B5FBA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 de cinq </a:t>
            </a:r>
            <a:r>
              <a:rPr kumimoji="0" lang="en-GB" sz="1400" b="1" i="0" u="none" strike="noStrike" kern="0" cap="none" spc="0" normalizeH="0" baseline="0" noProof="0" err="1">
                <a:ln>
                  <a:noFill/>
                </a:ln>
                <a:solidFill>
                  <a:srgbClr val="0B5FBA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jours</a:t>
            </a:r>
            <a:r>
              <a:rPr kumimoji="0" lang="en-GB" sz="1400" b="1" i="0" u="none" strike="noStrike" kern="0" cap="none" spc="0" normalizeH="0" baseline="0" noProof="0">
                <a:ln>
                  <a:noFill/>
                </a:ln>
                <a:solidFill>
                  <a:srgbClr val="0B5FBA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B5FBA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Les modules 2 à 5 </a:t>
            </a:r>
            <a:r>
              <a:rPr kumimoji="0" lang="en-GB" sz="1400" b="0" i="0" u="none" strike="noStrike" kern="0" cap="none" spc="0" normalizeH="0" baseline="0" noProof="0" err="1">
                <a:ln>
                  <a:noFill/>
                </a:ln>
                <a:solidFill>
                  <a:srgbClr val="0B5FBA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visent</a:t>
            </a:r>
            <a:r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B5FBA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 à </a:t>
            </a:r>
            <a:r>
              <a:rPr kumimoji="0" lang="en-GB" sz="1400" b="0" i="0" u="none" strike="noStrike" kern="0" cap="none" spc="0" normalizeH="0" baseline="0" noProof="0" err="1">
                <a:ln>
                  <a:noFill/>
                </a:ln>
                <a:solidFill>
                  <a:srgbClr val="0B5FBA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renforcer</a:t>
            </a:r>
            <a:r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B5FBA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 la </a:t>
            </a:r>
            <a:r>
              <a:rPr kumimoji="0" lang="en-GB" sz="1400" b="0" i="0" u="none" strike="noStrike" kern="0" cap="none" spc="0" normalizeH="0" baseline="0" noProof="0" err="1">
                <a:ln>
                  <a:noFill/>
                </a:ln>
                <a:solidFill>
                  <a:srgbClr val="0B5FBA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capacité</a:t>
            </a:r>
            <a:r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B5FBA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 à </a:t>
            </a:r>
            <a:r>
              <a:rPr kumimoji="0" lang="en-GB" sz="1400" b="0" i="0" u="none" strike="noStrike" kern="0" cap="none" spc="0" normalizeH="0" baseline="0" noProof="0" err="1">
                <a:ln>
                  <a:noFill/>
                </a:ln>
                <a:solidFill>
                  <a:srgbClr val="0B5FBA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Arial"/>
              </a:rPr>
              <a:t>intégrer</a:t>
            </a:r>
            <a:r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B5FBA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Arial"/>
              </a:rPr>
              <a:t> des interventions à fort impact </a:t>
            </a:r>
            <a:r>
              <a:rPr kumimoji="0" lang="en-GB" sz="1400" b="0" i="0" u="none" strike="noStrike" kern="0" cap="none" spc="0" normalizeH="0" baseline="0" noProof="0" err="1">
                <a:ln>
                  <a:noFill/>
                </a:ln>
                <a:solidFill>
                  <a:srgbClr val="0B5FBA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Arial"/>
              </a:rPr>
              <a:t>en</a:t>
            </a:r>
            <a:r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B5FBA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Arial"/>
              </a:rPr>
              <a:t> matière </a:t>
            </a:r>
            <a:r>
              <a:rPr kumimoji="0" lang="en-GB" sz="1400" b="0" i="0" u="none" strike="noStrike" kern="0" cap="none" spc="0" normalizeH="0" baseline="0" noProof="0" err="1">
                <a:ln>
                  <a:noFill/>
                </a:ln>
                <a:solidFill>
                  <a:srgbClr val="0B5FBA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Arial"/>
              </a:rPr>
              <a:t>d'adaptation</a:t>
            </a:r>
            <a:r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B5FBA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Arial"/>
              </a:rPr>
              <a:t> au </a:t>
            </a:r>
            <a:r>
              <a:rPr kumimoji="0" lang="en-GB" sz="1400" b="0" i="0" u="none" strike="noStrike" kern="0" cap="none" spc="0" normalizeH="0" baseline="0" noProof="0" err="1">
                <a:ln>
                  <a:noFill/>
                </a:ln>
                <a:solidFill>
                  <a:srgbClr val="0B5FBA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Arial"/>
              </a:rPr>
              <a:t>changement</a:t>
            </a:r>
            <a:r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B5FBA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Arial"/>
              </a:rPr>
              <a:t> </a:t>
            </a:r>
            <a:r>
              <a:rPr kumimoji="0" lang="en-GB" sz="1400" b="0" i="0" u="none" strike="noStrike" kern="0" cap="none" spc="0" normalizeH="0" baseline="0" noProof="0" err="1">
                <a:ln>
                  <a:noFill/>
                </a:ln>
                <a:solidFill>
                  <a:srgbClr val="0B5FBA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Arial"/>
              </a:rPr>
              <a:t>climatique</a:t>
            </a:r>
            <a:r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B5FBA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Arial"/>
              </a:rPr>
              <a:t> dans les infrastructures </a:t>
            </a:r>
            <a:r>
              <a:rPr kumimoji="0" lang="en-GB" sz="1400" b="0" i="0" u="none" strike="noStrike" kern="0" cap="none" spc="0" normalizeH="0" baseline="0" noProof="0" err="1">
                <a:ln>
                  <a:noFill/>
                </a:ln>
                <a:solidFill>
                  <a:srgbClr val="0B5FBA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Arial"/>
              </a:rPr>
              <a:t>hydrauliques</a:t>
            </a:r>
            <a:r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B5FBA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Arial"/>
              </a:rPr>
              <a:t> et la planification des </a:t>
            </a:r>
            <a:r>
              <a:rPr kumimoji="0" lang="en-GB" sz="1400" b="0" i="0" u="none" strike="noStrike" kern="0" cap="none" spc="0" normalizeH="0" baseline="0" noProof="0" err="1">
                <a:ln>
                  <a:noFill/>
                </a:ln>
                <a:solidFill>
                  <a:srgbClr val="0B5FBA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Arial"/>
              </a:rPr>
              <a:t>investissements</a:t>
            </a:r>
            <a:r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B5FBA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Arial"/>
              </a:rPr>
              <a:t> dans le </a:t>
            </a:r>
            <a:r>
              <a:rPr kumimoji="0" lang="en-GB" sz="1400" b="0" i="0" u="none" strike="noStrike" kern="0" cap="none" spc="0" normalizeH="0" baseline="0" noProof="0" err="1">
                <a:ln>
                  <a:noFill/>
                </a:ln>
                <a:solidFill>
                  <a:srgbClr val="0B5FBA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Arial"/>
              </a:rPr>
              <a:t>domaine</a:t>
            </a:r>
            <a:r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B5FBA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Arial"/>
              </a:rPr>
              <a:t> de </a:t>
            </a:r>
            <a:r>
              <a:rPr kumimoji="0" lang="en-GB" sz="1400" b="0" i="0" u="none" strike="noStrike" kern="0" cap="none" spc="0" normalizeH="0" baseline="0" noProof="0" err="1">
                <a:ln>
                  <a:noFill/>
                </a:ln>
                <a:solidFill>
                  <a:srgbClr val="0B5FBA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Arial"/>
              </a:rPr>
              <a:t>l'eau</a:t>
            </a:r>
            <a:r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B5FBA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Arial"/>
              </a:rPr>
              <a:t>.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ADFCF15-F34F-54DB-BEFC-DE53DAFD8C12}"/>
              </a:ext>
            </a:extLst>
          </p:cNvPr>
          <p:cNvCxnSpPr/>
          <p:nvPr/>
        </p:nvCxnSpPr>
        <p:spPr>
          <a:xfrm>
            <a:off x="4051300" y="5757006"/>
            <a:ext cx="60325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Google Shape;169;p6">
            <a:extLst>
              <a:ext uri="{FF2B5EF4-FFF2-40B4-BE49-F238E27FC236}">
                <a16:creationId xmlns:a16="http://schemas.microsoft.com/office/drawing/2014/main" id="{FF9EEC71-E0B6-54FC-4347-D7E8C7AF5B5F}"/>
              </a:ext>
            </a:extLst>
          </p:cNvPr>
          <p:cNvSpPr/>
          <p:nvPr/>
        </p:nvSpPr>
        <p:spPr>
          <a:xfrm>
            <a:off x="1770633" y="3541974"/>
            <a:ext cx="1518611" cy="1888929"/>
          </a:xfrm>
          <a:custGeom>
            <a:avLst/>
            <a:gdLst/>
            <a:ahLst/>
            <a:cxnLst/>
            <a:rect l="l" t="t" r="r" b="b"/>
            <a:pathLst>
              <a:path w="4879086" h="7188995" extrusionOk="0">
                <a:moveTo>
                  <a:pt x="4748022" y="7188995"/>
                </a:moveTo>
                <a:lnTo>
                  <a:pt x="131064" y="7188995"/>
                </a:lnTo>
                <a:cubicBezTo>
                  <a:pt x="58801" y="7188995"/>
                  <a:pt x="0" y="7078259"/>
                  <a:pt x="0" y="6942162"/>
                </a:cubicBezTo>
                <a:lnTo>
                  <a:pt x="0" y="246841"/>
                </a:lnTo>
                <a:cubicBezTo>
                  <a:pt x="0" y="110744"/>
                  <a:pt x="58801" y="0"/>
                  <a:pt x="131064" y="0"/>
                </a:cubicBezTo>
                <a:lnTo>
                  <a:pt x="4748022" y="0"/>
                </a:lnTo>
                <a:cubicBezTo>
                  <a:pt x="4820158" y="0"/>
                  <a:pt x="4879086" y="110744"/>
                  <a:pt x="4879086" y="246841"/>
                </a:cubicBezTo>
                <a:lnTo>
                  <a:pt x="4879086" y="6942162"/>
                </a:lnTo>
                <a:cubicBezTo>
                  <a:pt x="4879086" y="7078020"/>
                  <a:pt x="4820285" y="7188995"/>
                  <a:pt x="4748022" y="718899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wrap="square" lIns="60950" tIns="60950" rIns="60950" bIns="6095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93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Google Shape;170;p6">
            <a:extLst>
              <a:ext uri="{FF2B5EF4-FFF2-40B4-BE49-F238E27FC236}">
                <a16:creationId xmlns:a16="http://schemas.microsoft.com/office/drawing/2014/main" id="{F0E2AEAC-234D-C926-94C5-7155C16A3421}"/>
              </a:ext>
            </a:extLst>
          </p:cNvPr>
          <p:cNvSpPr txBox="1"/>
          <p:nvPr/>
        </p:nvSpPr>
        <p:spPr>
          <a:xfrm>
            <a:off x="1900986" y="3746554"/>
            <a:ext cx="1218027" cy="820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lang="en-US" sz="1466" b="1">
              <a:solidFill>
                <a:srgbClr val="FFFFFF"/>
              </a:solidFill>
              <a:latin typeface="Roboto"/>
              <a:ea typeface="Roboto"/>
              <a:sym typeface="Roboto"/>
            </a:endParaRPr>
          </a:p>
          <a:p>
            <a:pPr algn="ctr"/>
            <a:r>
              <a:rPr lang="en-GB" sz="1466">
                <a:solidFill>
                  <a:schemeClr val="bg1">
                    <a:lumMod val="85000"/>
                  </a:schemeClr>
                </a:solidFill>
                <a:latin typeface="Roboto"/>
                <a:ea typeface="Roboto"/>
                <a:cs typeface="Roboto"/>
              </a:rPr>
              <a:t> Introduction en ligne</a:t>
            </a:r>
            <a:endParaRPr lang="en-US" sz="1466" b="1">
              <a:solidFill>
                <a:schemeClr val="bg1">
                  <a:lumMod val="85000"/>
                </a:schemeClr>
              </a:solidFill>
              <a:latin typeface="Roboto"/>
              <a:ea typeface="Roboto"/>
              <a:sym typeface="Roboto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93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187;p6">
            <a:extLst>
              <a:ext uri="{FF2B5EF4-FFF2-40B4-BE49-F238E27FC236}">
                <a16:creationId xmlns:a16="http://schemas.microsoft.com/office/drawing/2014/main" id="{71651F6D-67C9-8113-DC44-768A9717F331}"/>
              </a:ext>
            </a:extLst>
          </p:cNvPr>
          <p:cNvSpPr/>
          <p:nvPr/>
        </p:nvSpPr>
        <p:spPr>
          <a:xfrm>
            <a:off x="3555665" y="3541974"/>
            <a:ext cx="1518611" cy="1888929"/>
          </a:xfrm>
          <a:custGeom>
            <a:avLst/>
            <a:gdLst/>
            <a:ahLst/>
            <a:cxnLst/>
            <a:rect l="l" t="t" r="r" b="b"/>
            <a:pathLst>
              <a:path w="4879086" h="7188995" extrusionOk="0">
                <a:moveTo>
                  <a:pt x="4748022" y="7188995"/>
                </a:moveTo>
                <a:lnTo>
                  <a:pt x="131064" y="7188995"/>
                </a:lnTo>
                <a:cubicBezTo>
                  <a:pt x="58801" y="7188995"/>
                  <a:pt x="0" y="7078259"/>
                  <a:pt x="0" y="6942162"/>
                </a:cubicBezTo>
                <a:lnTo>
                  <a:pt x="0" y="246841"/>
                </a:lnTo>
                <a:cubicBezTo>
                  <a:pt x="0" y="110744"/>
                  <a:pt x="58801" y="0"/>
                  <a:pt x="131064" y="0"/>
                </a:cubicBezTo>
                <a:lnTo>
                  <a:pt x="4748022" y="0"/>
                </a:lnTo>
                <a:cubicBezTo>
                  <a:pt x="4820158" y="0"/>
                  <a:pt x="4879086" y="110744"/>
                  <a:pt x="4879086" y="246841"/>
                </a:cubicBezTo>
                <a:lnTo>
                  <a:pt x="4879086" y="6942162"/>
                </a:lnTo>
                <a:cubicBezTo>
                  <a:pt x="4879086" y="7078020"/>
                  <a:pt x="4820285" y="7188995"/>
                  <a:pt x="4748022" y="7188995"/>
                </a:cubicBezTo>
                <a:close/>
              </a:path>
            </a:pathLst>
          </a:custGeom>
          <a:solidFill>
            <a:srgbClr val="0B5FBA"/>
          </a:solidFill>
          <a:ln>
            <a:noFill/>
          </a:ln>
        </p:spPr>
        <p:txBody>
          <a:bodyPr spcFirstLastPara="1" wrap="square" lIns="60950" tIns="60950" rIns="60950" bIns="6095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93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89;p6">
            <a:extLst>
              <a:ext uri="{FF2B5EF4-FFF2-40B4-BE49-F238E27FC236}">
                <a16:creationId xmlns:a16="http://schemas.microsoft.com/office/drawing/2014/main" id="{8DE5003D-ACCA-DEB0-16C3-9F2159A3BED2}"/>
              </a:ext>
            </a:extLst>
          </p:cNvPr>
          <p:cNvSpPr/>
          <p:nvPr/>
        </p:nvSpPr>
        <p:spPr>
          <a:xfrm>
            <a:off x="5340698" y="3541974"/>
            <a:ext cx="1518611" cy="1888929"/>
          </a:xfrm>
          <a:custGeom>
            <a:avLst/>
            <a:gdLst/>
            <a:ahLst/>
            <a:cxnLst/>
            <a:rect l="l" t="t" r="r" b="b"/>
            <a:pathLst>
              <a:path w="4879086" h="7188995" extrusionOk="0">
                <a:moveTo>
                  <a:pt x="4748022" y="7188995"/>
                </a:moveTo>
                <a:lnTo>
                  <a:pt x="131064" y="7188995"/>
                </a:lnTo>
                <a:cubicBezTo>
                  <a:pt x="58801" y="7188995"/>
                  <a:pt x="0" y="7078259"/>
                  <a:pt x="0" y="6942162"/>
                </a:cubicBezTo>
                <a:lnTo>
                  <a:pt x="0" y="246841"/>
                </a:lnTo>
                <a:cubicBezTo>
                  <a:pt x="0" y="110744"/>
                  <a:pt x="58801" y="0"/>
                  <a:pt x="131064" y="0"/>
                </a:cubicBezTo>
                <a:lnTo>
                  <a:pt x="4748022" y="0"/>
                </a:lnTo>
                <a:cubicBezTo>
                  <a:pt x="4820158" y="0"/>
                  <a:pt x="4879086" y="110744"/>
                  <a:pt x="4879086" y="246841"/>
                </a:cubicBezTo>
                <a:lnTo>
                  <a:pt x="4879086" y="6942162"/>
                </a:lnTo>
                <a:cubicBezTo>
                  <a:pt x="4879086" y="7078020"/>
                  <a:pt x="4820285" y="7188995"/>
                  <a:pt x="4748022" y="7188995"/>
                </a:cubicBezTo>
                <a:close/>
              </a:path>
            </a:pathLst>
          </a:custGeom>
          <a:solidFill>
            <a:srgbClr val="0B5FBA"/>
          </a:solidFill>
          <a:ln>
            <a:noFill/>
          </a:ln>
        </p:spPr>
        <p:txBody>
          <a:bodyPr spcFirstLastPara="1" wrap="square" lIns="60950" tIns="60950" rIns="60950" bIns="6095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93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Google Shape;191;p6">
            <a:extLst>
              <a:ext uri="{FF2B5EF4-FFF2-40B4-BE49-F238E27FC236}">
                <a16:creationId xmlns:a16="http://schemas.microsoft.com/office/drawing/2014/main" id="{FC73F7F9-7726-DE47-CE01-33D882D75EB9}"/>
              </a:ext>
            </a:extLst>
          </p:cNvPr>
          <p:cNvSpPr/>
          <p:nvPr/>
        </p:nvSpPr>
        <p:spPr>
          <a:xfrm>
            <a:off x="7131312" y="3541974"/>
            <a:ext cx="1518611" cy="1888929"/>
          </a:xfrm>
          <a:custGeom>
            <a:avLst/>
            <a:gdLst/>
            <a:ahLst/>
            <a:cxnLst/>
            <a:rect l="l" t="t" r="r" b="b"/>
            <a:pathLst>
              <a:path w="4879086" h="7188995" extrusionOk="0">
                <a:moveTo>
                  <a:pt x="4748022" y="7188995"/>
                </a:moveTo>
                <a:lnTo>
                  <a:pt x="131064" y="7188995"/>
                </a:lnTo>
                <a:cubicBezTo>
                  <a:pt x="58801" y="7188995"/>
                  <a:pt x="0" y="7078259"/>
                  <a:pt x="0" y="6942162"/>
                </a:cubicBezTo>
                <a:lnTo>
                  <a:pt x="0" y="246841"/>
                </a:lnTo>
                <a:cubicBezTo>
                  <a:pt x="0" y="110744"/>
                  <a:pt x="58801" y="0"/>
                  <a:pt x="131064" y="0"/>
                </a:cubicBezTo>
                <a:lnTo>
                  <a:pt x="4748022" y="0"/>
                </a:lnTo>
                <a:cubicBezTo>
                  <a:pt x="4820158" y="0"/>
                  <a:pt x="4879086" y="110744"/>
                  <a:pt x="4879086" y="246841"/>
                </a:cubicBezTo>
                <a:lnTo>
                  <a:pt x="4879086" y="6942162"/>
                </a:lnTo>
                <a:cubicBezTo>
                  <a:pt x="4879086" y="7078020"/>
                  <a:pt x="4820285" y="7188995"/>
                  <a:pt x="4748022" y="7188995"/>
                </a:cubicBezTo>
                <a:close/>
              </a:path>
            </a:pathLst>
          </a:custGeom>
          <a:solidFill>
            <a:srgbClr val="0B5FBA"/>
          </a:solidFill>
          <a:ln>
            <a:noFill/>
          </a:ln>
        </p:spPr>
        <p:txBody>
          <a:bodyPr spcFirstLastPara="1" wrap="square" lIns="60950" tIns="60950" rIns="60950" bIns="6095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93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Google Shape;193;p6">
            <a:extLst>
              <a:ext uri="{FF2B5EF4-FFF2-40B4-BE49-F238E27FC236}">
                <a16:creationId xmlns:a16="http://schemas.microsoft.com/office/drawing/2014/main" id="{BB4CB56B-33F5-91AA-CA67-7C11CA83C7FE}"/>
              </a:ext>
            </a:extLst>
          </p:cNvPr>
          <p:cNvSpPr/>
          <p:nvPr/>
        </p:nvSpPr>
        <p:spPr>
          <a:xfrm>
            <a:off x="8921926" y="3541974"/>
            <a:ext cx="1518611" cy="1888929"/>
          </a:xfrm>
          <a:custGeom>
            <a:avLst/>
            <a:gdLst/>
            <a:ahLst/>
            <a:cxnLst/>
            <a:rect l="l" t="t" r="r" b="b"/>
            <a:pathLst>
              <a:path w="4879086" h="7188995" extrusionOk="0">
                <a:moveTo>
                  <a:pt x="4748022" y="7188995"/>
                </a:moveTo>
                <a:lnTo>
                  <a:pt x="131064" y="7188995"/>
                </a:lnTo>
                <a:cubicBezTo>
                  <a:pt x="58801" y="7188995"/>
                  <a:pt x="0" y="7078259"/>
                  <a:pt x="0" y="6942162"/>
                </a:cubicBezTo>
                <a:lnTo>
                  <a:pt x="0" y="246841"/>
                </a:lnTo>
                <a:cubicBezTo>
                  <a:pt x="0" y="110744"/>
                  <a:pt x="58801" y="0"/>
                  <a:pt x="131064" y="0"/>
                </a:cubicBezTo>
                <a:lnTo>
                  <a:pt x="4748022" y="0"/>
                </a:lnTo>
                <a:cubicBezTo>
                  <a:pt x="4820158" y="0"/>
                  <a:pt x="4879086" y="110744"/>
                  <a:pt x="4879086" y="246841"/>
                </a:cubicBezTo>
                <a:lnTo>
                  <a:pt x="4879086" y="6942162"/>
                </a:lnTo>
                <a:cubicBezTo>
                  <a:pt x="4879086" y="7078020"/>
                  <a:pt x="4820285" y="7188995"/>
                  <a:pt x="4748022" y="7188995"/>
                </a:cubicBezTo>
                <a:close/>
              </a:path>
            </a:pathLst>
          </a:custGeom>
          <a:solidFill>
            <a:srgbClr val="0B5FBA"/>
          </a:solidFill>
          <a:ln>
            <a:noFill/>
          </a:ln>
        </p:spPr>
        <p:txBody>
          <a:bodyPr spcFirstLastPara="1" wrap="square" lIns="60950" tIns="60950" rIns="60950" bIns="6095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93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0" name="Google Shape;174;p6">
            <a:extLst>
              <a:ext uri="{FF2B5EF4-FFF2-40B4-BE49-F238E27FC236}">
                <a16:creationId xmlns:a16="http://schemas.microsoft.com/office/drawing/2014/main" id="{A0908A8D-01F5-4A59-DFD8-5DB9F83D8492}"/>
              </a:ext>
            </a:extLst>
          </p:cNvPr>
          <p:cNvGrpSpPr/>
          <p:nvPr/>
        </p:nvGrpSpPr>
        <p:grpSpPr>
          <a:xfrm>
            <a:off x="3598683" y="1949142"/>
            <a:ext cx="1391476" cy="1391476"/>
            <a:chOff x="0" y="0"/>
            <a:chExt cx="812800" cy="812800"/>
          </a:xfrm>
        </p:grpSpPr>
        <p:sp>
          <p:nvSpPr>
            <p:cNvPr id="21" name="Google Shape;175;p6">
              <a:extLst>
                <a:ext uri="{FF2B5EF4-FFF2-40B4-BE49-F238E27FC236}">
                  <a16:creationId xmlns:a16="http://schemas.microsoft.com/office/drawing/2014/main" id="{F42EF263-A235-50AF-9CC9-E4CC7FCD7D98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8BD7"/>
            </a:solidFill>
            <a:ln w="28575" cap="sq" cmpd="sng">
              <a:solidFill>
                <a:srgbClr val="0B5FBA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0950" tIns="60950" rIns="60950" bIns="609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" name="Google Shape;176;p6">
              <a:extLst>
                <a:ext uri="{FF2B5EF4-FFF2-40B4-BE49-F238E27FC236}">
                  <a16:creationId xmlns:a16="http://schemas.microsoft.com/office/drawing/2014/main" id="{AD52E514-D939-41AF-70DE-E706F0C1C84E}"/>
                </a:ext>
              </a:extLst>
            </p:cNvPr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3850" tIns="33850" rIns="33850" bIns="338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nl-NL" sz="1800" b="1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Calibri"/>
                  <a:sym typeface="Calibri"/>
                </a:rPr>
                <a:t>Module 2</a:t>
              </a:r>
              <a:endParaRPr kumimoji="0" sz="1800" b="1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Calibri"/>
                <a:sym typeface="Calibri"/>
              </a:endParaRPr>
            </a:p>
          </p:txBody>
        </p:sp>
      </p:grpSp>
      <p:sp>
        <p:nvSpPr>
          <p:cNvPr id="23" name="Google Shape;170;p6">
            <a:extLst>
              <a:ext uri="{FF2B5EF4-FFF2-40B4-BE49-F238E27FC236}">
                <a16:creationId xmlns:a16="http://schemas.microsoft.com/office/drawing/2014/main" id="{44A4C863-E383-A1AF-B1A2-BF8B9A3D6C17}"/>
              </a:ext>
            </a:extLst>
          </p:cNvPr>
          <p:cNvSpPr txBox="1"/>
          <p:nvPr/>
        </p:nvSpPr>
        <p:spPr>
          <a:xfrm>
            <a:off x="5490990" y="3746554"/>
            <a:ext cx="1218027" cy="676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defRPr/>
            </a:pPr>
            <a:r>
              <a:rPr lang="en-GB" sz="1466" err="1">
                <a:solidFill>
                  <a:srgbClr val="FFFFFF"/>
                </a:solidFill>
                <a:latin typeface="Roboto"/>
                <a:ea typeface="Roboto"/>
                <a:cs typeface="Roboto"/>
              </a:rPr>
              <a:t>Évaluations</a:t>
            </a:r>
            <a:r>
              <a:rPr lang="en-GB" sz="1466">
                <a:solidFill>
                  <a:srgbClr val="FFFFFF"/>
                </a:solidFill>
                <a:latin typeface="Roboto"/>
                <a:ea typeface="Roboto"/>
                <a:cs typeface="Roboto"/>
              </a:rPr>
              <a:t> des </a:t>
            </a:r>
            <a:r>
              <a:rPr lang="en-GB" sz="1466" err="1">
                <a:solidFill>
                  <a:srgbClr val="FFFFFF"/>
                </a:solidFill>
                <a:latin typeface="Roboto"/>
                <a:ea typeface="Roboto"/>
                <a:cs typeface="Roboto"/>
              </a:rPr>
              <a:t>risques</a:t>
            </a:r>
            <a:r>
              <a:rPr lang="en-GB" sz="1466">
                <a:solidFill>
                  <a:srgbClr val="FFFFFF"/>
                </a:solidFill>
                <a:latin typeface="Roboto"/>
                <a:ea typeface="Roboto"/>
                <a:cs typeface="Roboto"/>
              </a:rPr>
              <a:t> </a:t>
            </a:r>
            <a:r>
              <a:rPr lang="en-GB" sz="1466" err="1">
                <a:solidFill>
                  <a:srgbClr val="FFFFFF"/>
                </a:solidFill>
                <a:latin typeface="Roboto"/>
                <a:ea typeface="Roboto"/>
                <a:cs typeface="Roboto"/>
              </a:rPr>
              <a:t>climatiques</a:t>
            </a:r>
            <a:endParaRPr lang="en-GB" sz="1466">
              <a:solidFill>
                <a:srgbClr val="FFFFFF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24" name="Google Shape;170;p6">
            <a:extLst>
              <a:ext uri="{FF2B5EF4-FFF2-40B4-BE49-F238E27FC236}">
                <a16:creationId xmlns:a16="http://schemas.microsoft.com/office/drawing/2014/main" id="{79FA9544-84FA-1C8F-B4E5-C0A367FF7DB7}"/>
              </a:ext>
            </a:extLst>
          </p:cNvPr>
          <p:cNvSpPr txBox="1"/>
          <p:nvPr/>
        </p:nvSpPr>
        <p:spPr>
          <a:xfrm>
            <a:off x="3689083" y="3737931"/>
            <a:ext cx="1218027" cy="11278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defRPr/>
            </a:pPr>
            <a:r>
              <a:rPr lang="en-GB" sz="1466" dirty="0" err="1">
                <a:solidFill>
                  <a:srgbClr val="FFFFFF"/>
                </a:solidFill>
                <a:latin typeface="Roboto"/>
                <a:ea typeface="Roboto"/>
                <a:cs typeface="Roboto"/>
              </a:rPr>
              <a:t>Aléas</a:t>
            </a:r>
            <a:r>
              <a:rPr lang="en-GB" sz="1466" dirty="0">
                <a:solidFill>
                  <a:srgbClr val="FFFFFF"/>
                </a:solidFill>
                <a:latin typeface="Roboto"/>
                <a:ea typeface="Roboto"/>
                <a:cs typeface="Roboto"/>
              </a:rPr>
              <a:t> et </a:t>
            </a:r>
            <a:r>
              <a:rPr lang="en-GB" sz="1466" dirty="0" err="1">
                <a:solidFill>
                  <a:srgbClr val="FFFFFF"/>
                </a:solidFill>
                <a:latin typeface="Roboto"/>
                <a:ea typeface="Roboto"/>
                <a:cs typeface="Roboto"/>
              </a:rPr>
              <a:t>risques</a:t>
            </a:r>
            <a:r>
              <a:rPr lang="en-GB" sz="1466" dirty="0">
                <a:solidFill>
                  <a:srgbClr val="FFFFFF"/>
                </a:solidFill>
                <a:latin typeface="Roboto"/>
                <a:ea typeface="Roboto"/>
                <a:cs typeface="Roboto"/>
              </a:rPr>
              <a:t> </a:t>
            </a:r>
            <a:r>
              <a:rPr lang="en-GB" sz="1466" dirty="0" err="1">
                <a:solidFill>
                  <a:srgbClr val="FFFFFF"/>
                </a:solidFill>
                <a:latin typeface="Roboto"/>
                <a:ea typeface="Roboto"/>
                <a:cs typeface="Roboto"/>
              </a:rPr>
              <a:t>climatiques</a:t>
            </a:r>
            <a:r>
              <a:rPr lang="en-GB" sz="1466" dirty="0">
                <a:solidFill>
                  <a:srgbClr val="FFFFFF"/>
                </a:solidFill>
                <a:latin typeface="Roboto"/>
                <a:ea typeface="Roboto"/>
                <a:cs typeface="Roboto"/>
              </a:rPr>
              <a:t> et </a:t>
            </a:r>
            <a:r>
              <a:rPr lang="en-GB" sz="1466" dirty="0" err="1">
                <a:solidFill>
                  <a:srgbClr val="FFFFFF"/>
                </a:solidFill>
                <a:latin typeface="Roboto"/>
                <a:ea typeface="Roboto"/>
                <a:cs typeface="Roboto"/>
              </a:rPr>
              <a:t>rôle</a:t>
            </a:r>
            <a:r>
              <a:rPr lang="en-GB" sz="1466" dirty="0">
                <a:solidFill>
                  <a:srgbClr val="FFFFFF"/>
                </a:solidFill>
                <a:latin typeface="Roboto"/>
                <a:ea typeface="Roboto"/>
                <a:cs typeface="Roboto"/>
              </a:rPr>
              <a:t> de </a:t>
            </a:r>
            <a:r>
              <a:rPr lang="en-GB" sz="1466" dirty="0" err="1">
                <a:solidFill>
                  <a:srgbClr val="FFFFFF"/>
                </a:solidFill>
                <a:latin typeface="Roboto"/>
                <a:ea typeface="Roboto"/>
                <a:cs typeface="Roboto"/>
              </a:rPr>
              <a:t>l'inclusion</a:t>
            </a:r>
            <a:endParaRPr lang="en-US" sz="933" dirty="0"/>
          </a:p>
        </p:txBody>
      </p:sp>
      <p:sp>
        <p:nvSpPr>
          <p:cNvPr id="25" name="Google Shape;170;p6">
            <a:extLst>
              <a:ext uri="{FF2B5EF4-FFF2-40B4-BE49-F238E27FC236}">
                <a16:creationId xmlns:a16="http://schemas.microsoft.com/office/drawing/2014/main" id="{5919DDA2-FD4E-781E-C2E1-BB1EAF0900F6}"/>
              </a:ext>
            </a:extLst>
          </p:cNvPr>
          <p:cNvSpPr txBox="1"/>
          <p:nvPr/>
        </p:nvSpPr>
        <p:spPr>
          <a:xfrm>
            <a:off x="7281604" y="3759315"/>
            <a:ext cx="1218027" cy="13534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defRPr/>
            </a:pPr>
            <a:r>
              <a:rPr lang="en-US" sz="1466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Options </a:t>
            </a:r>
            <a:r>
              <a:rPr lang="en-US" sz="1466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d'adaptation</a:t>
            </a:r>
            <a:r>
              <a:rPr lang="en-US" sz="1466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au </a:t>
            </a:r>
            <a:r>
              <a:rPr lang="en-US" sz="1466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changement</a:t>
            </a:r>
            <a:r>
              <a:rPr lang="en-US" sz="1466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466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climatique</a:t>
            </a:r>
            <a:r>
              <a:rPr lang="en-US" sz="1466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et de </a:t>
            </a:r>
            <a:r>
              <a:rPr lang="en-US" sz="1466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résilience</a:t>
            </a:r>
            <a:endParaRPr lang="en-US" sz="933"/>
          </a:p>
        </p:txBody>
      </p:sp>
      <p:sp>
        <p:nvSpPr>
          <p:cNvPr id="26" name="Google Shape;170;p6">
            <a:extLst>
              <a:ext uri="{FF2B5EF4-FFF2-40B4-BE49-F238E27FC236}">
                <a16:creationId xmlns:a16="http://schemas.microsoft.com/office/drawing/2014/main" id="{E5ABD2F1-B566-1BC1-06C7-4266B050C63A}"/>
              </a:ext>
            </a:extLst>
          </p:cNvPr>
          <p:cNvSpPr txBox="1"/>
          <p:nvPr/>
        </p:nvSpPr>
        <p:spPr>
          <a:xfrm>
            <a:off x="9072217" y="3759315"/>
            <a:ext cx="1218027" cy="16004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defRPr/>
            </a:pPr>
            <a:r>
              <a:rPr lang="en-GB" sz="1300" err="1">
                <a:solidFill>
                  <a:srgbClr val="FFFFFF"/>
                </a:solidFill>
                <a:latin typeface="Roboto"/>
                <a:ea typeface="Roboto"/>
                <a:cs typeface="Roboto"/>
              </a:rPr>
              <a:t>Boîte</a:t>
            </a:r>
            <a:r>
              <a:rPr lang="en-GB" sz="1300">
                <a:solidFill>
                  <a:srgbClr val="FFFFFF"/>
                </a:solidFill>
                <a:latin typeface="Roboto"/>
                <a:ea typeface="Roboto"/>
                <a:cs typeface="Roboto"/>
              </a:rPr>
              <a:t> à </a:t>
            </a:r>
            <a:r>
              <a:rPr lang="en-GB" sz="1300" err="1">
                <a:solidFill>
                  <a:srgbClr val="FFFFFF"/>
                </a:solidFill>
                <a:latin typeface="Roboto"/>
                <a:ea typeface="Roboto"/>
                <a:cs typeface="Roboto"/>
              </a:rPr>
              <a:t>outils</a:t>
            </a:r>
            <a:r>
              <a:rPr lang="en-GB" sz="1300">
                <a:solidFill>
                  <a:srgbClr val="FFFFFF"/>
                </a:solidFill>
                <a:latin typeface="Roboto"/>
                <a:ea typeface="Roboto"/>
                <a:cs typeface="Roboto"/>
              </a:rPr>
              <a:t> pour la planification des infrastructures </a:t>
            </a:r>
            <a:r>
              <a:rPr lang="en-GB" sz="1300" err="1">
                <a:solidFill>
                  <a:srgbClr val="FFFFFF"/>
                </a:solidFill>
                <a:latin typeface="Roboto"/>
                <a:ea typeface="Roboto"/>
                <a:cs typeface="Roboto"/>
              </a:rPr>
              <a:t>d'approvisionnement</a:t>
            </a:r>
            <a:r>
              <a:rPr lang="en-GB" sz="1300">
                <a:solidFill>
                  <a:srgbClr val="FFFFFF"/>
                </a:solidFill>
                <a:latin typeface="Roboto"/>
                <a:ea typeface="Roboto"/>
                <a:cs typeface="Roboto"/>
              </a:rPr>
              <a:t> </a:t>
            </a:r>
            <a:r>
              <a:rPr lang="en-GB" sz="1300" err="1">
                <a:solidFill>
                  <a:srgbClr val="FFFFFF"/>
                </a:solidFill>
                <a:latin typeface="Roboto"/>
                <a:ea typeface="Roboto"/>
                <a:cs typeface="Roboto"/>
              </a:rPr>
              <a:t>en</a:t>
            </a:r>
            <a:r>
              <a:rPr lang="en-GB" sz="1300">
                <a:solidFill>
                  <a:srgbClr val="FFFFFF"/>
                </a:solidFill>
                <a:latin typeface="Roboto"/>
                <a:ea typeface="Roboto"/>
                <a:cs typeface="Roboto"/>
              </a:rPr>
              <a:t> eau et </a:t>
            </a:r>
            <a:r>
              <a:rPr lang="en-GB" sz="1300" err="1">
                <a:solidFill>
                  <a:srgbClr val="FFFFFF"/>
                </a:solidFill>
                <a:latin typeface="Roboto"/>
                <a:ea typeface="Roboto"/>
                <a:cs typeface="Roboto"/>
              </a:rPr>
              <a:t>d'assainissement</a:t>
            </a:r>
            <a:r>
              <a:rPr lang="en-GB" sz="1300">
                <a:solidFill>
                  <a:srgbClr val="FFFFFF"/>
                </a:solidFill>
                <a:latin typeface="Roboto"/>
                <a:ea typeface="Roboto"/>
                <a:cs typeface="Roboto"/>
              </a:rPr>
              <a:t> </a:t>
            </a:r>
          </a:p>
        </p:txBody>
      </p:sp>
      <p:grpSp>
        <p:nvGrpSpPr>
          <p:cNvPr id="27" name="Google Shape;174;p6">
            <a:extLst>
              <a:ext uri="{FF2B5EF4-FFF2-40B4-BE49-F238E27FC236}">
                <a16:creationId xmlns:a16="http://schemas.microsoft.com/office/drawing/2014/main" id="{05B27F09-9FF1-2406-64A9-B5341422A171}"/>
              </a:ext>
            </a:extLst>
          </p:cNvPr>
          <p:cNvGrpSpPr/>
          <p:nvPr/>
        </p:nvGrpSpPr>
        <p:grpSpPr>
          <a:xfrm>
            <a:off x="5400262" y="1949142"/>
            <a:ext cx="1391476" cy="1391476"/>
            <a:chOff x="0" y="0"/>
            <a:chExt cx="812800" cy="812800"/>
          </a:xfrm>
        </p:grpSpPr>
        <p:sp>
          <p:nvSpPr>
            <p:cNvPr id="28" name="Google Shape;175;p6">
              <a:extLst>
                <a:ext uri="{FF2B5EF4-FFF2-40B4-BE49-F238E27FC236}">
                  <a16:creationId xmlns:a16="http://schemas.microsoft.com/office/drawing/2014/main" id="{4ED0778D-8831-6EE7-1BEC-DC44E521108E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A5FBA"/>
            </a:solidFill>
            <a:ln w="28575" cap="sq" cmpd="sng">
              <a:solidFill>
                <a:srgbClr val="0B5FBA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0950" tIns="60950" rIns="60950" bIns="609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" name="Google Shape;176;p6">
              <a:extLst>
                <a:ext uri="{FF2B5EF4-FFF2-40B4-BE49-F238E27FC236}">
                  <a16:creationId xmlns:a16="http://schemas.microsoft.com/office/drawing/2014/main" id="{D57FB52E-7823-A2FE-82D7-FF006F4C8028}"/>
                </a:ext>
              </a:extLst>
            </p:cNvPr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3850" tIns="33850" rIns="33850" bIns="338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nl-NL" sz="1800" b="1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Calibri"/>
                  <a:sym typeface="Calibri"/>
                </a:rPr>
                <a:t>Module 3</a:t>
              </a:r>
              <a:endParaRPr kumimoji="0" sz="1800" b="1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Calibri"/>
                <a:sym typeface="Calibri"/>
              </a:endParaRPr>
            </a:p>
          </p:txBody>
        </p:sp>
      </p:grpSp>
      <p:grpSp>
        <p:nvGrpSpPr>
          <p:cNvPr id="30" name="Google Shape;174;p6">
            <a:extLst>
              <a:ext uri="{FF2B5EF4-FFF2-40B4-BE49-F238E27FC236}">
                <a16:creationId xmlns:a16="http://schemas.microsoft.com/office/drawing/2014/main" id="{315905E7-76FC-737C-E1DA-04ED49F968E8}"/>
              </a:ext>
            </a:extLst>
          </p:cNvPr>
          <p:cNvGrpSpPr/>
          <p:nvPr/>
        </p:nvGrpSpPr>
        <p:grpSpPr>
          <a:xfrm>
            <a:off x="7201841" y="1949142"/>
            <a:ext cx="1391476" cy="1391476"/>
            <a:chOff x="0" y="0"/>
            <a:chExt cx="812800" cy="812800"/>
          </a:xfrm>
        </p:grpSpPr>
        <p:sp>
          <p:nvSpPr>
            <p:cNvPr id="31" name="Google Shape;175;p6">
              <a:extLst>
                <a:ext uri="{FF2B5EF4-FFF2-40B4-BE49-F238E27FC236}">
                  <a16:creationId xmlns:a16="http://schemas.microsoft.com/office/drawing/2014/main" id="{B4B5E5FB-CE23-88D4-40FB-D9D58E0505DB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D0AB"/>
            </a:solidFill>
            <a:ln w="28575" cap="sq" cmpd="sng">
              <a:solidFill>
                <a:srgbClr val="0B5FBA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0950" tIns="60950" rIns="60950" bIns="609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" name="Google Shape;176;p6">
              <a:extLst>
                <a:ext uri="{FF2B5EF4-FFF2-40B4-BE49-F238E27FC236}">
                  <a16:creationId xmlns:a16="http://schemas.microsoft.com/office/drawing/2014/main" id="{51B45916-6680-123D-DF4A-7877E5875949}"/>
                </a:ext>
              </a:extLst>
            </p:cNvPr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3850" tIns="33850" rIns="33850" bIns="338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nl-NL" sz="1800" b="1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Calibri"/>
                  <a:sym typeface="Calibri"/>
                </a:rPr>
                <a:t>Module 4</a:t>
              </a:r>
              <a:endParaRPr kumimoji="0" sz="1800" b="1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Calibri"/>
                <a:sym typeface="Calibri"/>
              </a:endParaRPr>
            </a:p>
          </p:txBody>
        </p:sp>
      </p:grpSp>
      <p:grpSp>
        <p:nvGrpSpPr>
          <p:cNvPr id="33" name="Google Shape;174;p6">
            <a:extLst>
              <a:ext uri="{FF2B5EF4-FFF2-40B4-BE49-F238E27FC236}">
                <a16:creationId xmlns:a16="http://schemas.microsoft.com/office/drawing/2014/main" id="{3FEC0F95-2D19-2EBB-CF00-EB7426935E5F}"/>
              </a:ext>
            </a:extLst>
          </p:cNvPr>
          <p:cNvGrpSpPr/>
          <p:nvPr/>
        </p:nvGrpSpPr>
        <p:grpSpPr>
          <a:xfrm>
            <a:off x="9003420" y="1949142"/>
            <a:ext cx="1391476" cy="1391476"/>
            <a:chOff x="0" y="0"/>
            <a:chExt cx="812800" cy="812800"/>
          </a:xfrm>
        </p:grpSpPr>
        <p:sp>
          <p:nvSpPr>
            <p:cNvPr id="34" name="Google Shape;175;p6">
              <a:extLst>
                <a:ext uri="{FF2B5EF4-FFF2-40B4-BE49-F238E27FC236}">
                  <a16:creationId xmlns:a16="http://schemas.microsoft.com/office/drawing/2014/main" id="{C8EE6D19-28D0-A44B-0EBA-A84A215B54CF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B0CE"/>
            </a:solidFill>
            <a:ln w="28575" cap="sq" cmpd="sng">
              <a:solidFill>
                <a:srgbClr val="0B5FBA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0950" tIns="60950" rIns="60950" bIns="609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" name="Google Shape;176;p6">
              <a:extLst>
                <a:ext uri="{FF2B5EF4-FFF2-40B4-BE49-F238E27FC236}">
                  <a16:creationId xmlns:a16="http://schemas.microsoft.com/office/drawing/2014/main" id="{00F22FC7-F7B8-5EFA-1B55-DFA59D74054F}"/>
                </a:ext>
              </a:extLst>
            </p:cNvPr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3850" tIns="33850" rIns="33850" bIns="338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nl-NL" sz="1800" b="1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Calibri"/>
                  <a:sym typeface="Calibri"/>
                </a:rPr>
                <a:t>Module 5</a:t>
              </a:r>
              <a:endParaRPr kumimoji="0" sz="1800" b="1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Calibri"/>
                <a:sym typeface="Calibri"/>
              </a:endParaRPr>
            </a:p>
          </p:txBody>
        </p:sp>
      </p:grpSp>
      <p:grpSp>
        <p:nvGrpSpPr>
          <p:cNvPr id="36" name="Google Shape;174;p6">
            <a:extLst>
              <a:ext uri="{FF2B5EF4-FFF2-40B4-BE49-F238E27FC236}">
                <a16:creationId xmlns:a16="http://schemas.microsoft.com/office/drawing/2014/main" id="{72CD92AF-8E77-3863-65B2-8A746C2555EF}"/>
              </a:ext>
            </a:extLst>
          </p:cNvPr>
          <p:cNvGrpSpPr/>
          <p:nvPr/>
        </p:nvGrpSpPr>
        <p:grpSpPr>
          <a:xfrm>
            <a:off x="1797104" y="1949142"/>
            <a:ext cx="1391476" cy="1391476"/>
            <a:chOff x="0" y="0"/>
            <a:chExt cx="812800" cy="812800"/>
          </a:xfrm>
        </p:grpSpPr>
        <p:sp>
          <p:nvSpPr>
            <p:cNvPr id="37" name="Google Shape;175;p6">
              <a:extLst>
                <a:ext uri="{FF2B5EF4-FFF2-40B4-BE49-F238E27FC236}">
                  <a16:creationId xmlns:a16="http://schemas.microsoft.com/office/drawing/2014/main" id="{C3C017D8-6F85-0C17-0BFC-CE45291E7339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28575" cap="sq" cmpd="sng">
              <a:solidFill>
                <a:srgbClr val="0B5FBA"/>
              </a:solidFill>
              <a:prstDash val="dash"/>
              <a:miter lim="8000"/>
              <a:headEnd type="none" w="sm" len="sm"/>
              <a:tailEnd type="none" w="sm" len="sm"/>
            </a:ln>
          </p:spPr>
          <p:txBody>
            <a:bodyPr spcFirstLastPara="1" wrap="square" lIns="60950" tIns="60950" rIns="60950" bIns="609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" name="Google Shape;176;p6">
              <a:extLst>
                <a:ext uri="{FF2B5EF4-FFF2-40B4-BE49-F238E27FC236}">
                  <a16:creationId xmlns:a16="http://schemas.microsoft.com/office/drawing/2014/main" id="{117B4C32-2CB2-AD6B-4DB1-9B896C83EEC4}"/>
                </a:ext>
              </a:extLst>
            </p:cNvPr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3850" tIns="33850" rIns="33850" bIns="338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nl-NL" sz="1800" b="1" u="none" strike="noStrike" kern="0" cap="none" spc="0" normalizeH="0" baseline="0" noProof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Calibri"/>
                  <a:sym typeface="Calibri"/>
                </a:rPr>
                <a:t>Module 1</a:t>
              </a:r>
              <a:endParaRPr kumimoji="0" sz="1800" b="1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836920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8B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8E237DE-F18A-C22B-353D-E93FB6A18A65}"/>
              </a:ext>
            </a:extLst>
          </p:cNvPr>
          <p:cNvSpPr txBox="1">
            <a:spLocks/>
          </p:cNvSpPr>
          <p:nvPr/>
        </p:nvSpPr>
        <p:spPr>
          <a:xfrm>
            <a:off x="2574011" y="2709028"/>
            <a:ext cx="10515600" cy="398623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buClrTx/>
              <a:buFont typeface="Arial" panose="020B0604020202020204" pitchFamily="34" charset="0"/>
              <a:buNone/>
            </a:pPr>
            <a:endParaRPr lang="en-GB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5ED559FC-1554-E320-B5C1-52167F3AE9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9620" y="998571"/>
            <a:ext cx="10652760" cy="969264"/>
          </a:xfrm>
        </p:spPr>
        <p:txBody>
          <a:bodyPr/>
          <a:lstStyle/>
          <a:p>
            <a:r>
              <a:rPr lang="en-GB"/>
              <a:t>Programme de formation des formateurs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C4D3DE40-0FC7-3E9B-B35D-67C216FD12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2934" y="2195644"/>
            <a:ext cx="10652760" cy="4499623"/>
          </a:xfrm>
        </p:spPr>
        <p:txBody>
          <a:bodyPr>
            <a:normAutofit/>
          </a:bodyPr>
          <a:lstStyle/>
          <a:p>
            <a:pPr marL="457200" indent="-342900">
              <a:buFont typeface="Arial" panose="020B0604020202020204" pitchFamily="34" charset="0"/>
              <a:buChar char="•"/>
            </a:pPr>
            <a:r>
              <a:rPr lang="en-GB" sz="2000" b="1">
                <a:cs typeface="Roboto"/>
              </a:rPr>
              <a:t>Jour 1 - Module 2 : </a:t>
            </a:r>
            <a:r>
              <a:rPr lang="en-GB" sz="2000">
                <a:latin typeface="Roboto"/>
                <a:ea typeface="Roboto"/>
                <a:cs typeface="Roboto"/>
              </a:rPr>
              <a:t>Eau et </a:t>
            </a:r>
            <a:r>
              <a:rPr lang="en-GB" sz="2000" err="1">
                <a:latin typeface="Roboto"/>
                <a:ea typeface="Roboto"/>
                <a:cs typeface="Roboto"/>
              </a:rPr>
              <a:t>assainissement</a:t>
            </a:r>
            <a:r>
              <a:rPr lang="en-GB" sz="2000">
                <a:latin typeface="Roboto"/>
                <a:ea typeface="Roboto"/>
                <a:cs typeface="Roboto"/>
              </a:rPr>
              <a:t> </a:t>
            </a:r>
            <a:r>
              <a:rPr lang="en-GB" sz="2000" err="1">
                <a:latin typeface="Roboto"/>
                <a:ea typeface="Roboto"/>
                <a:cs typeface="Roboto"/>
              </a:rPr>
              <a:t>résilients</a:t>
            </a:r>
            <a:r>
              <a:rPr lang="en-GB" sz="2000">
                <a:latin typeface="Roboto"/>
                <a:ea typeface="Roboto"/>
                <a:cs typeface="Roboto"/>
              </a:rPr>
              <a:t> au </a:t>
            </a:r>
            <a:r>
              <a:rPr lang="en-GB" sz="2000" err="1">
                <a:latin typeface="Roboto"/>
                <a:ea typeface="Roboto"/>
                <a:cs typeface="Roboto"/>
              </a:rPr>
              <a:t>changement</a:t>
            </a:r>
            <a:r>
              <a:rPr lang="en-GB" sz="2000">
                <a:latin typeface="Roboto"/>
                <a:ea typeface="Roboto"/>
                <a:cs typeface="Roboto"/>
              </a:rPr>
              <a:t> </a:t>
            </a:r>
            <a:r>
              <a:rPr lang="en-GB" sz="2000" err="1">
                <a:latin typeface="Roboto"/>
                <a:ea typeface="Roboto"/>
                <a:cs typeface="Roboto"/>
              </a:rPr>
              <a:t>climatique</a:t>
            </a:r>
            <a:r>
              <a:rPr lang="en-GB" sz="2000">
                <a:latin typeface="Roboto"/>
                <a:ea typeface="Roboto"/>
                <a:cs typeface="Roboto"/>
              </a:rPr>
              <a:t> </a:t>
            </a:r>
          </a:p>
          <a:p>
            <a:pPr marL="914400" lvl="1" indent="-342900"/>
            <a:r>
              <a:rPr lang="en-GB" sz="1600">
                <a:latin typeface="Roboto"/>
                <a:ea typeface="Roboto"/>
                <a:cs typeface="Roboto"/>
              </a:rPr>
              <a:t>Cette </a:t>
            </a:r>
            <a:r>
              <a:rPr lang="en-GB" sz="1600" err="1">
                <a:latin typeface="Roboto"/>
                <a:ea typeface="Roboto"/>
                <a:cs typeface="Roboto"/>
              </a:rPr>
              <a:t>journée</a:t>
            </a:r>
            <a:r>
              <a:rPr lang="en-GB" sz="1600">
                <a:latin typeface="Roboto"/>
                <a:ea typeface="Roboto"/>
                <a:cs typeface="Roboto"/>
              </a:rPr>
              <a:t> </a:t>
            </a:r>
            <a:r>
              <a:rPr lang="en-GB" sz="1600" err="1">
                <a:latin typeface="Roboto"/>
                <a:ea typeface="Roboto"/>
                <a:cs typeface="Roboto"/>
              </a:rPr>
              <a:t>comprend</a:t>
            </a:r>
            <a:r>
              <a:rPr lang="en-GB" sz="1600">
                <a:latin typeface="Roboto"/>
                <a:ea typeface="Roboto"/>
                <a:cs typeface="Roboto"/>
              </a:rPr>
              <a:t> </a:t>
            </a:r>
            <a:r>
              <a:rPr lang="en-GB" sz="1600" err="1">
                <a:latin typeface="Roboto"/>
                <a:ea typeface="Roboto"/>
                <a:cs typeface="Roboto"/>
              </a:rPr>
              <a:t>une</a:t>
            </a:r>
            <a:r>
              <a:rPr lang="en-GB" sz="1600">
                <a:latin typeface="Roboto"/>
                <a:ea typeface="Roboto"/>
                <a:cs typeface="Roboto"/>
              </a:rPr>
              <a:t> introduction et </a:t>
            </a:r>
            <a:r>
              <a:rPr lang="en-GB" sz="1600" err="1">
                <a:latin typeface="Roboto"/>
                <a:ea typeface="Roboto"/>
                <a:cs typeface="Roboto"/>
              </a:rPr>
              <a:t>une</a:t>
            </a:r>
            <a:r>
              <a:rPr lang="en-GB" sz="1600">
                <a:latin typeface="Roboto"/>
                <a:ea typeface="Roboto"/>
                <a:cs typeface="Roboto"/>
              </a:rPr>
              <a:t> discussion sur les techniques et les principes de </a:t>
            </a:r>
            <a:r>
              <a:rPr lang="en-GB" sz="1600" err="1">
                <a:latin typeface="Roboto"/>
                <a:ea typeface="Roboto"/>
                <a:cs typeface="Roboto"/>
              </a:rPr>
              <a:t>l'apprentissage</a:t>
            </a:r>
            <a:r>
              <a:rPr lang="en-GB" sz="1600">
                <a:latin typeface="Roboto"/>
                <a:ea typeface="Roboto"/>
                <a:cs typeface="Roboto"/>
              </a:rPr>
              <a:t> des </a:t>
            </a:r>
            <a:r>
              <a:rPr lang="en-GB" sz="1600" err="1">
                <a:latin typeface="Roboto"/>
                <a:ea typeface="Roboto"/>
                <a:cs typeface="Roboto"/>
              </a:rPr>
              <a:t>adultes</a:t>
            </a:r>
            <a:r>
              <a:rPr lang="en-GB" sz="1600">
                <a:latin typeface="Roboto"/>
                <a:ea typeface="Roboto"/>
                <a:cs typeface="Roboto"/>
              </a:rPr>
              <a:t>.</a:t>
            </a:r>
          </a:p>
          <a:p>
            <a:pPr marL="457200" indent="-342900">
              <a:buFont typeface="Arial" panose="020B0604020202020204" pitchFamily="34" charset="0"/>
              <a:buChar char="•"/>
            </a:pPr>
            <a:r>
              <a:rPr lang="en-GB" sz="2000" b="1">
                <a:cs typeface="Roboto"/>
              </a:rPr>
              <a:t>Jour 2 - Module 3 : </a:t>
            </a:r>
            <a:r>
              <a:rPr lang="en-GB" sz="2000" err="1">
                <a:latin typeface="Roboto"/>
                <a:ea typeface="Roboto"/>
                <a:cs typeface="Roboto"/>
              </a:rPr>
              <a:t>Évaluations</a:t>
            </a:r>
            <a:r>
              <a:rPr lang="en-GB" sz="2000">
                <a:latin typeface="Roboto"/>
                <a:ea typeface="Roboto"/>
                <a:cs typeface="Roboto"/>
              </a:rPr>
              <a:t> des </a:t>
            </a:r>
            <a:r>
              <a:rPr lang="en-GB" sz="2000" err="1">
                <a:latin typeface="Roboto"/>
                <a:ea typeface="Roboto"/>
                <a:cs typeface="Roboto"/>
              </a:rPr>
              <a:t>risques</a:t>
            </a:r>
            <a:r>
              <a:rPr lang="en-GB" sz="2000">
                <a:latin typeface="Roboto"/>
                <a:ea typeface="Roboto"/>
                <a:cs typeface="Roboto"/>
              </a:rPr>
              <a:t> </a:t>
            </a:r>
            <a:r>
              <a:rPr lang="en-GB" sz="2000" err="1">
                <a:latin typeface="Roboto"/>
                <a:ea typeface="Roboto"/>
                <a:cs typeface="Roboto"/>
              </a:rPr>
              <a:t>climatiques</a:t>
            </a:r>
            <a:endParaRPr lang="en-GB" sz="2000">
              <a:latin typeface="Roboto"/>
              <a:ea typeface="Roboto"/>
              <a:cs typeface="Roboto"/>
            </a:endParaRPr>
          </a:p>
          <a:p>
            <a:pPr marL="457200" indent="-342900">
              <a:buFont typeface="Arial" panose="020B0604020202020204" pitchFamily="34" charset="0"/>
              <a:buChar char="•"/>
            </a:pPr>
            <a:r>
              <a:rPr lang="en-GB" sz="2000" b="1">
                <a:cs typeface="Roboto"/>
              </a:rPr>
              <a:t>Jour 3 - Module 4 : </a:t>
            </a:r>
            <a:r>
              <a:rPr lang="en-GB" sz="2000">
                <a:latin typeface="Roboto"/>
                <a:ea typeface="Roboto"/>
                <a:cs typeface="Roboto"/>
              </a:rPr>
              <a:t>Options </a:t>
            </a:r>
            <a:r>
              <a:rPr lang="en-GB" sz="2000" err="1">
                <a:latin typeface="Roboto"/>
                <a:ea typeface="Roboto"/>
                <a:cs typeface="Roboto"/>
              </a:rPr>
              <a:t>d'adaptation</a:t>
            </a:r>
            <a:r>
              <a:rPr lang="en-GB" sz="2000">
                <a:latin typeface="Roboto"/>
                <a:ea typeface="Roboto"/>
                <a:cs typeface="Roboto"/>
              </a:rPr>
              <a:t> au </a:t>
            </a:r>
            <a:r>
              <a:rPr lang="en-GB" sz="2000" err="1">
                <a:latin typeface="Roboto"/>
                <a:ea typeface="Roboto"/>
                <a:cs typeface="Roboto"/>
              </a:rPr>
              <a:t>changement</a:t>
            </a:r>
            <a:r>
              <a:rPr lang="en-GB" sz="2000">
                <a:latin typeface="Roboto"/>
                <a:ea typeface="Roboto"/>
                <a:cs typeface="Roboto"/>
              </a:rPr>
              <a:t> </a:t>
            </a:r>
            <a:r>
              <a:rPr lang="en-GB" sz="2000" err="1">
                <a:latin typeface="Roboto"/>
                <a:ea typeface="Roboto"/>
                <a:cs typeface="Roboto"/>
              </a:rPr>
              <a:t>climatique</a:t>
            </a:r>
            <a:r>
              <a:rPr lang="en-GB" sz="2000">
                <a:latin typeface="Roboto"/>
                <a:ea typeface="Roboto"/>
                <a:cs typeface="Roboto"/>
              </a:rPr>
              <a:t> et de </a:t>
            </a:r>
            <a:r>
              <a:rPr lang="en-GB" sz="2000" err="1">
                <a:latin typeface="Roboto"/>
                <a:ea typeface="Roboto"/>
                <a:cs typeface="Roboto"/>
              </a:rPr>
              <a:t>résilience</a:t>
            </a:r>
            <a:endParaRPr lang="en-GB" sz="2000">
              <a:latin typeface="Roboto"/>
              <a:ea typeface="Roboto"/>
              <a:cs typeface="Roboto"/>
            </a:endParaRPr>
          </a:p>
          <a:p>
            <a:pPr marL="457200" indent="-342900">
              <a:buFont typeface="Arial" panose="020B0604020202020204" pitchFamily="34" charset="0"/>
              <a:buChar char="•"/>
            </a:pPr>
            <a:r>
              <a:rPr lang="en-GB" sz="2000" b="1">
                <a:cs typeface="Roboto"/>
              </a:rPr>
              <a:t>Jour 4 - Module 5 : </a:t>
            </a:r>
            <a:r>
              <a:rPr lang="en-GB" sz="2000" err="1">
                <a:latin typeface="Roboto"/>
                <a:ea typeface="Roboto"/>
                <a:cs typeface="Roboto"/>
              </a:rPr>
              <a:t>Boîte</a:t>
            </a:r>
            <a:r>
              <a:rPr lang="en-GB" sz="2000">
                <a:latin typeface="Roboto"/>
                <a:ea typeface="Roboto"/>
                <a:cs typeface="Roboto"/>
              </a:rPr>
              <a:t> à </a:t>
            </a:r>
            <a:r>
              <a:rPr lang="en-GB" sz="2000" err="1">
                <a:latin typeface="Roboto"/>
                <a:ea typeface="Roboto"/>
                <a:cs typeface="Roboto"/>
              </a:rPr>
              <a:t>outils</a:t>
            </a:r>
            <a:r>
              <a:rPr lang="en-GB" sz="2000">
                <a:latin typeface="Roboto"/>
                <a:ea typeface="Roboto"/>
                <a:cs typeface="Roboto"/>
              </a:rPr>
              <a:t> pour la planification des infrastructures </a:t>
            </a:r>
            <a:r>
              <a:rPr lang="en-GB" sz="2000" err="1">
                <a:latin typeface="Roboto"/>
                <a:ea typeface="Roboto"/>
                <a:cs typeface="Roboto"/>
              </a:rPr>
              <a:t>d'eau</a:t>
            </a:r>
            <a:r>
              <a:rPr lang="en-GB" sz="2000">
                <a:latin typeface="Roboto"/>
                <a:ea typeface="Roboto"/>
                <a:cs typeface="Roboto"/>
              </a:rPr>
              <a:t> et </a:t>
            </a:r>
            <a:r>
              <a:rPr lang="en-GB" sz="2000" err="1">
                <a:latin typeface="Roboto"/>
                <a:ea typeface="Roboto"/>
                <a:cs typeface="Roboto"/>
              </a:rPr>
              <a:t>d'assainissement</a:t>
            </a:r>
            <a:endParaRPr lang="en-GB" sz="2000">
              <a:latin typeface="Roboto"/>
              <a:ea typeface="Roboto"/>
              <a:cs typeface="Roboto"/>
            </a:endParaRPr>
          </a:p>
          <a:p>
            <a:pPr marL="457200" indent="-342900">
              <a:buFont typeface="Arial" panose="020B0604020202020204" pitchFamily="34" charset="0"/>
              <a:buChar char="•"/>
            </a:pPr>
            <a:r>
              <a:rPr lang="en-GB" sz="2000" b="1">
                <a:cs typeface="Roboto"/>
              </a:rPr>
              <a:t>Jour 5 (demi-</a:t>
            </a:r>
            <a:r>
              <a:rPr lang="en-GB" sz="2000" b="1" err="1">
                <a:cs typeface="Roboto"/>
              </a:rPr>
              <a:t>journée</a:t>
            </a:r>
            <a:r>
              <a:rPr lang="en-GB" sz="2000" b="1">
                <a:cs typeface="Roboto"/>
              </a:rPr>
              <a:t>) - </a:t>
            </a:r>
            <a:r>
              <a:rPr lang="en-GB" sz="2000">
                <a:latin typeface="Roboto"/>
                <a:ea typeface="Roboto"/>
                <a:cs typeface="Roboto"/>
              </a:rPr>
              <a:t>Bonnes pratiques </a:t>
            </a:r>
            <a:r>
              <a:rPr lang="en-GB" sz="2000" err="1">
                <a:latin typeface="Roboto"/>
                <a:ea typeface="Roboto"/>
                <a:cs typeface="Roboto"/>
              </a:rPr>
              <a:t>en</a:t>
            </a:r>
            <a:r>
              <a:rPr lang="en-GB" sz="2000">
                <a:latin typeface="Roboto"/>
                <a:ea typeface="Roboto"/>
                <a:cs typeface="Roboto"/>
              </a:rPr>
              <a:t> matière </a:t>
            </a:r>
            <a:r>
              <a:rPr lang="en-GB" sz="2000" err="1">
                <a:latin typeface="Roboto"/>
                <a:ea typeface="Roboto"/>
                <a:cs typeface="Roboto"/>
              </a:rPr>
              <a:t>d'apprentissage</a:t>
            </a:r>
            <a:r>
              <a:rPr lang="en-GB" sz="2000">
                <a:latin typeface="Roboto"/>
                <a:ea typeface="Roboto"/>
                <a:cs typeface="Roboto"/>
              </a:rPr>
              <a:t> des </a:t>
            </a:r>
            <a:r>
              <a:rPr lang="en-GB" sz="2000" err="1">
                <a:latin typeface="Roboto"/>
                <a:ea typeface="Roboto"/>
                <a:cs typeface="Roboto"/>
              </a:rPr>
              <a:t>adultes</a:t>
            </a:r>
            <a:r>
              <a:rPr lang="en-GB" sz="2000">
                <a:latin typeface="Roboto"/>
                <a:ea typeface="Roboto"/>
                <a:cs typeface="Roboto"/>
              </a:rPr>
              <a:t>, </a:t>
            </a:r>
            <a:r>
              <a:rPr lang="en-GB" sz="2000" err="1">
                <a:latin typeface="Roboto"/>
                <a:ea typeface="Roboto"/>
                <a:cs typeface="Roboto"/>
              </a:rPr>
              <a:t>réflexion</a:t>
            </a:r>
            <a:r>
              <a:rPr lang="en-GB" sz="2000">
                <a:latin typeface="Roboto"/>
                <a:ea typeface="Roboto"/>
                <a:cs typeface="Roboto"/>
              </a:rPr>
              <a:t> et </a:t>
            </a:r>
            <a:r>
              <a:rPr lang="en-GB" sz="2000" err="1">
                <a:latin typeface="Roboto"/>
                <a:ea typeface="Roboto"/>
                <a:cs typeface="Roboto"/>
              </a:rPr>
              <a:t>évaluation</a:t>
            </a:r>
            <a:endParaRPr lang="en-GB" sz="2000">
              <a:latin typeface="Roboto"/>
              <a:ea typeface="Roboto"/>
              <a:cs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6930105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BD7"/>
        </a:solidFill>
        <a:effectLst/>
      </p:bgPr>
    </p:bg>
    <p:spTree>
      <p:nvGrpSpPr>
        <p:cNvPr id="1" name="Shape 144">
          <a:extLst>
            <a:ext uri="{FF2B5EF4-FFF2-40B4-BE49-F238E27FC236}">
              <a16:creationId xmlns:a16="http://schemas.microsoft.com/office/drawing/2014/main" id="{7E37FEF6-4E65-0A4F-07BA-977B10AE71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776E1D0A-A0EF-86EF-DCE3-0E6C9B15391F}"/>
              </a:ext>
            </a:extLst>
          </p:cNvPr>
          <p:cNvSpPr/>
          <p:nvPr/>
        </p:nvSpPr>
        <p:spPr>
          <a:xfrm>
            <a:off x="5629812" y="2240734"/>
            <a:ext cx="936133" cy="936133"/>
          </a:xfrm>
          <a:prstGeom prst="ellipse">
            <a:avLst/>
          </a:prstGeom>
          <a:solidFill>
            <a:srgbClr val="0A5F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8B9A7FCA-59F2-1FFE-F290-DE42D447376F}"/>
              </a:ext>
            </a:extLst>
          </p:cNvPr>
          <p:cNvSpPr/>
          <p:nvPr/>
        </p:nvSpPr>
        <p:spPr>
          <a:xfrm>
            <a:off x="8996138" y="2268327"/>
            <a:ext cx="936133" cy="936133"/>
          </a:xfrm>
          <a:prstGeom prst="ellipse">
            <a:avLst/>
          </a:prstGeom>
          <a:solidFill>
            <a:srgbClr val="0A5F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D29FD3A-A448-27E2-83F9-14965F39E6D8}"/>
              </a:ext>
            </a:extLst>
          </p:cNvPr>
          <p:cNvSpPr/>
          <p:nvPr/>
        </p:nvSpPr>
        <p:spPr>
          <a:xfrm>
            <a:off x="2263486" y="2240735"/>
            <a:ext cx="936133" cy="936133"/>
          </a:xfrm>
          <a:prstGeom prst="ellipse">
            <a:avLst/>
          </a:prstGeom>
          <a:solidFill>
            <a:srgbClr val="0A5F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3" name="Google Shape;153;p5">
            <a:extLst>
              <a:ext uri="{FF2B5EF4-FFF2-40B4-BE49-F238E27FC236}">
                <a16:creationId xmlns:a16="http://schemas.microsoft.com/office/drawing/2014/main" id="{2566F3BE-872E-526C-0172-8855823AAC9D}"/>
              </a:ext>
            </a:extLst>
          </p:cNvPr>
          <p:cNvSpPr txBox="1"/>
          <p:nvPr/>
        </p:nvSpPr>
        <p:spPr>
          <a:xfrm>
            <a:off x="1720065" y="3425824"/>
            <a:ext cx="2206030" cy="19389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defRPr/>
            </a:pPr>
            <a:r>
              <a:rPr lang="en-US" sz="1800" b="1" err="1">
                <a:solidFill>
                  <a:schemeClr val="bg2"/>
                </a:solidFill>
                <a:latin typeface="Roboto Medium"/>
                <a:ea typeface="Roboto Medium"/>
                <a:cs typeface="Roboto Medium"/>
              </a:rPr>
              <a:t>Maîtrise</a:t>
            </a:r>
            <a:r>
              <a:rPr lang="en-US" sz="1800" b="1">
                <a:solidFill>
                  <a:schemeClr val="bg2"/>
                </a:solidFill>
                <a:latin typeface="Roboto Medium"/>
                <a:ea typeface="Roboto Medium"/>
                <a:cs typeface="Roboto Medium"/>
              </a:rPr>
              <a:t> du </a:t>
            </a:r>
            <a:r>
              <a:rPr lang="en-US" sz="1800" b="1" err="1">
                <a:solidFill>
                  <a:schemeClr val="bg2"/>
                </a:solidFill>
                <a:latin typeface="Roboto Medium"/>
                <a:ea typeface="Roboto Medium"/>
                <a:cs typeface="Roboto Medium"/>
              </a:rPr>
              <a:t>contenu</a:t>
            </a:r>
            <a:r>
              <a:rPr lang="en-US" sz="1800" b="1">
                <a:solidFill>
                  <a:schemeClr val="bg2"/>
                </a:solidFill>
                <a:latin typeface="Roboto Medium"/>
                <a:ea typeface="Roboto Medium"/>
                <a:cs typeface="Roboto Medium"/>
              </a:rPr>
              <a:t> </a:t>
            </a:r>
            <a:r>
              <a:rPr lang="en-US" sz="1800">
                <a:solidFill>
                  <a:schemeClr val="bg2"/>
                </a:solidFill>
                <a:latin typeface="Roboto Medium"/>
                <a:ea typeface="Roboto Medium"/>
                <a:cs typeface="Roboto Medium"/>
              </a:rPr>
              <a:t>Les </a:t>
            </a:r>
            <a:r>
              <a:rPr lang="en-US" sz="1800" err="1">
                <a:solidFill>
                  <a:schemeClr val="bg2"/>
                </a:solidFill>
                <a:latin typeface="Roboto Medium"/>
                <a:ea typeface="Roboto Medium"/>
                <a:cs typeface="Roboto Medium"/>
              </a:rPr>
              <a:t>formateurs</a:t>
            </a:r>
            <a:r>
              <a:rPr lang="en-US" sz="1800">
                <a:solidFill>
                  <a:schemeClr val="bg2"/>
                </a:solidFill>
                <a:latin typeface="Roboto Medium"/>
                <a:ea typeface="Roboto Medium"/>
                <a:cs typeface="Roboto Medium"/>
              </a:rPr>
              <a:t> </a:t>
            </a:r>
            <a:r>
              <a:rPr lang="en-US" sz="1800" err="1">
                <a:solidFill>
                  <a:schemeClr val="bg2"/>
                </a:solidFill>
                <a:latin typeface="Roboto Medium"/>
                <a:ea typeface="Roboto Medium"/>
                <a:cs typeface="Roboto Medium"/>
              </a:rPr>
              <a:t>acquerront</a:t>
            </a:r>
            <a:r>
              <a:rPr lang="en-US" sz="1800">
                <a:solidFill>
                  <a:schemeClr val="bg2"/>
                </a:solidFill>
                <a:latin typeface="Roboto Medium"/>
                <a:ea typeface="Roboto Medium"/>
                <a:cs typeface="Roboto Medium"/>
              </a:rPr>
              <a:t> </a:t>
            </a:r>
            <a:r>
              <a:rPr lang="en-US" sz="1800" err="1">
                <a:solidFill>
                  <a:schemeClr val="bg2"/>
                </a:solidFill>
                <a:latin typeface="Roboto Medium"/>
                <a:ea typeface="Roboto Medium"/>
                <a:cs typeface="Roboto Medium"/>
              </a:rPr>
              <a:t>une</a:t>
            </a:r>
            <a:r>
              <a:rPr lang="en-US" sz="1800">
                <a:solidFill>
                  <a:schemeClr val="bg2"/>
                </a:solidFill>
                <a:latin typeface="Roboto Medium"/>
                <a:ea typeface="Roboto Medium"/>
                <a:cs typeface="Roboto Medium"/>
              </a:rPr>
              <a:t> </a:t>
            </a:r>
            <a:r>
              <a:rPr lang="en-US" sz="1800" err="1">
                <a:solidFill>
                  <a:schemeClr val="bg2"/>
                </a:solidFill>
                <a:latin typeface="Roboto Medium"/>
                <a:ea typeface="Roboto Medium"/>
                <a:cs typeface="Roboto Medium"/>
              </a:rPr>
              <a:t>compréhension</a:t>
            </a:r>
            <a:r>
              <a:rPr lang="en-US" sz="1800">
                <a:solidFill>
                  <a:schemeClr val="bg2"/>
                </a:solidFill>
                <a:latin typeface="Roboto Medium"/>
                <a:ea typeface="Roboto Medium"/>
                <a:cs typeface="Roboto Medium"/>
              </a:rPr>
              <a:t> </a:t>
            </a:r>
            <a:r>
              <a:rPr lang="en-US" sz="1800" err="1">
                <a:solidFill>
                  <a:schemeClr val="bg2"/>
                </a:solidFill>
                <a:latin typeface="Roboto Medium"/>
                <a:ea typeface="Roboto Medium"/>
                <a:cs typeface="Roboto Medium"/>
              </a:rPr>
              <a:t>approfondie</a:t>
            </a:r>
            <a:r>
              <a:rPr lang="en-US" sz="1800">
                <a:solidFill>
                  <a:schemeClr val="bg2"/>
                </a:solidFill>
                <a:latin typeface="Roboto Medium"/>
                <a:ea typeface="Roboto Medium"/>
                <a:cs typeface="Roboto Medium"/>
              </a:rPr>
              <a:t> du </a:t>
            </a:r>
            <a:r>
              <a:rPr lang="en-US" sz="1800" err="1">
                <a:solidFill>
                  <a:schemeClr val="bg2"/>
                </a:solidFill>
                <a:latin typeface="Roboto Medium"/>
                <a:ea typeface="Roboto Medium"/>
                <a:cs typeface="Roboto Medium"/>
              </a:rPr>
              <a:t>contenu</a:t>
            </a:r>
            <a:r>
              <a:rPr lang="en-US" sz="1800">
                <a:solidFill>
                  <a:schemeClr val="bg2"/>
                </a:solidFill>
                <a:latin typeface="Roboto Medium"/>
                <a:ea typeface="Roboto Medium"/>
                <a:cs typeface="Roboto Medium"/>
              </a:rPr>
              <a:t> de la masterclass.</a:t>
            </a:r>
            <a:endParaRPr lang="en-US">
              <a:solidFill>
                <a:schemeClr val="bg2"/>
              </a:solidFill>
              <a:ea typeface="Roboto Medium"/>
              <a:cs typeface="Roboto Medium"/>
            </a:endParaRPr>
          </a:p>
        </p:txBody>
      </p:sp>
      <p:sp>
        <p:nvSpPr>
          <p:cNvPr id="155" name="Google Shape;155;p5">
            <a:extLst>
              <a:ext uri="{FF2B5EF4-FFF2-40B4-BE49-F238E27FC236}">
                <a16:creationId xmlns:a16="http://schemas.microsoft.com/office/drawing/2014/main" id="{34539750-9BD8-A761-B750-6D523DA66D75}"/>
              </a:ext>
            </a:extLst>
          </p:cNvPr>
          <p:cNvSpPr txBox="1"/>
          <p:nvPr/>
        </p:nvSpPr>
        <p:spPr>
          <a:xfrm>
            <a:off x="8324439" y="3425824"/>
            <a:ext cx="2260813" cy="2215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defRPr/>
            </a:pPr>
            <a:r>
              <a:rPr lang="en-GB" sz="1800" b="1">
                <a:solidFill>
                  <a:schemeClr val="bg2"/>
                </a:solidFill>
                <a:latin typeface="Roboto"/>
                <a:ea typeface="Roboto"/>
                <a:cs typeface="Roboto"/>
              </a:rPr>
              <a:t>Cadre de </a:t>
            </a:r>
            <a:r>
              <a:rPr lang="en-GB" sz="1800" b="1" err="1">
                <a:solidFill>
                  <a:schemeClr val="bg2"/>
                </a:solidFill>
                <a:latin typeface="Roboto"/>
                <a:ea typeface="Roboto"/>
                <a:cs typeface="Roboto"/>
              </a:rPr>
              <a:t>formateurs</a:t>
            </a:r>
            <a:endParaRPr lang="en-GB" sz="1800">
              <a:solidFill>
                <a:schemeClr val="bg2"/>
              </a:solidFill>
              <a:latin typeface="Roboto"/>
              <a:ea typeface="Roboto"/>
              <a:cs typeface="Roboto"/>
            </a:endParaRPr>
          </a:p>
          <a:p>
            <a:pPr algn="ctr">
              <a:defRPr/>
            </a:pPr>
            <a:r>
              <a:rPr lang="en-GB" sz="1800" err="1">
                <a:solidFill>
                  <a:schemeClr val="bg2"/>
                </a:solidFill>
                <a:latin typeface="Roboto"/>
                <a:ea typeface="Roboto"/>
                <a:cs typeface="Roboto"/>
              </a:rPr>
              <a:t>Préparer</a:t>
            </a:r>
            <a:r>
              <a:rPr lang="en-GB" sz="1800">
                <a:solidFill>
                  <a:schemeClr val="bg2"/>
                </a:solidFill>
                <a:latin typeface="Roboto"/>
                <a:ea typeface="Roboto"/>
                <a:cs typeface="Roboto"/>
              </a:rPr>
              <a:t> 15 à 20 </a:t>
            </a:r>
            <a:r>
              <a:rPr lang="en-GB" sz="1800" err="1">
                <a:solidFill>
                  <a:schemeClr val="bg2"/>
                </a:solidFill>
                <a:latin typeface="Roboto"/>
                <a:ea typeface="Roboto"/>
                <a:cs typeface="Roboto"/>
              </a:rPr>
              <a:t>formateurs</a:t>
            </a:r>
            <a:r>
              <a:rPr lang="en-GB" sz="1800">
                <a:solidFill>
                  <a:schemeClr val="bg2"/>
                </a:solidFill>
                <a:latin typeface="Roboto"/>
                <a:ea typeface="Roboto"/>
                <a:cs typeface="Roboto"/>
              </a:rPr>
              <a:t> </a:t>
            </a:r>
            <a:r>
              <a:rPr lang="en-GB" sz="1800" err="1">
                <a:solidFill>
                  <a:schemeClr val="bg2"/>
                </a:solidFill>
                <a:latin typeface="Roboto"/>
                <a:ea typeface="Roboto"/>
                <a:cs typeface="Roboto"/>
              </a:rPr>
              <a:t>compétents</a:t>
            </a:r>
            <a:r>
              <a:rPr lang="en-GB" sz="1800">
                <a:solidFill>
                  <a:schemeClr val="bg2"/>
                </a:solidFill>
                <a:latin typeface="Roboto"/>
                <a:ea typeface="Roboto"/>
                <a:cs typeface="Roboto"/>
              </a:rPr>
              <a:t> </a:t>
            </a:r>
            <a:r>
              <a:rPr lang="en-GB" sz="1800" err="1">
                <a:solidFill>
                  <a:schemeClr val="bg2"/>
                </a:solidFill>
                <a:latin typeface="Roboto"/>
                <a:ea typeface="Roboto"/>
                <a:cs typeface="Roboto"/>
              </a:rPr>
              <a:t>prêts</a:t>
            </a:r>
            <a:r>
              <a:rPr lang="en-GB" sz="1800">
                <a:solidFill>
                  <a:schemeClr val="bg2"/>
                </a:solidFill>
                <a:latin typeface="Roboto"/>
                <a:ea typeface="Roboto"/>
                <a:cs typeface="Roboto"/>
              </a:rPr>
              <a:t> à dispenser la masterclass aux fonctionnaires </a:t>
            </a:r>
            <a:r>
              <a:rPr lang="en-GB" sz="1800" err="1">
                <a:solidFill>
                  <a:schemeClr val="bg2"/>
                </a:solidFill>
                <a:latin typeface="Roboto"/>
                <a:ea typeface="Roboto"/>
                <a:cs typeface="Roboto"/>
              </a:rPr>
              <a:t>collectivités</a:t>
            </a:r>
            <a:r>
              <a:rPr lang="en-GB" sz="1800">
                <a:solidFill>
                  <a:schemeClr val="bg2"/>
                </a:solidFill>
                <a:latin typeface="Roboto"/>
                <a:ea typeface="Roboto"/>
                <a:cs typeface="Roboto"/>
              </a:rPr>
              <a:t> locales.</a:t>
            </a:r>
            <a:endParaRPr lang="en-US">
              <a:solidFill>
                <a:schemeClr val="bg2"/>
              </a:solidFill>
            </a:endParaRPr>
          </a:p>
        </p:txBody>
      </p:sp>
      <p:sp>
        <p:nvSpPr>
          <p:cNvPr id="157" name="Google Shape;157;p5">
            <a:extLst>
              <a:ext uri="{FF2B5EF4-FFF2-40B4-BE49-F238E27FC236}">
                <a16:creationId xmlns:a16="http://schemas.microsoft.com/office/drawing/2014/main" id="{0CFBE4BB-1A52-A34C-DA0A-7147C1399593}"/>
              </a:ext>
            </a:extLst>
          </p:cNvPr>
          <p:cNvSpPr txBox="1"/>
          <p:nvPr/>
        </p:nvSpPr>
        <p:spPr>
          <a:xfrm>
            <a:off x="726188" y="1006113"/>
            <a:ext cx="10798159" cy="6478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699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3550" b="1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Objectifs du </a:t>
            </a:r>
            <a:r>
              <a:rPr lang="en-US" sz="3550" b="1" err="1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programme</a:t>
            </a:r>
            <a:r>
              <a:rPr kumimoji="0" lang="en-US" sz="3550" b="1" i="0" u="none" strike="noStrike" kern="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 </a:t>
            </a:r>
            <a:endParaRPr kumimoji="0" lang="en-US" sz="3550" b="0" i="0" u="none" strike="noStrike" kern="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" name="Google Shape;161;p5">
            <a:extLst>
              <a:ext uri="{FF2B5EF4-FFF2-40B4-BE49-F238E27FC236}">
                <a16:creationId xmlns:a16="http://schemas.microsoft.com/office/drawing/2014/main" id="{CF98DBAE-2257-9044-CE38-F3F3DCBC38A4}"/>
              </a:ext>
            </a:extLst>
          </p:cNvPr>
          <p:cNvSpPr txBox="1"/>
          <p:nvPr/>
        </p:nvSpPr>
        <p:spPr>
          <a:xfrm>
            <a:off x="4788877" y="3428510"/>
            <a:ext cx="2614245" cy="27699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defRPr/>
            </a:pPr>
            <a:r>
              <a:rPr lang="en-US" sz="1800" b="1">
                <a:solidFill>
                  <a:schemeClr val="bg2"/>
                </a:solidFill>
                <a:latin typeface="Roboto Medium"/>
                <a:ea typeface="Roboto Medium"/>
                <a:cs typeface="Roboto Medium"/>
              </a:rPr>
              <a:t>Développement des </a:t>
            </a:r>
            <a:r>
              <a:rPr lang="en-US" sz="1800" b="1" err="1">
                <a:solidFill>
                  <a:schemeClr val="bg2"/>
                </a:solidFill>
                <a:latin typeface="Roboto Medium"/>
                <a:ea typeface="Roboto Medium"/>
                <a:cs typeface="Roboto Medium"/>
              </a:rPr>
              <a:t>compétences</a:t>
            </a:r>
            <a:br>
              <a:rPr lang="en-US" sz="1800" b="1">
                <a:solidFill>
                  <a:schemeClr val="bg2"/>
                </a:solidFill>
                <a:latin typeface="Roboto Medium"/>
                <a:ea typeface="Roboto Medium"/>
                <a:cs typeface="Roboto Medium"/>
              </a:rPr>
            </a:br>
            <a:r>
              <a:rPr lang="en-US" sz="1800">
                <a:solidFill>
                  <a:schemeClr val="bg2"/>
                </a:solidFill>
                <a:latin typeface="Roboto Medium"/>
                <a:ea typeface="Roboto Medium"/>
                <a:cs typeface="Roboto Medium"/>
              </a:rPr>
              <a:t>La masterclass </a:t>
            </a:r>
            <a:r>
              <a:rPr lang="en-US" sz="1800" err="1">
                <a:solidFill>
                  <a:schemeClr val="bg2"/>
                </a:solidFill>
                <a:latin typeface="Roboto Medium"/>
                <a:ea typeface="Roboto Medium"/>
                <a:cs typeface="Roboto Medium"/>
              </a:rPr>
              <a:t>permettra</a:t>
            </a:r>
            <a:r>
              <a:rPr lang="en-US" sz="1800">
                <a:solidFill>
                  <a:schemeClr val="bg2"/>
                </a:solidFill>
                <a:latin typeface="Roboto Medium"/>
                <a:ea typeface="Roboto Medium"/>
                <a:cs typeface="Roboto Medium"/>
              </a:rPr>
              <a:t> de </a:t>
            </a:r>
            <a:r>
              <a:rPr lang="en-US" sz="1800" err="1">
                <a:solidFill>
                  <a:schemeClr val="bg2"/>
                </a:solidFill>
                <a:latin typeface="Roboto Medium"/>
                <a:ea typeface="Roboto Medium"/>
                <a:cs typeface="Roboto Medium"/>
              </a:rPr>
              <a:t>développer</a:t>
            </a:r>
            <a:r>
              <a:rPr lang="en-US" sz="1800">
                <a:solidFill>
                  <a:schemeClr val="bg2"/>
                </a:solidFill>
                <a:latin typeface="Roboto Medium"/>
                <a:ea typeface="Roboto Medium"/>
                <a:cs typeface="Roboto Medium"/>
              </a:rPr>
              <a:t> les </a:t>
            </a:r>
            <a:r>
              <a:rPr lang="en-US" sz="1800" err="1">
                <a:solidFill>
                  <a:schemeClr val="bg2"/>
                </a:solidFill>
                <a:latin typeface="Roboto Medium"/>
                <a:ea typeface="Roboto Medium"/>
                <a:cs typeface="Roboto Medium"/>
              </a:rPr>
              <a:t>compétences</a:t>
            </a:r>
            <a:r>
              <a:rPr lang="en-US" sz="1800">
                <a:solidFill>
                  <a:schemeClr val="bg2"/>
                </a:solidFill>
                <a:latin typeface="Roboto Medium"/>
                <a:ea typeface="Roboto Medium"/>
                <a:cs typeface="Roboto Medium"/>
              </a:rPr>
              <a:t> </a:t>
            </a:r>
            <a:r>
              <a:rPr lang="en-US" sz="1800" err="1">
                <a:solidFill>
                  <a:schemeClr val="bg2"/>
                </a:solidFill>
                <a:latin typeface="Roboto Medium"/>
                <a:ea typeface="Roboto Medium"/>
                <a:cs typeface="Roboto Medium"/>
              </a:rPr>
              <a:t>en</a:t>
            </a:r>
            <a:r>
              <a:rPr lang="en-US" sz="1800">
                <a:solidFill>
                  <a:schemeClr val="bg2"/>
                </a:solidFill>
                <a:latin typeface="Roboto Medium"/>
                <a:ea typeface="Roboto Medium"/>
                <a:cs typeface="Roboto Medium"/>
              </a:rPr>
              <a:t> matière de </a:t>
            </a:r>
            <a:r>
              <a:rPr lang="en-US" sz="1800" err="1">
                <a:solidFill>
                  <a:schemeClr val="bg2"/>
                </a:solidFill>
                <a:latin typeface="Roboto Medium"/>
                <a:ea typeface="Roboto Medium"/>
                <a:cs typeface="Roboto Medium"/>
              </a:rPr>
              <a:t>présentation</a:t>
            </a:r>
            <a:r>
              <a:rPr lang="en-US" sz="1800">
                <a:solidFill>
                  <a:schemeClr val="bg2"/>
                </a:solidFill>
                <a:latin typeface="Roboto Medium"/>
                <a:ea typeface="Roboto Medium"/>
                <a:cs typeface="Roboto Medium"/>
              </a:rPr>
              <a:t> et </a:t>
            </a:r>
            <a:r>
              <a:rPr lang="en-US" sz="1800" err="1">
                <a:solidFill>
                  <a:schemeClr val="bg2"/>
                </a:solidFill>
                <a:latin typeface="Roboto Medium"/>
                <a:ea typeface="Roboto Medium"/>
                <a:cs typeface="Roboto Medium"/>
              </a:rPr>
              <a:t>d'animation</a:t>
            </a:r>
            <a:r>
              <a:rPr lang="en-US" sz="1800">
                <a:solidFill>
                  <a:schemeClr val="bg2"/>
                </a:solidFill>
                <a:latin typeface="Roboto Medium"/>
                <a:ea typeface="Roboto Medium"/>
                <a:cs typeface="Roboto Medium"/>
              </a:rPr>
              <a:t> </a:t>
            </a:r>
            <a:r>
              <a:rPr lang="en-US" sz="1800" err="1">
                <a:solidFill>
                  <a:schemeClr val="bg2"/>
                </a:solidFill>
                <a:latin typeface="Roboto Medium"/>
                <a:ea typeface="Roboto Medium"/>
                <a:cs typeface="Roboto Medium"/>
              </a:rPr>
              <a:t>afin</a:t>
            </a:r>
            <a:r>
              <a:rPr lang="en-US" sz="1800">
                <a:solidFill>
                  <a:schemeClr val="bg2"/>
                </a:solidFill>
                <a:latin typeface="Roboto Medium"/>
                <a:ea typeface="Roboto Medium"/>
                <a:cs typeface="Roboto Medium"/>
              </a:rPr>
              <a:t> de </a:t>
            </a:r>
            <a:r>
              <a:rPr lang="en-US" sz="1800" err="1">
                <a:solidFill>
                  <a:schemeClr val="bg2"/>
                </a:solidFill>
                <a:latin typeface="Roboto Medium"/>
                <a:ea typeface="Roboto Medium"/>
                <a:cs typeface="Roboto Medium"/>
              </a:rPr>
              <a:t>mener</a:t>
            </a:r>
            <a:r>
              <a:rPr lang="en-US" sz="1800">
                <a:solidFill>
                  <a:schemeClr val="bg2"/>
                </a:solidFill>
                <a:latin typeface="Roboto Medium"/>
                <a:ea typeface="Roboto Medium"/>
                <a:cs typeface="Roboto Medium"/>
              </a:rPr>
              <a:t> des </a:t>
            </a:r>
            <a:r>
              <a:rPr lang="en-US" sz="1800" err="1">
                <a:solidFill>
                  <a:schemeClr val="bg2"/>
                </a:solidFill>
                <a:latin typeface="Roboto Medium"/>
                <a:ea typeface="Roboto Medium"/>
                <a:cs typeface="Roboto Medium"/>
              </a:rPr>
              <a:t>activités</a:t>
            </a:r>
            <a:r>
              <a:rPr lang="en-US" sz="1800">
                <a:solidFill>
                  <a:schemeClr val="bg2"/>
                </a:solidFill>
                <a:latin typeface="Roboto Medium"/>
                <a:ea typeface="Roboto Medium"/>
                <a:cs typeface="Roboto Medium"/>
              </a:rPr>
              <a:t> et des discussions interactives.</a:t>
            </a:r>
          </a:p>
        </p:txBody>
      </p:sp>
      <p:sp>
        <p:nvSpPr>
          <p:cNvPr id="2" name="Google Shape;157;p5">
            <a:extLst>
              <a:ext uri="{FF2B5EF4-FFF2-40B4-BE49-F238E27FC236}">
                <a16:creationId xmlns:a16="http://schemas.microsoft.com/office/drawing/2014/main" id="{1B58BC43-CF82-99FF-D234-3C3C2D5221F8}"/>
              </a:ext>
            </a:extLst>
          </p:cNvPr>
          <p:cNvSpPr txBox="1"/>
          <p:nvPr/>
        </p:nvSpPr>
        <p:spPr>
          <a:xfrm>
            <a:off x="2432278" y="2406283"/>
            <a:ext cx="605438" cy="6478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699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598" b="1" i="0" u="none" strike="noStrike" kern="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1</a:t>
            </a: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Google Shape;157;p5">
            <a:extLst>
              <a:ext uri="{FF2B5EF4-FFF2-40B4-BE49-F238E27FC236}">
                <a16:creationId xmlns:a16="http://schemas.microsoft.com/office/drawing/2014/main" id="{394345ED-128B-0193-6DCD-61AE71A79259}"/>
              </a:ext>
            </a:extLst>
          </p:cNvPr>
          <p:cNvSpPr txBox="1"/>
          <p:nvPr/>
        </p:nvSpPr>
        <p:spPr>
          <a:xfrm>
            <a:off x="5808424" y="2406283"/>
            <a:ext cx="605438" cy="6478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699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598" b="1" i="0" u="none" strike="noStrike" kern="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2</a:t>
            </a: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Google Shape;157;p5">
            <a:extLst>
              <a:ext uri="{FF2B5EF4-FFF2-40B4-BE49-F238E27FC236}">
                <a16:creationId xmlns:a16="http://schemas.microsoft.com/office/drawing/2014/main" id="{43221F99-D1E4-1B96-64B2-9E3D33DF0F9F}"/>
              </a:ext>
            </a:extLst>
          </p:cNvPr>
          <p:cNvSpPr txBox="1"/>
          <p:nvPr/>
        </p:nvSpPr>
        <p:spPr>
          <a:xfrm>
            <a:off x="9152127" y="2406283"/>
            <a:ext cx="605438" cy="6478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699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598" b="1" i="0" u="none" strike="noStrike" kern="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3</a:t>
            </a: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658223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A5F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EBCA86-73BB-781D-F95C-BD0A7BF2E1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7908" y="1671403"/>
            <a:ext cx="10652760" cy="969264"/>
          </a:xfrm>
        </p:spPr>
        <p:txBody>
          <a:bodyPr>
            <a:normAutofit/>
          </a:bodyPr>
          <a:lstStyle/>
          <a:p>
            <a:r>
              <a:rPr lang="en-GB" sz="3600"/>
              <a:t>Heures de contact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705C69-D03C-115B-C343-56399BE8E8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7908" y="3022169"/>
            <a:ext cx="5395653" cy="2164428"/>
          </a:xfrm>
        </p:spPr>
        <p:txBody>
          <a:bodyPr>
            <a:normAutofit/>
          </a:bodyPr>
          <a:lstStyle/>
          <a:p>
            <a:r>
              <a:rPr lang="en-GB" sz="2400" b="1"/>
              <a:t>09h00 – 13h00 </a:t>
            </a:r>
            <a:r>
              <a:rPr lang="en-GB" sz="2400"/>
              <a:t>    Session de groupe</a:t>
            </a:r>
          </a:p>
          <a:p>
            <a:r>
              <a:rPr lang="en-GB" sz="2400" b="1"/>
              <a:t>13h00 – 14h00 </a:t>
            </a:r>
            <a:r>
              <a:rPr lang="en-GB" sz="2400"/>
              <a:t>    Déjeuner</a:t>
            </a:r>
          </a:p>
          <a:p>
            <a:r>
              <a:rPr lang="en-GB" sz="2400" b="1"/>
              <a:t>14h00 – 17h00 </a:t>
            </a:r>
            <a:r>
              <a:rPr lang="en-GB" sz="2400"/>
              <a:t>    Session en groupe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73BC72C-FAE6-D54F-677A-BB007E4C47E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6504" y="1911472"/>
            <a:ext cx="5395653" cy="3035055"/>
          </a:xfrm>
          <a:prstGeom prst="roundRect">
            <a:avLst>
              <a:gd name="adj" fmla="val 2760"/>
            </a:avLst>
          </a:prstGeom>
        </p:spPr>
      </p:pic>
    </p:spTree>
    <p:extLst>
      <p:ext uri="{BB962C8B-B14F-4D97-AF65-F5344CB8AC3E}">
        <p14:creationId xmlns:p14="http://schemas.microsoft.com/office/powerpoint/2010/main" val="8885123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A5FBA"/>
            </a:gs>
            <a:gs pos="27000">
              <a:srgbClr val="0A5FBA"/>
            </a:gs>
            <a:gs pos="59000">
              <a:srgbClr val="00B0CE"/>
            </a:gs>
          </a:gsLst>
          <a:lin ang="2700000" scaled="1"/>
        </a:gradFill>
        <a:effectLst/>
      </p:bgPr>
    </p:bg>
    <p:spTree>
      <p:nvGrpSpPr>
        <p:cNvPr id="1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hippos in a lake&#10;&#10;AI-generated content may be incorrect.">
            <a:extLst>
              <a:ext uri="{FF2B5EF4-FFF2-40B4-BE49-F238E27FC236}">
                <a16:creationId xmlns:a16="http://schemas.microsoft.com/office/drawing/2014/main" id="{7D8B5B47-8F73-D058-BC92-98DA0024255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9657AF-20CF-FA88-DB55-81EDCF5BA60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2660259"/>
            <a:ext cx="12192000" cy="1537482"/>
          </a:xfrm>
        </p:spPr>
        <p:txBody>
          <a:bodyPr/>
          <a:lstStyle/>
          <a:p>
            <a:r>
              <a:rPr lang="en-GB"/>
              <a:t>Bienvenue</a:t>
            </a:r>
          </a:p>
        </p:txBody>
      </p:sp>
      <p:sp>
        <p:nvSpPr>
          <p:cNvPr id="5" name="Google Shape;286;p10">
            <a:extLst>
              <a:ext uri="{FF2B5EF4-FFF2-40B4-BE49-F238E27FC236}">
                <a16:creationId xmlns:a16="http://schemas.microsoft.com/office/drawing/2014/main" id="{32E8B551-F917-4F4F-D4BC-2B0872B89BDE}"/>
              </a:ext>
            </a:extLst>
          </p:cNvPr>
          <p:cNvSpPr txBox="1"/>
          <p:nvPr/>
        </p:nvSpPr>
        <p:spPr>
          <a:xfrm rot="-5400000">
            <a:off x="9698436" y="4034661"/>
            <a:ext cx="4342430" cy="221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1995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99"/>
              <a:buFont typeface="Arial"/>
              <a:buNone/>
              <a:tabLst/>
              <a:defRPr/>
            </a:pPr>
            <a:r>
              <a:rPr kumimoji="0" lang="en-US" sz="1199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Nakuru, Kenya | </a:t>
            </a:r>
            <a:r>
              <a:rPr kumimoji="0" lang="en-US" sz="1199" b="0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Bibhash </a:t>
            </a:r>
            <a:r>
              <a:rPr kumimoji="0" lang="en-US" sz="1199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Banerjee| </a:t>
            </a:r>
            <a:r>
              <a:rPr kumimoji="0" lang="en-US" sz="1199" b="0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Unsplash</a:t>
            </a:r>
            <a:endParaRPr kumimoji="0" sz="93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7742230-E30E-862B-76F4-D12EE514C3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D62010-3D0E-974F-A55F-545855A1DB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5826" y="1964842"/>
            <a:ext cx="4860322" cy="4107052"/>
          </a:xfrm>
        </p:spPr>
        <p:txBody>
          <a:bodyPr numCol="1">
            <a:normAutofit/>
          </a:bodyPr>
          <a:lstStyle/>
          <a:p>
            <a:pPr marL="114300" indent="0">
              <a:buNone/>
            </a:pPr>
            <a:r>
              <a:rPr lang="en-GB" b="1">
                <a:latin typeface="Roboto"/>
                <a:ea typeface="Roboto"/>
                <a:cs typeface="Roboto"/>
              </a:rPr>
              <a:t>Matériel disponible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latin typeface="Roboto"/>
                <a:ea typeface="Roboto"/>
                <a:cs typeface="Roboto"/>
              </a:rPr>
              <a:t>5 </a:t>
            </a:r>
            <a:r>
              <a:rPr lang="en-GB" sz="2000" b="1" err="1">
                <a:latin typeface="Roboto"/>
                <a:ea typeface="Roboto"/>
                <a:cs typeface="Roboto"/>
              </a:rPr>
              <a:t>présentations</a:t>
            </a:r>
            <a:r>
              <a:rPr lang="en-GB" sz="2000" b="1">
                <a:latin typeface="Roboto"/>
                <a:ea typeface="Roboto"/>
                <a:cs typeface="Roboto"/>
              </a:rPr>
              <a:t> PowerPoint</a:t>
            </a:r>
            <a:br>
              <a:rPr lang="en-GB" sz="2000">
                <a:latin typeface="Roboto"/>
                <a:ea typeface="Roboto"/>
                <a:cs typeface="Roboto"/>
              </a:rPr>
            </a:br>
            <a:r>
              <a:rPr lang="en-GB" sz="2000">
                <a:latin typeface="Roboto"/>
                <a:ea typeface="Roboto"/>
                <a:cs typeface="Roboto"/>
              </a:rPr>
              <a:t>avec notes </a:t>
            </a:r>
            <a:r>
              <a:rPr lang="en-GB" sz="2000" err="1">
                <a:latin typeface="Roboto"/>
                <a:ea typeface="Roboto"/>
                <a:cs typeface="Roboto"/>
              </a:rPr>
              <a:t>détaillées</a:t>
            </a:r>
            <a:endParaRPr lang="en-GB" sz="2000">
              <a:latin typeface="Roboto"/>
              <a:ea typeface="Roboto"/>
              <a:cs typeface="Roboto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latin typeface="Roboto"/>
                <a:ea typeface="Roboto"/>
                <a:cs typeface="Roboto"/>
              </a:rPr>
              <a:t>Manuel de </a:t>
            </a:r>
            <a:r>
              <a:rPr lang="en-GB" sz="2000" b="1" err="1">
                <a:latin typeface="Roboto"/>
                <a:ea typeface="Roboto"/>
                <a:cs typeface="Roboto"/>
              </a:rPr>
              <a:t>l'animateur</a:t>
            </a:r>
            <a:endParaRPr lang="en-GB" sz="2000" b="1">
              <a:latin typeface="Roboto"/>
              <a:ea typeface="Roboto"/>
              <a:cs typeface="Roboto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000" b="1">
                <a:latin typeface="Roboto"/>
                <a:ea typeface="Roboto"/>
                <a:cs typeface="Roboto"/>
              </a:rPr>
              <a:t>Manuel du participant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000" b="1" err="1">
                <a:latin typeface="Roboto"/>
                <a:ea typeface="Roboto"/>
                <a:cs typeface="Roboto"/>
              </a:rPr>
              <a:t>Glossaire</a:t>
            </a:r>
            <a:endParaRPr lang="en-GB" sz="1600" b="1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E34EE46E-D7C4-1ED9-25AE-DD71A74A2930}"/>
              </a:ext>
            </a:extLst>
          </p:cNvPr>
          <p:cNvSpPr txBox="1">
            <a:spLocks/>
          </p:cNvSpPr>
          <p:nvPr/>
        </p:nvSpPr>
        <p:spPr>
          <a:xfrm>
            <a:off x="5756149" y="1964842"/>
            <a:ext cx="5666232" cy="3647836"/>
          </a:xfrm>
          <a:prstGeom prst="rect">
            <a:avLst/>
          </a:prstGeom>
        </p:spPr>
        <p:txBody>
          <a:bodyPr vert="horz" lIns="91440" tIns="45720" rIns="91440" bIns="45720" numCol="1" rtlCol="0" anchor="t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buNone/>
            </a:pPr>
            <a:r>
              <a:rPr lang="en-GB" sz="2800" b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Comment </a:t>
            </a:r>
            <a:r>
              <a:rPr lang="en-GB" sz="2800" b="1" err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accéder</a:t>
            </a:r>
            <a:r>
              <a:rPr lang="en-GB" sz="2800" b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 aux </a:t>
            </a:r>
            <a:r>
              <a:rPr lang="en-GB" sz="2800" b="1" err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ressources</a:t>
            </a:r>
            <a:r>
              <a:rPr lang="en-GB" sz="2800" b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 ?</a:t>
            </a:r>
          </a:p>
          <a:p>
            <a:pPr>
              <a:buClr>
                <a:schemeClr val="bg1"/>
              </a:buClr>
            </a:pPr>
            <a:r>
              <a:rPr lang="en-GB" sz="2000">
                <a:solidFill>
                  <a:schemeClr val="bg1"/>
                </a:solidFill>
                <a:latin typeface="Roboto"/>
                <a:ea typeface="Roboto"/>
                <a:cs typeface="Roboto"/>
              </a:rPr>
              <a:t>Sites web de la GCA et de IRC</a:t>
            </a:r>
          </a:p>
          <a:p>
            <a:pPr>
              <a:buClr>
                <a:schemeClr val="bg1"/>
              </a:buClr>
            </a:pPr>
            <a:r>
              <a:rPr lang="en-GB" sz="2000" err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Disponibles</a:t>
            </a:r>
            <a:r>
              <a:rPr lang="en-GB" sz="2000">
                <a:solidFill>
                  <a:schemeClr val="bg1"/>
                </a:solidFill>
                <a:latin typeface="Roboto"/>
                <a:ea typeface="Roboto"/>
                <a:cs typeface="Roboto"/>
              </a:rPr>
              <a:t> </a:t>
            </a:r>
            <a:r>
              <a:rPr lang="en-GB" sz="2000" err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en</a:t>
            </a:r>
            <a:r>
              <a:rPr lang="en-GB" sz="2000">
                <a:solidFill>
                  <a:schemeClr val="bg1"/>
                </a:solidFill>
                <a:latin typeface="Roboto"/>
                <a:ea typeface="Roboto"/>
                <a:cs typeface="Roboto"/>
              </a:rPr>
              <a:t> </a:t>
            </a:r>
            <a:r>
              <a:rPr lang="en-GB" sz="2000" err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téléchargement</a:t>
            </a:r>
            <a:r>
              <a:rPr lang="en-GB" sz="2000">
                <a:solidFill>
                  <a:schemeClr val="bg1"/>
                </a:solidFill>
                <a:latin typeface="Roboto"/>
                <a:ea typeface="Roboto"/>
                <a:cs typeface="Roboto"/>
              </a:rPr>
              <a:t> sur la WASH Systems Academy</a:t>
            </a:r>
          </a:p>
          <a:p>
            <a:pPr marL="0" indent="0">
              <a:buClr>
                <a:schemeClr val="bg1"/>
              </a:buClr>
              <a:buNone/>
            </a:pPr>
            <a:endParaRPr lang="en-GB" sz="2000">
              <a:solidFill>
                <a:schemeClr val="bg1"/>
              </a:solidFill>
              <a:latin typeface="Roboto"/>
              <a:ea typeface="Roboto"/>
              <a:cs typeface="Roboto"/>
            </a:endParaRPr>
          </a:p>
          <a:p>
            <a:pPr marL="114300" indent="0">
              <a:buNone/>
            </a:pPr>
            <a:r>
              <a:rPr lang="en-GB" sz="2600" b="1" err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Certificat</a:t>
            </a:r>
            <a:endParaRPr lang="en-GB" sz="2600" b="1">
              <a:solidFill>
                <a:schemeClr val="bg1"/>
              </a:solidFill>
              <a:latin typeface="Roboto"/>
              <a:ea typeface="Roboto"/>
              <a:cs typeface="Roboto"/>
            </a:endParaRPr>
          </a:p>
          <a:p>
            <a:pPr>
              <a:buClr>
                <a:schemeClr val="bg1"/>
              </a:buClr>
            </a:pPr>
            <a:r>
              <a:rPr lang="en-GB" sz="2000" err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Réussir</a:t>
            </a:r>
            <a:r>
              <a:rPr lang="en-GB" sz="2000">
                <a:solidFill>
                  <a:schemeClr val="bg1"/>
                </a:solidFill>
                <a:latin typeface="Roboto"/>
                <a:ea typeface="Roboto"/>
                <a:cs typeface="Roboto"/>
              </a:rPr>
              <a:t> le quiz à la fin de </a:t>
            </a:r>
            <a:r>
              <a:rPr lang="en-GB" sz="2000" err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chaque</a:t>
            </a:r>
            <a:r>
              <a:rPr lang="en-GB" sz="2000">
                <a:solidFill>
                  <a:schemeClr val="bg1"/>
                </a:solidFill>
                <a:latin typeface="Roboto"/>
                <a:ea typeface="Roboto"/>
                <a:cs typeface="Roboto"/>
              </a:rPr>
              <a:t> module </a:t>
            </a:r>
          </a:p>
          <a:p>
            <a:pPr>
              <a:buClr>
                <a:srgbClr val="FFFFFF"/>
              </a:buClr>
            </a:pPr>
            <a:r>
              <a:rPr lang="en-GB" sz="2000" err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Remplir</a:t>
            </a:r>
            <a:r>
              <a:rPr lang="en-GB" sz="2000">
                <a:solidFill>
                  <a:schemeClr val="bg1"/>
                </a:solidFill>
                <a:latin typeface="Roboto"/>
                <a:ea typeface="Roboto"/>
                <a:cs typeface="Roboto"/>
              </a:rPr>
              <a:t> un questionnaire </a:t>
            </a:r>
            <a:r>
              <a:rPr lang="en-GB" sz="2000" err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d'évaluation</a:t>
            </a:r>
            <a:endParaRPr lang="en-GB">
              <a:solidFill>
                <a:schemeClr val="bg1"/>
              </a:solidFill>
            </a:endParaRPr>
          </a:p>
        </p:txBody>
      </p:sp>
      <p:sp>
        <p:nvSpPr>
          <p:cNvPr id="5" name="Title 13">
            <a:extLst>
              <a:ext uri="{FF2B5EF4-FFF2-40B4-BE49-F238E27FC236}">
                <a16:creationId xmlns:a16="http://schemas.microsoft.com/office/drawing/2014/main" id="{E479705E-E9BF-14A8-B8EC-9DA57D314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9620" y="760690"/>
            <a:ext cx="10652760" cy="969264"/>
          </a:xfrm>
        </p:spPr>
        <p:txBody>
          <a:bodyPr/>
          <a:lstStyle/>
          <a:p>
            <a:r>
              <a:rPr lang="en-GB"/>
              <a:t>Programme de formation des formateurs</a:t>
            </a:r>
          </a:p>
        </p:txBody>
      </p:sp>
    </p:spTree>
    <p:extLst>
      <p:ext uri="{BB962C8B-B14F-4D97-AF65-F5344CB8AC3E}">
        <p14:creationId xmlns:p14="http://schemas.microsoft.com/office/powerpoint/2010/main" val="39400742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8B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3F57C1-F6D6-92D2-C6DD-2F07F25E4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760" y="917448"/>
            <a:ext cx="7291454" cy="969264"/>
          </a:xfrm>
        </p:spPr>
        <p:txBody>
          <a:bodyPr/>
          <a:lstStyle/>
          <a:p>
            <a:r>
              <a:rPr lang="en-GB"/>
              <a:t>Différence entre la Masterclass et la formation des formateurs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5153DC-C02B-5260-7596-E2DE3AF57A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5877" y="2358378"/>
            <a:ext cx="6234589" cy="3787242"/>
          </a:xfrm>
        </p:spPr>
        <p:txBody>
          <a:bodyPr>
            <a:normAutofit/>
          </a:bodyPr>
          <a:lstStyle/>
          <a:p>
            <a:r>
              <a:rPr lang="en-GB" sz="2400"/>
              <a:t>Avant la réunion en présentiel, les participants à la formation des formateurs doivent :</a:t>
            </a:r>
          </a:p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400"/>
              <a:t>Suivre le module d'introduction en ligne</a:t>
            </a:r>
          </a:p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400"/>
              <a:t>Parcourir </a:t>
            </a:r>
            <a:r>
              <a:rPr lang="en-GB" sz="2400">
                <a:latin typeface="Roboto"/>
                <a:ea typeface="Roboto"/>
                <a:cs typeface="Roboto"/>
              </a:rPr>
              <a:t>le manuel du facilitateur et le manuel du participant </a:t>
            </a:r>
          </a:p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400"/>
              <a:t>Assister à une réunion préparatoire virtuelle d'une heure</a:t>
            </a:r>
          </a:p>
        </p:txBody>
      </p:sp>
      <p:pic>
        <p:nvPicPr>
          <p:cNvPr id="5" name="Picture 4" descr="A hand on a computer mouse&#10;&#10;AI-generated content may be incorrect.">
            <a:extLst>
              <a:ext uri="{FF2B5EF4-FFF2-40B4-BE49-F238E27FC236}">
                <a16:creationId xmlns:a16="http://schemas.microsoft.com/office/drawing/2014/main" id="{032812D8-F7D5-0A03-F53E-3871F1DAA5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1977" y="2358378"/>
            <a:ext cx="4762653" cy="2678992"/>
          </a:xfrm>
          <a:prstGeom prst="roundRect">
            <a:avLst>
              <a:gd name="adj" fmla="val 3076"/>
            </a:avLst>
          </a:prstGeom>
        </p:spPr>
      </p:pic>
    </p:spTree>
    <p:extLst>
      <p:ext uri="{BB962C8B-B14F-4D97-AF65-F5344CB8AC3E}">
        <p14:creationId xmlns:p14="http://schemas.microsoft.com/office/powerpoint/2010/main" val="5057654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8BD7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076E38D-F89F-7489-F212-4F320CAECD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C2872E-507F-806D-FD5E-C8FA162C6A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768" y="2124456"/>
            <a:ext cx="9643622" cy="3976541"/>
          </a:xfrm>
        </p:spPr>
        <p:txBody>
          <a:bodyPr>
            <a:normAutofit lnSpcReduction="1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/>
              <a:t>Le manuel du facilitateur comprendra un chapitre consacré aux techniques d'apprentissage pour adultes.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/>
              <a:t>À la fin de chaque module, les participants à la </a:t>
            </a:r>
            <a:r>
              <a:rPr lang="en-GB" sz="2400" err="1"/>
              <a:t>formation </a:t>
            </a:r>
            <a:r>
              <a:rPr lang="en-GB" sz="2400"/>
              <a:t>des formateurs seront invités à noter dans leur manuel ce qui a bien fonctionné ou ce qui doit être amélioré, tant au niveau du contenu que des techniques d'apprentissage.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/>
              <a:t>Le cinquième jour de la </a:t>
            </a:r>
            <a:r>
              <a:rPr lang="en-GB" sz="2400" err="1"/>
              <a:t>formation des formateurs </a:t>
            </a:r>
            <a:r>
              <a:rPr lang="en-GB" sz="2400"/>
              <a:t>sera consacré à l'étude du manuel des animateurs afin d'aborder et de mettre en pratique les améliorations nécessaires.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7B96318-7B1C-1CE4-A3F8-55C0770022C6}"/>
              </a:ext>
            </a:extLst>
          </p:cNvPr>
          <p:cNvSpPr txBox="1">
            <a:spLocks/>
          </p:cNvSpPr>
          <p:nvPr/>
        </p:nvSpPr>
        <p:spPr>
          <a:xfrm>
            <a:off x="746760" y="917448"/>
            <a:ext cx="7291454" cy="9692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none" baseline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>
              <a:buClrTx/>
              <a:buFontTx/>
            </a:pPr>
            <a:r>
              <a:rPr lang="en-GB"/>
              <a:t>Point particulier : formation des formateurs par rapport à la masterclass</a:t>
            </a:r>
          </a:p>
        </p:txBody>
      </p:sp>
    </p:spTree>
    <p:extLst>
      <p:ext uri="{BB962C8B-B14F-4D97-AF65-F5344CB8AC3E}">
        <p14:creationId xmlns:p14="http://schemas.microsoft.com/office/powerpoint/2010/main" val="9098548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FBB9D-A018-47A8-6DA6-08C4CAAF0C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9620" y="669509"/>
            <a:ext cx="5181475" cy="1189271"/>
          </a:xfrm>
        </p:spPr>
        <p:txBody>
          <a:bodyPr anchor="ctr">
            <a:normAutofit fontScale="90000"/>
          </a:bodyPr>
          <a:lstStyle/>
          <a:p>
            <a:r>
              <a:rPr lang="en-GB" b="1"/>
              <a:t>Bonnes pratiques en matière d'éducation des adultes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20BD17-5C00-1C44-C262-66F274D44E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9620" y="2098623"/>
            <a:ext cx="10652760" cy="3829419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GB" sz="1800"/>
              <a:t>Principes clés de l'apprentissage des adultes :</a:t>
            </a:r>
          </a:p>
          <a:p>
            <a:pPr marL="457200" indent="-4572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GB" sz="1800" b="1"/>
              <a:t>Pertinence</a:t>
            </a:r>
          </a:p>
          <a:p>
            <a:pPr marL="457200" indent="-4572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GB" sz="1800" b="1"/>
              <a:t>Expérience</a:t>
            </a:r>
            <a:endParaRPr lang="en-GB" sz="1800"/>
          </a:p>
          <a:p>
            <a:pPr marL="457200" indent="-4572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GB" sz="1800" b="1"/>
              <a:t>Autonomie</a:t>
            </a:r>
          </a:p>
          <a:p>
            <a:pPr marL="457200" indent="-4572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GB" sz="1800" b="1"/>
              <a:t>Praticité</a:t>
            </a:r>
          </a:p>
          <a:p>
            <a:pPr marL="457200" indent="-4572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GB" sz="1800" b="1"/>
              <a:t>L'expérience comme ressource</a:t>
            </a:r>
          </a:p>
          <a:p>
            <a:pPr>
              <a:lnSpc>
                <a:spcPct val="110000"/>
              </a:lnSpc>
            </a:pPr>
            <a:endParaRPr lang="en-GB" sz="1800"/>
          </a:p>
          <a:p>
            <a:pPr>
              <a:lnSpc>
                <a:spcPct val="110000"/>
              </a:lnSpc>
            </a:pPr>
            <a:r>
              <a:rPr lang="en-GB" sz="1800"/>
              <a:t>Privilégier la facilitation plutôt que le cours magistral</a:t>
            </a:r>
          </a:p>
          <a:p>
            <a:pPr>
              <a:lnSpc>
                <a:spcPct val="110000"/>
              </a:lnSpc>
            </a:pPr>
            <a:r>
              <a:rPr lang="en-GB" sz="1800"/>
              <a:t>Évaluer et réfléchir</a:t>
            </a:r>
          </a:p>
          <a:p>
            <a:pPr>
              <a:lnSpc>
                <a:spcPct val="110000"/>
              </a:lnSpc>
            </a:pPr>
            <a:endParaRPr lang="en-GB" sz="1800"/>
          </a:p>
        </p:txBody>
      </p:sp>
      <p:pic>
        <p:nvPicPr>
          <p:cNvPr id="7" name="Picture 6" descr="A person smiling while holding a book&#10;&#10;AI-generated content may be incorrect.">
            <a:extLst>
              <a:ext uri="{FF2B5EF4-FFF2-40B4-BE49-F238E27FC236}">
                <a16:creationId xmlns:a16="http://schemas.microsoft.com/office/drawing/2014/main" id="{2F47FB42-BAE3-FF97-6CB8-354C39332F8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53"/>
          <a:stretch>
            <a:fillRect/>
          </a:stretch>
        </p:blipFill>
        <p:spPr>
          <a:xfrm>
            <a:off x="7005616" y="1220618"/>
            <a:ext cx="4416764" cy="4416764"/>
          </a:xfrm>
          <a:prstGeom prst="roundRect">
            <a:avLst>
              <a:gd name="adj" fmla="val 3846"/>
            </a:avLst>
          </a:prstGeom>
        </p:spPr>
      </p:pic>
    </p:spTree>
    <p:extLst>
      <p:ext uri="{BB962C8B-B14F-4D97-AF65-F5344CB8AC3E}">
        <p14:creationId xmlns:p14="http://schemas.microsoft.com/office/powerpoint/2010/main" val="24484085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FAB6A1-A352-400B-8F63-B021D2CC5B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9620" y="1082429"/>
            <a:ext cx="10652760" cy="969264"/>
          </a:xfrm>
        </p:spPr>
        <p:txBody>
          <a:bodyPr/>
          <a:lstStyle/>
          <a:p>
            <a:r>
              <a:rPr lang="en-GB"/>
              <a:t>Une masterclass interactive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3C990A-F86B-6376-06D6-E564C0EB2A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9620" y="2064352"/>
            <a:ext cx="5326379" cy="3540412"/>
          </a:xfrm>
        </p:spPr>
        <p:txBody>
          <a:bodyPr>
            <a:normAutofit fontScale="85000"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/>
              <a:t>Des questions ? Posez-les à tout moment. Mais un temps dédié à la réflexion et aux commentaires est prévu.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/>
              <a:t>De nombreux exemples sont partagés.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/>
              <a:t>Des exercices tout au long de la formation pour appliquer les connaissances acquises à votre contexte.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/>
              <a:t>Respect mutuel, dialogue ouvert et collaboration.</a:t>
            </a:r>
          </a:p>
          <a:p>
            <a:endParaRPr lang="en-GB"/>
          </a:p>
          <a:p>
            <a:endParaRPr lang="en-GB"/>
          </a:p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84BF206-D753-22E2-D66E-63FC4209BE1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8248" y="2235159"/>
            <a:ext cx="5134131" cy="2887949"/>
          </a:xfrm>
          <a:prstGeom prst="roundRect">
            <a:avLst>
              <a:gd name="adj" fmla="val 4210"/>
            </a:avLst>
          </a:prstGeom>
        </p:spPr>
      </p:pic>
    </p:spTree>
    <p:extLst>
      <p:ext uri="{BB962C8B-B14F-4D97-AF65-F5344CB8AC3E}">
        <p14:creationId xmlns:p14="http://schemas.microsoft.com/office/powerpoint/2010/main" val="24342900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DBEFF9"/>
        </a:solidFill>
        <a:effectLst/>
      </p:bgPr>
    </p:bg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5"/>
          <p:cNvSpPr txBox="1"/>
          <p:nvPr/>
        </p:nvSpPr>
        <p:spPr>
          <a:xfrm>
            <a:off x="881171" y="548806"/>
            <a:ext cx="5239600" cy="774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40407"/>
              </a:lnSpc>
              <a:buSzPts val="5395"/>
            </a:pPr>
            <a:r>
              <a:rPr lang="en-US" sz="3597" b="1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Règles</a:t>
            </a:r>
            <a:r>
              <a:rPr lang="en-US" sz="3597" b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 à respecter</a:t>
            </a:r>
            <a:endParaRPr sz="933"/>
          </a:p>
        </p:txBody>
      </p:sp>
      <p:sp>
        <p:nvSpPr>
          <p:cNvPr id="220" name="Google Shape;220;p5"/>
          <p:cNvSpPr/>
          <p:nvPr/>
        </p:nvSpPr>
        <p:spPr>
          <a:xfrm>
            <a:off x="1059641" y="3489479"/>
            <a:ext cx="2439499" cy="1908551"/>
          </a:xfrm>
          <a:custGeom>
            <a:avLst/>
            <a:gdLst/>
            <a:ahLst/>
            <a:cxnLst/>
            <a:rect l="l" t="t" r="r" b="b"/>
            <a:pathLst>
              <a:path w="4634905" h="3626136" extrusionOk="0">
                <a:moveTo>
                  <a:pt x="4510444" y="3626135"/>
                </a:moveTo>
                <a:lnTo>
                  <a:pt x="124460" y="3626135"/>
                </a:lnTo>
                <a:cubicBezTo>
                  <a:pt x="55880" y="3626135"/>
                  <a:pt x="0" y="3570255"/>
                  <a:pt x="0" y="3501675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4510444" y="0"/>
                </a:lnTo>
                <a:cubicBezTo>
                  <a:pt x="4579024" y="0"/>
                  <a:pt x="4634905" y="55880"/>
                  <a:pt x="4634905" y="124460"/>
                </a:cubicBezTo>
                <a:lnTo>
                  <a:pt x="4634905" y="3501675"/>
                </a:lnTo>
                <a:cubicBezTo>
                  <a:pt x="4634905" y="3570255"/>
                  <a:pt x="4579024" y="3626136"/>
                  <a:pt x="4510444" y="3626136"/>
                </a:cubicBezTo>
                <a:close/>
              </a:path>
            </a:pathLst>
          </a:custGeom>
          <a:solidFill>
            <a:srgbClr val="0B5FBA"/>
          </a:solidFill>
          <a:ln>
            <a:noFill/>
          </a:ln>
        </p:spPr>
        <p:txBody>
          <a:bodyPr spcFirstLastPara="1" wrap="square" lIns="60950" tIns="60950" rIns="60950" bIns="60950" anchor="ctr" anchorCtr="0">
            <a:noAutofit/>
          </a:bodyPr>
          <a:lstStyle/>
          <a:p>
            <a:pPr>
              <a:buSzPts val="1400"/>
            </a:pPr>
            <a:endParaRPr sz="933"/>
          </a:p>
        </p:txBody>
      </p:sp>
      <p:sp>
        <p:nvSpPr>
          <p:cNvPr id="221" name="Google Shape;221;p5"/>
          <p:cNvSpPr/>
          <p:nvPr/>
        </p:nvSpPr>
        <p:spPr>
          <a:xfrm>
            <a:off x="3727213" y="3489479"/>
            <a:ext cx="2418899" cy="1908551"/>
          </a:xfrm>
          <a:custGeom>
            <a:avLst/>
            <a:gdLst/>
            <a:ahLst/>
            <a:cxnLst/>
            <a:rect l="l" t="t" r="r" b="b"/>
            <a:pathLst>
              <a:path w="4595766" h="3626136" extrusionOk="0">
                <a:moveTo>
                  <a:pt x="4471306" y="3626135"/>
                </a:moveTo>
                <a:lnTo>
                  <a:pt x="124460" y="3626135"/>
                </a:lnTo>
                <a:cubicBezTo>
                  <a:pt x="55880" y="3626135"/>
                  <a:pt x="0" y="3570255"/>
                  <a:pt x="0" y="3501675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4471306" y="0"/>
                </a:lnTo>
                <a:cubicBezTo>
                  <a:pt x="4539886" y="0"/>
                  <a:pt x="4595766" y="55880"/>
                  <a:pt x="4595766" y="124460"/>
                </a:cubicBezTo>
                <a:lnTo>
                  <a:pt x="4595766" y="3501675"/>
                </a:lnTo>
                <a:cubicBezTo>
                  <a:pt x="4595766" y="3570255"/>
                  <a:pt x="4539886" y="3626136"/>
                  <a:pt x="4471306" y="3626136"/>
                </a:cubicBezTo>
                <a:close/>
              </a:path>
            </a:pathLst>
          </a:custGeom>
          <a:solidFill>
            <a:srgbClr val="0B5FBA"/>
          </a:solidFill>
          <a:ln>
            <a:noFill/>
          </a:ln>
        </p:spPr>
        <p:txBody>
          <a:bodyPr spcFirstLastPara="1" wrap="square" lIns="60950" tIns="60950" rIns="60950" bIns="60950" anchor="ctr" anchorCtr="0">
            <a:noAutofit/>
          </a:bodyPr>
          <a:lstStyle/>
          <a:p>
            <a:pPr>
              <a:buSzPts val="1400"/>
            </a:pPr>
            <a:endParaRPr sz="933"/>
          </a:p>
        </p:txBody>
      </p:sp>
      <p:sp>
        <p:nvSpPr>
          <p:cNvPr id="222" name="Google Shape;222;p5"/>
          <p:cNvSpPr/>
          <p:nvPr/>
        </p:nvSpPr>
        <p:spPr>
          <a:xfrm>
            <a:off x="6424899" y="3489479"/>
            <a:ext cx="2434329" cy="1908551"/>
          </a:xfrm>
          <a:custGeom>
            <a:avLst/>
            <a:gdLst/>
            <a:ahLst/>
            <a:cxnLst/>
            <a:rect l="l" t="t" r="r" b="b"/>
            <a:pathLst>
              <a:path w="4625084" h="3626136" extrusionOk="0">
                <a:moveTo>
                  <a:pt x="4500624" y="3626135"/>
                </a:moveTo>
                <a:lnTo>
                  <a:pt x="124460" y="3626135"/>
                </a:lnTo>
                <a:cubicBezTo>
                  <a:pt x="55880" y="3626135"/>
                  <a:pt x="0" y="3570255"/>
                  <a:pt x="0" y="3501675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4500624" y="0"/>
                </a:lnTo>
                <a:cubicBezTo>
                  <a:pt x="4569204" y="0"/>
                  <a:pt x="4625084" y="55880"/>
                  <a:pt x="4625084" y="124460"/>
                </a:cubicBezTo>
                <a:lnTo>
                  <a:pt x="4625084" y="3501675"/>
                </a:lnTo>
                <a:cubicBezTo>
                  <a:pt x="4625084" y="3570255"/>
                  <a:pt x="4569204" y="3626136"/>
                  <a:pt x="4500624" y="3626136"/>
                </a:cubicBezTo>
                <a:close/>
              </a:path>
            </a:pathLst>
          </a:custGeom>
          <a:solidFill>
            <a:srgbClr val="0B5FBA"/>
          </a:solidFill>
          <a:ln>
            <a:noFill/>
          </a:ln>
        </p:spPr>
        <p:txBody>
          <a:bodyPr spcFirstLastPara="1" wrap="square" lIns="60950" tIns="60950" rIns="60950" bIns="60950" anchor="ctr" anchorCtr="0">
            <a:noAutofit/>
          </a:bodyPr>
          <a:lstStyle/>
          <a:p>
            <a:pPr>
              <a:buSzPts val="1400"/>
            </a:pPr>
            <a:endParaRPr sz="933"/>
          </a:p>
        </p:txBody>
      </p:sp>
      <p:sp>
        <p:nvSpPr>
          <p:cNvPr id="223" name="Google Shape;223;p5"/>
          <p:cNvSpPr/>
          <p:nvPr/>
        </p:nvSpPr>
        <p:spPr>
          <a:xfrm>
            <a:off x="9140162" y="3489479"/>
            <a:ext cx="2366038" cy="1908551"/>
          </a:xfrm>
          <a:custGeom>
            <a:avLst/>
            <a:gdLst/>
            <a:ahLst/>
            <a:cxnLst/>
            <a:rect l="l" t="t" r="r" b="b"/>
            <a:pathLst>
              <a:path w="4495335" h="3626136" extrusionOk="0">
                <a:moveTo>
                  <a:pt x="4370875" y="3626135"/>
                </a:moveTo>
                <a:lnTo>
                  <a:pt x="124460" y="3626135"/>
                </a:lnTo>
                <a:cubicBezTo>
                  <a:pt x="55880" y="3626135"/>
                  <a:pt x="0" y="3570255"/>
                  <a:pt x="0" y="3501675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4370875" y="0"/>
                </a:lnTo>
                <a:cubicBezTo>
                  <a:pt x="4439455" y="0"/>
                  <a:pt x="4495335" y="55880"/>
                  <a:pt x="4495335" y="124460"/>
                </a:cubicBezTo>
                <a:lnTo>
                  <a:pt x="4495335" y="3501675"/>
                </a:lnTo>
                <a:cubicBezTo>
                  <a:pt x="4495335" y="3570255"/>
                  <a:pt x="4439455" y="3626136"/>
                  <a:pt x="4370875" y="3626136"/>
                </a:cubicBezTo>
                <a:close/>
              </a:path>
            </a:pathLst>
          </a:custGeom>
          <a:solidFill>
            <a:srgbClr val="0B5FBA"/>
          </a:solidFill>
          <a:ln>
            <a:noFill/>
          </a:ln>
        </p:spPr>
        <p:txBody>
          <a:bodyPr spcFirstLastPara="1" wrap="square" lIns="60950" tIns="60950" rIns="60950" bIns="60950" anchor="ctr" anchorCtr="0">
            <a:noAutofit/>
          </a:bodyPr>
          <a:lstStyle/>
          <a:p>
            <a:pPr>
              <a:buSzPts val="1400"/>
            </a:pPr>
            <a:endParaRPr sz="933"/>
          </a:p>
        </p:txBody>
      </p:sp>
      <p:sp>
        <p:nvSpPr>
          <p:cNvPr id="224" name="Google Shape;224;p5"/>
          <p:cNvSpPr txBox="1"/>
          <p:nvPr/>
        </p:nvSpPr>
        <p:spPr>
          <a:xfrm>
            <a:off x="1268067" y="3887679"/>
            <a:ext cx="2022400" cy="7076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buSzPts val="2299"/>
            </a:pPr>
            <a:r>
              <a:rPr lang="en-US" sz="1533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Écoutez</a:t>
            </a:r>
            <a:r>
              <a:rPr lang="en-US" sz="1533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533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attentivement</a:t>
            </a:r>
            <a:r>
              <a:rPr lang="en-US" sz="1533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, suivez le </a:t>
            </a:r>
            <a:r>
              <a:rPr lang="en-US" sz="1533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cours</a:t>
            </a:r>
            <a:r>
              <a:rPr lang="en-US" sz="1533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et </a:t>
            </a:r>
            <a:r>
              <a:rPr lang="en-US" sz="1533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prenez</a:t>
            </a:r>
            <a:r>
              <a:rPr lang="en-US" sz="1533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533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vos</a:t>
            </a:r>
            <a:r>
              <a:rPr lang="en-US" sz="1533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533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propres</a:t>
            </a:r>
            <a:r>
              <a:rPr lang="en-US" sz="1533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notes.</a:t>
            </a:r>
            <a:endParaRPr sz="933"/>
          </a:p>
        </p:txBody>
      </p:sp>
      <p:sp>
        <p:nvSpPr>
          <p:cNvPr id="225" name="Google Shape;225;p5"/>
          <p:cNvSpPr txBox="1"/>
          <p:nvPr/>
        </p:nvSpPr>
        <p:spPr>
          <a:xfrm>
            <a:off x="3887435" y="3887397"/>
            <a:ext cx="2098430" cy="1415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buSzPts val="2299"/>
            </a:pPr>
            <a:r>
              <a:rPr lang="en-US" sz="1533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N'hésitez</a:t>
            </a:r>
            <a:r>
              <a:rPr lang="en-US" sz="1533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pas à poser des questions </a:t>
            </a:r>
            <a:r>
              <a:rPr lang="en-US" sz="1533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ou</a:t>
            </a:r>
            <a:r>
              <a:rPr lang="en-US" sz="1533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à demander des </a:t>
            </a:r>
            <a:r>
              <a:rPr lang="en-US" sz="1533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précisions</a:t>
            </a:r>
            <a:r>
              <a:rPr lang="en-US" sz="1533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aux </a:t>
            </a:r>
            <a:r>
              <a:rPr lang="en-US" sz="1533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formateurs</a:t>
            </a:r>
            <a:r>
              <a:rPr lang="en-US" sz="1533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à tout moment.</a:t>
            </a:r>
            <a:endParaRPr sz="933"/>
          </a:p>
        </p:txBody>
      </p:sp>
      <p:sp>
        <p:nvSpPr>
          <p:cNvPr id="226" name="Google Shape;226;p5"/>
          <p:cNvSpPr txBox="1"/>
          <p:nvPr/>
        </p:nvSpPr>
        <p:spPr>
          <a:xfrm>
            <a:off x="6628063" y="3885918"/>
            <a:ext cx="2028000" cy="943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buSzPts val="2299"/>
            </a:pPr>
            <a:r>
              <a:rPr lang="en-US" sz="1533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Votre</a:t>
            </a:r>
            <a:r>
              <a:rPr lang="en-US" sz="1533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533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expérience</a:t>
            </a:r>
            <a:r>
              <a:rPr lang="en-US" sz="1533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533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personnelle</a:t>
            </a:r>
            <a:r>
              <a:rPr lang="en-US" sz="1533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533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est</a:t>
            </a:r>
            <a:r>
              <a:rPr lang="en-US" sz="1533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précieuse et nous </a:t>
            </a:r>
            <a:r>
              <a:rPr lang="en-US" sz="1533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vous</a:t>
            </a:r>
            <a:r>
              <a:rPr lang="en-US" sz="1533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533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encourageons</a:t>
            </a:r>
            <a:r>
              <a:rPr lang="en-US" sz="1533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à la </a:t>
            </a:r>
            <a:r>
              <a:rPr lang="en-US" sz="1533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partager</a:t>
            </a:r>
            <a:r>
              <a:rPr lang="en-US" sz="1533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  <a:endParaRPr sz="933"/>
          </a:p>
        </p:txBody>
      </p:sp>
      <p:sp>
        <p:nvSpPr>
          <p:cNvPr id="227" name="Google Shape;227;p5"/>
          <p:cNvSpPr txBox="1"/>
          <p:nvPr/>
        </p:nvSpPr>
        <p:spPr>
          <a:xfrm>
            <a:off x="9341780" y="3885918"/>
            <a:ext cx="1903000" cy="943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buSzPts val="2299"/>
            </a:pPr>
            <a:r>
              <a:rPr lang="en-US" sz="1533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Partagez</a:t>
            </a:r>
            <a:r>
              <a:rPr lang="en-US" sz="1533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et </a:t>
            </a:r>
            <a:r>
              <a:rPr lang="en-US" sz="1533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discutez</a:t>
            </a:r>
            <a:r>
              <a:rPr lang="en-US" sz="1533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avec les </a:t>
            </a:r>
            <a:r>
              <a:rPr lang="en-US" sz="1533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autres</a:t>
            </a:r>
            <a:r>
              <a:rPr lang="en-US" sz="1533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pendant les </a:t>
            </a:r>
            <a:r>
              <a:rPr lang="en-US" sz="1533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exercices</a:t>
            </a:r>
            <a:r>
              <a:rPr lang="en-US" sz="1533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, les pauses et les </a:t>
            </a:r>
            <a:r>
              <a:rPr lang="en-US" sz="1533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réflexions</a:t>
            </a:r>
            <a:r>
              <a:rPr lang="en-US" sz="1533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. </a:t>
            </a:r>
            <a:endParaRPr sz="933"/>
          </a:p>
        </p:txBody>
      </p:sp>
      <p:grpSp>
        <p:nvGrpSpPr>
          <p:cNvPr id="228" name="Google Shape;228;p5"/>
          <p:cNvGrpSpPr/>
          <p:nvPr/>
        </p:nvGrpSpPr>
        <p:grpSpPr>
          <a:xfrm>
            <a:off x="1583652" y="2334649"/>
            <a:ext cx="1391476" cy="1391476"/>
            <a:chOff x="0" y="0"/>
            <a:chExt cx="812800" cy="812800"/>
          </a:xfrm>
        </p:grpSpPr>
        <p:sp>
          <p:nvSpPr>
            <p:cNvPr id="229" name="Google Shape;229;p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DFDFD"/>
            </a:solidFill>
            <a:ln w="28575" cap="sq" cmpd="sng">
              <a:solidFill>
                <a:srgbClr val="0B5FBA"/>
              </a:solidFill>
              <a:prstDash val="dash"/>
              <a:miter lim="8000"/>
              <a:headEnd type="none" w="sm" len="sm"/>
              <a:tailEnd type="none" w="sm" len="sm"/>
            </a:ln>
          </p:spPr>
          <p:txBody>
            <a:bodyPr spcFirstLastPara="1" wrap="square" lIns="60950" tIns="60950" rIns="60950" bIns="60950" anchor="ctr" anchorCtr="0">
              <a:noAutofit/>
            </a:bodyPr>
            <a:lstStyle/>
            <a:p>
              <a:pPr>
                <a:buSzPts val="1400"/>
              </a:pPr>
              <a:endParaRPr sz="933"/>
            </a:p>
          </p:txBody>
        </p:sp>
        <p:sp>
          <p:nvSpPr>
            <p:cNvPr id="230" name="Google Shape;230;p5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3867" tIns="33867" rIns="33867" bIns="33867" anchor="ctr" anchorCtr="0">
              <a:noAutofit/>
            </a:bodyPr>
            <a:lstStyle/>
            <a:p>
              <a:pPr algn="ctr">
                <a:lnSpc>
                  <a:spcPct val="186611"/>
                </a:lnSpc>
                <a:buSzPts val="1800"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31" name="Google Shape;231;p5"/>
          <p:cNvSpPr/>
          <p:nvPr/>
        </p:nvSpPr>
        <p:spPr>
          <a:xfrm>
            <a:off x="1866430" y="2605298"/>
            <a:ext cx="825921" cy="825921"/>
          </a:xfrm>
          <a:custGeom>
            <a:avLst/>
            <a:gdLst/>
            <a:ahLst/>
            <a:cxnLst/>
            <a:rect l="l" t="t" r="r" b="b"/>
            <a:pathLst>
              <a:path w="1238882" h="1238882" extrusionOk="0">
                <a:moveTo>
                  <a:pt x="0" y="0"/>
                </a:moveTo>
                <a:lnTo>
                  <a:pt x="1238882" y="0"/>
                </a:lnTo>
                <a:lnTo>
                  <a:pt x="1238882" y="1238882"/>
                </a:lnTo>
                <a:lnTo>
                  <a:pt x="0" y="123888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60950" tIns="30467" rIns="60950" bIns="30467" anchor="t" anchorCtr="0">
            <a:noAutofit/>
          </a:bodyPr>
          <a:lstStyle/>
          <a:p>
            <a:pPr>
              <a:buSzPts val="1400"/>
            </a:pPr>
            <a:endParaRPr sz="933"/>
          </a:p>
        </p:txBody>
      </p:sp>
      <p:grpSp>
        <p:nvGrpSpPr>
          <p:cNvPr id="232" name="Google Shape;232;p5"/>
          <p:cNvGrpSpPr/>
          <p:nvPr/>
        </p:nvGrpSpPr>
        <p:grpSpPr>
          <a:xfrm>
            <a:off x="4240924" y="2334649"/>
            <a:ext cx="1391476" cy="1391476"/>
            <a:chOff x="0" y="0"/>
            <a:chExt cx="812800" cy="812800"/>
          </a:xfrm>
        </p:grpSpPr>
        <p:sp>
          <p:nvSpPr>
            <p:cNvPr id="233" name="Google Shape;233;p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DFDFD"/>
            </a:solidFill>
            <a:ln w="28575" cap="sq" cmpd="sng">
              <a:solidFill>
                <a:srgbClr val="0B5FBA"/>
              </a:solidFill>
              <a:prstDash val="dash"/>
              <a:miter lim="8000"/>
              <a:headEnd type="none" w="sm" len="sm"/>
              <a:tailEnd type="none" w="sm" len="sm"/>
            </a:ln>
          </p:spPr>
          <p:txBody>
            <a:bodyPr spcFirstLastPara="1" wrap="square" lIns="60950" tIns="60950" rIns="60950" bIns="60950" anchor="ctr" anchorCtr="0">
              <a:noAutofit/>
            </a:bodyPr>
            <a:lstStyle/>
            <a:p>
              <a:pPr>
                <a:buSzPts val="1400"/>
              </a:pPr>
              <a:endParaRPr sz="933"/>
            </a:p>
          </p:txBody>
        </p:sp>
        <p:sp>
          <p:nvSpPr>
            <p:cNvPr id="234" name="Google Shape;234;p5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3867" tIns="33867" rIns="33867" bIns="33867" anchor="ctr" anchorCtr="0">
              <a:noAutofit/>
            </a:bodyPr>
            <a:lstStyle/>
            <a:p>
              <a:pPr algn="ctr">
                <a:lnSpc>
                  <a:spcPct val="186611"/>
                </a:lnSpc>
                <a:buSzPts val="1800"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5" name="Google Shape;235;p5"/>
          <p:cNvGrpSpPr/>
          <p:nvPr/>
        </p:nvGrpSpPr>
        <p:grpSpPr>
          <a:xfrm>
            <a:off x="6947399" y="2334649"/>
            <a:ext cx="1391476" cy="1391476"/>
            <a:chOff x="0" y="0"/>
            <a:chExt cx="812800" cy="812800"/>
          </a:xfrm>
        </p:grpSpPr>
        <p:sp>
          <p:nvSpPr>
            <p:cNvPr id="236" name="Google Shape;236;p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DFDFD"/>
            </a:solidFill>
            <a:ln w="28575" cap="sq" cmpd="sng">
              <a:solidFill>
                <a:srgbClr val="0B5FBA"/>
              </a:solidFill>
              <a:prstDash val="dash"/>
              <a:miter lim="8000"/>
              <a:headEnd type="none" w="sm" len="sm"/>
              <a:tailEnd type="none" w="sm" len="sm"/>
            </a:ln>
          </p:spPr>
          <p:txBody>
            <a:bodyPr spcFirstLastPara="1" wrap="square" lIns="60950" tIns="60950" rIns="60950" bIns="60950" anchor="ctr" anchorCtr="0">
              <a:noAutofit/>
            </a:bodyPr>
            <a:lstStyle/>
            <a:p>
              <a:pPr>
                <a:buSzPts val="1400"/>
              </a:pPr>
              <a:endParaRPr sz="933"/>
            </a:p>
          </p:txBody>
        </p:sp>
        <p:sp>
          <p:nvSpPr>
            <p:cNvPr id="237" name="Google Shape;237;p5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3867" tIns="33867" rIns="33867" bIns="33867" anchor="ctr" anchorCtr="0">
              <a:noAutofit/>
            </a:bodyPr>
            <a:lstStyle/>
            <a:p>
              <a:pPr algn="ctr">
                <a:lnSpc>
                  <a:spcPct val="186611"/>
                </a:lnSpc>
                <a:buSzPts val="1800"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8" name="Google Shape;238;p5"/>
          <p:cNvGrpSpPr/>
          <p:nvPr/>
        </p:nvGrpSpPr>
        <p:grpSpPr>
          <a:xfrm>
            <a:off x="9597542" y="2334649"/>
            <a:ext cx="1391476" cy="1391476"/>
            <a:chOff x="0" y="0"/>
            <a:chExt cx="812800" cy="812800"/>
          </a:xfrm>
        </p:grpSpPr>
        <p:sp>
          <p:nvSpPr>
            <p:cNvPr id="239" name="Google Shape;239;p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DFDFD"/>
            </a:solidFill>
            <a:ln w="28575" cap="sq" cmpd="sng">
              <a:solidFill>
                <a:srgbClr val="0B5FBA"/>
              </a:solidFill>
              <a:prstDash val="dash"/>
              <a:miter lim="8000"/>
              <a:headEnd type="none" w="sm" len="sm"/>
              <a:tailEnd type="none" w="sm" len="sm"/>
            </a:ln>
          </p:spPr>
          <p:txBody>
            <a:bodyPr spcFirstLastPara="1" wrap="square" lIns="60950" tIns="60950" rIns="60950" bIns="60950" anchor="ctr" anchorCtr="0">
              <a:noAutofit/>
            </a:bodyPr>
            <a:lstStyle/>
            <a:p>
              <a:pPr>
                <a:buSzPts val="1400"/>
              </a:pPr>
              <a:endParaRPr sz="933"/>
            </a:p>
          </p:txBody>
        </p:sp>
        <p:sp>
          <p:nvSpPr>
            <p:cNvPr id="240" name="Google Shape;240;p5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3867" tIns="33867" rIns="33867" bIns="33867" anchor="ctr" anchorCtr="0">
              <a:noAutofit/>
            </a:bodyPr>
            <a:lstStyle/>
            <a:p>
              <a:pPr algn="ctr">
                <a:lnSpc>
                  <a:spcPct val="186611"/>
                </a:lnSpc>
                <a:buSzPts val="1800"/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41" name="Google Shape;241;p5"/>
          <p:cNvSpPr/>
          <p:nvPr/>
        </p:nvSpPr>
        <p:spPr>
          <a:xfrm>
            <a:off x="4686235" y="2605298"/>
            <a:ext cx="565233" cy="808921"/>
          </a:xfrm>
          <a:custGeom>
            <a:avLst/>
            <a:gdLst/>
            <a:ahLst/>
            <a:cxnLst/>
            <a:rect l="l" t="t" r="r" b="b"/>
            <a:pathLst>
              <a:path w="847850" h="1213381" extrusionOk="0">
                <a:moveTo>
                  <a:pt x="0" y="0"/>
                </a:moveTo>
                <a:lnTo>
                  <a:pt x="847850" y="0"/>
                </a:lnTo>
                <a:lnTo>
                  <a:pt x="847850" y="1213381"/>
                </a:lnTo>
                <a:lnTo>
                  <a:pt x="0" y="121338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60950" tIns="30467" rIns="60950" bIns="30467" anchor="t" anchorCtr="0">
            <a:noAutofit/>
          </a:bodyPr>
          <a:lstStyle/>
          <a:p>
            <a:pPr>
              <a:buSzPts val="1400"/>
            </a:pPr>
            <a:endParaRPr sz="933"/>
          </a:p>
        </p:txBody>
      </p:sp>
      <p:sp>
        <p:nvSpPr>
          <p:cNvPr id="242" name="Google Shape;242;p5"/>
          <p:cNvSpPr/>
          <p:nvPr/>
        </p:nvSpPr>
        <p:spPr>
          <a:xfrm>
            <a:off x="7235722" y="2680557"/>
            <a:ext cx="814829" cy="750661"/>
          </a:xfrm>
          <a:custGeom>
            <a:avLst/>
            <a:gdLst/>
            <a:ahLst/>
            <a:cxnLst/>
            <a:rect l="l" t="t" r="r" b="b"/>
            <a:pathLst>
              <a:path w="1222244" h="1125992" extrusionOk="0">
                <a:moveTo>
                  <a:pt x="0" y="0"/>
                </a:moveTo>
                <a:lnTo>
                  <a:pt x="1222244" y="0"/>
                </a:lnTo>
                <a:lnTo>
                  <a:pt x="1222244" y="1125993"/>
                </a:lnTo>
                <a:lnTo>
                  <a:pt x="0" y="112599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60950" tIns="30467" rIns="60950" bIns="30467" anchor="t" anchorCtr="0">
            <a:noAutofit/>
          </a:bodyPr>
          <a:lstStyle/>
          <a:p>
            <a:pPr>
              <a:buSzPts val="1400"/>
            </a:pPr>
            <a:endParaRPr sz="933"/>
          </a:p>
        </p:txBody>
      </p:sp>
      <p:sp>
        <p:nvSpPr>
          <p:cNvPr id="243" name="Google Shape;243;p5"/>
          <p:cNvSpPr/>
          <p:nvPr/>
        </p:nvSpPr>
        <p:spPr>
          <a:xfrm>
            <a:off x="9956351" y="2697558"/>
            <a:ext cx="733661" cy="733661"/>
          </a:xfrm>
          <a:custGeom>
            <a:avLst/>
            <a:gdLst/>
            <a:ahLst/>
            <a:cxnLst/>
            <a:rect l="l" t="t" r="r" b="b"/>
            <a:pathLst>
              <a:path w="1100492" h="1100492" extrusionOk="0">
                <a:moveTo>
                  <a:pt x="0" y="0"/>
                </a:moveTo>
                <a:lnTo>
                  <a:pt x="1100491" y="0"/>
                </a:lnTo>
                <a:lnTo>
                  <a:pt x="1100491" y="1100492"/>
                </a:lnTo>
                <a:lnTo>
                  <a:pt x="0" y="110049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60950" tIns="30467" rIns="60950" bIns="30467" anchor="t" anchorCtr="0">
            <a:noAutofit/>
          </a:bodyPr>
          <a:lstStyle/>
          <a:p>
            <a:pPr>
              <a:buSzPts val="1400"/>
            </a:pPr>
            <a:endParaRPr sz="933"/>
          </a:p>
        </p:txBody>
      </p:sp>
      <p:sp>
        <p:nvSpPr>
          <p:cNvPr id="244" name="Google Shape;244;p5"/>
          <p:cNvSpPr txBox="1"/>
          <p:nvPr/>
        </p:nvSpPr>
        <p:spPr>
          <a:xfrm>
            <a:off x="1059567" y="1777050"/>
            <a:ext cx="2439400" cy="3963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lnSpc>
                <a:spcPct val="168000"/>
              </a:lnSpc>
              <a:buSzPts val="2300"/>
            </a:pPr>
            <a:r>
              <a:rPr lang="en-US" sz="1533" b="1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Écouter</a:t>
            </a:r>
            <a:endParaRPr sz="933"/>
          </a:p>
        </p:txBody>
      </p:sp>
      <p:sp>
        <p:nvSpPr>
          <p:cNvPr id="245" name="Google Shape;245;p5"/>
          <p:cNvSpPr txBox="1"/>
          <p:nvPr/>
        </p:nvSpPr>
        <p:spPr>
          <a:xfrm>
            <a:off x="9050558" y="1794063"/>
            <a:ext cx="2366024" cy="3963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lnSpc>
                <a:spcPct val="168000"/>
              </a:lnSpc>
              <a:buSzPts val="2300"/>
            </a:pPr>
            <a:r>
              <a:rPr lang="en-US" sz="1533" b="1" err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Discuter</a:t>
            </a:r>
            <a:endParaRPr sz="933"/>
          </a:p>
        </p:txBody>
      </p:sp>
      <p:sp>
        <p:nvSpPr>
          <p:cNvPr id="246" name="Google Shape;246;p5"/>
          <p:cNvSpPr txBox="1"/>
          <p:nvPr/>
        </p:nvSpPr>
        <p:spPr>
          <a:xfrm>
            <a:off x="6395259" y="1794063"/>
            <a:ext cx="2439400" cy="3963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lnSpc>
                <a:spcPct val="168000"/>
              </a:lnSpc>
              <a:buSzPts val="2300"/>
            </a:pPr>
            <a:r>
              <a:rPr lang="en-US" sz="1533" b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Partager</a:t>
            </a:r>
            <a:endParaRPr sz="933"/>
          </a:p>
        </p:txBody>
      </p:sp>
      <p:sp>
        <p:nvSpPr>
          <p:cNvPr id="247" name="Google Shape;247;p5"/>
          <p:cNvSpPr txBox="1"/>
          <p:nvPr/>
        </p:nvSpPr>
        <p:spPr>
          <a:xfrm>
            <a:off x="3716950" y="1777050"/>
            <a:ext cx="2439400" cy="3963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lnSpc>
                <a:spcPct val="168000"/>
              </a:lnSpc>
              <a:buSzPts val="2300"/>
            </a:pPr>
            <a:r>
              <a:rPr lang="en-US" sz="1533" b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Demander</a:t>
            </a:r>
            <a:endParaRPr sz="933"/>
          </a:p>
        </p:txBody>
      </p:sp>
      <p:sp>
        <p:nvSpPr>
          <p:cNvPr id="248" name="Google Shape;248;p5"/>
          <p:cNvSpPr txBox="1">
            <a:spLocks noGrp="1"/>
          </p:cNvSpPr>
          <p:nvPr>
            <p:ph type="sldNum" idx="12"/>
          </p:nvPr>
        </p:nvSpPr>
        <p:spPr>
          <a:xfrm>
            <a:off x="293915" y="9573080"/>
            <a:ext cx="39188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r">
              <a:buSzPts val="1400"/>
            </a:pPr>
            <a:fld id="{00000000-1234-1234-1234-123412341234}" type="slidenum">
              <a:rPr lang="en-US" smtClean="0"/>
              <a:t>25</a:t>
            </a:fld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C1ADE4E-7498-7394-56E9-6A76EDE6953C}"/>
              </a:ext>
            </a:extLst>
          </p:cNvPr>
          <p:cNvSpPr txBox="1"/>
          <p:nvPr/>
        </p:nvSpPr>
        <p:spPr>
          <a:xfrm>
            <a:off x="4116324" y="857592"/>
            <a:ext cx="3959352" cy="646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598" b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Code de conduite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9AAE2EF-713A-BF30-B8A2-B23CDB02A8FD}"/>
              </a:ext>
            </a:extLst>
          </p:cNvPr>
          <p:cNvSpPr txBox="1"/>
          <p:nvPr/>
        </p:nvSpPr>
        <p:spPr>
          <a:xfrm>
            <a:off x="1299844" y="1999313"/>
            <a:ext cx="10097262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GB" sz="240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Afin que tout le monde </a:t>
            </a:r>
            <a:r>
              <a:rPr lang="en-GB" sz="240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puisse</a:t>
            </a:r>
            <a:r>
              <a:rPr lang="en-GB" sz="240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profiter </a:t>
            </a:r>
            <a:r>
              <a:rPr lang="en-GB" sz="240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pleinement</a:t>
            </a:r>
            <a:r>
              <a:rPr lang="en-GB" sz="240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de </a:t>
            </a:r>
            <a:r>
              <a:rPr lang="en-GB" sz="240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cette</a:t>
            </a:r>
            <a:r>
              <a:rPr lang="en-GB" sz="240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Masterclass, </a:t>
            </a:r>
            <a:r>
              <a:rPr lang="en-GB" sz="240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veuillez</a:t>
            </a:r>
            <a:r>
              <a:rPr lang="en-GB" sz="240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respecter </a:t>
            </a:r>
            <a:r>
              <a:rPr lang="en-GB" sz="240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ce</a:t>
            </a:r>
            <a:r>
              <a:rPr lang="en-GB" sz="240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code de </a:t>
            </a:r>
            <a:r>
              <a:rPr lang="en-GB" sz="240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conduite</a:t>
            </a:r>
            <a:r>
              <a:rPr lang="en-GB" sz="240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simple :</a:t>
            </a:r>
          </a:p>
          <a:p>
            <a:pPr marL="0" indent="0">
              <a:buClr>
                <a:srgbClr val="0A5FBA"/>
              </a:buClr>
              <a:buNone/>
            </a:pPr>
            <a:endParaRPr lang="en-GB" sz="2400">
              <a:solidFill>
                <a:srgbClr val="0B5FBA"/>
              </a:solidFill>
              <a:latin typeface="Roboto"/>
              <a:ea typeface="Roboto"/>
              <a:cs typeface="Roboto"/>
            </a:endParaRPr>
          </a:p>
          <a:p>
            <a:pPr marL="285750" indent="-285750">
              <a:buClr>
                <a:srgbClr val="0A5FBA"/>
              </a:buClr>
              <a:buFont typeface="Arial" panose="020B0604020202020204" pitchFamily="34" charset="0"/>
              <a:buChar char="•"/>
            </a:pPr>
            <a:r>
              <a:rPr lang="en-GB" sz="240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Ne </a:t>
            </a:r>
            <a:r>
              <a:rPr lang="en-GB" sz="240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jugez</a:t>
            </a:r>
            <a:r>
              <a:rPr lang="en-GB" sz="240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pas les </a:t>
            </a:r>
            <a:r>
              <a:rPr lang="en-GB" sz="240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idées</a:t>
            </a:r>
            <a:r>
              <a:rPr lang="en-GB" sz="240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des </a:t>
            </a:r>
            <a:r>
              <a:rPr lang="en-GB" sz="240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autres</a:t>
            </a:r>
            <a:r>
              <a:rPr lang="en-GB" sz="240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.</a:t>
            </a:r>
          </a:p>
          <a:p>
            <a:pPr marL="285750" indent="-285750">
              <a:buClr>
                <a:srgbClr val="0A5FBA"/>
              </a:buClr>
              <a:buFont typeface="Arial" panose="020B0604020202020204" pitchFamily="34" charset="0"/>
              <a:buChar char="•"/>
            </a:pPr>
            <a:r>
              <a:rPr lang="en-GB" sz="240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Respectez</a:t>
            </a:r>
            <a:r>
              <a:rPr lang="en-GB" sz="240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les points de </a:t>
            </a:r>
            <a:r>
              <a:rPr lang="en-GB" sz="240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vue</a:t>
            </a:r>
            <a:r>
              <a:rPr lang="en-GB" sz="240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des </a:t>
            </a:r>
            <a:r>
              <a:rPr lang="en-GB" sz="240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autres</a:t>
            </a:r>
            <a:r>
              <a:rPr lang="en-GB" sz="240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.</a:t>
            </a:r>
          </a:p>
          <a:p>
            <a:pPr marL="285750" indent="-285750">
              <a:buClr>
                <a:srgbClr val="0A5FBA"/>
              </a:buClr>
              <a:buFont typeface="Arial" panose="020B0604020202020204" pitchFamily="34" charset="0"/>
              <a:buChar char="•"/>
            </a:pPr>
            <a:r>
              <a:rPr lang="en-GB" sz="240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Laissez libre </a:t>
            </a:r>
            <a:r>
              <a:rPr lang="en-GB" sz="240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cours</a:t>
            </a:r>
            <a:r>
              <a:rPr lang="en-GB" sz="240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à </a:t>
            </a:r>
            <a:r>
              <a:rPr lang="en-GB" sz="240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vos</a:t>
            </a:r>
            <a:r>
              <a:rPr lang="en-GB" sz="240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</a:t>
            </a:r>
            <a:r>
              <a:rPr lang="en-GB" sz="240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idées</a:t>
            </a:r>
            <a:r>
              <a:rPr lang="en-GB" sz="240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, </a:t>
            </a:r>
            <a:r>
              <a:rPr lang="en-GB" sz="240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soyez</a:t>
            </a:r>
            <a:r>
              <a:rPr lang="en-GB" sz="240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</a:t>
            </a:r>
            <a:r>
              <a:rPr lang="en-GB" sz="240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imaginatif</a:t>
            </a:r>
            <a:r>
              <a:rPr lang="en-GB" sz="240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.</a:t>
            </a:r>
          </a:p>
          <a:p>
            <a:pPr marL="285750" indent="-285750">
              <a:buClr>
                <a:srgbClr val="0A5FBA"/>
              </a:buClr>
              <a:buFont typeface="Arial" panose="020B0604020202020204" pitchFamily="34" charset="0"/>
              <a:buChar char="•"/>
            </a:pPr>
            <a:r>
              <a:rPr lang="en-GB" sz="240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Laissez libre </a:t>
            </a:r>
            <a:r>
              <a:rPr lang="en-GB" sz="240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cours</a:t>
            </a:r>
            <a:r>
              <a:rPr lang="en-GB" sz="240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à </a:t>
            </a:r>
            <a:r>
              <a:rPr lang="en-GB" sz="240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votre</a:t>
            </a:r>
            <a:r>
              <a:rPr lang="en-GB" sz="240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imagination – </a:t>
            </a:r>
            <a:r>
              <a:rPr lang="en-GB" sz="240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inspirez-vous</a:t>
            </a:r>
            <a:r>
              <a:rPr lang="en-GB" sz="240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des </a:t>
            </a:r>
            <a:r>
              <a:rPr lang="en-GB" sz="240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idées</a:t>
            </a:r>
            <a:r>
              <a:rPr lang="en-GB" sz="240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des </a:t>
            </a:r>
            <a:r>
              <a:rPr lang="en-GB" sz="240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autres</a:t>
            </a:r>
            <a:r>
              <a:rPr lang="en-GB" sz="240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.</a:t>
            </a:r>
          </a:p>
          <a:p>
            <a:pPr marL="285750" indent="-285750">
              <a:buClr>
                <a:srgbClr val="0A5FBA"/>
              </a:buClr>
              <a:buFont typeface="Arial" panose="020B0604020202020204" pitchFamily="34" charset="0"/>
              <a:buChar char="•"/>
            </a:pPr>
            <a:r>
              <a:rPr lang="en-GB" sz="240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Éteignez</a:t>
            </a:r>
            <a:r>
              <a:rPr lang="en-GB" sz="240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</a:t>
            </a:r>
            <a:r>
              <a:rPr lang="en-GB" sz="240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vos</a:t>
            </a:r>
            <a:r>
              <a:rPr lang="en-GB" sz="240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</a:t>
            </a:r>
            <a:r>
              <a:rPr lang="en-GB" sz="240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téléphones</a:t>
            </a:r>
            <a:r>
              <a:rPr lang="en-GB" sz="240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portables et </a:t>
            </a:r>
            <a:r>
              <a:rPr lang="en-GB" sz="240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fermez</a:t>
            </a:r>
            <a:r>
              <a:rPr lang="en-GB" sz="240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</a:t>
            </a:r>
            <a:r>
              <a:rPr lang="en-GB" sz="240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vos</a:t>
            </a:r>
            <a:r>
              <a:rPr lang="en-GB" sz="240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</a:t>
            </a:r>
            <a:r>
              <a:rPr lang="en-GB" sz="240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ordinateurs</a:t>
            </a:r>
            <a:r>
              <a:rPr lang="en-GB" sz="240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portables.</a:t>
            </a:r>
          </a:p>
          <a:p>
            <a:pPr marL="285750" indent="-285750">
              <a:buClr>
                <a:srgbClr val="0A5FBA"/>
              </a:buClr>
              <a:buFont typeface="Arial" panose="020B0604020202020204" pitchFamily="34" charset="0"/>
              <a:buChar char="•"/>
            </a:pPr>
            <a:r>
              <a:rPr lang="en-GB" sz="240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Respectez</a:t>
            </a:r>
            <a:r>
              <a:rPr lang="en-GB" sz="240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les </a:t>
            </a:r>
            <a:r>
              <a:rPr lang="en-GB" sz="240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horaires</a:t>
            </a:r>
            <a:r>
              <a:rPr lang="en-GB" sz="240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</a:t>
            </a:r>
            <a:r>
              <a:rPr lang="en-GB" sz="240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indiqués</a:t>
            </a:r>
            <a:r>
              <a:rPr lang="en-GB" sz="240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par </a:t>
            </a:r>
            <a:r>
              <a:rPr lang="en-GB" sz="240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l'animateur</a:t>
            </a:r>
            <a:r>
              <a:rPr lang="en-GB" sz="240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. </a:t>
            </a:r>
          </a:p>
          <a:p>
            <a:pPr marL="285750" indent="-285750">
              <a:buClr>
                <a:srgbClr val="0A5FBA"/>
              </a:buClr>
              <a:buFont typeface="Arial" panose="020B0604020202020204" pitchFamily="34" charset="0"/>
              <a:buChar char="•"/>
            </a:pPr>
            <a:r>
              <a:rPr lang="en-GB" sz="2400" err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Amusez-vous</a:t>
            </a:r>
            <a:r>
              <a:rPr lang="en-GB" sz="2400">
                <a:solidFill>
                  <a:srgbClr val="0B5FBA"/>
                </a:solidFill>
                <a:latin typeface="Roboto"/>
                <a:ea typeface="Roboto"/>
                <a:cs typeface="Roboto"/>
              </a:rPr>
              <a:t> !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95712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177000"/>
                    </a14:imgEffect>
                    <a14:imgEffect>
                      <a14:brightnessContrast bright="-14000" contrast="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258BB6-C874-F7E5-8573-1AFD13F500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459736"/>
            <a:ext cx="12192000" cy="969264"/>
          </a:xfrm>
        </p:spPr>
        <p:txBody>
          <a:bodyPr>
            <a:normAutofit/>
          </a:bodyPr>
          <a:lstStyle/>
          <a:p>
            <a:pPr algn="ctr"/>
            <a:r>
              <a:rPr lang="en-GB" sz="6000">
                <a:solidFill>
                  <a:schemeClr val="bg2"/>
                </a:solidFill>
                <a:effectLst>
                  <a:outerShdw blurRad="528542" dist="50800" dir="5400000" algn="ctr" rotWithShape="0">
                    <a:srgbClr val="000000">
                      <a:alpha val="43137"/>
                    </a:srgbClr>
                  </a:outerShdw>
                </a:effectLst>
              </a:rPr>
              <a:t>Notre rivière</a:t>
            </a:r>
            <a:endParaRPr lang="en-NL" sz="6000">
              <a:solidFill>
                <a:schemeClr val="bg2"/>
              </a:solidFill>
              <a:effectLst>
                <a:outerShdw blurRad="528542" dist="50800" dir="5400000" algn="ctr" rotWithShape="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C80F19-9ACC-E684-CB8B-F602CE2A5F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00991" y="3455233"/>
            <a:ext cx="6590018" cy="2690116"/>
          </a:xfrm>
        </p:spPr>
        <p:txBody>
          <a:bodyPr/>
          <a:lstStyle/>
          <a:p>
            <a:pPr algn="ctr"/>
            <a:r>
              <a:rPr lang="en-GB">
                <a:solidFill>
                  <a:schemeClr val="bg2"/>
                </a:solidFill>
                <a:effectLst>
                  <a:outerShdw blurRad="528542" dist="50800" dir="5400000" algn="ctr" rotWithShape="0">
                    <a:srgbClr val="000000">
                      <a:alpha val="43137"/>
                    </a:srgbClr>
                  </a:outerShdw>
                </a:effectLst>
              </a:rPr>
              <a:t>La source : là où commence notre voyage</a:t>
            </a:r>
          </a:p>
          <a:p>
            <a:pPr algn="ctr"/>
            <a:endParaRPr lang="en-NL">
              <a:solidFill>
                <a:schemeClr val="bg2"/>
              </a:solidFill>
              <a:effectLst>
                <a:outerShdw blurRad="528542" dist="50800" dir="5400000" algn="ctr" rotWithShape="0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806860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FD07AC0-4523-A19E-CAF5-DF0DDFB514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079EA68-0CAB-8293-26A7-38BB64BD117D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49525" y="937153"/>
            <a:ext cx="11017041" cy="741762"/>
          </a:xfrm>
        </p:spPr>
        <p:txBody>
          <a:bodyPr>
            <a:normAutofit/>
          </a:bodyPr>
          <a:lstStyle/>
          <a:p>
            <a:r>
              <a:rPr lang="en-GB"/>
              <a:t>04 | Accès à tous les documents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141E8AD-5F5C-F2AD-3D21-F14A5E690E63}"/>
              </a:ext>
            </a:extLst>
          </p:cNvPr>
          <p:cNvSpPr txBox="1"/>
          <p:nvPr/>
        </p:nvSpPr>
        <p:spPr>
          <a:xfrm rot="16200000">
            <a:off x="8790037" y="3417988"/>
            <a:ext cx="610790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Photo de </a:t>
            </a:r>
            <a:r>
              <a:rPr lang="en-GB">
                <a:solidFill>
                  <a:schemeClr val="bg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Jachan DeVol </a:t>
            </a:r>
            <a:r>
              <a:rPr lang="en-GB">
                <a:solidFill>
                  <a:schemeClr val="bg1"/>
                </a:solidFill>
              </a:rPr>
              <a:t>sur </a:t>
            </a:r>
            <a:r>
              <a:rPr lang="en-GB">
                <a:solidFill>
                  <a:schemeClr val="bg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</a:t>
            </a:r>
            <a:r>
              <a:rPr lang="en-GB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858263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0126E68E-5636-0BC4-2957-15EB48E51017}"/>
              </a:ext>
            </a:extLst>
          </p:cNvPr>
          <p:cNvSpPr txBox="1"/>
          <p:nvPr/>
        </p:nvSpPr>
        <p:spPr>
          <a:xfrm>
            <a:off x="827772" y="307410"/>
            <a:ext cx="86327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598" b="1">
                <a:solidFill>
                  <a:srgbClr val="0B5FBA"/>
                </a:solidFill>
                <a:latin typeface="Roboto"/>
                <a:ea typeface="Roboto"/>
              </a:rPr>
              <a:t>Commencer le module 1, </a:t>
            </a:r>
            <a:r>
              <a:rPr lang="en-GB" sz="3598" b="1" err="1">
                <a:solidFill>
                  <a:srgbClr val="0B5FBA"/>
                </a:solidFill>
                <a:latin typeface="Roboto"/>
                <a:ea typeface="Roboto"/>
              </a:rPr>
              <a:t>c'est</a:t>
            </a:r>
            <a:r>
              <a:rPr lang="en-GB" sz="3598" b="1">
                <a:solidFill>
                  <a:srgbClr val="0B5FBA"/>
                </a:solidFill>
                <a:latin typeface="Roboto"/>
                <a:ea typeface="Roboto"/>
              </a:rPr>
              <a:t> facile 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2E32E3E-D53A-B4DF-00FE-9D326ADE005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52615"/>
          <a:stretch>
            <a:fillRect/>
          </a:stretch>
        </p:blipFill>
        <p:spPr>
          <a:xfrm>
            <a:off x="0" y="2341704"/>
            <a:ext cx="4090642" cy="330490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B02F12A-E9EC-1246-54A7-93347436FB1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1228"/>
          <a:stretch>
            <a:fillRect/>
          </a:stretch>
        </p:blipFill>
        <p:spPr>
          <a:xfrm>
            <a:off x="4005178" y="847898"/>
            <a:ext cx="3721112" cy="60101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7E5FC9F-132C-C7F4-C355-7EEEEB008DF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8270"/>
          <a:stretch>
            <a:fillRect/>
          </a:stretch>
        </p:blipFill>
        <p:spPr>
          <a:xfrm>
            <a:off x="7726289" y="2123563"/>
            <a:ext cx="4465711" cy="3304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7086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4">
            <a:extLst>
              <a:ext uri="{FF2B5EF4-FFF2-40B4-BE49-F238E27FC236}">
                <a16:creationId xmlns:a16="http://schemas.microsoft.com/office/drawing/2014/main" id="{C28B0C3A-098A-B9D6-BB61-E500704A714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9061728"/>
              </p:ext>
              <p:ext uri="{E7BDC344-281C-4309-B0C6-D0EE65EED2A8}">
                <p202:designPr xmlns:p202="http://schemas.microsoft.com/office/powerpoint/2020/02/main">
                  <p202:designTagLst>
                    <p202:designTag name="ARCH:1:CLS" val="StackedSequentialRowTable"/>
                  </p202:designTagLst>
                </p202:designPr>
              </p:ext>
            </p:extLst>
          </p:nvPr>
        </p:nvGraphicFramePr>
        <p:xfrm>
          <a:off x="5679245" y="2079593"/>
          <a:ext cx="5780977" cy="2853794"/>
        </p:xfrm>
        <a:graphic>
          <a:graphicData uri="http://schemas.openxmlformats.org/drawingml/2006/table">
            <a:tbl>
              <a:tblPr firstRow="1" bandRow="1">
                <a:noFill/>
                <a:tableStyleId>{5C22544A-7EE6-4342-B048-85BDC9FD1C3A}</a:tableStyleId>
              </a:tblPr>
              <a:tblGrid>
                <a:gridCol w="1258268">
                  <a:extLst>
                    <a:ext uri="{9D8B030D-6E8A-4147-A177-3AD203B41FA5}">
                      <a16:colId xmlns:a16="http://schemas.microsoft.com/office/drawing/2014/main" val="1112987957"/>
                    </a:ext>
                  </a:extLst>
                </a:gridCol>
                <a:gridCol w="4522709">
                  <a:extLst>
                    <a:ext uri="{9D8B030D-6E8A-4147-A177-3AD203B41FA5}">
                      <a16:colId xmlns:a16="http://schemas.microsoft.com/office/drawing/2014/main" val="437448068"/>
                    </a:ext>
                  </a:extLst>
                </a:gridCol>
              </a:tblGrid>
              <a:tr h="489527">
                <a:tc>
                  <a:txBody>
                    <a:bodyPr/>
                    <a:lstStyle/>
                    <a:p>
                      <a:r>
                        <a:rPr lang="en-GB" sz="2800" b="1" cap="none" spc="0">
                          <a:solidFill>
                            <a:srgbClr val="0A5FBA"/>
                          </a:solidFill>
                        </a:rPr>
                        <a:t>01</a:t>
                      </a:r>
                    </a:p>
                  </a:txBody>
                  <a:tcPr marL="120070" marR="120070" marT="120070" marB="12007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noFill/>
                      <a:prstDash val="soli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b="0" cap="none" spc="0" err="1">
                          <a:solidFill>
                            <a:schemeClr val="tx1"/>
                          </a:solidFill>
                        </a:rPr>
                        <a:t>Présentations</a:t>
                      </a:r>
                      <a:endParaRPr lang="en-GB" sz="1800" b="0" cap="none" spc="0">
                        <a:solidFill>
                          <a:schemeClr val="tx1"/>
                        </a:solidFill>
                      </a:endParaRPr>
                    </a:p>
                  </a:txBody>
                  <a:tcPr marL="120070" marR="120070" marT="120070" marB="12007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noFill/>
                      <a:prstDash val="soli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1755801"/>
                  </a:ext>
                </a:extLst>
              </a:tr>
              <a:tr h="699077">
                <a:tc>
                  <a:txBody>
                    <a:bodyPr/>
                    <a:lstStyle/>
                    <a:p>
                      <a:r>
                        <a:rPr lang="en-GB" sz="2800" b="1" cap="none" spc="0">
                          <a:solidFill>
                            <a:srgbClr val="0A5FBA"/>
                          </a:solidFill>
                        </a:rPr>
                        <a:t>02</a:t>
                      </a:r>
                    </a:p>
                  </a:txBody>
                  <a:tcPr marL="120070" marR="120070" marT="120070" marB="12007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b="0" cap="none" spc="0">
                          <a:solidFill>
                            <a:schemeClr val="tx1"/>
                          </a:solidFill>
                        </a:rPr>
                        <a:t>Aperçu de la masterclass</a:t>
                      </a:r>
                    </a:p>
                  </a:txBody>
                  <a:tcPr marL="120070" marR="120070" marT="120070" marB="12007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2478753"/>
                  </a:ext>
                </a:extLst>
              </a:tr>
              <a:tr h="699077">
                <a:tc>
                  <a:txBody>
                    <a:bodyPr/>
                    <a:lstStyle/>
                    <a:p>
                      <a:r>
                        <a:rPr lang="en-GB" sz="2800" b="1" cap="none" spc="0">
                          <a:solidFill>
                            <a:schemeClr val="accent1"/>
                          </a:solidFill>
                        </a:rPr>
                        <a:t>03</a:t>
                      </a:r>
                    </a:p>
                  </a:txBody>
                  <a:tcPr marL="120070" marR="120070" marT="120070" marB="12007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cap="none" spc="0">
                          <a:solidFill>
                            <a:schemeClr val="tx1"/>
                          </a:solidFill>
                        </a:rPr>
                        <a:t>Aperçu du programme de formation des formateurs</a:t>
                      </a:r>
                    </a:p>
                  </a:txBody>
                  <a:tcPr marL="120070" marR="120070" marT="120070" marB="12007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423163"/>
                  </a:ext>
                </a:extLst>
              </a:tr>
              <a:tr h="699077">
                <a:tc>
                  <a:txBody>
                    <a:bodyPr/>
                    <a:lstStyle/>
                    <a:p>
                      <a:r>
                        <a:rPr lang="en-GB" sz="2800" b="1" cap="none" spc="0">
                          <a:solidFill>
                            <a:schemeClr val="accent1"/>
                          </a:solidFill>
                        </a:rPr>
                        <a:t>04</a:t>
                      </a:r>
                    </a:p>
                  </a:txBody>
                  <a:tcPr marL="120070" marR="120070" marT="120070" marB="12007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cap="none" spc="0" err="1">
                          <a:solidFill>
                            <a:schemeClr val="tx1"/>
                          </a:solidFill>
                        </a:rPr>
                        <a:t>Accès</a:t>
                      </a:r>
                      <a:r>
                        <a:rPr lang="en-GB" sz="1800" b="0" cap="none" spc="0">
                          <a:solidFill>
                            <a:schemeClr val="tx1"/>
                          </a:solidFill>
                        </a:rPr>
                        <a:t> à </a:t>
                      </a:r>
                      <a:r>
                        <a:rPr lang="en-GB" sz="1800" b="0" cap="none" spc="0" err="1">
                          <a:solidFill>
                            <a:schemeClr val="tx1"/>
                          </a:solidFill>
                        </a:rPr>
                        <a:t>tous</a:t>
                      </a:r>
                      <a:r>
                        <a:rPr lang="en-GB" sz="1800" b="0" cap="none" spc="0">
                          <a:solidFill>
                            <a:schemeClr val="tx1"/>
                          </a:solidFill>
                        </a:rPr>
                        <a:t> les supports</a:t>
                      </a:r>
                    </a:p>
                  </a:txBody>
                  <a:tcPr marL="120070" marR="120070" marT="120070" marB="12007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596388"/>
                  </a:ext>
                </a:extLst>
              </a:tr>
            </a:tbl>
          </a:graphicData>
        </a:graphic>
      </p:graphicFrame>
      <p:sp>
        <p:nvSpPr>
          <p:cNvPr id="8" name="Rectangle 3">
            <a:extLst>
              <a:ext uri="{FF2B5EF4-FFF2-40B4-BE49-F238E27FC236}">
                <a16:creationId xmlns:a16="http://schemas.microsoft.com/office/drawing/2014/main" id="{35C8882C-10E0-2674-C399-4E0DD66AF2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739" y="473371"/>
            <a:ext cx="4829907" cy="76944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4400" b="1" i="0" u="none" strike="noStrike" cap="none" normalizeH="0" baseline="0">
                <a:ln>
                  <a:noFill/>
                </a:ln>
                <a:solidFill>
                  <a:srgbClr val="0A5FBA"/>
                </a:solidFill>
                <a:effectLst/>
                <a:latin typeface="Arial" panose="020B0604020202020204" pitchFamily="34" charset="0"/>
              </a:rPr>
              <a:t>Contenu du jour</a:t>
            </a:r>
          </a:p>
        </p:txBody>
      </p:sp>
    </p:spTree>
    <p:extLst>
      <p:ext uri="{BB962C8B-B14F-4D97-AF65-F5344CB8AC3E}">
        <p14:creationId xmlns:p14="http://schemas.microsoft.com/office/powerpoint/2010/main" val="16560266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F6CAC19-977D-DA6F-C205-891D5EA39E15}"/>
              </a:ext>
            </a:extLst>
          </p:cNvPr>
          <p:cNvSpPr txBox="1"/>
          <p:nvPr/>
        </p:nvSpPr>
        <p:spPr>
          <a:xfrm>
            <a:off x="857227" y="726814"/>
            <a:ext cx="10477537" cy="1199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598" b="1">
                <a:solidFill>
                  <a:srgbClr val="0B5FBA"/>
                </a:solidFill>
                <a:latin typeface="Roboto"/>
                <a:ea typeface="Roboto"/>
              </a:rPr>
              <a:t>Une </a:t>
            </a:r>
            <a:r>
              <a:rPr lang="en-GB" sz="3598" b="1" err="1">
                <a:solidFill>
                  <a:srgbClr val="0B5FBA"/>
                </a:solidFill>
                <a:latin typeface="Roboto"/>
                <a:ea typeface="Roboto"/>
              </a:rPr>
              <a:t>fois</a:t>
            </a:r>
            <a:r>
              <a:rPr lang="en-GB" sz="3598" b="1">
                <a:solidFill>
                  <a:srgbClr val="0B5FBA"/>
                </a:solidFill>
                <a:latin typeface="Roboto"/>
                <a:ea typeface="Roboto"/>
              </a:rPr>
              <a:t> </a:t>
            </a:r>
            <a:r>
              <a:rPr lang="en-GB" sz="3598" b="1" err="1">
                <a:solidFill>
                  <a:srgbClr val="0B5FBA"/>
                </a:solidFill>
                <a:latin typeface="Roboto"/>
                <a:ea typeface="Roboto"/>
              </a:rPr>
              <a:t>votre</a:t>
            </a:r>
            <a:r>
              <a:rPr lang="en-GB" sz="3598" b="1">
                <a:solidFill>
                  <a:srgbClr val="0B5FBA"/>
                </a:solidFill>
                <a:latin typeface="Roboto"/>
                <a:ea typeface="Roboto"/>
              </a:rPr>
              <a:t> </a:t>
            </a:r>
            <a:r>
              <a:rPr lang="en-GB" sz="3598" b="1" err="1">
                <a:solidFill>
                  <a:srgbClr val="0B5FBA"/>
                </a:solidFill>
                <a:latin typeface="Roboto"/>
                <a:ea typeface="Roboto"/>
              </a:rPr>
              <a:t>compte</a:t>
            </a:r>
            <a:r>
              <a:rPr lang="en-GB" sz="3598" b="1">
                <a:solidFill>
                  <a:srgbClr val="0B5FBA"/>
                </a:solidFill>
                <a:latin typeface="Roboto"/>
                <a:ea typeface="Roboto"/>
              </a:rPr>
              <a:t> </a:t>
            </a:r>
            <a:r>
              <a:rPr lang="en-GB" sz="3598" b="1" err="1">
                <a:solidFill>
                  <a:srgbClr val="0B5FBA"/>
                </a:solidFill>
                <a:latin typeface="Roboto"/>
                <a:ea typeface="Roboto"/>
              </a:rPr>
              <a:t>créé</a:t>
            </a:r>
            <a:r>
              <a:rPr lang="en-GB" sz="3598" b="1">
                <a:solidFill>
                  <a:srgbClr val="0B5FBA"/>
                </a:solidFill>
                <a:latin typeface="Roboto"/>
                <a:ea typeface="Roboto"/>
              </a:rPr>
              <a:t>, le module 1 </a:t>
            </a:r>
            <a:r>
              <a:rPr lang="en-GB" sz="3598" b="1" err="1">
                <a:solidFill>
                  <a:srgbClr val="0B5FBA"/>
                </a:solidFill>
                <a:latin typeface="Roboto"/>
                <a:ea typeface="Roboto"/>
              </a:rPr>
              <a:t>est</a:t>
            </a:r>
            <a:r>
              <a:rPr lang="en-GB" sz="3598" b="1">
                <a:solidFill>
                  <a:srgbClr val="0B5FBA"/>
                </a:solidFill>
                <a:latin typeface="Roboto"/>
                <a:ea typeface="Roboto"/>
              </a:rPr>
              <a:t> disponible sous la </a:t>
            </a:r>
            <a:r>
              <a:rPr lang="en-GB" sz="3598" b="1" err="1">
                <a:solidFill>
                  <a:srgbClr val="0B5FBA"/>
                </a:solidFill>
                <a:latin typeface="Roboto"/>
                <a:ea typeface="Roboto"/>
              </a:rPr>
              <a:t>rubrique</a:t>
            </a:r>
            <a:r>
              <a:rPr lang="en-GB" sz="3598" b="1">
                <a:solidFill>
                  <a:srgbClr val="0B5FBA"/>
                </a:solidFill>
                <a:latin typeface="Roboto"/>
                <a:ea typeface="Roboto"/>
              </a:rPr>
              <a:t> « Cours </a:t>
            </a:r>
            <a:r>
              <a:rPr lang="en-GB" sz="3598" b="1" err="1">
                <a:solidFill>
                  <a:srgbClr val="0B5FBA"/>
                </a:solidFill>
                <a:latin typeface="Roboto"/>
                <a:ea typeface="Roboto"/>
              </a:rPr>
              <a:t>partenaires</a:t>
            </a:r>
            <a:r>
              <a:rPr lang="en-GB" sz="3598" b="1">
                <a:solidFill>
                  <a:srgbClr val="0B5FBA"/>
                </a:solidFill>
                <a:latin typeface="Roboto"/>
                <a:ea typeface="Roboto"/>
              </a:rPr>
              <a:t> ».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8A4F727-E4F8-DBDF-7E67-3BBA3EF9C1C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5021" b="4414"/>
          <a:stretch>
            <a:fillRect/>
          </a:stretch>
        </p:blipFill>
        <p:spPr>
          <a:xfrm>
            <a:off x="523701" y="1926501"/>
            <a:ext cx="11315873" cy="472368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2F59CA5-3822-7B70-BCA5-FA65C66808F3}"/>
              </a:ext>
            </a:extLst>
          </p:cNvPr>
          <p:cNvSpPr/>
          <p:nvPr/>
        </p:nvSpPr>
        <p:spPr>
          <a:xfrm>
            <a:off x="9792393" y="3429000"/>
            <a:ext cx="1936865" cy="3013364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783379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91E0424-5723-3D3B-6E41-1CFF5BB0BF11}"/>
              </a:ext>
            </a:extLst>
          </p:cNvPr>
          <p:cNvSpPr txBox="1"/>
          <p:nvPr/>
        </p:nvSpPr>
        <p:spPr>
          <a:xfrm>
            <a:off x="827772" y="759398"/>
            <a:ext cx="75558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598" b="1">
                <a:solidFill>
                  <a:srgbClr val="0B5FBA"/>
                </a:solidFill>
                <a:latin typeface="Roboto"/>
                <a:ea typeface="Roboto"/>
              </a:rPr>
              <a:t>Il suffit de cliquer sur le lien.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288673E-2FF7-F401-B6B4-D3DD580781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191208"/>
            <a:ext cx="12192000" cy="3539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67786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324D1A-C6BB-75AA-0858-42C6802D8E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F53D9B9-B50F-5F5D-398F-C39C7373BD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8189"/>
            <a:ext cx="12192000" cy="6799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78081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DBEFF9"/>
        </a:solidFill>
        <a:effectLst/>
      </p:bgPr>
    </p:bg>
    <p:spTree>
      <p:nvGrpSpPr>
        <p:cNvPr id="1" name="Shape 1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" name="Google Shape;1263;p89"/>
          <p:cNvSpPr txBox="1"/>
          <p:nvPr/>
        </p:nvSpPr>
        <p:spPr>
          <a:xfrm>
            <a:off x="2840464" y="929552"/>
            <a:ext cx="6825915" cy="5535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buSzPts val="5395"/>
            </a:pPr>
            <a:r>
              <a:rPr lang="en-US" sz="3597" b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Accès à tous les documents</a:t>
            </a:r>
            <a:endParaRPr lang="en-NL" sz="933"/>
          </a:p>
        </p:txBody>
      </p:sp>
      <p:sp>
        <p:nvSpPr>
          <p:cNvPr id="1264" name="Google Shape;1264;p89"/>
          <p:cNvSpPr txBox="1">
            <a:spLocks noGrp="1"/>
          </p:cNvSpPr>
          <p:nvPr>
            <p:ph type="sldNum" idx="12"/>
          </p:nvPr>
        </p:nvSpPr>
        <p:spPr>
          <a:xfrm>
            <a:off x="164592" y="9556750"/>
            <a:ext cx="51206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r">
              <a:buSzPts val="1400"/>
            </a:pPr>
            <a:fld id="{00000000-1234-1234-1234-123412341234}" type="slidenum">
              <a:rPr lang="en-US" smtClean="0"/>
              <a:t>33</a:t>
            </a:fld>
            <a:endParaRPr/>
          </a:p>
        </p:txBody>
      </p:sp>
      <p:pic>
        <p:nvPicPr>
          <p:cNvPr id="1265" name="Google Shape;1265;p8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5291660" y="2366815"/>
            <a:ext cx="2753667" cy="2743233"/>
          </a:xfrm>
          <a:prstGeom prst="rect">
            <a:avLst/>
          </a:prstGeom>
          <a:noFill/>
          <a:ln w="28575" cap="flat" cmpd="sng">
            <a:solidFill>
              <a:srgbClr val="0B5FBA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50800" dir="5400000" algn="ctr" rotWithShape="0">
              <a:schemeClr val="bg1"/>
            </a:outerShdw>
          </a:effectLst>
        </p:spPr>
      </p:pic>
      <p:sp>
        <p:nvSpPr>
          <p:cNvPr id="1267" name="Google Shape;1267;p89"/>
          <p:cNvSpPr txBox="1"/>
          <p:nvPr/>
        </p:nvSpPr>
        <p:spPr>
          <a:xfrm rot="-5400000">
            <a:off x="9859380" y="4532860"/>
            <a:ext cx="4144800" cy="221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just">
              <a:lnSpc>
                <a:spcPct val="119955"/>
              </a:lnSpc>
              <a:buSzPts val="1799"/>
            </a:pPr>
            <a:r>
              <a:rPr lang="en-US" sz="1199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Dhaka ; photo de Michael Foley, Flickr</a:t>
            </a:r>
            <a:endParaRPr sz="933"/>
          </a:p>
        </p:txBody>
      </p:sp>
      <p:pic>
        <p:nvPicPr>
          <p:cNvPr id="2" name="Google Shape;1265;p89">
            <a:extLst>
              <a:ext uri="{FF2B5EF4-FFF2-40B4-BE49-F238E27FC236}">
                <a16:creationId xmlns:a16="http://schemas.microsoft.com/office/drawing/2014/main" id="{60C13B3C-13AA-D1FC-D094-C097F749C51A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305464" y="2133330"/>
            <a:ext cx="2753667" cy="2743233"/>
          </a:xfrm>
          <a:prstGeom prst="rect">
            <a:avLst/>
          </a:prstGeom>
          <a:noFill/>
          <a:ln w="28575" cap="flat" cmpd="sng">
            <a:solidFill>
              <a:srgbClr val="0B5FBA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3F7FDF2-DF33-C189-9613-0D8ECAA5B4C3}"/>
              </a:ext>
            </a:extLst>
          </p:cNvPr>
          <p:cNvSpPr txBox="1"/>
          <p:nvPr/>
        </p:nvSpPr>
        <p:spPr>
          <a:xfrm>
            <a:off x="-5093409" y="5390062"/>
            <a:ext cx="28956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800" b="1">
                <a:solidFill>
                  <a:schemeClr val="tx1"/>
                </a:solidFill>
              </a:rPr>
              <a:t>Par </a:t>
            </a:r>
            <a:r>
              <a:rPr lang="en-GB" sz="1800" b="1" err="1">
                <a:solidFill>
                  <a:schemeClr val="tx1"/>
                </a:solidFill>
              </a:rPr>
              <a:t>l'intermédiaire</a:t>
            </a:r>
            <a:r>
              <a:rPr lang="en-GB" sz="1800" b="1">
                <a:solidFill>
                  <a:schemeClr val="tx1"/>
                </a:solidFill>
              </a:rPr>
              <a:t> du Global Adaptation Centre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218C80F-9C56-71B9-1F9E-5E790AC18F3B}"/>
              </a:ext>
            </a:extLst>
          </p:cNvPr>
          <p:cNvSpPr txBox="1"/>
          <p:nvPr/>
        </p:nvSpPr>
        <p:spPr>
          <a:xfrm>
            <a:off x="3975689" y="5390062"/>
            <a:ext cx="28956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800" b="1">
                <a:latin typeface="Roboto" panose="02000000000000000000" pitchFamily="2" charset="0"/>
                <a:ea typeface="Roboto" panose="02000000000000000000" pitchFamily="2" charset="0"/>
              </a:rPr>
              <a:t>Par </a:t>
            </a:r>
            <a:r>
              <a:rPr lang="en-GB" sz="1800" b="1" err="1">
                <a:latin typeface="Roboto" panose="02000000000000000000" pitchFamily="2" charset="0"/>
                <a:ea typeface="Roboto" panose="02000000000000000000" pitchFamily="2" charset="0"/>
              </a:rPr>
              <a:t>l'intermédiaire</a:t>
            </a:r>
            <a:r>
              <a:rPr lang="en-GB" sz="1800" b="1">
                <a:latin typeface="Roboto" panose="02000000000000000000" pitchFamily="2" charset="0"/>
                <a:ea typeface="Roboto" panose="02000000000000000000" pitchFamily="2" charset="0"/>
              </a:rPr>
              <a:t> de IRC WASH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F0929F-8F04-B671-C661-1429155DF3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730BFA2-30A9-D2FF-3959-C104495AAC87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GB"/>
              <a:t>Merci!</a:t>
            </a:r>
          </a:p>
        </p:txBody>
      </p:sp>
    </p:spTree>
    <p:extLst>
      <p:ext uri="{BB962C8B-B14F-4D97-AF65-F5344CB8AC3E}">
        <p14:creationId xmlns:p14="http://schemas.microsoft.com/office/powerpoint/2010/main" val="32809351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C965A2A-AB35-9C83-6CF7-4CFFF2A97E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AD05F82-56C4-6303-873D-7866DBE0AD69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GB"/>
              <a:t>01 | </a:t>
            </a:r>
            <a:r>
              <a:rPr lang="en-GB" err="1"/>
              <a:t>Présentations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99997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">
          <a:extLst>
            <a:ext uri="{FF2B5EF4-FFF2-40B4-BE49-F238E27FC236}">
              <a16:creationId xmlns:a16="http://schemas.microsoft.com/office/drawing/2014/main" id="{AACBDB2E-77DF-A37D-8346-0E7946667E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2ff3aaf717a_0_0">
            <a:extLst>
              <a:ext uri="{FF2B5EF4-FFF2-40B4-BE49-F238E27FC236}">
                <a16:creationId xmlns:a16="http://schemas.microsoft.com/office/drawing/2014/main" id="{29BECC6C-C620-10E2-6590-8D1A121D917E}"/>
              </a:ext>
            </a:extLst>
          </p:cNvPr>
          <p:cNvSpPr txBox="1"/>
          <p:nvPr/>
        </p:nvSpPr>
        <p:spPr>
          <a:xfrm>
            <a:off x="1030542" y="844317"/>
            <a:ext cx="5239600" cy="774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40407"/>
              </a:lnSpc>
              <a:buClr>
                <a:srgbClr val="000000"/>
              </a:buClr>
              <a:buSzPts val="5395"/>
            </a:pPr>
            <a:r>
              <a:rPr lang="en-US" sz="3597" b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Présentations</a:t>
            </a:r>
            <a:endParaRPr sz="933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C912064F-B1D2-A588-6ABD-50937AE01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698" y="844317"/>
            <a:ext cx="10652760" cy="969264"/>
          </a:xfrm>
        </p:spPr>
        <p:txBody>
          <a:bodyPr/>
          <a:lstStyle/>
          <a:p>
            <a:r>
              <a:rPr lang="en-GB"/>
              <a:t>Vos formateurs</a:t>
            </a:r>
          </a:p>
        </p:txBody>
      </p:sp>
      <p:sp>
        <p:nvSpPr>
          <p:cNvPr id="206" name="Google Shape;206;g2ff3aaf717a_0_0">
            <a:extLst>
              <a:ext uri="{FF2B5EF4-FFF2-40B4-BE49-F238E27FC236}">
                <a16:creationId xmlns:a16="http://schemas.microsoft.com/office/drawing/2014/main" id="{94FC15DB-4DFB-0D67-6B9E-492FAA26B866}"/>
              </a:ext>
            </a:extLst>
          </p:cNvPr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ctr" anchorCtr="0">
            <a:noAutofit/>
          </a:bodyPr>
          <a:lstStyle>
            <a:defPPr>
              <a:defRPr lang="en-N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ts val="1400"/>
            </a:pPr>
            <a:fld id="{AE359490-CD5A-415E-9F64-F5EC5CB28074}" type="slidenum">
              <a:rPr lang="en-NL" smtClean="0"/>
              <a:t>5</a:t>
            </a:fld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96FDBCA-CE98-691E-B048-0DAD356796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5399" y="1785051"/>
            <a:ext cx="2575010" cy="326753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066D2B0-A2A8-D1EE-D5D7-0DB238978D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0342" y="1776889"/>
            <a:ext cx="2278441" cy="326753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10ED9D3-8B01-0487-4F63-CB65664CBB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7812" y="1776889"/>
            <a:ext cx="2362530" cy="326753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2F7DB83-A67A-D4E9-CACF-E42E1E7727C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70409" y="1776887"/>
            <a:ext cx="2301479" cy="3267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2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2ff3aaf717a_0_0"/>
          <p:cNvSpPr txBox="1"/>
          <p:nvPr/>
        </p:nvSpPr>
        <p:spPr>
          <a:xfrm>
            <a:off x="1030542" y="844317"/>
            <a:ext cx="5239600" cy="774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40407"/>
              </a:lnSpc>
              <a:buClr>
                <a:srgbClr val="000000"/>
              </a:buClr>
              <a:buSzPts val="5395"/>
            </a:pPr>
            <a:r>
              <a:rPr lang="en-US" sz="3597" b="1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Présentations</a:t>
            </a:r>
            <a:endParaRPr sz="933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91" name="Google Shape;191;g2ff3aaf717a_0_0"/>
          <p:cNvGrpSpPr/>
          <p:nvPr/>
        </p:nvGrpSpPr>
        <p:grpSpPr>
          <a:xfrm>
            <a:off x="7450558" y="1009934"/>
            <a:ext cx="3960000" cy="3960000"/>
            <a:chOff x="-260602" y="-273616"/>
            <a:chExt cx="9736653" cy="9319238"/>
          </a:xfrm>
          <a:solidFill>
            <a:schemeClr val="accent2"/>
          </a:solidFill>
        </p:grpSpPr>
        <p:sp>
          <p:nvSpPr>
            <p:cNvPr id="192" name="Google Shape;192;g2ff3aaf717a_0_0"/>
            <p:cNvSpPr/>
            <p:nvPr/>
          </p:nvSpPr>
          <p:spPr>
            <a:xfrm>
              <a:off x="152399" y="152400"/>
              <a:ext cx="8851503" cy="8472035"/>
            </a:xfrm>
            <a:custGeom>
              <a:avLst/>
              <a:gdLst/>
              <a:ahLst/>
              <a:cxnLst/>
              <a:rect l="l" t="t" r="r" b="b"/>
              <a:pathLst>
                <a:path w="8923655" h="8473567" extrusionOk="0">
                  <a:moveTo>
                    <a:pt x="0" y="4236847"/>
                  </a:moveTo>
                  <a:cubicBezTo>
                    <a:pt x="0" y="1896872"/>
                    <a:pt x="1997583" y="0"/>
                    <a:pt x="4461764" y="0"/>
                  </a:cubicBezTo>
                  <a:cubicBezTo>
                    <a:pt x="6925945" y="0"/>
                    <a:pt x="8923655" y="1896872"/>
                    <a:pt x="8923655" y="4236847"/>
                  </a:cubicBezTo>
                  <a:cubicBezTo>
                    <a:pt x="8923655" y="6576822"/>
                    <a:pt x="6925945" y="8473567"/>
                    <a:pt x="4461764" y="8473567"/>
                  </a:cubicBezTo>
                  <a:cubicBezTo>
                    <a:pt x="1997583" y="8473567"/>
                    <a:pt x="0" y="6576695"/>
                    <a:pt x="0" y="42368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0950" tIns="60950" rIns="60950" bIns="6095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933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3" name="Google Shape;193;g2ff3aaf717a_0_0"/>
            <p:cNvSpPr/>
            <p:nvPr/>
          </p:nvSpPr>
          <p:spPr>
            <a:xfrm>
              <a:off x="-260602" y="-273616"/>
              <a:ext cx="9736653" cy="9319238"/>
            </a:xfrm>
            <a:custGeom>
              <a:avLst/>
              <a:gdLst/>
              <a:ahLst/>
              <a:cxnLst/>
              <a:rect l="l" t="t" r="r" b="b"/>
              <a:pathLst>
                <a:path w="9228455" h="8778494" extrusionOk="0">
                  <a:moveTo>
                    <a:pt x="0" y="4389247"/>
                  </a:moveTo>
                  <a:cubicBezTo>
                    <a:pt x="0" y="1957832"/>
                    <a:pt x="2073402" y="0"/>
                    <a:pt x="4614164" y="0"/>
                  </a:cubicBezTo>
                  <a:lnTo>
                    <a:pt x="4614164" y="152400"/>
                  </a:lnTo>
                  <a:lnTo>
                    <a:pt x="4614164" y="0"/>
                  </a:lnTo>
                  <a:cubicBezTo>
                    <a:pt x="7155053" y="0"/>
                    <a:pt x="9228455" y="1957832"/>
                    <a:pt x="9228455" y="4389247"/>
                  </a:cubicBezTo>
                  <a:lnTo>
                    <a:pt x="9076055" y="4389247"/>
                  </a:lnTo>
                  <a:lnTo>
                    <a:pt x="9228455" y="4389247"/>
                  </a:lnTo>
                  <a:cubicBezTo>
                    <a:pt x="9228455" y="6820662"/>
                    <a:pt x="7155053" y="8778494"/>
                    <a:pt x="4614291" y="8778494"/>
                  </a:cubicBezTo>
                  <a:lnTo>
                    <a:pt x="4614291" y="8626094"/>
                  </a:lnTo>
                  <a:lnTo>
                    <a:pt x="4614291" y="8778494"/>
                  </a:lnTo>
                  <a:cubicBezTo>
                    <a:pt x="2073402" y="8778367"/>
                    <a:pt x="0" y="6820662"/>
                    <a:pt x="0" y="4389247"/>
                  </a:cubicBezTo>
                  <a:lnTo>
                    <a:pt x="152400" y="4389247"/>
                  </a:lnTo>
                  <a:lnTo>
                    <a:pt x="304800" y="4389247"/>
                  </a:lnTo>
                  <a:lnTo>
                    <a:pt x="152400" y="4389247"/>
                  </a:lnTo>
                  <a:lnTo>
                    <a:pt x="0" y="4389247"/>
                  </a:lnTo>
                  <a:moveTo>
                    <a:pt x="304800" y="4389247"/>
                  </a:moveTo>
                  <a:cubicBezTo>
                    <a:pt x="304800" y="4473448"/>
                    <a:pt x="236601" y="4541647"/>
                    <a:pt x="152400" y="4541647"/>
                  </a:cubicBezTo>
                  <a:cubicBezTo>
                    <a:pt x="68199" y="4541647"/>
                    <a:pt x="0" y="4473448"/>
                    <a:pt x="0" y="4389247"/>
                  </a:cubicBezTo>
                  <a:cubicBezTo>
                    <a:pt x="0" y="4305046"/>
                    <a:pt x="68199" y="4236847"/>
                    <a:pt x="152400" y="4236847"/>
                  </a:cubicBezTo>
                  <a:cubicBezTo>
                    <a:pt x="236601" y="4236847"/>
                    <a:pt x="304800" y="4305046"/>
                    <a:pt x="304800" y="4389247"/>
                  </a:cubicBezTo>
                  <a:cubicBezTo>
                    <a:pt x="304800" y="6637655"/>
                    <a:pt x="2226691" y="8473694"/>
                    <a:pt x="4614164" y="8473694"/>
                  </a:cubicBezTo>
                  <a:cubicBezTo>
                    <a:pt x="7001637" y="8473694"/>
                    <a:pt x="8923655" y="6637655"/>
                    <a:pt x="8923655" y="4389247"/>
                  </a:cubicBezTo>
                  <a:cubicBezTo>
                    <a:pt x="8923655" y="2140838"/>
                    <a:pt x="7001764" y="304800"/>
                    <a:pt x="4614164" y="304800"/>
                  </a:cubicBezTo>
                  <a:lnTo>
                    <a:pt x="4614164" y="152400"/>
                  </a:lnTo>
                  <a:lnTo>
                    <a:pt x="4614164" y="304800"/>
                  </a:lnTo>
                  <a:cubicBezTo>
                    <a:pt x="2226691" y="304800"/>
                    <a:pt x="304800" y="2140839"/>
                    <a:pt x="304800" y="438924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0950" tIns="60950" rIns="60950" bIns="6095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933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4" name="Google Shape;194;g2ff3aaf717a_0_0"/>
          <p:cNvGrpSpPr/>
          <p:nvPr/>
        </p:nvGrpSpPr>
        <p:grpSpPr>
          <a:xfrm>
            <a:off x="8530558" y="2089934"/>
            <a:ext cx="1800000" cy="1800000"/>
            <a:chOff x="0" y="0"/>
            <a:chExt cx="4509516" cy="4297680"/>
          </a:xfrm>
        </p:grpSpPr>
        <p:sp>
          <p:nvSpPr>
            <p:cNvPr id="195" name="Google Shape;195;g2ff3aaf717a_0_0"/>
            <p:cNvSpPr/>
            <p:nvPr/>
          </p:nvSpPr>
          <p:spPr>
            <a:xfrm>
              <a:off x="152400" y="152400"/>
              <a:ext cx="4204843" cy="3992880"/>
            </a:xfrm>
            <a:custGeom>
              <a:avLst/>
              <a:gdLst/>
              <a:ahLst/>
              <a:cxnLst/>
              <a:rect l="l" t="t" r="r" b="b"/>
              <a:pathLst>
                <a:path w="4204843" h="3992880" extrusionOk="0">
                  <a:moveTo>
                    <a:pt x="0" y="1996440"/>
                  </a:moveTo>
                  <a:cubicBezTo>
                    <a:pt x="0" y="893826"/>
                    <a:pt x="941324" y="0"/>
                    <a:pt x="2102358" y="0"/>
                  </a:cubicBezTo>
                  <a:cubicBezTo>
                    <a:pt x="3263392" y="0"/>
                    <a:pt x="4204843" y="893826"/>
                    <a:pt x="4204843" y="1996440"/>
                  </a:cubicBezTo>
                  <a:cubicBezTo>
                    <a:pt x="4204843" y="3099054"/>
                    <a:pt x="3263519" y="3992880"/>
                    <a:pt x="2102485" y="3992880"/>
                  </a:cubicBezTo>
                  <a:cubicBezTo>
                    <a:pt x="941451" y="3992880"/>
                    <a:pt x="0" y="3098927"/>
                    <a:pt x="0" y="19964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0950" tIns="60950" rIns="60950" bIns="6095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933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6" name="Google Shape;196;g2ff3aaf717a_0_0"/>
            <p:cNvSpPr/>
            <p:nvPr/>
          </p:nvSpPr>
          <p:spPr>
            <a:xfrm>
              <a:off x="0" y="0"/>
              <a:ext cx="4509516" cy="4297680"/>
            </a:xfrm>
            <a:custGeom>
              <a:avLst/>
              <a:gdLst/>
              <a:ahLst/>
              <a:cxnLst/>
              <a:rect l="l" t="t" r="r" b="b"/>
              <a:pathLst>
                <a:path w="4509516" h="4297680" extrusionOk="0">
                  <a:moveTo>
                    <a:pt x="0" y="2148840"/>
                  </a:moveTo>
                  <a:cubicBezTo>
                    <a:pt x="0" y="954659"/>
                    <a:pt x="1017016" y="0"/>
                    <a:pt x="2254758" y="0"/>
                  </a:cubicBezTo>
                  <a:lnTo>
                    <a:pt x="2254758" y="152400"/>
                  </a:lnTo>
                  <a:lnTo>
                    <a:pt x="2254758" y="0"/>
                  </a:lnTo>
                  <a:cubicBezTo>
                    <a:pt x="3492500" y="0"/>
                    <a:pt x="4509516" y="954659"/>
                    <a:pt x="4509516" y="2148840"/>
                  </a:cubicBezTo>
                  <a:lnTo>
                    <a:pt x="4357116" y="2148840"/>
                  </a:lnTo>
                  <a:lnTo>
                    <a:pt x="4509516" y="2148840"/>
                  </a:lnTo>
                  <a:cubicBezTo>
                    <a:pt x="4509516" y="3342894"/>
                    <a:pt x="3492500" y="4297680"/>
                    <a:pt x="2254758" y="4297680"/>
                  </a:cubicBezTo>
                  <a:lnTo>
                    <a:pt x="2254758" y="4145280"/>
                  </a:lnTo>
                  <a:lnTo>
                    <a:pt x="2254758" y="4297680"/>
                  </a:lnTo>
                  <a:cubicBezTo>
                    <a:pt x="1017016" y="4297553"/>
                    <a:pt x="0" y="3342894"/>
                    <a:pt x="0" y="2148840"/>
                  </a:cubicBezTo>
                  <a:lnTo>
                    <a:pt x="152400" y="2148840"/>
                  </a:lnTo>
                  <a:lnTo>
                    <a:pt x="304800" y="2148840"/>
                  </a:lnTo>
                  <a:lnTo>
                    <a:pt x="152400" y="2148840"/>
                  </a:lnTo>
                  <a:lnTo>
                    <a:pt x="0" y="2148840"/>
                  </a:lnTo>
                  <a:moveTo>
                    <a:pt x="304800" y="2148840"/>
                  </a:moveTo>
                  <a:cubicBezTo>
                    <a:pt x="304800" y="2233041"/>
                    <a:pt x="236601" y="2301240"/>
                    <a:pt x="152400" y="2301240"/>
                  </a:cubicBezTo>
                  <a:cubicBezTo>
                    <a:pt x="68199" y="2301240"/>
                    <a:pt x="0" y="2233041"/>
                    <a:pt x="0" y="2148840"/>
                  </a:cubicBezTo>
                  <a:cubicBezTo>
                    <a:pt x="0" y="2064639"/>
                    <a:pt x="68199" y="1996440"/>
                    <a:pt x="152400" y="1996440"/>
                  </a:cubicBezTo>
                  <a:cubicBezTo>
                    <a:pt x="236601" y="1996440"/>
                    <a:pt x="304800" y="2064639"/>
                    <a:pt x="304800" y="2148840"/>
                  </a:cubicBezTo>
                  <a:cubicBezTo>
                    <a:pt x="304800" y="3159887"/>
                    <a:pt x="1170305" y="3992880"/>
                    <a:pt x="2254758" y="3992880"/>
                  </a:cubicBezTo>
                  <a:cubicBezTo>
                    <a:pt x="3339211" y="3992880"/>
                    <a:pt x="4204716" y="3160014"/>
                    <a:pt x="4204716" y="2148840"/>
                  </a:cubicBezTo>
                  <a:cubicBezTo>
                    <a:pt x="4204716" y="1137666"/>
                    <a:pt x="3339338" y="304800"/>
                    <a:pt x="2254758" y="304800"/>
                  </a:cubicBezTo>
                  <a:lnTo>
                    <a:pt x="2254758" y="152400"/>
                  </a:lnTo>
                  <a:lnTo>
                    <a:pt x="2254758" y="304800"/>
                  </a:lnTo>
                  <a:cubicBezTo>
                    <a:pt x="1170305" y="304800"/>
                    <a:pt x="304800" y="1137666"/>
                    <a:pt x="304800" y="2148840"/>
                  </a:cubicBezTo>
                  <a:close/>
                </a:path>
              </a:pathLst>
            </a:custGeom>
            <a:solidFill>
              <a:srgbClr val="1F497D"/>
            </a:solidFill>
            <a:ln>
              <a:noFill/>
            </a:ln>
          </p:spPr>
          <p:txBody>
            <a:bodyPr spcFirstLastPara="1" wrap="square" lIns="60950" tIns="60950" rIns="60950" bIns="6095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933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198" name="Google Shape;198;g2ff3aaf717a_0_0"/>
          <p:cNvCxnSpPr>
            <a:cxnSpLocks/>
          </p:cNvCxnSpPr>
          <p:nvPr/>
        </p:nvCxnSpPr>
        <p:spPr>
          <a:xfrm>
            <a:off x="7689101" y="2989934"/>
            <a:ext cx="720608" cy="0"/>
          </a:xfrm>
          <a:prstGeom prst="straightConnector1">
            <a:avLst/>
          </a:prstGeom>
          <a:noFill/>
          <a:ln w="57150" cap="rnd" cmpd="sng">
            <a:solidFill>
              <a:srgbClr val="FFFFFF"/>
            </a:solidFill>
            <a:prstDash val="solid"/>
            <a:round/>
            <a:headEnd type="triangle" w="med" len="med"/>
            <a:tailEnd type="triangle" w="med" len="med"/>
          </a:ln>
        </p:spPr>
      </p:cxnSp>
      <p:sp>
        <p:nvSpPr>
          <p:cNvPr id="6" name="Title 5">
            <a:extLst>
              <a:ext uri="{FF2B5EF4-FFF2-40B4-BE49-F238E27FC236}">
                <a16:creationId xmlns:a16="http://schemas.microsoft.com/office/drawing/2014/main" id="{A7B197EA-C503-801C-97BE-D802B4E127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191" y="354730"/>
            <a:ext cx="10652760" cy="969264"/>
          </a:xfrm>
        </p:spPr>
        <p:txBody>
          <a:bodyPr>
            <a:normAutofit/>
          </a:bodyPr>
          <a:lstStyle/>
          <a:p>
            <a:r>
              <a:rPr lang="en-GB" sz="4000"/>
              <a:t>Introduction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66E6BF7-961D-CC02-3EA0-AED7B9B2F6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1191" y="1146699"/>
            <a:ext cx="6012164" cy="4499623"/>
          </a:xfrm>
        </p:spPr>
        <p:txBody>
          <a:bodyPr>
            <a:normAutofit fontScale="77500" lnSpcReduction="20000"/>
          </a:bodyPr>
          <a:lstStyle/>
          <a:p>
            <a:endParaRPr lang="en-GB"/>
          </a:p>
          <a:p>
            <a:pPr marL="514350" indent="-514350">
              <a:buFont typeface="+mj-lt"/>
              <a:buAutoNum type="arabicPeriod"/>
            </a:pPr>
            <a:r>
              <a:rPr lang="en-GB"/>
              <a:t>Divisez le groupe en deux.</a:t>
            </a:r>
          </a:p>
          <a:p>
            <a:pPr marL="514350" indent="-514350">
              <a:buFont typeface="+mj-lt"/>
              <a:buAutoNum type="arabicPeriod"/>
            </a:pPr>
            <a:r>
              <a:rPr lang="en-GB"/>
              <a:t>Formez deux cercles, l'un à l'intérieur de l'autre (toutes les personnes du cercle extérieur doivent faire face à une personne du cercle intérieur).</a:t>
            </a:r>
          </a:p>
          <a:p>
            <a:pPr marL="514350" indent="-514350">
              <a:buFont typeface="+mj-lt"/>
              <a:buAutoNum type="arabicPeriod"/>
            </a:pPr>
            <a:r>
              <a:rPr lang="en-GB"/>
              <a:t>Présentez-vous.</a:t>
            </a:r>
          </a:p>
          <a:p>
            <a:pPr marL="514350" indent="-514350">
              <a:buFont typeface="+mj-lt"/>
              <a:buAutoNum type="arabicPeriod"/>
            </a:pPr>
            <a:r>
              <a:rPr lang="en-GB"/>
              <a:t>Toutes les minutes, le cercle extérieur se déplace dans le sens des aiguilles d'une montre.</a:t>
            </a:r>
          </a:p>
          <a:p>
            <a:pPr marL="514350" indent="-514350">
              <a:buFont typeface="+mj-lt"/>
              <a:buAutoNum type="arabicPeriod"/>
            </a:pPr>
            <a:r>
              <a:rPr lang="en-GB"/>
              <a:t>Continuez à tourner toutes les minutes.</a:t>
            </a:r>
          </a:p>
        </p:txBody>
      </p:sp>
      <p:sp>
        <p:nvSpPr>
          <p:cNvPr id="206" name="Google Shape;206;g2ff3aaf717a_0_0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ctr" anchorCtr="0">
            <a:noAutofit/>
          </a:bodyPr>
          <a:lstStyle>
            <a:defPPr>
              <a:defRPr lang="en-N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ts val="1400"/>
            </a:pPr>
            <a:fld id="{AE359490-CD5A-415E-9F64-F5EC5CB28074}" type="slidenum">
              <a:rPr lang="en-NL" smtClean="0"/>
              <a:t>6</a:t>
            </a:fld>
            <a:endParaRPr/>
          </a:p>
        </p:txBody>
      </p:sp>
      <p:cxnSp>
        <p:nvCxnSpPr>
          <p:cNvPr id="9" name="Google Shape;198;g2ff3aaf717a_0_0">
            <a:extLst>
              <a:ext uri="{FF2B5EF4-FFF2-40B4-BE49-F238E27FC236}">
                <a16:creationId xmlns:a16="http://schemas.microsoft.com/office/drawing/2014/main" id="{93328851-5E2D-69D8-FB3D-B4FA517F7AE0}"/>
              </a:ext>
            </a:extLst>
          </p:cNvPr>
          <p:cNvCxnSpPr>
            <a:cxnSpLocks/>
          </p:cNvCxnSpPr>
          <p:nvPr/>
        </p:nvCxnSpPr>
        <p:spPr>
          <a:xfrm>
            <a:off x="10404592" y="2989934"/>
            <a:ext cx="720608" cy="0"/>
          </a:xfrm>
          <a:prstGeom prst="straightConnector1">
            <a:avLst/>
          </a:prstGeom>
          <a:noFill/>
          <a:ln w="57150" cap="rnd" cmpd="sng">
            <a:solidFill>
              <a:srgbClr val="FFFFFF"/>
            </a:solidFill>
            <a:prstDash val="solid"/>
            <a:round/>
            <a:headEnd type="triangle" w="med" len="med"/>
            <a:tailEnd type="triangle" w="med" len="med"/>
          </a:ln>
        </p:spPr>
      </p:cxnSp>
      <p:cxnSp>
        <p:nvCxnSpPr>
          <p:cNvPr id="10" name="Google Shape;198;g2ff3aaf717a_0_0">
            <a:extLst>
              <a:ext uri="{FF2B5EF4-FFF2-40B4-BE49-F238E27FC236}">
                <a16:creationId xmlns:a16="http://schemas.microsoft.com/office/drawing/2014/main" id="{495EB7F3-1A24-F0E2-FAB5-7C9467DC1FE2}"/>
              </a:ext>
            </a:extLst>
          </p:cNvPr>
          <p:cNvCxnSpPr>
            <a:cxnSpLocks/>
          </p:cNvCxnSpPr>
          <p:nvPr/>
        </p:nvCxnSpPr>
        <p:spPr>
          <a:xfrm rot="5400000">
            <a:off x="9070254" y="1619273"/>
            <a:ext cx="720608" cy="0"/>
          </a:xfrm>
          <a:prstGeom prst="straightConnector1">
            <a:avLst/>
          </a:prstGeom>
          <a:noFill/>
          <a:ln w="57150" cap="rnd" cmpd="sng">
            <a:solidFill>
              <a:srgbClr val="FFFFFF"/>
            </a:solidFill>
            <a:prstDash val="solid"/>
            <a:round/>
            <a:headEnd type="triangle" w="med" len="med"/>
            <a:tailEnd type="triangle" w="med" len="med"/>
          </a:ln>
        </p:spPr>
      </p:cxnSp>
      <p:cxnSp>
        <p:nvCxnSpPr>
          <p:cNvPr id="11" name="Google Shape;198;g2ff3aaf717a_0_0">
            <a:extLst>
              <a:ext uri="{FF2B5EF4-FFF2-40B4-BE49-F238E27FC236}">
                <a16:creationId xmlns:a16="http://schemas.microsoft.com/office/drawing/2014/main" id="{31ED1579-B4AE-9C86-898F-A103CBA9E08F}"/>
              </a:ext>
            </a:extLst>
          </p:cNvPr>
          <p:cNvCxnSpPr>
            <a:cxnSpLocks/>
          </p:cNvCxnSpPr>
          <p:nvPr/>
        </p:nvCxnSpPr>
        <p:spPr>
          <a:xfrm rot="5400000">
            <a:off x="9070254" y="4349623"/>
            <a:ext cx="720608" cy="0"/>
          </a:xfrm>
          <a:prstGeom prst="straightConnector1">
            <a:avLst/>
          </a:prstGeom>
          <a:noFill/>
          <a:ln w="57150" cap="rnd" cmpd="sng">
            <a:solidFill>
              <a:srgbClr val="FFFFFF"/>
            </a:solidFill>
            <a:prstDash val="solid"/>
            <a:round/>
            <a:headEnd type="triangle" w="med" len="med"/>
            <a:tailEnd type="triangle" w="med" len="med"/>
          </a:ln>
        </p:spPr>
      </p:cxnSp>
      <p:cxnSp>
        <p:nvCxnSpPr>
          <p:cNvPr id="12" name="Google Shape;198;g2ff3aaf717a_0_0">
            <a:extLst>
              <a:ext uri="{FF2B5EF4-FFF2-40B4-BE49-F238E27FC236}">
                <a16:creationId xmlns:a16="http://schemas.microsoft.com/office/drawing/2014/main" id="{314A5787-6F5F-8627-7852-CDF0581CD42C}"/>
              </a:ext>
            </a:extLst>
          </p:cNvPr>
          <p:cNvCxnSpPr>
            <a:cxnSpLocks/>
          </p:cNvCxnSpPr>
          <p:nvPr/>
        </p:nvCxnSpPr>
        <p:spPr>
          <a:xfrm rot="2700000">
            <a:off x="10007272" y="3924981"/>
            <a:ext cx="720608" cy="0"/>
          </a:xfrm>
          <a:prstGeom prst="straightConnector1">
            <a:avLst/>
          </a:prstGeom>
          <a:noFill/>
          <a:ln w="57150" cap="rnd" cmpd="sng">
            <a:solidFill>
              <a:srgbClr val="FFFFFF"/>
            </a:solidFill>
            <a:prstDash val="solid"/>
            <a:round/>
            <a:headEnd type="triangle" w="med" len="med"/>
            <a:tailEnd type="triangle" w="med" len="med"/>
          </a:ln>
        </p:spPr>
      </p:cxnSp>
      <p:cxnSp>
        <p:nvCxnSpPr>
          <p:cNvPr id="13" name="Google Shape;198;g2ff3aaf717a_0_0">
            <a:extLst>
              <a:ext uri="{FF2B5EF4-FFF2-40B4-BE49-F238E27FC236}">
                <a16:creationId xmlns:a16="http://schemas.microsoft.com/office/drawing/2014/main" id="{431F3402-8322-0AAF-FCE8-C3500689D642}"/>
              </a:ext>
            </a:extLst>
          </p:cNvPr>
          <p:cNvCxnSpPr>
            <a:cxnSpLocks/>
          </p:cNvCxnSpPr>
          <p:nvPr/>
        </p:nvCxnSpPr>
        <p:spPr>
          <a:xfrm rot="2700000">
            <a:off x="8133235" y="1999421"/>
            <a:ext cx="720608" cy="0"/>
          </a:xfrm>
          <a:prstGeom prst="straightConnector1">
            <a:avLst/>
          </a:prstGeom>
          <a:noFill/>
          <a:ln w="57150" cap="rnd" cmpd="sng">
            <a:solidFill>
              <a:srgbClr val="FFFFFF"/>
            </a:solidFill>
            <a:prstDash val="solid"/>
            <a:round/>
            <a:headEnd type="triangle" w="med" len="med"/>
            <a:tailEnd type="triangle" w="med" len="med"/>
          </a:ln>
        </p:spPr>
      </p:cxnSp>
      <p:cxnSp>
        <p:nvCxnSpPr>
          <p:cNvPr id="14" name="Google Shape;198;g2ff3aaf717a_0_0">
            <a:extLst>
              <a:ext uri="{FF2B5EF4-FFF2-40B4-BE49-F238E27FC236}">
                <a16:creationId xmlns:a16="http://schemas.microsoft.com/office/drawing/2014/main" id="{CE940881-81C9-8141-4F43-020CF2BD9F48}"/>
              </a:ext>
            </a:extLst>
          </p:cNvPr>
          <p:cNvCxnSpPr>
            <a:cxnSpLocks/>
          </p:cNvCxnSpPr>
          <p:nvPr/>
        </p:nvCxnSpPr>
        <p:spPr>
          <a:xfrm rot="18900000" flipV="1">
            <a:off x="10041645" y="2063252"/>
            <a:ext cx="720608" cy="0"/>
          </a:xfrm>
          <a:prstGeom prst="straightConnector1">
            <a:avLst/>
          </a:prstGeom>
          <a:noFill/>
          <a:ln w="57150" cap="rnd" cmpd="sng">
            <a:solidFill>
              <a:srgbClr val="FFFFFF"/>
            </a:solidFill>
            <a:prstDash val="solid"/>
            <a:round/>
            <a:headEnd type="triangle" w="med" len="med"/>
            <a:tailEnd type="triangle" w="med" len="med"/>
          </a:ln>
        </p:spPr>
      </p:cxnSp>
      <p:cxnSp>
        <p:nvCxnSpPr>
          <p:cNvPr id="15" name="Google Shape;198;g2ff3aaf717a_0_0">
            <a:extLst>
              <a:ext uri="{FF2B5EF4-FFF2-40B4-BE49-F238E27FC236}">
                <a16:creationId xmlns:a16="http://schemas.microsoft.com/office/drawing/2014/main" id="{CE319C51-6D82-DABA-1E7C-847052F1D588}"/>
              </a:ext>
            </a:extLst>
          </p:cNvPr>
          <p:cNvCxnSpPr>
            <a:cxnSpLocks/>
          </p:cNvCxnSpPr>
          <p:nvPr/>
        </p:nvCxnSpPr>
        <p:spPr>
          <a:xfrm rot="18900000" flipV="1">
            <a:off x="8109828" y="3939628"/>
            <a:ext cx="720608" cy="0"/>
          </a:xfrm>
          <a:prstGeom prst="straightConnector1">
            <a:avLst/>
          </a:prstGeom>
          <a:noFill/>
          <a:ln w="57150" cap="rnd" cmpd="sng">
            <a:solidFill>
              <a:srgbClr val="FFFFFF"/>
            </a:solidFill>
            <a:prstDash val="solid"/>
            <a:round/>
            <a:headEnd type="triangle" w="med" len="med"/>
            <a:tailEnd type="triangle" w="med" len="med"/>
          </a:ln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30954ad01f5_0_1"/>
          <p:cNvSpPr txBox="1"/>
          <p:nvPr/>
        </p:nvSpPr>
        <p:spPr>
          <a:xfrm>
            <a:off x="1" y="794726"/>
            <a:ext cx="12191999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4037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Remerciements</a:t>
            </a:r>
            <a:endParaRPr kumimoji="0" sz="40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g30954ad01f5_0_1"/>
          <p:cNvSpPr txBox="1"/>
          <p:nvPr/>
        </p:nvSpPr>
        <p:spPr>
          <a:xfrm>
            <a:off x="1526435" y="2197894"/>
            <a:ext cx="9139129" cy="12311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/>
                <a:sym typeface="Roboto"/>
              </a:rPr>
              <a:t>Nous tenons à remercier les partenaires et bailleurs de fonds suivants qui ont participé à la conception et à la mise en œuvre de la </a:t>
            </a:r>
            <a:r>
              <a:rPr kumimoji="0" lang="en-GB" sz="2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/>
                <a:sym typeface="Roboto"/>
              </a:rPr>
              <a:t>Masterclass sur les services d'approvisionnement en eau résilients au changement climatique </a:t>
            </a: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/>
                <a:sym typeface="Roboto"/>
              </a:rPr>
              <a:t>:</a:t>
            </a:r>
            <a:endParaRPr kumimoji="0" sz="105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0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/>
              <a:sym typeface="Roboto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/>
                <a:sym typeface="Roboto"/>
              </a:rPr>
              <a:t>Les modules ont été développés avec</a:t>
            </a:r>
            <a:endParaRPr kumimoji="0" sz="20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sym typeface="Arial"/>
            </a:endParaRPr>
          </a:p>
        </p:txBody>
      </p:sp>
      <p:sp>
        <p:nvSpPr>
          <p:cNvPr id="115" name="Google Shape;115;g30954ad01f5_0_1"/>
          <p:cNvSpPr txBox="1">
            <a:spLocks noGrp="1"/>
          </p:cNvSpPr>
          <p:nvPr>
            <p:ph type="sldNum" idx="4"/>
          </p:nvPr>
        </p:nvSpPr>
        <p:spPr>
          <a:xfrm>
            <a:off x="-934720" y="6414685"/>
            <a:ext cx="14223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50" tIns="30450" rIns="60950" bIns="30450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7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75757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6" name="Picture 5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740AF9FB-8636-CF0F-5479-DD7F5E0D981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2250" y="4133911"/>
            <a:ext cx="4318000" cy="1270289"/>
          </a:xfrm>
          <a:prstGeom prst="rect">
            <a:avLst/>
          </a:prstGeom>
        </p:spPr>
      </p:pic>
      <p:pic>
        <p:nvPicPr>
          <p:cNvPr id="8" name="Picture 7" descr="A white logo with white text&#10;&#10;AI-generated content may be incorrect.">
            <a:extLst>
              <a:ext uri="{FF2B5EF4-FFF2-40B4-BE49-F238E27FC236}">
                <a16:creationId xmlns:a16="http://schemas.microsoft.com/office/drawing/2014/main" id="{63AB5342-CB47-9FBB-16FC-C7377D94ED9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5879" y="3993979"/>
            <a:ext cx="3626283" cy="141022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>
          <a:extLst>
            <a:ext uri="{FF2B5EF4-FFF2-40B4-BE49-F238E27FC236}">
              <a16:creationId xmlns:a16="http://schemas.microsoft.com/office/drawing/2014/main" id="{A21614D2-A6AC-C8A9-5334-E129C0D107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river running through a green field&#10;&#10;AI-generated content may be incorrect.">
            <a:extLst>
              <a:ext uri="{FF2B5EF4-FFF2-40B4-BE49-F238E27FC236}">
                <a16:creationId xmlns:a16="http://schemas.microsoft.com/office/drawing/2014/main" id="{AA32C5DC-DDFF-084C-A915-12E380BAC0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-203"/>
          <a:stretch>
            <a:fillRect/>
          </a:stretch>
        </p:blipFill>
        <p:spPr>
          <a:xfrm>
            <a:off x="0" y="1"/>
            <a:ext cx="12216829" cy="6858000"/>
          </a:xfrm>
          <a:prstGeom prst="rect">
            <a:avLst/>
          </a:prstGeom>
        </p:spPr>
      </p:pic>
      <p:sp>
        <p:nvSpPr>
          <p:cNvPr id="4" name="Google Shape;211;p5">
            <a:extLst>
              <a:ext uri="{FF2B5EF4-FFF2-40B4-BE49-F238E27FC236}">
                <a16:creationId xmlns:a16="http://schemas.microsoft.com/office/drawing/2014/main" id="{D9A31F31-1C38-B2FE-720B-A5BA0D6A6894}"/>
              </a:ext>
            </a:extLst>
          </p:cNvPr>
          <p:cNvSpPr/>
          <p:nvPr/>
        </p:nvSpPr>
        <p:spPr>
          <a:xfrm>
            <a:off x="0" y="641888"/>
            <a:ext cx="12216829" cy="1332293"/>
          </a:xfrm>
          <a:custGeom>
            <a:avLst/>
            <a:gdLst/>
            <a:ahLst/>
            <a:cxnLst/>
            <a:rect l="l" t="t" r="r" b="b"/>
            <a:pathLst>
              <a:path w="24433657" h="2664587" extrusionOk="0">
                <a:moveTo>
                  <a:pt x="0" y="0"/>
                </a:moveTo>
                <a:lnTo>
                  <a:pt x="24433657" y="0"/>
                </a:lnTo>
                <a:lnTo>
                  <a:pt x="24433657" y="2664587"/>
                </a:lnTo>
                <a:lnTo>
                  <a:pt x="0" y="2664587"/>
                </a:lnTo>
                <a:close/>
              </a:path>
            </a:pathLst>
          </a:custGeom>
          <a:gradFill>
            <a:gsLst>
              <a:gs pos="0">
                <a:srgbClr val="0B5FBA">
                  <a:alpha val="80000"/>
                </a:srgbClr>
              </a:gs>
              <a:gs pos="100000">
                <a:srgbClr val="00D0AB"/>
              </a:gs>
            </a:gsLst>
            <a:lin ang="0" scaled="0"/>
          </a:gradFill>
          <a:ln>
            <a:noFill/>
          </a:ln>
        </p:spPr>
        <p:txBody>
          <a:bodyPr spcFirstLastPara="1" wrap="square" lIns="60950" tIns="30467" rIns="60950" bIns="30467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93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54" name="Google Shape;254;p8">
            <a:extLst>
              <a:ext uri="{FF2B5EF4-FFF2-40B4-BE49-F238E27FC236}">
                <a16:creationId xmlns:a16="http://schemas.microsoft.com/office/drawing/2014/main" id="{BCBF3BF7-6C1E-9A1C-7E0B-BCE739863396}"/>
              </a:ext>
            </a:extLst>
          </p:cNvPr>
          <p:cNvSpPr txBox="1"/>
          <p:nvPr/>
        </p:nvSpPr>
        <p:spPr>
          <a:xfrm rot="-5400000">
            <a:off x="9698436" y="4034661"/>
            <a:ext cx="4342430" cy="221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1995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99"/>
              <a:buFont typeface="Arial"/>
              <a:buNone/>
              <a:tabLst/>
              <a:defRPr/>
            </a:pPr>
            <a:r>
              <a:rPr kumimoji="0" lang="en-US" sz="1199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Photo par Dan </a:t>
            </a:r>
            <a:r>
              <a:rPr kumimoji="0" lang="en-US" sz="1199" b="0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Roizer</a:t>
            </a:r>
            <a:r>
              <a:rPr kumimoji="0" lang="en-US" sz="1199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kumimoji="0" lang="en-US" sz="1199" b="0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Unsplash</a:t>
            </a:r>
            <a:endParaRPr kumimoji="0" sz="93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55" name="Google Shape;255;p8">
            <a:extLst>
              <a:ext uri="{FF2B5EF4-FFF2-40B4-BE49-F238E27FC236}">
                <a16:creationId xmlns:a16="http://schemas.microsoft.com/office/drawing/2014/main" id="{74BBFFA5-9036-BFC9-9D16-CEFB57BFEF5F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649456" y="6492240"/>
            <a:ext cx="457200" cy="338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50" tIns="30467" rIns="60950" bIns="30467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8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75757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210B6A-65F1-C54A-F01C-DA617C87B5C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49525" y="998952"/>
            <a:ext cx="11642475" cy="741762"/>
          </a:xfrm>
        </p:spPr>
        <p:txBody>
          <a:bodyPr>
            <a:normAutofit lnSpcReduction="10000"/>
          </a:bodyPr>
          <a:lstStyle/>
          <a:p>
            <a:r>
              <a:rPr lang="en-GB"/>
              <a:t>02 | Aperçu de la masterclass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47465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ED33223C-3495-652F-1D6A-2A6A9EF4FFB1}"/>
              </a:ext>
            </a:extLst>
          </p:cNvPr>
          <p:cNvSpPr/>
          <p:nvPr/>
        </p:nvSpPr>
        <p:spPr>
          <a:xfrm>
            <a:off x="4316023" y="1842395"/>
            <a:ext cx="936133" cy="936133"/>
          </a:xfrm>
          <a:prstGeom prst="ellipse">
            <a:avLst/>
          </a:prstGeom>
          <a:solidFill>
            <a:srgbClr val="0A5F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96C60DC1-02FC-E75F-2273-AE339E402591}"/>
              </a:ext>
            </a:extLst>
          </p:cNvPr>
          <p:cNvSpPr/>
          <p:nvPr/>
        </p:nvSpPr>
        <p:spPr>
          <a:xfrm>
            <a:off x="6959330" y="1842395"/>
            <a:ext cx="936133" cy="936133"/>
          </a:xfrm>
          <a:prstGeom prst="ellipse">
            <a:avLst/>
          </a:prstGeom>
          <a:solidFill>
            <a:srgbClr val="0A5F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37EC4A3-50CE-2D8A-CA32-134F86B165DD}"/>
              </a:ext>
            </a:extLst>
          </p:cNvPr>
          <p:cNvSpPr/>
          <p:nvPr/>
        </p:nvSpPr>
        <p:spPr>
          <a:xfrm>
            <a:off x="9602637" y="1842395"/>
            <a:ext cx="936133" cy="936133"/>
          </a:xfrm>
          <a:prstGeom prst="ellipse">
            <a:avLst/>
          </a:prstGeom>
          <a:solidFill>
            <a:srgbClr val="0A5F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45E1E36E-81E7-360C-AAD4-DCA3B11BD311}"/>
              </a:ext>
            </a:extLst>
          </p:cNvPr>
          <p:cNvSpPr/>
          <p:nvPr/>
        </p:nvSpPr>
        <p:spPr>
          <a:xfrm>
            <a:off x="1672716" y="1842395"/>
            <a:ext cx="936133" cy="936133"/>
          </a:xfrm>
          <a:prstGeom prst="ellipse">
            <a:avLst/>
          </a:prstGeom>
          <a:solidFill>
            <a:srgbClr val="0A5F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3" name="Google Shape;153;p5"/>
          <p:cNvSpPr txBox="1"/>
          <p:nvPr/>
        </p:nvSpPr>
        <p:spPr>
          <a:xfrm>
            <a:off x="1037768" y="2892055"/>
            <a:ext cx="2206030" cy="2215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defRPr/>
            </a:pPr>
            <a:r>
              <a:rPr lang="en-US" sz="1800">
                <a:solidFill>
                  <a:srgbClr val="0B5FBA"/>
                </a:solidFill>
                <a:latin typeface="Roboto Medium"/>
                <a:ea typeface="Roboto"/>
              </a:rPr>
              <a:t>Les gouvernements nationaux et locaux sont mieux équipés pour intégrer des mesures d'adaptation au changement climatique à fort impact dans leurs plans d'investissement et leurs infrastructures hydrauliques.</a:t>
            </a:r>
            <a:endParaRPr lang="en-US">
              <a:latin typeface="Roboto Medium"/>
            </a:endParaRPr>
          </a:p>
        </p:txBody>
      </p:sp>
      <p:sp>
        <p:nvSpPr>
          <p:cNvPr id="154" name="Google Shape;154;p5"/>
          <p:cNvSpPr txBox="1"/>
          <p:nvPr/>
        </p:nvSpPr>
        <p:spPr>
          <a:xfrm>
            <a:off x="8982038" y="2892055"/>
            <a:ext cx="2286898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defRPr/>
            </a:pPr>
            <a:r>
              <a:rPr lang="en-US" sz="1800">
                <a:solidFill>
                  <a:srgbClr val="0B5FBA"/>
                </a:solidFill>
                <a:latin typeface="Roboto Medium"/>
                <a:ea typeface="Roboto"/>
              </a:rPr>
              <a:t>Il existe des outils de renforcement des capacités et des formateurs pour renforcer ces capacités.</a:t>
            </a:r>
          </a:p>
        </p:txBody>
      </p:sp>
      <p:sp>
        <p:nvSpPr>
          <p:cNvPr id="155" name="Google Shape;155;p5"/>
          <p:cNvSpPr txBox="1"/>
          <p:nvPr/>
        </p:nvSpPr>
        <p:spPr>
          <a:xfrm>
            <a:off x="6324382" y="2892055"/>
            <a:ext cx="2260813" cy="1661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defRPr/>
            </a:pPr>
            <a:r>
              <a:rPr lang="en-GB" sz="1800">
                <a:solidFill>
                  <a:srgbClr val="0B5FBA"/>
                </a:solidFill>
                <a:latin typeface="Roboto Medium"/>
                <a:ea typeface="Roboto"/>
              </a:rPr>
              <a:t>Les responsables gouvernementaux sont en mesure de relever les défis liés au climat qui affectent les services d'eau et d'assainissement.</a:t>
            </a:r>
          </a:p>
        </p:txBody>
      </p:sp>
      <p:sp>
        <p:nvSpPr>
          <p:cNvPr id="157" name="Google Shape;157;p5"/>
          <p:cNvSpPr txBox="1"/>
          <p:nvPr/>
        </p:nvSpPr>
        <p:spPr>
          <a:xfrm>
            <a:off x="726188" y="676332"/>
            <a:ext cx="10798159" cy="6478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699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598" b="1" i="0" u="none" strike="noStrike" kern="0" cap="none" spc="0" normalizeH="0" baseline="0" noProof="0">
                <a:ln>
                  <a:noFill/>
                </a:ln>
                <a:solidFill>
                  <a:srgbClr val="0B5FBA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Objectifs de la masterclass</a:t>
            </a: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" name="Google Shape;161;p5"/>
          <p:cNvSpPr txBox="1"/>
          <p:nvPr/>
        </p:nvSpPr>
        <p:spPr>
          <a:xfrm>
            <a:off x="3640641" y="2892055"/>
            <a:ext cx="2286898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defRPr/>
            </a:pPr>
            <a:r>
              <a:rPr lang="en-US" sz="1800">
                <a:solidFill>
                  <a:srgbClr val="0B5FBA"/>
                </a:solidFill>
                <a:latin typeface="Roboto Medium"/>
                <a:ea typeface="Roboto"/>
              </a:rPr>
              <a:t>Les outils, méthodes et approches d'adaptation font l'objet d'une réflexion et d'une amélioration continues.</a:t>
            </a:r>
          </a:p>
        </p:txBody>
      </p:sp>
      <p:sp>
        <p:nvSpPr>
          <p:cNvPr id="3" name="Google Shape;157;p5">
            <a:extLst>
              <a:ext uri="{FF2B5EF4-FFF2-40B4-BE49-F238E27FC236}">
                <a16:creationId xmlns:a16="http://schemas.microsoft.com/office/drawing/2014/main" id="{C6B885CE-BDA4-E09B-FF5E-4D5456F881D3}"/>
              </a:ext>
            </a:extLst>
          </p:cNvPr>
          <p:cNvSpPr txBox="1"/>
          <p:nvPr/>
        </p:nvSpPr>
        <p:spPr>
          <a:xfrm>
            <a:off x="1838064" y="1986558"/>
            <a:ext cx="605438" cy="6478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699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598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1</a:t>
            </a:r>
            <a:endParaRPr kumimoji="0" sz="12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Google Shape;157;p5">
            <a:extLst>
              <a:ext uri="{FF2B5EF4-FFF2-40B4-BE49-F238E27FC236}">
                <a16:creationId xmlns:a16="http://schemas.microsoft.com/office/drawing/2014/main" id="{0A38C1AD-1977-B319-C5F4-4FD0444E918E}"/>
              </a:ext>
            </a:extLst>
          </p:cNvPr>
          <p:cNvSpPr txBox="1"/>
          <p:nvPr/>
        </p:nvSpPr>
        <p:spPr>
          <a:xfrm>
            <a:off x="4481371" y="1986558"/>
            <a:ext cx="605438" cy="6478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699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598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2</a:t>
            </a:r>
            <a:endParaRPr kumimoji="0" sz="12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Google Shape;157;p5">
            <a:extLst>
              <a:ext uri="{FF2B5EF4-FFF2-40B4-BE49-F238E27FC236}">
                <a16:creationId xmlns:a16="http://schemas.microsoft.com/office/drawing/2014/main" id="{9C9CC419-855D-5EE1-932C-18C15D2BCA69}"/>
              </a:ext>
            </a:extLst>
          </p:cNvPr>
          <p:cNvSpPr txBox="1"/>
          <p:nvPr/>
        </p:nvSpPr>
        <p:spPr>
          <a:xfrm>
            <a:off x="7124678" y="1986558"/>
            <a:ext cx="605438" cy="6478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699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598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3</a:t>
            </a:r>
            <a:endParaRPr kumimoji="0" sz="12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Google Shape;157;p5">
            <a:extLst>
              <a:ext uri="{FF2B5EF4-FFF2-40B4-BE49-F238E27FC236}">
                <a16:creationId xmlns:a16="http://schemas.microsoft.com/office/drawing/2014/main" id="{2C4A2CFC-2131-F130-094F-45F4963AF1B1}"/>
              </a:ext>
            </a:extLst>
          </p:cNvPr>
          <p:cNvSpPr txBox="1"/>
          <p:nvPr/>
        </p:nvSpPr>
        <p:spPr>
          <a:xfrm>
            <a:off x="9767985" y="1986558"/>
            <a:ext cx="605438" cy="6478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699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598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4</a:t>
            </a:r>
            <a:endParaRPr kumimoji="0" sz="12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asis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asis Fonts">
      <a:majorFont>
        <a:latin typeface="Neue Haas Grotesk Text Pro"/>
        <a:ea typeface=""/>
        <a:cs typeface=""/>
      </a:majorFont>
      <a:minorFont>
        <a:latin typeface="Neue Haas Grotesk Tex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asis" id="{F87D57D1-6595-40EA-BD1E-F0C34D0EF910}" vid="{ECA7DBCD-4BC8-40F2-8EF4-7A6D942FA19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BCDAE8A5613BE44AE408DFBEF6469DC" ma:contentTypeVersion="19" ma:contentTypeDescription="Create a new document." ma:contentTypeScope="" ma:versionID="d615cc25bebf5639f6f173eb8d0509a6">
  <xsd:schema xmlns:xsd="http://www.w3.org/2001/XMLSchema" xmlns:xs="http://www.w3.org/2001/XMLSchema" xmlns:p="http://schemas.microsoft.com/office/2006/metadata/properties" xmlns:ns2="d4a57fd9-c3a3-4a9b-9a1a-19a03a0d6162" xmlns:ns3="65029163-e779-4170-aed0-0becec4468f2" targetNamespace="http://schemas.microsoft.com/office/2006/metadata/properties" ma:root="true" ma:fieldsID="0880252e80212dafee82d896830a871d" ns2:_="" ns3:_="">
    <xsd:import namespace="d4a57fd9-c3a3-4a9b-9a1a-19a03a0d6162"/>
    <xsd:import namespace="65029163-e779-4170-aed0-0becec4468f2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lcf76f155ced4ddcb4097134ff3c332f" minOccurs="0"/>
                <xsd:element ref="ns2:TaxCatchAll" minOccurs="0"/>
                <xsd:element ref="ns3:MediaLengthInSeconds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4a57fd9-c3a3-4a9b-9a1a-19a03a0d616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10a0b2bc-92bd-465b-a373-d6bc6ea1897a}" ma:internalName="TaxCatchAll" ma:showField="CatchAllData" ma:web="d4a57fd9-c3a3-4a9b-9a1a-19a03a0d616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5029163-e779-4170-aed0-0becec4468f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fa8fe839-c01e-4c27-8916-61a48d4ace0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5029163-e779-4170-aed0-0becec4468f2">
      <Terms xmlns="http://schemas.microsoft.com/office/infopath/2007/PartnerControls"/>
    </lcf76f155ced4ddcb4097134ff3c332f>
    <TaxCatchAll xmlns="d4a57fd9-c3a3-4a9b-9a1a-19a03a0d6162" xsi:nil="true"/>
  </documentManagement>
</p:properties>
</file>

<file path=customXml/itemProps1.xml><?xml version="1.0" encoding="utf-8"?>
<ds:datastoreItem xmlns:ds="http://schemas.openxmlformats.org/officeDocument/2006/customXml" ds:itemID="{E1454E18-8E9F-4AA3-86C0-2E5743D5BA3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1DD85F5-0862-4C71-9019-53626AA67739}"/>
</file>

<file path=customXml/itemProps3.xml><?xml version="1.0" encoding="utf-8"?>
<ds:datastoreItem xmlns:ds="http://schemas.openxmlformats.org/officeDocument/2006/customXml" ds:itemID="{46F1541A-0A07-4E7B-8BC4-6AF3AC61BD1C}">
  <ds:schemaRefs>
    <ds:schemaRef ds:uri="2ac7cd8f-dacc-453d-90dd-0fe78c9bbb66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f291d9aa-6563-4aae-a5dd-16b535aa42c0"/>
    <ds:schemaRef ds:uri="0f38eaac-4cf2-44b0-a7d4-b983dd4575f2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4390</Words>
  <Application>Microsoft Office PowerPoint</Application>
  <PresentationFormat>Widescreen</PresentationFormat>
  <Paragraphs>454</Paragraphs>
  <Slides>34</Slides>
  <Notes>34</Notes>
  <HiddenSlides>15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1" baseType="lpstr">
      <vt:lpstr>Roboto Medium</vt:lpstr>
      <vt:lpstr>Neue Haas Grotesk Text Pro</vt:lpstr>
      <vt:lpstr>Roboto Black</vt:lpstr>
      <vt:lpstr>Roboto</vt:lpstr>
      <vt:lpstr>Arial</vt:lpstr>
      <vt:lpstr>Calibri</vt:lpstr>
      <vt:lpstr>Oasis</vt:lpstr>
      <vt:lpstr>PowerPoint Presentation</vt:lpstr>
      <vt:lpstr>PowerPoint Presentation</vt:lpstr>
      <vt:lpstr>PowerPoint Presentation</vt:lpstr>
      <vt:lpstr>PowerPoint Presentation</vt:lpstr>
      <vt:lpstr>Vos formateurs</vt:lpstr>
      <vt:lpstr>Introduction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Programme de formation des formateurs</vt:lpstr>
      <vt:lpstr>PowerPoint Presentation</vt:lpstr>
      <vt:lpstr>Programme de formation des formateurs</vt:lpstr>
      <vt:lpstr>PowerPoint Presentation</vt:lpstr>
      <vt:lpstr>Heures de contact</vt:lpstr>
      <vt:lpstr>Programme de formation des formateurs</vt:lpstr>
      <vt:lpstr>Différence entre la Masterclass et la formation des formateurs</vt:lpstr>
      <vt:lpstr>PowerPoint Presentation</vt:lpstr>
      <vt:lpstr>Bonnes pratiques en matière d'éducation des adultes</vt:lpstr>
      <vt:lpstr>Une masterclass interactive</vt:lpstr>
      <vt:lpstr>PowerPoint Presentation</vt:lpstr>
      <vt:lpstr>PowerPoint Presentation</vt:lpstr>
      <vt:lpstr>Notre rivière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Dave Steinbach</dc:creator>
  <cp:keywords>, docId:48DAA24D0D177DA834A7FBA25EFF02E4</cp:keywords>
  <cp:lastModifiedBy>Ismael Ousmane</cp:lastModifiedBy>
  <cp:revision>6</cp:revision>
  <cp:lastPrinted>2025-10-20T11:17:52Z</cp:lastPrinted>
  <dcterms:created xsi:type="dcterms:W3CDTF">2024-06-04T23:15:28Z</dcterms:created>
  <dcterms:modified xsi:type="dcterms:W3CDTF">2026-03-16T11:39:13Z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0x010100ABCDAE8A5613BE44AE408DFBEF6469DC</vt:lpwstr>
  </property>
  <property fmtid="{D5CDD505-2E9C-101B-9397-08002B2CF9AE}" pid="3" name="MediaServiceImageTags">
    <vt:lpwstr/>
  </property>
  <property fmtid="{D5CDD505-2E9C-101B-9397-08002B2CF9AE}" pid="4" name="Order">
    <vt:r8>76800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_SourceUrl">
    <vt:lpwstr/>
  </property>
  <property fmtid="{D5CDD505-2E9C-101B-9397-08002B2CF9AE}" pid="8" name="_SharedFileIndex">
    <vt:lpwstr/>
  </property>
  <property fmtid="{D5CDD505-2E9C-101B-9397-08002B2CF9AE}" pid="9" name="ComplianceAssetId">
    <vt:lpwstr/>
  </property>
  <property fmtid="{D5CDD505-2E9C-101B-9397-08002B2CF9AE}" pid="10" name="TemplateUrl">
    <vt:lpwstr/>
  </property>
  <property fmtid="{D5CDD505-2E9C-101B-9397-08002B2CF9AE}" pid="11" name="_ExtendedDescription">
    <vt:lpwstr/>
  </property>
  <property fmtid="{D5CDD505-2E9C-101B-9397-08002B2CF9AE}" pid="12" name="TriggerFlowInfo">
    <vt:lpwstr/>
  </property>
</Properties>
</file>